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slides/slide319.xml" ContentType="application/vnd.openxmlformats-officedocument.presentationml.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Default Extension="png" ContentType="image/png"/>
  <Override PartName="/ppt/notesSlides/notesSlide79.xml" ContentType="application/vnd.openxmlformats-officedocument.presentationml.notes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Default Extension="emf" ContentType="image/x-emf"/>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slides/slide240.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77.xml" ContentType="application/vnd.openxmlformats-officedocument.presentationml.slide+xml"/>
  <Override PartName="/ppt/slides/slide316.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slides/slide278.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54.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notesSlides/notesSlide148.xml" ContentType="application/vnd.openxmlformats-officedocument.presentationml.notesSlide+xml"/>
  <Override PartName="/ppt/notesSlides/notesSlide195.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231.xml" ContentType="application/vnd.openxmlformats-officedocument.presentationml.slide+xml"/>
  <Override PartName="/ppt/notesSlides/notesSlide51.xml" ContentType="application/vnd.openxmlformats-officedocument.presentationml.notesSlide+xml"/>
  <Override PartName="/ppt/notesSlides/notesSlide189.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slides/slide307.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321.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31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97.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31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308.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20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slides/slide305.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122.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223.xml" ContentType="application/vnd.openxmlformats-officedocument.presentationml.slide+xml"/>
  <Override PartName="/ppt/slides/slide270.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notesSlides/notesSlide20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notesSlides/notesSlide59.xml" ContentType="application/vnd.openxmlformats-officedocument.presentationml.notesSlide+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slides/slide179.xml" ContentType="application/vnd.openxmlformats-officedocument.presentationml.slide+xml"/>
  <Override PartName="/ppt/slides/slide318.xml" ContentType="application/vnd.openxmlformats-officedocument.presentationml.slide+xml"/>
  <Override PartName="/ppt/notesSlides/notesSlide17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5"/>
  </p:notesMasterIdLst>
  <p:sldIdLst>
    <p:sldId id="596" r:id="rId2"/>
    <p:sldId id="598" r:id="rId3"/>
    <p:sldId id="597" r:id="rId4"/>
    <p:sldId id="337" r:id="rId5"/>
    <p:sldId id="348" r:id="rId6"/>
    <p:sldId id="338" r:id="rId7"/>
    <p:sldId id="339" r:id="rId8"/>
    <p:sldId id="340" r:id="rId9"/>
    <p:sldId id="341" r:id="rId10"/>
    <p:sldId id="342" r:id="rId11"/>
    <p:sldId id="343" r:id="rId12"/>
    <p:sldId id="344" r:id="rId13"/>
    <p:sldId id="347" r:id="rId14"/>
    <p:sldId id="336" r:id="rId15"/>
    <p:sldId id="291" r:id="rId16"/>
    <p:sldId id="257" r:id="rId17"/>
    <p:sldId id="258" r:id="rId18"/>
    <p:sldId id="290" r:id="rId19"/>
    <p:sldId id="259" r:id="rId20"/>
    <p:sldId id="260" r:id="rId21"/>
    <p:sldId id="261" r:id="rId22"/>
    <p:sldId id="262" r:id="rId23"/>
    <p:sldId id="263"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350" r:id="rId67"/>
    <p:sldId id="351" r:id="rId68"/>
    <p:sldId id="352" r:id="rId69"/>
    <p:sldId id="353" r:id="rId70"/>
    <p:sldId id="354" r:id="rId71"/>
    <p:sldId id="355" r:id="rId72"/>
    <p:sldId id="356" r:id="rId73"/>
    <p:sldId id="357" r:id="rId74"/>
    <p:sldId id="358" r:id="rId75"/>
    <p:sldId id="359" r:id="rId76"/>
    <p:sldId id="360" r:id="rId77"/>
    <p:sldId id="361" r:id="rId78"/>
    <p:sldId id="362" r:id="rId79"/>
    <p:sldId id="363" r:id="rId80"/>
    <p:sldId id="364" r:id="rId81"/>
    <p:sldId id="365" r:id="rId82"/>
    <p:sldId id="366" r:id="rId83"/>
    <p:sldId id="367" r:id="rId84"/>
    <p:sldId id="368" r:id="rId85"/>
    <p:sldId id="369" r:id="rId86"/>
    <p:sldId id="370" r:id="rId87"/>
    <p:sldId id="371" r:id="rId88"/>
    <p:sldId id="372" r:id="rId89"/>
    <p:sldId id="373" r:id="rId90"/>
    <p:sldId id="374" r:id="rId91"/>
    <p:sldId id="375" r:id="rId92"/>
    <p:sldId id="376" r:id="rId93"/>
    <p:sldId id="377" r:id="rId94"/>
    <p:sldId id="378" r:id="rId95"/>
    <p:sldId id="379" r:id="rId96"/>
    <p:sldId id="380" r:id="rId97"/>
    <p:sldId id="381" r:id="rId98"/>
    <p:sldId id="382" r:id="rId99"/>
    <p:sldId id="383" r:id="rId100"/>
    <p:sldId id="384" r:id="rId101"/>
    <p:sldId id="385" r:id="rId102"/>
    <p:sldId id="386" r:id="rId103"/>
    <p:sldId id="387" r:id="rId104"/>
    <p:sldId id="388" r:id="rId105"/>
    <p:sldId id="389" r:id="rId106"/>
    <p:sldId id="390" r:id="rId107"/>
    <p:sldId id="391" r:id="rId108"/>
    <p:sldId id="392" r:id="rId109"/>
    <p:sldId id="393" r:id="rId110"/>
    <p:sldId id="394" r:id="rId111"/>
    <p:sldId id="395" r:id="rId112"/>
    <p:sldId id="396" r:id="rId113"/>
    <p:sldId id="397" r:id="rId114"/>
    <p:sldId id="398" r:id="rId115"/>
    <p:sldId id="399" r:id="rId116"/>
    <p:sldId id="400" r:id="rId117"/>
    <p:sldId id="401" r:id="rId118"/>
    <p:sldId id="402" r:id="rId119"/>
    <p:sldId id="403" r:id="rId120"/>
    <p:sldId id="404" r:id="rId121"/>
    <p:sldId id="405" r:id="rId122"/>
    <p:sldId id="406" r:id="rId123"/>
    <p:sldId id="407" r:id="rId124"/>
    <p:sldId id="408" r:id="rId125"/>
    <p:sldId id="409" r:id="rId126"/>
    <p:sldId id="410" r:id="rId127"/>
    <p:sldId id="411" r:id="rId128"/>
    <p:sldId id="412" r:id="rId129"/>
    <p:sldId id="413" r:id="rId130"/>
    <p:sldId id="311" r:id="rId131"/>
    <p:sldId id="349" r:id="rId132"/>
    <p:sldId id="312" r:id="rId133"/>
    <p:sldId id="313" r:id="rId134"/>
    <p:sldId id="314" r:id="rId135"/>
    <p:sldId id="335" r:id="rId136"/>
    <p:sldId id="315" r:id="rId137"/>
    <p:sldId id="316" r:id="rId138"/>
    <p:sldId id="317" r:id="rId139"/>
    <p:sldId id="318" r:id="rId140"/>
    <p:sldId id="319" r:id="rId141"/>
    <p:sldId id="320" r:id="rId142"/>
    <p:sldId id="321" r:id="rId143"/>
    <p:sldId id="322" r:id="rId144"/>
    <p:sldId id="323" r:id="rId145"/>
    <p:sldId id="324" r:id="rId146"/>
    <p:sldId id="325" r:id="rId147"/>
    <p:sldId id="326" r:id="rId148"/>
    <p:sldId id="327" r:id="rId149"/>
    <p:sldId id="328" r:id="rId150"/>
    <p:sldId id="329" r:id="rId151"/>
    <p:sldId id="330" r:id="rId152"/>
    <p:sldId id="331" r:id="rId153"/>
    <p:sldId id="332" r:id="rId154"/>
    <p:sldId id="333" r:id="rId155"/>
    <p:sldId id="334" r:id="rId156"/>
    <p:sldId id="431" r:id="rId157"/>
    <p:sldId id="432" r:id="rId158"/>
    <p:sldId id="438" r:id="rId159"/>
    <p:sldId id="414" r:id="rId160"/>
    <p:sldId id="415" r:id="rId161"/>
    <p:sldId id="416" r:id="rId162"/>
    <p:sldId id="417" r:id="rId163"/>
    <p:sldId id="418" r:id="rId164"/>
    <p:sldId id="419" r:id="rId165"/>
    <p:sldId id="420" r:id="rId166"/>
    <p:sldId id="421" r:id="rId167"/>
    <p:sldId id="439" r:id="rId168"/>
    <p:sldId id="440" r:id="rId169"/>
    <p:sldId id="441" r:id="rId170"/>
    <p:sldId id="442" r:id="rId171"/>
    <p:sldId id="443" r:id="rId172"/>
    <p:sldId id="444" r:id="rId173"/>
    <p:sldId id="445" r:id="rId174"/>
    <p:sldId id="446" r:id="rId175"/>
    <p:sldId id="447" r:id="rId176"/>
    <p:sldId id="448" r:id="rId177"/>
    <p:sldId id="449" r:id="rId178"/>
    <p:sldId id="450" r:id="rId179"/>
    <p:sldId id="451" r:id="rId180"/>
    <p:sldId id="452" r:id="rId181"/>
    <p:sldId id="453" r:id="rId182"/>
    <p:sldId id="454" r:id="rId183"/>
    <p:sldId id="455" r:id="rId184"/>
    <p:sldId id="456" r:id="rId185"/>
    <p:sldId id="457" r:id="rId186"/>
    <p:sldId id="458" r:id="rId187"/>
    <p:sldId id="459" r:id="rId188"/>
    <p:sldId id="460" r:id="rId189"/>
    <p:sldId id="461" r:id="rId190"/>
    <p:sldId id="462" r:id="rId191"/>
    <p:sldId id="463" r:id="rId192"/>
    <p:sldId id="464" r:id="rId193"/>
    <p:sldId id="465" r:id="rId194"/>
    <p:sldId id="466" r:id="rId195"/>
    <p:sldId id="467" r:id="rId196"/>
    <p:sldId id="468" r:id="rId197"/>
    <p:sldId id="469" r:id="rId198"/>
    <p:sldId id="470" r:id="rId199"/>
    <p:sldId id="471" r:id="rId200"/>
    <p:sldId id="472" r:id="rId201"/>
    <p:sldId id="473" r:id="rId202"/>
    <p:sldId id="474" r:id="rId203"/>
    <p:sldId id="475" r:id="rId204"/>
    <p:sldId id="476" r:id="rId205"/>
    <p:sldId id="477" r:id="rId206"/>
    <p:sldId id="478" r:id="rId207"/>
    <p:sldId id="479" r:id="rId208"/>
    <p:sldId id="480" r:id="rId209"/>
    <p:sldId id="481" r:id="rId210"/>
    <p:sldId id="482" r:id="rId211"/>
    <p:sldId id="483" r:id="rId212"/>
    <p:sldId id="484" r:id="rId213"/>
    <p:sldId id="485" r:id="rId214"/>
    <p:sldId id="486" r:id="rId215"/>
    <p:sldId id="487" r:id="rId216"/>
    <p:sldId id="488" r:id="rId217"/>
    <p:sldId id="489" r:id="rId218"/>
    <p:sldId id="490" r:id="rId219"/>
    <p:sldId id="491" r:id="rId220"/>
    <p:sldId id="492" r:id="rId221"/>
    <p:sldId id="493" r:id="rId222"/>
    <p:sldId id="494" r:id="rId223"/>
    <p:sldId id="495" r:id="rId224"/>
    <p:sldId id="496" r:id="rId225"/>
    <p:sldId id="497" r:id="rId226"/>
    <p:sldId id="498" r:id="rId227"/>
    <p:sldId id="499" r:id="rId228"/>
    <p:sldId id="500" r:id="rId229"/>
    <p:sldId id="501" r:id="rId230"/>
    <p:sldId id="502" r:id="rId231"/>
    <p:sldId id="503" r:id="rId232"/>
    <p:sldId id="504" r:id="rId233"/>
    <p:sldId id="505" r:id="rId234"/>
    <p:sldId id="506" r:id="rId235"/>
    <p:sldId id="507" r:id="rId236"/>
    <p:sldId id="508" r:id="rId237"/>
    <p:sldId id="509" r:id="rId238"/>
    <p:sldId id="510" r:id="rId239"/>
    <p:sldId id="511" r:id="rId240"/>
    <p:sldId id="512" r:id="rId241"/>
    <p:sldId id="513" r:id="rId242"/>
    <p:sldId id="514" r:id="rId243"/>
    <p:sldId id="515" r:id="rId244"/>
    <p:sldId id="516" r:id="rId245"/>
    <p:sldId id="517" r:id="rId246"/>
    <p:sldId id="518" r:id="rId247"/>
    <p:sldId id="519" r:id="rId248"/>
    <p:sldId id="520" r:id="rId249"/>
    <p:sldId id="521" r:id="rId250"/>
    <p:sldId id="522" r:id="rId251"/>
    <p:sldId id="523" r:id="rId252"/>
    <p:sldId id="524" r:id="rId253"/>
    <p:sldId id="525" r:id="rId254"/>
    <p:sldId id="526" r:id="rId255"/>
    <p:sldId id="527" r:id="rId256"/>
    <p:sldId id="528" r:id="rId257"/>
    <p:sldId id="529" r:id="rId258"/>
    <p:sldId id="530" r:id="rId259"/>
    <p:sldId id="531" r:id="rId260"/>
    <p:sldId id="532" r:id="rId261"/>
    <p:sldId id="533" r:id="rId262"/>
    <p:sldId id="534" r:id="rId263"/>
    <p:sldId id="535" r:id="rId264"/>
    <p:sldId id="536" r:id="rId265"/>
    <p:sldId id="537" r:id="rId266"/>
    <p:sldId id="538" r:id="rId267"/>
    <p:sldId id="539" r:id="rId268"/>
    <p:sldId id="540" r:id="rId269"/>
    <p:sldId id="541" r:id="rId270"/>
    <p:sldId id="542" r:id="rId271"/>
    <p:sldId id="543" r:id="rId272"/>
    <p:sldId id="544" r:id="rId273"/>
    <p:sldId id="545" r:id="rId274"/>
    <p:sldId id="546" r:id="rId275"/>
    <p:sldId id="547" r:id="rId276"/>
    <p:sldId id="548" r:id="rId277"/>
    <p:sldId id="549" r:id="rId278"/>
    <p:sldId id="550" r:id="rId279"/>
    <p:sldId id="551" r:id="rId280"/>
    <p:sldId id="552" r:id="rId281"/>
    <p:sldId id="553" r:id="rId282"/>
    <p:sldId id="554" r:id="rId283"/>
    <p:sldId id="555" r:id="rId284"/>
    <p:sldId id="556" r:id="rId285"/>
    <p:sldId id="557" r:id="rId286"/>
    <p:sldId id="558" r:id="rId287"/>
    <p:sldId id="559" r:id="rId288"/>
    <p:sldId id="560" r:id="rId289"/>
    <p:sldId id="561" r:id="rId290"/>
    <p:sldId id="562" r:id="rId291"/>
    <p:sldId id="563" r:id="rId292"/>
    <p:sldId id="564" r:id="rId293"/>
    <p:sldId id="565" r:id="rId294"/>
    <p:sldId id="566" r:id="rId295"/>
    <p:sldId id="567" r:id="rId296"/>
    <p:sldId id="568" r:id="rId297"/>
    <p:sldId id="569" r:id="rId298"/>
    <p:sldId id="570" r:id="rId299"/>
    <p:sldId id="571" r:id="rId300"/>
    <p:sldId id="572" r:id="rId301"/>
    <p:sldId id="573" r:id="rId302"/>
    <p:sldId id="574" r:id="rId303"/>
    <p:sldId id="575" r:id="rId304"/>
    <p:sldId id="576" r:id="rId305"/>
    <p:sldId id="577" r:id="rId306"/>
    <p:sldId id="578" r:id="rId307"/>
    <p:sldId id="579" r:id="rId308"/>
    <p:sldId id="580" r:id="rId309"/>
    <p:sldId id="581" r:id="rId310"/>
    <p:sldId id="582" r:id="rId311"/>
    <p:sldId id="583" r:id="rId312"/>
    <p:sldId id="584" r:id="rId313"/>
    <p:sldId id="585" r:id="rId314"/>
    <p:sldId id="586" r:id="rId315"/>
    <p:sldId id="587" r:id="rId316"/>
    <p:sldId id="588" r:id="rId317"/>
    <p:sldId id="589" r:id="rId318"/>
    <p:sldId id="590" r:id="rId319"/>
    <p:sldId id="591" r:id="rId320"/>
    <p:sldId id="592" r:id="rId321"/>
    <p:sldId id="593" r:id="rId322"/>
    <p:sldId id="594" r:id="rId323"/>
    <p:sldId id="595" r:id="rId3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notesMaster" Target="notesMasters/notesMaster1.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presProps" Target="presProp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viewProps" Target="viewProps.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312" Type="http://schemas.openxmlformats.org/officeDocument/2006/relationships/slide" Target="slides/slide311.xml"/><Relationship Id="rId317" Type="http://schemas.openxmlformats.org/officeDocument/2006/relationships/slide" Target="slides/slide31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323" Type="http://schemas.openxmlformats.org/officeDocument/2006/relationships/slide" Target="slides/slide322.xml"/><Relationship Id="rId32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tableStyles" Target="tableStyle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12F0B6-9EF4-45CD-998F-AC72A23B38F1}" type="datetimeFigureOut">
              <a:rPr lang="en-US" smtClean="0"/>
              <a:pPr/>
              <a:t>4/25/2020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31E082-FE0D-4DDC-B93F-960308ED770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12</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178</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179</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180</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181</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182</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183</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184</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185</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B0F01D-1898-4776-AEA5-68572668106F}" type="slidenum">
              <a:rPr lang="en-US" smtClean="0"/>
              <a:pPr/>
              <a:t>186</a:t>
            </a:fld>
            <a:endParaRPr 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B0F01D-1898-4776-AEA5-68572668106F}" type="slidenum">
              <a:rPr lang="en-US" smtClean="0"/>
              <a:pPr/>
              <a:t>187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40B89-2E37-47F6-8F70-3652D15363B2}" type="slidenum">
              <a:rPr lang="en-US" smtClean="0"/>
              <a:pPr/>
              <a:t>13</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188</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189</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190</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191</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192</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193</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194</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195</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196</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197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14</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198</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199</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200</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202</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203</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204</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205</a:t>
            </a:fld>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206</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207</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208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15</a:t>
            </a:fld>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209</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210</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211</a:t>
            </a:fld>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212</a:t>
            </a:fld>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213</a:t>
            </a:fld>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214</a:t>
            </a:fld>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215</a:t>
            </a:fld>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216</a:t>
            </a:fld>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217</a:t>
            </a:fld>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16</a:t>
            </a:fld>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219</a:t>
            </a:fld>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220</a:t>
            </a:fld>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221</a:t>
            </a:fld>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222</a:t>
            </a:fld>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223</a:t>
            </a:fld>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224</a:t>
            </a:fld>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225</a:t>
            </a:fld>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226</a:t>
            </a:fld>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227</a:t>
            </a:fld>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17</a:t>
            </a:fld>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229</a:t>
            </a:fld>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230</a:t>
            </a:fld>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231</a:t>
            </a:fld>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232</a:t>
            </a:fld>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233</a:t>
            </a:fld>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234</a:t>
            </a:fld>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235</a:t>
            </a:fld>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236</a:t>
            </a:fld>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237</a:t>
            </a:fld>
            <a:endParaRPr 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238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18</a:t>
            </a:fld>
            <a:endParaRPr 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239</a:t>
            </a:fld>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240</a:t>
            </a:fld>
            <a:endParaRPr 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241</a:t>
            </a:fld>
            <a:endParaRPr 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Ø"/>
            </a:pPr>
            <a:endParaRPr lang="en-US" dirty="0"/>
          </a:p>
        </p:txBody>
      </p:sp>
      <p:sp>
        <p:nvSpPr>
          <p:cNvPr id="4" name="Slide Number Placeholder 3"/>
          <p:cNvSpPr>
            <a:spLocks noGrp="1"/>
          </p:cNvSpPr>
          <p:nvPr>
            <p:ph type="sldNum" sz="quarter" idx="10"/>
          </p:nvPr>
        </p:nvSpPr>
        <p:spPr/>
        <p:txBody>
          <a:bodyPr/>
          <a:lstStyle/>
          <a:p>
            <a:fld id="{9DB0F01D-1898-4776-AEA5-68572668106F}" type="slidenum">
              <a:rPr lang="en-US" smtClean="0"/>
              <a:pPr/>
              <a:t>242</a:t>
            </a:fld>
            <a:endParaRPr 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243</a:t>
            </a:fld>
            <a:endParaRPr 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244</a:t>
            </a:fld>
            <a:endParaRPr 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245</a:t>
            </a:fld>
            <a:endParaRPr 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246</a:t>
            </a:fld>
            <a:endParaRPr 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247</a:t>
            </a:fld>
            <a:endParaRPr 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248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19</a:t>
            </a:fld>
            <a:endParaRPr 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249</a:t>
            </a:fld>
            <a:endParaRPr 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250</a:t>
            </a:fld>
            <a:endParaRPr 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251</a:t>
            </a:fld>
            <a:endParaRPr 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252</a:t>
            </a:fld>
            <a:endParaRPr lang="en-US"/>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253</a:t>
            </a:fld>
            <a:endParaRPr 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254</a:t>
            </a:fld>
            <a:endParaRPr 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255</a:t>
            </a:fld>
            <a:endParaRPr 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256</a:t>
            </a:fld>
            <a:endParaRPr 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257</a:t>
            </a:fld>
            <a:endParaRPr 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258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20</a:t>
            </a:fld>
            <a:endParaRPr 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259</a:t>
            </a:fld>
            <a:endParaRPr 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260</a:t>
            </a:fld>
            <a:endParaRPr 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261</a:t>
            </a:fld>
            <a:endParaRPr 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262</a:t>
            </a:fld>
            <a:endParaRPr lang="en-US"/>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263</a:t>
            </a:fld>
            <a:endParaRPr lang="en-US"/>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264</a:t>
            </a:fld>
            <a:endParaRPr lang="en-US"/>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265</a:t>
            </a:fld>
            <a:endParaRPr lang="en-US"/>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266</a:t>
            </a:fld>
            <a:endParaRPr lang="en-US"/>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267</a:t>
            </a:fld>
            <a:endParaRPr lang="en-US"/>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268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21</a:t>
            </a:fld>
            <a:endParaRPr lang="en-US"/>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269</a:t>
            </a:fld>
            <a:endParaRPr lang="en-US"/>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270</a:t>
            </a:fld>
            <a:endParaRPr lang="en-US"/>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271</a:t>
            </a:fld>
            <a:endParaRPr lang="en-US"/>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272</a:t>
            </a:fld>
            <a:endParaRPr lang="en-US"/>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273</a:t>
            </a:fld>
            <a:endParaRPr lang="en-US"/>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274</a:t>
            </a:fld>
            <a:endParaRPr lang="en-US"/>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275</a:t>
            </a:fld>
            <a:endParaRPr lang="en-US"/>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276</a:t>
            </a:fld>
            <a:endParaRPr lang="en-US"/>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277</a:t>
            </a:fld>
            <a:endParaRPr lang="en-US"/>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278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22</a:t>
            </a:fld>
            <a:endParaRPr lang="en-US"/>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279</a:t>
            </a:fld>
            <a:endParaRPr lang="en-US"/>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6C6D70-4026-4A0E-9573-A6E08ECA654B}" type="slidenum">
              <a:rPr lang="en-US" smtClean="0"/>
              <a:pPr/>
              <a:t>288</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6C6D70-4026-4A0E-9573-A6E08ECA654B}" type="slidenum">
              <a:rPr lang="en-US" smtClean="0"/>
              <a:pPr/>
              <a:t>314</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86C6D70-4026-4A0E-9573-A6E08ECA654B}" type="slidenum">
              <a:rPr lang="en-US" smtClean="0"/>
              <a:pPr/>
              <a:t>322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46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48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49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50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52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53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54</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55</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56</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57</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58</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59</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60</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61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8</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62</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63</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64</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65</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130</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31E082-FE0D-4DDC-B93F-960308ED7705}" type="slidenum">
              <a:rPr lang="en-US" smtClean="0"/>
              <a:pPr/>
              <a:t>132</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133</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134</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135</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136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9</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137</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138</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139</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140</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141</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142</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143</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144</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145</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146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10</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147</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148</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149</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150</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151</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152</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153</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154</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155</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167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31E082-FE0D-4DDC-B93F-960308ED7705}" type="slidenum">
              <a:rPr lang="en-US" smtClean="0"/>
              <a:pPr/>
              <a:t>11</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168</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169</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170</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171</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172</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173</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174</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175</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176</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B0F01D-1898-4776-AEA5-68572668106F}" type="slidenum">
              <a:rPr lang="en-US" smtClean="0"/>
              <a:pPr/>
              <a:t>177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FA64D7-963F-41FA-86C6-02E6B1AD50BF}" type="datetime1">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CD830-6D75-4D7C-923D-AC950AB2D06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446F9-6F67-43FE-95E3-5B5588C21B1A}" type="datetime1">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CD830-6D75-4D7C-923D-AC950AB2D0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892351-2B03-4819-B389-A530342557F8}" type="datetime1">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CD830-6D75-4D7C-923D-AC950AB2D0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953B9-23DE-45E2-A4CB-82633281C295}" type="datetime1">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CD830-6D75-4D7C-923D-AC950AB2D0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DCC539-C19F-4AE5-8E26-3F651EDFA61F}" type="datetime1">
              <a:rPr lang="en-US" smtClean="0"/>
              <a:pPr/>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CD830-6D75-4D7C-923D-AC950AB2D06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4E4091-04F0-4C6E-9ED4-D89C9753494C}" type="datetime1">
              <a:rPr lang="en-US" smtClean="0"/>
              <a:pPr/>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CD830-6D75-4D7C-923D-AC950AB2D0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3A8C73-767F-400A-9FFE-C76A0E4178E1}" type="datetime1">
              <a:rPr lang="en-US" smtClean="0"/>
              <a:pPr/>
              <a:t>4/25/2020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ECD830-6D75-4D7C-923D-AC950AB2D0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5DB169-F4E4-4B7F-B4A7-6721D3C87D87}" type="datetime1">
              <a:rPr lang="en-US" smtClean="0"/>
              <a:pPr/>
              <a:t>4/25/2020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ECD830-6D75-4D7C-923D-AC950AB2D0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9B8151-146A-4000-8C91-1032D5B9AEFB}" type="datetime1">
              <a:rPr lang="en-US" smtClean="0"/>
              <a:pPr/>
              <a:t>4/25/2020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ECD830-6D75-4D7C-923D-AC950AB2D0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3BBB06-E30D-4DEA-96E2-130B5980B2FB}" type="datetime1">
              <a:rPr lang="en-US" smtClean="0"/>
              <a:pPr/>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CD830-6D75-4D7C-923D-AC950AB2D0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3C184A-1035-4964-8918-CA2FE0458118}" type="datetime1">
              <a:rPr lang="en-US" smtClean="0"/>
              <a:pPr/>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CD830-6D75-4D7C-923D-AC950AB2D06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5090F1-4912-4826-94C1-74DB6FCF10E9}" type="datetime1">
              <a:rPr lang="en-US" smtClean="0"/>
              <a:pPr/>
              <a:t>4/25/2020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CD830-6D75-4D7C-923D-AC950AB2D0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95.xml"/><Relationship Id="rId1" Type="http://schemas.openxmlformats.org/officeDocument/2006/relationships/slideLayout" Target="../slideLayouts/slideLayout2.xml"/><Relationship Id="rId4" Type="http://schemas.openxmlformats.org/officeDocument/2006/relationships/image" Target="../media/image54.emf"/></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 Id="rId4" Type="http://schemas.openxmlformats.org/officeDocument/2006/relationships/image" Target="../media/image60.emf"/></Relationships>
</file>

<file path=ppt/slides/_rels/slide283.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 Id="rId4" Type="http://schemas.openxmlformats.org/officeDocument/2006/relationships/image" Target="../media/image63.emf"/></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2.xml"/><Relationship Id="rId6" Type="http://schemas.openxmlformats.org/officeDocument/2006/relationships/image" Target="../media/image68.emf"/><Relationship Id="rId5" Type="http://schemas.openxmlformats.org/officeDocument/2006/relationships/image" Target="../media/image67.emf"/><Relationship Id="rId4" Type="http://schemas.openxmlformats.org/officeDocument/2006/relationships/image" Target="../media/image66.emf"/></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31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1.emf"/><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45.xml"/><Relationship Id="rId7" Type="http://schemas.openxmlformats.org/officeDocument/2006/relationships/oleObject" Target="../embeddings/oleObject4.bin"/><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r>
              <a:rPr lang="en-US" sz="4000" b="1" dirty="0" smtClean="0">
                <a:solidFill>
                  <a:srgbClr val="00B0F0"/>
                </a:solidFill>
                <a:latin typeface="Times New Roman" pitchFamily="18" charset="0"/>
                <a:cs typeface="Times New Roman" pitchFamily="18" charset="0"/>
              </a:rPr>
              <a:t>JIMMA UNIVERSITY</a:t>
            </a:r>
            <a:endParaRPr lang="en-US" sz="4000" dirty="0" smtClean="0">
              <a:solidFill>
                <a:srgbClr val="00B0F0"/>
              </a:solidFill>
              <a:latin typeface="Times New Roman" pitchFamily="18" charset="0"/>
              <a:cs typeface="Times New Roman" pitchFamily="18" charset="0"/>
            </a:endParaRPr>
          </a:p>
          <a:p>
            <a:pPr algn="ctr">
              <a:buNone/>
            </a:pPr>
            <a:endParaRPr lang="en-US" b="1" dirty="0" smtClean="0"/>
          </a:p>
          <a:p>
            <a:pPr algn="ctr">
              <a:buNone/>
            </a:pPr>
            <a:endParaRPr lang="en-US" b="1" dirty="0" smtClean="0"/>
          </a:p>
          <a:p>
            <a:pPr algn="ctr">
              <a:buNone/>
            </a:pPr>
            <a:endParaRPr lang="en-US" b="1" dirty="0" smtClean="0"/>
          </a:p>
          <a:p>
            <a:pPr algn="ctr">
              <a:buNone/>
            </a:pPr>
            <a:r>
              <a:rPr lang="en-US" sz="4000" b="1" dirty="0" smtClean="0">
                <a:solidFill>
                  <a:srgbClr val="7030A0"/>
                </a:solidFill>
                <a:latin typeface="Times New Roman" pitchFamily="18" charset="0"/>
                <a:cs typeface="Times New Roman" pitchFamily="18" charset="0"/>
              </a:rPr>
              <a:t>COLLEGE OF NATURAL SCIENCES</a:t>
            </a:r>
            <a:endParaRPr lang="en-US" sz="4000" dirty="0" smtClean="0">
              <a:solidFill>
                <a:srgbClr val="7030A0"/>
              </a:solidFill>
              <a:latin typeface="Times New Roman" pitchFamily="18" charset="0"/>
              <a:cs typeface="Times New Roman" pitchFamily="18" charset="0"/>
            </a:endParaRPr>
          </a:p>
          <a:p>
            <a:pPr algn="ctr">
              <a:buNone/>
            </a:pPr>
            <a:r>
              <a:rPr lang="en-US" sz="3600" b="1" dirty="0" smtClean="0">
                <a:solidFill>
                  <a:srgbClr val="00B050"/>
                </a:solidFill>
                <a:latin typeface="Times New Roman" pitchFamily="18" charset="0"/>
                <a:cs typeface="Times New Roman" pitchFamily="18" charset="0"/>
              </a:rPr>
              <a:t>DEPARTMENT OF CHEMISTRY</a:t>
            </a:r>
          </a:p>
          <a:p>
            <a:pPr algn="ctr">
              <a:buNone/>
            </a:pPr>
            <a:endParaRPr lang="en-US" b="1" dirty="0" smtClean="0"/>
          </a:p>
          <a:p>
            <a:pPr algn="ctr">
              <a:buNone/>
            </a:pPr>
            <a:r>
              <a:rPr lang="en-US" b="1" dirty="0" smtClean="0">
                <a:solidFill>
                  <a:srgbClr val="C00000"/>
                </a:solidFill>
                <a:latin typeface="Times New Roman" pitchFamily="18" charset="0"/>
                <a:cs typeface="Times New Roman" pitchFamily="18" charset="0"/>
              </a:rPr>
              <a:t>Inorganic chemistry II (</a:t>
            </a:r>
            <a:r>
              <a:rPr lang="en-US" b="1" dirty="0" err="1" smtClean="0">
                <a:solidFill>
                  <a:srgbClr val="C00000"/>
                </a:solidFill>
                <a:latin typeface="Times New Roman" pitchFamily="18" charset="0"/>
                <a:cs typeface="Times New Roman" pitchFamily="18" charset="0"/>
              </a:rPr>
              <a:t>Chem</a:t>
            </a:r>
            <a:r>
              <a:rPr lang="en-US" b="1" dirty="0" smtClean="0">
                <a:solidFill>
                  <a:srgbClr val="C00000"/>
                </a:solidFill>
                <a:latin typeface="Times New Roman" pitchFamily="18" charset="0"/>
                <a:cs typeface="Times New Roman" pitchFamily="18" charset="0"/>
              </a:rPr>
              <a:t> 2032)</a:t>
            </a:r>
            <a:r>
              <a:rPr lang="en-US" b="1" dirty="0" smtClean="0">
                <a:latin typeface="Times New Roman" pitchFamily="18" charset="0"/>
                <a:cs typeface="Times New Roman" pitchFamily="18" charset="0"/>
              </a:rPr>
              <a:t> </a:t>
            </a:r>
          </a:p>
          <a:p>
            <a:pPr algn="ctr">
              <a:buNone/>
            </a:pPr>
            <a:r>
              <a:rPr lang="en-US" b="1" dirty="0" smtClean="0">
                <a:solidFill>
                  <a:srgbClr val="002060"/>
                </a:solidFill>
                <a:latin typeface="Times New Roman" pitchFamily="18" charset="0"/>
                <a:cs typeface="Times New Roman" pitchFamily="18" charset="0"/>
              </a:rPr>
              <a:t>By Kirubel Teshome(</a:t>
            </a:r>
            <a:r>
              <a:rPr lang="en-US" b="1" dirty="0" err="1" smtClean="0">
                <a:solidFill>
                  <a:srgbClr val="002060"/>
                </a:solidFill>
                <a:latin typeface="Times New Roman" pitchFamily="18" charset="0"/>
                <a:cs typeface="Times New Roman" pitchFamily="18" charset="0"/>
              </a:rPr>
              <a:t>MSc</a:t>
            </a:r>
            <a:r>
              <a:rPr lang="en-US" b="1" dirty="0" smtClean="0">
                <a:solidFill>
                  <a:srgbClr val="002060"/>
                </a:solidFill>
                <a:latin typeface="Times New Roman" pitchFamily="18" charset="0"/>
                <a:cs typeface="Times New Roman" pitchFamily="18" charset="0"/>
              </a:rPr>
              <a:t>)</a:t>
            </a:r>
            <a:endParaRPr lang="en-US" dirty="0" smtClean="0">
              <a:solidFill>
                <a:srgbClr val="002060"/>
              </a:solidFill>
              <a:latin typeface="Times New Roman" pitchFamily="18" charset="0"/>
              <a:cs typeface="Times New Roman" pitchFamily="18" charset="0"/>
            </a:endParaRPr>
          </a:p>
          <a:p>
            <a:pPr algn="r">
              <a:buNone/>
            </a:pPr>
            <a:r>
              <a:rPr lang="en-US" sz="2800" b="1" dirty="0" smtClean="0">
                <a:latin typeface="Times New Roman" pitchFamily="18" charset="0"/>
                <a:cs typeface="Times New Roman" pitchFamily="18" charset="0"/>
              </a:rPr>
              <a:t>April, 2020</a:t>
            </a:r>
          </a:p>
          <a:p>
            <a:pPr algn="r">
              <a:buNone/>
            </a:pPr>
            <a:r>
              <a:rPr lang="en-US" sz="2800" b="1" dirty="0" smtClean="0">
                <a:latin typeface="Times New Roman" pitchFamily="18" charset="0"/>
                <a:cs typeface="Times New Roman" pitchFamily="18" charset="0"/>
              </a:rPr>
              <a:t>Jimma. Ethiopia</a:t>
            </a:r>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1</a:t>
            </a:fld>
            <a:endParaRPr lang="en-US"/>
          </a:p>
        </p:txBody>
      </p:sp>
      <p:pic>
        <p:nvPicPr>
          <p:cNvPr id="5" name="Picture 4"/>
          <p:cNvPicPr/>
          <p:nvPr/>
        </p:nvPicPr>
        <p:blipFill>
          <a:blip r:embed="rId2" cstate="print"/>
          <a:srcRect/>
          <a:stretch>
            <a:fillRect/>
          </a:stretch>
        </p:blipFill>
        <p:spPr bwMode="auto">
          <a:xfrm>
            <a:off x="3124200" y="685800"/>
            <a:ext cx="2362200" cy="16764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 obvious explanation is that chromium takes up this structure because separating the electrons minimizes the repulsions between them,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otherwise it would take up some quite different structure.</a:t>
            </a:r>
          </a:p>
          <a:p>
            <a:pPr algn="just">
              <a:lnSpc>
                <a:spcPct val="150000"/>
              </a:lnSpc>
              <a:buFont typeface="Wingdings" pitchFamily="2" charset="2"/>
              <a:buChar char="Ø"/>
            </a:pPr>
            <a:r>
              <a:rPr lang="en-US" sz="2800" dirty="0" smtClean="0">
                <a:latin typeface="Times New Roman" pitchFamily="18" charset="0"/>
                <a:cs typeface="Times New Roman" pitchFamily="18" charset="0"/>
              </a:rPr>
              <a:t>But you only have to look at the electronic configuration of tungsten (W) to see that this apparently simple explanation doesn't always work.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Tungsten has the same number of outer electrons as chromium, but its outer structure is different, 5d</a:t>
            </a:r>
            <a:r>
              <a:rPr lang="en-US" sz="2800" baseline="30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6s</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p>
          <a:p>
            <a:endParaRPr lang="en-US" dirty="0"/>
          </a:p>
        </p:txBody>
      </p:sp>
      <p:sp>
        <p:nvSpPr>
          <p:cNvPr id="5" name="Slide Number Placeholder 4"/>
          <p:cNvSpPr>
            <a:spLocks noGrp="1"/>
          </p:cNvSpPr>
          <p:nvPr>
            <p:ph type="sldNum" sz="quarter" idx="12"/>
          </p:nvPr>
        </p:nvSpPr>
        <p:spPr/>
        <p:txBody>
          <a:bodyPr/>
          <a:lstStyle/>
          <a:p>
            <a:fld id="{1AECD830-6D75-4D7C-923D-AC950AB2D063}" type="slidenum">
              <a:rPr lang="en-US" smtClean="0"/>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buNone/>
            </a:pPr>
            <a:r>
              <a:rPr lang="en-US" sz="2800"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Chemistry of Iron</a:t>
            </a:r>
          </a:p>
          <a:p>
            <a:pPr marL="342900" lvl="1" indent="-342900">
              <a:buNone/>
            </a:pPr>
            <a:r>
              <a:rPr lang="en-US" sz="3200" b="1" dirty="0" smtClean="0">
                <a:latin typeface="Times New Roman" pitchFamily="18" charset="0"/>
                <a:cs typeface="Times New Roman" pitchFamily="18" charset="0"/>
              </a:rPr>
              <a:t>Properties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Ground state electronic configuration of iron is [</a:t>
            </a:r>
            <a:r>
              <a:rPr lang="en-US" sz="2800" dirty="0" err="1" smtClean="0">
                <a:latin typeface="Times New Roman" pitchFamily="18" charset="0"/>
                <a:cs typeface="Times New Roman" pitchFamily="18" charset="0"/>
              </a:rPr>
              <a:t>Ar</a:t>
            </a:r>
            <a:r>
              <a:rPr lang="en-US" sz="2800" dirty="0" smtClean="0">
                <a:latin typeface="Times New Roman" pitchFamily="18" charset="0"/>
                <a:cs typeface="Times New Roman" pitchFamily="18" charset="0"/>
              </a:rPr>
              <a:t>]4s</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3d</a:t>
            </a:r>
            <a:r>
              <a:rPr lang="en-US" sz="2800" baseline="30000" dirty="0" smtClean="0">
                <a:latin typeface="Times New Roman" pitchFamily="18" charset="0"/>
                <a:cs typeface="Times New Roman" pitchFamily="18" charset="0"/>
              </a:rPr>
              <a:t>6</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Iron is Hard; lustrous silver-blue metal with melting and boiling points of 1811K and 3023K respectively.</a:t>
            </a:r>
          </a:p>
          <a:p>
            <a:pPr algn="just">
              <a:lnSpc>
                <a:spcPct val="150000"/>
              </a:lnSpc>
              <a:buFont typeface="Wingdings" pitchFamily="2" charset="2"/>
              <a:buChar char="Ø"/>
            </a:pPr>
            <a:r>
              <a:rPr lang="en-US" sz="2800" dirty="0" smtClean="0">
                <a:latin typeface="Times New Roman" pitchFamily="18" charset="0"/>
                <a:cs typeface="Times New Roman" pitchFamily="18" charset="0"/>
              </a:rPr>
              <a:t>Finely divided Fe is pyrophoric in air, but the bulk metal oxidizes in dry air only when heated.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In moist air, Fe rusts, forming a hydrated oxide Fe</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.xH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Iron reacts with halogens at 470–570K to give FeF</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FeCl</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FeBr</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and FeI</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respectively.</a:t>
            </a:r>
          </a:p>
          <a:p>
            <a:pPr>
              <a:buNone/>
            </a:pPr>
            <a:endParaRPr lang="en-US" sz="28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100</a:t>
            </a:fld>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 metal dissolves in dilute mineral acids to yield Fe(II) salts, but concentrated HNO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and other powerful oxidizing agents make it passive; it is unaffected by alkalis.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When powdered iron and sulfur are heated together, </a:t>
            </a:r>
            <a:r>
              <a:rPr lang="en-US" sz="2800" dirty="0" err="1" smtClean="0">
                <a:latin typeface="Times New Roman" pitchFamily="18" charset="0"/>
                <a:cs typeface="Times New Roman" pitchFamily="18" charset="0"/>
              </a:rPr>
              <a:t>FeS</a:t>
            </a:r>
            <a:r>
              <a:rPr lang="en-US" sz="2800" dirty="0" smtClean="0">
                <a:latin typeface="Times New Roman" pitchFamily="18" charset="0"/>
                <a:cs typeface="Times New Roman" pitchFamily="18" charset="0"/>
              </a:rPr>
              <a:t> is produced.</a:t>
            </a:r>
          </a:p>
          <a:p>
            <a:pPr algn="just">
              <a:lnSpc>
                <a:spcPct val="160000"/>
              </a:lnSpc>
              <a:buFont typeface="Wingdings" pitchFamily="2" charset="2"/>
              <a:buChar char="Ø"/>
            </a:pPr>
            <a:r>
              <a:rPr lang="en-US" sz="2800" dirty="0" smtClean="0">
                <a:latin typeface="Times New Roman" pitchFamily="18" charset="0"/>
                <a:cs typeface="Times New Roman" pitchFamily="18" charset="0"/>
              </a:rPr>
              <a:t>  The chemistry of iron is less extensive than that of manganese. After group 7, transition metals become reluctant to achieve high oxidation states.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The common oxidation states of iron are +2, +3 and +6.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The latter is only stable as the tetrahedral [FeO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in alkaline solution and quickly liberate 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at lower pH values.</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101</a:t>
            </a:fld>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 Iron (II) is represented by the non-</a:t>
            </a:r>
            <a:r>
              <a:rPr lang="en-US" sz="2800" dirty="0" err="1" smtClean="0">
                <a:latin typeface="Times New Roman" pitchFamily="18" charset="0"/>
                <a:cs typeface="Times New Roman" pitchFamily="18" charset="0"/>
              </a:rPr>
              <a:t>stoichiometric</a:t>
            </a:r>
            <a:r>
              <a:rPr lang="en-US" sz="2800" dirty="0" smtClean="0">
                <a:latin typeface="Times New Roman" pitchFamily="18" charset="0"/>
                <a:cs typeface="Times New Roman" pitchFamily="18" charset="0"/>
              </a:rPr>
              <a:t> oxide and numerous salts and complexes.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Although it has a d</a:t>
            </a:r>
            <a:r>
              <a:rPr lang="en-US" sz="2800" baseline="30000" dirty="0" smtClean="0">
                <a:latin typeface="Times New Roman" pitchFamily="18" charset="0"/>
                <a:cs typeface="Times New Roman" pitchFamily="18" charset="0"/>
              </a:rPr>
              <a:t>6</a:t>
            </a:r>
            <a:r>
              <a:rPr lang="en-US" sz="2800" dirty="0" smtClean="0">
                <a:latin typeface="Times New Roman" pitchFamily="18" charset="0"/>
                <a:cs typeface="Times New Roman" pitchFamily="18" charset="0"/>
              </a:rPr>
              <a:t> configuration, most of its complexes are high spin.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Most of the chemistry of Fe involves Fe(II) or Fe(III), with Fe(IV) and Fe(VI) known in a small number of compounds; Fe(V) is rare.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Ligands capable of π bonding stabilize oxidation states lower than 2.</a:t>
            </a:r>
            <a:r>
              <a:rPr lang="en-US" sz="2800" b="1" dirty="0" smtClean="0">
                <a:latin typeface="Times New Roman" pitchFamily="18" charset="0"/>
                <a:cs typeface="Times New Roman" pitchFamily="18" charset="0"/>
              </a:rPr>
              <a:t> </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102</a:t>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Occurrence and extraction of Iron</a:t>
            </a:r>
          </a:p>
          <a:p>
            <a:pPr marL="514350" indent="-514350" algn="just">
              <a:lnSpc>
                <a:spcPct val="150000"/>
              </a:lnSpc>
              <a:buFont typeface="Wingdings" pitchFamily="2" charset="2"/>
              <a:buChar char="Ø"/>
            </a:pPr>
            <a:r>
              <a:rPr lang="en-US" sz="2800" dirty="0" smtClean="0">
                <a:latin typeface="Times New Roman" pitchFamily="18" charset="0"/>
                <a:cs typeface="Times New Roman" pitchFamily="18" charset="0"/>
              </a:rPr>
              <a:t>Iron is the most important of all metals and is the fourth most abundant element in the Earth’s crust. </a:t>
            </a:r>
          </a:p>
          <a:p>
            <a:pPr marL="514350" indent="-514350" algn="just">
              <a:lnSpc>
                <a:spcPct val="150000"/>
              </a:lnSpc>
              <a:buFont typeface="Wingdings" pitchFamily="2" charset="2"/>
              <a:buChar char="Ø"/>
            </a:pPr>
            <a:r>
              <a:rPr lang="en-US" sz="2800" dirty="0" smtClean="0">
                <a:latin typeface="Times New Roman" pitchFamily="18" charset="0"/>
                <a:cs typeface="Times New Roman" pitchFamily="18" charset="0"/>
              </a:rPr>
              <a:t>The Earth’s core is believed to consist mainly of iron and it is the main constituent of metallic meteorites. </a:t>
            </a:r>
          </a:p>
          <a:p>
            <a:pPr marL="514350" indent="-514350" algn="just">
              <a:lnSpc>
                <a:spcPct val="150000"/>
              </a:lnSpc>
              <a:buFont typeface="Wingdings" pitchFamily="2" charset="2"/>
              <a:buChar char="Ø"/>
            </a:pPr>
            <a:r>
              <a:rPr lang="en-US" sz="2800" dirty="0" smtClean="0">
                <a:latin typeface="Times New Roman" pitchFamily="18" charset="0"/>
                <a:cs typeface="Times New Roman" pitchFamily="18" charset="0"/>
              </a:rPr>
              <a:t>The chief ores are </a:t>
            </a:r>
            <a:r>
              <a:rPr lang="en-US" sz="2800" dirty="0" err="1" smtClean="0">
                <a:latin typeface="Times New Roman" pitchFamily="18" charset="0"/>
                <a:cs typeface="Times New Roman" pitchFamily="18" charset="0"/>
              </a:rPr>
              <a:t>haematite</a:t>
            </a:r>
            <a:r>
              <a:rPr lang="en-US" sz="2800" dirty="0" smtClean="0">
                <a:latin typeface="Times New Roman" pitchFamily="18" charset="0"/>
                <a:cs typeface="Times New Roman" pitchFamily="18" charset="0"/>
              </a:rPr>
              <a:t> (</a:t>
            </a:r>
            <a:r>
              <a:rPr lang="el-GR" sz="2800" dirty="0" smtClean="0">
                <a:solidFill>
                  <a:srgbClr val="FF0000"/>
                </a:solidFill>
                <a:latin typeface="Times New Roman" pitchFamily="18" charset="0"/>
                <a:cs typeface="Times New Roman" pitchFamily="18" charset="0"/>
              </a:rPr>
              <a:t>α</a:t>
            </a:r>
            <a:r>
              <a:rPr lang="en-US" sz="2800" dirty="0" smtClean="0">
                <a:latin typeface="Times New Roman" pitchFamily="18" charset="0"/>
                <a:cs typeface="Times New Roman" pitchFamily="18" charset="0"/>
              </a:rPr>
              <a:t>-Fe</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magnetite (Fe</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siderite (FeCO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goethite (</a:t>
            </a:r>
            <a:r>
              <a:rPr lang="el-GR" sz="2800" dirty="0" smtClean="0">
                <a:solidFill>
                  <a:srgbClr val="FF0000"/>
                </a:solidFill>
                <a:latin typeface="Times New Roman" pitchFamily="18" charset="0"/>
                <a:cs typeface="Times New Roman" pitchFamily="18" charset="0"/>
              </a:rPr>
              <a:t>α</a:t>
            </a:r>
            <a:r>
              <a:rPr lang="en-US" sz="2800" dirty="0" smtClean="0">
                <a:latin typeface="Times New Roman" pitchFamily="18" charset="0"/>
                <a:cs typeface="Times New Roman" pitchFamily="18" charset="0"/>
              </a:rPr>
              <a:t>-Fe(O)OH) and </a:t>
            </a:r>
            <a:r>
              <a:rPr lang="en-US" sz="2800" dirty="0" err="1" smtClean="0">
                <a:latin typeface="Times New Roman" pitchFamily="18" charset="0"/>
                <a:cs typeface="Times New Roman" pitchFamily="18" charset="0"/>
              </a:rPr>
              <a:t>lepidocrocite</a:t>
            </a:r>
            <a:r>
              <a:rPr lang="en-US" sz="2800" dirty="0" smtClean="0">
                <a:latin typeface="Times New Roman" pitchFamily="18" charset="0"/>
                <a:cs typeface="Times New Roman" pitchFamily="18" charset="0"/>
              </a:rPr>
              <a:t> (ɤ-Fe(O)OH). </a:t>
            </a:r>
          </a:p>
          <a:p>
            <a:pPr marL="514350" indent="-514350" algn="just">
              <a:lnSpc>
                <a:spcPct val="150000"/>
              </a:lnSpc>
              <a:buFont typeface="Wingdings" pitchFamily="2" charset="2"/>
              <a:buChar char="Ø"/>
            </a:pPr>
            <a:r>
              <a:rPr lang="en-US" sz="2800" dirty="0" smtClean="0">
                <a:latin typeface="Times New Roman" pitchFamily="18" charset="0"/>
                <a:cs typeface="Times New Roman" pitchFamily="18" charset="0"/>
              </a:rPr>
              <a:t>While iron pyrites (FeS</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and chalcopyrite (CuFeS</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are common, their high sulfur contents render them unsuitable for Fe production. </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103</a:t>
            </a:fld>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just">
              <a:lnSpc>
                <a:spcPct val="160000"/>
              </a:lnSpc>
              <a:buFont typeface="Wingdings" pitchFamily="2" charset="2"/>
              <a:buChar char="Ø"/>
            </a:pPr>
            <a:r>
              <a:rPr lang="en-US" sz="2800" dirty="0" smtClean="0">
                <a:latin typeface="Times New Roman" pitchFamily="18" charset="0"/>
                <a:cs typeface="Times New Roman" pitchFamily="18" charset="0"/>
              </a:rPr>
              <a:t> Pure Fe (made by reduction of the oxides with 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is reactive and rapidly corrodes; finely divided iron is pyrophoric.</a:t>
            </a:r>
          </a:p>
          <a:p>
            <a:pPr algn="just">
              <a:lnSpc>
                <a:spcPct val="160000"/>
              </a:lnSpc>
              <a:buNone/>
            </a:pP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Importance and compounds of Iron</a:t>
            </a:r>
            <a:endParaRPr lang="en-US" sz="2800" dirty="0" smtClean="0">
              <a:latin typeface="Times New Roman" pitchFamily="18" charset="0"/>
              <a:cs typeface="Times New Roman" pitchFamily="18" charset="0"/>
            </a:endParaRPr>
          </a:p>
          <a:p>
            <a:pPr algn="just">
              <a:lnSpc>
                <a:spcPct val="160000"/>
              </a:lnSpc>
              <a:buFont typeface="Wingdings" pitchFamily="2" charset="2"/>
              <a:buChar char="Ø"/>
            </a:pPr>
            <a:r>
              <a:rPr lang="en-US" sz="2800" dirty="0" smtClean="0">
                <a:latin typeface="Times New Roman" pitchFamily="18" charset="0"/>
                <a:cs typeface="Times New Roman" pitchFamily="18" charset="0"/>
              </a:rPr>
              <a:t>Although pure iron is not of commercial importance, steel production is carried out on a huge scale.</a:t>
            </a:r>
          </a:p>
          <a:p>
            <a:pPr algn="just">
              <a:lnSpc>
                <a:spcPct val="160000"/>
              </a:lnSpc>
              <a:buFont typeface="Wingdings" pitchFamily="2" charset="2"/>
              <a:buChar char="Ø"/>
            </a:pPr>
            <a:r>
              <a:rPr lang="el-GR" sz="2800" dirty="0" smtClean="0">
                <a:latin typeface="Times New Roman" pitchFamily="18" charset="0"/>
                <a:cs typeface="Times New Roman" pitchFamily="18" charset="0"/>
              </a:rPr>
              <a:t>α</a:t>
            </a:r>
            <a:r>
              <a:rPr lang="en-US" sz="2800" dirty="0" smtClean="0">
                <a:latin typeface="Times New Roman" pitchFamily="18" charset="0"/>
                <a:cs typeface="Times New Roman" pitchFamily="18" charset="0"/>
              </a:rPr>
              <a:t>-Iron(III) oxide is used as a polishing and grinding agent and in the formation of ferrites; iron oxides are important commercial pigments: </a:t>
            </a:r>
            <a:r>
              <a:rPr lang="el-GR" sz="2800" dirty="0" smtClean="0">
                <a:latin typeface="Times New Roman" pitchFamily="18" charset="0"/>
                <a:cs typeface="Times New Roman" pitchFamily="18" charset="0"/>
              </a:rPr>
              <a:t>α</a:t>
            </a:r>
            <a:r>
              <a:rPr lang="en-US" sz="2800" dirty="0" smtClean="0">
                <a:latin typeface="Times New Roman" pitchFamily="18" charset="0"/>
                <a:cs typeface="Times New Roman" pitchFamily="18" charset="0"/>
              </a:rPr>
              <a:t>-Fe</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(red), ɤ-Fe</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(red-brown), Fe</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(black) and Fe(O)OH (yellow). </a:t>
            </a:r>
          </a:p>
          <a:p>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Iron is of immense biological importance, and is present in, for example, </a:t>
            </a:r>
            <a:r>
              <a:rPr lang="en-US" sz="2800" dirty="0" err="1" smtClean="0">
                <a:latin typeface="Times New Roman" pitchFamily="18" charset="0"/>
                <a:cs typeface="Times New Roman" pitchFamily="18" charset="0"/>
              </a:rPr>
              <a:t>haemoglobin</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myoglobin</a:t>
            </a:r>
            <a:r>
              <a:rPr lang="en-US" sz="2800" dirty="0" smtClean="0">
                <a:latin typeface="Times New Roman" pitchFamily="18" charset="0"/>
                <a:cs typeface="Times New Roman" pitchFamily="18" charset="0"/>
              </a:rPr>
              <a:t> (O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carriers), </a:t>
            </a:r>
            <a:r>
              <a:rPr lang="en-US" sz="2800" dirty="0" err="1" smtClean="0">
                <a:latin typeface="Times New Roman" pitchFamily="18" charset="0"/>
                <a:cs typeface="Times New Roman" pitchFamily="18" charset="0"/>
              </a:rPr>
              <a:t>ferredoxins</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cytochromes</a:t>
            </a:r>
            <a:r>
              <a:rPr lang="en-US" sz="2800" dirty="0" smtClean="0">
                <a:latin typeface="Times New Roman" pitchFamily="18" charset="0"/>
                <a:cs typeface="Times New Roman" pitchFamily="18" charset="0"/>
              </a:rPr>
              <a:t> (redox processes), </a:t>
            </a:r>
            <a:r>
              <a:rPr lang="en-US" sz="2800" dirty="0" err="1" smtClean="0">
                <a:latin typeface="Times New Roman" pitchFamily="18" charset="0"/>
                <a:cs typeface="Times New Roman" pitchFamily="18" charset="0"/>
              </a:rPr>
              <a:t>ferritin</a:t>
            </a:r>
            <a:r>
              <a:rPr lang="en-US" sz="2800" dirty="0" smtClean="0">
                <a:latin typeface="Times New Roman" pitchFamily="18" charset="0"/>
                <a:cs typeface="Times New Roman" pitchFamily="18" charset="0"/>
              </a:rPr>
              <a:t> (iron storage), acid </a:t>
            </a:r>
            <a:r>
              <a:rPr lang="en-US" sz="2800" dirty="0" err="1" smtClean="0">
                <a:latin typeface="Times New Roman" pitchFamily="18" charset="0"/>
                <a:cs typeface="Times New Roman" pitchFamily="18" charset="0"/>
              </a:rPr>
              <a:t>phosphatase</a:t>
            </a:r>
            <a:r>
              <a:rPr lang="en-US" sz="2800" dirty="0" smtClean="0">
                <a:latin typeface="Times New Roman" pitchFamily="18" charset="0"/>
                <a:cs typeface="Times New Roman" pitchFamily="18" charset="0"/>
              </a:rPr>
              <a:t> (hydrolysis of phosphates), superoxide </a:t>
            </a:r>
            <a:r>
              <a:rPr lang="en-US" sz="2800" dirty="0" err="1" smtClean="0">
                <a:latin typeface="Times New Roman" pitchFamily="18" charset="0"/>
                <a:cs typeface="Times New Roman" pitchFamily="18" charset="0"/>
              </a:rPr>
              <a:t>dismutases</a:t>
            </a:r>
            <a:r>
              <a:rPr lang="en-US" sz="2800" dirty="0" smtClean="0">
                <a:latin typeface="Times New Roman" pitchFamily="18" charset="0"/>
                <a:cs typeface="Times New Roman" pitchFamily="18" charset="0"/>
              </a:rPr>
              <a:t> (O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dismutation</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nitrogenase</a:t>
            </a:r>
            <a:r>
              <a:rPr lang="en-US" sz="2800" dirty="0" smtClean="0">
                <a:latin typeface="Times New Roman" pitchFamily="18" charset="0"/>
                <a:cs typeface="Times New Roman" pitchFamily="18" charset="0"/>
              </a:rPr>
              <a:t> (nitrogen fixation).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A deficiency of iron in the body causes </a:t>
            </a:r>
            <a:r>
              <a:rPr lang="en-US" sz="2800" dirty="0" err="1" smtClean="0">
                <a:latin typeface="Times New Roman" pitchFamily="18" charset="0"/>
                <a:cs typeface="Times New Roman" pitchFamily="18" charset="0"/>
              </a:rPr>
              <a:t>anaemia</a:t>
            </a:r>
            <a:r>
              <a:rPr lang="en-US" sz="2800" dirty="0" smtClean="0">
                <a:latin typeface="Times New Roman" pitchFamily="18" charset="0"/>
                <a:cs typeface="Times New Roman" pitchFamily="18" charset="0"/>
              </a:rPr>
              <a:t>, while an excess causes </a:t>
            </a:r>
            <a:r>
              <a:rPr lang="en-US" sz="2800" dirty="0" err="1" smtClean="0">
                <a:latin typeface="Times New Roman" pitchFamily="18" charset="0"/>
                <a:cs typeface="Times New Roman" pitchFamily="18" charset="0"/>
              </a:rPr>
              <a:t>haemochromatosis</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sz="2800" b="1" dirty="0" smtClean="0">
                <a:latin typeface="Times New Roman" pitchFamily="18" charset="0"/>
                <a:cs typeface="Times New Roman" pitchFamily="18" charset="0"/>
              </a:rPr>
              <a:t> Chemistry of Cobalt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Ground state electronic configuration of cobalt is   [</a:t>
            </a:r>
            <a:r>
              <a:rPr lang="en-US" sz="2800" dirty="0" err="1" smtClean="0">
                <a:latin typeface="Times New Roman" pitchFamily="18" charset="0"/>
                <a:cs typeface="Times New Roman" pitchFamily="18" charset="0"/>
              </a:rPr>
              <a:t>Ar</a:t>
            </a:r>
            <a:r>
              <a:rPr lang="en-US" sz="2800" dirty="0" smtClean="0">
                <a:latin typeface="Times New Roman" pitchFamily="18" charset="0"/>
                <a:cs typeface="Times New Roman" pitchFamily="18" charset="0"/>
              </a:rPr>
              <a:t>]4s</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3d</a:t>
            </a:r>
            <a:r>
              <a:rPr lang="en-US" sz="2800" baseline="30000" dirty="0" smtClean="0">
                <a:latin typeface="Times New Roman" pitchFamily="18" charset="0"/>
                <a:cs typeface="Times New Roman" pitchFamily="18" charset="0"/>
              </a:rPr>
              <a:t>7</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Cobalt is Hard; brittle; lustrous blue-white metal with melting and boiling points of 1768 K and 3143 K respectively.</a:t>
            </a:r>
          </a:p>
          <a:p>
            <a:pPr algn="just">
              <a:lnSpc>
                <a:spcPct val="150000"/>
              </a:lnSpc>
              <a:buFont typeface="Wingdings" pitchFamily="2" charset="2"/>
              <a:buChar char="Ø"/>
            </a:pPr>
            <a:r>
              <a:rPr lang="en-US" sz="2800" dirty="0" smtClean="0">
                <a:latin typeface="Times New Roman" pitchFamily="18" charset="0"/>
                <a:cs typeface="Times New Roman" pitchFamily="18" charset="0"/>
              </a:rPr>
              <a:t>Cobalt is less reactive than Fe and its chemistry is simpler than that of iron  ; Co does not react with 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unless heated,  and in very finely divided form it is pyrophoric.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It dissolves slowly in dilute mineral acids, but concentrated HNO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makes it passive; alkalis have no effect on the metal.</a:t>
            </a:r>
            <a:endParaRPr lang="en-US" sz="28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 Cobalt reacts at 520K with F</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to give CoF</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but with 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Br</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and I</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CoX</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is formed.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Even when heated, cobalt does not react with 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or N</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but it does combine with B, C, P, As and 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The trend in decreasing stability of high oxidation states on going from Mn to Fe continues along the row.</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+6 state is the highest oxidation state but it is of far less importance than Co(III) and Co(II).</a:t>
            </a:r>
          </a:p>
          <a:p>
            <a:pPr algn="just">
              <a:lnSpc>
                <a:spcPct val="150000"/>
              </a:lnSpc>
              <a:buFont typeface="Wingdings" pitchFamily="2" charset="2"/>
              <a:buChar char="Ø"/>
            </a:pPr>
            <a:r>
              <a:rPr lang="en-US" sz="2800" dirty="0" smtClean="0">
                <a:latin typeface="Times New Roman" pitchFamily="18" charset="0"/>
                <a:cs typeface="Times New Roman" pitchFamily="18" charset="0"/>
              </a:rPr>
              <a:t>Although the two common oxidation states of +2 and +3 are known, Co</a:t>
            </a:r>
            <a:r>
              <a:rPr lang="en-US" sz="2800" baseline="30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is not stable in aqueous solution, liberating oxygen from water. </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Cobalt (I) and lower oxidation states are stabilized in organometallic species by-acceptor ligands.</a:t>
            </a:r>
          </a:p>
          <a:p>
            <a:pPr algn="just">
              <a:lnSpc>
                <a:spcPct val="150000"/>
              </a:lnSpc>
              <a:buNone/>
            </a:pP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Occurrence and extraction of Cobalt</a:t>
            </a:r>
          </a:p>
          <a:p>
            <a:pPr algn="just">
              <a:lnSpc>
                <a:spcPct val="170000"/>
              </a:lnSpc>
              <a:buFont typeface="Wingdings" pitchFamily="2" charset="2"/>
              <a:buChar char="Ø"/>
            </a:pPr>
            <a:r>
              <a:rPr lang="en-US" sz="2800" dirty="0" smtClean="0">
                <a:latin typeface="Times New Roman" pitchFamily="18" charset="0"/>
                <a:cs typeface="Times New Roman" pitchFamily="18" charset="0"/>
              </a:rPr>
              <a:t>Cobalt occurs as a number of sulfide and arsenide ores including cobaltite (</a:t>
            </a:r>
            <a:r>
              <a:rPr lang="en-US" sz="2800" dirty="0" err="1" smtClean="0">
                <a:latin typeface="Times New Roman" pitchFamily="18" charset="0"/>
                <a:cs typeface="Times New Roman" pitchFamily="18" charset="0"/>
              </a:rPr>
              <a:t>CoAsS</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skutterudite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Co,Ni</a:t>
            </a:r>
            <a:r>
              <a:rPr lang="en-US" sz="2800" dirty="0" smtClean="0">
                <a:latin typeface="Times New Roman" pitchFamily="18" charset="0"/>
                <a:cs typeface="Times New Roman" pitchFamily="18" charset="0"/>
              </a:rPr>
              <a:t>)As</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which contains planar As4-units). </a:t>
            </a:r>
          </a:p>
          <a:p>
            <a:pPr algn="just">
              <a:lnSpc>
                <a:spcPct val="170000"/>
              </a:lnSpc>
              <a:buFont typeface="Wingdings" pitchFamily="2" charset="2"/>
              <a:buChar char="Ø"/>
            </a:pPr>
            <a:r>
              <a:rPr lang="en-US" sz="2800" dirty="0" smtClean="0">
                <a:latin typeface="Times New Roman" pitchFamily="18" charset="0"/>
                <a:cs typeface="Times New Roman" pitchFamily="18" charset="0"/>
              </a:rPr>
              <a:t>Production of the metal generally relies on the fact that it often occurs in ores of other metals (e.g. Ni, Cu and Ag) and the final processes involve reduction of Co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with Al or C followed by electrolytic refining. </a:t>
            </a:r>
          </a:p>
          <a:p>
            <a:pPr algn="just">
              <a:lnSpc>
                <a:spcPct val="170000"/>
              </a:lnSpc>
              <a:buFont typeface="Wingdings" pitchFamily="2" charset="2"/>
              <a:buChar char="Ø"/>
            </a:pPr>
            <a:endParaRPr lang="en-US" sz="28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just">
              <a:lnSpc>
                <a:spcPct val="170000"/>
              </a:lnSpc>
              <a:buNone/>
            </a:pP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Importance and compounds of Cobalt</a:t>
            </a:r>
          </a:p>
          <a:p>
            <a:pPr algn="just">
              <a:lnSpc>
                <a:spcPct val="170000"/>
              </a:lnSpc>
              <a:buFont typeface="Wingdings" pitchFamily="2" charset="2"/>
              <a:buChar char="Ø"/>
            </a:pPr>
            <a:r>
              <a:rPr lang="en-US" sz="2800" dirty="0" smtClean="0">
                <a:latin typeface="Times New Roman" pitchFamily="18" charset="0"/>
                <a:cs typeface="Times New Roman" pitchFamily="18" charset="0"/>
              </a:rPr>
              <a:t>Pure Co is brittle but it is commercially important in special steels, alloyed with Al, Fe and Ni(Alnico is a group of carbon-free alloys) in permanent magnets, and in the form of hard, strong, corrosion-resistant non-ferrous alloys (e.g. with Cr and W) which are important in the manufacture of jet engines and aerospace components.</a:t>
            </a:r>
          </a:p>
          <a:p>
            <a:pPr algn="just">
              <a:lnSpc>
                <a:spcPct val="170000"/>
              </a:lnSpc>
              <a:buFont typeface="Wingdings" pitchFamily="2" charset="2"/>
              <a:buChar char="Ø"/>
            </a:pPr>
            <a:r>
              <a:rPr lang="en-US" sz="2800" dirty="0" smtClean="0">
                <a:latin typeface="Times New Roman" pitchFamily="18" charset="0"/>
                <a:cs typeface="Times New Roman" pitchFamily="18" charset="0"/>
              </a:rPr>
              <a:t>Cobalt compounds are widely used as pigments (blue hues in porcelain, enamels and glass, catalysts and as additives to animal feeds. </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109</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lgn="just">
              <a:lnSpc>
                <a:spcPct val="150000"/>
              </a:lnSpc>
              <a:buFont typeface="Wingdings" pitchFamily="2" charset="2"/>
              <a:buChar char="Ø"/>
            </a:pPr>
            <a:r>
              <a:rPr lang="en-US" sz="3000" dirty="0" smtClean="0">
                <a:latin typeface="Times New Roman" pitchFamily="18" charset="0"/>
                <a:cs typeface="Times New Roman" pitchFamily="18" charset="0"/>
              </a:rPr>
              <a:t>Again the electron repulsions must be </a:t>
            </a:r>
            <a:r>
              <a:rPr lang="en-US" sz="3000" dirty="0" err="1" smtClean="0">
                <a:latin typeface="Times New Roman" pitchFamily="18" charset="0"/>
                <a:cs typeface="Times New Roman" pitchFamily="18" charset="0"/>
              </a:rPr>
              <a:t>minimised</a:t>
            </a:r>
            <a:r>
              <a:rPr lang="en-US" sz="3000" dirty="0" smtClean="0">
                <a:latin typeface="Times New Roman" pitchFamily="18" charset="0"/>
                <a:cs typeface="Times New Roman" pitchFamily="18" charset="0"/>
              </a:rPr>
              <a:t> - otherwise it wouldn't take up this configuration. </a:t>
            </a:r>
          </a:p>
          <a:p>
            <a:pPr algn="just">
              <a:lnSpc>
                <a:spcPct val="150000"/>
              </a:lnSpc>
              <a:buFont typeface="Wingdings" pitchFamily="2" charset="2"/>
              <a:buChar char="Ø"/>
            </a:pPr>
            <a:r>
              <a:rPr lang="en-US" sz="3000" dirty="0" smtClean="0">
                <a:latin typeface="Times New Roman" pitchFamily="18" charset="0"/>
                <a:cs typeface="Times New Roman" pitchFamily="18" charset="0"/>
              </a:rPr>
              <a:t>But in this case, it </a:t>
            </a:r>
            <a:r>
              <a:rPr lang="en-US" sz="3000" i="1" dirty="0" smtClean="0">
                <a:latin typeface="Times New Roman" pitchFamily="18" charset="0"/>
                <a:cs typeface="Times New Roman" pitchFamily="18" charset="0"/>
              </a:rPr>
              <a:t>isn't</a:t>
            </a:r>
            <a:r>
              <a:rPr lang="en-US" sz="3000" dirty="0" smtClean="0">
                <a:latin typeface="Times New Roman" pitchFamily="18" charset="0"/>
                <a:cs typeface="Times New Roman" pitchFamily="18" charset="0"/>
              </a:rPr>
              <a:t> true that the half-filled state is the most stable - it doesn't seem very reasonable, but it's a fact! </a:t>
            </a:r>
          </a:p>
          <a:p>
            <a:pPr algn="just">
              <a:lnSpc>
                <a:spcPct val="150000"/>
              </a:lnSpc>
              <a:buFont typeface="Wingdings" pitchFamily="2" charset="2"/>
              <a:buChar char="Ø"/>
            </a:pPr>
            <a:r>
              <a:rPr lang="en-US" sz="3000" dirty="0" smtClean="0">
                <a:latin typeface="Times New Roman" pitchFamily="18" charset="0"/>
                <a:cs typeface="Times New Roman" pitchFamily="18" charset="0"/>
              </a:rPr>
              <a:t> The real explanation is going to be much more difficult than it seems at first sight.</a:t>
            </a:r>
          </a:p>
          <a:p>
            <a:pPr>
              <a:buNone/>
            </a:pPr>
            <a:r>
              <a:rPr lang="en-US" sz="3000" b="1" dirty="0" smtClean="0">
                <a:solidFill>
                  <a:srgbClr val="002060"/>
                </a:solidFill>
                <a:latin typeface="Times New Roman" pitchFamily="18" charset="0"/>
                <a:cs typeface="Times New Roman" pitchFamily="18" charset="0"/>
              </a:rPr>
              <a:t>Transition metal ions</a:t>
            </a:r>
          </a:p>
          <a:p>
            <a:pPr algn="just">
              <a:lnSpc>
                <a:spcPct val="150000"/>
              </a:lnSpc>
              <a:buFont typeface="Wingdings" pitchFamily="2" charset="2"/>
              <a:buChar char="Ø"/>
            </a:pPr>
            <a:r>
              <a:rPr lang="en-US" sz="3000" dirty="0" smtClean="0">
                <a:latin typeface="Times New Roman" pitchFamily="18" charset="0"/>
                <a:cs typeface="Times New Roman" pitchFamily="18" charset="0"/>
              </a:rPr>
              <a:t>You have already come across the fact that when the Periodic Table is being built, the 4s orbital is filled before the 3d orbitals. </a:t>
            </a:r>
          </a:p>
          <a:p>
            <a:endParaRPr lang="en-US" dirty="0"/>
          </a:p>
        </p:txBody>
      </p:sp>
      <p:sp>
        <p:nvSpPr>
          <p:cNvPr id="5" name="Slide Number Placeholder 4"/>
          <p:cNvSpPr>
            <a:spLocks noGrp="1"/>
          </p:cNvSpPr>
          <p:nvPr>
            <p:ph type="sldNum" sz="quarter" idx="12"/>
          </p:nvPr>
        </p:nvSpPr>
        <p:spPr/>
        <p:txBody>
          <a:bodyPr/>
          <a:lstStyle/>
          <a:p>
            <a:fld id="{1AECD830-6D75-4D7C-923D-AC950AB2D063}" type="slidenum">
              <a:rPr lang="en-US" smtClean="0"/>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Vitamin B</a:t>
            </a:r>
            <a:r>
              <a:rPr lang="en-US" sz="2800" baseline="-25000" dirty="0" smtClean="0">
                <a:latin typeface="Times New Roman" pitchFamily="18" charset="0"/>
                <a:cs typeface="Times New Roman" pitchFamily="18" charset="0"/>
              </a:rPr>
              <a:t>12</a:t>
            </a:r>
            <a:r>
              <a:rPr lang="en-US" sz="2800" dirty="0" smtClean="0">
                <a:latin typeface="Times New Roman" pitchFamily="18" charset="0"/>
                <a:cs typeface="Times New Roman" pitchFamily="18" charset="0"/>
              </a:rPr>
              <a:t> is a cobalt complex, and a range of enzymes require B</a:t>
            </a:r>
            <a:r>
              <a:rPr lang="en-US" sz="2800" baseline="-25000" dirty="0" smtClean="0">
                <a:latin typeface="Times New Roman" pitchFamily="18" charset="0"/>
                <a:cs typeface="Times New Roman" pitchFamily="18" charset="0"/>
              </a:rPr>
              <a:t>12</a:t>
            </a:r>
            <a:r>
              <a:rPr lang="en-US" sz="2800" dirty="0" smtClean="0">
                <a:latin typeface="Times New Roman" pitchFamily="18" charset="0"/>
                <a:cs typeface="Times New Roman" pitchFamily="18" charset="0"/>
              </a:rPr>
              <a:t> coenzymes.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artificial isotope </a:t>
            </a:r>
            <a:r>
              <a:rPr lang="en-US" sz="2800" baseline="30000" dirty="0" smtClean="0">
                <a:latin typeface="Times New Roman" pitchFamily="18" charset="0"/>
                <a:cs typeface="Times New Roman" pitchFamily="18" charset="0"/>
              </a:rPr>
              <a:t>60</a:t>
            </a:r>
            <a:r>
              <a:rPr lang="en-US" sz="2800" dirty="0" smtClean="0">
                <a:latin typeface="Times New Roman" pitchFamily="18" charset="0"/>
                <a:cs typeface="Times New Roman" pitchFamily="18" charset="0"/>
              </a:rPr>
              <a:t>Co is used as a tracer.</a:t>
            </a:r>
          </a:p>
          <a:p>
            <a:pPr algn="just">
              <a:lnSpc>
                <a:spcPct val="150000"/>
              </a:lnSpc>
              <a:buFont typeface="Wingdings" pitchFamily="2" charset="2"/>
              <a:buChar char="Ø"/>
            </a:pPr>
            <a:r>
              <a:rPr lang="en-US" sz="2800" dirty="0" smtClean="0">
                <a:latin typeface="Times New Roman" pitchFamily="18" charset="0"/>
                <a:cs typeface="Times New Roman" pitchFamily="18" charset="0"/>
              </a:rPr>
              <a:t>Few Co(IV) species have been established.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Yellow Cs</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[CoF</a:t>
            </a:r>
            <a:r>
              <a:rPr lang="en-US" sz="2800" baseline="-25000" dirty="0" smtClean="0">
                <a:latin typeface="Times New Roman" pitchFamily="18" charset="0"/>
                <a:cs typeface="Times New Roman" pitchFamily="18" charset="0"/>
              </a:rPr>
              <a:t>6</a:t>
            </a:r>
            <a:r>
              <a:rPr lang="en-US" sz="2800" dirty="0" smtClean="0">
                <a:latin typeface="Times New Roman" pitchFamily="18" charset="0"/>
                <a:cs typeface="Times New Roman" pitchFamily="18" charset="0"/>
              </a:rPr>
              <a:t>] is obtained by fluorination of a mixture of </a:t>
            </a:r>
            <a:r>
              <a:rPr lang="en-US" sz="2800" dirty="0" err="1" smtClean="0">
                <a:latin typeface="Times New Roman" pitchFamily="18" charset="0"/>
                <a:cs typeface="Times New Roman" pitchFamily="18" charset="0"/>
              </a:rPr>
              <a:t>CsCl</a:t>
            </a:r>
            <a:r>
              <a:rPr lang="en-US" sz="2800" dirty="0" smtClean="0">
                <a:latin typeface="Times New Roman" pitchFamily="18" charset="0"/>
                <a:cs typeface="Times New Roman" pitchFamily="18" charset="0"/>
              </a:rPr>
              <a:t> and CoCl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at 570 K.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Cobalt(IV) oxide is prepared by oxidizing Co(II) using alkaline hypochlorite and it is poorly defined.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Several mixed oxides are known: Ba</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CoO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and M</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CoO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(M=K, </a:t>
            </a:r>
            <a:r>
              <a:rPr lang="en-US" sz="2800" dirty="0" err="1" smtClean="0">
                <a:latin typeface="Times New Roman" pitchFamily="18" charset="0"/>
                <a:cs typeface="Times New Roman" pitchFamily="18" charset="0"/>
              </a:rPr>
              <a:t>Rb</a:t>
            </a:r>
            <a:r>
              <a:rPr lang="en-US" sz="2800" dirty="0" smtClean="0">
                <a:latin typeface="Times New Roman" pitchFamily="18" charset="0"/>
                <a:cs typeface="Times New Roman" pitchFamily="18" charset="0"/>
              </a:rPr>
              <a:t>, Cs).</a:t>
            </a:r>
          </a:p>
          <a:p>
            <a:pPr algn="just">
              <a:lnSpc>
                <a:spcPct val="150000"/>
              </a:lnSpc>
              <a:buFont typeface="Wingdings" pitchFamily="2" charset="2"/>
              <a:buChar char="Ø"/>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110</a:t>
            </a:fld>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 There are few binary compounds of Co(III) and only a limited number of Co(III) compounds are commercially available.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only binary halide is brown CoF</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which is isostructural with FeF</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It is used as a fluorinating agent, e.g. for preparing </a:t>
            </a:r>
            <a:r>
              <a:rPr lang="en-US" sz="2800" dirty="0" err="1" smtClean="0">
                <a:latin typeface="Times New Roman" pitchFamily="18" charset="0"/>
                <a:cs typeface="Times New Roman" pitchFamily="18" charset="0"/>
              </a:rPr>
              <a:t>perfluorinated</a:t>
            </a:r>
            <a:r>
              <a:rPr lang="en-US" sz="2800" dirty="0" smtClean="0">
                <a:latin typeface="Times New Roman" pitchFamily="18" charset="0"/>
                <a:cs typeface="Times New Roman" pitchFamily="18" charset="0"/>
              </a:rPr>
              <a:t> organics, and is corrosive and an oxidant.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The reaction of N</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 with CoF</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at 200K gives the dark green, anhydrous Co(NO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Although reports of Co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are found in the literature, the anhydrous compound probably does not exist.</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111</a:t>
            </a:fld>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 In contrast to Co(III), Co(II) forms a variety of simple compounds and all four Co(II) halides are known.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Reaction of anhydrous CoCl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with HF at 570K gives sparingly soluble pink CoF</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which crystallizes with the </a:t>
            </a:r>
            <a:r>
              <a:rPr lang="en-US" sz="2800" dirty="0" err="1" smtClean="0">
                <a:latin typeface="Times New Roman" pitchFamily="18" charset="0"/>
                <a:cs typeface="Times New Roman" pitchFamily="18" charset="0"/>
              </a:rPr>
              <a:t>rutile</a:t>
            </a:r>
            <a:r>
              <a:rPr lang="en-US" sz="2800" dirty="0" smtClean="0">
                <a:latin typeface="Times New Roman" pitchFamily="18" charset="0"/>
                <a:cs typeface="Times New Roman" pitchFamily="18" charset="0"/>
              </a:rPr>
              <a:t> structure.</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Blue CoCl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is made by combination of the elements and has a CdCl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lattice.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It turns pink on exposure to moisture and readily forms hydrates.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The dark pink hexahydrate is commercially available and is a common starting material in Co(II) chemistry.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In aqueous solutions of  CoCl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the major species are [Co(H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6</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CoCl</a:t>
            </a:r>
            <a:r>
              <a:rPr lang="en-US" sz="2800" dirty="0" smtClean="0">
                <a:latin typeface="Times New Roman" pitchFamily="18" charset="0"/>
                <a:cs typeface="Times New Roman" pitchFamily="18" charset="0"/>
              </a:rPr>
              <a:t>(H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and [CoCl</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and the minor species are [CoCl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and [CoCl</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112</a:t>
            </a:fld>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lnSpc>
                <a:spcPct val="150000"/>
              </a:lnSpc>
              <a:buNone/>
            </a:pPr>
            <a:r>
              <a:rPr lang="en-US" sz="2800" b="1" dirty="0" smtClean="0">
                <a:latin typeface="Times New Roman" pitchFamily="18" charset="0"/>
                <a:cs typeface="Times New Roman" pitchFamily="18" charset="0"/>
              </a:rPr>
              <a:t> Chemistry of Nickel</a:t>
            </a:r>
          </a:p>
          <a:p>
            <a:pPr marL="342900" lvl="1" indent="-342900">
              <a:lnSpc>
                <a:spcPct val="150000"/>
              </a:lnSpc>
              <a:buNone/>
            </a:pPr>
            <a:r>
              <a:rPr lang="en-US" sz="3200" b="1" dirty="0" smtClean="0">
                <a:latin typeface="Times New Roman" pitchFamily="18" charset="0"/>
                <a:cs typeface="Times New Roman" pitchFamily="18" charset="0"/>
              </a:rPr>
              <a:t>Properties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Ground state electronic configuration of nickel is [</a:t>
            </a:r>
            <a:r>
              <a:rPr lang="en-US" sz="2800" dirty="0" err="1" smtClean="0">
                <a:latin typeface="Times New Roman" pitchFamily="18" charset="0"/>
                <a:cs typeface="Times New Roman" pitchFamily="18" charset="0"/>
              </a:rPr>
              <a:t>Ar</a:t>
            </a:r>
            <a:r>
              <a:rPr lang="en-US" sz="2800" dirty="0" smtClean="0">
                <a:latin typeface="Times New Roman" pitchFamily="18" charset="0"/>
                <a:cs typeface="Times New Roman" pitchFamily="18" charset="0"/>
              </a:rPr>
              <a:t>]4s</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3d</a:t>
            </a:r>
            <a:r>
              <a:rPr lang="en-US" sz="2800" baseline="30000" dirty="0" smtClean="0">
                <a:latin typeface="Times New Roman" pitchFamily="18" charset="0"/>
                <a:cs typeface="Times New Roman" pitchFamily="18" charset="0"/>
              </a:rPr>
              <a:t>8</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Nickel is Hard; malleable and ductile; grey-white metal with melting and boiling points of 1728 K and 3005 K respectively.</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It is attacked by dilute mineral acids, made passive by concentrated HNO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and is resistant to aqueous alkalis.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bulk metal is oxidized by air or steam only at high temperatures, but Raney nickel is pyrophoric.</a:t>
            </a:r>
          </a:p>
          <a:p>
            <a:pPr>
              <a:lnSpc>
                <a:spcPct val="150000"/>
              </a:lnSpc>
              <a:buNone/>
            </a:pPr>
            <a:endParaRPr lang="en-US" sz="28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113</a:t>
            </a:fld>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 Nickel reacts with F</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to give a coherent coating of NiF</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which prevents further attack; hence the use of nickel and its alloy </a:t>
            </a:r>
            <a:r>
              <a:rPr lang="en-US" sz="2800" dirty="0" err="1" smtClean="0">
                <a:latin typeface="Times New Roman" pitchFamily="18" charset="0"/>
                <a:cs typeface="Times New Roman" pitchFamily="18" charset="0"/>
              </a:rPr>
              <a:t>Monel</a:t>
            </a:r>
            <a:r>
              <a:rPr lang="en-US" sz="2800" dirty="0" smtClean="0">
                <a:latin typeface="Times New Roman" pitchFamily="18" charset="0"/>
                <a:cs typeface="Times New Roman" pitchFamily="18" charset="0"/>
              </a:rPr>
              <a:t> metal in apparatus for handling F</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or xenon fluorides.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With 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Br</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and I</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Ni(II) halides are formed.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At elevated temperatures, Ni reacts with P, S and B and a range of different </a:t>
            </a:r>
            <a:r>
              <a:rPr lang="en-US" sz="2800" dirty="0" err="1" smtClean="0">
                <a:latin typeface="Times New Roman" pitchFamily="18" charset="0"/>
                <a:cs typeface="Times New Roman" pitchFamily="18" charset="0"/>
              </a:rPr>
              <a:t>phosphide</a:t>
            </a:r>
            <a:r>
              <a:rPr lang="en-US" sz="2800" dirty="0" smtClean="0">
                <a:latin typeface="Times New Roman" pitchFamily="18" charset="0"/>
                <a:cs typeface="Times New Roman" pitchFamily="18" charset="0"/>
              </a:rPr>
              <a:t>, sulfide and boride phases are known.</a:t>
            </a:r>
          </a:p>
          <a:p>
            <a:pPr algn="just">
              <a:lnSpc>
                <a:spcPct val="150000"/>
              </a:lnSpc>
              <a:buFont typeface="Wingdings" pitchFamily="2" charset="2"/>
              <a:buChar char="Ø"/>
            </a:pPr>
            <a:r>
              <a:rPr lang="en-US" sz="2800" dirty="0" smtClean="0">
                <a:latin typeface="Times New Roman" pitchFamily="18" charset="0"/>
                <a:cs typeface="Times New Roman" pitchFamily="18" charset="0"/>
              </a:rPr>
              <a:t>Nickel(II) is far the most important oxidation state for the metal.</a:t>
            </a:r>
          </a:p>
          <a:p>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114</a:t>
            </a:fld>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 The +2oxidation state dominates the chemistry of nickel.</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Low oxidation states are most common in organometallic species, but other Ni(0) species include [Ni(PF</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and [Ni(CN)</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Yellow K</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[Ni(CN)</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is made by reduction of K</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[Ni(CN)</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in liquid NH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using excess K, but oxidizes immediately on exposure to air.</a:t>
            </a:r>
          </a:p>
          <a:p>
            <a:pPr algn="just">
              <a:lnSpc>
                <a:spcPct val="150000"/>
              </a:lnSpc>
              <a:buNone/>
            </a:pPr>
            <a:r>
              <a:rPr lang="en-US" sz="2800" b="1" dirty="0" smtClean="0">
                <a:latin typeface="Times New Roman" pitchFamily="18" charset="0"/>
                <a:cs typeface="Times New Roman" pitchFamily="18" charset="0"/>
              </a:rPr>
              <a:t>Occurrence and extraction of Nickel</a:t>
            </a:r>
          </a:p>
          <a:p>
            <a:pPr algn="just">
              <a:lnSpc>
                <a:spcPct val="150000"/>
              </a:lnSpc>
              <a:buFont typeface="Wingdings" pitchFamily="2" charset="2"/>
              <a:buChar char="Ø"/>
            </a:pPr>
            <a:r>
              <a:rPr lang="en-US" sz="2800" dirty="0" smtClean="0">
                <a:latin typeface="Times New Roman" pitchFamily="18" charset="0"/>
                <a:cs typeface="Times New Roman" pitchFamily="18" charset="0"/>
              </a:rPr>
              <a:t>Like cobalt, nickel occurs as sulfide and arsenide minerals, e.g. </a:t>
            </a:r>
            <a:r>
              <a:rPr lang="en-US" sz="2800" dirty="0" err="1" smtClean="0">
                <a:latin typeface="Times New Roman" pitchFamily="18" charset="0"/>
                <a:cs typeface="Times New Roman" pitchFamily="18" charset="0"/>
              </a:rPr>
              <a:t>pentlandite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Ni,Fe</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9</a:t>
            </a:r>
            <a:r>
              <a:rPr lang="en-US" sz="2800" dirty="0" smtClean="0">
                <a:latin typeface="Times New Roman" pitchFamily="18" charset="0"/>
                <a:cs typeface="Times New Roman" pitchFamily="18" charset="0"/>
              </a:rPr>
              <a:t>S</a:t>
            </a:r>
            <a:r>
              <a:rPr lang="en-US" sz="2800" baseline="-25000" dirty="0" smtClean="0">
                <a:latin typeface="Times New Roman" pitchFamily="18" charset="0"/>
                <a:cs typeface="Times New Roman" pitchFamily="18" charset="0"/>
              </a:rPr>
              <a:t>8</a:t>
            </a:r>
            <a:r>
              <a:rPr lang="en-US" sz="2800" dirty="0" smtClean="0">
                <a:latin typeface="Times New Roman" pitchFamily="18" charset="0"/>
                <a:cs typeface="Times New Roman" pitchFamily="18" charset="0"/>
              </a:rPr>
              <a:t>.</a:t>
            </a:r>
            <a:endParaRPr lang="en-US" sz="2800" b="1" dirty="0" smtClean="0">
              <a:latin typeface="Times New Roman" pitchFamily="18" charset="0"/>
              <a:cs typeface="Times New Roman" pitchFamily="18" charset="0"/>
            </a:endParaRPr>
          </a:p>
          <a:p>
            <a:pPr algn="just">
              <a:lnSpc>
                <a:spcPct val="150000"/>
              </a:lnSpc>
              <a:buNone/>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115</a:t>
            </a:fld>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Roasting such ores in air gives nickel oxide which is then reduced to the metal using carbon.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metal is refined electrolytically or by conversion to Ni(CO)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followed by thermal decomposition.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This is the </a:t>
            </a:r>
            <a:r>
              <a:rPr lang="en-US" sz="2800" dirty="0" err="1" smtClean="0">
                <a:latin typeface="Times New Roman" pitchFamily="18" charset="0"/>
                <a:cs typeface="Times New Roman" pitchFamily="18" charset="0"/>
              </a:rPr>
              <a:t>Mond</a:t>
            </a:r>
            <a:r>
              <a:rPr lang="en-US" sz="2800" dirty="0" smtClean="0">
                <a:latin typeface="Times New Roman" pitchFamily="18" charset="0"/>
                <a:cs typeface="Times New Roman" pitchFamily="18" charset="0"/>
              </a:rPr>
              <a:t> process which is based on the fact that Ni forms a carbonyl derivative more readily than any other metal.</a:t>
            </a:r>
          </a:p>
          <a:p>
            <a:pPr algn="just">
              <a:lnSpc>
                <a:spcPct val="150000"/>
              </a:lnSpc>
              <a:buNone/>
            </a:pPr>
            <a:r>
              <a:rPr lang="en-US" sz="2800" b="1" dirty="0" smtClean="0">
                <a:latin typeface="Times New Roman" pitchFamily="18" charset="0"/>
                <a:cs typeface="Times New Roman" pitchFamily="18" charset="0"/>
              </a:rPr>
              <a:t>Importance and compounds of  Nickel</a:t>
            </a:r>
          </a:p>
          <a:p>
            <a:pPr algn="just">
              <a:lnSpc>
                <a:spcPct val="150000"/>
              </a:lnSpc>
              <a:buFont typeface="Wingdings" pitchFamily="2" charset="2"/>
              <a:buChar char="Ø"/>
            </a:pPr>
            <a:r>
              <a:rPr lang="en-US" sz="2800" dirty="0" smtClean="0">
                <a:latin typeface="Times New Roman" pitchFamily="18" charset="0"/>
                <a:cs typeface="Times New Roman" pitchFamily="18" charset="0"/>
              </a:rPr>
              <a:t>Nickel is used extensively in alloys, notably in stainless steel, other corrosion-resistant alloys such as </a:t>
            </a:r>
            <a:r>
              <a:rPr lang="en-US" sz="2800" dirty="0" err="1" smtClean="0">
                <a:latin typeface="Times New Roman" pitchFamily="18" charset="0"/>
                <a:cs typeface="Times New Roman" pitchFamily="18" charset="0"/>
              </a:rPr>
              <a:t>Monel</a:t>
            </a:r>
            <a:r>
              <a:rPr lang="en-US" sz="2800" dirty="0" smtClean="0">
                <a:latin typeface="Times New Roman" pitchFamily="18" charset="0"/>
                <a:cs typeface="Times New Roman" pitchFamily="18" charset="0"/>
              </a:rPr>
              <a:t> metal, and coinage metals.</a:t>
            </a:r>
          </a:p>
          <a:p>
            <a:pPr algn="just">
              <a:lnSpc>
                <a:spcPct val="150000"/>
              </a:lnSpc>
              <a:buFont typeface="Wingdings" pitchFamily="2" charset="2"/>
              <a:buChar char="Ø"/>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116</a:t>
            </a:fld>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477000"/>
          </a:xfrm>
        </p:spPr>
        <p:txBody>
          <a:bodyPr>
            <a:normAutofit lnSpcReduction="1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Electroplated Ni provides a protective coat for other metals.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Nickel has widespread use in batteries; recently, this has included the production of ‘environmentally friendly’ nickel–metal hydride batteries which out-perform </a:t>
            </a:r>
            <a:r>
              <a:rPr lang="en-US" sz="2800" dirty="0" err="1" smtClean="0">
                <a:latin typeface="Times New Roman" pitchFamily="18" charset="0"/>
                <a:cs typeface="Times New Roman" pitchFamily="18" charset="0"/>
              </a:rPr>
              <a:t>NiCd</a:t>
            </a:r>
            <a:r>
              <a:rPr lang="en-US" sz="2800" dirty="0" smtClean="0">
                <a:latin typeface="Times New Roman" pitchFamily="18" charset="0"/>
                <a:cs typeface="Times New Roman" pitchFamily="18" charset="0"/>
              </a:rPr>
              <a:t> cells as rechargeable sources of power in portable appliances.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Nickel is an important catalyst, e.g. for the hydrogenation of unsaturated organic compounds and in the water–gas shift reaction</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117</a:t>
            </a:fld>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pPr algn="just">
              <a:lnSpc>
                <a:spcPct val="150000"/>
              </a:lnSpc>
              <a:buNone/>
            </a:pPr>
            <a:r>
              <a:rPr lang="en-US" sz="2800" b="1" dirty="0" smtClean="0">
                <a:latin typeface="Times New Roman" pitchFamily="18" charset="0"/>
                <a:cs typeface="Times New Roman" pitchFamily="18" charset="0"/>
              </a:rPr>
              <a:t>Chemistry of Copper </a:t>
            </a:r>
          </a:p>
          <a:p>
            <a:pPr marL="342900" lvl="1" indent="-342900" algn="just">
              <a:lnSpc>
                <a:spcPct val="150000"/>
              </a:lnSpc>
              <a:buNone/>
            </a:pPr>
            <a:r>
              <a:rPr lang="en-US" sz="3200" b="1" dirty="0" smtClean="0">
                <a:latin typeface="Times New Roman" pitchFamily="18" charset="0"/>
                <a:cs typeface="Times New Roman" pitchFamily="18" charset="0"/>
              </a:rPr>
              <a:t>Properties</a:t>
            </a:r>
          </a:p>
          <a:p>
            <a:pPr marL="514350" indent="-514350" algn="just">
              <a:lnSpc>
                <a:spcPct val="150000"/>
              </a:lnSpc>
              <a:buFont typeface="Wingdings" pitchFamily="2" charset="2"/>
              <a:buChar char="Ø"/>
            </a:pPr>
            <a:r>
              <a:rPr lang="en-US" sz="2800" dirty="0" smtClean="0">
                <a:latin typeface="Times New Roman" pitchFamily="18" charset="0"/>
                <a:cs typeface="Times New Roman" pitchFamily="18" charset="0"/>
              </a:rPr>
              <a:t>Its ground state electronic configuration is [</a:t>
            </a:r>
            <a:r>
              <a:rPr lang="en-US" sz="2800" dirty="0" err="1" smtClean="0">
                <a:latin typeface="Times New Roman" pitchFamily="18" charset="0"/>
                <a:cs typeface="Times New Roman" pitchFamily="18" charset="0"/>
              </a:rPr>
              <a:t>Ar</a:t>
            </a:r>
            <a:r>
              <a:rPr lang="en-US" sz="2800" dirty="0" smtClean="0">
                <a:latin typeface="Times New Roman" pitchFamily="18" charset="0"/>
                <a:cs typeface="Times New Roman" pitchFamily="18" charset="0"/>
              </a:rPr>
              <a:t>]4s</a:t>
            </a:r>
            <a:r>
              <a:rPr lang="en-US" sz="2800" baseline="30000" dirty="0" smtClean="0">
                <a:latin typeface="Times New Roman" pitchFamily="18" charset="0"/>
                <a:cs typeface="Times New Roman" pitchFamily="18" charset="0"/>
              </a:rPr>
              <a:t>1</a:t>
            </a:r>
            <a:r>
              <a:rPr lang="en-US" sz="2800" dirty="0" smtClean="0">
                <a:latin typeface="Times New Roman" pitchFamily="18" charset="0"/>
                <a:cs typeface="Times New Roman" pitchFamily="18" charset="0"/>
              </a:rPr>
              <a:t>3d</a:t>
            </a:r>
            <a:r>
              <a:rPr lang="en-US" sz="2800" baseline="30000" dirty="0" smtClean="0">
                <a:latin typeface="Times New Roman" pitchFamily="18" charset="0"/>
                <a:cs typeface="Times New Roman" pitchFamily="18" charset="0"/>
              </a:rPr>
              <a:t>10</a:t>
            </a:r>
            <a:r>
              <a:rPr lang="en-US" sz="2800" dirty="0" smtClean="0">
                <a:latin typeface="Times New Roman" pitchFamily="18" charset="0"/>
                <a:cs typeface="Times New Roman" pitchFamily="18" charset="0"/>
              </a:rPr>
              <a:t>. </a:t>
            </a:r>
          </a:p>
          <a:p>
            <a:pPr marL="514350" indent="-514350" algn="just">
              <a:lnSpc>
                <a:spcPct val="150000"/>
              </a:lnSpc>
              <a:buFont typeface="Wingdings" pitchFamily="2" charset="2"/>
              <a:buChar char="Ø"/>
            </a:pPr>
            <a:r>
              <a:rPr lang="en-US" sz="2800" dirty="0" smtClean="0">
                <a:latin typeface="Times New Roman" pitchFamily="18" charset="0"/>
                <a:cs typeface="Times New Roman" pitchFamily="18" charset="0"/>
              </a:rPr>
              <a:t>Copper is Malleable and ductile; reddish metal with melting and boiling points of 1358 K and 2840 K respectively. </a:t>
            </a:r>
          </a:p>
          <a:p>
            <a:pPr marL="514350" indent="-514350" algn="just">
              <a:lnSpc>
                <a:spcPct val="150000"/>
              </a:lnSpc>
              <a:buFont typeface="Wingdings" pitchFamily="2" charset="2"/>
              <a:buChar char="Ø"/>
            </a:pPr>
            <a:r>
              <a:rPr lang="en-US" sz="2800" dirty="0" smtClean="0">
                <a:latin typeface="Times New Roman" pitchFamily="18" charset="0"/>
                <a:cs typeface="Times New Roman" pitchFamily="18" charset="0"/>
              </a:rPr>
              <a:t>Copper is the least reactive of the first row metals. </a:t>
            </a:r>
          </a:p>
          <a:p>
            <a:pPr marL="514350" indent="-514350" algn="just">
              <a:lnSpc>
                <a:spcPct val="150000"/>
              </a:lnSpc>
              <a:buFont typeface="Wingdings" pitchFamily="2" charset="2"/>
              <a:buChar char="Ø"/>
            </a:pPr>
            <a:r>
              <a:rPr lang="en-US" sz="2800" dirty="0" smtClean="0">
                <a:latin typeface="Times New Roman" pitchFamily="18" charset="0"/>
                <a:cs typeface="Times New Roman" pitchFamily="18" charset="0"/>
              </a:rPr>
              <a:t>It is not attacked by non-oxidizing acids in the absence of air, but it reacts with hot concentrated sulfuric acid and with HNO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of all concentrations.</a:t>
            </a:r>
          </a:p>
          <a:p>
            <a:pPr marL="514350" indent="-514350" algn="just">
              <a:lnSpc>
                <a:spcPct val="150000"/>
              </a:lnSpc>
              <a:buFont typeface="Wingdings" pitchFamily="2" charset="2"/>
              <a:buChar char="Ø"/>
            </a:pPr>
            <a:r>
              <a:rPr lang="en-US" sz="2800" dirty="0" smtClean="0">
                <a:latin typeface="Times New Roman" pitchFamily="18" charset="0"/>
                <a:cs typeface="Times New Roman" pitchFamily="18" charset="0"/>
              </a:rPr>
              <a:t>In the presence of air, Cu reacts with many dilute acids and also dissolves in aqueous NH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to give [Cu(NH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t>
            </a:r>
          </a:p>
          <a:p>
            <a:pPr marL="514350" indent="-514350" algn="just">
              <a:lnSpc>
                <a:spcPct val="150000"/>
              </a:lnSpc>
              <a:buFont typeface="Wingdings" pitchFamily="2" charset="2"/>
              <a:buChar char="Ø"/>
            </a:pPr>
            <a:r>
              <a:rPr lang="en-US" sz="2800" dirty="0" smtClean="0">
                <a:latin typeface="Times New Roman" pitchFamily="18" charset="0"/>
                <a:cs typeface="Times New Roman" pitchFamily="18" charset="0"/>
              </a:rPr>
              <a:t>When heated strongly, Cu combines with 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p>
          <a:p>
            <a:pPr algn="just">
              <a:lnSpc>
                <a:spcPct val="150000"/>
              </a:lnSpc>
              <a:buNone/>
            </a:pPr>
            <a:endParaRPr lang="en-US" sz="28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118</a:t>
            </a:fld>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 Heating Cu with F</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or Br</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produces the corresponding </a:t>
            </a:r>
            <a:r>
              <a:rPr lang="en-US" sz="2800" dirty="0" err="1" smtClean="0">
                <a:latin typeface="Times New Roman" pitchFamily="18" charset="0"/>
                <a:cs typeface="Times New Roman" pitchFamily="18" charset="0"/>
              </a:rPr>
              <a:t>dihalide</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Copper is the only first row d-block metal to exhibit a stable +1 oxidation state.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In aqueous solution, Cu(I) is unstable by a relatively small margin with respect to Cu(II) and the metal.</a:t>
            </a:r>
          </a:p>
          <a:p>
            <a:pPr algn="just">
              <a:lnSpc>
                <a:spcPct val="150000"/>
              </a:lnSpc>
              <a:buFont typeface="Wingdings" pitchFamily="2" charset="2"/>
              <a:buChar char="Ø"/>
            </a:pPr>
            <a:r>
              <a:rPr lang="en-US" sz="2800" dirty="0" smtClean="0">
                <a:latin typeface="Times New Roman" pitchFamily="18" charset="0"/>
                <a:cs typeface="Times New Roman" pitchFamily="18" charset="0"/>
              </a:rPr>
              <a:t>Copper(I) can be stabilized by the formation of an insoluble compound like </a:t>
            </a:r>
            <a:r>
              <a:rPr lang="en-US" sz="2800" dirty="0" err="1" smtClean="0">
                <a:latin typeface="Times New Roman" pitchFamily="18" charset="0"/>
                <a:cs typeface="Times New Roman" pitchFamily="18" charset="0"/>
              </a:rPr>
              <a:t>CuCl</a:t>
            </a:r>
            <a:r>
              <a:rPr lang="en-US" sz="2800" dirty="0" smtClean="0">
                <a:latin typeface="Times New Roman" pitchFamily="18" charset="0"/>
                <a:cs typeface="Times New Roman" pitchFamily="18" charset="0"/>
              </a:rPr>
              <a:t> or a complex Cu(CN)</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Copper(0) is rarely stabilized; the unstable Cu</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(CO)</a:t>
            </a:r>
            <a:r>
              <a:rPr lang="en-US" sz="2800" baseline="-25000" dirty="0" smtClean="0">
                <a:latin typeface="Times New Roman" pitchFamily="18" charset="0"/>
                <a:cs typeface="Times New Roman" pitchFamily="18" charset="0"/>
              </a:rPr>
              <a:t>6</a:t>
            </a:r>
            <a:r>
              <a:rPr lang="en-US" sz="2800" dirty="0" smtClean="0">
                <a:latin typeface="Times New Roman" pitchFamily="18" charset="0"/>
                <a:cs typeface="Times New Roman" pitchFamily="18" charset="0"/>
              </a:rPr>
              <a:t> has been isolated in a matrix at low temperature.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highest oxidation state attained for copper is +4.</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119</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lgn="just">
              <a:lnSpc>
                <a:spcPct val="150000"/>
              </a:lnSpc>
              <a:buFont typeface="Wingdings" pitchFamily="2" charset="2"/>
              <a:buChar char="Ø"/>
            </a:pPr>
            <a:r>
              <a:rPr lang="en-US" dirty="0" smtClean="0">
                <a:latin typeface="Times New Roman" pitchFamily="18" charset="0"/>
                <a:cs typeface="Times New Roman" pitchFamily="18" charset="0"/>
              </a:rPr>
              <a:t>This is because before filling orbitals, 4s orbitals have a lower energy than 3d orbitals.</a:t>
            </a:r>
          </a:p>
          <a:p>
            <a:pPr algn="just">
              <a:lnSpc>
                <a:spcPct val="150000"/>
              </a:lnSpc>
              <a:buFont typeface="Wingdings" pitchFamily="2" charset="2"/>
              <a:buChar char="Ø"/>
            </a:pPr>
            <a:r>
              <a:rPr lang="en-US" dirty="0" smtClean="0">
                <a:latin typeface="Times New Roman" pitchFamily="18" charset="0"/>
                <a:cs typeface="Times New Roman" pitchFamily="18" charset="0"/>
              </a:rPr>
              <a:t>However, once the electrons are actually in their orbitals, </a:t>
            </a:r>
          </a:p>
          <a:p>
            <a:pPr algn="just">
              <a:lnSpc>
                <a:spcPct val="150000"/>
              </a:lnSpc>
              <a:buFont typeface="Wingdings" pitchFamily="2" charset="2"/>
              <a:buChar char="ü"/>
            </a:pPr>
            <a:r>
              <a:rPr lang="en-US" dirty="0" smtClean="0">
                <a:latin typeface="Times New Roman" pitchFamily="18" charset="0"/>
                <a:cs typeface="Times New Roman" pitchFamily="18" charset="0"/>
              </a:rPr>
              <a:t>the energy order changes, and in all the chemistry of the transition elements, the 4s orbital behaves as the outermost, highest energy orbital.</a:t>
            </a:r>
          </a:p>
          <a:p>
            <a:pPr algn="just">
              <a:lnSpc>
                <a:spcPct val="150000"/>
              </a:lnSpc>
              <a:buFont typeface="Wingdings" pitchFamily="2" charset="2"/>
              <a:buChar char="Ø"/>
            </a:pPr>
            <a:r>
              <a:rPr lang="en-US" dirty="0" smtClean="0">
                <a:latin typeface="Times New Roman" pitchFamily="18" charset="0"/>
                <a:cs typeface="Times New Roman" pitchFamily="18" charset="0"/>
              </a:rPr>
              <a:t>To write the electronic structure for Co</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p>
          <a:p>
            <a:pPr algn="ctr">
              <a:lnSpc>
                <a:spcPct val="150000"/>
              </a:lnSpc>
              <a:buNone/>
            </a:pPr>
            <a:r>
              <a:rPr lang="en-US" dirty="0" smtClean="0">
                <a:latin typeface="Times New Roman" pitchFamily="18" charset="0"/>
                <a:cs typeface="Times New Roman" pitchFamily="18" charset="0"/>
              </a:rPr>
              <a:t>Co: [</a:t>
            </a:r>
            <a:r>
              <a:rPr lang="en-US" dirty="0" err="1" smtClean="0">
                <a:latin typeface="Times New Roman" pitchFamily="18" charset="0"/>
                <a:cs typeface="Times New Roman" pitchFamily="18" charset="0"/>
              </a:rPr>
              <a:t>Ar</a:t>
            </a:r>
            <a:r>
              <a:rPr lang="en-US" dirty="0" smtClean="0">
                <a:latin typeface="Times New Roman" pitchFamily="18" charset="0"/>
                <a:cs typeface="Times New Roman" pitchFamily="18" charset="0"/>
              </a:rPr>
              <a:t>]3d</a:t>
            </a:r>
            <a:r>
              <a:rPr lang="en-US" baseline="30000" dirty="0" smtClean="0">
                <a:latin typeface="Times New Roman" pitchFamily="18" charset="0"/>
                <a:cs typeface="Times New Roman" pitchFamily="18" charset="0"/>
              </a:rPr>
              <a:t>7</a:t>
            </a:r>
            <a:r>
              <a:rPr lang="en-US" dirty="0" smtClean="0">
                <a:latin typeface="Times New Roman" pitchFamily="18" charset="0"/>
                <a:cs typeface="Times New Roman" pitchFamily="18" charset="0"/>
              </a:rPr>
              <a:t>4s</a:t>
            </a:r>
            <a:r>
              <a:rPr lang="en-US" baseline="30000" dirty="0" smtClean="0">
                <a:latin typeface="Times New Roman" pitchFamily="18" charset="0"/>
                <a:cs typeface="Times New Roman" pitchFamily="18" charset="0"/>
              </a:rPr>
              <a:t>2</a:t>
            </a:r>
            <a:endParaRPr lang="en-US" dirty="0" smtClean="0">
              <a:latin typeface="Times New Roman" pitchFamily="18" charset="0"/>
              <a:cs typeface="Times New Roman" pitchFamily="18" charset="0"/>
            </a:endParaRPr>
          </a:p>
          <a:p>
            <a:pPr algn="ctr">
              <a:lnSpc>
                <a:spcPct val="150000"/>
              </a:lnSpc>
              <a:buNone/>
            </a:pPr>
            <a:r>
              <a:rPr lang="en-US" dirty="0" smtClean="0">
                <a:latin typeface="Times New Roman" pitchFamily="18" charset="0"/>
                <a:cs typeface="Times New Roman" pitchFamily="18" charset="0"/>
              </a:rPr>
              <a:t>Co</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Ar</a:t>
            </a:r>
            <a:r>
              <a:rPr lang="en-US" dirty="0" smtClean="0">
                <a:latin typeface="Times New Roman" pitchFamily="18" charset="0"/>
                <a:cs typeface="Times New Roman" pitchFamily="18" charset="0"/>
              </a:rPr>
              <a:t>]3d</a:t>
            </a:r>
            <a:r>
              <a:rPr lang="en-US" baseline="30000" dirty="0" smtClean="0">
                <a:latin typeface="Times New Roman" pitchFamily="18" charset="0"/>
                <a:cs typeface="Times New Roman" pitchFamily="18" charset="0"/>
              </a:rPr>
              <a:t>7</a:t>
            </a:r>
            <a:endParaRPr lang="en-US" dirty="0"/>
          </a:p>
        </p:txBody>
      </p:sp>
      <p:sp>
        <p:nvSpPr>
          <p:cNvPr id="5" name="Slide Number Placeholder 4"/>
          <p:cNvSpPr>
            <a:spLocks noGrp="1"/>
          </p:cNvSpPr>
          <p:nvPr>
            <p:ph type="sldNum" sz="quarter" idx="12"/>
          </p:nvPr>
        </p:nvSpPr>
        <p:spPr/>
        <p:txBody>
          <a:bodyPr/>
          <a:lstStyle/>
          <a:p>
            <a:fld id="{1AECD830-6D75-4D7C-923D-AC950AB2D063}" type="slidenum">
              <a:rPr lang="en-US" smtClean="0"/>
              <a:pPr/>
              <a:t>12</a:t>
            </a:fld>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77000"/>
          </a:xfrm>
        </p:spPr>
        <p:txBody>
          <a:bodyPr>
            <a:normAutofit fontScale="85000" lnSpcReduction="10000"/>
          </a:bodyPr>
          <a:lstStyle/>
          <a:p>
            <a:pPr>
              <a:buNone/>
            </a:pP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Occurrence and extraction of Copper</a:t>
            </a:r>
          </a:p>
          <a:p>
            <a:pPr algn="just">
              <a:lnSpc>
                <a:spcPct val="160000"/>
              </a:lnSpc>
              <a:buFont typeface="Wingdings" pitchFamily="2" charset="2"/>
              <a:buChar char="Ø"/>
            </a:pPr>
            <a:r>
              <a:rPr lang="en-US" sz="2800" dirty="0" smtClean="0">
                <a:latin typeface="Times New Roman" pitchFamily="18" charset="0"/>
                <a:cs typeface="Times New Roman" pitchFamily="18" charset="0"/>
              </a:rPr>
              <a:t>Copper is, by a considerable margin, the most noble of the first row metals and occurs native in small deposits in several countries.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The chief ore is chalcopyrite (CuFeS</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(80% of world copper production); others include </a:t>
            </a:r>
            <a:r>
              <a:rPr lang="en-US" sz="2800" dirty="0" err="1" smtClean="0">
                <a:latin typeface="Times New Roman" pitchFamily="18" charset="0"/>
                <a:cs typeface="Times New Roman" pitchFamily="18" charset="0"/>
              </a:rPr>
              <a:t>chalcanthite</a:t>
            </a:r>
            <a:r>
              <a:rPr lang="en-US" sz="2800" dirty="0" smtClean="0">
                <a:latin typeface="Times New Roman" pitchFamily="18" charset="0"/>
                <a:cs typeface="Times New Roman" pitchFamily="18" charset="0"/>
              </a:rPr>
              <a:t> </a:t>
            </a:r>
            <a:r>
              <a:rPr lang="pt-BR" sz="2800" dirty="0" smtClean="0">
                <a:latin typeface="Times New Roman" pitchFamily="18" charset="0"/>
                <a:cs typeface="Times New Roman" pitchFamily="18" charset="0"/>
              </a:rPr>
              <a:t>(CuSO</a:t>
            </a:r>
            <a:r>
              <a:rPr lang="pt-BR" sz="2800" baseline="-25000" dirty="0" smtClean="0">
                <a:latin typeface="Times New Roman" pitchFamily="18" charset="0"/>
                <a:cs typeface="Times New Roman" pitchFamily="18" charset="0"/>
              </a:rPr>
              <a:t>4</a:t>
            </a:r>
            <a:r>
              <a:rPr lang="pt-BR" sz="2800" dirty="0" smtClean="0">
                <a:latin typeface="Times New Roman" pitchFamily="18" charset="0"/>
                <a:cs typeface="Times New Roman" pitchFamily="18" charset="0"/>
              </a:rPr>
              <a:t>.5H</a:t>
            </a:r>
            <a:r>
              <a:rPr lang="pt-BR" sz="2800" baseline="-25000" dirty="0" smtClean="0">
                <a:latin typeface="Times New Roman" pitchFamily="18" charset="0"/>
                <a:cs typeface="Times New Roman" pitchFamily="18" charset="0"/>
              </a:rPr>
              <a:t>2</a:t>
            </a:r>
            <a:r>
              <a:rPr lang="pt-BR" sz="2800" dirty="0" smtClean="0">
                <a:latin typeface="Times New Roman" pitchFamily="18" charset="0"/>
                <a:cs typeface="Times New Roman" pitchFamily="18" charset="0"/>
              </a:rPr>
              <a:t>O), atacamite (Cu</a:t>
            </a:r>
            <a:r>
              <a:rPr lang="pt-BR" sz="2800" baseline="-25000" dirty="0" smtClean="0">
                <a:latin typeface="Times New Roman" pitchFamily="18" charset="0"/>
                <a:cs typeface="Times New Roman" pitchFamily="18" charset="0"/>
              </a:rPr>
              <a:t>2</a:t>
            </a:r>
            <a:r>
              <a:rPr lang="pt-BR" sz="2800" dirty="0" smtClean="0">
                <a:latin typeface="Times New Roman" pitchFamily="18" charset="0"/>
                <a:cs typeface="Times New Roman" pitchFamily="18" charset="0"/>
              </a:rPr>
              <a:t>Cl(OH)</a:t>
            </a:r>
            <a:r>
              <a:rPr lang="pt-BR" sz="2800" baseline="-25000" dirty="0" smtClean="0">
                <a:latin typeface="Times New Roman" pitchFamily="18" charset="0"/>
                <a:cs typeface="Times New Roman" pitchFamily="18" charset="0"/>
              </a:rPr>
              <a:t>3</a:t>
            </a:r>
            <a:r>
              <a:rPr lang="pt-BR" sz="2800" dirty="0" smtClean="0">
                <a:latin typeface="Times New Roman" pitchFamily="18" charset="0"/>
                <a:cs typeface="Times New Roman" pitchFamily="18" charset="0"/>
              </a:rPr>
              <a:t>), cuprite (Cu</a:t>
            </a:r>
            <a:r>
              <a:rPr lang="pt-BR" sz="2800" baseline="-25000" dirty="0" smtClean="0">
                <a:latin typeface="Times New Roman" pitchFamily="18" charset="0"/>
                <a:cs typeface="Times New Roman" pitchFamily="18" charset="0"/>
              </a:rPr>
              <a:t>2</a:t>
            </a:r>
            <a:r>
              <a:rPr lang="pt-BR" sz="2800" dirty="0" smtClean="0">
                <a:latin typeface="Times New Roman" pitchFamily="18" charset="0"/>
                <a:cs typeface="Times New Roman" pitchFamily="18" charset="0"/>
              </a:rPr>
              <a:t>O) </a:t>
            </a:r>
            <a:r>
              <a:rPr lang="en-US" sz="2800" dirty="0" smtClean="0">
                <a:latin typeface="Times New Roman" pitchFamily="18" charset="0"/>
                <a:cs typeface="Times New Roman" pitchFamily="18" charset="0"/>
              </a:rPr>
              <a:t>and malachite (Cu</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CO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p>
          <a:p>
            <a:pPr algn="just">
              <a:lnSpc>
                <a:spcPct val="160000"/>
              </a:lnSpc>
              <a:buFont typeface="Wingdings" pitchFamily="2" charset="2"/>
              <a:buChar char="Ø"/>
            </a:pPr>
            <a:r>
              <a:rPr lang="en-US" sz="2800" dirty="0" smtClean="0">
                <a:latin typeface="Times New Roman" pitchFamily="18" charset="0"/>
                <a:cs typeface="Times New Roman" pitchFamily="18" charset="0"/>
              </a:rPr>
              <a:t> Polished malachite is widely used for decorative purposes.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The first step in Cu production is to roast chalcopyrite in a limited air supply to give Cu</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S and </a:t>
            </a:r>
            <a:r>
              <a:rPr lang="en-US" sz="2800" dirty="0" err="1" smtClean="0">
                <a:latin typeface="Times New Roman" pitchFamily="18" charset="0"/>
                <a:cs typeface="Times New Roman" pitchFamily="18" charset="0"/>
              </a:rPr>
              <a:t>FeO</a:t>
            </a:r>
            <a:r>
              <a:rPr lang="en-US" sz="2800" dirty="0" smtClean="0">
                <a:latin typeface="Times New Roman" pitchFamily="18" charset="0"/>
                <a:cs typeface="Times New Roman" pitchFamily="18" charset="0"/>
              </a:rPr>
              <a:t>; the latter is removed by combination with silica to form a slag, and Cu</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S is converted to Cu by reaction with oxygen.</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120</a:t>
            </a:fld>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pPr>
              <a:buNone/>
            </a:pP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Importance and compounds of Copper</a:t>
            </a:r>
          </a:p>
          <a:p>
            <a:pPr algn="just">
              <a:lnSpc>
                <a:spcPct val="160000"/>
              </a:lnSpc>
              <a:buFont typeface="Wingdings" pitchFamily="2" charset="2"/>
              <a:buChar char="Ø"/>
            </a:pPr>
            <a:r>
              <a:rPr lang="en-US" sz="2800" dirty="0" smtClean="0">
                <a:latin typeface="Times New Roman" pitchFamily="18" charset="0"/>
                <a:cs typeface="Times New Roman" pitchFamily="18" charset="0"/>
              </a:rPr>
              <a:t>Being corrosion-resistant, Cu is in demand for water and steam piping and is used on the exterior of buildings, e.g. roofing and flashing, where long-term exposure results in a green patina of basic copper sulfate or carbonate.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Alloys of Cu such as brass (Cu/Zn), bronze (Cu/</a:t>
            </a:r>
            <a:r>
              <a:rPr lang="en-US" sz="2800" dirty="0" err="1" smtClean="0">
                <a:latin typeface="Times New Roman" pitchFamily="18" charset="0"/>
                <a:cs typeface="Times New Roman" pitchFamily="18" charset="0"/>
              </a:rPr>
              <a:t>Sn</a:t>
            </a:r>
            <a:r>
              <a:rPr lang="en-US" sz="2800" dirty="0" smtClean="0">
                <a:latin typeface="Times New Roman" pitchFamily="18" charset="0"/>
                <a:cs typeface="Times New Roman" pitchFamily="18" charset="0"/>
              </a:rPr>
              <a:t>), nickel silver (Cu/Zn/Ni) and</a:t>
            </a:r>
          </a:p>
          <a:p>
            <a:pPr algn="just">
              <a:lnSpc>
                <a:spcPct val="160000"/>
              </a:lnSpc>
              <a:buFont typeface="Wingdings" pitchFamily="2" charset="2"/>
              <a:buChar char="Ø"/>
            </a:pPr>
            <a:r>
              <a:rPr lang="en-US" sz="2800" dirty="0" smtClean="0">
                <a:latin typeface="Times New Roman" pitchFamily="18" charset="0"/>
                <a:cs typeface="Times New Roman" pitchFamily="18" charset="0"/>
              </a:rPr>
              <a:t>coinage metal (Cu/Ni) are commercially important.</a:t>
            </a:r>
          </a:p>
          <a:p>
            <a:pPr algn="just">
              <a:lnSpc>
                <a:spcPct val="160000"/>
              </a:lnSpc>
              <a:buFont typeface="Wingdings" pitchFamily="2" charset="2"/>
              <a:buChar char="Ø"/>
            </a:pPr>
            <a:r>
              <a:rPr lang="en-US" sz="2800" dirty="0" smtClean="0">
                <a:latin typeface="Times New Roman" pitchFamily="18" charset="0"/>
                <a:cs typeface="Times New Roman" pitchFamily="18" charset="0"/>
              </a:rPr>
              <a:t>Copper(II) sulfate is used extensively as a fungicide.</a:t>
            </a:r>
          </a:p>
          <a:p>
            <a:pPr algn="just">
              <a:lnSpc>
                <a:spcPct val="160000"/>
              </a:lnSpc>
              <a:buFont typeface="Wingdings" pitchFamily="2" charset="2"/>
              <a:buChar char="Ø"/>
            </a:pPr>
            <a:r>
              <a:rPr lang="en-US" sz="2800" dirty="0" smtClean="0">
                <a:latin typeface="Times New Roman" pitchFamily="18" charset="0"/>
                <a:cs typeface="Times New Roman" pitchFamily="18" charset="0"/>
              </a:rPr>
              <a:t>Copper has a vital biochemical role, e.g. in </a:t>
            </a:r>
            <a:r>
              <a:rPr lang="en-US" sz="2800" dirty="0" err="1" smtClean="0">
                <a:latin typeface="Times New Roman" pitchFamily="18" charset="0"/>
                <a:cs typeface="Times New Roman" pitchFamily="18" charset="0"/>
              </a:rPr>
              <a:t>cytochrome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oxidase</a:t>
            </a:r>
            <a:r>
              <a:rPr lang="en-US" sz="2800" dirty="0" smtClean="0">
                <a:latin typeface="Times New Roman" pitchFamily="18" charset="0"/>
                <a:cs typeface="Times New Roman" pitchFamily="18" charset="0"/>
              </a:rPr>
              <a:t> (involved in reduction of 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to 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 and </a:t>
            </a:r>
            <a:r>
              <a:rPr lang="en-US" sz="2800" dirty="0" err="1" smtClean="0">
                <a:latin typeface="Times New Roman" pitchFamily="18" charset="0"/>
                <a:cs typeface="Times New Roman" pitchFamily="18" charset="0"/>
              </a:rPr>
              <a:t>haemocyanin</a:t>
            </a:r>
            <a:r>
              <a:rPr lang="en-US" sz="2800" dirty="0" smtClean="0">
                <a:latin typeface="Times New Roman" pitchFamily="18" charset="0"/>
                <a:cs typeface="Times New Roman" pitchFamily="18" charset="0"/>
              </a:rPr>
              <a:t> (an 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-carrying copper protein in arthropods).</a:t>
            </a:r>
          </a:p>
        </p:txBody>
      </p:sp>
      <p:sp>
        <p:nvSpPr>
          <p:cNvPr id="4" name="Slide Number Placeholder 3"/>
          <p:cNvSpPr>
            <a:spLocks noGrp="1"/>
          </p:cNvSpPr>
          <p:nvPr>
            <p:ph type="sldNum" sz="quarter" idx="12"/>
          </p:nvPr>
        </p:nvSpPr>
        <p:spPr/>
        <p:txBody>
          <a:bodyPr/>
          <a:lstStyle/>
          <a:p>
            <a:fld id="{1AECD830-6D75-4D7C-923D-AC950AB2D063}" type="slidenum">
              <a:rPr lang="en-US" smtClean="0"/>
              <a:pPr/>
              <a:t>121</a:t>
            </a:fld>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7500" lnSpcReduction="20000"/>
          </a:bodyPr>
          <a:lstStyle/>
          <a:p>
            <a:pPr algn="just">
              <a:lnSpc>
                <a:spcPct val="170000"/>
              </a:lnSpc>
              <a:buFont typeface="Wingdings" pitchFamily="2" charset="2"/>
              <a:buChar char="Ø"/>
            </a:pPr>
            <a:r>
              <a:rPr lang="en-US" sz="2800" dirty="0" smtClean="0">
                <a:latin typeface="Times New Roman" pitchFamily="18" charset="0"/>
                <a:cs typeface="Times New Roman" pitchFamily="18" charset="0"/>
              </a:rPr>
              <a:t> </a:t>
            </a:r>
            <a:r>
              <a:rPr lang="en-US" sz="3300" dirty="0" smtClean="0">
                <a:latin typeface="Times New Roman" pitchFamily="18" charset="0"/>
                <a:cs typeface="Times New Roman" pitchFamily="18" charset="0"/>
              </a:rPr>
              <a:t>Copper compounds have numerous catalytic uses, and analytical applications include the </a:t>
            </a:r>
            <a:r>
              <a:rPr lang="en-US" sz="3300" dirty="0" err="1" smtClean="0">
                <a:latin typeface="Times New Roman" pitchFamily="18" charset="0"/>
                <a:cs typeface="Times New Roman" pitchFamily="18" charset="0"/>
              </a:rPr>
              <a:t>biuret</a:t>
            </a:r>
            <a:r>
              <a:rPr lang="en-US" sz="3300" dirty="0" smtClean="0">
                <a:latin typeface="Times New Roman" pitchFamily="18" charset="0"/>
                <a:cs typeface="Times New Roman" pitchFamily="18" charset="0"/>
              </a:rPr>
              <a:t> test and use of Fehling’s solution.</a:t>
            </a:r>
          </a:p>
          <a:p>
            <a:pPr marL="342900" lvl="1" indent="-342900" algn="just">
              <a:lnSpc>
                <a:spcPct val="170000"/>
              </a:lnSpc>
              <a:buNone/>
            </a:pPr>
            <a:r>
              <a:rPr lang="en-US" sz="3300" b="1" dirty="0" smtClean="0">
                <a:latin typeface="Times New Roman" pitchFamily="18" charset="0"/>
                <a:cs typeface="Times New Roman" pitchFamily="18" charset="0"/>
              </a:rPr>
              <a:t>Chemistry of Zinc</a:t>
            </a:r>
          </a:p>
          <a:p>
            <a:pPr marL="342900" lvl="1" indent="-342900" algn="just">
              <a:lnSpc>
                <a:spcPct val="170000"/>
              </a:lnSpc>
              <a:buNone/>
            </a:pPr>
            <a:r>
              <a:rPr lang="en-US" sz="3300" b="1" dirty="0" smtClean="0">
                <a:latin typeface="Times New Roman" pitchFamily="18" charset="0"/>
                <a:cs typeface="Times New Roman" pitchFamily="18" charset="0"/>
              </a:rPr>
              <a:t>Properties</a:t>
            </a:r>
          </a:p>
          <a:p>
            <a:pPr algn="just">
              <a:lnSpc>
                <a:spcPct val="170000"/>
              </a:lnSpc>
              <a:buFont typeface="Wingdings" pitchFamily="2" charset="2"/>
              <a:buChar char="Ø"/>
            </a:pPr>
            <a:r>
              <a:rPr lang="en-US" sz="3300" dirty="0" smtClean="0">
                <a:latin typeface="Times New Roman" pitchFamily="18" charset="0"/>
                <a:cs typeface="Times New Roman" pitchFamily="18" charset="0"/>
              </a:rPr>
              <a:t>Its ground state electronic configuration is [</a:t>
            </a:r>
            <a:r>
              <a:rPr lang="en-US" sz="3300" dirty="0" err="1" smtClean="0">
                <a:latin typeface="Times New Roman" pitchFamily="18" charset="0"/>
                <a:cs typeface="Times New Roman" pitchFamily="18" charset="0"/>
              </a:rPr>
              <a:t>Ar</a:t>
            </a:r>
            <a:r>
              <a:rPr lang="en-US" sz="3300" dirty="0" smtClean="0">
                <a:latin typeface="Times New Roman" pitchFamily="18" charset="0"/>
                <a:cs typeface="Times New Roman" pitchFamily="18" charset="0"/>
              </a:rPr>
              <a:t>]4s</a:t>
            </a:r>
            <a:r>
              <a:rPr lang="en-US" sz="3300" baseline="30000" dirty="0" smtClean="0">
                <a:latin typeface="Times New Roman" pitchFamily="18" charset="0"/>
                <a:cs typeface="Times New Roman" pitchFamily="18" charset="0"/>
              </a:rPr>
              <a:t>2</a:t>
            </a:r>
            <a:r>
              <a:rPr lang="en-US" sz="3300" dirty="0" smtClean="0">
                <a:latin typeface="Times New Roman" pitchFamily="18" charset="0"/>
                <a:cs typeface="Times New Roman" pitchFamily="18" charset="0"/>
              </a:rPr>
              <a:t>3d</a:t>
            </a:r>
            <a:r>
              <a:rPr lang="en-US" sz="3300" baseline="30000" dirty="0" smtClean="0">
                <a:latin typeface="Times New Roman" pitchFamily="18" charset="0"/>
                <a:cs typeface="Times New Roman" pitchFamily="18" charset="0"/>
              </a:rPr>
              <a:t>10</a:t>
            </a:r>
            <a:r>
              <a:rPr lang="en-US" sz="3300" dirty="0" smtClean="0">
                <a:latin typeface="Times New Roman" pitchFamily="18" charset="0"/>
                <a:cs typeface="Times New Roman" pitchFamily="18" charset="0"/>
              </a:rPr>
              <a:t>. </a:t>
            </a:r>
          </a:p>
          <a:p>
            <a:pPr algn="just">
              <a:lnSpc>
                <a:spcPct val="170000"/>
              </a:lnSpc>
              <a:buFont typeface="Wingdings" pitchFamily="2" charset="2"/>
              <a:buChar char="Ø"/>
            </a:pPr>
            <a:r>
              <a:rPr lang="en-US" sz="3300" dirty="0" smtClean="0">
                <a:latin typeface="Times New Roman" pitchFamily="18" charset="0"/>
                <a:cs typeface="Times New Roman" pitchFamily="18" charset="0"/>
              </a:rPr>
              <a:t>Zinc is Brittle at 298K; malleable 373–423K; Lustrous blue-white metal with melting and boiling points of 693 K and 1180 K respectively.</a:t>
            </a:r>
          </a:p>
          <a:p>
            <a:pPr algn="just">
              <a:lnSpc>
                <a:spcPct val="170000"/>
              </a:lnSpc>
              <a:buFont typeface="Wingdings" pitchFamily="2" charset="2"/>
              <a:buChar char="Ø"/>
            </a:pPr>
            <a:r>
              <a:rPr lang="en-US" sz="3300" dirty="0" smtClean="0">
                <a:latin typeface="Times New Roman" pitchFamily="18" charset="0"/>
                <a:cs typeface="Times New Roman" pitchFamily="18" charset="0"/>
              </a:rPr>
              <a:t>Zinc is not attacked by air or water at room temperature, but the hot metal burns in air and decomposes steam, forming </a:t>
            </a:r>
            <a:r>
              <a:rPr lang="en-US" sz="3300" dirty="0" err="1" smtClean="0">
                <a:latin typeface="Times New Roman" pitchFamily="18" charset="0"/>
                <a:cs typeface="Times New Roman" pitchFamily="18" charset="0"/>
              </a:rPr>
              <a:t>ZnO</a:t>
            </a:r>
            <a:r>
              <a:rPr lang="en-US" sz="3300" dirty="0" smtClean="0">
                <a:latin typeface="Times New Roman" pitchFamily="18" charset="0"/>
                <a:cs typeface="Times New Roman" pitchFamily="18" charset="0"/>
              </a:rPr>
              <a:t>. </a:t>
            </a:r>
          </a:p>
          <a:p>
            <a:pPr marL="342900" lvl="1" indent="-342900" algn="just">
              <a:lnSpc>
                <a:spcPct val="150000"/>
              </a:lnSpc>
              <a:buNone/>
            </a:pPr>
            <a:endParaRPr lang="en-US" b="1"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None/>
            </a:pPr>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122</a:t>
            </a:fld>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Zinc is much more reactive than Cu, liberating 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from dilute mineral acids and from alkalis.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On heating, Zn reacts with all the halogens to give ZnX</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and combines with elemental S and P.</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first (Sc) and last (Zn) members of the first row of the d-block exhibit a more restricted range of oxidation states than the other metals.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zinc group metals: Zn, </a:t>
            </a:r>
            <a:r>
              <a:rPr lang="en-US" sz="2800" dirty="0" err="1" smtClean="0">
                <a:latin typeface="Times New Roman" pitchFamily="18" charset="0"/>
                <a:cs typeface="Times New Roman" pitchFamily="18" charset="0"/>
              </a:rPr>
              <a:t>Cd</a:t>
            </a:r>
            <a:r>
              <a:rPr lang="en-US" sz="2800" dirty="0" smtClean="0">
                <a:latin typeface="Times New Roman" pitchFamily="18" charset="0"/>
                <a:cs typeface="Times New Roman" pitchFamily="18" charset="0"/>
              </a:rPr>
              <a:t> and Hg form the M</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ions by losing the two s electrons, the elements which have a completed sub-shell. </a:t>
            </a:r>
          </a:p>
          <a:p>
            <a:endParaRPr lang="en-US" dirty="0"/>
          </a:p>
        </p:txBody>
      </p:sp>
      <p:sp>
        <p:nvSpPr>
          <p:cNvPr id="4" name="Slide Number Placeholder 3"/>
          <p:cNvSpPr>
            <a:spLocks noGrp="1"/>
          </p:cNvSpPr>
          <p:nvPr>
            <p:ph type="sldNum" sz="quarter" idx="12"/>
          </p:nvPr>
        </p:nvSpPr>
        <p:spPr/>
        <p:txBody>
          <a:bodyPr/>
          <a:lstStyle/>
          <a:p>
            <a:fld id="{1AECD830-6D75-4D7C-923D-AC950AB2D063}" type="slidenum">
              <a:rPr lang="en-US" smtClean="0"/>
              <a:pPr/>
              <a:t>123</a:t>
            </a:fld>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This stable configuration explains the prominence of the +2 oxidation state in binary and complex compounds.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This configuration also accounts for the diamagnetism of the compounds and the absence of d-d bands in their electronic spectra.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+1 oxidation state is significant for Hg but becomes much less significant in </a:t>
            </a:r>
            <a:r>
              <a:rPr lang="en-US" sz="2800" dirty="0" err="1" smtClean="0">
                <a:latin typeface="Times New Roman" pitchFamily="18" charset="0"/>
                <a:cs typeface="Times New Roman" pitchFamily="18" charset="0"/>
              </a:rPr>
              <a:t>Cd</a:t>
            </a:r>
            <a:r>
              <a:rPr lang="en-US" sz="2800" dirty="0" smtClean="0">
                <a:latin typeface="Times New Roman" pitchFamily="18" charset="0"/>
                <a:cs typeface="Times New Roman" pitchFamily="18" charset="0"/>
              </a:rPr>
              <a:t> and is hardly observed in Zn.</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The chemistry of Zn is confined to that of Zn(II).</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124</a:t>
            </a:fld>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buNone/>
            </a:pPr>
            <a:r>
              <a:rPr lang="en-US" b="1" dirty="0" smtClean="0">
                <a:latin typeface="Times New Roman" pitchFamily="18" charset="0"/>
                <a:cs typeface="Times New Roman" pitchFamily="18" charset="0"/>
              </a:rPr>
              <a:t>Occurrence and extraction of Zinc</a:t>
            </a:r>
          </a:p>
          <a:p>
            <a:pPr algn="just">
              <a:lnSpc>
                <a:spcPct val="150000"/>
              </a:lnSpc>
              <a:buFont typeface="Wingdings" pitchFamily="2" charset="2"/>
              <a:buChar char="Ø"/>
            </a:pPr>
            <a:r>
              <a:rPr lang="en-US" sz="3000" dirty="0" smtClean="0">
                <a:latin typeface="Times New Roman" pitchFamily="18" charset="0"/>
                <a:cs typeface="Times New Roman" pitchFamily="18" charset="0"/>
              </a:rPr>
              <a:t>The principal ores of zinc are </a:t>
            </a:r>
            <a:r>
              <a:rPr lang="en-US" sz="3000" dirty="0" err="1" smtClean="0">
                <a:latin typeface="Times New Roman" pitchFamily="18" charset="0"/>
                <a:cs typeface="Times New Roman" pitchFamily="18" charset="0"/>
              </a:rPr>
              <a:t>sphalerite</a:t>
            </a:r>
            <a:r>
              <a:rPr lang="en-US" sz="3000" dirty="0" smtClean="0">
                <a:latin typeface="Times New Roman" pitchFamily="18" charset="0"/>
                <a:cs typeface="Times New Roman" pitchFamily="18" charset="0"/>
              </a:rPr>
              <a:t> (zinc </a:t>
            </a:r>
            <a:r>
              <a:rPr lang="en-US" sz="3000" dirty="0" err="1" smtClean="0">
                <a:latin typeface="Times New Roman" pitchFamily="18" charset="0"/>
                <a:cs typeface="Times New Roman" pitchFamily="18" charset="0"/>
              </a:rPr>
              <a:t>blende</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ZnS</a:t>
            </a:r>
            <a:r>
              <a:rPr lang="en-US" sz="3000" dirty="0" smtClean="0">
                <a:latin typeface="Times New Roman" pitchFamily="18" charset="0"/>
                <a:cs typeface="Times New Roman" pitchFamily="18" charset="0"/>
              </a:rPr>
              <a:t>), calamine (</a:t>
            </a:r>
            <a:r>
              <a:rPr lang="en-US" sz="3000" dirty="0" err="1" smtClean="0">
                <a:latin typeface="Times New Roman" pitchFamily="18" charset="0"/>
                <a:cs typeface="Times New Roman" pitchFamily="18" charset="0"/>
              </a:rPr>
              <a:t>hemimorphite</a:t>
            </a:r>
            <a:r>
              <a:rPr lang="en-US" sz="3000" dirty="0" smtClean="0">
                <a:latin typeface="Times New Roman" pitchFamily="18" charset="0"/>
                <a:cs typeface="Times New Roman" pitchFamily="18" charset="0"/>
              </a:rPr>
              <a:t>, Zn</a:t>
            </a:r>
            <a:r>
              <a:rPr lang="en-US" sz="3000" baseline="-25000" dirty="0" smtClean="0">
                <a:latin typeface="Times New Roman" pitchFamily="18" charset="0"/>
                <a:cs typeface="Times New Roman" pitchFamily="18" charset="0"/>
              </a:rPr>
              <a:t>4</a:t>
            </a:r>
            <a:r>
              <a:rPr lang="en-US" sz="3000" dirty="0" smtClean="0">
                <a:latin typeface="Times New Roman" pitchFamily="18" charset="0"/>
                <a:cs typeface="Times New Roman" pitchFamily="18" charset="0"/>
              </a:rPr>
              <a:t>Si</a:t>
            </a:r>
            <a:r>
              <a:rPr lang="en-US" sz="3000" baseline="-25000" dirty="0" smtClean="0">
                <a:latin typeface="Times New Roman" pitchFamily="18" charset="0"/>
                <a:cs typeface="Times New Roman" pitchFamily="18" charset="0"/>
              </a:rPr>
              <a:t>2</a:t>
            </a:r>
            <a:r>
              <a:rPr lang="en-US" sz="3000" dirty="0" smtClean="0">
                <a:latin typeface="Times New Roman" pitchFamily="18" charset="0"/>
                <a:cs typeface="Times New Roman" pitchFamily="18" charset="0"/>
              </a:rPr>
              <a:t>O</a:t>
            </a:r>
            <a:r>
              <a:rPr lang="en-US" sz="3000" baseline="-25000" dirty="0" smtClean="0">
                <a:latin typeface="Times New Roman" pitchFamily="18" charset="0"/>
                <a:cs typeface="Times New Roman" pitchFamily="18" charset="0"/>
              </a:rPr>
              <a:t>7</a:t>
            </a:r>
            <a:r>
              <a:rPr lang="en-US" sz="3000" dirty="0" smtClean="0">
                <a:latin typeface="Times New Roman" pitchFamily="18" charset="0"/>
                <a:cs typeface="Times New Roman" pitchFamily="18" charset="0"/>
              </a:rPr>
              <a:t>(OH)</a:t>
            </a:r>
            <a:r>
              <a:rPr lang="en-US" sz="3000" baseline="-25000" dirty="0" smtClean="0">
                <a:latin typeface="Times New Roman" pitchFamily="18" charset="0"/>
                <a:cs typeface="Times New Roman" pitchFamily="18" charset="0"/>
              </a:rPr>
              <a:t>2</a:t>
            </a:r>
            <a:r>
              <a:rPr lang="en-US" sz="3000" dirty="0" smtClean="0">
                <a:latin typeface="Times New Roman" pitchFamily="18" charset="0"/>
                <a:cs typeface="Times New Roman" pitchFamily="18" charset="0"/>
              </a:rPr>
              <a:t>H</a:t>
            </a:r>
            <a:r>
              <a:rPr lang="en-US" sz="3000" baseline="-25000" dirty="0" smtClean="0">
                <a:latin typeface="Times New Roman" pitchFamily="18" charset="0"/>
                <a:cs typeface="Times New Roman" pitchFamily="18" charset="0"/>
              </a:rPr>
              <a:t>2</a:t>
            </a:r>
            <a:r>
              <a:rPr lang="en-US" sz="3000" dirty="0" smtClean="0">
                <a:latin typeface="Times New Roman" pitchFamily="18" charset="0"/>
                <a:cs typeface="Times New Roman" pitchFamily="18" charset="0"/>
              </a:rPr>
              <a:t>O) and </a:t>
            </a:r>
            <a:r>
              <a:rPr lang="en-US" sz="3000" dirty="0" err="1" smtClean="0">
                <a:latin typeface="Times New Roman" pitchFamily="18" charset="0"/>
                <a:cs typeface="Times New Roman" pitchFamily="18" charset="0"/>
              </a:rPr>
              <a:t>smithsonite</a:t>
            </a:r>
            <a:r>
              <a:rPr lang="en-US" sz="3000" dirty="0" smtClean="0">
                <a:latin typeface="Times New Roman" pitchFamily="18" charset="0"/>
                <a:cs typeface="Times New Roman" pitchFamily="18" charset="0"/>
              </a:rPr>
              <a:t> (ZnCO</a:t>
            </a:r>
            <a:r>
              <a:rPr lang="en-US" sz="3000" baseline="-25000" dirty="0" smtClean="0">
                <a:latin typeface="Times New Roman" pitchFamily="18" charset="0"/>
                <a:cs typeface="Times New Roman" pitchFamily="18" charset="0"/>
              </a:rPr>
              <a:t>3</a:t>
            </a:r>
            <a:r>
              <a:rPr lang="en-US" sz="3000" dirty="0" smtClean="0">
                <a:latin typeface="Times New Roman" pitchFamily="18" charset="0"/>
                <a:cs typeface="Times New Roman" pitchFamily="18" charset="0"/>
              </a:rPr>
              <a:t>). </a:t>
            </a:r>
          </a:p>
          <a:p>
            <a:pPr algn="just">
              <a:lnSpc>
                <a:spcPct val="150000"/>
              </a:lnSpc>
              <a:buFont typeface="Wingdings" pitchFamily="2" charset="2"/>
              <a:buChar char="Ø"/>
            </a:pPr>
            <a:r>
              <a:rPr lang="en-US" sz="3000" dirty="0" smtClean="0">
                <a:latin typeface="Times New Roman" pitchFamily="18" charset="0"/>
                <a:cs typeface="Times New Roman" pitchFamily="18" charset="0"/>
              </a:rPr>
              <a:t>Extraction from </a:t>
            </a:r>
            <a:r>
              <a:rPr lang="en-US" sz="3000" dirty="0" err="1" smtClean="0">
                <a:latin typeface="Times New Roman" pitchFamily="18" charset="0"/>
                <a:cs typeface="Times New Roman" pitchFamily="18" charset="0"/>
              </a:rPr>
              <a:t>ZnS</a:t>
            </a:r>
            <a:r>
              <a:rPr lang="en-US" sz="3000" dirty="0" smtClean="0">
                <a:latin typeface="Times New Roman" pitchFamily="18" charset="0"/>
                <a:cs typeface="Times New Roman" pitchFamily="18" charset="0"/>
              </a:rPr>
              <a:t> involves roasting in air to give </a:t>
            </a:r>
            <a:r>
              <a:rPr lang="en-US" sz="3000" dirty="0" err="1" smtClean="0">
                <a:latin typeface="Times New Roman" pitchFamily="18" charset="0"/>
                <a:cs typeface="Times New Roman" pitchFamily="18" charset="0"/>
              </a:rPr>
              <a:t>ZnO</a:t>
            </a:r>
            <a:r>
              <a:rPr lang="en-US" sz="3000" dirty="0" smtClean="0">
                <a:latin typeface="Times New Roman" pitchFamily="18" charset="0"/>
                <a:cs typeface="Times New Roman" pitchFamily="18" charset="0"/>
              </a:rPr>
              <a:t> followed by reduction with carbon. </a:t>
            </a:r>
          </a:p>
          <a:p>
            <a:pPr algn="just">
              <a:lnSpc>
                <a:spcPct val="150000"/>
              </a:lnSpc>
              <a:buFont typeface="Wingdings" pitchFamily="2" charset="2"/>
              <a:buChar char="Ø"/>
            </a:pPr>
            <a:r>
              <a:rPr lang="en-US" sz="3000" dirty="0" smtClean="0">
                <a:latin typeface="Times New Roman" pitchFamily="18" charset="0"/>
                <a:cs typeface="Times New Roman" pitchFamily="18" charset="0"/>
              </a:rPr>
              <a:t>Zinc is more volatile (</a:t>
            </a:r>
            <a:r>
              <a:rPr lang="en-US" sz="3000" dirty="0" err="1" smtClean="0">
                <a:latin typeface="Times New Roman" pitchFamily="18" charset="0"/>
                <a:cs typeface="Times New Roman" pitchFamily="18" charset="0"/>
              </a:rPr>
              <a:t>bp</a:t>
            </a:r>
            <a:r>
              <a:rPr lang="en-US" sz="3000" dirty="0" smtClean="0">
                <a:latin typeface="Times New Roman" pitchFamily="18" charset="0"/>
                <a:cs typeface="Times New Roman" pitchFamily="18" charset="0"/>
              </a:rPr>
              <a:t> 1180 K) than most metals and can be separated by rapid chilling (to prevent reversing the reaction) and purified by distillation or electrolysis.</a:t>
            </a:r>
          </a:p>
          <a:p>
            <a:pPr algn="just">
              <a:lnSpc>
                <a:spcPct val="150000"/>
              </a:lnSpc>
              <a:buFont typeface="Wingdings" pitchFamily="2" charset="2"/>
              <a:buChar char="Ø"/>
            </a:pPr>
            <a:r>
              <a:rPr lang="en-US" sz="3000" dirty="0" smtClean="0">
                <a:latin typeface="Times New Roman" pitchFamily="18" charset="0"/>
                <a:cs typeface="Times New Roman" pitchFamily="18" charset="0"/>
              </a:rPr>
              <a:t>Recycling of Zn has grown in importance, providing a secondary source of the metal.</a:t>
            </a:r>
            <a:endParaRPr lang="en-US" sz="3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125</a:t>
            </a:fld>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nSpc>
                <a:spcPct val="150000"/>
              </a:lnSpc>
              <a:buNone/>
            </a:pPr>
            <a:r>
              <a:rPr lang="en-US" b="1" dirty="0" smtClean="0">
                <a:latin typeface="Times New Roman" pitchFamily="18" charset="0"/>
                <a:cs typeface="Times New Roman" pitchFamily="18" charset="0"/>
              </a:rPr>
              <a:t>Importance and compounds of Zinc</a:t>
            </a:r>
          </a:p>
          <a:p>
            <a:pPr algn="just">
              <a:lnSpc>
                <a:spcPct val="150000"/>
              </a:lnSpc>
              <a:buFont typeface="Wingdings" pitchFamily="2" charset="2"/>
              <a:buChar char="Ø"/>
            </a:pPr>
            <a:r>
              <a:rPr lang="en-US" sz="2800" dirty="0" smtClean="0">
                <a:latin typeface="Times New Roman" pitchFamily="18" charset="0"/>
                <a:cs typeface="Times New Roman" pitchFamily="18" charset="0"/>
              </a:rPr>
              <a:t>Zinc  is used to galvanize steel and Zn alloys are commercially important, e.g. brass (Cu/Zn) and nickel silver (Cu/Zn/Ni).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Dry cell batteries use zinc as the anode.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A recent development is that of the zinc–air battery for use in electrically powered vehicles.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Binary halides are best made by action of HF, </a:t>
            </a:r>
            <a:r>
              <a:rPr lang="en-US" sz="2800" dirty="0" err="1" smtClean="0">
                <a:latin typeface="Times New Roman" pitchFamily="18" charset="0"/>
                <a:cs typeface="Times New Roman" pitchFamily="18" charset="0"/>
              </a:rPr>
              <a:t>HCl</a:t>
            </a:r>
            <a:r>
              <a:rPr lang="en-US" sz="2800" dirty="0" smtClean="0">
                <a:latin typeface="Times New Roman" pitchFamily="18" charset="0"/>
                <a:cs typeface="Times New Roman" pitchFamily="18" charset="0"/>
              </a:rPr>
              <a:t>, Br</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or I</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on hot Zn; ZnF</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is also prepared by thermal decomposition of Zn(BF</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Solid ZnF</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adopts a </a:t>
            </a:r>
            <a:r>
              <a:rPr lang="en-US" sz="2800" dirty="0" err="1" smtClean="0">
                <a:latin typeface="Times New Roman" pitchFamily="18" charset="0"/>
                <a:cs typeface="Times New Roman" pitchFamily="18" charset="0"/>
              </a:rPr>
              <a:t>rutile</a:t>
            </a:r>
            <a:r>
              <a:rPr lang="en-US" sz="2800" dirty="0" smtClean="0">
                <a:latin typeface="Times New Roman" pitchFamily="18" charset="0"/>
                <a:cs typeface="Times New Roman" pitchFamily="18" charset="0"/>
              </a:rPr>
              <a:t> structure and has a high lattice energy and melting point. </a:t>
            </a:r>
          </a:p>
          <a:p>
            <a:pPr algn="just">
              <a:lnSpc>
                <a:spcPct val="150000"/>
              </a:lnSpc>
              <a:buFont typeface="Wingdings" pitchFamily="2" charset="2"/>
              <a:buChar char="Ø"/>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126</a:t>
            </a:fld>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lgn="just">
              <a:lnSpc>
                <a:spcPct val="160000"/>
              </a:lnSpc>
              <a:buFont typeface="Wingdings" pitchFamily="2" charset="2"/>
              <a:buChar char="Ø"/>
            </a:pPr>
            <a:r>
              <a:rPr lang="en-US" sz="2800" dirty="0" smtClean="0">
                <a:latin typeface="Times New Roman" pitchFamily="18" charset="0"/>
                <a:cs typeface="Times New Roman" pitchFamily="18" charset="0"/>
              </a:rPr>
              <a:t>Evidence for significant covalent character is apparent in the structures and properties of  ZnCl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ZnBr</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and ZnI</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which possess layer lattices, have lower melting points than ZnF</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and are soluble in a range of organic solvents.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The water solubility of ZnF</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is low, but ZnCl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ZnBr</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and ZnI</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are highly soluble.</a:t>
            </a:r>
          </a:p>
          <a:p>
            <a:pPr algn="just">
              <a:lnSpc>
                <a:spcPct val="160000"/>
              </a:lnSpc>
              <a:buFont typeface="Wingdings" pitchFamily="2" charset="2"/>
              <a:buChar char="Ø"/>
            </a:pPr>
            <a:r>
              <a:rPr lang="en-US" sz="2800" dirty="0" err="1" smtClean="0">
                <a:latin typeface="Times New Roman" pitchFamily="18" charset="0"/>
                <a:cs typeface="Times New Roman" pitchFamily="18" charset="0"/>
              </a:rPr>
              <a:t>ZnO</a:t>
            </a:r>
            <a:r>
              <a:rPr lang="en-US" sz="2800" dirty="0" smtClean="0">
                <a:latin typeface="Times New Roman" pitchFamily="18" charset="0"/>
                <a:cs typeface="Times New Roman" pitchFamily="18" charset="0"/>
              </a:rPr>
              <a:t> is its most important compound.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It is a white solid with the </a:t>
            </a:r>
            <a:r>
              <a:rPr lang="en-US" sz="2800" dirty="0" err="1" smtClean="0">
                <a:latin typeface="Times New Roman" pitchFamily="18" charset="0"/>
                <a:cs typeface="Times New Roman" pitchFamily="18" charset="0"/>
              </a:rPr>
              <a:t>wurtzite</a:t>
            </a:r>
            <a:r>
              <a:rPr lang="en-US" sz="2800" dirty="0" smtClean="0">
                <a:latin typeface="Times New Roman" pitchFamily="18" charset="0"/>
                <a:cs typeface="Times New Roman" pitchFamily="18" charset="0"/>
              </a:rPr>
              <a:t> structure at 298 K.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It turns yellow on heating and in this form is a semiconductor owing to loss of oxygen and production of some interstitial Zn atoms. </a:t>
            </a:r>
          </a:p>
          <a:p>
            <a:endParaRPr lang="en-US" dirty="0"/>
          </a:p>
        </p:txBody>
      </p:sp>
      <p:sp>
        <p:nvSpPr>
          <p:cNvPr id="4" name="Slide Number Placeholder 3"/>
          <p:cNvSpPr>
            <a:spLocks noGrp="1"/>
          </p:cNvSpPr>
          <p:nvPr>
            <p:ph type="sldNum" sz="quarter" idx="12"/>
          </p:nvPr>
        </p:nvSpPr>
        <p:spPr/>
        <p:txBody>
          <a:bodyPr/>
          <a:lstStyle/>
          <a:p>
            <a:fld id="{1AECD830-6D75-4D7C-923D-AC950AB2D063}" type="slidenum">
              <a:rPr lang="en-US" smtClean="0"/>
              <a:pPr/>
              <a:t>127</a:t>
            </a:fld>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7500" lnSpcReduction="20000"/>
          </a:bodyPr>
          <a:lstStyle/>
          <a:p>
            <a:pPr algn="just">
              <a:lnSpc>
                <a:spcPct val="170000"/>
              </a:lnSpc>
              <a:buFont typeface="Wingdings" pitchFamily="2" charset="2"/>
              <a:buChar char="Ø"/>
            </a:pPr>
            <a:r>
              <a:rPr lang="en-US" dirty="0" smtClean="0">
                <a:latin typeface="Times New Roman" pitchFamily="18" charset="0"/>
                <a:cs typeface="Times New Roman" pitchFamily="18" charset="0"/>
              </a:rPr>
              <a:t>Zinc oxide is amphoteric, dissolving in acids to give solutions containing [Zn(H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O)</a:t>
            </a:r>
            <a:r>
              <a:rPr lang="en-US" baseline="-25000"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or derivatives there of (some anions coordinate to Zn</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but hydrolysis of [Zn(H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O)</a:t>
            </a:r>
            <a:r>
              <a:rPr lang="en-US" baseline="-25000"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occurs to give various solution species resulting from H</a:t>
            </a:r>
            <a:r>
              <a:rPr lang="en-US" baseline="30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loss. </a:t>
            </a:r>
          </a:p>
          <a:p>
            <a:pPr algn="just">
              <a:lnSpc>
                <a:spcPct val="170000"/>
              </a:lnSpc>
              <a:buFont typeface="Wingdings" pitchFamily="2" charset="2"/>
              <a:buChar char="Ø"/>
            </a:pPr>
            <a:r>
              <a:rPr lang="en-US" dirty="0" smtClean="0">
                <a:latin typeface="Times New Roman" pitchFamily="18" charset="0"/>
                <a:cs typeface="Times New Roman" pitchFamily="18" charset="0"/>
              </a:rPr>
              <a:t>In alkalis, </a:t>
            </a:r>
            <a:r>
              <a:rPr lang="en-US" dirty="0" err="1" smtClean="0">
                <a:latin typeface="Times New Roman" pitchFamily="18" charset="0"/>
                <a:cs typeface="Times New Roman" pitchFamily="18" charset="0"/>
              </a:rPr>
              <a:t>ZnO</a:t>
            </a:r>
            <a:r>
              <a:rPr lang="en-US" dirty="0" smtClean="0">
                <a:latin typeface="Times New Roman" pitchFamily="18" charset="0"/>
                <a:cs typeface="Times New Roman" pitchFamily="18" charset="0"/>
              </a:rPr>
              <a:t> forms zincates such as [Zn(OH)</a:t>
            </a:r>
            <a:r>
              <a:rPr lang="en-US" baseline="-25000" dirty="0" smtClean="0">
                <a:latin typeface="Times New Roman" pitchFamily="18" charset="0"/>
                <a:cs typeface="Times New Roman" pitchFamily="18" charset="0"/>
              </a:rPr>
              <a:t>4]</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t>
            </a:r>
          </a:p>
          <a:p>
            <a:pPr algn="just">
              <a:lnSpc>
                <a:spcPct val="170000"/>
              </a:lnSpc>
              <a:buFont typeface="Wingdings" pitchFamily="2" charset="2"/>
              <a:buChar char="Ø"/>
            </a:pPr>
            <a:r>
              <a:rPr lang="en-US" dirty="0" smtClean="0">
                <a:latin typeface="Times New Roman" pitchFamily="18" charset="0"/>
                <a:cs typeface="Times New Roman" pitchFamily="18" charset="0"/>
              </a:rPr>
              <a:t>This ion also forms when Zn(OH)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dissolves in aqueous alkalis. </a:t>
            </a:r>
          </a:p>
          <a:p>
            <a:pPr algn="just">
              <a:lnSpc>
                <a:spcPct val="170000"/>
              </a:lnSpc>
              <a:buFont typeface="Wingdings" pitchFamily="2" charset="2"/>
              <a:buChar char="Ø"/>
            </a:pPr>
            <a:r>
              <a:rPr lang="en-US" dirty="0" smtClean="0">
                <a:latin typeface="Times New Roman" pitchFamily="18" charset="0"/>
                <a:cs typeface="Times New Roman" pitchFamily="18" charset="0"/>
              </a:rPr>
              <a:t>Zinc hydroxide is water-insoluble and thermodynamically the most stable. </a:t>
            </a:r>
          </a:p>
          <a:p>
            <a:pPr algn="just">
              <a:lnSpc>
                <a:spcPct val="170000"/>
              </a:lnSpc>
              <a:buFont typeface="Wingdings" pitchFamily="2" charset="2"/>
              <a:buChar char="Ø"/>
            </a:pPr>
            <a:r>
              <a:rPr lang="en-US" dirty="0" smtClean="0">
                <a:latin typeface="Times New Roman" pitchFamily="18" charset="0"/>
                <a:cs typeface="Times New Roman" pitchFamily="18" charset="0"/>
              </a:rPr>
              <a:t>Zinc sulfide occurs naturally as the minerals zinc blend and, more rarely, </a:t>
            </a:r>
            <a:r>
              <a:rPr lang="en-US" dirty="0" err="1" smtClean="0">
                <a:latin typeface="Times New Roman" pitchFamily="18" charset="0"/>
                <a:cs typeface="Times New Roman" pitchFamily="18" charset="0"/>
              </a:rPr>
              <a:t>wurtzite</a:t>
            </a:r>
            <a:r>
              <a:rPr lang="en-US" dirty="0" smtClean="0">
                <a:latin typeface="Times New Roman" pitchFamily="18" charset="0"/>
                <a:cs typeface="Times New Roman" pitchFamily="18" charset="0"/>
              </a:rPr>
              <a:t>; these are structural prototypes. </a:t>
            </a:r>
          </a:p>
        </p:txBody>
      </p:sp>
      <p:sp>
        <p:nvSpPr>
          <p:cNvPr id="4" name="Slide Number Placeholder 3"/>
          <p:cNvSpPr>
            <a:spLocks noGrp="1"/>
          </p:cNvSpPr>
          <p:nvPr>
            <p:ph type="sldNum" sz="quarter" idx="12"/>
          </p:nvPr>
        </p:nvSpPr>
        <p:spPr/>
        <p:txBody>
          <a:bodyPr/>
          <a:lstStyle/>
          <a:p>
            <a:fld id="{1AECD830-6D75-4D7C-923D-AC950AB2D063}" type="slidenum">
              <a:rPr lang="en-US" smtClean="0"/>
              <a:pPr/>
              <a:t>128</a:t>
            </a:fld>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20000"/>
          </a:bodyPr>
          <a:lstStyle/>
          <a:p>
            <a:pPr algn="just">
              <a:lnSpc>
                <a:spcPct val="170000"/>
              </a:lnSpc>
              <a:buFont typeface="Wingdings" pitchFamily="2" charset="2"/>
              <a:buChar char="Ø"/>
            </a:pPr>
            <a:r>
              <a:rPr lang="en-US" dirty="0" smtClean="0">
                <a:latin typeface="Times New Roman" pitchFamily="18" charset="0"/>
                <a:cs typeface="Times New Roman" pitchFamily="18" charset="0"/>
              </a:rPr>
              <a:t>The conversion of  </a:t>
            </a:r>
            <a:r>
              <a:rPr lang="en-US" dirty="0" err="1" smtClean="0">
                <a:latin typeface="Times New Roman" pitchFamily="18" charset="0"/>
                <a:cs typeface="Times New Roman" pitchFamily="18" charset="0"/>
              </a:rPr>
              <a:t>ZnS</a:t>
            </a:r>
            <a:r>
              <a:rPr lang="en-US" dirty="0" smtClean="0">
                <a:latin typeface="Times New Roman" pitchFamily="18" charset="0"/>
                <a:cs typeface="Times New Roman" pitchFamily="18" charset="0"/>
              </a:rPr>
              <a:t> to </a:t>
            </a:r>
            <a:r>
              <a:rPr lang="en-US" dirty="0" err="1" smtClean="0">
                <a:latin typeface="Times New Roman" pitchFamily="18" charset="0"/>
                <a:cs typeface="Times New Roman" pitchFamily="18" charset="0"/>
              </a:rPr>
              <a:t>ZnO</a:t>
            </a:r>
            <a:r>
              <a:rPr lang="en-US" dirty="0" smtClean="0">
                <a:latin typeface="Times New Roman" pitchFamily="18" charset="0"/>
                <a:cs typeface="Times New Roman" pitchFamily="18" charset="0"/>
              </a:rPr>
              <a:t> by roasting in air is the commercial method of producing the oxide. </a:t>
            </a:r>
          </a:p>
          <a:p>
            <a:pPr algn="just">
              <a:lnSpc>
                <a:spcPct val="170000"/>
              </a:lnSpc>
              <a:buFont typeface="Wingdings" pitchFamily="2" charset="2"/>
              <a:buChar char="Ø"/>
            </a:pPr>
            <a:r>
              <a:rPr lang="en-US" dirty="0" smtClean="0">
                <a:latin typeface="Times New Roman" pitchFamily="18" charset="0"/>
                <a:cs typeface="Times New Roman" pitchFamily="18" charset="0"/>
              </a:rPr>
              <a:t>Other Zn(II) compounds that are commercially available include the carbonate, sulfate and nitrate. </a:t>
            </a:r>
          </a:p>
          <a:p>
            <a:pPr algn="just">
              <a:lnSpc>
                <a:spcPct val="160000"/>
              </a:lnSpc>
              <a:buFont typeface="Wingdings" pitchFamily="2" charset="2"/>
              <a:buChar char="Ø"/>
            </a:pPr>
            <a:r>
              <a:rPr lang="en-US" sz="3000" dirty="0" smtClean="0">
                <a:latin typeface="Times New Roman" pitchFamily="18" charset="0"/>
                <a:cs typeface="Times New Roman" pitchFamily="18" charset="0"/>
              </a:rPr>
              <a:t>The sulfate is very soluble in water; crystals of ZnSO</a:t>
            </a:r>
            <a:r>
              <a:rPr lang="en-US" sz="3000" baseline="-25000" dirty="0" smtClean="0">
                <a:latin typeface="Times New Roman" pitchFamily="18" charset="0"/>
                <a:cs typeface="Times New Roman" pitchFamily="18" charset="0"/>
              </a:rPr>
              <a:t>4</a:t>
            </a:r>
            <a:r>
              <a:rPr lang="en-US" sz="3000" dirty="0" smtClean="0">
                <a:latin typeface="Times New Roman" pitchFamily="18" charset="0"/>
                <a:cs typeface="Times New Roman" pitchFamily="18" charset="0"/>
              </a:rPr>
              <a:t>.7H</a:t>
            </a:r>
            <a:r>
              <a:rPr lang="en-US" sz="3000" baseline="-25000" dirty="0" smtClean="0">
                <a:latin typeface="Times New Roman" pitchFamily="18" charset="0"/>
                <a:cs typeface="Times New Roman" pitchFamily="18" charset="0"/>
              </a:rPr>
              <a:t>2</a:t>
            </a:r>
            <a:r>
              <a:rPr lang="en-US" sz="3000" dirty="0" smtClean="0">
                <a:latin typeface="Times New Roman" pitchFamily="18" charset="0"/>
                <a:cs typeface="Times New Roman" pitchFamily="18" charset="0"/>
              </a:rPr>
              <a:t>O form on evaporating solutions from reactions of Zn, </a:t>
            </a:r>
            <a:r>
              <a:rPr lang="en-US" sz="3000" dirty="0" err="1" smtClean="0">
                <a:latin typeface="Times New Roman" pitchFamily="18" charset="0"/>
                <a:cs typeface="Times New Roman" pitchFamily="18" charset="0"/>
              </a:rPr>
              <a:t>ZnO</a:t>
            </a:r>
            <a:r>
              <a:rPr lang="en-US" sz="3000" dirty="0" smtClean="0">
                <a:latin typeface="Times New Roman" pitchFamily="18" charset="0"/>
                <a:cs typeface="Times New Roman" pitchFamily="18" charset="0"/>
              </a:rPr>
              <a:t>, Zn(OH)</a:t>
            </a:r>
            <a:r>
              <a:rPr lang="en-US" sz="3000" baseline="-25000" dirty="0" smtClean="0">
                <a:latin typeface="Times New Roman" pitchFamily="18" charset="0"/>
                <a:cs typeface="Times New Roman" pitchFamily="18" charset="0"/>
              </a:rPr>
              <a:t>2</a:t>
            </a:r>
            <a:r>
              <a:rPr lang="en-US" sz="3000" dirty="0" smtClean="0">
                <a:latin typeface="Times New Roman" pitchFamily="18" charset="0"/>
                <a:cs typeface="Times New Roman" pitchFamily="18" charset="0"/>
              </a:rPr>
              <a:t> or ZnCO</a:t>
            </a:r>
            <a:r>
              <a:rPr lang="en-US" sz="3000" baseline="-25000" dirty="0" smtClean="0">
                <a:latin typeface="Times New Roman" pitchFamily="18" charset="0"/>
                <a:cs typeface="Times New Roman" pitchFamily="18" charset="0"/>
              </a:rPr>
              <a:t>3</a:t>
            </a:r>
            <a:r>
              <a:rPr lang="en-US" sz="3000" dirty="0" smtClean="0">
                <a:latin typeface="Times New Roman" pitchFamily="18" charset="0"/>
                <a:cs typeface="Times New Roman" pitchFamily="18" charset="0"/>
              </a:rPr>
              <a:t> with aqueous H</a:t>
            </a:r>
            <a:r>
              <a:rPr lang="en-US" sz="3000" baseline="-25000" dirty="0" smtClean="0">
                <a:latin typeface="Times New Roman" pitchFamily="18" charset="0"/>
                <a:cs typeface="Times New Roman" pitchFamily="18" charset="0"/>
              </a:rPr>
              <a:t>2</a:t>
            </a:r>
            <a:r>
              <a:rPr lang="en-US" sz="3000" dirty="0" smtClean="0">
                <a:latin typeface="Times New Roman" pitchFamily="18" charset="0"/>
                <a:cs typeface="Times New Roman" pitchFamily="18" charset="0"/>
              </a:rPr>
              <a:t>SO</a:t>
            </a:r>
            <a:r>
              <a:rPr lang="en-US" sz="3000" baseline="-25000" dirty="0" smtClean="0">
                <a:latin typeface="Times New Roman" pitchFamily="18" charset="0"/>
                <a:cs typeface="Times New Roman" pitchFamily="18" charset="0"/>
              </a:rPr>
              <a:t>4</a:t>
            </a:r>
            <a:r>
              <a:rPr lang="en-US" sz="3000" dirty="0" smtClean="0">
                <a:latin typeface="Times New Roman" pitchFamily="18" charset="0"/>
                <a:cs typeface="Times New Roman" pitchFamily="18" charset="0"/>
              </a:rPr>
              <a:t>. </a:t>
            </a:r>
          </a:p>
          <a:p>
            <a:pPr algn="just">
              <a:lnSpc>
                <a:spcPct val="160000"/>
              </a:lnSpc>
              <a:buFont typeface="Wingdings" pitchFamily="2" charset="2"/>
              <a:buChar char="Ø"/>
            </a:pPr>
            <a:r>
              <a:rPr lang="en-US" sz="3000" dirty="0" smtClean="0">
                <a:latin typeface="Times New Roman" pitchFamily="18" charset="0"/>
                <a:cs typeface="Times New Roman" pitchFamily="18" charset="0"/>
              </a:rPr>
              <a:t>Zinc nitrate can be obtained as one of several hydrates, of which Zn(NO</a:t>
            </a:r>
            <a:r>
              <a:rPr lang="en-US" sz="3000" baseline="-25000" dirty="0" smtClean="0">
                <a:latin typeface="Times New Roman" pitchFamily="18" charset="0"/>
                <a:cs typeface="Times New Roman" pitchFamily="18" charset="0"/>
              </a:rPr>
              <a:t>3</a:t>
            </a:r>
            <a:r>
              <a:rPr lang="en-US" sz="3000" dirty="0" smtClean="0">
                <a:latin typeface="Times New Roman" pitchFamily="18" charset="0"/>
                <a:cs typeface="Times New Roman" pitchFamily="18" charset="0"/>
              </a:rPr>
              <a:t>)</a:t>
            </a:r>
            <a:r>
              <a:rPr lang="en-US" sz="3000" baseline="-25000" dirty="0" smtClean="0">
                <a:latin typeface="Times New Roman" pitchFamily="18" charset="0"/>
                <a:cs typeface="Times New Roman" pitchFamily="18" charset="0"/>
              </a:rPr>
              <a:t>2</a:t>
            </a:r>
            <a:r>
              <a:rPr lang="en-US" sz="3000" dirty="0" smtClean="0">
                <a:latin typeface="Times New Roman" pitchFamily="18" charset="0"/>
                <a:cs typeface="Times New Roman" pitchFamily="18" charset="0"/>
              </a:rPr>
              <a:t>.6H</a:t>
            </a:r>
            <a:r>
              <a:rPr lang="en-US" sz="3000" baseline="-25000" dirty="0" smtClean="0">
                <a:latin typeface="Times New Roman" pitchFamily="18" charset="0"/>
                <a:cs typeface="Times New Roman" pitchFamily="18" charset="0"/>
              </a:rPr>
              <a:t>2</a:t>
            </a:r>
            <a:r>
              <a:rPr lang="en-US" sz="3000" dirty="0" smtClean="0">
                <a:latin typeface="Times New Roman" pitchFamily="18" charset="0"/>
                <a:cs typeface="Times New Roman" pitchFamily="18" charset="0"/>
              </a:rPr>
              <a:t>O is the most common. </a:t>
            </a:r>
          </a:p>
          <a:p>
            <a:pPr algn="just">
              <a:lnSpc>
                <a:spcPct val="160000"/>
              </a:lnSpc>
              <a:buFont typeface="Wingdings" pitchFamily="2" charset="2"/>
              <a:buChar char="Ø"/>
            </a:pPr>
            <a:r>
              <a:rPr lang="en-US" sz="3000" dirty="0" smtClean="0">
                <a:latin typeface="Times New Roman" pitchFamily="18" charset="0"/>
                <a:cs typeface="Times New Roman" pitchFamily="18" charset="0"/>
              </a:rPr>
              <a:t>Anhydrous Zn(NO</a:t>
            </a:r>
            <a:r>
              <a:rPr lang="en-US" sz="3000" baseline="-25000" dirty="0" smtClean="0">
                <a:latin typeface="Times New Roman" pitchFamily="18" charset="0"/>
                <a:cs typeface="Times New Roman" pitchFamily="18" charset="0"/>
              </a:rPr>
              <a:t>3</a:t>
            </a:r>
            <a:r>
              <a:rPr lang="en-US" sz="3000" dirty="0" smtClean="0">
                <a:latin typeface="Times New Roman" pitchFamily="18" charset="0"/>
                <a:cs typeface="Times New Roman" pitchFamily="18" charset="0"/>
              </a:rPr>
              <a:t>)</a:t>
            </a:r>
            <a:r>
              <a:rPr lang="en-US" sz="3000" baseline="-25000" dirty="0" smtClean="0">
                <a:latin typeface="Times New Roman" pitchFamily="18" charset="0"/>
                <a:cs typeface="Times New Roman" pitchFamily="18" charset="0"/>
              </a:rPr>
              <a:t>2</a:t>
            </a:r>
            <a:r>
              <a:rPr lang="en-US" sz="3000" dirty="0" smtClean="0">
                <a:latin typeface="Times New Roman" pitchFamily="18" charset="0"/>
                <a:cs typeface="Times New Roman" pitchFamily="18" charset="0"/>
              </a:rPr>
              <a:t> is made from Zn and N</a:t>
            </a:r>
            <a:r>
              <a:rPr lang="en-US" sz="3000" baseline="-25000" dirty="0" smtClean="0">
                <a:latin typeface="Times New Roman" pitchFamily="18" charset="0"/>
                <a:cs typeface="Times New Roman" pitchFamily="18" charset="0"/>
              </a:rPr>
              <a:t>2</a:t>
            </a:r>
            <a:r>
              <a:rPr lang="en-US" sz="3000" dirty="0" smtClean="0">
                <a:latin typeface="Times New Roman" pitchFamily="18" charset="0"/>
                <a:cs typeface="Times New Roman" pitchFamily="18" charset="0"/>
              </a:rPr>
              <a:t>O</a:t>
            </a:r>
            <a:r>
              <a:rPr lang="en-US" sz="3000" baseline="-25000" dirty="0" smtClean="0">
                <a:latin typeface="Times New Roman" pitchFamily="18" charset="0"/>
                <a:cs typeface="Times New Roman" pitchFamily="18" charset="0"/>
              </a:rPr>
              <a:t>4</a:t>
            </a:r>
            <a:r>
              <a:rPr lang="en-US" sz="3000" dirty="0" smtClean="0">
                <a:latin typeface="Times New Roman" pitchFamily="18" charset="0"/>
                <a:cs typeface="Times New Roman" pitchFamily="18" charset="0"/>
              </a:rPr>
              <a:t> since heating the hydrates yields </a:t>
            </a:r>
            <a:r>
              <a:rPr lang="en-US" sz="3000" dirty="0" err="1" smtClean="0">
                <a:latin typeface="Times New Roman" pitchFamily="18" charset="0"/>
                <a:cs typeface="Times New Roman" pitchFamily="18" charset="0"/>
              </a:rPr>
              <a:t>hydroxy</a:t>
            </a:r>
            <a:r>
              <a:rPr lang="en-US" sz="3000" dirty="0" smtClean="0">
                <a:latin typeface="Times New Roman" pitchFamily="18" charset="0"/>
                <a:cs typeface="Times New Roman" pitchFamily="18" charset="0"/>
              </a:rPr>
              <a:t> salts.</a:t>
            </a:r>
            <a:endParaRPr lang="en-US" sz="3000" dirty="0"/>
          </a:p>
        </p:txBody>
      </p:sp>
      <p:sp>
        <p:nvSpPr>
          <p:cNvPr id="4" name="Slide Number Placeholder 3"/>
          <p:cNvSpPr>
            <a:spLocks noGrp="1"/>
          </p:cNvSpPr>
          <p:nvPr>
            <p:ph type="sldNum" sz="quarter" idx="12"/>
          </p:nvPr>
        </p:nvSpPr>
        <p:spPr/>
        <p:txBody>
          <a:bodyPr/>
          <a:lstStyle/>
          <a:p>
            <a:fld id="{1AECD830-6D75-4D7C-923D-AC950AB2D063}" type="slidenum">
              <a:rPr lang="en-US" smtClean="0"/>
              <a:pPr/>
              <a:t>129</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fontScale="77500" lnSpcReduction="20000"/>
          </a:bodyPr>
          <a:lstStyle/>
          <a:p>
            <a:pPr algn="just">
              <a:lnSpc>
                <a:spcPct val="170000"/>
              </a:lnSpc>
              <a:buFont typeface="Wingdings" pitchFamily="2" charset="2"/>
              <a:buChar char="Ø"/>
            </a:pPr>
            <a:r>
              <a:rPr lang="en-US" sz="3600" dirty="0" smtClean="0">
                <a:solidFill>
                  <a:schemeClr val="tx1"/>
                </a:solidFill>
                <a:latin typeface="Times New Roman" pitchFamily="18" charset="0"/>
                <a:cs typeface="Times New Roman" pitchFamily="18" charset="0"/>
              </a:rPr>
              <a:t>The 2+ ion is formed by the loss of the two 4s electrons.</a:t>
            </a:r>
            <a:endParaRPr lang="en-US" sz="3300" dirty="0" smtClean="0">
              <a:solidFill>
                <a:schemeClr val="tx1"/>
              </a:solidFill>
              <a:latin typeface="Times New Roman" pitchFamily="18" charset="0"/>
              <a:cs typeface="Times New Roman" pitchFamily="18" charset="0"/>
            </a:endParaRPr>
          </a:p>
          <a:p>
            <a:pPr algn="just">
              <a:lnSpc>
                <a:spcPct val="170000"/>
              </a:lnSpc>
              <a:buFont typeface="Wingdings" pitchFamily="2" charset="2"/>
              <a:buChar char="Ø"/>
            </a:pPr>
            <a:r>
              <a:rPr lang="en-US" sz="3600" dirty="0" smtClean="0">
                <a:solidFill>
                  <a:schemeClr val="tx1"/>
                </a:solidFill>
                <a:latin typeface="Times New Roman" pitchFamily="18" charset="0"/>
                <a:cs typeface="Times New Roman" pitchFamily="18" charset="0"/>
              </a:rPr>
              <a:t>To write the electronic structure for V</a:t>
            </a:r>
            <a:r>
              <a:rPr lang="en-US" sz="3600" baseline="30000" dirty="0" smtClean="0">
                <a:solidFill>
                  <a:schemeClr val="tx1"/>
                </a:solidFill>
                <a:latin typeface="Times New Roman" pitchFamily="18" charset="0"/>
                <a:cs typeface="Times New Roman" pitchFamily="18" charset="0"/>
              </a:rPr>
              <a:t>3+</a:t>
            </a:r>
            <a:r>
              <a:rPr lang="en-US" sz="3600" dirty="0" smtClean="0">
                <a:solidFill>
                  <a:schemeClr val="tx1"/>
                </a:solidFill>
                <a:latin typeface="Times New Roman" pitchFamily="18" charset="0"/>
                <a:cs typeface="Times New Roman" pitchFamily="18" charset="0"/>
              </a:rPr>
              <a:t>:</a:t>
            </a:r>
          </a:p>
          <a:p>
            <a:pPr>
              <a:lnSpc>
                <a:spcPct val="170000"/>
              </a:lnSpc>
            </a:pPr>
            <a:r>
              <a:rPr lang="en-US" sz="3600" dirty="0" smtClean="0">
                <a:solidFill>
                  <a:schemeClr val="tx1"/>
                </a:solidFill>
                <a:latin typeface="Times New Roman" pitchFamily="18" charset="0"/>
                <a:cs typeface="Times New Roman" pitchFamily="18" charset="0"/>
              </a:rPr>
              <a:t>V: [</a:t>
            </a:r>
            <a:r>
              <a:rPr lang="en-US" sz="3600" dirty="0" err="1" smtClean="0">
                <a:solidFill>
                  <a:schemeClr val="tx1"/>
                </a:solidFill>
                <a:latin typeface="Times New Roman" pitchFamily="18" charset="0"/>
                <a:cs typeface="Times New Roman" pitchFamily="18" charset="0"/>
              </a:rPr>
              <a:t>Ar</a:t>
            </a:r>
            <a:r>
              <a:rPr lang="en-US" sz="3600" dirty="0" smtClean="0">
                <a:solidFill>
                  <a:schemeClr val="tx1"/>
                </a:solidFill>
                <a:latin typeface="Times New Roman" pitchFamily="18" charset="0"/>
                <a:cs typeface="Times New Roman" pitchFamily="18" charset="0"/>
              </a:rPr>
              <a:t>] 3d</a:t>
            </a:r>
            <a:r>
              <a:rPr lang="en-US" sz="3600" baseline="30000" dirty="0" smtClean="0">
                <a:solidFill>
                  <a:schemeClr val="tx1"/>
                </a:solidFill>
                <a:latin typeface="Times New Roman" pitchFamily="18" charset="0"/>
                <a:cs typeface="Times New Roman" pitchFamily="18" charset="0"/>
              </a:rPr>
              <a:t>3</a:t>
            </a:r>
            <a:r>
              <a:rPr lang="en-US" sz="3600" dirty="0" smtClean="0">
                <a:solidFill>
                  <a:schemeClr val="tx1"/>
                </a:solidFill>
                <a:latin typeface="Times New Roman" pitchFamily="18" charset="0"/>
                <a:cs typeface="Times New Roman" pitchFamily="18" charset="0"/>
              </a:rPr>
              <a:t>4s</a:t>
            </a:r>
            <a:r>
              <a:rPr lang="en-US" sz="3600" baseline="30000" dirty="0" smtClean="0">
                <a:solidFill>
                  <a:schemeClr val="tx1"/>
                </a:solidFill>
                <a:latin typeface="Times New Roman" pitchFamily="18" charset="0"/>
                <a:cs typeface="Times New Roman" pitchFamily="18" charset="0"/>
              </a:rPr>
              <a:t>2</a:t>
            </a:r>
            <a:r>
              <a:rPr lang="en-US" sz="3600" dirty="0" smtClean="0">
                <a:solidFill>
                  <a:schemeClr val="tx1"/>
                </a:solidFill>
                <a:latin typeface="Times New Roman" pitchFamily="18" charset="0"/>
                <a:cs typeface="Times New Roman" pitchFamily="18" charset="0"/>
              </a:rPr>
              <a:t>,     V</a:t>
            </a:r>
            <a:r>
              <a:rPr lang="en-US" sz="3600" baseline="30000" dirty="0" smtClean="0">
                <a:solidFill>
                  <a:schemeClr val="tx1"/>
                </a:solidFill>
                <a:latin typeface="Times New Roman" pitchFamily="18" charset="0"/>
                <a:cs typeface="Times New Roman" pitchFamily="18" charset="0"/>
              </a:rPr>
              <a:t>3+</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Ar</a:t>
            </a:r>
            <a:r>
              <a:rPr lang="en-US" sz="3600" dirty="0" smtClean="0">
                <a:solidFill>
                  <a:schemeClr val="tx1"/>
                </a:solidFill>
                <a:latin typeface="Times New Roman" pitchFamily="18" charset="0"/>
                <a:cs typeface="Times New Roman" pitchFamily="18" charset="0"/>
              </a:rPr>
              <a:t>] 3d</a:t>
            </a:r>
            <a:r>
              <a:rPr lang="en-US" sz="3600" baseline="30000" dirty="0" smtClean="0">
                <a:solidFill>
                  <a:schemeClr val="tx1"/>
                </a:solidFill>
                <a:latin typeface="Times New Roman" pitchFamily="18" charset="0"/>
                <a:cs typeface="Times New Roman" pitchFamily="18" charset="0"/>
              </a:rPr>
              <a:t>2</a:t>
            </a:r>
            <a:endParaRPr lang="en-US" sz="3600" dirty="0" smtClean="0">
              <a:solidFill>
                <a:schemeClr val="tx1"/>
              </a:solidFill>
              <a:latin typeface="Times New Roman" pitchFamily="18" charset="0"/>
              <a:cs typeface="Times New Roman" pitchFamily="18" charset="0"/>
            </a:endParaRPr>
          </a:p>
          <a:p>
            <a:pPr algn="just">
              <a:lnSpc>
                <a:spcPct val="170000"/>
              </a:lnSpc>
              <a:buFont typeface="Wingdings" pitchFamily="2" charset="2"/>
              <a:buChar char="Ø"/>
            </a:pPr>
            <a:r>
              <a:rPr lang="en-US" sz="3300" dirty="0" smtClean="0">
                <a:solidFill>
                  <a:schemeClr val="tx1"/>
                </a:solidFill>
                <a:latin typeface="Times New Roman" pitchFamily="18" charset="0"/>
                <a:cs typeface="Times New Roman" pitchFamily="18" charset="0"/>
              </a:rPr>
              <a:t>The 4s electrons are lost first followed by one of the 3d electrons.</a:t>
            </a:r>
          </a:p>
          <a:p>
            <a:pPr algn="just">
              <a:lnSpc>
                <a:spcPct val="170000"/>
              </a:lnSpc>
              <a:buFont typeface="Wingdings" pitchFamily="2" charset="2"/>
              <a:buChar char="Ø"/>
            </a:pPr>
            <a:r>
              <a:rPr lang="en-US" sz="3600" dirty="0" smtClean="0">
                <a:solidFill>
                  <a:schemeClr val="tx1"/>
                </a:solidFill>
                <a:latin typeface="Times New Roman" pitchFamily="18" charset="0"/>
                <a:cs typeface="Times New Roman" pitchFamily="18" charset="0"/>
              </a:rPr>
              <a:t>To write the electronic structure for Cr</a:t>
            </a:r>
            <a:r>
              <a:rPr lang="en-US" sz="3600" baseline="30000" dirty="0" smtClean="0">
                <a:solidFill>
                  <a:schemeClr val="tx1"/>
                </a:solidFill>
                <a:latin typeface="Times New Roman" pitchFamily="18" charset="0"/>
                <a:cs typeface="Times New Roman" pitchFamily="18" charset="0"/>
              </a:rPr>
              <a:t>3+</a:t>
            </a:r>
            <a:r>
              <a:rPr lang="en-US" sz="3600" dirty="0" smtClean="0">
                <a:solidFill>
                  <a:schemeClr val="tx1"/>
                </a:solidFill>
                <a:latin typeface="Times New Roman" pitchFamily="18" charset="0"/>
                <a:cs typeface="Times New Roman" pitchFamily="18" charset="0"/>
              </a:rPr>
              <a:t>:</a:t>
            </a:r>
          </a:p>
          <a:p>
            <a:pPr>
              <a:lnSpc>
                <a:spcPct val="170000"/>
              </a:lnSpc>
            </a:pPr>
            <a:r>
              <a:rPr lang="en-US" sz="3600" dirty="0" smtClean="0">
                <a:solidFill>
                  <a:schemeClr val="tx1"/>
                </a:solidFill>
                <a:latin typeface="Times New Roman" pitchFamily="18" charset="0"/>
                <a:cs typeface="Times New Roman" pitchFamily="18" charset="0"/>
              </a:rPr>
              <a:t>Cr: 1s</a:t>
            </a:r>
            <a:r>
              <a:rPr lang="en-US" sz="3600" baseline="30000" dirty="0" smtClean="0">
                <a:solidFill>
                  <a:schemeClr val="tx1"/>
                </a:solidFill>
                <a:latin typeface="Times New Roman" pitchFamily="18" charset="0"/>
                <a:cs typeface="Times New Roman" pitchFamily="18" charset="0"/>
              </a:rPr>
              <a:t>2</a:t>
            </a:r>
            <a:r>
              <a:rPr lang="en-US" sz="3600" dirty="0" smtClean="0">
                <a:solidFill>
                  <a:schemeClr val="tx1"/>
                </a:solidFill>
                <a:latin typeface="Times New Roman" pitchFamily="18" charset="0"/>
                <a:cs typeface="Times New Roman" pitchFamily="18" charset="0"/>
              </a:rPr>
              <a:t>2s</a:t>
            </a:r>
            <a:r>
              <a:rPr lang="en-US" sz="3600" baseline="30000" dirty="0" smtClean="0">
                <a:solidFill>
                  <a:schemeClr val="tx1"/>
                </a:solidFill>
                <a:latin typeface="Times New Roman" pitchFamily="18" charset="0"/>
                <a:cs typeface="Times New Roman" pitchFamily="18" charset="0"/>
              </a:rPr>
              <a:t>2</a:t>
            </a:r>
            <a:r>
              <a:rPr lang="en-US" sz="3600" dirty="0" smtClean="0">
                <a:solidFill>
                  <a:schemeClr val="tx1"/>
                </a:solidFill>
                <a:latin typeface="Times New Roman" pitchFamily="18" charset="0"/>
                <a:cs typeface="Times New Roman" pitchFamily="18" charset="0"/>
              </a:rPr>
              <a:t>2p</a:t>
            </a:r>
            <a:r>
              <a:rPr lang="en-US" sz="3600" baseline="30000" dirty="0" smtClean="0">
                <a:solidFill>
                  <a:schemeClr val="tx1"/>
                </a:solidFill>
                <a:latin typeface="Times New Roman" pitchFamily="18" charset="0"/>
                <a:cs typeface="Times New Roman" pitchFamily="18" charset="0"/>
              </a:rPr>
              <a:t>6</a:t>
            </a:r>
            <a:r>
              <a:rPr lang="en-US" sz="3600" dirty="0" smtClean="0">
                <a:solidFill>
                  <a:schemeClr val="tx1"/>
                </a:solidFill>
                <a:latin typeface="Times New Roman" pitchFamily="18" charset="0"/>
                <a:cs typeface="Times New Roman" pitchFamily="18" charset="0"/>
              </a:rPr>
              <a:t>3s</a:t>
            </a:r>
            <a:r>
              <a:rPr lang="en-US" sz="3600" baseline="30000" dirty="0" smtClean="0">
                <a:solidFill>
                  <a:schemeClr val="tx1"/>
                </a:solidFill>
                <a:latin typeface="Times New Roman" pitchFamily="18" charset="0"/>
                <a:cs typeface="Times New Roman" pitchFamily="18" charset="0"/>
              </a:rPr>
              <a:t>2</a:t>
            </a:r>
            <a:r>
              <a:rPr lang="en-US" sz="3600" dirty="0" smtClean="0">
                <a:solidFill>
                  <a:schemeClr val="tx1"/>
                </a:solidFill>
                <a:latin typeface="Times New Roman" pitchFamily="18" charset="0"/>
                <a:cs typeface="Times New Roman" pitchFamily="18" charset="0"/>
              </a:rPr>
              <a:t>3p</a:t>
            </a:r>
            <a:r>
              <a:rPr lang="en-US" sz="3600" baseline="30000" dirty="0" smtClean="0">
                <a:solidFill>
                  <a:schemeClr val="tx1"/>
                </a:solidFill>
                <a:latin typeface="Times New Roman" pitchFamily="18" charset="0"/>
                <a:cs typeface="Times New Roman" pitchFamily="18" charset="0"/>
              </a:rPr>
              <a:t>6</a:t>
            </a:r>
            <a:r>
              <a:rPr lang="en-US" sz="3600" dirty="0" smtClean="0">
                <a:solidFill>
                  <a:schemeClr val="tx1"/>
                </a:solidFill>
                <a:latin typeface="Times New Roman" pitchFamily="18" charset="0"/>
                <a:cs typeface="Times New Roman" pitchFamily="18" charset="0"/>
              </a:rPr>
              <a:t>3d</a:t>
            </a:r>
            <a:r>
              <a:rPr lang="en-US" sz="3600" baseline="30000" dirty="0" smtClean="0">
                <a:solidFill>
                  <a:schemeClr val="tx1"/>
                </a:solidFill>
                <a:latin typeface="Times New Roman" pitchFamily="18" charset="0"/>
                <a:cs typeface="Times New Roman" pitchFamily="18" charset="0"/>
              </a:rPr>
              <a:t>5</a:t>
            </a:r>
            <a:r>
              <a:rPr lang="en-US" sz="3600" dirty="0" smtClean="0">
                <a:solidFill>
                  <a:schemeClr val="tx1"/>
                </a:solidFill>
                <a:latin typeface="Times New Roman" pitchFamily="18" charset="0"/>
                <a:cs typeface="Times New Roman" pitchFamily="18" charset="0"/>
              </a:rPr>
              <a:t>4s</a:t>
            </a:r>
            <a:r>
              <a:rPr lang="en-US" sz="3600" baseline="30000" dirty="0" smtClean="0">
                <a:solidFill>
                  <a:schemeClr val="tx1"/>
                </a:solidFill>
                <a:latin typeface="Times New Roman" pitchFamily="18" charset="0"/>
                <a:cs typeface="Times New Roman" pitchFamily="18" charset="0"/>
              </a:rPr>
              <a:t>1</a:t>
            </a:r>
            <a:endParaRPr lang="en-US" sz="3600" dirty="0" smtClean="0">
              <a:solidFill>
                <a:schemeClr val="tx1"/>
              </a:solidFill>
              <a:latin typeface="Times New Roman" pitchFamily="18" charset="0"/>
              <a:cs typeface="Times New Roman" pitchFamily="18" charset="0"/>
            </a:endParaRPr>
          </a:p>
          <a:p>
            <a:pPr>
              <a:lnSpc>
                <a:spcPct val="170000"/>
              </a:lnSpc>
            </a:pPr>
            <a:r>
              <a:rPr lang="en-US" sz="3600" dirty="0" smtClean="0">
                <a:solidFill>
                  <a:schemeClr val="tx1"/>
                </a:solidFill>
                <a:latin typeface="Times New Roman" pitchFamily="18" charset="0"/>
                <a:cs typeface="Times New Roman" pitchFamily="18" charset="0"/>
              </a:rPr>
              <a:t>Cr</a:t>
            </a:r>
            <a:r>
              <a:rPr lang="en-US" sz="3600" baseline="30000" dirty="0" smtClean="0">
                <a:solidFill>
                  <a:schemeClr val="tx1"/>
                </a:solidFill>
                <a:latin typeface="Times New Roman" pitchFamily="18" charset="0"/>
                <a:cs typeface="Times New Roman" pitchFamily="18" charset="0"/>
              </a:rPr>
              <a:t>3+</a:t>
            </a:r>
            <a:r>
              <a:rPr lang="en-US" sz="3600" dirty="0" smtClean="0">
                <a:solidFill>
                  <a:schemeClr val="tx1"/>
                </a:solidFill>
                <a:latin typeface="Times New Roman" pitchFamily="18" charset="0"/>
                <a:cs typeface="Times New Roman" pitchFamily="18" charset="0"/>
              </a:rPr>
              <a:t>: 1s</a:t>
            </a:r>
            <a:r>
              <a:rPr lang="en-US" sz="3600" baseline="30000" dirty="0" smtClean="0">
                <a:solidFill>
                  <a:schemeClr val="tx1"/>
                </a:solidFill>
                <a:latin typeface="Times New Roman" pitchFamily="18" charset="0"/>
                <a:cs typeface="Times New Roman" pitchFamily="18" charset="0"/>
              </a:rPr>
              <a:t>2</a:t>
            </a:r>
            <a:r>
              <a:rPr lang="en-US" sz="3600" dirty="0" smtClean="0">
                <a:solidFill>
                  <a:schemeClr val="tx1"/>
                </a:solidFill>
                <a:latin typeface="Times New Roman" pitchFamily="18" charset="0"/>
                <a:cs typeface="Times New Roman" pitchFamily="18" charset="0"/>
              </a:rPr>
              <a:t>2s</a:t>
            </a:r>
            <a:r>
              <a:rPr lang="en-US" sz="3600" baseline="30000" dirty="0" smtClean="0">
                <a:solidFill>
                  <a:schemeClr val="tx1"/>
                </a:solidFill>
                <a:latin typeface="Times New Roman" pitchFamily="18" charset="0"/>
                <a:cs typeface="Times New Roman" pitchFamily="18" charset="0"/>
              </a:rPr>
              <a:t>2</a:t>
            </a:r>
            <a:r>
              <a:rPr lang="en-US" sz="3600" dirty="0" smtClean="0">
                <a:solidFill>
                  <a:schemeClr val="tx1"/>
                </a:solidFill>
                <a:latin typeface="Times New Roman" pitchFamily="18" charset="0"/>
                <a:cs typeface="Times New Roman" pitchFamily="18" charset="0"/>
              </a:rPr>
              <a:t>2p</a:t>
            </a:r>
            <a:r>
              <a:rPr lang="en-US" sz="3600" baseline="30000" dirty="0" smtClean="0">
                <a:solidFill>
                  <a:schemeClr val="tx1"/>
                </a:solidFill>
                <a:latin typeface="Times New Roman" pitchFamily="18" charset="0"/>
                <a:cs typeface="Times New Roman" pitchFamily="18" charset="0"/>
              </a:rPr>
              <a:t>6</a:t>
            </a:r>
            <a:r>
              <a:rPr lang="en-US" sz="3600" dirty="0" smtClean="0">
                <a:solidFill>
                  <a:schemeClr val="tx1"/>
                </a:solidFill>
                <a:latin typeface="Times New Roman" pitchFamily="18" charset="0"/>
                <a:cs typeface="Times New Roman" pitchFamily="18" charset="0"/>
              </a:rPr>
              <a:t>3s</a:t>
            </a:r>
            <a:r>
              <a:rPr lang="en-US" sz="3600" baseline="30000" dirty="0" smtClean="0">
                <a:solidFill>
                  <a:schemeClr val="tx1"/>
                </a:solidFill>
                <a:latin typeface="Times New Roman" pitchFamily="18" charset="0"/>
                <a:cs typeface="Times New Roman" pitchFamily="18" charset="0"/>
              </a:rPr>
              <a:t>2</a:t>
            </a:r>
            <a:r>
              <a:rPr lang="en-US" sz="3600" dirty="0" smtClean="0">
                <a:solidFill>
                  <a:schemeClr val="tx1"/>
                </a:solidFill>
                <a:latin typeface="Times New Roman" pitchFamily="18" charset="0"/>
                <a:cs typeface="Times New Roman" pitchFamily="18" charset="0"/>
              </a:rPr>
              <a:t>3p</a:t>
            </a:r>
            <a:r>
              <a:rPr lang="en-US" sz="3600" baseline="30000" dirty="0" smtClean="0">
                <a:solidFill>
                  <a:schemeClr val="tx1"/>
                </a:solidFill>
                <a:latin typeface="Times New Roman" pitchFamily="18" charset="0"/>
                <a:cs typeface="Times New Roman" pitchFamily="18" charset="0"/>
              </a:rPr>
              <a:t>6</a:t>
            </a:r>
            <a:r>
              <a:rPr lang="en-US" sz="3600" dirty="0" smtClean="0">
                <a:solidFill>
                  <a:schemeClr val="tx1"/>
                </a:solidFill>
                <a:latin typeface="Times New Roman" pitchFamily="18" charset="0"/>
                <a:cs typeface="Times New Roman" pitchFamily="18" charset="0"/>
              </a:rPr>
              <a:t>3d</a:t>
            </a:r>
            <a:r>
              <a:rPr lang="en-US" sz="3600" baseline="30000" dirty="0" smtClean="0">
                <a:solidFill>
                  <a:schemeClr val="tx1"/>
                </a:solidFill>
                <a:latin typeface="Times New Roman" pitchFamily="18" charset="0"/>
                <a:cs typeface="Times New Roman" pitchFamily="18" charset="0"/>
              </a:rPr>
              <a:t>3</a:t>
            </a:r>
            <a:endParaRPr lang="en-US" sz="3600" dirty="0" smtClean="0">
              <a:solidFill>
                <a:schemeClr val="tx1"/>
              </a:solidFill>
              <a:latin typeface="Times New Roman" pitchFamily="18" charset="0"/>
              <a:cs typeface="Times New Roman" pitchFamily="18" charset="0"/>
            </a:endParaRPr>
          </a:p>
          <a:p>
            <a:pPr algn="just">
              <a:lnSpc>
                <a:spcPct val="170000"/>
              </a:lnSpc>
              <a:buFont typeface="Wingdings" pitchFamily="2" charset="2"/>
              <a:buChar char="Ø"/>
            </a:pPr>
            <a:r>
              <a:rPr lang="en-US" sz="3600" dirty="0" smtClean="0">
                <a:solidFill>
                  <a:schemeClr val="tx1"/>
                </a:solidFill>
                <a:latin typeface="Times New Roman" pitchFamily="18" charset="0"/>
                <a:cs typeface="Times New Roman" pitchFamily="18" charset="0"/>
              </a:rPr>
              <a:t>The 4s electron is lost first followed by two of the 3d electrons.</a:t>
            </a:r>
          </a:p>
          <a:p>
            <a:r>
              <a:rPr lang="en-US" b="1" dirty="0" smtClean="0"/>
              <a:t> </a:t>
            </a:r>
            <a:endParaRPr lang="en-US" dirty="0" smtClean="0"/>
          </a:p>
          <a:p>
            <a:endParaRPr lang="en-US" dirty="0"/>
          </a:p>
        </p:txBody>
      </p:sp>
      <p:sp>
        <p:nvSpPr>
          <p:cNvPr id="5" name="Slide Number Placeholder 4"/>
          <p:cNvSpPr>
            <a:spLocks noGrp="1"/>
          </p:cNvSpPr>
          <p:nvPr>
            <p:ph type="sldNum" sz="quarter" idx="12"/>
          </p:nvPr>
        </p:nvSpPr>
        <p:spPr/>
        <p:txBody>
          <a:bodyPr/>
          <a:lstStyle/>
          <a:p>
            <a:fld id="{1AECD830-6D75-4D7C-923D-AC950AB2D063}" type="slidenum">
              <a:rPr lang="en-US" smtClean="0"/>
              <a:pPr/>
              <a:t>13</a:t>
            </a:fld>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ctr">
              <a:buNone/>
            </a:pPr>
            <a:r>
              <a:rPr lang="en-US" sz="3600" b="1" dirty="0" smtClean="0">
                <a:solidFill>
                  <a:srgbClr val="002060"/>
                </a:solidFill>
                <a:latin typeface="Times New Roman" pitchFamily="18" charset="0"/>
                <a:cs typeface="Times New Roman" pitchFamily="18" charset="0"/>
              </a:rPr>
              <a:t>CHAPTER TWO</a:t>
            </a:r>
          </a:p>
          <a:p>
            <a:pPr algn="ctr">
              <a:buNone/>
            </a:pPr>
            <a:r>
              <a:rPr lang="en-US" sz="3600" b="1" dirty="0" smtClean="0">
                <a:solidFill>
                  <a:srgbClr val="002060"/>
                </a:solidFill>
                <a:latin typeface="Times New Roman" pitchFamily="18" charset="0"/>
                <a:cs typeface="Times New Roman" pitchFamily="18" charset="0"/>
              </a:rPr>
              <a:t>Chemistry of f-block elements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elements constituting the f -block are those in which the 4f and 5f orbitals are progressively filled in the latter two long periods;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these elements are formal members of group 3 from which they have been taken out to form a separate f-block of the periodic table.</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The f-block consists of the two series, lanthanoids (the fourteen elements following lanthanum) and actinoids (the fourteen elements following actinium). </a:t>
            </a:r>
            <a:endParaRPr lang="en-US" sz="3600" dirty="0">
              <a:solidFill>
                <a:srgbClr val="00206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130</a:t>
            </a:fld>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ECD830-6D75-4D7C-923D-AC950AB2D063}" type="slidenum">
              <a:rPr lang="en-US" smtClean="0"/>
              <a:pPr/>
              <a:t>131</a:t>
            </a:fld>
            <a:endParaRPr lang="en-US"/>
          </a:p>
        </p:txBody>
      </p:sp>
      <p:pic>
        <p:nvPicPr>
          <p:cNvPr id="5" name="Content Placeholder 4"/>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Because lanthanum closely resembles the lanthanoids,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it is usually included in any discussion of the lanthanoids for which the general symbol </a:t>
            </a:r>
            <a:r>
              <a:rPr lang="en-US" sz="2800" dirty="0" err="1" smtClean="0">
                <a:latin typeface="Times New Roman" pitchFamily="18" charset="0"/>
                <a:cs typeface="Times New Roman" pitchFamily="18" charset="0"/>
              </a:rPr>
              <a:t>Ln</a:t>
            </a:r>
            <a:r>
              <a:rPr lang="en-US" sz="2800" dirty="0" smtClean="0">
                <a:latin typeface="Times New Roman" pitchFamily="18" charset="0"/>
                <a:cs typeface="Times New Roman" pitchFamily="18" charset="0"/>
              </a:rPr>
              <a:t> is often used.</a:t>
            </a:r>
            <a:endParaRPr lang="en-US" sz="2800" dirty="0" smtClean="0">
              <a:solidFill>
                <a:srgbClr val="002060"/>
              </a:solidFill>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Similarly, a discussion of the </a:t>
            </a:r>
            <a:r>
              <a:rPr lang="en-US" sz="2800" dirty="0" err="1" smtClean="0">
                <a:latin typeface="Times New Roman" pitchFamily="18" charset="0"/>
                <a:cs typeface="Times New Roman" pitchFamily="18" charset="0"/>
              </a:rPr>
              <a:t>actinoids</a:t>
            </a:r>
            <a:r>
              <a:rPr lang="en-US" sz="2800" dirty="0" smtClean="0">
                <a:latin typeface="Times New Roman" pitchFamily="18" charset="0"/>
                <a:cs typeface="Times New Roman" pitchFamily="18" charset="0"/>
              </a:rPr>
              <a:t> includes actinium besides the fourteen elements constituting the series.</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The lanthanoids resemble one another more closely than do the members of ordinary transition elements in any series.</a:t>
            </a:r>
          </a:p>
        </p:txBody>
      </p:sp>
      <p:sp>
        <p:nvSpPr>
          <p:cNvPr id="5" name="Slide Number Placeholder 4"/>
          <p:cNvSpPr>
            <a:spLocks noGrp="1"/>
          </p:cNvSpPr>
          <p:nvPr>
            <p:ph type="sldNum" sz="quarter" idx="12"/>
          </p:nvPr>
        </p:nvSpPr>
        <p:spPr/>
        <p:txBody>
          <a:bodyPr/>
          <a:lstStyle/>
          <a:p>
            <a:fld id="{1AECD830-6D75-4D7C-923D-AC950AB2D063}" type="slidenum">
              <a:rPr lang="en-US" smtClean="0"/>
              <a:pPr/>
              <a:t>132</a:t>
            </a:fld>
            <a:endParaRPr lang="en-US"/>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They have only one stable oxidation state and their chemistry provides an excellent opportunity to examine the effect of small changes in size and nuclear charge along a series of otherwise similar elements.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chemistry of the </a:t>
            </a:r>
            <a:r>
              <a:rPr lang="en-US" sz="2800" dirty="0" err="1" smtClean="0">
                <a:latin typeface="Times New Roman" pitchFamily="18" charset="0"/>
                <a:cs typeface="Times New Roman" pitchFamily="18" charset="0"/>
              </a:rPr>
              <a:t>actinoids</a:t>
            </a:r>
            <a:r>
              <a:rPr lang="en-US" sz="2800" dirty="0" smtClean="0">
                <a:latin typeface="Times New Roman" pitchFamily="18" charset="0"/>
                <a:cs typeface="Times New Roman" pitchFamily="18" charset="0"/>
              </a:rPr>
              <a:t> is, on the other hand, much more complicated.</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complication arises partly owing to the occurrence of a wide range of oxidation states in these elements and partly because their radioactivity creates special problems in their study. </a:t>
            </a:r>
          </a:p>
          <a:p>
            <a:endParaRPr lang="en-US" dirty="0"/>
          </a:p>
        </p:txBody>
      </p:sp>
      <p:sp>
        <p:nvSpPr>
          <p:cNvPr id="5" name="Slide Number Placeholder 4"/>
          <p:cNvSpPr>
            <a:spLocks noGrp="1"/>
          </p:cNvSpPr>
          <p:nvPr>
            <p:ph type="sldNum" sz="quarter" idx="12"/>
          </p:nvPr>
        </p:nvSpPr>
        <p:spPr/>
        <p:txBody>
          <a:bodyPr/>
          <a:lstStyle/>
          <a:p>
            <a:fld id="{1AECD830-6D75-4D7C-923D-AC950AB2D063}" type="slidenum">
              <a:rPr lang="en-US" smtClean="0"/>
              <a:pPr/>
              <a:t>133</a:t>
            </a:fld>
            <a:endParaRPr lang="en-U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lnSpc>
                <a:spcPct val="150000"/>
              </a:lnSpc>
              <a:buNone/>
            </a:pPr>
            <a:r>
              <a:rPr lang="en-US" b="1" dirty="0" smtClean="0">
                <a:solidFill>
                  <a:srgbClr val="0070C0"/>
                </a:solidFill>
                <a:latin typeface="Times New Roman" pitchFamily="18" charset="0"/>
                <a:cs typeface="Times New Roman" pitchFamily="18" charset="0"/>
              </a:rPr>
              <a:t>The Lanthanoids</a:t>
            </a:r>
          </a:p>
          <a:p>
            <a:pPr algn="just">
              <a:lnSpc>
                <a:spcPct val="150000"/>
              </a:lnSpc>
              <a:buNone/>
            </a:pPr>
            <a:r>
              <a:rPr lang="en-US" b="1" dirty="0" smtClean="0">
                <a:solidFill>
                  <a:srgbClr val="002060"/>
                </a:solidFill>
                <a:latin typeface="Times New Roman" pitchFamily="18" charset="0"/>
                <a:cs typeface="Times New Roman" pitchFamily="18" charset="0"/>
              </a:rPr>
              <a:t>Electronic Configurations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It may be noted that atoms of these elements have electronic</a:t>
            </a:r>
          </a:p>
          <a:p>
            <a:pPr algn="just">
              <a:lnSpc>
                <a:spcPct val="150000"/>
              </a:lnSpc>
              <a:buNone/>
            </a:pPr>
            <a:r>
              <a:rPr lang="en-US" sz="2800" dirty="0" smtClean="0">
                <a:latin typeface="Times New Roman" pitchFamily="18" charset="0"/>
                <a:cs typeface="Times New Roman" pitchFamily="18" charset="0"/>
              </a:rPr>
              <a:t>configuration with 6s</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common but with variable occupancy of 4f level.</a:t>
            </a:r>
          </a:p>
          <a:p>
            <a:pPr algn="just">
              <a:lnSpc>
                <a:spcPct val="150000"/>
              </a:lnSpc>
              <a:buFont typeface="Wingdings" pitchFamily="2" charset="2"/>
              <a:buChar char="Ø"/>
            </a:pPr>
            <a:r>
              <a:rPr lang="en-US" sz="2800" dirty="0" smtClean="0">
                <a:latin typeface="Times New Roman" pitchFamily="18" charset="0"/>
                <a:cs typeface="Times New Roman" pitchFamily="18" charset="0"/>
              </a:rPr>
              <a:t>However, the electronic configurations of all the </a:t>
            </a:r>
            <a:r>
              <a:rPr lang="en-US" sz="2800" dirty="0" err="1" smtClean="0">
                <a:latin typeface="Times New Roman" pitchFamily="18" charset="0"/>
                <a:cs typeface="Times New Roman" pitchFamily="18" charset="0"/>
              </a:rPr>
              <a:t>tripositive</a:t>
            </a:r>
            <a:endParaRPr lang="en-US" sz="2800" dirty="0" smtClean="0">
              <a:latin typeface="Times New Roman" pitchFamily="18" charset="0"/>
              <a:cs typeface="Times New Roman" pitchFamily="18" charset="0"/>
            </a:endParaRPr>
          </a:p>
          <a:p>
            <a:pPr algn="just">
              <a:lnSpc>
                <a:spcPct val="150000"/>
              </a:lnSpc>
              <a:buNone/>
            </a:pPr>
            <a:r>
              <a:rPr lang="en-US" sz="2800" dirty="0" smtClean="0">
                <a:latin typeface="Times New Roman" pitchFamily="18" charset="0"/>
                <a:cs typeface="Times New Roman" pitchFamily="18" charset="0"/>
              </a:rPr>
              <a:t>ions (the most stable oxidation state of all the lanthanoids) are of  the form 4f</a:t>
            </a:r>
            <a:r>
              <a:rPr lang="en-US" sz="2800" baseline="30000" dirty="0" smtClean="0">
                <a:latin typeface="Times New Roman" pitchFamily="18" charset="0"/>
                <a:cs typeface="Times New Roman" pitchFamily="18" charset="0"/>
              </a:rPr>
              <a:t>n</a:t>
            </a:r>
            <a:r>
              <a:rPr lang="en-US" sz="2800" dirty="0" smtClean="0">
                <a:latin typeface="Times New Roman" pitchFamily="18" charset="0"/>
                <a:cs typeface="Times New Roman" pitchFamily="18" charset="0"/>
              </a:rPr>
              <a:t> (n = 1 to 14 with increasing atomic number).</a:t>
            </a:r>
            <a:endParaRPr lang="en-US" sz="2800" b="1" dirty="0" smtClean="0">
              <a:solidFill>
                <a:srgbClr val="002060"/>
              </a:solidFill>
              <a:latin typeface="Times New Roman" pitchFamily="18" charset="0"/>
              <a:cs typeface="Times New Roman" pitchFamily="18" charset="0"/>
            </a:endParaRPr>
          </a:p>
          <a:p>
            <a:pPr algn="just">
              <a:lnSpc>
                <a:spcPct val="150000"/>
              </a:lnSpc>
              <a:buNone/>
            </a:pPr>
            <a:endParaRPr lang="en-US" sz="2800" b="1" dirty="0">
              <a:solidFill>
                <a:srgbClr val="0070C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134</a:t>
            </a:fld>
            <a:endParaRPr 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Grp="1" noChangeAspect="1" noChangeArrowheads="1"/>
          </p:cNvPicPr>
          <p:nvPr>
            <p:ph idx="1"/>
          </p:nvPr>
        </p:nvPicPr>
        <p:blipFill>
          <a:blip r:embed="rId3" cstate="print"/>
          <a:srcRect/>
          <a:stretch>
            <a:fillRect/>
          </a:stretch>
        </p:blipFill>
        <p:spPr bwMode="auto">
          <a:xfrm>
            <a:off x="0" y="1"/>
            <a:ext cx="9144000" cy="6857999"/>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1AECD830-6D75-4D7C-923D-AC950AB2D063}" type="slidenum">
              <a:rPr lang="en-US" smtClean="0"/>
              <a:pPr/>
              <a:t>135</a:t>
            </a:fld>
            <a:endParaRPr lang="en-US"/>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nSpc>
                <a:spcPct val="150000"/>
              </a:lnSpc>
              <a:buNone/>
            </a:pPr>
            <a:r>
              <a:rPr lang="en-US" b="1" dirty="0" smtClean="0">
                <a:solidFill>
                  <a:srgbClr val="002060"/>
                </a:solidFill>
                <a:latin typeface="Times New Roman" pitchFamily="18" charset="0"/>
                <a:cs typeface="Times New Roman" pitchFamily="18" charset="0"/>
              </a:rPr>
              <a:t>Atomic and Ionic Sizes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overall decrease in atomic and ionic radii from lanthanum to lutetium (the </a:t>
            </a:r>
            <a:r>
              <a:rPr lang="en-US" sz="2800" b="1" dirty="0" smtClean="0">
                <a:latin typeface="Times New Roman" pitchFamily="18" charset="0"/>
                <a:cs typeface="Times New Roman" pitchFamily="18" charset="0"/>
              </a:rPr>
              <a:t>lanthanoid contraction) is a unique feature in the </a:t>
            </a:r>
            <a:r>
              <a:rPr lang="en-US" sz="2800" dirty="0" smtClean="0">
                <a:latin typeface="Times New Roman" pitchFamily="18" charset="0"/>
                <a:cs typeface="Times New Roman" pitchFamily="18" charset="0"/>
              </a:rPr>
              <a:t>chemistry of the lanthanoids.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decrease in atomic radii (derived from the structures of</a:t>
            </a:r>
          </a:p>
          <a:p>
            <a:pPr algn="just">
              <a:lnSpc>
                <a:spcPct val="150000"/>
              </a:lnSpc>
              <a:buNone/>
            </a:pPr>
            <a:r>
              <a:rPr lang="en-US" sz="2800" dirty="0" smtClean="0">
                <a:latin typeface="Times New Roman" pitchFamily="18" charset="0"/>
                <a:cs typeface="Times New Roman" pitchFamily="18" charset="0"/>
              </a:rPr>
              <a:t>metals) is not quite regular as it is regular in M</a:t>
            </a:r>
            <a:r>
              <a:rPr lang="en-US" sz="2800" baseline="30000" dirty="0" smtClean="0">
                <a:latin typeface="Times New Roman" pitchFamily="18" charset="0"/>
                <a:cs typeface="Times New Roman" pitchFamily="18" charset="0"/>
              </a:rPr>
              <a:t>3+ </a:t>
            </a:r>
            <a:r>
              <a:rPr lang="en-US" sz="2800" dirty="0" smtClean="0">
                <a:latin typeface="Times New Roman" pitchFamily="18" charset="0"/>
                <a:cs typeface="Times New Roman" pitchFamily="18" charset="0"/>
              </a:rPr>
              <a:t>ions.</a:t>
            </a:r>
            <a:endParaRPr lang="en-US" sz="2800" b="1" dirty="0" smtClean="0">
              <a:solidFill>
                <a:srgbClr val="002060"/>
              </a:solidFill>
              <a:latin typeface="Times New Roman" pitchFamily="18" charset="0"/>
              <a:cs typeface="Times New Roman" pitchFamily="18" charset="0"/>
            </a:endParaRPr>
          </a:p>
          <a:p>
            <a:pPr>
              <a:lnSpc>
                <a:spcPct val="150000"/>
              </a:lnSpc>
              <a:buNone/>
            </a:pPr>
            <a:endParaRPr lang="en-US" dirty="0">
              <a:solidFill>
                <a:srgbClr val="00206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136</a:t>
            </a:fld>
            <a:endParaRPr lang="en-US"/>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Grp="1" noChangeAspect="1" noChangeArrowheads="1"/>
          </p:cNvPicPr>
          <p:nvPr>
            <p:ph idx="1"/>
          </p:nvPr>
        </p:nvPicPr>
        <p:blipFill>
          <a:blip r:embed="rId3" cstate="print"/>
          <a:srcRect/>
          <a:stretch>
            <a:fillRect/>
          </a:stretch>
        </p:blipFill>
        <p:spPr bwMode="auto">
          <a:xfrm>
            <a:off x="0" y="3055"/>
            <a:ext cx="9144000" cy="704766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1AECD830-6D75-4D7C-923D-AC950AB2D063}" type="slidenum">
              <a:rPr lang="en-US" smtClean="0"/>
              <a:pPr/>
              <a:t>137</a:t>
            </a:fld>
            <a:endParaRPr lang="en-US"/>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b="1" dirty="0" smtClean="0">
                <a:solidFill>
                  <a:srgbClr val="00B0F0"/>
                </a:solidFill>
                <a:latin typeface="Times New Roman" pitchFamily="18" charset="0"/>
                <a:cs typeface="Times New Roman" pitchFamily="18" charset="0"/>
              </a:rPr>
              <a:t>Oxidation States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In the lanthanoids, La(II) and </a:t>
            </a:r>
            <a:r>
              <a:rPr lang="en-US" sz="2800" dirty="0" err="1" smtClean="0">
                <a:latin typeface="Times New Roman" pitchFamily="18" charset="0"/>
                <a:cs typeface="Times New Roman" pitchFamily="18" charset="0"/>
              </a:rPr>
              <a:t>Ln</a:t>
            </a:r>
            <a:r>
              <a:rPr lang="en-US" sz="2800" dirty="0" smtClean="0">
                <a:latin typeface="Times New Roman" pitchFamily="18" charset="0"/>
                <a:cs typeface="Times New Roman" pitchFamily="18" charset="0"/>
              </a:rPr>
              <a:t>(III) compounds are predominant species.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However, occasionally +2 and +4 ions in solution or in solid compounds are also obtained.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This irregularity arises mainly from the extra stability of empty, half-filled or filled f subshell.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Thus, the formation of </a:t>
            </a:r>
            <a:r>
              <a:rPr lang="en-US" sz="2800" dirty="0" err="1" smtClean="0">
                <a:latin typeface="Times New Roman" pitchFamily="18" charset="0"/>
                <a:cs typeface="Times New Roman" pitchFamily="18" charset="0"/>
              </a:rPr>
              <a:t>Ce</a:t>
            </a:r>
            <a:r>
              <a:rPr lang="en-US" sz="2800" baseline="30000" dirty="0" err="1" smtClean="0">
                <a:latin typeface="Times New Roman" pitchFamily="18" charset="0"/>
                <a:cs typeface="Times New Roman" pitchFamily="18" charset="0"/>
              </a:rPr>
              <a:t>IV</a:t>
            </a:r>
            <a:r>
              <a:rPr lang="en-US" sz="2800" dirty="0" smtClean="0">
                <a:latin typeface="Times New Roman" pitchFamily="18" charset="0"/>
                <a:cs typeface="Times New Roman" pitchFamily="18" charset="0"/>
              </a:rPr>
              <a:t> is favoured by its noble gas configuration, but it is a strong oxidant reverting to the common +3 state.</a:t>
            </a:r>
            <a:endParaRPr lang="en-US" sz="2800" b="1" dirty="0" smtClean="0">
              <a:solidFill>
                <a:srgbClr val="00B0F0"/>
              </a:solidFill>
              <a:latin typeface="Times New Roman" pitchFamily="18" charset="0"/>
              <a:cs typeface="Times New Roman" pitchFamily="18" charset="0"/>
            </a:endParaRPr>
          </a:p>
          <a:p>
            <a:pPr>
              <a:buNone/>
            </a:pPr>
            <a:endParaRPr lang="en-US" dirty="0">
              <a:solidFill>
                <a:srgbClr val="00B0F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138</a:t>
            </a:fld>
            <a:endParaRPr lang="en-US"/>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E</a:t>
            </a:r>
            <a:r>
              <a:rPr lang="en-US" sz="2800" baseline="30000" dirty="0" err="1" smtClean="0">
                <a:latin typeface="Times New Roman" pitchFamily="18" charset="0"/>
                <a:cs typeface="Times New Roman" pitchFamily="18" charset="0"/>
              </a:rPr>
              <a:t>o</a:t>
            </a:r>
            <a:r>
              <a:rPr lang="en-US" sz="2800" dirty="0" smtClean="0">
                <a:latin typeface="Times New Roman" pitchFamily="18" charset="0"/>
                <a:cs typeface="Times New Roman" pitchFamily="18" charset="0"/>
              </a:rPr>
              <a:t> value for Ce</a:t>
            </a:r>
            <a:r>
              <a:rPr lang="en-US" sz="2800" baseline="30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Ce</a:t>
            </a:r>
            <a:r>
              <a:rPr lang="en-US" sz="2800" baseline="30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is +1.74 V which suggests that it can </a:t>
            </a:r>
            <a:r>
              <a:rPr lang="en-US" sz="2800" dirty="0" err="1" smtClean="0">
                <a:latin typeface="Times New Roman" pitchFamily="18" charset="0"/>
                <a:cs typeface="Times New Roman" pitchFamily="18" charset="0"/>
              </a:rPr>
              <a:t>oxidise</a:t>
            </a:r>
            <a:r>
              <a:rPr lang="en-US" sz="2800" dirty="0" smtClean="0">
                <a:latin typeface="Times New Roman" pitchFamily="18" charset="0"/>
                <a:cs typeface="Times New Roman" pitchFamily="18" charset="0"/>
              </a:rPr>
              <a:t> water.</a:t>
            </a:r>
          </a:p>
          <a:p>
            <a:pPr algn="just">
              <a:lnSpc>
                <a:spcPct val="150000"/>
              </a:lnSpc>
              <a:buFont typeface="Wingdings" pitchFamily="2" charset="2"/>
              <a:buChar char="Ø"/>
            </a:pPr>
            <a:r>
              <a:rPr lang="en-US" sz="2800" dirty="0" smtClean="0">
                <a:latin typeface="Times New Roman" pitchFamily="18" charset="0"/>
                <a:cs typeface="Times New Roman" pitchFamily="18" charset="0"/>
              </a:rPr>
              <a:t>However, the reaction rate is very slow and hence </a:t>
            </a:r>
            <a:r>
              <a:rPr lang="en-US" sz="2800" dirty="0" err="1" smtClean="0">
                <a:latin typeface="Times New Roman" pitchFamily="18" charset="0"/>
                <a:cs typeface="Times New Roman" pitchFamily="18" charset="0"/>
              </a:rPr>
              <a:t>Ce</a:t>
            </a:r>
            <a:r>
              <a:rPr lang="en-US" sz="2800" dirty="0" smtClean="0">
                <a:latin typeface="Times New Roman" pitchFamily="18" charset="0"/>
                <a:cs typeface="Times New Roman" pitchFamily="18" charset="0"/>
              </a:rPr>
              <a:t>(IV) is a good analytical reagent.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Pr, </a:t>
            </a:r>
            <a:r>
              <a:rPr lang="en-US" sz="2800" dirty="0" err="1" smtClean="0">
                <a:latin typeface="Times New Roman" pitchFamily="18" charset="0"/>
                <a:cs typeface="Times New Roman" pitchFamily="18" charset="0"/>
              </a:rPr>
              <a:t>Nd</a:t>
            </a:r>
            <a:r>
              <a:rPr lang="en-US" sz="2800" dirty="0" smtClean="0">
                <a:latin typeface="Times New Roman" pitchFamily="18" charset="0"/>
                <a:cs typeface="Times New Roman" pitchFamily="18" charset="0"/>
              </a:rPr>
              <a:t>, Tb and </a:t>
            </a:r>
            <a:r>
              <a:rPr lang="en-US" sz="2800" dirty="0" err="1" smtClean="0">
                <a:latin typeface="Times New Roman" pitchFamily="18" charset="0"/>
                <a:cs typeface="Times New Roman" pitchFamily="18" charset="0"/>
              </a:rPr>
              <a:t>Dy</a:t>
            </a:r>
            <a:r>
              <a:rPr lang="en-US" sz="2800" dirty="0" smtClean="0">
                <a:latin typeface="Times New Roman" pitchFamily="18" charset="0"/>
                <a:cs typeface="Times New Roman" pitchFamily="18" charset="0"/>
              </a:rPr>
              <a:t> also exhibit +4 state but only in oxides, MO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3000" dirty="0" smtClean="0">
                <a:latin typeface="Times New Roman" pitchFamily="18" charset="0"/>
                <a:cs typeface="Times New Roman" pitchFamily="18" charset="0"/>
              </a:rPr>
              <a:t>Eu</a:t>
            </a:r>
            <a:r>
              <a:rPr lang="en-US" sz="3000" baseline="30000" dirty="0" smtClean="0">
                <a:latin typeface="Times New Roman" pitchFamily="18" charset="0"/>
                <a:cs typeface="Times New Roman" pitchFamily="18" charset="0"/>
              </a:rPr>
              <a:t>2+</a:t>
            </a:r>
            <a:r>
              <a:rPr lang="en-US" sz="3000" dirty="0" smtClean="0">
                <a:latin typeface="Times New Roman" pitchFamily="18" charset="0"/>
                <a:cs typeface="Times New Roman" pitchFamily="18" charset="0"/>
              </a:rPr>
              <a:t> is formed by losing the two s electrons and its f</a:t>
            </a:r>
            <a:r>
              <a:rPr lang="en-US" sz="3000" baseline="30000" dirty="0" smtClean="0">
                <a:latin typeface="Times New Roman" pitchFamily="18" charset="0"/>
                <a:cs typeface="Times New Roman" pitchFamily="18" charset="0"/>
              </a:rPr>
              <a:t>7</a:t>
            </a:r>
            <a:r>
              <a:rPr lang="en-US" sz="3000" dirty="0" smtClean="0">
                <a:latin typeface="Times New Roman" pitchFamily="18" charset="0"/>
                <a:cs typeface="Times New Roman" pitchFamily="18" charset="0"/>
              </a:rPr>
              <a:t> configuration accounts for the formation of this ion.</a:t>
            </a:r>
          </a:p>
          <a:p>
            <a:pPr algn="just">
              <a:lnSpc>
                <a:spcPct val="150000"/>
              </a:lnSpc>
              <a:buFont typeface="Wingdings" pitchFamily="2" charset="2"/>
              <a:buChar char="Ø"/>
            </a:pPr>
            <a:r>
              <a:rPr lang="en-US" sz="3000" dirty="0" smtClean="0">
                <a:latin typeface="Times New Roman" pitchFamily="18" charset="0"/>
                <a:cs typeface="Times New Roman" pitchFamily="18" charset="0"/>
              </a:rPr>
              <a:t>However, Eu</a:t>
            </a:r>
            <a:r>
              <a:rPr lang="en-US" sz="3000" baseline="30000" dirty="0" smtClean="0">
                <a:latin typeface="Times New Roman" pitchFamily="18" charset="0"/>
                <a:cs typeface="Times New Roman" pitchFamily="18" charset="0"/>
              </a:rPr>
              <a:t>2+</a:t>
            </a:r>
            <a:r>
              <a:rPr lang="en-US" sz="3000" dirty="0" smtClean="0">
                <a:latin typeface="Times New Roman" pitchFamily="18" charset="0"/>
                <a:cs typeface="Times New Roman" pitchFamily="18" charset="0"/>
              </a:rPr>
              <a:t> is a strong reducing agent changing to the common +3 state. </a:t>
            </a:r>
          </a:p>
          <a:p>
            <a:pPr algn="just">
              <a:lnSpc>
                <a:spcPct val="150000"/>
              </a:lnSpc>
              <a:buFont typeface="Wingdings" pitchFamily="2" charset="2"/>
              <a:buChar char="Ø"/>
            </a:pPr>
            <a:r>
              <a:rPr lang="en-US" sz="3000" dirty="0" smtClean="0">
                <a:latin typeface="Times New Roman" pitchFamily="18" charset="0"/>
                <a:cs typeface="Times New Roman" pitchFamily="18" charset="0"/>
              </a:rPr>
              <a:t>Similarly Yb</a:t>
            </a:r>
            <a:r>
              <a:rPr lang="en-US" sz="3000" baseline="30000" dirty="0" smtClean="0">
                <a:latin typeface="Times New Roman" pitchFamily="18" charset="0"/>
                <a:cs typeface="Times New Roman" pitchFamily="18" charset="0"/>
              </a:rPr>
              <a:t>2+ </a:t>
            </a:r>
            <a:r>
              <a:rPr lang="en-US" sz="3000" dirty="0" smtClean="0">
                <a:latin typeface="Times New Roman" pitchFamily="18" charset="0"/>
                <a:cs typeface="Times New Roman" pitchFamily="18" charset="0"/>
              </a:rPr>
              <a:t>which has f </a:t>
            </a:r>
            <a:r>
              <a:rPr lang="en-US" sz="3000" baseline="30000" dirty="0" smtClean="0">
                <a:latin typeface="Times New Roman" pitchFamily="18" charset="0"/>
                <a:cs typeface="Times New Roman" pitchFamily="18" charset="0"/>
              </a:rPr>
              <a:t>14</a:t>
            </a:r>
            <a:r>
              <a:rPr lang="en-US" sz="3000" dirty="0" smtClean="0">
                <a:latin typeface="Times New Roman" pitchFamily="18" charset="0"/>
                <a:cs typeface="Times New Roman" pitchFamily="18" charset="0"/>
              </a:rPr>
              <a:t> configuration is a </a:t>
            </a:r>
            <a:r>
              <a:rPr lang="en-US" sz="3000" dirty="0" err="1" smtClean="0">
                <a:latin typeface="Times New Roman" pitchFamily="18" charset="0"/>
                <a:cs typeface="Times New Roman" pitchFamily="18" charset="0"/>
              </a:rPr>
              <a:t>reductant</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139</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marL="0" lvl="1">
              <a:buNone/>
            </a:pPr>
            <a:r>
              <a:rPr lang="en-US" sz="3200" b="1" dirty="0" smtClean="0">
                <a:latin typeface="Times New Roman" pitchFamily="18" charset="0"/>
                <a:cs typeface="Times New Roman" pitchFamily="18" charset="0"/>
              </a:rPr>
              <a:t>General properties of  Transition Metals Physical</a:t>
            </a:r>
          </a:p>
          <a:p>
            <a:pPr algn="just">
              <a:buNone/>
            </a:pPr>
            <a:r>
              <a:rPr lang="en-US" b="1" dirty="0" smtClean="0">
                <a:solidFill>
                  <a:srgbClr val="002060"/>
                </a:solidFill>
                <a:latin typeface="Times New Roman" pitchFamily="18" charset="0"/>
                <a:cs typeface="Times New Roman" pitchFamily="18" charset="0"/>
              </a:rPr>
              <a:t>General physical properties of  the elements</a:t>
            </a:r>
          </a:p>
          <a:p>
            <a:pPr algn="just">
              <a:lnSpc>
                <a:spcPct val="160000"/>
              </a:lnSpc>
              <a:buFont typeface="Wingdings" pitchFamily="2" charset="2"/>
              <a:buChar char="Ø"/>
            </a:pPr>
            <a:r>
              <a:rPr lang="en-US" sz="3000" dirty="0" smtClean="0">
                <a:latin typeface="Times New Roman" pitchFamily="18" charset="0"/>
                <a:cs typeface="Times New Roman" pitchFamily="18" charset="0"/>
              </a:rPr>
              <a:t>Nearly all the transition elements display typical metallic properties such as high tensile strength, ductility,</a:t>
            </a:r>
          </a:p>
          <a:p>
            <a:pPr algn="just">
              <a:lnSpc>
                <a:spcPct val="160000"/>
              </a:lnSpc>
              <a:buFont typeface="Wingdings" pitchFamily="2" charset="2"/>
              <a:buChar char="ü"/>
            </a:pPr>
            <a:r>
              <a:rPr lang="en-US" sz="3000" dirty="0" smtClean="0">
                <a:latin typeface="Times New Roman" pitchFamily="18" charset="0"/>
                <a:cs typeface="Times New Roman" pitchFamily="18" charset="0"/>
              </a:rPr>
              <a:t> malleability, high thermal and electrical conductivity and metallic </a:t>
            </a:r>
            <a:r>
              <a:rPr lang="en-US" sz="3000" dirty="0" err="1" smtClean="0">
                <a:latin typeface="Times New Roman" pitchFamily="18" charset="0"/>
                <a:cs typeface="Times New Roman" pitchFamily="18" charset="0"/>
              </a:rPr>
              <a:t>lustre</a:t>
            </a:r>
            <a:r>
              <a:rPr lang="en-US" sz="3000" dirty="0" smtClean="0">
                <a:latin typeface="Times New Roman" pitchFamily="18" charset="0"/>
                <a:cs typeface="Times New Roman" pitchFamily="18" charset="0"/>
              </a:rPr>
              <a:t>. </a:t>
            </a:r>
          </a:p>
          <a:p>
            <a:pPr algn="just">
              <a:lnSpc>
                <a:spcPct val="160000"/>
              </a:lnSpc>
              <a:buFont typeface="Wingdings" pitchFamily="2" charset="2"/>
              <a:buChar char="Ø"/>
            </a:pPr>
            <a:r>
              <a:rPr lang="en-US" sz="3000" dirty="0" smtClean="0">
                <a:latin typeface="Times New Roman" pitchFamily="18" charset="0"/>
                <a:cs typeface="Times New Roman" pitchFamily="18" charset="0"/>
              </a:rPr>
              <a:t>With the exceptions of Zn, </a:t>
            </a:r>
            <a:r>
              <a:rPr lang="en-US" sz="3000" dirty="0" err="1" smtClean="0">
                <a:latin typeface="Times New Roman" pitchFamily="18" charset="0"/>
                <a:cs typeface="Times New Roman" pitchFamily="18" charset="0"/>
              </a:rPr>
              <a:t>Cd</a:t>
            </a:r>
            <a:r>
              <a:rPr lang="en-US" sz="3000" dirty="0" smtClean="0">
                <a:latin typeface="Times New Roman" pitchFamily="18" charset="0"/>
                <a:cs typeface="Times New Roman" pitchFamily="18" charset="0"/>
              </a:rPr>
              <a:t>, Hg and </a:t>
            </a:r>
            <a:r>
              <a:rPr lang="en-US" sz="3000" dirty="0" err="1" smtClean="0">
                <a:latin typeface="Times New Roman" pitchFamily="18" charset="0"/>
                <a:cs typeface="Times New Roman" pitchFamily="18" charset="0"/>
              </a:rPr>
              <a:t>Mn</a:t>
            </a:r>
            <a:r>
              <a:rPr lang="en-US" sz="3000" dirty="0" smtClean="0">
                <a:latin typeface="Times New Roman" pitchFamily="18" charset="0"/>
                <a:cs typeface="Times New Roman" pitchFamily="18" charset="0"/>
              </a:rPr>
              <a:t>, they have one or more typical metallic structures at normal temperatures.</a:t>
            </a:r>
            <a:endParaRPr lang="en-US" dirty="0" smtClean="0">
              <a:latin typeface="Times New Roman" pitchFamily="18" charset="0"/>
              <a:cs typeface="Times New Roman" pitchFamily="18" charset="0"/>
            </a:endParaRPr>
          </a:p>
          <a:p>
            <a:endParaRPr lang="en-US" dirty="0"/>
          </a:p>
        </p:txBody>
      </p:sp>
      <p:sp>
        <p:nvSpPr>
          <p:cNvPr id="5" name="Slide Number Placeholder 4"/>
          <p:cNvSpPr>
            <a:spLocks noGrp="1"/>
          </p:cNvSpPr>
          <p:nvPr>
            <p:ph type="sldNum" sz="quarter" idx="12"/>
          </p:nvPr>
        </p:nvSpPr>
        <p:spPr/>
        <p:txBody>
          <a:bodyPr/>
          <a:lstStyle/>
          <a:p>
            <a:fld id="{1AECD830-6D75-4D7C-923D-AC950AB2D063}" type="slidenum">
              <a:rPr lang="en-US" smtClean="0"/>
              <a:pPr/>
              <a:t>14</a:t>
            </a:fld>
            <a:endParaRPr lang="en-US"/>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behaviour</a:t>
            </a:r>
            <a:r>
              <a:rPr lang="en-US" sz="2800" dirty="0" smtClean="0">
                <a:latin typeface="Times New Roman" pitchFamily="18" charset="0"/>
                <a:cs typeface="Times New Roman" pitchFamily="18" charset="0"/>
              </a:rPr>
              <a:t> of samarium is very much like europium, exhibiting both +2 and +3 oxidation states.</a:t>
            </a:r>
          </a:p>
          <a:p>
            <a:pPr lvl="0">
              <a:buNone/>
            </a:pPr>
            <a:r>
              <a:rPr lang="en-US" b="1" dirty="0" smtClean="0">
                <a:solidFill>
                  <a:srgbClr val="00B0F0"/>
                </a:solidFill>
                <a:latin typeface="Times New Roman" pitchFamily="18" charset="0"/>
                <a:cs typeface="Times New Roman" pitchFamily="18" charset="0"/>
              </a:rPr>
              <a:t>General physical and chemical properties</a:t>
            </a:r>
          </a:p>
          <a:p>
            <a:pPr algn="just">
              <a:lnSpc>
                <a:spcPct val="160000"/>
              </a:lnSpc>
              <a:buFont typeface="Wingdings" pitchFamily="2" charset="2"/>
              <a:buChar char="Ø"/>
            </a:pPr>
            <a:r>
              <a:rPr lang="en-US" sz="2800" dirty="0" smtClean="0">
                <a:latin typeface="Times New Roman" pitchFamily="18" charset="0"/>
                <a:cs typeface="Times New Roman" pitchFamily="18" charset="0"/>
              </a:rPr>
              <a:t>All the lanthanoids are silvery white soft metals and tarnish rapidly in air.</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The hardness increases with increasing atomic number, samarium being steel hard.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Their melting points range between 1000 to 1200 K but samarium melts at 1623 K. </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140</a:t>
            </a:fld>
            <a:endParaRPr lang="en-US"/>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They have typical metallic structure and are good conductors of heat and electricity.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Density and other properties change smoothly except for </a:t>
            </a:r>
            <a:r>
              <a:rPr lang="en-US" sz="2800" dirty="0" err="1" smtClean="0">
                <a:latin typeface="Times New Roman" pitchFamily="18" charset="0"/>
                <a:cs typeface="Times New Roman" pitchFamily="18" charset="0"/>
              </a:rPr>
              <a:t>Eu</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Yb</a:t>
            </a:r>
            <a:r>
              <a:rPr lang="en-US" sz="2800" dirty="0" smtClean="0">
                <a:latin typeface="Times New Roman" pitchFamily="18" charset="0"/>
                <a:cs typeface="Times New Roman" pitchFamily="18" charset="0"/>
              </a:rPr>
              <a:t> and occasionally for </a:t>
            </a:r>
            <a:r>
              <a:rPr lang="en-US" sz="2800" dirty="0" err="1" smtClean="0">
                <a:latin typeface="Times New Roman" pitchFamily="18" charset="0"/>
                <a:cs typeface="Times New Roman" pitchFamily="18" charset="0"/>
              </a:rPr>
              <a:t>Sm</a:t>
            </a:r>
            <a:r>
              <a:rPr lang="en-US" sz="2800" dirty="0" smtClean="0">
                <a:latin typeface="Times New Roman" pitchFamily="18" charset="0"/>
                <a:cs typeface="Times New Roman" pitchFamily="18" charset="0"/>
              </a:rPr>
              <a:t> and Tm.</a:t>
            </a:r>
            <a:endParaRPr lang="en-US" sz="2800" b="1" dirty="0" smtClean="0">
              <a:solidFill>
                <a:srgbClr val="00B0F0"/>
              </a:solidFill>
              <a:latin typeface="Times New Roman" pitchFamily="18" charset="0"/>
              <a:cs typeface="Times New Roman" pitchFamily="18" charset="0"/>
            </a:endParaRPr>
          </a:p>
          <a:p>
            <a:pPr algn="just">
              <a:lnSpc>
                <a:spcPct val="170000"/>
              </a:lnSpc>
              <a:buFont typeface="Wingdings" pitchFamily="2" charset="2"/>
              <a:buChar char="Ø"/>
            </a:pPr>
            <a:r>
              <a:rPr lang="en-US" sz="2800" dirty="0" smtClean="0">
                <a:latin typeface="Times New Roman" pitchFamily="18" charset="0"/>
                <a:cs typeface="Times New Roman" pitchFamily="18" charset="0"/>
              </a:rPr>
              <a:t>Many trivalent lanthanoid ions are coloured both in the solid state</a:t>
            </a:r>
          </a:p>
          <a:p>
            <a:pPr algn="just">
              <a:lnSpc>
                <a:spcPct val="170000"/>
              </a:lnSpc>
              <a:buFont typeface="Wingdings" pitchFamily="2" charset="2"/>
              <a:buChar char="Ø"/>
            </a:pPr>
            <a:r>
              <a:rPr lang="en-US" sz="2800" dirty="0" smtClean="0">
                <a:latin typeface="Times New Roman" pitchFamily="18" charset="0"/>
                <a:cs typeface="Times New Roman" pitchFamily="18" charset="0"/>
              </a:rPr>
              <a:t>and in aqueous solutions. </a:t>
            </a:r>
          </a:p>
          <a:p>
            <a:pPr algn="just">
              <a:lnSpc>
                <a:spcPct val="170000"/>
              </a:lnSpc>
              <a:buFont typeface="Wingdings" pitchFamily="2" charset="2"/>
              <a:buChar char="Ø"/>
            </a:pPr>
            <a:r>
              <a:rPr lang="en-US" sz="2800" dirty="0" err="1" smtClean="0">
                <a:latin typeface="Times New Roman" pitchFamily="18" charset="0"/>
                <a:cs typeface="Times New Roman" pitchFamily="18" charset="0"/>
              </a:rPr>
              <a:t>Colour</a:t>
            </a:r>
            <a:r>
              <a:rPr lang="en-US" sz="2800" dirty="0" smtClean="0">
                <a:latin typeface="Times New Roman" pitchFamily="18" charset="0"/>
                <a:cs typeface="Times New Roman" pitchFamily="18" charset="0"/>
              </a:rPr>
              <a:t> of these ions may be attributed to the presence of </a:t>
            </a:r>
            <a:r>
              <a:rPr lang="en-US" sz="2800" i="1" dirty="0" smtClean="0">
                <a:latin typeface="Times New Roman" pitchFamily="18" charset="0"/>
                <a:cs typeface="Times New Roman" pitchFamily="18" charset="0"/>
              </a:rPr>
              <a:t>f electrons. </a:t>
            </a:r>
          </a:p>
          <a:p>
            <a:pPr algn="just">
              <a:lnSpc>
                <a:spcPct val="170000"/>
              </a:lnSpc>
              <a:buFont typeface="Wingdings" pitchFamily="2" charset="2"/>
              <a:buChar char="Ø"/>
            </a:pPr>
            <a:endParaRPr lang="en-US"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141</a:t>
            </a:fld>
            <a:endParaRPr lang="en-US"/>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lgn="just">
              <a:lnSpc>
                <a:spcPct val="160000"/>
              </a:lnSpc>
              <a:buFont typeface="Wingdings" pitchFamily="2" charset="2"/>
              <a:buChar char="Ø"/>
            </a:pPr>
            <a:r>
              <a:rPr lang="en-US" sz="3300" i="1" dirty="0" smtClean="0">
                <a:latin typeface="Times New Roman" pitchFamily="18" charset="0"/>
                <a:cs typeface="Times New Roman" pitchFamily="18" charset="0"/>
              </a:rPr>
              <a:t>Neither La</a:t>
            </a:r>
            <a:r>
              <a:rPr lang="en-US" sz="3300" i="1" baseline="30000" dirty="0" smtClean="0">
                <a:latin typeface="Times New Roman" pitchFamily="18" charset="0"/>
                <a:cs typeface="Times New Roman" pitchFamily="18" charset="0"/>
              </a:rPr>
              <a:t>3+ </a:t>
            </a:r>
            <a:r>
              <a:rPr lang="en-US" sz="3300" i="1" dirty="0" smtClean="0">
                <a:latin typeface="Times New Roman" pitchFamily="18" charset="0"/>
                <a:cs typeface="Times New Roman" pitchFamily="18" charset="0"/>
              </a:rPr>
              <a:t>nor Lu</a:t>
            </a:r>
            <a:r>
              <a:rPr lang="en-US" sz="3300" i="1" baseline="30000" dirty="0" smtClean="0">
                <a:latin typeface="Times New Roman" pitchFamily="18" charset="0"/>
                <a:cs typeface="Times New Roman" pitchFamily="18" charset="0"/>
              </a:rPr>
              <a:t>3+ </a:t>
            </a:r>
            <a:r>
              <a:rPr lang="en-US" sz="3300" i="1" dirty="0" smtClean="0">
                <a:latin typeface="Times New Roman" pitchFamily="18" charset="0"/>
                <a:cs typeface="Times New Roman" pitchFamily="18" charset="0"/>
              </a:rPr>
              <a:t>ion shows any </a:t>
            </a:r>
            <a:r>
              <a:rPr lang="en-US" sz="3300" i="1" dirty="0" err="1" smtClean="0">
                <a:latin typeface="Times New Roman" pitchFamily="18" charset="0"/>
                <a:cs typeface="Times New Roman" pitchFamily="18" charset="0"/>
              </a:rPr>
              <a:t>colour</a:t>
            </a:r>
            <a:r>
              <a:rPr lang="en-US" sz="3300" i="1" dirty="0" smtClean="0">
                <a:latin typeface="Times New Roman" pitchFamily="18" charset="0"/>
                <a:cs typeface="Times New Roman" pitchFamily="18" charset="0"/>
              </a:rPr>
              <a:t> </a:t>
            </a:r>
            <a:r>
              <a:rPr lang="en-US" sz="3300" dirty="0" smtClean="0">
                <a:latin typeface="Times New Roman" pitchFamily="18" charset="0"/>
                <a:cs typeface="Times New Roman" pitchFamily="18" charset="0"/>
              </a:rPr>
              <a:t>but the rest do so.</a:t>
            </a:r>
          </a:p>
          <a:p>
            <a:pPr algn="just">
              <a:lnSpc>
                <a:spcPct val="160000"/>
              </a:lnSpc>
              <a:buFont typeface="Wingdings" pitchFamily="2" charset="2"/>
              <a:buChar char="Ø"/>
            </a:pPr>
            <a:r>
              <a:rPr lang="en-US" sz="3300" dirty="0" smtClean="0">
                <a:latin typeface="Times New Roman" pitchFamily="18" charset="0"/>
                <a:cs typeface="Times New Roman" pitchFamily="18" charset="0"/>
              </a:rPr>
              <a:t>However, absorption bands are narrow, probably because of the excitation within </a:t>
            </a:r>
            <a:r>
              <a:rPr lang="en-US" sz="3300" i="1" dirty="0" smtClean="0">
                <a:latin typeface="Times New Roman" pitchFamily="18" charset="0"/>
                <a:cs typeface="Times New Roman" pitchFamily="18" charset="0"/>
              </a:rPr>
              <a:t>f level.</a:t>
            </a:r>
          </a:p>
          <a:p>
            <a:pPr algn="just">
              <a:lnSpc>
                <a:spcPct val="160000"/>
              </a:lnSpc>
              <a:buFont typeface="Wingdings" pitchFamily="2" charset="2"/>
              <a:buChar char="Ø"/>
            </a:pPr>
            <a:r>
              <a:rPr lang="en-US" sz="3300" dirty="0" smtClean="0">
                <a:latin typeface="Times New Roman" pitchFamily="18" charset="0"/>
                <a:cs typeface="Times New Roman" pitchFamily="18" charset="0"/>
              </a:rPr>
              <a:t>The lanthanoid ions other than the f</a:t>
            </a:r>
            <a:r>
              <a:rPr lang="en-US" sz="3300" baseline="30000" dirty="0" smtClean="0">
                <a:latin typeface="Times New Roman" pitchFamily="18" charset="0"/>
                <a:cs typeface="Times New Roman" pitchFamily="18" charset="0"/>
              </a:rPr>
              <a:t>0</a:t>
            </a:r>
            <a:r>
              <a:rPr lang="en-US" sz="3300" dirty="0" smtClean="0">
                <a:latin typeface="Times New Roman" pitchFamily="18" charset="0"/>
                <a:cs typeface="Times New Roman" pitchFamily="18" charset="0"/>
              </a:rPr>
              <a:t> type (La</a:t>
            </a:r>
            <a:r>
              <a:rPr lang="en-US" sz="3300" baseline="30000" dirty="0" smtClean="0">
                <a:latin typeface="Times New Roman" pitchFamily="18" charset="0"/>
                <a:cs typeface="Times New Roman" pitchFamily="18" charset="0"/>
              </a:rPr>
              <a:t>3+</a:t>
            </a:r>
            <a:r>
              <a:rPr lang="en-US" sz="3300" dirty="0" smtClean="0">
                <a:latin typeface="Times New Roman" pitchFamily="18" charset="0"/>
                <a:cs typeface="Times New Roman" pitchFamily="18" charset="0"/>
              </a:rPr>
              <a:t> and Ce</a:t>
            </a:r>
            <a:r>
              <a:rPr lang="en-US" sz="3300" baseline="30000" dirty="0" smtClean="0">
                <a:latin typeface="Times New Roman" pitchFamily="18" charset="0"/>
                <a:cs typeface="Times New Roman" pitchFamily="18" charset="0"/>
              </a:rPr>
              <a:t>4+</a:t>
            </a:r>
            <a:r>
              <a:rPr lang="en-US" sz="3300" dirty="0" smtClean="0">
                <a:latin typeface="Times New Roman" pitchFamily="18" charset="0"/>
                <a:cs typeface="Times New Roman" pitchFamily="18" charset="0"/>
              </a:rPr>
              <a:t>) and the f</a:t>
            </a:r>
            <a:r>
              <a:rPr lang="en-US" sz="3300" baseline="30000" dirty="0" smtClean="0">
                <a:latin typeface="Times New Roman" pitchFamily="18" charset="0"/>
                <a:cs typeface="Times New Roman" pitchFamily="18" charset="0"/>
              </a:rPr>
              <a:t>14</a:t>
            </a:r>
            <a:r>
              <a:rPr lang="en-US" sz="3300" dirty="0" smtClean="0">
                <a:latin typeface="Times New Roman" pitchFamily="18" charset="0"/>
                <a:cs typeface="Times New Roman" pitchFamily="18" charset="0"/>
              </a:rPr>
              <a:t> type (Yb</a:t>
            </a:r>
            <a:r>
              <a:rPr lang="en-US" sz="3300" baseline="30000" dirty="0" smtClean="0">
                <a:latin typeface="Times New Roman" pitchFamily="18" charset="0"/>
                <a:cs typeface="Times New Roman" pitchFamily="18" charset="0"/>
              </a:rPr>
              <a:t>2+</a:t>
            </a:r>
            <a:r>
              <a:rPr lang="en-US" sz="3300" dirty="0" smtClean="0">
                <a:latin typeface="Times New Roman" pitchFamily="18" charset="0"/>
                <a:cs typeface="Times New Roman" pitchFamily="18" charset="0"/>
              </a:rPr>
              <a:t> and Lu</a:t>
            </a:r>
            <a:r>
              <a:rPr lang="en-US" sz="3300" baseline="30000" dirty="0" smtClean="0">
                <a:latin typeface="Times New Roman" pitchFamily="18" charset="0"/>
                <a:cs typeface="Times New Roman" pitchFamily="18" charset="0"/>
              </a:rPr>
              <a:t>3+</a:t>
            </a:r>
            <a:r>
              <a:rPr lang="en-US" sz="3300" dirty="0" smtClean="0">
                <a:latin typeface="Times New Roman" pitchFamily="18" charset="0"/>
                <a:cs typeface="Times New Roman" pitchFamily="18" charset="0"/>
              </a:rPr>
              <a:t>) are all paramagnetic. </a:t>
            </a:r>
          </a:p>
          <a:p>
            <a:pPr algn="just">
              <a:lnSpc>
                <a:spcPct val="160000"/>
              </a:lnSpc>
              <a:buFont typeface="Wingdings" pitchFamily="2" charset="2"/>
              <a:buChar char="Ø"/>
            </a:pPr>
            <a:r>
              <a:rPr lang="en-US" sz="3300" dirty="0" smtClean="0">
                <a:latin typeface="Times New Roman" pitchFamily="18" charset="0"/>
                <a:cs typeface="Times New Roman" pitchFamily="18" charset="0"/>
              </a:rPr>
              <a:t>The </a:t>
            </a:r>
            <a:r>
              <a:rPr lang="en-US" sz="3300" dirty="0" err="1" smtClean="0">
                <a:latin typeface="Times New Roman" pitchFamily="18" charset="0"/>
                <a:cs typeface="Times New Roman" pitchFamily="18" charset="0"/>
              </a:rPr>
              <a:t>paramagnetism</a:t>
            </a:r>
            <a:r>
              <a:rPr lang="en-US" sz="3300" dirty="0" smtClean="0">
                <a:latin typeface="Times New Roman" pitchFamily="18" charset="0"/>
                <a:cs typeface="Times New Roman" pitchFamily="18" charset="0"/>
              </a:rPr>
              <a:t> rises to maximum in neodymium.</a:t>
            </a:r>
          </a:p>
          <a:p>
            <a:endParaRPr lang="en-US" dirty="0"/>
          </a:p>
        </p:txBody>
      </p:sp>
      <p:sp>
        <p:nvSpPr>
          <p:cNvPr id="5" name="Slide Number Placeholder 4"/>
          <p:cNvSpPr>
            <a:spLocks noGrp="1"/>
          </p:cNvSpPr>
          <p:nvPr>
            <p:ph type="sldNum" sz="quarter" idx="12"/>
          </p:nvPr>
        </p:nvSpPr>
        <p:spPr>
          <a:xfrm>
            <a:off x="6553200" y="6356350"/>
            <a:ext cx="1905000" cy="365125"/>
          </a:xfrm>
        </p:spPr>
        <p:txBody>
          <a:bodyPr/>
          <a:lstStyle/>
          <a:p>
            <a:fld id="{1AECD830-6D75-4D7C-923D-AC950AB2D063}" type="slidenum">
              <a:rPr lang="en-US" smtClean="0"/>
              <a:pPr/>
              <a:t>142</a:t>
            </a:fld>
            <a:endParaRPr lang="en-US"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 first </a:t>
            </a:r>
            <a:r>
              <a:rPr lang="en-US" sz="2800" dirty="0" err="1" smtClean="0">
                <a:latin typeface="Times New Roman" pitchFamily="18" charset="0"/>
                <a:cs typeface="Times New Roman" pitchFamily="18" charset="0"/>
              </a:rPr>
              <a:t>ionisation</a:t>
            </a:r>
            <a:r>
              <a:rPr lang="en-US" sz="2800" dirty="0" smtClean="0">
                <a:latin typeface="Times New Roman" pitchFamily="18" charset="0"/>
                <a:cs typeface="Times New Roman" pitchFamily="18" charset="0"/>
              </a:rPr>
              <a:t> enthalpies of the lanthanoids are around</a:t>
            </a:r>
          </a:p>
          <a:p>
            <a:pPr algn="just">
              <a:lnSpc>
                <a:spcPct val="150000"/>
              </a:lnSpc>
              <a:buNone/>
            </a:pPr>
            <a:r>
              <a:rPr lang="en-US" sz="2800" dirty="0" smtClean="0">
                <a:latin typeface="Times New Roman" pitchFamily="18" charset="0"/>
                <a:cs typeface="Times New Roman" pitchFamily="18" charset="0"/>
              </a:rPr>
              <a:t>600 kJ mol</a:t>
            </a:r>
            <a:r>
              <a:rPr lang="en-US" sz="2800" baseline="30000" dirty="0" smtClean="0">
                <a:latin typeface="Times New Roman" pitchFamily="18" charset="0"/>
                <a:cs typeface="Times New Roman" pitchFamily="18" charset="0"/>
              </a:rPr>
              <a:t>–1</a:t>
            </a:r>
            <a:r>
              <a:rPr lang="en-US" sz="2800" dirty="0" smtClean="0">
                <a:latin typeface="Times New Roman" pitchFamily="18" charset="0"/>
                <a:cs typeface="Times New Roman" pitchFamily="18" charset="0"/>
              </a:rPr>
              <a:t>, the second about 1200 kJ mol</a:t>
            </a:r>
            <a:r>
              <a:rPr lang="en-US" sz="2800" baseline="30000" dirty="0" smtClean="0">
                <a:latin typeface="Times New Roman" pitchFamily="18" charset="0"/>
                <a:cs typeface="Times New Roman" pitchFamily="18" charset="0"/>
              </a:rPr>
              <a:t>–1</a:t>
            </a:r>
            <a:r>
              <a:rPr lang="en-US" sz="2800" dirty="0" smtClean="0">
                <a:latin typeface="Times New Roman" pitchFamily="18" charset="0"/>
                <a:cs typeface="Times New Roman" pitchFamily="18" charset="0"/>
              </a:rPr>
              <a:t> comparable with those of calcium.</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In general, the earlier members of the series are quite reactive similar to calcium but, with increasing atomic number, they behave more like </a:t>
            </a:r>
            <a:r>
              <a:rPr lang="en-US" sz="2800" dirty="0" err="1" smtClean="0">
                <a:latin typeface="Times New Roman" pitchFamily="18" charset="0"/>
                <a:cs typeface="Times New Roman" pitchFamily="18" charset="0"/>
              </a:rPr>
              <a:t>aluminium</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metals combine with hydrogen when gently heated in the gas.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carbides, Ln</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C, Ln</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C</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and LnC</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are formed when the metals are heated with carbon.</a:t>
            </a:r>
            <a:endParaRPr lang="en-US" sz="28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143</a:t>
            </a:fld>
            <a:endParaRPr lang="en-US"/>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They liberate hydrogen from dilute acids and burn in halogens to form halides.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They form oxides M</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and hydroxides M(OH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hydroxides are definite compounds, not just hydrated oxides.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They are basic like alkaline earth metal oxides and hydroxides.</a:t>
            </a:r>
            <a:endParaRPr lang="en-US" sz="28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144</a:t>
            </a:fld>
            <a:endParaRPr lang="en-US"/>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3600" b="1" dirty="0" smtClean="0">
                <a:solidFill>
                  <a:srgbClr val="00B0F0"/>
                </a:solidFill>
                <a:latin typeface="Times New Roman" pitchFamily="18" charset="0"/>
                <a:cs typeface="Times New Roman" pitchFamily="18" charset="0"/>
              </a:rPr>
              <a:t>The </a:t>
            </a:r>
            <a:r>
              <a:rPr lang="en-US" sz="3600" b="1" dirty="0" err="1" smtClean="0">
                <a:solidFill>
                  <a:srgbClr val="00B0F0"/>
                </a:solidFill>
                <a:latin typeface="Times New Roman" pitchFamily="18" charset="0"/>
                <a:cs typeface="Times New Roman" pitchFamily="18" charset="0"/>
              </a:rPr>
              <a:t>Actinoids</a:t>
            </a:r>
            <a:endParaRPr lang="en-US" sz="3600" b="1" dirty="0" smtClean="0">
              <a:solidFill>
                <a:srgbClr val="00B0F0"/>
              </a:solidFill>
              <a:latin typeface="Times New Roman" pitchFamily="18" charset="0"/>
              <a:cs typeface="Times New Roman" pitchFamily="18" charset="0"/>
            </a:endParaRPr>
          </a:p>
          <a:p>
            <a:pPr>
              <a:lnSpc>
                <a:spcPct val="150000"/>
              </a:lnSpc>
              <a:buFont typeface="Wingdings" pitchFamily="2" charset="2"/>
              <a:buChar char="Ø"/>
            </a:pPr>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actinoids</a:t>
            </a:r>
            <a:r>
              <a:rPr lang="en-US" sz="2800" dirty="0" smtClean="0">
                <a:latin typeface="Times New Roman" pitchFamily="18" charset="0"/>
                <a:cs typeface="Times New Roman" pitchFamily="18" charset="0"/>
              </a:rPr>
              <a:t> include the fourteen elements from </a:t>
            </a:r>
            <a:r>
              <a:rPr lang="en-US" sz="2800" dirty="0" err="1"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to </a:t>
            </a:r>
            <a:r>
              <a:rPr lang="en-US" sz="2800" dirty="0" err="1" smtClean="0">
                <a:latin typeface="Times New Roman" pitchFamily="18" charset="0"/>
                <a:cs typeface="Times New Roman" pitchFamily="18" charset="0"/>
              </a:rPr>
              <a:t>Lr</a:t>
            </a:r>
            <a:r>
              <a:rPr lang="en-US" sz="2800" dirty="0" smtClean="0">
                <a:latin typeface="Times New Roman" pitchFamily="18" charset="0"/>
                <a:cs typeface="Times New Roman" pitchFamily="18" charset="0"/>
              </a:rPr>
              <a:t>.</a:t>
            </a:r>
            <a:endParaRPr lang="en-US" sz="2800" b="1" dirty="0" smtClean="0">
              <a:solidFill>
                <a:srgbClr val="00B0F0"/>
              </a:solidFill>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actinoids</a:t>
            </a:r>
            <a:r>
              <a:rPr lang="en-US" sz="2800" dirty="0" smtClean="0">
                <a:latin typeface="Times New Roman" pitchFamily="18" charset="0"/>
                <a:cs typeface="Times New Roman" pitchFamily="18" charset="0"/>
              </a:rPr>
              <a:t> are radioactive elements and the earlier members have relatively long half-lives,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the latter ones have half-life values ranging from a day to 3 minutes for lawrencium (Z =103).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latter members could be prepared only in </a:t>
            </a:r>
            <a:r>
              <a:rPr lang="en-US" sz="2800" dirty="0" err="1" smtClean="0">
                <a:latin typeface="Times New Roman" pitchFamily="18" charset="0"/>
                <a:cs typeface="Times New Roman" pitchFamily="18" charset="0"/>
              </a:rPr>
              <a:t>nanogram</a:t>
            </a:r>
            <a:r>
              <a:rPr lang="en-US" sz="2800" dirty="0" smtClean="0">
                <a:latin typeface="Times New Roman" pitchFamily="18" charset="0"/>
                <a:cs typeface="Times New Roman" pitchFamily="18" charset="0"/>
              </a:rPr>
              <a:t> quantities.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These facts render their study more difficult.</a:t>
            </a:r>
            <a:endParaRPr lang="en-US" sz="2800" b="1" dirty="0">
              <a:solidFill>
                <a:srgbClr val="00B0F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145</a:t>
            </a:fld>
            <a:endParaRPr lang="en-US"/>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lgn="just">
              <a:lnSpc>
                <a:spcPct val="150000"/>
              </a:lnSpc>
              <a:buNone/>
            </a:pPr>
            <a:r>
              <a:rPr lang="en-US" sz="3500" b="1" dirty="0" smtClean="0">
                <a:solidFill>
                  <a:srgbClr val="00B0F0"/>
                </a:solidFill>
                <a:latin typeface="Times New Roman" pitchFamily="18" charset="0"/>
                <a:cs typeface="Times New Roman" pitchFamily="18" charset="0"/>
              </a:rPr>
              <a:t>Electronic Configurations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All the </a:t>
            </a:r>
            <a:r>
              <a:rPr lang="en-US" sz="2800" dirty="0" err="1" smtClean="0">
                <a:latin typeface="Times New Roman" pitchFamily="18" charset="0"/>
                <a:cs typeface="Times New Roman" pitchFamily="18" charset="0"/>
              </a:rPr>
              <a:t>actinoids</a:t>
            </a:r>
            <a:r>
              <a:rPr lang="en-US" sz="2800" dirty="0" smtClean="0">
                <a:latin typeface="Times New Roman" pitchFamily="18" charset="0"/>
                <a:cs typeface="Times New Roman" pitchFamily="18" charset="0"/>
              </a:rPr>
              <a:t> are believed to have the electronic configuration of 7s</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and variable occupancy of the 5f and 6d </a:t>
            </a:r>
            <a:r>
              <a:rPr lang="en-US" sz="2800" dirty="0" err="1" smtClean="0">
                <a:latin typeface="Times New Roman" pitchFamily="18" charset="0"/>
                <a:cs typeface="Times New Roman" pitchFamily="18" charset="0"/>
              </a:rPr>
              <a:t>subshells</a:t>
            </a:r>
            <a:r>
              <a:rPr lang="en-US" sz="2800" dirty="0" smtClean="0">
                <a:latin typeface="Times New Roman" pitchFamily="18" charset="0"/>
                <a:cs typeface="Times New Roman" pitchFamily="18" charset="0"/>
              </a:rPr>
              <a:t>.</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The fourteen electrons are formally added to 5f, though not in thorium (Z = 90) but from Pa onwards the 5f orbitals are complete at element 103.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The irregularities in the electronic configurations of the </a:t>
            </a:r>
            <a:r>
              <a:rPr lang="en-US" sz="2800" dirty="0" err="1" smtClean="0">
                <a:latin typeface="Times New Roman" pitchFamily="18" charset="0"/>
                <a:cs typeface="Times New Roman" pitchFamily="18" charset="0"/>
              </a:rPr>
              <a:t>actinoids</a:t>
            </a:r>
            <a:r>
              <a:rPr lang="en-US" sz="2800" dirty="0" smtClean="0">
                <a:latin typeface="Times New Roman" pitchFamily="18" charset="0"/>
                <a:cs typeface="Times New Roman" pitchFamily="18" charset="0"/>
              </a:rPr>
              <a:t>, </a:t>
            </a:r>
          </a:p>
          <a:p>
            <a:pPr algn="just">
              <a:lnSpc>
                <a:spcPct val="160000"/>
              </a:lnSpc>
              <a:buFont typeface="Wingdings" pitchFamily="2" charset="2"/>
              <a:buChar char="ü"/>
            </a:pPr>
            <a:r>
              <a:rPr lang="en-US" sz="2800" dirty="0" smtClean="0">
                <a:latin typeface="Times New Roman" pitchFamily="18" charset="0"/>
                <a:cs typeface="Times New Roman" pitchFamily="18" charset="0"/>
              </a:rPr>
              <a:t>like those in the lanthanoids are related to the stabilities of the f</a:t>
            </a:r>
            <a:r>
              <a:rPr lang="en-US" sz="2800" baseline="30000" dirty="0" smtClean="0">
                <a:latin typeface="Times New Roman" pitchFamily="18" charset="0"/>
                <a:cs typeface="Times New Roman" pitchFamily="18" charset="0"/>
              </a:rPr>
              <a:t>0</a:t>
            </a:r>
            <a:r>
              <a:rPr lang="en-US" sz="2800" dirty="0" smtClean="0">
                <a:latin typeface="Times New Roman" pitchFamily="18" charset="0"/>
                <a:cs typeface="Times New Roman" pitchFamily="18" charset="0"/>
              </a:rPr>
              <a:t>, f </a:t>
            </a:r>
            <a:r>
              <a:rPr lang="en-US" sz="2800" baseline="30000" dirty="0" smtClean="0">
                <a:latin typeface="Times New Roman" pitchFamily="18" charset="0"/>
                <a:cs typeface="Times New Roman" pitchFamily="18" charset="0"/>
              </a:rPr>
              <a:t>7</a:t>
            </a:r>
            <a:r>
              <a:rPr lang="en-US" sz="2800" dirty="0" smtClean="0">
                <a:latin typeface="Times New Roman" pitchFamily="18" charset="0"/>
                <a:cs typeface="Times New Roman" pitchFamily="18" charset="0"/>
              </a:rPr>
              <a:t> and f</a:t>
            </a:r>
            <a:r>
              <a:rPr lang="en-US" sz="2800" baseline="30000" dirty="0" smtClean="0">
                <a:latin typeface="Times New Roman" pitchFamily="18" charset="0"/>
                <a:cs typeface="Times New Roman" pitchFamily="18" charset="0"/>
              </a:rPr>
              <a:t>14</a:t>
            </a:r>
            <a:r>
              <a:rPr lang="en-US" sz="2800" dirty="0" smtClean="0">
                <a:latin typeface="Times New Roman" pitchFamily="18" charset="0"/>
                <a:cs typeface="Times New Roman" pitchFamily="18" charset="0"/>
              </a:rPr>
              <a:t> occupancies of the 5f orbitals.</a:t>
            </a:r>
            <a:endParaRPr lang="en-US" sz="2800" dirty="0">
              <a:solidFill>
                <a:srgbClr val="00B0F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146</a:t>
            </a:fld>
            <a:endParaRPr lang="en-US"/>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Thus, the configurations of Am and Cm are [</a:t>
            </a:r>
            <a:r>
              <a:rPr lang="en-US" sz="2800" dirty="0" err="1" smtClean="0">
                <a:latin typeface="Times New Roman" pitchFamily="18" charset="0"/>
                <a:cs typeface="Times New Roman" pitchFamily="18" charset="0"/>
              </a:rPr>
              <a:t>Rn</a:t>
            </a:r>
            <a:r>
              <a:rPr lang="en-US" sz="2800" dirty="0" smtClean="0">
                <a:latin typeface="Times New Roman" pitchFamily="18" charset="0"/>
                <a:cs typeface="Times New Roman" pitchFamily="18" charset="0"/>
              </a:rPr>
              <a:t>] 5f </a:t>
            </a:r>
            <a:r>
              <a:rPr lang="en-US" sz="2800" baseline="30000" dirty="0" smtClean="0">
                <a:latin typeface="Times New Roman" pitchFamily="18" charset="0"/>
                <a:cs typeface="Times New Roman" pitchFamily="18" charset="0"/>
              </a:rPr>
              <a:t>7</a:t>
            </a:r>
            <a:r>
              <a:rPr lang="en-US" sz="2800" dirty="0" smtClean="0">
                <a:latin typeface="Times New Roman" pitchFamily="18" charset="0"/>
                <a:cs typeface="Times New Roman" pitchFamily="18" charset="0"/>
              </a:rPr>
              <a:t>7s</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Rn</a:t>
            </a:r>
            <a:r>
              <a:rPr lang="en-US" sz="2800" dirty="0" smtClean="0">
                <a:latin typeface="Times New Roman" pitchFamily="18" charset="0"/>
                <a:cs typeface="Times New Roman" pitchFamily="18" charset="0"/>
              </a:rPr>
              <a:t>] 5f</a:t>
            </a:r>
            <a:r>
              <a:rPr lang="en-US" sz="2800" baseline="30000" dirty="0" smtClean="0">
                <a:latin typeface="Times New Roman" pitchFamily="18" charset="0"/>
                <a:cs typeface="Times New Roman" pitchFamily="18" charset="0"/>
              </a:rPr>
              <a:t>7</a:t>
            </a:r>
            <a:r>
              <a:rPr lang="en-US" sz="2800" dirty="0" smtClean="0">
                <a:latin typeface="Times New Roman" pitchFamily="18" charset="0"/>
                <a:cs typeface="Times New Roman" pitchFamily="18" charset="0"/>
              </a:rPr>
              <a:t>6d</a:t>
            </a:r>
            <a:r>
              <a:rPr lang="en-US" sz="2800" baseline="30000" dirty="0" smtClean="0">
                <a:latin typeface="Times New Roman" pitchFamily="18" charset="0"/>
                <a:cs typeface="Times New Roman" pitchFamily="18" charset="0"/>
              </a:rPr>
              <a:t>1</a:t>
            </a:r>
            <a:r>
              <a:rPr lang="en-US" sz="2800" dirty="0" smtClean="0">
                <a:latin typeface="Times New Roman" pitchFamily="18" charset="0"/>
                <a:cs typeface="Times New Roman" pitchFamily="18" charset="0"/>
              </a:rPr>
              <a:t>7s</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Although the 5f orbitals resemble the 4f orbitals in their angular part of the wave-function,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they are not as buried as 4f orbitals and hence 5f electrons can participate in bonding to a far greater extent.</a:t>
            </a:r>
          </a:p>
          <a:p>
            <a:pPr algn="just">
              <a:lnSpc>
                <a:spcPct val="150000"/>
              </a:lnSpc>
              <a:buNone/>
            </a:pPr>
            <a:r>
              <a:rPr lang="en-US" b="1" dirty="0" smtClean="0">
                <a:solidFill>
                  <a:srgbClr val="00B0F0"/>
                </a:solidFill>
                <a:latin typeface="Times New Roman" pitchFamily="18" charset="0"/>
                <a:cs typeface="Times New Roman" pitchFamily="18" charset="0"/>
              </a:rPr>
              <a:t>Ionic Sizes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general trend in lanthanoids is observable in the actinoids as well.</a:t>
            </a:r>
            <a:endParaRPr lang="en-US" sz="2800" dirty="0">
              <a:solidFill>
                <a:srgbClr val="00B0F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147</a:t>
            </a:fld>
            <a:endParaRPr lang="en-US"/>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There is a gradual decrease in the size of atoms or M</a:t>
            </a:r>
            <a:r>
              <a:rPr lang="en-US" sz="2800" baseline="30000" dirty="0" smtClean="0">
                <a:latin typeface="Times New Roman" pitchFamily="18" charset="0"/>
                <a:cs typeface="Times New Roman" pitchFamily="18" charset="0"/>
              </a:rPr>
              <a:t>3+ </a:t>
            </a:r>
            <a:r>
              <a:rPr lang="en-US" sz="2800" dirty="0" smtClean="0">
                <a:latin typeface="Times New Roman" pitchFamily="18" charset="0"/>
                <a:cs typeface="Times New Roman" pitchFamily="18" charset="0"/>
              </a:rPr>
              <a:t>ions across the series.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This may be referred to as the actinoid contraction (like lanthanoid contraction).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contraction is, however, greater from element to element in this series resulting from poor shielding by 5f electrons.</a:t>
            </a:r>
          </a:p>
          <a:p>
            <a:pPr>
              <a:lnSpc>
                <a:spcPct val="150000"/>
              </a:lnSpc>
              <a:buNone/>
            </a:pPr>
            <a:r>
              <a:rPr lang="en-US" b="1" dirty="0" smtClean="0">
                <a:solidFill>
                  <a:srgbClr val="002060"/>
                </a:solidFill>
                <a:latin typeface="Times New Roman" pitchFamily="18" charset="0"/>
                <a:cs typeface="Times New Roman" pitchFamily="18" charset="0"/>
              </a:rPr>
              <a:t>Oxidation States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There is a greater range of oxidation states, which is in part attributed to the fact that the 5f, 6d and 7s levels are of comparable energies.</a:t>
            </a:r>
            <a:endParaRPr lang="en-US" sz="2800" dirty="0">
              <a:solidFill>
                <a:srgbClr val="00206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148</a:t>
            </a:fld>
            <a:endParaRPr lang="en-US"/>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actinoids</a:t>
            </a:r>
            <a:r>
              <a:rPr lang="en-US" sz="2800" dirty="0" smtClean="0">
                <a:latin typeface="Times New Roman" pitchFamily="18" charset="0"/>
                <a:cs typeface="Times New Roman" pitchFamily="18" charset="0"/>
              </a:rPr>
              <a:t> show in general +3 oxidation state.</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elements, in the first half of the series frequently exhibit higher oxidation states.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For example, the maximum oxidation state increases from +4 in </a:t>
            </a:r>
            <a:r>
              <a:rPr lang="en-US" sz="2800" dirty="0" err="1"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to +5, +6 and +7 respectively in Pa, U and </a:t>
            </a:r>
            <a:r>
              <a:rPr lang="en-US" sz="2800" dirty="0" err="1" smtClean="0">
                <a:latin typeface="Times New Roman" pitchFamily="18" charset="0"/>
                <a:cs typeface="Times New Roman" pitchFamily="18" charset="0"/>
              </a:rPr>
              <a:t>Np</a:t>
            </a:r>
            <a:r>
              <a:rPr lang="en-US" sz="2800" dirty="0" smtClean="0">
                <a:latin typeface="Times New Roman" pitchFamily="18" charset="0"/>
                <a:cs typeface="Times New Roman" pitchFamily="18" charset="0"/>
              </a:rPr>
              <a:t> but decreases in succeeding elements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actinoids resemble the lanthanoids in having more compounds in +3 state than in the +4 state.</a:t>
            </a:r>
          </a:p>
          <a:p>
            <a:pPr algn="just">
              <a:lnSpc>
                <a:spcPct val="150000"/>
              </a:lnSpc>
              <a:buFont typeface="Wingdings" pitchFamily="2" charset="2"/>
              <a:buChar char="Ø"/>
            </a:pPr>
            <a:r>
              <a:rPr lang="en-US" sz="2800" dirty="0" smtClean="0">
                <a:latin typeface="Times New Roman" pitchFamily="18" charset="0"/>
                <a:cs typeface="Times New Roman" pitchFamily="18" charset="0"/>
              </a:rPr>
              <a:t>However, +3 and +4 ions tend to </a:t>
            </a:r>
            <a:r>
              <a:rPr lang="en-US" sz="2800" dirty="0" err="1" smtClean="0">
                <a:latin typeface="Times New Roman" pitchFamily="18" charset="0"/>
                <a:cs typeface="Times New Roman" pitchFamily="18" charset="0"/>
              </a:rPr>
              <a:t>hydrolyse</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149</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0" y="0"/>
            <a:ext cx="9144000" cy="6858000"/>
          </a:xfrm>
        </p:spPr>
        <p:txBody>
          <a:bodyPr>
            <a:normAutofit fontScale="25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                                                                                                                                                                                                                            </a:t>
            </a:r>
          </a:p>
          <a:p>
            <a:endParaRPr lang="en-US" dirty="0" smtClean="0"/>
          </a:p>
          <a:p>
            <a:endParaRPr lang="en-US" dirty="0" smtClean="0"/>
          </a:p>
          <a:p>
            <a:r>
              <a:rPr lang="en-US" dirty="0" smtClean="0"/>
              <a:t>                                                              </a:t>
            </a:r>
          </a:p>
          <a:p>
            <a:endParaRPr lang="en-US" dirty="0" smtClean="0"/>
          </a:p>
          <a:p>
            <a:endParaRPr lang="en-US" dirty="0" smtClean="0"/>
          </a:p>
          <a:p>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endParaRPr lang="en-US" dirty="0" smtClean="0"/>
          </a:p>
          <a:p>
            <a:endParaRPr lang="en-US" dirty="0" smtClean="0"/>
          </a:p>
          <a:p>
            <a:r>
              <a:rPr lang="en-US" dirty="0" smtClean="0"/>
              <a:t>                                                                         </a:t>
            </a:r>
          </a:p>
          <a:p>
            <a:endParaRPr lang="en-US" dirty="0" smtClean="0"/>
          </a:p>
          <a:p>
            <a:endParaRPr lang="en-US" dirty="0" smtClean="0"/>
          </a:p>
          <a:p>
            <a:r>
              <a:rPr lang="en-US" dirty="0" smtClean="0"/>
              <a:t>                                              </a:t>
            </a:r>
          </a:p>
          <a:p>
            <a:endParaRPr lang="en-US" dirty="0" smtClean="0"/>
          </a:p>
          <a:p>
            <a:r>
              <a:rPr lang="en-US" dirty="0" smtClean="0"/>
              <a:t>                          </a:t>
            </a:r>
          </a:p>
          <a:p>
            <a:endParaRPr lang="en-US" dirty="0"/>
          </a:p>
        </p:txBody>
      </p:sp>
      <p:pic>
        <p:nvPicPr>
          <p:cNvPr id="6" name="Picture 10"/>
          <p:cNvPicPr>
            <a:picLocks noChangeAspect="1" noChangeArrowheads="1"/>
          </p:cNvPicPr>
          <p:nvPr/>
        </p:nvPicPr>
        <p:blipFill>
          <a:blip r:embed="rId3" cstate="print"/>
          <a:srcRect/>
          <a:stretch>
            <a:fillRect/>
          </a:stretch>
        </p:blipFill>
        <p:spPr bwMode="auto">
          <a:xfrm>
            <a:off x="457200" y="762000"/>
            <a:ext cx="2059644" cy="1638300"/>
          </a:xfrm>
          <a:prstGeom prst="rect">
            <a:avLst/>
          </a:prstGeom>
          <a:noFill/>
          <a:ln w="9525">
            <a:noFill/>
            <a:miter lim="800000"/>
            <a:headEnd/>
            <a:tailEnd/>
          </a:ln>
        </p:spPr>
      </p:pic>
      <p:pic>
        <p:nvPicPr>
          <p:cNvPr id="7" name="Picture 11"/>
          <p:cNvPicPr>
            <a:picLocks noChangeAspect="1" noChangeArrowheads="1"/>
          </p:cNvPicPr>
          <p:nvPr/>
        </p:nvPicPr>
        <p:blipFill>
          <a:blip r:embed="rId4" cstate="print"/>
          <a:srcRect/>
          <a:stretch>
            <a:fillRect/>
          </a:stretch>
        </p:blipFill>
        <p:spPr bwMode="auto">
          <a:xfrm>
            <a:off x="2667000" y="457200"/>
            <a:ext cx="2358275" cy="1824038"/>
          </a:xfrm>
          <a:prstGeom prst="rect">
            <a:avLst/>
          </a:prstGeom>
          <a:noFill/>
          <a:ln w="9525">
            <a:noFill/>
            <a:miter lim="800000"/>
            <a:headEnd/>
            <a:tailEnd/>
          </a:ln>
        </p:spPr>
      </p:pic>
      <p:pic>
        <p:nvPicPr>
          <p:cNvPr id="8" name="Picture 12"/>
          <p:cNvPicPr>
            <a:picLocks noChangeAspect="1" noChangeArrowheads="1"/>
          </p:cNvPicPr>
          <p:nvPr/>
        </p:nvPicPr>
        <p:blipFill>
          <a:blip r:embed="rId5" cstate="print"/>
          <a:srcRect/>
          <a:stretch>
            <a:fillRect/>
          </a:stretch>
        </p:blipFill>
        <p:spPr bwMode="auto">
          <a:xfrm>
            <a:off x="5029200" y="457200"/>
            <a:ext cx="2364741" cy="1828800"/>
          </a:xfrm>
          <a:prstGeom prst="rect">
            <a:avLst/>
          </a:prstGeom>
          <a:noFill/>
          <a:ln w="9525">
            <a:noFill/>
            <a:miter lim="800000"/>
            <a:headEnd/>
            <a:tailEnd/>
          </a:ln>
        </p:spPr>
      </p:pic>
      <p:pic>
        <p:nvPicPr>
          <p:cNvPr id="9" name="Picture 5"/>
          <p:cNvPicPr>
            <a:picLocks noChangeAspect="1" noChangeArrowheads="1"/>
          </p:cNvPicPr>
          <p:nvPr/>
        </p:nvPicPr>
        <p:blipFill>
          <a:blip r:embed="rId6" cstate="print"/>
          <a:srcRect/>
          <a:stretch>
            <a:fillRect/>
          </a:stretch>
        </p:blipFill>
        <p:spPr bwMode="auto">
          <a:xfrm>
            <a:off x="6483668" y="4343400"/>
            <a:ext cx="2660332" cy="2057400"/>
          </a:xfrm>
          <a:prstGeom prst="rect">
            <a:avLst/>
          </a:prstGeom>
          <a:noFill/>
          <a:ln w="9525">
            <a:noFill/>
            <a:miter lim="800000"/>
            <a:headEnd/>
            <a:tailEnd/>
          </a:ln>
        </p:spPr>
      </p:pic>
      <p:pic>
        <p:nvPicPr>
          <p:cNvPr id="10" name="Picture 9"/>
          <p:cNvPicPr>
            <a:picLocks noChangeAspect="1" noChangeArrowheads="1"/>
          </p:cNvPicPr>
          <p:nvPr/>
        </p:nvPicPr>
        <p:blipFill>
          <a:blip r:embed="rId7" cstate="print"/>
          <a:srcRect/>
          <a:stretch>
            <a:fillRect/>
          </a:stretch>
        </p:blipFill>
        <p:spPr bwMode="auto">
          <a:xfrm>
            <a:off x="228600" y="2667000"/>
            <a:ext cx="2176145" cy="1752600"/>
          </a:xfrm>
          <a:prstGeom prst="rect">
            <a:avLst/>
          </a:prstGeom>
          <a:noFill/>
          <a:ln w="9525">
            <a:noFill/>
            <a:miter lim="800000"/>
            <a:headEnd/>
            <a:tailEnd/>
          </a:ln>
        </p:spPr>
      </p:pic>
      <p:pic>
        <p:nvPicPr>
          <p:cNvPr id="11" name="Picture 7"/>
          <p:cNvPicPr>
            <a:picLocks noChangeAspect="1" noChangeArrowheads="1"/>
          </p:cNvPicPr>
          <p:nvPr/>
        </p:nvPicPr>
        <p:blipFill>
          <a:blip r:embed="rId8" cstate="print"/>
          <a:srcRect/>
          <a:stretch>
            <a:fillRect/>
          </a:stretch>
        </p:blipFill>
        <p:spPr bwMode="auto">
          <a:xfrm>
            <a:off x="2590800" y="4800600"/>
            <a:ext cx="1905000" cy="1600651"/>
          </a:xfrm>
          <a:prstGeom prst="rect">
            <a:avLst/>
          </a:prstGeom>
          <a:noFill/>
          <a:ln w="9525">
            <a:noFill/>
            <a:miter lim="800000"/>
            <a:headEnd/>
            <a:tailEnd/>
          </a:ln>
        </p:spPr>
      </p:pic>
      <p:pic>
        <p:nvPicPr>
          <p:cNvPr id="12" name="Picture 4"/>
          <p:cNvPicPr>
            <a:picLocks noChangeAspect="1" noChangeArrowheads="1"/>
          </p:cNvPicPr>
          <p:nvPr/>
        </p:nvPicPr>
        <p:blipFill>
          <a:blip r:embed="rId9" cstate="print"/>
          <a:srcRect/>
          <a:stretch>
            <a:fillRect/>
          </a:stretch>
        </p:blipFill>
        <p:spPr bwMode="auto">
          <a:xfrm>
            <a:off x="2895600" y="2819400"/>
            <a:ext cx="1960562" cy="1447799"/>
          </a:xfrm>
          <a:prstGeom prst="rect">
            <a:avLst/>
          </a:prstGeom>
          <a:noFill/>
          <a:ln w="9525">
            <a:noFill/>
            <a:miter lim="800000"/>
            <a:headEnd/>
            <a:tailEnd/>
          </a:ln>
        </p:spPr>
      </p:pic>
      <p:pic>
        <p:nvPicPr>
          <p:cNvPr id="13" name="Picture 3"/>
          <p:cNvPicPr>
            <a:picLocks noChangeAspect="1" noChangeArrowheads="1"/>
          </p:cNvPicPr>
          <p:nvPr/>
        </p:nvPicPr>
        <p:blipFill>
          <a:blip r:embed="rId10" cstate="print"/>
          <a:srcRect/>
          <a:stretch>
            <a:fillRect/>
          </a:stretch>
        </p:blipFill>
        <p:spPr bwMode="auto">
          <a:xfrm>
            <a:off x="5105400" y="2743200"/>
            <a:ext cx="1723087" cy="1447800"/>
          </a:xfrm>
          <a:prstGeom prst="rect">
            <a:avLst/>
          </a:prstGeom>
          <a:noFill/>
          <a:ln w="9525">
            <a:noFill/>
            <a:miter lim="800000"/>
            <a:headEnd/>
            <a:tailEnd/>
          </a:ln>
        </p:spPr>
      </p:pic>
      <p:pic>
        <p:nvPicPr>
          <p:cNvPr id="14" name="Picture 6"/>
          <p:cNvPicPr>
            <a:picLocks noChangeAspect="1" noChangeArrowheads="1"/>
          </p:cNvPicPr>
          <p:nvPr/>
        </p:nvPicPr>
        <p:blipFill>
          <a:blip r:embed="rId11" cstate="print"/>
          <a:srcRect/>
          <a:stretch>
            <a:fillRect/>
          </a:stretch>
        </p:blipFill>
        <p:spPr bwMode="auto">
          <a:xfrm>
            <a:off x="304800" y="4953000"/>
            <a:ext cx="1632398" cy="1371600"/>
          </a:xfrm>
          <a:prstGeom prst="rect">
            <a:avLst/>
          </a:prstGeom>
          <a:noFill/>
          <a:ln w="9525">
            <a:noFill/>
            <a:miter lim="800000"/>
            <a:headEnd/>
            <a:tailEnd/>
          </a:ln>
        </p:spPr>
      </p:pic>
      <p:pic>
        <p:nvPicPr>
          <p:cNvPr id="15" name="Picture 13"/>
          <p:cNvPicPr>
            <a:picLocks noChangeAspect="1" noChangeArrowheads="1"/>
          </p:cNvPicPr>
          <p:nvPr/>
        </p:nvPicPr>
        <p:blipFill>
          <a:blip r:embed="rId12" cstate="print"/>
          <a:srcRect/>
          <a:stretch>
            <a:fillRect/>
          </a:stretch>
        </p:blipFill>
        <p:spPr bwMode="auto">
          <a:xfrm>
            <a:off x="4648200" y="4876800"/>
            <a:ext cx="1905000" cy="1587501"/>
          </a:xfrm>
          <a:prstGeom prst="rect">
            <a:avLst/>
          </a:prstGeom>
          <a:noFill/>
          <a:ln w="9525">
            <a:noFill/>
            <a:miter lim="800000"/>
            <a:headEnd/>
            <a:tailEnd/>
          </a:ln>
        </p:spPr>
      </p:pic>
      <p:sp>
        <p:nvSpPr>
          <p:cNvPr id="17" name="Slide Number Placeholder 16"/>
          <p:cNvSpPr>
            <a:spLocks noGrp="1"/>
          </p:cNvSpPr>
          <p:nvPr>
            <p:ph type="sldNum" sz="quarter" idx="12"/>
          </p:nvPr>
        </p:nvSpPr>
        <p:spPr/>
        <p:txBody>
          <a:bodyPr/>
          <a:lstStyle/>
          <a:p>
            <a:fld id="{1AECD830-6D75-4D7C-923D-AC950AB2D063}" type="slidenum">
              <a:rPr lang="en-US" smtClean="0"/>
              <a:pPr/>
              <a:t>15</a:t>
            </a:fld>
            <a:endParaRPr lang="en-US"/>
          </a:p>
        </p:txBody>
      </p:sp>
    </p:spTree>
  </p:cSld>
  <p:clrMapOvr>
    <a:masterClrMapping/>
  </p:clrMapOvr>
  <p:transition>
    <p:wipe dir="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Because the distribution of oxidation states among the </a:t>
            </a:r>
            <a:r>
              <a:rPr lang="en-US" sz="2800" dirty="0" err="1" smtClean="0">
                <a:latin typeface="Times New Roman" pitchFamily="18" charset="0"/>
                <a:cs typeface="Times New Roman" pitchFamily="18" charset="0"/>
              </a:rPr>
              <a:t>actinoids</a:t>
            </a:r>
            <a:r>
              <a:rPr lang="en-US" sz="2800" dirty="0" smtClean="0">
                <a:latin typeface="Times New Roman" pitchFamily="18" charset="0"/>
                <a:cs typeface="Times New Roman" pitchFamily="18" charset="0"/>
              </a:rPr>
              <a:t> is so uneven and so different for the former and later elements,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it is unsatisfactory to review their chemistry in terms of oxidation states.</a:t>
            </a:r>
          </a:p>
          <a:p>
            <a:pPr algn="just">
              <a:lnSpc>
                <a:spcPct val="150000"/>
              </a:lnSpc>
              <a:buNone/>
            </a:pPr>
            <a:r>
              <a:rPr lang="en-US" b="1" dirty="0" smtClean="0">
                <a:solidFill>
                  <a:srgbClr val="00B0F0"/>
                </a:solidFill>
                <a:latin typeface="Times New Roman" pitchFamily="18" charset="0"/>
                <a:cs typeface="Times New Roman" pitchFamily="18" charset="0"/>
              </a:rPr>
              <a:t>General Properties and Comparison with Lanthanoids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actinoid metals are all silvery in appearance but display</a:t>
            </a:r>
          </a:p>
          <a:p>
            <a:pPr algn="just">
              <a:lnSpc>
                <a:spcPct val="150000"/>
              </a:lnSpc>
              <a:buNone/>
            </a:pPr>
            <a:r>
              <a:rPr lang="en-US" sz="2800" dirty="0" smtClean="0">
                <a:latin typeface="Times New Roman" pitchFamily="18" charset="0"/>
                <a:cs typeface="Times New Roman" pitchFamily="18" charset="0"/>
              </a:rPr>
              <a:t>a variety of structures.</a:t>
            </a:r>
            <a:endParaRPr lang="en-US" sz="2800" dirty="0">
              <a:solidFill>
                <a:srgbClr val="00B0F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150</a:t>
            </a:fld>
            <a:endParaRPr lang="en-US"/>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 structural variability is obtained due to irregularities in metallic radii which are far greater than in lanthanoids.</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actinoids</a:t>
            </a:r>
            <a:r>
              <a:rPr lang="en-US" sz="2800" dirty="0" smtClean="0">
                <a:latin typeface="Times New Roman" pitchFamily="18" charset="0"/>
                <a:cs typeface="Times New Roman" pitchFamily="18" charset="0"/>
              </a:rPr>
              <a:t> are highly reactive metals, especially when finely divided.</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The action of boiling water on them, for example, </a:t>
            </a:r>
          </a:p>
          <a:p>
            <a:pPr algn="just">
              <a:lnSpc>
                <a:spcPct val="160000"/>
              </a:lnSpc>
              <a:buFont typeface="Wingdings" pitchFamily="2" charset="2"/>
              <a:buChar char="ü"/>
            </a:pPr>
            <a:r>
              <a:rPr lang="en-US" sz="2800" dirty="0" smtClean="0">
                <a:latin typeface="Times New Roman" pitchFamily="18" charset="0"/>
                <a:cs typeface="Times New Roman" pitchFamily="18" charset="0"/>
              </a:rPr>
              <a:t>gives a mixture of oxide and hydride and combination with most non metals takes place at moderate temperatures. </a:t>
            </a:r>
          </a:p>
          <a:p>
            <a:pPr algn="just">
              <a:lnSpc>
                <a:spcPct val="160000"/>
              </a:lnSpc>
              <a:buFont typeface="Wingdings" pitchFamily="2" charset="2"/>
              <a:buChar char="Ø"/>
            </a:pPr>
            <a:r>
              <a:rPr lang="en-US" sz="2800" dirty="0" err="1" smtClean="0">
                <a:latin typeface="Times New Roman" pitchFamily="18" charset="0"/>
                <a:cs typeface="Times New Roman" pitchFamily="18" charset="0"/>
              </a:rPr>
              <a:t>HCl</a:t>
            </a:r>
            <a:r>
              <a:rPr lang="en-US" sz="2800" dirty="0" smtClean="0">
                <a:latin typeface="Times New Roman" pitchFamily="18" charset="0"/>
                <a:cs typeface="Times New Roman" pitchFamily="18" charset="0"/>
              </a:rPr>
              <a:t> attacks all metals but most are slightly affected by nitric acid owing to the formation of protective oxide layers; </a:t>
            </a:r>
            <a:r>
              <a:rPr lang="en-US" sz="2800" dirty="0" err="1" smtClean="0">
                <a:latin typeface="Times New Roman" pitchFamily="18" charset="0"/>
                <a:cs typeface="Times New Roman" pitchFamily="18" charset="0"/>
              </a:rPr>
              <a:t>alkalies</a:t>
            </a:r>
            <a:r>
              <a:rPr lang="en-US" sz="2800" dirty="0" smtClean="0">
                <a:latin typeface="Times New Roman" pitchFamily="18" charset="0"/>
                <a:cs typeface="Times New Roman" pitchFamily="18" charset="0"/>
              </a:rPr>
              <a:t> have no action.</a:t>
            </a:r>
          </a:p>
          <a:p>
            <a:pPr algn="just">
              <a:lnSpc>
                <a:spcPct val="160000"/>
              </a:lnSpc>
              <a:buFont typeface="Wingdings" pitchFamily="2" charset="2"/>
              <a:buChar char="Ø"/>
            </a:pPr>
            <a:endParaRPr lang="en-US" sz="2800"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151</a:t>
            </a:fld>
            <a:endParaRPr lang="en-US"/>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 magnetic properties of the actinoids are more complex than those of the lanthanoids.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Although the variation in the magnetic susceptibility of the actinoids with the number of unpaired 5f electrons is roughly parallel to the corresponding results for the lanthanoids,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the latter have higher values.</a:t>
            </a:r>
          </a:p>
          <a:p>
            <a:pPr algn="just">
              <a:lnSpc>
                <a:spcPct val="160000"/>
              </a:lnSpc>
              <a:buFont typeface="Wingdings" pitchFamily="2" charset="2"/>
              <a:buChar char="Ø"/>
            </a:pPr>
            <a:r>
              <a:rPr lang="en-US" sz="2800" dirty="0" smtClean="0">
                <a:latin typeface="Times New Roman" pitchFamily="18" charset="0"/>
                <a:cs typeface="Times New Roman" pitchFamily="18" charset="0"/>
              </a:rPr>
              <a:t>It is evident from the </a:t>
            </a:r>
            <a:r>
              <a:rPr lang="en-US" sz="2800" dirty="0" err="1" smtClean="0">
                <a:latin typeface="Times New Roman" pitchFamily="18" charset="0"/>
                <a:cs typeface="Times New Roman" pitchFamily="18" charset="0"/>
              </a:rPr>
              <a:t>behaviour</a:t>
            </a:r>
            <a:r>
              <a:rPr lang="en-US" sz="2800" dirty="0" smtClean="0">
                <a:latin typeface="Times New Roman" pitchFamily="18" charset="0"/>
                <a:cs typeface="Times New Roman" pitchFamily="18" charset="0"/>
              </a:rPr>
              <a:t> of the </a:t>
            </a:r>
            <a:r>
              <a:rPr lang="en-US" sz="2800" dirty="0" err="1" smtClean="0">
                <a:latin typeface="Times New Roman" pitchFamily="18" charset="0"/>
                <a:cs typeface="Times New Roman" pitchFamily="18" charset="0"/>
              </a:rPr>
              <a:t>actinoids</a:t>
            </a:r>
            <a:r>
              <a:rPr lang="en-US" sz="2800" dirty="0" smtClean="0">
                <a:latin typeface="Times New Roman" pitchFamily="18" charset="0"/>
                <a:cs typeface="Times New Roman" pitchFamily="18" charset="0"/>
              </a:rPr>
              <a:t> that the </a:t>
            </a:r>
            <a:r>
              <a:rPr lang="en-US" sz="2800" dirty="0" err="1" smtClean="0">
                <a:latin typeface="Times New Roman" pitchFamily="18" charset="0"/>
                <a:cs typeface="Times New Roman" pitchFamily="18" charset="0"/>
              </a:rPr>
              <a:t>ionisation</a:t>
            </a:r>
            <a:r>
              <a:rPr lang="en-US" sz="2800" dirty="0" smtClean="0">
                <a:latin typeface="Times New Roman" pitchFamily="18" charset="0"/>
                <a:cs typeface="Times New Roman" pitchFamily="18" charset="0"/>
              </a:rPr>
              <a:t> enthalpies of the early </a:t>
            </a:r>
            <a:r>
              <a:rPr lang="en-US" sz="2800" dirty="0" err="1" smtClean="0">
                <a:latin typeface="Times New Roman" pitchFamily="18" charset="0"/>
                <a:cs typeface="Times New Roman" pitchFamily="18" charset="0"/>
              </a:rPr>
              <a:t>actinoids</a:t>
            </a:r>
            <a:r>
              <a:rPr lang="en-US" sz="2800" dirty="0" smtClean="0">
                <a:latin typeface="Times New Roman" pitchFamily="18" charset="0"/>
                <a:cs typeface="Times New Roman" pitchFamily="18" charset="0"/>
              </a:rPr>
              <a:t>, though not accurately known, </a:t>
            </a:r>
          </a:p>
          <a:p>
            <a:pPr algn="just">
              <a:lnSpc>
                <a:spcPct val="160000"/>
              </a:lnSpc>
              <a:buFont typeface="Wingdings" pitchFamily="2" charset="2"/>
              <a:buChar char="ü"/>
            </a:pPr>
            <a:r>
              <a:rPr lang="en-US" sz="2800" dirty="0" smtClean="0">
                <a:latin typeface="Times New Roman" pitchFamily="18" charset="0"/>
                <a:cs typeface="Times New Roman" pitchFamily="18" charset="0"/>
              </a:rPr>
              <a:t>but are lower than for the early lanthanoids.</a:t>
            </a:r>
            <a:endParaRPr lang="en-US" sz="28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152</a:t>
            </a:fld>
            <a:endParaRPr lang="en-US"/>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This is quite reasonable since it is to be expected that when 5f orbitals are beginning to be occupied, they will penetrate less into the inner core of electrons.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5f electrons, will therefore, be more effectively shielded from the nuclear charge than the 4f electrons of the corresponding lanthanoids.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Because the outer electrons are less firmly held, they are available for bonding in the </a:t>
            </a:r>
            <a:r>
              <a:rPr lang="en-US" sz="2800" dirty="0" err="1" smtClean="0">
                <a:latin typeface="Times New Roman" pitchFamily="18" charset="0"/>
                <a:cs typeface="Times New Roman" pitchFamily="18" charset="0"/>
              </a:rPr>
              <a:t>actinoids</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153</a:t>
            </a:fld>
            <a:endParaRPr 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60000"/>
              </a:lnSpc>
              <a:buFont typeface="Wingdings" pitchFamily="2" charset="2"/>
              <a:buChar char="Ø"/>
            </a:pPr>
            <a:r>
              <a:rPr lang="en-US" sz="2800" dirty="0" smtClean="0">
                <a:latin typeface="Times New Roman" pitchFamily="18" charset="0"/>
                <a:cs typeface="Times New Roman" pitchFamily="18" charset="0"/>
              </a:rPr>
              <a:t>A comparison of the actinoids with the lanthanoids, </a:t>
            </a:r>
          </a:p>
          <a:p>
            <a:pPr algn="just">
              <a:lnSpc>
                <a:spcPct val="160000"/>
              </a:lnSpc>
              <a:buFont typeface="Wingdings" pitchFamily="2" charset="2"/>
              <a:buChar char="ü"/>
            </a:pPr>
            <a:r>
              <a:rPr lang="en-US" sz="2800" dirty="0" smtClean="0">
                <a:latin typeface="Times New Roman" pitchFamily="18" charset="0"/>
                <a:cs typeface="Times New Roman" pitchFamily="18" charset="0"/>
              </a:rPr>
              <a:t>with respect to different characteristics as discussed above, </a:t>
            </a:r>
          </a:p>
          <a:p>
            <a:pPr algn="just">
              <a:lnSpc>
                <a:spcPct val="160000"/>
              </a:lnSpc>
              <a:buFont typeface="Wingdings" pitchFamily="2" charset="2"/>
              <a:buChar char="ü"/>
            </a:pPr>
            <a:r>
              <a:rPr lang="en-US" sz="2800" dirty="0" smtClean="0">
                <a:latin typeface="Times New Roman" pitchFamily="18" charset="0"/>
                <a:cs typeface="Times New Roman" pitchFamily="18" charset="0"/>
              </a:rPr>
              <a:t>reveals that </a:t>
            </a:r>
            <a:r>
              <a:rPr lang="en-US" sz="2800" dirty="0" err="1" smtClean="0">
                <a:latin typeface="Times New Roman" pitchFamily="18" charset="0"/>
                <a:cs typeface="Times New Roman" pitchFamily="18" charset="0"/>
              </a:rPr>
              <a:t>behaviour</a:t>
            </a:r>
            <a:r>
              <a:rPr lang="en-US" sz="2800" dirty="0" smtClean="0">
                <a:latin typeface="Times New Roman" pitchFamily="18" charset="0"/>
                <a:cs typeface="Times New Roman" pitchFamily="18" charset="0"/>
              </a:rPr>
              <a:t> similar to that of the lanthanoids is not evident until the second half of the actinoid series.</a:t>
            </a:r>
          </a:p>
          <a:p>
            <a:pPr algn="just">
              <a:lnSpc>
                <a:spcPct val="160000"/>
              </a:lnSpc>
              <a:buFont typeface="Wingdings" pitchFamily="2" charset="2"/>
              <a:buChar char="Ø"/>
            </a:pPr>
            <a:r>
              <a:rPr lang="en-US" sz="2800" dirty="0" smtClean="0">
                <a:latin typeface="Times New Roman" pitchFamily="18" charset="0"/>
                <a:cs typeface="Times New Roman" pitchFamily="18" charset="0"/>
              </a:rPr>
              <a:t>However, even the early actinoids resemble the lanthanoids in showing close similarities with each other and in gradual variation in properties which do not entail change in oxidation state. </a:t>
            </a:r>
          </a:p>
        </p:txBody>
      </p:sp>
      <p:sp>
        <p:nvSpPr>
          <p:cNvPr id="5" name="Slide Number Placeholder 4"/>
          <p:cNvSpPr>
            <a:spLocks noGrp="1"/>
          </p:cNvSpPr>
          <p:nvPr>
            <p:ph type="sldNum" sz="quarter" idx="12"/>
          </p:nvPr>
        </p:nvSpPr>
        <p:spPr/>
        <p:txBody>
          <a:bodyPr/>
          <a:lstStyle/>
          <a:p>
            <a:fld id="{1AECD830-6D75-4D7C-923D-AC950AB2D063}" type="slidenum">
              <a:rPr lang="en-US" smtClean="0"/>
              <a:pPr/>
              <a:t>154</a:t>
            </a:fld>
            <a:endParaRPr lang="en-US"/>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just">
              <a:lnSpc>
                <a:spcPct val="160000"/>
              </a:lnSpc>
              <a:buFont typeface="Wingdings" pitchFamily="2" charset="2"/>
              <a:buChar char="Ø"/>
            </a:pPr>
            <a:r>
              <a:rPr lang="en-US" sz="2800" dirty="0" smtClean="0">
                <a:latin typeface="Times New Roman" pitchFamily="18" charset="0"/>
                <a:cs typeface="Times New Roman" pitchFamily="18" charset="0"/>
              </a:rPr>
              <a:t>The lanthanoid and actinoid contractions, have extended effects on the sizes, and therefore, the properties of the elements succeeding them in their respective periods.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The lanthanoid contraction is more important because the chemistry of elements succeeding the actinoids are much less known at the present time.</a:t>
            </a:r>
          </a:p>
          <a:p>
            <a:pPr algn="just">
              <a:lnSpc>
                <a:spcPct val="160000"/>
              </a:lnSpc>
              <a:buNone/>
            </a:pPr>
            <a:r>
              <a:rPr lang="en-US" sz="2800" b="1" dirty="0" smtClean="0">
                <a:latin typeface="Times New Roman" pitchFamily="18" charset="0"/>
                <a:cs typeface="Times New Roman" pitchFamily="18" charset="0"/>
              </a:rPr>
              <a:t>Properties of Lanthanoids</a:t>
            </a:r>
          </a:p>
          <a:p>
            <a:pPr algn="just">
              <a:lnSpc>
                <a:spcPct val="160000"/>
              </a:lnSpc>
              <a:buFont typeface="Wingdings" pitchFamily="2" charset="2"/>
              <a:buChar char="Ø"/>
            </a:pPr>
            <a:r>
              <a:rPr lang="en-US" sz="2800" dirty="0" smtClean="0">
                <a:latin typeface="Times New Roman" pitchFamily="18" charset="0"/>
                <a:cs typeface="Times New Roman" pitchFamily="18" charset="0"/>
              </a:rPr>
              <a:t>Lanthanum and the lanthanoids, except </a:t>
            </a:r>
            <a:r>
              <a:rPr lang="en-US" sz="2800" dirty="0" err="1" smtClean="0">
                <a:latin typeface="Times New Roman" pitchFamily="18" charset="0"/>
                <a:cs typeface="Times New Roman" pitchFamily="18" charset="0"/>
              </a:rPr>
              <a:t>Eu</a:t>
            </a:r>
            <a:r>
              <a:rPr lang="en-US" sz="2800" dirty="0" smtClean="0">
                <a:latin typeface="Times New Roman" pitchFamily="18" charset="0"/>
                <a:cs typeface="Times New Roman" pitchFamily="18" charset="0"/>
              </a:rPr>
              <a:t>, crystallize in one or both of the close-packed structures; </a:t>
            </a:r>
            <a:r>
              <a:rPr lang="en-US" sz="2800" dirty="0" err="1" smtClean="0">
                <a:latin typeface="Times New Roman" pitchFamily="18" charset="0"/>
                <a:cs typeface="Times New Roman" pitchFamily="18" charset="0"/>
              </a:rPr>
              <a:t>Eu</a:t>
            </a:r>
            <a:r>
              <a:rPr lang="en-US" sz="2800" dirty="0" smtClean="0">
                <a:latin typeface="Times New Roman" pitchFamily="18" charset="0"/>
                <a:cs typeface="Times New Roman" pitchFamily="18" charset="0"/>
              </a:rPr>
              <a:t> has a bcc lattice.</a:t>
            </a:r>
            <a:endParaRPr lang="en-US" sz="2800" b="1"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155</a:t>
            </a:fld>
            <a:endParaRPr lang="en-US"/>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pPr algn="just">
              <a:lnSpc>
                <a:spcPct val="160000"/>
              </a:lnSpc>
              <a:buFont typeface="Wingdings" pitchFamily="2" charset="2"/>
              <a:buChar char="Ø"/>
            </a:pPr>
            <a:r>
              <a:rPr lang="en-US" dirty="0" smtClean="0">
                <a:latin typeface="Times New Roman" pitchFamily="18" charset="0"/>
                <a:cs typeface="Times New Roman" pitchFamily="18" charset="0"/>
              </a:rPr>
              <a:t>All the lanthanoids are soft white metals. </a:t>
            </a:r>
          </a:p>
          <a:p>
            <a:pPr algn="just">
              <a:lnSpc>
                <a:spcPct val="160000"/>
              </a:lnSpc>
              <a:buFont typeface="Wingdings" pitchFamily="2" charset="2"/>
              <a:buChar char="Ø"/>
            </a:pPr>
            <a:r>
              <a:rPr lang="en-US" dirty="0" smtClean="0">
                <a:latin typeface="Times New Roman" pitchFamily="18" charset="0"/>
                <a:cs typeface="Times New Roman" pitchFamily="18" charset="0"/>
              </a:rPr>
              <a:t>The later metals are passivated by an oxide coating and are kinetically more inert than the earlier metals.</a:t>
            </a:r>
          </a:p>
          <a:p>
            <a:pPr algn="just">
              <a:lnSpc>
                <a:spcPct val="160000"/>
              </a:lnSpc>
              <a:buFont typeface="Wingdings" pitchFamily="2" charset="2"/>
              <a:buChar char="Ø"/>
            </a:pPr>
            <a:r>
              <a:rPr lang="en-US" dirty="0" smtClean="0">
                <a:latin typeface="Times New Roman" pitchFamily="18" charset="0"/>
                <a:cs typeface="Times New Roman" pitchFamily="18" charset="0"/>
              </a:rPr>
              <a:t>All the metals liberate 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from dilute acids or steam. </a:t>
            </a:r>
          </a:p>
          <a:p>
            <a:pPr algn="just">
              <a:lnSpc>
                <a:spcPct val="160000"/>
              </a:lnSpc>
              <a:buFont typeface="Wingdings" pitchFamily="2" charset="2"/>
              <a:buChar char="Ø"/>
            </a:pPr>
            <a:r>
              <a:rPr lang="en-US" dirty="0" smtClean="0">
                <a:latin typeface="Times New Roman" pitchFamily="18" charset="0"/>
                <a:cs typeface="Times New Roman" pitchFamily="18" charset="0"/>
              </a:rPr>
              <a:t>They burn in air to give Ln</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O</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with the exception of </a:t>
            </a:r>
            <a:r>
              <a:rPr lang="en-US" dirty="0" err="1" smtClean="0">
                <a:latin typeface="Times New Roman" pitchFamily="18" charset="0"/>
                <a:cs typeface="Times New Roman" pitchFamily="18" charset="0"/>
              </a:rPr>
              <a:t>Ce</a:t>
            </a:r>
            <a:r>
              <a:rPr lang="en-US" dirty="0" smtClean="0">
                <a:latin typeface="Times New Roman" pitchFamily="18" charset="0"/>
                <a:cs typeface="Times New Roman" pitchFamily="18" charset="0"/>
              </a:rPr>
              <a:t> which</a:t>
            </a:r>
          </a:p>
          <a:p>
            <a:pPr algn="just">
              <a:lnSpc>
                <a:spcPct val="160000"/>
              </a:lnSpc>
              <a:buFont typeface="Wingdings" pitchFamily="2" charset="2"/>
              <a:buChar char="Ø"/>
            </a:pPr>
            <a:r>
              <a:rPr lang="en-US" dirty="0" smtClean="0">
                <a:latin typeface="Times New Roman" pitchFamily="18" charset="0"/>
                <a:cs typeface="Times New Roman" pitchFamily="18" charset="0"/>
              </a:rPr>
              <a:t>forms CeO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t>
            </a:r>
          </a:p>
          <a:p>
            <a:pPr algn="just">
              <a:lnSpc>
                <a:spcPct val="160000"/>
              </a:lnSpc>
              <a:buFont typeface="Wingdings" pitchFamily="2" charset="2"/>
              <a:buChar char="Ø"/>
            </a:pPr>
            <a:r>
              <a:rPr lang="en-US" dirty="0" smtClean="0">
                <a:latin typeface="Times New Roman" pitchFamily="18" charset="0"/>
                <a:cs typeface="Times New Roman" pitchFamily="18" charset="0"/>
              </a:rPr>
              <a:t>When heated, lanthanoids react with 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to give a range of compounds between metallic (i.e. conducting) hydrides LnH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(best formulated as Ln</a:t>
            </a:r>
            <a:r>
              <a:rPr lang="en-US" baseline="30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(H</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(e</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and saline hydrides LnH</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156</a:t>
            </a:fld>
            <a:endParaRPr lang="en-US"/>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just">
              <a:lnSpc>
                <a:spcPct val="160000"/>
              </a:lnSpc>
              <a:buFont typeface="Wingdings" pitchFamily="2" charset="2"/>
              <a:buChar char="Ø"/>
            </a:pPr>
            <a:r>
              <a:rPr lang="en-US" sz="2800" dirty="0" smtClean="0">
                <a:latin typeface="Times New Roman" pitchFamily="18" charset="0"/>
                <a:cs typeface="Times New Roman" pitchFamily="18" charset="0"/>
              </a:rPr>
              <a:t>Non-</a:t>
            </a:r>
            <a:r>
              <a:rPr lang="en-US" sz="2800" dirty="0" err="1" smtClean="0">
                <a:latin typeface="Times New Roman" pitchFamily="18" charset="0"/>
                <a:cs typeface="Times New Roman" pitchFamily="18" charset="0"/>
              </a:rPr>
              <a:t>stoichiometric</a:t>
            </a:r>
            <a:r>
              <a:rPr lang="en-US" sz="2800" dirty="0" smtClean="0">
                <a:latin typeface="Times New Roman" pitchFamily="18" charset="0"/>
                <a:cs typeface="Times New Roman" pitchFamily="18" charset="0"/>
              </a:rPr>
              <a:t> hydrides are typified by ‘GdH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which actually has compositions in the range GdH</a:t>
            </a:r>
            <a:r>
              <a:rPr lang="en-US" sz="2800" baseline="-25000" dirty="0" smtClean="0">
                <a:latin typeface="Times New Roman" pitchFamily="18" charset="0"/>
                <a:cs typeface="Times New Roman" pitchFamily="18" charset="0"/>
              </a:rPr>
              <a:t>2.85-3</a:t>
            </a:r>
            <a:r>
              <a:rPr lang="en-US" sz="2800" dirty="0" smtClean="0">
                <a:latin typeface="Times New Roman" pitchFamily="18" charset="0"/>
                <a:cs typeface="Times New Roman" pitchFamily="18" charset="0"/>
              </a:rPr>
              <a:t>.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Europium forms only EuH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The alloy LaNi</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 is a potential ‘hydrogen storage vessel’ since it reversibly absorbs H</a:t>
            </a:r>
            <a:r>
              <a:rPr lang="en-US" sz="2800" baseline="-25000" dirty="0" smtClean="0">
                <a:latin typeface="Times New Roman" pitchFamily="18" charset="0"/>
                <a:cs typeface="Times New Roman" pitchFamily="18" charset="0"/>
              </a:rPr>
              <a:t>2.</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carbides Ln</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C</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and LnC</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are formed when the metals are heated with carbon.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LnC</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carbides adopt the same structure as CaC</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but the CC bonds (128 pm) are significantly lengthened (119pm in CaC</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157</a:t>
            </a:fld>
            <a:endParaRPr lang="en-US"/>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just">
              <a:lnSpc>
                <a:spcPct val="170000"/>
              </a:lnSpc>
              <a:buNone/>
            </a:pPr>
            <a:r>
              <a:rPr lang="en-US" b="1" dirty="0" smtClean="0">
                <a:latin typeface="Times New Roman" pitchFamily="18" charset="0"/>
                <a:cs typeface="Times New Roman" pitchFamily="18" charset="0"/>
              </a:rPr>
              <a:t>Occurrence and separation of the lanthanoides</a:t>
            </a:r>
          </a:p>
          <a:p>
            <a:pPr algn="just">
              <a:lnSpc>
                <a:spcPct val="170000"/>
              </a:lnSpc>
              <a:buFont typeface="Wingdings" pitchFamily="2" charset="2"/>
              <a:buChar char="Ø"/>
            </a:pPr>
            <a:r>
              <a:rPr lang="en-US" sz="2800" dirty="0" smtClean="0">
                <a:latin typeface="Times New Roman" pitchFamily="18" charset="0"/>
                <a:cs typeface="Times New Roman" pitchFamily="18" charset="0"/>
              </a:rPr>
              <a:t>All the lanthanoides except Pm occur naturally. </a:t>
            </a:r>
          </a:p>
          <a:p>
            <a:pPr algn="just">
              <a:lnSpc>
                <a:spcPct val="170000"/>
              </a:lnSpc>
              <a:buFont typeface="Wingdings" pitchFamily="2" charset="2"/>
              <a:buChar char="Ø"/>
            </a:pPr>
            <a:r>
              <a:rPr lang="en-US" sz="2800" dirty="0" smtClean="0">
                <a:latin typeface="Times New Roman" pitchFamily="18" charset="0"/>
                <a:cs typeface="Times New Roman" pitchFamily="18" charset="0"/>
              </a:rPr>
              <a:t>The most stable isotope of promethium, 147Pm (</a:t>
            </a:r>
            <a:r>
              <a:rPr lang="el-GR" sz="2800" dirty="0" smtClean="0">
                <a:latin typeface="Times New Roman" pitchFamily="18" charset="0"/>
                <a:cs typeface="Times New Roman" pitchFamily="18" charset="0"/>
              </a:rPr>
              <a:t>β</a:t>
            </a:r>
            <a:r>
              <a:rPr lang="en-US" sz="2800" dirty="0" smtClean="0">
                <a:latin typeface="Times New Roman" pitchFamily="18" charset="0"/>
                <a:cs typeface="Times New Roman" pitchFamily="18" charset="0"/>
              </a:rPr>
              <a:t>-emitter) is formed as a product of the fission of heavy nuclei and is obtained in mg amounts from products of nuclear reactors.</a:t>
            </a:r>
          </a:p>
          <a:p>
            <a:pPr algn="just">
              <a:lnSpc>
                <a:spcPct val="170000"/>
              </a:lnSpc>
              <a:buFont typeface="Wingdings" pitchFamily="2" charset="2"/>
              <a:buChar char="Ø"/>
            </a:pPr>
            <a:r>
              <a:rPr lang="en-US" sz="2800" dirty="0" smtClean="0">
                <a:latin typeface="Times New Roman" pitchFamily="18" charset="0"/>
                <a:cs typeface="Times New Roman" pitchFamily="18" charset="0"/>
              </a:rPr>
              <a:t>Bastnasite and monazite are the main ores for La and the lanthanoids. </a:t>
            </a:r>
          </a:p>
          <a:p>
            <a:pPr algn="just">
              <a:lnSpc>
                <a:spcPct val="170000"/>
              </a:lnSpc>
              <a:buFont typeface="Wingdings" pitchFamily="2" charset="2"/>
              <a:buChar char="Ø"/>
            </a:pPr>
            <a:r>
              <a:rPr lang="en-US" sz="2800" dirty="0" smtClean="0">
                <a:latin typeface="Times New Roman" pitchFamily="18" charset="0"/>
                <a:cs typeface="Times New Roman" pitchFamily="18" charset="0"/>
              </a:rPr>
              <a:t>All the metals (excluding Pm) can be obtained from monazite, a mixed phosphate </a:t>
            </a:r>
            <a:r>
              <a:rPr lang="fr-FR" sz="2800" dirty="0" smtClean="0">
                <a:latin typeface="Times New Roman" pitchFamily="18" charset="0"/>
                <a:cs typeface="Times New Roman" pitchFamily="18" charset="0"/>
              </a:rPr>
              <a:t>(Ce, La, </a:t>
            </a:r>
            <a:r>
              <a:rPr lang="fr-FR" sz="2800" dirty="0" err="1" smtClean="0">
                <a:latin typeface="Times New Roman" pitchFamily="18" charset="0"/>
                <a:cs typeface="Times New Roman" pitchFamily="18" charset="0"/>
              </a:rPr>
              <a:t>Nd</a:t>
            </a:r>
            <a:r>
              <a:rPr lang="fr-FR" sz="2800" dirty="0" smtClean="0">
                <a:latin typeface="Times New Roman" pitchFamily="18" charset="0"/>
                <a:cs typeface="Times New Roman" pitchFamily="18" charset="0"/>
              </a:rPr>
              <a:t>, </a:t>
            </a:r>
            <a:r>
              <a:rPr lang="fr-FR" sz="2800" dirty="0" err="1" smtClean="0">
                <a:latin typeface="Times New Roman" pitchFamily="18" charset="0"/>
                <a:cs typeface="Times New Roman" pitchFamily="18" charset="0"/>
              </a:rPr>
              <a:t>Pr,Th,Y</a:t>
            </a:r>
            <a:r>
              <a:rPr lang="fr-FR" sz="2800" dirty="0" smtClean="0">
                <a:latin typeface="Times New Roman" pitchFamily="18" charset="0"/>
                <a:cs typeface="Times New Roman" pitchFamily="18" charset="0"/>
              </a:rPr>
              <a:t> . . .)PO</a:t>
            </a:r>
            <a:r>
              <a:rPr lang="fr-FR" sz="2800" baseline="-25000" dirty="0" smtClean="0">
                <a:latin typeface="Times New Roman" pitchFamily="18" charset="0"/>
                <a:cs typeface="Times New Roman" pitchFamily="18" charset="0"/>
              </a:rPr>
              <a:t>4</a:t>
            </a:r>
            <a:r>
              <a:rPr lang="fr-FR" sz="2800" dirty="0" smtClean="0">
                <a:latin typeface="Times New Roman" pitchFamily="18" charset="0"/>
                <a:cs typeface="Times New Roman" pitchFamily="18" charset="0"/>
              </a:rPr>
              <a:t>. </a:t>
            </a:r>
          </a:p>
          <a:p>
            <a:pPr algn="just">
              <a:lnSpc>
                <a:spcPct val="17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70000"/>
              </a:lnSpc>
              <a:buFont typeface="Wingdings" pitchFamily="2" charset="2"/>
              <a:buChar char="Ø"/>
            </a:pPr>
            <a:endParaRPr lang="en-US"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1AECD830-6D75-4D7C-923D-AC950AB2D063}" type="slidenum">
              <a:rPr lang="en-US" smtClean="0"/>
              <a:pPr/>
              <a:t>158</a:t>
            </a:fld>
            <a:endParaRPr lang="en-US"/>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lgn="just">
              <a:lnSpc>
                <a:spcPct val="170000"/>
              </a:lnSpc>
              <a:buFont typeface="Wingdings" pitchFamily="2" charset="2"/>
              <a:buChar char="Ø"/>
            </a:pPr>
            <a:r>
              <a:rPr lang="fr-FR" sz="2800" dirty="0" smtClean="0">
                <a:latin typeface="Times New Roman" pitchFamily="18" charset="0"/>
                <a:cs typeface="Times New Roman" pitchFamily="18" charset="0"/>
              </a:rPr>
              <a:t>Bastnasite, (Ce, La . . .)CO</a:t>
            </a:r>
            <a:r>
              <a:rPr lang="fr-FR" sz="2800" baseline="-25000" dirty="0" smtClean="0">
                <a:latin typeface="Times New Roman" pitchFamily="18" charset="0"/>
                <a:cs typeface="Times New Roman" pitchFamily="18" charset="0"/>
              </a:rPr>
              <a:t>3</a:t>
            </a:r>
            <a:r>
              <a:rPr lang="fr-FR" sz="2800" dirty="0" smtClean="0">
                <a:latin typeface="Times New Roman" pitchFamily="18" charset="0"/>
                <a:cs typeface="Times New Roman" pitchFamily="18" charset="0"/>
              </a:rPr>
              <a:t>F, </a:t>
            </a:r>
            <a:r>
              <a:rPr lang="en-US" sz="2800" dirty="0" smtClean="0">
                <a:latin typeface="Times New Roman" pitchFamily="18" charset="0"/>
                <a:cs typeface="Times New Roman" pitchFamily="18" charset="0"/>
              </a:rPr>
              <a:t>is a source of the lighter lanthanoids. </a:t>
            </a:r>
          </a:p>
          <a:p>
            <a:pPr algn="just">
              <a:lnSpc>
                <a:spcPct val="170000"/>
              </a:lnSpc>
              <a:buFont typeface="Wingdings" pitchFamily="2" charset="2"/>
              <a:buChar char="Ø"/>
            </a:pPr>
            <a:r>
              <a:rPr lang="en-US" sz="2800" dirty="0" smtClean="0">
                <a:latin typeface="Times New Roman" pitchFamily="18" charset="0"/>
                <a:cs typeface="Times New Roman" pitchFamily="18" charset="0"/>
              </a:rPr>
              <a:t>The first step in extraction of the metals from monazite is removal of phosphate and thorium. </a:t>
            </a:r>
          </a:p>
          <a:p>
            <a:pPr algn="just">
              <a:lnSpc>
                <a:spcPct val="170000"/>
              </a:lnSpc>
              <a:buFont typeface="Wingdings" pitchFamily="2" charset="2"/>
              <a:buChar char="Ø"/>
            </a:pPr>
            <a:r>
              <a:rPr lang="en-US" sz="2800" dirty="0" smtClean="0">
                <a:latin typeface="Times New Roman" pitchFamily="18" charset="0"/>
                <a:cs typeface="Times New Roman" pitchFamily="18" charset="0"/>
              </a:rPr>
              <a:t>The ore is heated with caustic soda, and, after cooling, Na</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PO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is dissolved in water.</a:t>
            </a:r>
          </a:p>
          <a:p>
            <a:pPr algn="just">
              <a:lnSpc>
                <a:spcPct val="170000"/>
              </a:lnSpc>
              <a:buFont typeface="Wingdings" pitchFamily="2" charset="2"/>
              <a:buChar char="Ø"/>
            </a:pPr>
            <a:r>
              <a:rPr lang="en-US" sz="2800" dirty="0" smtClean="0">
                <a:latin typeface="Times New Roman" pitchFamily="18" charset="0"/>
                <a:cs typeface="Times New Roman" pitchFamily="18" charset="0"/>
              </a:rPr>
              <a:t> The residual hydrated </a:t>
            </a:r>
            <a:r>
              <a:rPr lang="en-US" sz="2800" dirty="0" err="1"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(IV) and </a:t>
            </a:r>
            <a:r>
              <a:rPr lang="en-US" sz="2800" dirty="0" err="1" smtClean="0">
                <a:latin typeface="Times New Roman" pitchFamily="18" charset="0"/>
                <a:cs typeface="Times New Roman" pitchFamily="18" charset="0"/>
              </a:rPr>
              <a:t>Ln</a:t>
            </a:r>
            <a:r>
              <a:rPr lang="en-US" sz="2800" dirty="0" smtClean="0">
                <a:latin typeface="Times New Roman" pitchFamily="18" charset="0"/>
                <a:cs typeface="Times New Roman" pitchFamily="18" charset="0"/>
              </a:rPr>
              <a:t>(III) oxides are treated with hot, aqueous </a:t>
            </a:r>
            <a:r>
              <a:rPr lang="en-US" sz="2800" dirty="0" err="1" smtClean="0">
                <a:latin typeface="Times New Roman" pitchFamily="18" charset="0"/>
                <a:cs typeface="Times New Roman" pitchFamily="18" charset="0"/>
              </a:rPr>
              <a:t>HCl</a:t>
            </a:r>
            <a:r>
              <a:rPr lang="en-US" sz="2800" dirty="0" smtClean="0">
                <a:latin typeface="Times New Roman" pitchFamily="18" charset="0"/>
                <a:cs typeface="Times New Roman" pitchFamily="18" charset="0"/>
              </a:rPr>
              <a:t>; ThO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is not dissolved, but the </a:t>
            </a:r>
            <a:r>
              <a:rPr lang="en-US" sz="2800" dirty="0" err="1" smtClean="0">
                <a:latin typeface="Times New Roman" pitchFamily="18" charset="0"/>
                <a:cs typeface="Times New Roman" pitchFamily="18" charset="0"/>
              </a:rPr>
              <a:t>Ln</a:t>
            </a:r>
            <a:r>
              <a:rPr lang="en-US" sz="2800" dirty="0" smtClean="0">
                <a:latin typeface="Times New Roman" pitchFamily="18" charset="0"/>
                <a:cs typeface="Times New Roman" pitchFamily="18" charset="0"/>
              </a:rPr>
              <a:t>(III) oxides give a solution of MCl</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(M = La, </a:t>
            </a:r>
            <a:r>
              <a:rPr lang="en-US" sz="2800" dirty="0" err="1" smtClean="0">
                <a:latin typeface="Times New Roman" pitchFamily="18" charset="0"/>
                <a:cs typeface="Times New Roman" pitchFamily="18" charset="0"/>
              </a:rPr>
              <a:t>Ce</a:t>
            </a:r>
            <a:r>
              <a:rPr lang="en-US" sz="2800" dirty="0" smtClean="0">
                <a:latin typeface="Times New Roman" pitchFamily="18" charset="0"/>
                <a:cs typeface="Times New Roman" pitchFamily="18" charset="0"/>
              </a:rPr>
              <a:t>. . .) which is then purified.</a:t>
            </a:r>
          </a:p>
          <a:p>
            <a:pPr algn="just">
              <a:lnSpc>
                <a:spcPct val="170000"/>
              </a:lnSpc>
              <a:buFont typeface="Wingdings" pitchFamily="2" charset="2"/>
              <a:buChar char="Ø"/>
            </a:pPr>
            <a:endParaRPr lang="en-US" sz="2800" dirty="0"/>
          </a:p>
        </p:txBody>
      </p:sp>
      <p:sp>
        <p:nvSpPr>
          <p:cNvPr id="4" name="Slide Number Placeholder 3"/>
          <p:cNvSpPr>
            <a:spLocks noGrp="1"/>
          </p:cNvSpPr>
          <p:nvPr>
            <p:ph type="sldNum" sz="quarter" idx="12"/>
          </p:nvPr>
        </p:nvSpPr>
        <p:spPr/>
        <p:txBody>
          <a:bodyPr/>
          <a:lstStyle/>
          <a:p>
            <a:fld id="{1AECD830-6D75-4D7C-923D-AC950AB2D063}" type="slidenum">
              <a:rPr lang="en-US" smtClean="0"/>
              <a:pPr/>
              <a:t>159</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fontScale="92500" lnSpcReduction="10000"/>
          </a:bodyPr>
          <a:lstStyle/>
          <a:p>
            <a:pPr algn="just">
              <a:lnSpc>
                <a:spcPct val="150000"/>
              </a:lnSpc>
              <a:buFont typeface="Wingdings" pitchFamily="2" charset="2"/>
              <a:buChar char="Ø"/>
            </a:pPr>
            <a:r>
              <a:rPr lang="en-US" dirty="0">
                <a:solidFill>
                  <a:schemeClr val="tx1"/>
                </a:solidFill>
                <a:latin typeface="Times New Roman" pitchFamily="18" charset="0"/>
                <a:cs typeface="Times New Roman" pitchFamily="18" charset="0"/>
              </a:rPr>
              <a:t>The transition metals (with the </a:t>
            </a:r>
            <a:r>
              <a:rPr lang="en-US" dirty="0" smtClean="0">
                <a:solidFill>
                  <a:schemeClr val="tx1"/>
                </a:solidFill>
                <a:latin typeface="Times New Roman" pitchFamily="18" charset="0"/>
                <a:cs typeface="Times New Roman" pitchFamily="18" charset="0"/>
              </a:rPr>
              <a:t>exception of  Zn</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Cd</a:t>
            </a:r>
            <a:r>
              <a:rPr lang="en-US" dirty="0">
                <a:solidFill>
                  <a:schemeClr val="tx1"/>
                </a:solidFill>
                <a:latin typeface="Times New Roman" pitchFamily="18" charset="0"/>
                <a:cs typeface="Times New Roman" pitchFamily="18" charset="0"/>
              </a:rPr>
              <a:t> and Hg) are very much hard </a:t>
            </a:r>
            <a:r>
              <a:rPr lang="en-US" dirty="0" smtClean="0">
                <a:solidFill>
                  <a:schemeClr val="tx1"/>
                </a:solidFill>
                <a:latin typeface="Times New Roman" pitchFamily="18" charset="0"/>
                <a:cs typeface="Times New Roman" pitchFamily="18" charset="0"/>
              </a:rPr>
              <a:t>and have </a:t>
            </a:r>
            <a:r>
              <a:rPr lang="en-US" dirty="0">
                <a:solidFill>
                  <a:schemeClr val="tx1"/>
                </a:solidFill>
                <a:latin typeface="Times New Roman" pitchFamily="18" charset="0"/>
                <a:cs typeface="Times New Roman" pitchFamily="18" charset="0"/>
              </a:rPr>
              <a:t>low volatility</a:t>
            </a:r>
            <a:r>
              <a:rPr lang="en-US" dirty="0" smtClean="0">
                <a:solidFill>
                  <a:schemeClr val="tx1"/>
                </a:solidFill>
                <a:latin typeface="Times New Roman" pitchFamily="18" charset="0"/>
                <a:cs typeface="Times New Roman" pitchFamily="18" charset="0"/>
              </a:rPr>
              <a:t>.</a:t>
            </a:r>
          </a:p>
          <a:p>
            <a:pPr algn="just">
              <a:lnSpc>
                <a:spcPct val="150000"/>
              </a:lnSpc>
              <a:buFont typeface="Wingdings" pitchFamily="2" charset="2"/>
              <a:buChar char="Ø"/>
            </a:pPr>
            <a:r>
              <a:rPr lang="en-US" dirty="0" smtClean="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Their </a:t>
            </a:r>
            <a:r>
              <a:rPr lang="en-US" dirty="0" smtClean="0">
                <a:solidFill>
                  <a:schemeClr val="tx1"/>
                </a:solidFill>
                <a:latin typeface="Times New Roman" pitchFamily="18" charset="0"/>
                <a:cs typeface="Times New Roman" pitchFamily="18" charset="0"/>
              </a:rPr>
              <a:t>melting </a:t>
            </a:r>
            <a:r>
              <a:rPr lang="en-US" dirty="0">
                <a:solidFill>
                  <a:schemeClr val="tx1"/>
                </a:solidFill>
                <a:latin typeface="Times New Roman" pitchFamily="18" charset="0"/>
                <a:cs typeface="Times New Roman" pitchFamily="18" charset="0"/>
              </a:rPr>
              <a:t>and </a:t>
            </a:r>
            <a:r>
              <a:rPr lang="en-US" dirty="0" smtClean="0">
                <a:solidFill>
                  <a:schemeClr val="tx1"/>
                </a:solidFill>
                <a:latin typeface="Times New Roman" pitchFamily="18" charset="0"/>
                <a:cs typeface="Times New Roman" pitchFamily="18" charset="0"/>
              </a:rPr>
              <a:t>boiling points </a:t>
            </a:r>
            <a:r>
              <a:rPr lang="en-US" dirty="0">
                <a:solidFill>
                  <a:schemeClr val="tx1"/>
                </a:solidFill>
                <a:latin typeface="Times New Roman" pitchFamily="18" charset="0"/>
                <a:cs typeface="Times New Roman" pitchFamily="18" charset="0"/>
              </a:rPr>
              <a:t>are high. </a:t>
            </a:r>
            <a:endParaRPr lang="en-US"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endParaRPr lang="en-US" dirty="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endParaRPr lang="en-US"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endParaRPr lang="en-US" dirty="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endParaRPr lang="en-US"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endParaRPr lang="en-US" dirty="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solidFill>
                <a:schemeClr val="tx1"/>
              </a:solidFill>
              <a:latin typeface="Times New Roman" pitchFamily="18" charset="0"/>
              <a:cs typeface="Times New Roman" pitchFamily="18" charset="0"/>
            </a:endParaRPr>
          </a:p>
          <a:p>
            <a:pPr algn="just"/>
            <a:r>
              <a:rPr lang="en-US" sz="2800" dirty="0">
                <a:solidFill>
                  <a:schemeClr val="tx1"/>
                </a:solidFill>
                <a:latin typeface="Times New Roman" pitchFamily="18" charset="0"/>
                <a:cs typeface="Times New Roman" pitchFamily="18" charset="0"/>
              </a:rPr>
              <a:t>Trends in melting points </a:t>
            </a:r>
            <a:r>
              <a:rPr lang="en-US" sz="2800" dirty="0" smtClean="0">
                <a:solidFill>
                  <a:schemeClr val="tx1"/>
                </a:solidFill>
                <a:latin typeface="Times New Roman" pitchFamily="18" charset="0"/>
                <a:cs typeface="Times New Roman" pitchFamily="18" charset="0"/>
              </a:rPr>
              <a:t>of transition </a:t>
            </a:r>
            <a:r>
              <a:rPr lang="en-US" sz="2800" dirty="0">
                <a:solidFill>
                  <a:schemeClr val="tx1"/>
                </a:solidFill>
                <a:latin typeface="Times New Roman" pitchFamily="18" charset="0"/>
                <a:cs typeface="Times New Roman" pitchFamily="18" charset="0"/>
              </a:rPr>
              <a:t>elements</a:t>
            </a:r>
            <a:endParaRPr lang="en-US" sz="2800"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endParaRPr lang="en-US" dirty="0">
              <a:solidFill>
                <a:schemeClr val="tx1"/>
              </a:solidFill>
              <a:latin typeface="Times New Roman" pitchFamily="18" charset="0"/>
              <a:cs typeface="Times New Roman" pitchFamily="18" charset="0"/>
            </a:endParaRPr>
          </a:p>
        </p:txBody>
      </p:sp>
      <p:pic>
        <p:nvPicPr>
          <p:cNvPr id="4" name="Picture 3"/>
          <p:cNvPicPr>
            <a:picLocks noChangeAspect="1" noChangeArrowheads="1"/>
          </p:cNvPicPr>
          <p:nvPr/>
        </p:nvPicPr>
        <p:blipFill>
          <a:blip r:embed="rId3" cstate="print"/>
          <a:srcRect/>
          <a:stretch>
            <a:fillRect/>
          </a:stretch>
        </p:blipFill>
        <p:spPr bwMode="auto">
          <a:xfrm>
            <a:off x="2133600" y="2286000"/>
            <a:ext cx="3733800" cy="374913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1AECD830-6D75-4D7C-923D-AC950AB2D063}" type="slidenum">
              <a:rPr lang="en-US" smtClean="0"/>
              <a:pPr/>
              <a:t>16</a:t>
            </a:fld>
            <a:endParaRPr lang="en-US"/>
          </a:p>
        </p:txBody>
      </p:sp>
    </p:spTree>
  </p:cSld>
  <p:clrMapOvr>
    <a:masterClrMapping/>
  </p:clrMapOvr>
  <p:transition>
    <p:wipe dir="d"/>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Starting from </a:t>
            </a:r>
            <a:r>
              <a:rPr lang="en-US" sz="2800" dirty="0" err="1" smtClean="0">
                <a:latin typeface="Times New Roman" pitchFamily="18" charset="0"/>
                <a:cs typeface="Times New Roman" pitchFamily="18" charset="0"/>
              </a:rPr>
              <a:t>bastnasite</a:t>
            </a:r>
            <a:r>
              <a:rPr lang="en-US" sz="2800" dirty="0" smtClean="0">
                <a:latin typeface="Times New Roman" pitchFamily="18" charset="0"/>
                <a:cs typeface="Times New Roman" pitchFamily="18" charset="0"/>
              </a:rPr>
              <a:t>, the ore is treated with dilute </a:t>
            </a:r>
            <a:r>
              <a:rPr lang="en-US" sz="2800" dirty="0" err="1" smtClean="0">
                <a:latin typeface="Times New Roman" pitchFamily="18" charset="0"/>
                <a:cs typeface="Times New Roman" pitchFamily="18" charset="0"/>
              </a:rPr>
              <a:t>HCl</a:t>
            </a:r>
            <a:r>
              <a:rPr lang="en-US" sz="2800" dirty="0" smtClean="0">
                <a:latin typeface="Times New Roman" pitchFamily="18" charset="0"/>
                <a:cs typeface="Times New Roman" pitchFamily="18" charset="0"/>
              </a:rPr>
              <a:t> to remove CaCO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and then converted to </a:t>
            </a:r>
            <a:r>
              <a:rPr lang="en-US" sz="2800" dirty="0" err="1" smtClean="0">
                <a:latin typeface="Times New Roman" pitchFamily="18" charset="0"/>
                <a:cs typeface="Times New Roman" pitchFamily="18" charset="0"/>
              </a:rPr>
              <a:t>anaqueous</a:t>
            </a:r>
            <a:r>
              <a:rPr lang="en-US" sz="2800" dirty="0" smtClean="0">
                <a:latin typeface="Times New Roman" pitchFamily="18" charset="0"/>
                <a:cs typeface="Times New Roman" pitchFamily="18" charset="0"/>
              </a:rPr>
              <a:t> solution of MCl</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(M = La, </a:t>
            </a:r>
            <a:r>
              <a:rPr lang="en-US" sz="2800" dirty="0" err="1" smtClean="0">
                <a:latin typeface="Times New Roman" pitchFamily="18" charset="0"/>
                <a:cs typeface="Times New Roman" pitchFamily="18" charset="0"/>
              </a:rPr>
              <a:t>Ce</a:t>
            </a:r>
            <a:r>
              <a:rPr lang="en-US" sz="2800" dirty="0" smtClean="0">
                <a:latin typeface="Times New Roman" pitchFamily="18" charset="0"/>
                <a:cs typeface="Times New Roman" pitchFamily="18" charset="0"/>
              </a:rPr>
              <a:t> . . .).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similarity in ion size and properties of the lanthanoids makes separation difficult.</a:t>
            </a:r>
            <a:endParaRPr lang="en-US" sz="2800" b="1" dirty="0" smtClean="0">
              <a:latin typeface="Times New Roman" pitchFamily="18" charset="0"/>
              <a:cs typeface="Times New Roman" pitchFamily="18" charset="0"/>
            </a:endParaRPr>
          </a:p>
          <a:p>
            <a:pPr algn="ctr">
              <a:buNone/>
            </a:pPr>
            <a:r>
              <a:rPr lang="en-US" sz="4000" b="1" dirty="0" smtClean="0">
                <a:latin typeface="Times New Roman" pitchFamily="18" charset="0"/>
                <a:cs typeface="Times New Roman" pitchFamily="18" charset="0"/>
              </a:rPr>
              <a:t>The actinoid metals</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The artificial nature of all but two of the actinoid metals affects the extent of knowledge of their properties, and this is reflected in the varying amounts of information that we give for each metal.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The instability of the actinoids with respect to radioactive decay has already been mentioned</a:t>
            </a:r>
            <a:endParaRPr lang="en-US" sz="28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160</a:t>
            </a:fld>
            <a:endParaRPr lang="en-US"/>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All the actinoids are highly toxic, the ingestion of long-lived a-emitters such as </a:t>
            </a:r>
            <a:r>
              <a:rPr lang="en-US" sz="2800" baseline="30000" dirty="0" smtClean="0">
                <a:latin typeface="Times New Roman" pitchFamily="18" charset="0"/>
                <a:cs typeface="Times New Roman" pitchFamily="18" charset="0"/>
              </a:rPr>
              <a:t>231</a:t>
            </a:r>
            <a:r>
              <a:rPr lang="en-US" sz="2800" dirty="0" smtClean="0">
                <a:latin typeface="Times New Roman" pitchFamily="18" charset="0"/>
                <a:cs typeface="Times New Roman" pitchFamily="18" charset="0"/>
              </a:rPr>
              <a:t>Pa being extremely hazardous; lethal doses are extremely small.</a:t>
            </a:r>
          </a:p>
          <a:p>
            <a:pPr algn="just">
              <a:lnSpc>
                <a:spcPct val="150000"/>
              </a:lnSpc>
              <a:buNone/>
            </a:pPr>
            <a:r>
              <a:rPr lang="en-US" sz="2800" b="1" dirty="0" smtClean="0">
                <a:latin typeface="Times New Roman" pitchFamily="18" charset="0"/>
                <a:cs typeface="Times New Roman" pitchFamily="18" charset="0"/>
              </a:rPr>
              <a:t>Properties</a:t>
            </a:r>
          </a:p>
          <a:p>
            <a:pPr algn="just">
              <a:lnSpc>
                <a:spcPct val="170000"/>
              </a:lnSpc>
              <a:buFont typeface="Wingdings" pitchFamily="2" charset="2"/>
              <a:buChar char="Ø"/>
            </a:pPr>
            <a:r>
              <a:rPr lang="en-US" sz="2800" dirty="0" smtClean="0">
                <a:latin typeface="Times New Roman" pitchFamily="18" charset="0"/>
                <a:cs typeface="Times New Roman" pitchFamily="18" charset="0"/>
              </a:rPr>
              <a:t>Actinium is a soft metal which glows in the dark. </a:t>
            </a:r>
          </a:p>
          <a:p>
            <a:pPr algn="just">
              <a:lnSpc>
                <a:spcPct val="170000"/>
              </a:lnSpc>
              <a:buFont typeface="Wingdings" pitchFamily="2" charset="2"/>
              <a:buChar char="Ø"/>
            </a:pPr>
            <a:r>
              <a:rPr lang="en-US" sz="2800" dirty="0" smtClean="0">
                <a:latin typeface="Times New Roman" pitchFamily="18" charset="0"/>
                <a:cs typeface="Times New Roman" pitchFamily="18" charset="0"/>
              </a:rPr>
              <a:t>It is readily oxidized to Ac</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in moist air, and liberates 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from 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 </a:t>
            </a:r>
          </a:p>
          <a:p>
            <a:pPr algn="just">
              <a:lnSpc>
                <a:spcPct val="170000"/>
              </a:lnSpc>
              <a:buFont typeface="Wingdings" pitchFamily="2" charset="2"/>
              <a:buChar char="Ø"/>
            </a:pPr>
            <a:r>
              <a:rPr lang="en-US" sz="2800" dirty="0" smtClean="0">
                <a:latin typeface="Times New Roman" pitchFamily="18" charset="0"/>
                <a:cs typeface="Times New Roman" pitchFamily="18" charset="0"/>
              </a:rPr>
              <a:t>Thorium is relatively stable in air, but is attacked slowly by 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 and rapidly by steam or dilute </a:t>
            </a:r>
            <a:r>
              <a:rPr lang="en-US" sz="2800" dirty="0" err="1" smtClean="0">
                <a:latin typeface="Times New Roman" pitchFamily="18" charset="0"/>
                <a:cs typeface="Times New Roman" pitchFamily="18" charset="0"/>
              </a:rPr>
              <a:t>HCl</a:t>
            </a:r>
            <a:r>
              <a:rPr lang="en-US" sz="2800" dirty="0" smtClean="0">
                <a:latin typeface="Times New Roman" pitchFamily="18" charset="0"/>
                <a:cs typeface="Times New Roman" pitchFamily="18" charset="0"/>
              </a:rPr>
              <a:t>. </a:t>
            </a:r>
          </a:p>
        </p:txBody>
      </p:sp>
      <p:sp>
        <p:nvSpPr>
          <p:cNvPr id="4" name="Slide Number Placeholder 3"/>
          <p:cNvSpPr>
            <a:spLocks noGrp="1"/>
          </p:cNvSpPr>
          <p:nvPr>
            <p:ph type="sldNum" sz="quarter" idx="12"/>
          </p:nvPr>
        </p:nvSpPr>
        <p:spPr/>
        <p:txBody>
          <a:bodyPr/>
          <a:lstStyle/>
          <a:p>
            <a:fld id="{1AECD830-6D75-4D7C-923D-AC950AB2D063}" type="slidenum">
              <a:rPr lang="en-US" smtClean="0"/>
              <a:pPr/>
              <a:t>161</a:t>
            </a:fld>
            <a:endParaRPr lang="en-US"/>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70000"/>
              </a:lnSpc>
              <a:buFont typeface="Wingdings" pitchFamily="2" charset="2"/>
              <a:buChar char="Ø"/>
            </a:pPr>
            <a:r>
              <a:rPr lang="en-US" sz="2800" dirty="0" smtClean="0">
                <a:latin typeface="Times New Roman" pitchFamily="18" charset="0"/>
                <a:cs typeface="Times New Roman" pitchFamily="18" charset="0"/>
              </a:rPr>
              <a:t>On heating, </a:t>
            </a:r>
            <a:r>
              <a:rPr lang="en-US" sz="2800" dirty="0" err="1"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reacts with 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to give ThH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halogens to give ThX</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and N</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and C to give nitrides and carbides; it forms alloys with a range of metals (e.g. Th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Zn, CuTh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t>
            </a:r>
            <a:endParaRPr lang="en-US" sz="2800" b="1" dirty="0" smtClean="0">
              <a:latin typeface="Times New Roman" pitchFamily="18" charset="0"/>
              <a:cs typeface="Times New Roman" pitchFamily="18" charset="0"/>
            </a:endParaRPr>
          </a:p>
          <a:p>
            <a:pPr algn="just">
              <a:lnSpc>
                <a:spcPct val="170000"/>
              </a:lnSpc>
              <a:buFont typeface="Wingdings" pitchFamily="2" charset="2"/>
              <a:buChar char="Ø"/>
            </a:pPr>
            <a:r>
              <a:rPr lang="en-US" sz="2800" dirty="0" smtClean="0">
                <a:latin typeface="Times New Roman" pitchFamily="18" charset="0"/>
                <a:cs typeface="Times New Roman" pitchFamily="18" charset="0"/>
              </a:rPr>
              <a:t>Protactinium is ductile and malleable, is not corroded by air, but reacts with 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and halogens when heated, and with concentrated HF, </a:t>
            </a:r>
            <a:r>
              <a:rPr lang="en-US" sz="2800" dirty="0" err="1" smtClean="0">
                <a:latin typeface="Times New Roman" pitchFamily="18" charset="0"/>
                <a:cs typeface="Times New Roman" pitchFamily="18" charset="0"/>
              </a:rPr>
              <a:t>HCl</a:t>
            </a:r>
            <a:r>
              <a:rPr lang="en-US" sz="2800" dirty="0" smtClean="0">
                <a:latin typeface="Times New Roman" pitchFamily="18" charset="0"/>
                <a:cs typeface="Times New Roman" pitchFamily="18" charset="0"/>
              </a:rPr>
              <a:t> and 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SO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Uranium corrodes in air; it is attacked by water and dilute acids but not alkali.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With 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UO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is produced, but on heating, U</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8</a:t>
            </a:r>
            <a:r>
              <a:rPr lang="en-US" sz="2800" dirty="0" smtClean="0">
                <a:latin typeface="Times New Roman" pitchFamily="18" charset="0"/>
                <a:cs typeface="Times New Roman" pitchFamily="18" charset="0"/>
              </a:rPr>
              <a:t> forms.</a:t>
            </a:r>
            <a:endParaRPr lang="en-US" sz="2800" b="1"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1AECD830-6D75-4D7C-923D-AC950AB2D063}" type="slidenum">
              <a:rPr lang="en-US" smtClean="0"/>
              <a:pPr/>
              <a:t>162</a:t>
            </a:fld>
            <a:endParaRPr lang="en-US"/>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pPr algn="just">
              <a:lnSpc>
                <a:spcPct val="170000"/>
              </a:lnSpc>
              <a:buFont typeface="Wingdings" pitchFamily="2" charset="2"/>
              <a:buChar char="Ø"/>
            </a:pPr>
            <a:r>
              <a:rPr lang="en-US" dirty="0" smtClean="0">
                <a:latin typeface="Times New Roman" pitchFamily="18" charset="0"/>
                <a:cs typeface="Times New Roman" pitchFamily="18" charset="0"/>
              </a:rPr>
              <a:t>Neptunium is a reactive metal which quickly tarnishes in air.</a:t>
            </a:r>
          </a:p>
          <a:p>
            <a:pPr algn="just">
              <a:lnSpc>
                <a:spcPct val="170000"/>
              </a:lnSpc>
              <a:buFont typeface="Wingdings" pitchFamily="2" charset="2"/>
              <a:buChar char="Ø"/>
            </a:pPr>
            <a:r>
              <a:rPr lang="en-US" dirty="0" smtClean="0">
                <a:latin typeface="Times New Roman" pitchFamily="18" charset="0"/>
                <a:cs typeface="Times New Roman" pitchFamily="18" charset="0"/>
              </a:rPr>
              <a:t>It reacts with dilute acids liberating 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but is not attacked by alkali. </a:t>
            </a:r>
          </a:p>
          <a:p>
            <a:pPr algn="just">
              <a:lnSpc>
                <a:spcPct val="170000"/>
              </a:lnSpc>
              <a:buFont typeface="Wingdings" pitchFamily="2" charset="2"/>
              <a:buChar char="Ø"/>
            </a:pPr>
            <a:r>
              <a:rPr lang="en-US" dirty="0" smtClean="0">
                <a:latin typeface="Times New Roman" pitchFamily="18" charset="0"/>
                <a:cs typeface="Times New Roman" pitchFamily="18" charset="0"/>
              </a:rPr>
              <a:t>Despite the fact that the critical mass of plutonium is &lt;0.5 kg and it is extremely toxic, its uses as a nuclear fuel and explosive make it a much-studied element. </a:t>
            </a:r>
          </a:p>
          <a:p>
            <a:pPr algn="just">
              <a:lnSpc>
                <a:spcPct val="170000"/>
              </a:lnSpc>
              <a:buFont typeface="Wingdings" pitchFamily="2" charset="2"/>
              <a:buChar char="Ø"/>
            </a:pPr>
            <a:r>
              <a:rPr lang="en-US" dirty="0" smtClean="0">
                <a:latin typeface="Times New Roman" pitchFamily="18" charset="0"/>
                <a:cs typeface="Times New Roman" pitchFamily="18" charset="0"/>
              </a:rPr>
              <a:t>It reacts with 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steam and acids, but is inert towards alkali; on heating, </a:t>
            </a:r>
            <a:r>
              <a:rPr lang="en-US" dirty="0" err="1" smtClean="0">
                <a:latin typeface="Times New Roman" pitchFamily="18" charset="0"/>
                <a:cs typeface="Times New Roman" pitchFamily="18" charset="0"/>
              </a:rPr>
              <a:t>Pu</a:t>
            </a:r>
            <a:r>
              <a:rPr lang="en-US" dirty="0" smtClean="0">
                <a:latin typeface="Times New Roman" pitchFamily="18" charset="0"/>
                <a:cs typeface="Times New Roman" pitchFamily="18" charset="0"/>
              </a:rPr>
              <a:t> combines with many non-metals to give, for example, PuH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PuH</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PuCl</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PuO</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and Pu</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163</a:t>
            </a:fld>
            <a:endParaRPr lang="en-US"/>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Americium is a very intense </a:t>
            </a:r>
            <a:r>
              <a:rPr lang="el-GR" sz="2800" dirty="0" smtClean="0">
                <a:latin typeface="Times New Roman" pitchFamily="18" charset="0"/>
                <a:cs typeface="Times New Roman" pitchFamily="18" charset="0"/>
              </a:rPr>
              <a:t>α</a:t>
            </a:r>
            <a:r>
              <a:rPr lang="en-US" sz="2800" dirty="0" smtClean="0">
                <a:latin typeface="Times New Roman" pitchFamily="18" charset="0"/>
                <a:cs typeface="Times New Roman" pitchFamily="18" charset="0"/>
              </a:rPr>
              <a:t>- and ɤ-emitter.</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It tarnishes slowly in dry air, reacts with steam and acids, and on heating forms binary compounds with a range of non-metals.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Curium corrodes rapidly in air; only minute quantities can be handled (&lt;20mg in controlled conditions).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Berkelium and californium behave similarly to Cm, being attacked by air and acids, but not by alkali.</a:t>
            </a:r>
          </a:p>
          <a:p>
            <a:pPr algn="just">
              <a:lnSpc>
                <a:spcPct val="150000"/>
              </a:lnSpc>
              <a:buFont typeface="Wingdings" pitchFamily="2" charset="2"/>
              <a:buChar char="Ø"/>
            </a:pPr>
            <a:r>
              <a:rPr lang="en-US" sz="2800" dirty="0" smtClean="0">
                <a:latin typeface="Times New Roman" pitchFamily="18" charset="0"/>
                <a:cs typeface="Times New Roman" pitchFamily="18" charset="0"/>
              </a:rPr>
              <a:t>Curium and the later elements are handled only in specialized research laboratories.</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164</a:t>
            </a:fld>
            <a:endParaRPr lang="en-US"/>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lgn="just">
              <a:lnSpc>
                <a:spcPct val="170000"/>
              </a:lnSpc>
              <a:buNone/>
            </a:pPr>
            <a:r>
              <a:rPr lang="en-US" b="1" dirty="0" smtClean="0">
                <a:latin typeface="Times New Roman" pitchFamily="18" charset="0"/>
                <a:cs typeface="Times New Roman" pitchFamily="18" charset="0"/>
              </a:rPr>
              <a:t>Occurrence and separation of actinoids</a:t>
            </a:r>
          </a:p>
          <a:p>
            <a:pPr algn="just">
              <a:lnSpc>
                <a:spcPct val="160000"/>
              </a:lnSpc>
              <a:buFont typeface="Wingdings" pitchFamily="2" charset="2"/>
              <a:buChar char="Ø"/>
            </a:pPr>
            <a:r>
              <a:rPr lang="en-US" sz="2800" dirty="0" smtClean="0">
                <a:latin typeface="Times New Roman" pitchFamily="18" charset="0"/>
                <a:cs typeface="Times New Roman" pitchFamily="18" charset="0"/>
              </a:rPr>
              <a:t>With the exception of </a:t>
            </a:r>
            <a:r>
              <a:rPr lang="en-US" sz="2800" dirty="0" err="1"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and U, the actinoids are manmade, produced by nuclear reactions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Radiation hazards of all but </a:t>
            </a:r>
            <a:r>
              <a:rPr lang="en-US" sz="2800" dirty="0" err="1"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and U lead to technical difficulties in studying actinoid compounds, and conventional experimental techniques are not generally applicable.</a:t>
            </a:r>
          </a:p>
          <a:p>
            <a:pPr algn="just">
              <a:lnSpc>
                <a:spcPct val="160000"/>
              </a:lnSpc>
              <a:buFont typeface="Wingdings" pitchFamily="2" charset="2"/>
              <a:buChar char="Ø"/>
            </a:pPr>
            <a:r>
              <a:rPr lang="en-US" sz="2800" dirty="0" smtClean="0">
                <a:latin typeface="Times New Roman" pitchFamily="18" charset="0"/>
                <a:cs typeface="Times New Roman" pitchFamily="18" charset="0"/>
              </a:rPr>
              <a:t>Uranium and thorium are isolated from natural sources.</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Thorium is extracted from monazite as ThO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and the most important source of uranium is pitchblende (U</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8</a:t>
            </a:r>
            <a:r>
              <a:rPr lang="en-US" sz="2800" dirty="0" smtClean="0">
                <a:latin typeface="Times New Roman" pitchFamily="18" charset="0"/>
                <a:cs typeface="Times New Roman" pitchFamily="18" charset="0"/>
              </a:rPr>
              <a:t>). </a:t>
            </a:r>
          </a:p>
        </p:txBody>
      </p:sp>
      <p:sp>
        <p:nvSpPr>
          <p:cNvPr id="4" name="Slide Number Placeholder 3"/>
          <p:cNvSpPr>
            <a:spLocks noGrp="1"/>
          </p:cNvSpPr>
          <p:nvPr>
            <p:ph type="sldNum" sz="quarter" idx="12"/>
          </p:nvPr>
        </p:nvSpPr>
        <p:spPr/>
        <p:txBody>
          <a:bodyPr/>
          <a:lstStyle/>
          <a:p>
            <a:fld id="{1AECD830-6D75-4D7C-923D-AC950AB2D063}" type="slidenum">
              <a:rPr lang="en-US" smtClean="0"/>
              <a:pPr/>
              <a:t>165</a:t>
            </a:fld>
            <a:endParaRPr lang="en-US"/>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 uranium ore is heated with 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SO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in the presence of an oxidizing agent to give the sulfate salt of the </a:t>
            </a:r>
            <a:r>
              <a:rPr lang="en-US" sz="2800" dirty="0" err="1" smtClean="0">
                <a:latin typeface="Times New Roman" pitchFamily="18" charset="0"/>
                <a:cs typeface="Times New Roman" pitchFamily="18" charset="0"/>
              </a:rPr>
              <a:t>uranyl</a:t>
            </a:r>
            <a:r>
              <a:rPr lang="en-US" sz="2800" dirty="0" smtClean="0">
                <a:latin typeface="Times New Roman" pitchFamily="18" charset="0"/>
                <a:cs typeface="Times New Roman" pitchFamily="18" charset="0"/>
              </a:rPr>
              <a:t> cation, [UO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which is separated on an </a:t>
            </a:r>
            <a:r>
              <a:rPr lang="en-US" sz="2800" dirty="0" err="1" smtClean="0">
                <a:latin typeface="Times New Roman" pitchFamily="18" charset="0"/>
                <a:cs typeface="Times New Roman" pitchFamily="18" charset="0"/>
              </a:rPr>
              <a:t>anionexchange</a:t>
            </a:r>
            <a:r>
              <a:rPr lang="en-US" sz="2800" dirty="0" smtClean="0">
                <a:latin typeface="Times New Roman" pitchFamily="18" charset="0"/>
                <a:cs typeface="Times New Roman" pitchFamily="18" charset="0"/>
              </a:rPr>
              <a:t> resin, eluting with HNO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to give [UO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][NO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After further work-up, the uranium is precipitated as the </a:t>
            </a:r>
            <a:r>
              <a:rPr lang="en-US" sz="2800" dirty="0" err="1" smtClean="0">
                <a:latin typeface="Times New Roman" pitchFamily="18" charset="0"/>
                <a:cs typeface="Times New Roman" pitchFamily="18" charset="0"/>
              </a:rPr>
              <a:t>oxo-peroxo</a:t>
            </a:r>
            <a:r>
              <a:rPr lang="en-US" sz="2800" dirty="0" smtClean="0">
                <a:latin typeface="Times New Roman" pitchFamily="18" charset="0"/>
                <a:cs typeface="Times New Roman" pitchFamily="18" charset="0"/>
              </a:rPr>
              <a:t> complex UO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).2H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 or as ‘yellow cake’ (approximate composition [NH</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[U</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7</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Thermal decomposition gives yellow UO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which is converted to UF</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reduction with Mg yields U metal.</a:t>
            </a:r>
            <a:endParaRPr lang="en-US" sz="2800" b="1" dirty="0" smtClean="0">
              <a:latin typeface="Times New Roman" pitchFamily="18" charset="0"/>
              <a:cs typeface="Times New Roman" pitchFamily="18" charset="0"/>
            </a:endParaRPr>
          </a:p>
          <a:p>
            <a:pPr algn="just">
              <a:lnSpc>
                <a:spcPct val="170000"/>
              </a:lnSpc>
              <a:buFont typeface="Wingdings" pitchFamily="2" charset="2"/>
              <a:buChar char="Ø"/>
            </a:pPr>
            <a:r>
              <a:rPr lang="en-US" sz="2800" dirty="0" smtClean="0">
                <a:latin typeface="Times New Roman" pitchFamily="18" charset="0"/>
                <a:cs typeface="Times New Roman" pitchFamily="18" charset="0"/>
              </a:rPr>
              <a:t>The isotopes </a:t>
            </a:r>
            <a:r>
              <a:rPr lang="en-US" sz="2800" baseline="30000" dirty="0" smtClean="0">
                <a:latin typeface="Times New Roman" pitchFamily="18" charset="0"/>
                <a:cs typeface="Times New Roman" pitchFamily="18" charset="0"/>
              </a:rPr>
              <a:t>227</a:t>
            </a:r>
            <a:r>
              <a:rPr lang="en-US" sz="2800" dirty="0" smtClean="0">
                <a:latin typeface="Times New Roman" pitchFamily="18" charset="0"/>
                <a:cs typeface="Times New Roman" pitchFamily="18" charset="0"/>
              </a:rPr>
              <a:t>Ac and </a:t>
            </a:r>
            <a:r>
              <a:rPr lang="en-US" sz="2800" baseline="30000" dirty="0" smtClean="0">
                <a:latin typeface="Times New Roman" pitchFamily="18" charset="0"/>
                <a:cs typeface="Times New Roman" pitchFamily="18" charset="0"/>
              </a:rPr>
              <a:t>231</a:t>
            </a:r>
            <a:r>
              <a:rPr lang="en-US" sz="2800" dirty="0" smtClean="0">
                <a:latin typeface="Times New Roman" pitchFamily="18" charset="0"/>
                <a:cs typeface="Times New Roman" pitchFamily="18" charset="0"/>
              </a:rPr>
              <a:t>Pa can be isolated from the decay products of </a:t>
            </a:r>
            <a:r>
              <a:rPr lang="en-US" sz="2800" baseline="30000" dirty="0" smtClean="0">
                <a:latin typeface="Times New Roman" pitchFamily="18" charset="0"/>
                <a:cs typeface="Times New Roman" pitchFamily="18" charset="0"/>
              </a:rPr>
              <a:t>235</a:t>
            </a:r>
            <a:r>
              <a:rPr lang="en-US" sz="2800" dirty="0" smtClean="0">
                <a:latin typeface="Times New Roman" pitchFamily="18" charset="0"/>
                <a:cs typeface="Times New Roman" pitchFamily="18" charset="0"/>
              </a:rPr>
              <a:t>U in pitchblende, but are better synthesized by nuclear reactions.</a:t>
            </a:r>
            <a:endParaRPr lang="en-US" sz="2800" baseline="-25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166</a:t>
            </a:fld>
            <a:endParaRPr lang="en-US"/>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normAutofit fontScale="90000"/>
          </a:bodyPr>
          <a:lstStyle/>
          <a:p>
            <a:r>
              <a:rPr lang="en-US" sz="3200" b="1" dirty="0" smtClean="0">
                <a:solidFill>
                  <a:srgbClr val="002060"/>
                </a:solidFill>
                <a:latin typeface="Times New Roman" pitchFamily="18" charset="0"/>
                <a:cs typeface="Times New Roman" pitchFamily="18" charset="0"/>
              </a:rPr>
              <a:t/>
            </a:r>
            <a:br>
              <a:rPr lang="en-US" sz="3200" b="1" dirty="0" smtClean="0">
                <a:solidFill>
                  <a:srgbClr val="002060"/>
                </a:solidFill>
                <a:latin typeface="Times New Roman" pitchFamily="18" charset="0"/>
                <a:cs typeface="Times New Roman" pitchFamily="18" charset="0"/>
              </a:rPr>
            </a:br>
            <a:r>
              <a:rPr lang="en-US" sz="4000" b="1" dirty="0" smtClean="0">
                <a:solidFill>
                  <a:srgbClr val="7030A0"/>
                </a:solidFill>
                <a:latin typeface="Times New Roman" pitchFamily="18" charset="0"/>
                <a:cs typeface="Times New Roman" pitchFamily="18" charset="0"/>
              </a:rPr>
              <a:t>CHAPTER THREE</a:t>
            </a:r>
            <a:r>
              <a:rPr lang="en-US" sz="3200" b="1" dirty="0" smtClean="0">
                <a:solidFill>
                  <a:srgbClr val="002060"/>
                </a:solidFill>
                <a:latin typeface="Times New Roman" pitchFamily="18" charset="0"/>
                <a:cs typeface="Times New Roman" pitchFamily="18" charset="0"/>
              </a:rPr>
              <a:t/>
            </a:r>
            <a:br>
              <a:rPr lang="en-US" sz="3200" b="1" dirty="0" smtClean="0">
                <a:solidFill>
                  <a:srgbClr val="002060"/>
                </a:solidFill>
                <a:latin typeface="Times New Roman" pitchFamily="18" charset="0"/>
                <a:cs typeface="Times New Roman" pitchFamily="18" charset="0"/>
              </a:rPr>
            </a:br>
            <a:r>
              <a:rPr lang="en-US" sz="3600" b="1" dirty="0" smtClean="0">
                <a:solidFill>
                  <a:srgbClr val="00B0F0"/>
                </a:solidFill>
                <a:latin typeface="Times New Roman" pitchFamily="18" charset="0"/>
                <a:cs typeface="Times New Roman" pitchFamily="18" charset="0"/>
              </a:rPr>
              <a:t>COORDINATION CHEMISTRY OF TRANSITION METALS</a:t>
            </a:r>
            <a:r>
              <a:rPr lang="en-US" sz="3200" dirty="0" smtClean="0"/>
              <a:t/>
            </a:r>
            <a:br>
              <a:rPr lang="en-US" sz="3200" dirty="0" smtClean="0"/>
            </a:br>
            <a:endParaRPr lang="en-US" sz="2400" dirty="0">
              <a:solidFill>
                <a:srgbClr val="00B0F0"/>
              </a:solidFill>
              <a:latin typeface="Times New Roman" pitchFamily="18" charset="0"/>
              <a:cs typeface="Times New Roman" pitchFamily="18" charset="0"/>
            </a:endParaRPr>
          </a:p>
        </p:txBody>
      </p:sp>
      <p:sp>
        <p:nvSpPr>
          <p:cNvPr id="3" name="Subtitle 2"/>
          <p:cNvSpPr>
            <a:spLocks noGrp="1"/>
          </p:cNvSpPr>
          <p:nvPr>
            <p:ph type="subTitle" idx="1"/>
          </p:nvPr>
        </p:nvSpPr>
        <p:spPr>
          <a:xfrm>
            <a:off x="0" y="1219200"/>
            <a:ext cx="9144000" cy="5638800"/>
          </a:xfrm>
        </p:spPr>
        <p:txBody>
          <a:bodyPr>
            <a:noAutofit/>
          </a:bodyPr>
          <a:lstStyle/>
          <a:p>
            <a:pPr algn="just">
              <a:lnSpc>
                <a:spcPct val="150000"/>
              </a:lnSpc>
              <a:buFont typeface="Wingdings" pitchFamily="2" charset="2"/>
              <a:buChar char="Ø"/>
            </a:pPr>
            <a:r>
              <a:rPr lang="en-US" sz="2800" dirty="0" smtClean="0">
                <a:solidFill>
                  <a:srgbClr val="FF0000"/>
                </a:solidFill>
                <a:latin typeface="Times New Roman" pitchFamily="18" charset="0"/>
                <a:cs typeface="Times New Roman" pitchFamily="18" charset="0"/>
              </a:rPr>
              <a:t>Coordination </a:t>
            </a:r>
            <a:r>
              <a:rPr lang="en-US" sz="2800" dirty="0">
                <a:solidFill>
                  <a:srgbClr val="FF0000"/>
                </a:solidFill>
                <a:latin typeface="Times New Roman" pitchFamily="18" charset="0"/>
                <a:cs typeface="Times New Roman" pitchFamily="18" charset="0"/>
              </a:rPr>
              <a:t>chemistry</a:t>
            </a: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concerns </a:t>
            </a:r>
            <a:r>
              <a:rPr lang="en-US" sz="2800" dirty="0">
                <a:solidFill>
                  <a:schemeClr val="tx1"/>
                </a:solidFill>
                <a:latin typeface="Times New Roman" pitchFamily="18" charset="0"/>
                <a:cs typeface="Times New Roman" pitchFamily="18" charset="0"/>
              </a:rPr>
              <a:t>compounds in which a </a:t>
            </a:r>
            <a:r>
              <a:rPr lang="en-US" sz="2800" dirty="0">
                <a:solidFill>
                  <a:srgbClr val="00B050"/>
                </a:solidFill>
                <a:latin typeface="Times New Roman" pitchFamily="18" charset="0"/>
                <a:cs typeface="Times New Roman" pitchFamily="18" charset="0"/>
              </a:rPr>
              <a:t>small</a:t>
            </a:r>
            <a:r>
              <a:rPr lang="en-US" sz="2800" dirty="0">
                <a:solidFill>
                  <a:schemeClr val="tx1"/>
                </a:solidFill>
                <a:latin typeface="Times New Roman" pitchFamily="18" charset="0"/>
                <a:cs typeface="Times New Roman" pitchFamily="18" charset="0"/>
              </a:rPr>
              <a:t> number of </a:t>
            </a:r>
            <a:r>
              <a:rPr lang="en-US" sz="2800" dirty="0" smtClean="0">
                <a:solidFill>
                  <a:srgbClr val="7030A0"/>
                </a:solidFill>
                <a:latin typeface="Times New Roman" pitchFamily="18" charset="0"/>
                <a:cs typeface="Times New Roman" pitchFamily="18" charset="0"/>
              </a:rPr>
              <a:t>molecules</a:t>
            </a:r>
            <a:r>
              <a:rPr lang="en-US" sz="2800" dirty="0" smtClean="0">
                <a:solidFill>
                  <a:schemeClr val="tx1"/>
                </a:solidFill>
                <a:latin typeface="Times New Roman" pitchFamily="18" charset="0"/>
                <a:cs typeface="Times New Roman" pitchFamily="18" charset="0"/>
              </a:rPr>
              <a:t> or </a:t>
            </a:r>
            <a:r>
              <a:rPr lang="en-US" sz="2800" dirty="0">
                <a:solidFill>
                  <a:srgbClr val="C00000"/>
                </a:solidFill>
                <a:latin typeface="Times New Roman" pitchFamily="18" charset="0"/>
                <a:cs typeface="Times New Roman" pitchFamily="18" charset="0"/>
              </a:rPr>
              <a:t>ions</a:t>
            </a:r>
            <a:r>
              <a:rPr lang="en-US" sz="2800" dirty="0">
                <a:solidFill>
                  <a:schemeClr val="tx1"/>
                </a:solidFill>
                <a:latin typeface="Times New Roman" pitchFamily="18" charset="0"/>
                <a:cs typeface="Times New Roman" pitchFamily="18" charset="0"/>
              </a:rPr>
              <a:t> called </a:t>
            </a:r>
            <a:r>
              <a:rPr lang="en-US" sz="2800" b="1" dirty="0">
                <a:solidFill>
                  <a:srgbClr val="002060"/>
                </a:solidFill>
                <a:latin typeface="Times New Roman" pitchFamily="18" charset="0"/>
                <a:cs typeface="Times New Roman" pitchFamily="18" charset="0"/>
              </a:rPr>
              <a:t>ligands</a:t>
            </a:r>
            <a:r>
              <a:rPr lang="en-US" sz="2800" dirty="0">
                <a:solidFill>
                  <a:schemeClr val="tx1"/>
                </a:solidFill>
                <a:latin typeface="Times New Roman" pitchFamily="18" charset="0"/>
                <a:cs typeface="Times New Roman" pitchFamily="18" charset="0"/>
              </a:rPr>
              <a:t> surround a </a:t>
            </a:r>
            <a:r>
              <a:rPr lang="en-US" sz="2800" b="1" dirty="0">
                <a:solidFill>
                  <a:srgbClr val="00B0F0"/>
                </a:solidFill>
                <a:latin typeface="Times New Roman" pitchFamily="18" charset="0"/>
                <a:cs typeface="Times New Roman" pitchFamily="18" charset="0"/>
              </a:rPr>
              <a:t>central metal</a:t>
            </a:r>
            <a:r>
              <a:rPr lang="en-US" sz="2800" dirty="0">
                <a:solidFill>
                  <a:schemeClr val="tx1"/>
                </a:solidFill>
                <a:latin typeface="Times New Roman" pitchFamily="18" charset="0"/>
                <a:cs typeface="Times New Roman" pitchFamily="18" charset="0"/>
              </a:rPr>
              <a:t> atom or ion. </a:t>
            </a:r>
            <a:endParaRPr lang="en-US" sz="2800"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Each </a:t>
            </a:r>
            <a:r>
              <a:rPr lang="en-US" sz="2800" dirty="0">
                <a:solidFill>
                  <a:srgbClr val="7030A0"/>
                </a:solidFill>
                <a:latin typeface="Times New Roman" pitchFamily="18" charset="0"/>
                <a:cs typeface="Times New Roman" pitchFamily="18" charset="0"/>
              </a:rPr>
              <a:t>ligand</a:t>
            </a:r>
            <a:r>
              <a:rPr lang="en-US" sz="2800" dirty="0">
                <a:solidFill>
                  <a:schemeClr val="tx1"/>
                </a:solidFill>
                <a:latin typeface="Times New Roman" pitchFamily="18" charset="0"/>
                <a:cs typeface="Times New Roman" pitchFamily="18" charset="0"/>
              </a:rPr>
              <a:t> (from </a:t>
            </a:r>
            <a:r>
              <a:rPr lang="en-US" sz="2800" dirty="0" smtClean="0">
                <a:solidFill>
                  <a:schemeClr val="tx1"/>
                </a:solidFill>
                <a:latin typeface="Times New Roman" pitchFamily="18" charset="0"/>
                <a:cs typeface="Times New Roman" pitchFamily="18" charset="0"/>
              </a:rPr>
              <a:t>the </a:t>
            </a:r>
            <a:r>
              <a:rPr lang="en-US" sz="2800" dirty="0" smtClean="0">
                <a:solidFill>
                  <a:srgbClr val="002060"/>
                </a:solidFill>
                <a:latin typeface="Times New Roman" pitchFamily="18" charset="0"/>
                <a:cs typeface="Times New Roman" pitchFamily="18" charset="0"/>
              </a:rPr>
              <a:t>Latin</a:t>
            </a:r>
            <a:r>
              <a:rPr lang="en-US" sz="2800" dirty="0" smtClean="0">
                <a:solidFill>
                  <a:schemeClr val="tx1"/>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ligare</a:t>
            </a:r>
            <a:r>
              <a:rPr lang="en-US" sz="2800" dirty="0">
                <a:solidFill>
                  <a:schemeClr val="tx1"/>
                </a:solidFill>
                <a:latin typeface="Times New Roman" pitchFamily="18" charset="0"/>
                <a:cs typeface="Times New Roman" pitchFamily="18" charset="0"/>
              </a:rPr>
              <a:t>, meaning “</a:t>
            </a:r>
            <a:r>
              <a:rPr lang="en-US" sz="2800" dirty="0">
                <a:solidFill>
                  <a:srgbClr val="00B0F0"/>
                </a:solidFill>
                <a:latin typeface="Times New Roman" pitchFamily="18" charset="0"/>
                <a:cs typeface="Times New Roman" pitchFamily="18" charset="0"/>
              </a:rPr>
              <a:t>to bind</a:t>
            </a:r>
            <a:r>
              <a:rPr lang="en-US" sz="2800" dirty="0">
                <a:solidFill>
                  <a:schemeClr val="tx1"/>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shares</a:t>
            </a:r>
            <a:r>
              <a:rPr lang="en-US" sz="2800" dirty="0">
                <a:solidFill>
                  <a:schemeClr val="tx1"/>
                </a:solidFill>
                <a:latin typeface="Times New Roman" pitchFamily="18" charset="0"/>
                <a:cs typeface="Times New Roman" pitchFamily="18" charset="0"/>
              </a:rPr>
              <a:t> a pair of its electrons with the </a:t>
            </a:r>
            <a:r>
              <a:rPr lang="en-US" sz="2800" dirty="0">
                <a:solidFill>
                  <a:srgbClr val="00B050"/>
                </a:solidFill>
                <a:latin typeface="Times New Roman" pitchFamily="18" charset="0"/>
                <a:cs typeface="Times New Roman" pitchFamily="18" charset="0"/>
              </a:rPr>
              <a:t>metal</a:t>
            </a:r>
            <a:r>
              <a:rPr lang="en-US" sz="2800" dirty="0">
                <a:solidFill>
                  <a:schemeClr val="tx1"/>
                </a:solidFill>
                <a:latin typeface="Times New Roman" pitchFamily="18" charset="0"/>
                <a:cs typeface="Times New Roman" pitchFamily="18" charset="0"/>
              </a:rPr>
              <a:t>. </a:t>
            </a:r>
            <a:endParaRPr lang="en-US" sz="2800"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The </a:t>
            </a:r>
            <a:r>
              <a:rPr lang="en-US" sz="2800" dirty="0" smtClean="0">
                <a:solidFill>
                  <a:srgbClr val="7030A0"/>
                </a:solidFill>
                <a:latin typeface="Times New Roman" pitchFamily="18" charset="0"/>
                <a:cs typeface="Times New Roman" pitchFamily="18" charset="0"/>
              </a:rPr>
              <a:t>metal ligand </a:t>
            </a:r>
            <a:r>
              <a:rPr lang="en-US" sz="2800" dirty="0">
                <a:solidFill>
                  <a:srgbClr val="7030A0"/>
                </a:solidFill>
                <a:latin typeface="Times New Roman" pitchFamily="18" charset="0"/>
                <a:cs typeface="Times New Roman" pitchFamily="18" charset="0"/>
              </a:rPr>
              <a:t>bond</a:t>
            </a:r>
            <a:r>
              <a:rPr lang="en-US" sz="2800" dirty="0">
                <a:solidFill>
                  <a:schemeClr val="tx1"/>
                </a:solidFill>
                <a:latin typeface="Times New Roman" pitchFamily="18" charset="0"/>
                <a:cs typeface="Times New Roman" pitchFamily="18" charset="0"/>
              </a:rPr>
              <a:t>, often represented as </a:t>
            </a:r>
            <a:r>
              <a:rPr lang="en-US" sz="2800" dirty="0" smtClean="0">
                <a:solidFill>
                  <a:srgbClr val="0070C0"/>
                </a:solidFill>
                <a:latin typeface="Times New Roman" pitchFamily="18" charset="0"/>
                <a:cs typeface="Times New Roman" pitchFamily="18" charset="0"/>
              </a:rPr>
              <a:t>M    :</a:t>
            </a:r>
            <a:r>
              <a:rPr lang="en-US" sz="2800" dirty="0">
                <a:solidFill>
                  <a:srgbClr val="0070C0"/>
                </a:solidFill>
                <a:latin typeface="Times New Roman" pitchFamily="18" charset="0"/>
                <a:cs typeface="Times New Roman" pitchFamily="18" charset="0"/>
              </a:rPr>
              <a:t>L</a:t>
            </a:r>
            <a:r>
              <a:rPr lang="en-US" sz="2800" dirty="0">
                <a:solidFill>
                  <a:schemeClr val="tx1"/>
                </a:solidFill>
                <a:latin typeface="Times New Roman" pitchFamily="18" charset="0"/>
                <a:cs typeface="Times New Roman" pitchFamily="18" charset="0"/>
              </a:rPr>
              <a:t>, is an example of a </a:t>
            </a:r>
            <a:r>
              <a:rPr lang="en-US" sz="2800" dirty="0" smtClean="0">
                <a:solidFill>
                  <a:srgbClr val="00B0F0"/>
                </a:solidFill>
                <a:latin typeface="Times New Roman" pitchFamily="18" charset="0"/>
                <a:cs typeface="Times New Roman" pitchFamily="18" charset="0"/>
              </a:rPr>
              <a:t>coordinate-covalent bond</a:t>
            </a:r>
            <a:r>
              <a:rPr lang="en-US" sz="2800" dirty="0" smtClean="0">
                <a:solidFill>
                  <a:schemeClr val="tx1"/>
                </a:solidFill>
                <a:latin typeface="Times New Roman" pitchFamily="18" charset="0"/>
                <a:cs typeface="Times New Roman" pitchFamily="18" charset="0"/>
              </a:rPr>
              <a:t> </a:t>
            </a:r>
            <a:r>
              <a:rPr lang="en-US" sz="2800" dirty="0">
                <a:solidFill>
                  <a:schemeClr val="tx1"/>
                </a:solidFill>
                <a:latin typeface="Times New Roman" pitchFamily="18" charset="0"/>
                <a:cs typeface="Times New Roman" pitchFamily="18" charset="0"/>
              </a:rPr>
              <a:t>in which both the electrons come from one </a:t>
            </a:r>
            <a:r>
              <a:rPr lang="en-US" sz="2800" dirty="0" smtClean="0">
                <a:solidFill>
                  <a:schemeClr val="tx1"/>
                </a:solidFill>
                <a:latin typeface="Times New Roman" pitchFamily="18" charset="0"/>
                <a:cs typeface="Times New Roman" pitchFamily="18" charset="0"/>
              </a:rPr>
              <a:t>atom.              </a:t>
            </a:r>
          </a:p>
        </p:txBody>
      </p:sp>
      <p:cxnSp>
        <p:nvCxnSpPr>
          <p:cNvPr id="5" name="Straight Arrow Connector 4"/>
          <p:cNvCxnSpPr/>
          <p:nvPr/>
        </p:nvCxnSpPr>
        <p:spPr>
          <a:xfrm flipH="1">
            <a:off x="7391400" y="50292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167</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ctr">
              <a:buNone/>
            </a:pPr>
            <a:r>
              <a:rPr lang="en-US" sz="3600" b="1" dirty="0" smtClean="0">
                <a:solidFill>
                  <a:srgbClr val="00B0F0"/>
                </a:solidFill>
                <a:latin typeface="Times New Roman" pitchFamily="18" charset="0"/>
                <a:cs typeface="Times New Roman" pitchFamily="18" charset="0"/>
              </a:rPr>
              <a:t>The History of Coordination Compounds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At </a:t>
            </a:r>
            <a:r>
              <a:rPr lang="en-US" sz="2800" dirty="0">
                <a:latin typeface="Times New Roman" pitchFamily="18" charset="0"/>
                <a:cs typeface="Times New Roman" pitchFamily="18" charset="0"/>
              </a:rPr>
              <a:t>the </a:t>
            </a:r>
            <a:r>
              <a:rPr lang="en-US" sz="2800" dirty="0" smtClean="0">
                <a:solidFill>
                  <a:srgbClr val="7030A0"/>
                </a:solidFill>
                <a:latin typeface="Times New Roman" pitchFamily="18" charset="0"/>
                <a:cs typeface="Times New Roman" pitchFamily="18" charset="0"/>
              </a:rPr>
              <a:t>very end</a:t>
            </a:r>
            <a:r>
              <a:rPr lang="en-US" sz="2800" dirty="0" smtClean="0">
                <a:latin typeface="Times New Roman" pitchFamily="18" charset="0"/>
                <a:cs typeface="Times New Roman" pitchFamily="18" charset="0"/>
              </a:rPr>
              <a:t> of the </a:t>
            </a:r>
            <a:r>
              <a:rPr lang="en-US" sz="2800" dirty="0" smtClean="0">
                <a:solidFill>
                  <a:srgbClr val="7030A0"/>
                </a:solidFill>
                <a:latin typeface="Times New Roman" pitchFamily="18" charset="0"/>
                <a:cs typeface="Times New Roman" pitchFamily="18" charset="0"/>
              </a:rPr>
              <a:t>eighteenth century</a:t>
            </a:r>
            <a:r>
              <a:rPr lang="en-US" sz="2800" dirty="0" smtClean="0">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Tassaert</a:t>
            </a:r>
            <a:r>
              <a:rPr lang="en-US" sz="2800" dirty="0" smtClean="0">
                <a:latin typeface="Times New Roman" pitchFamily="18" charset="0"/>
                <a:cs typeface="Times New Roman" pitchFamily="18" charset="0"/>
              </a:rPr>
              <a:t>-a French chemist observed that </a:t>
            </a:r>
            <a:r>
              <a:rPr lang="en-US" sz="2800" dirty="0" smtClean="0">
                <a:solidFill>
                  <a:srgbClr val="00B0F0"/>
                </a:solidFill>
                <a:latin typeface="Times New Roman" pitchFamily="18" charset="0"/>
                <a:cs typeface="Times New Roman" pitchFamily="18" charset="0"/>
              </a:rPr>
              <a:t>ammonia</a:t>
            </a:r>
            <a:r>
              <a:rPr lang="en-US" sz="2800" dirty="0" smtClean="0">
                <a:latin typeface="Times New Roman" pitchFamily="18" charset="0"/>
                <a:cs typeface="Times New Roman" pitchFamily="18" charset="0"/>
              </a:rPr>
              <a:t> combined with a </a:t>
            </a:r>
            <a:r>
              <a:rPr lang="en-US" sz="2800" dirty="0" smtClean="0">
                <a:solidFill>
                  <a:srgbClr val="FF0000"/>
                </a:solidFill>
                <a:latin typeface="Times New Roman" pitchFamily="18" charset="0"/>
                <a:cs typeface="Times New Roman" pitchFamily="18" charset="0"/>
              </a:rPr>
              <a:t>cobalt</a:t>
            </a:r>
            <a:r>
              <a:rPr lang="en-US" sz="2800" dirty="0" smtClean="0">
                <a:latin typeface="Times New Roman" pitchFamily="18" charset="0"/>
                <a:cs typeface="Times New Roman" pitchFamily="18" charset="0"/>
              </a:rPr>
              <a:t> ore to yield a </a:t>
            </a:r>
            <a:r>
              <a:rPr lang="en-US" sz="2800" dirty="0" smtClean="0">
                <a:solidFill>
                  <a:srgbClr val="C00000"/>
                </a:solidFill>
                <a:latin typeface="Times New Roman" pitchFamily="18" charset="0"/>
                <a:cs typeface="Times New Roman" pitchFamily="18" charset="0"/>
              </a:rPr>
              <a:t>reddish-brown</a:t>
            </a:r>
            <a:r>
              <a:rPr lang="en-US" sz="2800" dirty="0" smtClean="0">
                <a:latin typeface="Times New Roman" pitchFamily="18" charset="0"/>
                <a:cs typeface="Times New Roman" pitchFamily="18" charset="0"/>
              </a:rPr>
              <a:t> product.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This was most likely the </a:t>
            </a:r>
            <a:r>
              <a:rPr lang="en-US" sz="2800" dirty="0" smtClean="0">
                <a:solidFill>
                  <a:srgbClr val="FF0000"/>
                </a:solidFill>
                <a:latin typeface="Times New Roman" pitchFamily="18" charset="0"/>
                <a:cs typeface="Times New Roman" pitchFamily="18" charset="0"/>
              </a:rPr>
              <a:t>first</a:t>
            </a:r>
            <a:r>
              <a:rPr lang="en-US" sz="2800" dirty="0" smtClean="0">
                <a:latin typeface="Times New Roman" pitchFamily="18" charset="0"/>
                <a:cs typeface="Times New Roman" pitchFamily="18" charset="0"/>
              </a:rPr>
              <a:t> known </a:t>
            </a:r>
            <a:r>
              <a:rPr lang="en-US" sz="2800" dirty="0" smtClean="0">
                <a:solidFill>
                  <a:srgbClr val="7030A0"/>
                </a:solidFill>
                <a:latin typeface="Times New Roman" pitchFamily="18" charset="0"/>
                <a:cs typeface="Times New Roman" pitchFamily="18" charset="0"/>
              </a:rPr>
              <a:t>coordination compound</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solidFill>
                  <a:srgbClr val="00B0F0"/>
                </a:solidFill>
                <a:latin typeface="Times New Roman" pitchFamily="18" charset="0"/>
                <a:cs typeface="Times New Roman" pitchFamily="18" charset="0"/>
              </a:rPr>
              <a:t>Throughout</a:t>
            </a:r>
            <a:r>
              <a:rPr lang="en-US" sz="2800" dirty="0" smtClean="0">
                <a:latin typeface="Times New Roman" pitchFamily="18" charset="0"/>
                <a:cs typeface="Times New Roman" pitchFamily="18" charset="0"/>
              </a:rPr>
              <a:t> the </a:t>
            </a:r>
            <a:r>
              <a:rPr lang="en-US" sz="2800" dirty="0" smtClean="0">
                <a:solidFill>
                  <a:srgbClr val="0070C0"/>
                </a:solidFill>
                <a:latin typeface="Times New Roman" pitchFamily="18" charset="0"/>
                <a:cs typeface="Times New Roman" pitchFamily="18" charset="0"/>
              </a:rPr>
              <a:t>first</a:t>
            </a:r>
            <a:r>
              <a:rPr lang="en-US" sz="2800" dirty="0" smtClean="0">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half</a:t>
            </a:r>
            <a:r>
              <a:rPr lang="en-US" sz="2800" dirty="0" smtClean="0">
                <a:latin typeface="Times New Roman" pitchFamily="18" charset="0"/>
                <a:cs typeface="Times New Roman" pitchFamily="18" charset="0"/>
              </a:rPr>
              <a:t> of the </a:t>
            </a:r>
            <a:r>
              <a:rPr lang="en-US" sz="2800" dirty="0" smtClean="0">
                <a:solidFill>
                  <a:srgbClr val="00B050"/>
                </a:solidFill>
                <a:latin typeface="Times New Roman" pitchFamily="18" charset="0"/>
                <a:cs typeface="Times New Roman" pitchFamily="18" charset="0"/>
              </a:rPr>
              <a:t>nineteenth century</a:t>
            </a:r>
            <a:r>
              <a:rPr lang="en-US" sz="2800" dirty="0" smtClean="0">
                <a:latin typeface="Times New Roman" pitchFamily="18" charset="0"/>
                <a:cs typeface="Times New Roman" pitchFamily="18" charset="0"/>
              </a:rPr>
              <a:t>, many other, often </a:t>
            </a:r>
            <a:r>
              <a:rPr lang="en-US" sz="2800" dirty="0" smtClean="0">
                <a:solidFill>
                  <a:srgbClr val="7030A0"/>
                </a:solidFill>
                <a:latin typeface="Times New Roman" pitchFamily="18" charset="0"/>
                <a:cs typeface="Times New Roman" pitchFamily="18" charset="0"/>
              </a:rPr>
              <a:t>beautifully crystalline</a:t>
            </a:r>
            <a:r>
              <a:rPr lang="en-US" sz="2800" dirty="0" smtClean="0">
                <a:latin typeface="Times New Roman" pitchFamily="18" charset="0"/>
                <a:cs typeface="Times New Roman" pitchFamily="18" charset="0"/>
              </a:rPr>
              <a:t> examples of various </a:t>
            </a:r>
            <a:r>
              <a:rPr lang="en-US" sz="2800" dirty="0" smtClean="0">
                <a:solidFill>
                  <a:srgbClr val="FF0000"/>
                </a:solidFill>
                <a:latin typeface="Times New Roman" pitchFamily="18" charset="0"/>
                <a:cs typeface="Times New Roman" pitchFamily="18" charset="0"/>
              </a:rPr>
              <a:t>cobalt ammonates</a:t>
            </a:r>
            <a:r>
              <a:rPr lang="en-US" sz="2800" dirty="0" smtClean="0">
                <a:latin typeface="Times New Roman" pitchFamily="18" charset="0"/>
                <a:cs typeface="Times New Roman" pitchFamily="18" charset="0"/>
              </a:rPr>
              <a:t> were prepared</a:t>
            </a:r>
            <a:r>
              <a:rPr lang="en-US" sz="2800" i="1" dirty="0" smtClean="0">
                <a:latin typeface="Times New Roman" pitchFamily="18" charset="0"/>
                <a:cs typeface="Times New Roman" pitchFamily="18" charset="0"/>
              </a:rPr>
              <a:t>. </a:t>
            </a:r>
          </a:p>
        </p:txBody>
      </p:sp>
      <p:sp>
        <p:nvSpPr>
          <p:cNvPr id="4" name="Slide Number Placeholder 3"/>
          <p:cNvSpPr>
            <a:spLocks noGrp="1"/>
          </p:cNvSpPr>
          <p:nvPr>
            <p:ph type="sldNum" sz="quarter" idx="12"/>
          </p:nvPr>
        </p:nvSpPr>
        <p:spPr/>
        <p:txBody>
          <a:bodyPr/>
          <a:lstStyle/>
          <a:p>
            <a:fld id="{45C640F9-12FC-4035-B6BC-597DC992300D}" type="slidenum">
              <a:rPr lang="en-US" sz="3200" b="1" smtClean="0">
                <a:solidFill>
                  <a:schemeClr val="tx1"/>
                </a:solidFill>
                <a:latin typeface="Times New Roman" pitchFamily="18" charset="0"/>
                <a:cs typeface="Times New Roman" pitchFamily="18" charset="0"/>
              </a:rPr>
              <a:pPr/>
              <a:t>168</a:t>
            </a:fld>
            <a:endParaRPr lang="en-US" sz="32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These compounds were </a:t>
            </a:r>
            <a:r>
              <a:rPr lang="en-US" sz="2800" dirty="0" smtClean="0">
                <a:solidFill>
                  <a:srgbClr val="FF0000"/>
                </a:solidFill>
                <a:latin typeface="Times New Roman" pitchFamily="18" charset="0"/>
                <a:cs typeface="Times New Roman" pitchFamily="18" charset="0"/>
              </a:rPr>
              <a:t>strikingly colored</a:t>
            </a:r>
            <a:r>
              <a:rPr lang="en-US" sz="2800" dirty="0" smtClean="0">
                <a:latin typeface="Times New Roman" pitchFamily="18" charset="0"/>
                <a:cs typeface="Times New Roman" pitchFamily="18" charset="0"/>
              </a:rPr>
              <a:t>, and the names given to them, for example, </a:t>
            </a:r>
            <a:r>
              <a:rPr lang="en-US" sz="2800" dirty="0" err="1" smtClean="0">
                <a:solidFill>
                  <a:srgbClr val="00B050"/>
                </a:solidFill>
                <a:latin typeface="Times New Roman" pitchFamily="18" charset="0"/>
                <a:cs typeface="Times New Roman" pitchFamily="18" charset="0"/>
              </a:rPr>
              <a:t>roseo</a:t>
            </a:r>
            <a:r>
              <a:rPr lang="en-US" sz="2800" dirty="0" smtClean="0">
                <a:solidFill>
                  <a:srgbClr val="00B050"/>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luteo</a:t>
            </a:r>
            <a:r>
              <a:rPr lang="en-US" sz="2800" dirty="0" smtClean="0">
                <a:solidFill>
                  <a:srgbClr val="00B0F0"/>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 (from the </a:t>
            </a:r>
            <a:r>
              <a:rPr lang="en-US" sz="2800" dirty="0" smtClean="0">
                <a:solidFill>
                  <a:srgbClr val="0070C0"/>
                </a:solidFill>
                <a:latin typeface="Times New Roman" pitchFamily="18" charset="0"/>
                <a:cs typeface="Times New Roman" pitchFamily="18" charset="0"/>
              </a:rPr>
              <a:t>Latin</a:t>
            </a:r>
            <a:r>
              <a:rPr lang="en-US" sz="2800" dirty="0" smtClean="0">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luteus</a:t>
            </a:r>
            <a:r>
              <a:rPr lang="en-US" sz="2800" dirty="0" smtClean="0">
                <a:latin typeface="Times New Roman" pitchFamily="18" charset="0"/>
                <a:cs typeface="Times New Roman" pitchFamily="18" charset="0"/>
              </a:rPr>
              <a:t>, meaning “</a:t>
            </a:r>
            <a:r>
              <a:rPr lang="en-US" sz="2800" dirty="0" smtClean="0">
                <a:solidFill>
                  <a:srgbClr val="00B0F0"/>
                </a:solidFill>
                <a:latin typeface="Times New Roman" pitchFamily="18" charset="0"/>
                <a:cs typeface="Times New Roman" pitchFamily="18" charset="0"/>
              </a:rPr>
              <a:t>deep yellow</a:t>
            </a:r>
            <a:r>
              <a:rPr lang="en-US" sz="2800" dirty="0" smtClean="0">
                <a:latin typeface="Times New Roman" pitchFamily="18" charset="0"/>
                <a:cs typeface="Times New Roman" pitchFamily="18" charset="0"/>
              </a:rPr>
              <a:t>”), and </a:t>
            </a:r>
            <a:r>
              <a:rPr lang="en-US" sz="2800" dirty="0" err="1" smtClean="0">
                <a:solidFill>
                  <a:srgbClr val="7030A0"/>
                </a:solidFill>
                <a:latin typeface="Times New Roman" pitchFamily="18" charset="0"/>
                <a:cs typeface="Times New Roman" pitchFamily="18" charset="0"/>
              </a:rPr>
              <a:t>purpureocobaltic</a:t>
            </a:r>
            <a:r>
              <a:rPr lang="en-US" sz="2800" dirty="0" smtClean="0">
                <a:solidFill>
                  <a:srgbClr val="7030A0"/>
                </a:solidFill>
                <a:latin typeface="Times New Roman" pitchFamily="18" charset="0"/>
                <a:cs typeface="Times New Roman" pitchFamily="18" charset="0"/>
              </a:rPr>
              <a:t> chlorides</a:t>
            </a:r>
            <a:r>
              <a:rPr lang="en-US" sz="2800" dirty="0" smtClean="0">
                <a:latin typeface="Times New Roman" pitchFamily="18" charset="0"/>
                <a:cs typeface="Times New Roman" pitchFamily="18" charset="0"/>
              </a:rPr>
              <a:t> reflected these colors.</a:t>
            </a:r>
          </a:p>
          <a:p>
            <a:pPr algn="just">
              <a:lnSpc>
                <a:spcPct val="150000"/>
              </a:lnSpc>
              <a:buFont typeface="Wingdings" pitchFamily="2" charset="2"/>
              <a:buChar char="Ø"/>
            </a:pPr>
            <a:endParaRPr lang="en-US" sz="2800" dirty="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ctr">
              <a:lnSpc>
                <a:spcPct val="150000"/>
              </a:lnSpc>
              <a:buNone/>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Cobalt </a:t>
            </a:r>
            <a:r>
              <a:rPr lang="en-US" sz="2800" dirty="0" err="1" smtClean="0">
                <a:latin typeface="Times New Roman" pitchFamily="18" charset="0"/>
                <a:cs typeface="Times New Roman" pitchFamily="18" charset="0"/>
              </a:rPr>
              <a:t>Ammonate</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Chlorides</a:t>
            </a: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endParaRPr lang="en-US" dirty="0"/>
          </a:p>
        </p:txBody>
      </p:sp>
      <p:pic>
        <p:nvPicPr>
          <p:cNvPr id="6" name="Picture 5"/>
          <p:cNvPicPr/>
          <p:nvPr/>
        </p:nvPicPr>
        <p:blipFill>
          <a:blip r:embed="rId3" cstate="print"/>
          <a:srcRect/>
          <a:stretch>
            <a:fillRect/>
          </a:stretch>
        </p:blipFill>
        <p:spPr bwMode="auto">
          <a:xfrm>
            <a:off x="304800" y="2971800"/>
            <a:ext cx="8077200" cy="2590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169</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algn="just">
              <a:buFont typeface="Wingdings" pitchFamily="2" charset="2"/>
              <a:buChar char="Ø"/>
            </a:pPr>
            <a:r>
              <a:rPr lang="en-US" sz="2800" dirty="0">
                <a:solidFill>
                  <a:schemeClr val="tx1"/>
                </a:solidFill>
                <a:latin typeface="Times New Roman" pitchFamily="18" charset="0"/>
                <a:cs typeface="Times New Roman" pitchFamily="18" charset="0"/>
              </a:rPr>
              <a:t>The high melting points of these metals </a:t>
            </a:r>
            <a:r>
              <a:rPr lang="en-US" sz="2800" dirty="0" smtClean="0">
                <a:solidFill>
                  <a:schemeClr val="tx1"/>
                </a:solidFill>
                <a:latin typeface="Times New Roman" pitchFamily="18" charset="0"/>
                <a:cs typeface="Times New Roman" pitchFamily="18" charset="0"/>
              </a:rPr>
              <a:t>are attributed </a:t>
            </a:r>
            <a:r>
              <a:rPr lang="en-US" sz="2800" dirty="0">
                <a:solidFill>
                  <a:schemeClr val="tx1"/>
                </a:solidFill>
                <a:latin typeface="Times New Roman" pitchFamily="18" charset="0"/>
                <a:cs typeface="Times New Roman" pitchFamily="18" charset="0"/>
              </a:rPr>
              <a:t>to the involvement of </a:t>
            </a:r>
            <a:r>
              <a:rPr lang="en-US" sz="2800" dirty="0" smtClean="0">
                <a:solidFill>
                  <a:schemeClr val="tx1"/>
                </a:solidFill>
                <a:latin typeface="Times New Roman" pitchFamily="18" charset="0"/>
                <a:cs typeface="Times New Roman" pitchFamily="18" charset="0"/>
              </a:rPr>
              <a:t>greater number </a:t>
            </a:r>
            <a:r>
              <a:rPr lang="en-US" sz="2800" dirty="0">
                <a:solidFill>
                  <a:schemeClr val="tx1"/>
                </a:solidFill>
                <a:latin typeface="Times New Roman" pitchFamily="18" charset="0"/>
                <a:cs typeface="Times New Roman" pitchFamily="18" charset="0"/>
              </a:rPr>
              <a:t>of electrons from (n-1)d in addition </a:t>
            </a:r>
            <a:r>
              <a:rPr lang="en-US" sz="2800" dirty="0" smtClean="0">
                <a:solidFill>
                  <a:schemeClr val="tx1"/>
                </a:solidFill>
                <a:latin typeface="Times New Roman" pitchFamily="18" charset="0"/>
                <a:cs typeface="Times New Roman" pitchFamily="18" charset="0"/>
              </a:rPr>
              <a:t>to the </a:t>
            </a:r>
            <a:r>
              <a:rPr lang="en-US" sz="2800" dirty="0">
                <a:solidFill>
                  <a:schemeClr val="tx1"/>
                </a:solidFill>
                <a:latin typeface="Times New Roman" pitchFamily="18" charset="0"/>
                <a:cs typeface="Times New Roman" pitchFamily="18" charset="0"/>
              </a:rPr>
              <a:t>ns electrons in the </a:t>
            </a:r>
            <a:r>
              <a:rPr lang="en-US" sz="2800" dirty="0" err="1">
                <a:solidFill>
                  <a:schemeClr val="tx1"/>
                </a:solidFill>
                <a:latin typeface="Times New Roman" pitchFamily="18" charset="0"/>
                <a:cs typeface="Times New Roman" pitchFamily="18" charset="0"/>
              </a:rPr>
              <a:t>interatomic</a:t>
            </a: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metallic bonding.</a:t>
            </a:r>
          </a:p>
          <a:p>
            <a:pPr algn="just">
              <a:lnSpc>
                <a:spcPct val="150000"/>
              </a:lnSpc>
              <a:buFont typeface="Wingdings" pitchFamily="2" charset="2"/>
              <a:buChar char="Ø"/>
            </a:pPr>
            <a:r>
              <a:rPr lang="en-US" sz="2800" dirty="0">
                <a:solidFill>
                  <a:schemeClr val="tx1"/>
                </a:solidFill>
                <a:latin typeface="Times New Roman" pitchFamily="18" charset="0"/>
                <a:cs typeface="Times New Roman" pitchFamily="18" charset="0"/>
              </a:rPr>
              <a:t>In any row the melting points of </a:t>
            </a:r>
            <a:r>
              <a:rPr lang="en-US" sz="2800" dirty="0" smtClean="0">
                <a:solidFill>
                  <a:schemeClr val="tx1"/>
                </a:solidFill>
                <a:latin typeface="Times New Roman" pitchFamily="18" charset="0"/>
                <a:cs typeface="Times New Roman" pitchFamily="18" charset="0"/>
              </a:rPr>
              <a:t>these metals </a:t>
            </a:r>
            <a:r>
              <a:rPr lang="en-US" sz="2800" dirty="0">
                <a:solidFill>
                  <a:schemeClr val="tx1"/>
                </a:solidFill>
                <a:latin typeface="Times New Roman" pitchFamily="18" charset="0"/>
                <a:cs typeface="Times New Roman" pitchFamily="18" charset="0"/>
              </a:rPr>
              <a:t>rise to a maximum at d</a:t>
            </a:r>
            <a:r>
              <a:rPr lang="en-US" sz="2800" baseline="30000" dirty="0">
                <a:solidFill>
                  <a:schemeClr val="tx1"/>
                </a:solidFill>
                <a:latin typeface="Times New Roman" pitchFamily="18" charset="0"/>
                <a:cs typeface="Times New Roman" pitchFamily="18" charset="0"/>
              </a:rPr>
              <a:t>5</a:t>
            </a:r>
            <a:r>
              <a:rPr lang="en-US" sz="2800" dirty="0">
                <a:solidFill>
                  <a:schemeClr val="tx1"/>
                </a:solidFill>
                <a:latin typeface="Times New Roman" pitchFamily="18" charset="0"/>
                <a:cs typeface="Times New Roman" pitchFamily="18" charset="0"/>
              </a:rPr>
              <a:t> except </a:t>
            </a:r>
            <a:r>
              <a:rPr lang="en-US" sz="2800" dirty="0" smtClean="0">
                <a:solidFill>
                  <a:schemeClr val="tx1"/>
                </a:solidFill>
                <a:latin typeface="Times New Roman" pitchFamily="18" charset="0"/>
                <a:cs typeface="Times New Roman" pitchFamily="18" charset="0"/>
              </a:rPr>
              <a:t>for anomalous </a:t>
            </a:r>
            <a:r>
              <a:rPr lang="en-US" sz="2800" dirty="0">
                <a:solidFill>
                  <a:schemeClr val="tx1"/>
                </a:solidFill>
                <a:latin typeface="Times New Roman" pitchFamily="18" charset="0"/>
                <a:cs typeface="Times New Roman" pitchFamily="18" charset="0"/>
              </a:rPr>
              <a:t>values of </a:t>
            </a:r>
            <a:r>
              <a:rPr lang="en-US" sz="2800" dirty="0" err="1">
                <a:solidFill>
                  <a:schemeClr val="tx1"/>
                </a:solidFill>
                <a:latin typeface="Times New Roman" pitchFamily="18" charset="0"/>
                <a:cs typeface="Times New Roman" pitchFamily="18" charset="0"/>
              </a:rPr>
              <a:t>Mn</a:t>
            </a:r>
            <a:r>
              <a:rPr lang="en-US" sz="2800" dirty="0">
                <a:solidFill>
                  <a:schemeClr val="tx1"/>
                </a:solidFill>
                <a:latin typeface="Times New Roman" pitchFamily="18" charset="0"/>
                <a:cs typeface="Times New Roman" pitchFamily="18" charset="0"/>
              </a:rPr>
              <a:t> and </a:t>
            </a:r>
            <a:r>
              <a:rPr lang="en-US" sz="2800" dirty="0" err="1">
                <a:solidFill>
                  <a:schemeClr val="tx1"/>
                </a:solidFill>
                <a:latin typeface="Times New Roman" pitchFamily="18" charset="0"/>
                <a:cs typeface="Times New Roman" pitchFamily="18" charset="0"/>
              </a:rPr>
              <a:t>Tc</a:t>
            </a:r>
            <a:r>
              <a:rPr lang="en-US" sz="2800" dirty="0">
                <a:solidFill>
                  <a:schemeClr val="tx1"/>
                </a:solidFill>
                <a:latin typeface="Times New Roman" pitchFamily="18" charset="0"/>
                <a:cs typeface="Times New Roman" pitchFamily="18" charset="0"/>
              </a:rPr>
              <a:t> and </a:t>
            </a:r>
            <a:r>
              <a:rPr lang="en-US" sz="2800" dirty="0" smtClean="0">
                <a:solidFill>
                  <a:schemeClr val="tx1"/>
                </a:solidFill>
                <a:latin typeface="Times New Roman" pitchFamily="18" charset="0"/>
                <a:cs typeface="Times New Roman" pitchFamily="18" charset="0"/>
              </a:rPr>
              <a:t>fall regularly </a:t>
            </a:r>
            <a:r>
              <a:rPr lang="en-US" sz="2800" dirty="0">
                <a:solidFill>
                  <a:schemeClr val="tx1"/>
                </a:solidFill>
                <a:latin typeface="Times New Roman" pitchFamily="18" charset="0"/>
                <a:cs typeface="Times New Roman" pitchFamily="18" charset="0"/>
              </a:rPr>
              <a:t>as the atomic number increases</a:t>
            </a:r>
            <a:r>
              <a:rPr lang="en-US" sz="2800" dirty="0" smtClean="0">
                <a:solidFill>
                  <a:schemeClr val="tx1"/>
                </a:solidFill>
                <a:latin typeface="Times New Roman" pitchFamily="18" charset="0"/>
                <a:cs typeface="Times New Roman" pitchFamily="18" charset="0"/>
              </a:rPr>
              <a:t>.</a:t>
            </a:r>
          </a:p>
          <a:p>
            <a:pPr algn="just">
              <a:lnSpc>
                <a:spcPct val="150000"/>
              </a:lnSpc>
              <a:buFont typeface="Wingdings" pitchFamily="2" charset="2"/>
              <a:buChar char="Ø"/>
            </a:pPr>
            <a:r>
              <a:rPr lang="en-US" sz="2800" dirty="0">
                <a:solidFill>
                  <a:schemeClr val="tx1"/>
                </a:solidFill>
                <a:latin typeface="Times New Roman" pitchFamily="18" charset="0"/>
                <a:cs typeface="Times New Roman" pitchFamily="18" charset="0"/>
              </a:rPr>
              <a:t>They have high enthalpies of </a:t>
            </a:r>
            <a:r>
              <a:rPr lang="en-US" sz="2800" dirty="0" err="1" smtClean="0">
                <a:solidFill>
                  <a:schemeClr val="tx1"/>
                </a:solidFill>
                <a:latin typeface="Times New Roman" pitchFamily="18" charset="0"/>
                <a:cs typeface="Times New Roman" pitchFamily="18" charset="0"/>
              </a:rPr>
              <a:t>atomisation</a:t>
            </a:r>
            <a:r>
              <a:rPr lang="en-US" sz="2800" dirty="0" smtClean="0">
                <a:solidFill>
                  <a:schemeClr val="tx1"/>
                </a:solidFill>
                <a:latin typeface="Times New Roman" pitchFamily="18" charset="0"/>
                <a:cs typeface="Times New Roman" pitchFamily="18" charset="0"/>
              </a:rPr>
              <a:t>.</a:t>
            </a:r>
          </a:p>
          <a:p>
            <a:pPr algn="just">
              <a:lnSpc>
                <a:spcPct val="150000"/>
              </a:lnSpc>
              <a:buFont typeface="Wingdings" pitchFamily="2" charset="2"/>
              <a:buChar char="Ø"/>
            </a:pPr>
            <a:r>
              <a:rPr lang="en-US" sz="2800" dirty="0">
                <a:solidFill>
                  <a:schemeClr val="tx1"/>
                </a:solidFill>
                <a:latin typeface="Times New Roman" pitchFamily="18" charset="0"/>
                <a:cs typeface="Times New Roman" pitchFamily="18" charset="0"/>
              </a:rPr>
              <a:t>The maxima at </a:t>
            </a:r>
            <a:r>
              <a:rPr lang="en-US" sz="2800" dirty="0" smtClean="0">
                <a:solidFill>
                  <a:schemeClr val="tx1"/>
                </a:solidFill>
                <a:latin typeface="Times New Roman" pitchFamily="18" charset="0"/>
                <a:cs typeface="Times New Roman" pitchFamily="18" charset="0"/>
              </a:rPr>
              <a:t>about the </a:t>
            </a:r>
            <a:r>
              <a:rPr lang="en-US" sz="2800" dirty="0">
                <a:solidFill>
                  <a:schemeClr val="tx1"/>
                </a:solidFill>
                <a:latin typeface="Times New Roman" pitchFamily="18" charset="0"/>
                <a:cs typeface="Times New Roman" pitchFamily="18" charset="0"/>
              </a:rPr>
              <a:t>middle of each series indicate that </a:t>
            </a:r>
            <a:r>
              <a:rPr lang="en-US" sz="2800" dirty="0" smtClean="0">
                <a:solidFill>
                  <a:schemeClr val="tx1"/>
                </a:solidFill>
                <a:latin typeface="Times New Roman" pitchFamily="18" charset="0"/>
                <a:cs typeface="Times New Roman" pitchFamily="18" charset="0"/>
              </a:rPr>
              <a:t>one unpaired </a:t>
            </a:r>
            <a:r>
              <a:rPr lang="en-US" sz="2800" dirty="0">
                <a:solidFill>
                  <a:schemeClr val="tx1"/>
                </a:solidFill>
                <a:latin typeface="Times New Roman" pitchFamily="18" charset="0"/>
                <a:cs typeface="Times New Roman" pitchFamily="18" charset="0"/>
              </a:rPr>
              <a:t>electron per </a:t>
            </a:r>
            <a:r>
              <a:rPr lang="en-US" sz="2800" i="1" dirty="0">
                <a:solidFill>
                  <a:schemeClr val="tx1"/>
                </a:solidFill>
                <a:latin typeface="Times New Roman" pitchFamily="18" charset="0"/>
                <a:cs typeface="Times New Roman" pitchFamily="18" charset="0"/>
              </a:rPr>
              <a:t>d orbital is </a:t>
            </a:r>
            <a:r>
              <a:rPr lang="en-US" sz="2800" i="1" dirty="0" smtClean="0">
                <a:solidFill>
                  <a:schemeClr val="tx1"/>
                </a:solidFill>
                <a:latin typeface="Times New Roman" pitchFamily="18" charset="0"/>
                <a:cs typeface="Times New Roman" pitchFamily="18" charset="0"/>
              </a:rPr>
              <a:t>particularly </a:t>
            </a:r>
            <a:r>
              <a:rPr lang="en-US" sz="2800" dirty="0" err="1" smtClean="0">
                <a:solidFill>
                  <a:schemeClr val="tx1"/>
                </a:solidFill>
                <a:latin typeface="Times New Roman" pitchFamily="18" charset="0"/>
                <a:cs typeface="Times New Roman" pitchFamily="18" charset="0"/>
              </a:rPr>
              <a:t>favourable</a:t>
            </a:r>
            <a:r>
              <a:rPr lang="en-US" sz="2800" dirty="0" smtClean="0">
                <a:solidFill>
                  <a:schemeClr val="tx1"/>
                </a:solidFill>
                <a:latin typeface="Times New Roman" pitchFamily="18" charset="0"/>
                <a:cs typeface="Times New Roman" pitchFamily="18" charset="0"/>
              </a:rPr>
              <a:t> </a:t>
            </a:r>
            <a:r>
              <a:rPr lang="en-US" sz="2800" dirty="0">
                <a:solidFill>
                  <a:schemeClr val="tx1"/>
                </a:solidFill>
                <a:latin typeface="Times New Roman" pitchFamily="18" charset="0"/>
                <a:cs typeface="Times New Roman" pitchFamily="18" charset="0"/>
              </a:rPr>
              <a:t>for strong </a:t>
            </a:r>
            <a:r>
              <a:rPr lang="en-US" sz="2800" dirty="0" err="1">
                <a:solidFill>
                  <a:schemeClr val="tx1"/>
                </a:solidFill>
                <a:latin typeface="Times New Roman" pitchFamily="18" charset="0"/>
                <a:cs typeface="Times New Roman" pitchFamily="18" charset="0"/>
              </a:rPr>
              <a:t>interatomic</a:t>
            </a:r>
            <a:r>
              <a:rPr lang="en-US" sz="2800" dirty="0">
                <a:solidFill>
                  <a:schemeClr val="tx1"/>
                </a:solidFill>
                <a:latin typeface="Times New Roman" pitchFamily="18" charset="0"/>
                <a:cs typeface="Times New Roman" pitchFamily="18" charset="0"/>
              </a:rPr>
              <a:t> interaction.</a:t>
            </a:r>
            <a:endParaRPr lang="en-US" sz="2800" dirty="0" smtClean="0">
              <a:solidFill>
                <a:schemeClr val="tx1"/>
              </a:solidFill>
              <a:latin typeface="Times New Roman" pitchFamily="18" charset="0"/>
              <a:cs typeface="Times New Roman" pitchFamily="18" charset="0"/>
            </a:endParaRPr>
          </a:p>
          <a:p>
            <a:pPr algn="just">
              <a:lnSpc>
                <a:spcPct val="150000"/>
              </a:lnSpc>
            </a:pPr>
            <a:endParaRPr lang="en-US" sz="2800"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endParaRPr lang="en-US" sz="2800" dirty="0">
              <a:solidFill>
                <a:schemeClr val="tx1"/>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17</a:t>
            </a:fld>
            <a:endParaRPr lang="en-US"/>
          </a:p>
        </p:txBody>
      </p:sp>
    </p:spTree>
  </p:cSld>
  <p:clrMapOvr>
    <a:masterClrMapping/>
  </p:clrMapOvr>
  <p:transition>
    <p:wedg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just">
              <a:lnSpc>
                <a:spcPct val="150000"/>
              </a:lnSpc>
              <a:buFont typeface="Wingdings" pitchFamily="2" charset="2"/>
              <a:buChar char="Ø"/>
            </a:pPr>
            <a:r>
              <a:rPr lang="en-US" sz="2800" dirty="0">
                <a:latin typeface="Times New Roman" pitchFamily="18" charset="0"/>
                <a:cs typeface="Times New Roman" pitchFamily="18" charset="0"/>
              </a:rPr>
              <a:t>In the </a:t>
            </a:r>
            <a:r>
              <a:rPr lang="en-US" sz="2800" dirty="0">
                <a:solidFill>
                  <a:srgbClr val="7030A0"/>
                </a:solidFill>
                <a:latin typeface="Times New Roman" pitchFamily="18" charset="0"/>
                <a:cs typeface="Times New Roman" pitchFamily="18" charset="0"/>
              </a:rPr>
              <a:t>second half</a:t>
            </a:r>
            <a:r>
              <a:rPr lang="en-US" sz="2800" dirty="0">
                <a:latin typeface="Times New Roman" pitchFamily="18" charset="0"/>
                <a:cs typeface="Times New Roman" pitchFamily="18" charset="0"/>
              </a:rPr>
              <a:t> of the </a:t>
            </a:r>
            <a:r>
              <a:rPr lang="en-US" sz="2800" dirty="0">
                <a:solidFill>
                  <a:srgbClr val="0070C0"/>
                </a:solidFill>
                <a:latin typeface="Times New Roman" pitchFamily="18" charset="0"/>
                <a:cs typeface="Times New Roman" pitchFamily="18" charset="0"/>
              </a:rPr>
              <a:t>century</a:t>
            </a:r>
            <a:r>
              <a:rPr lang="en-US" sz="2800" dirty="0">
                <a:latin typeface="Times New Roman" pitchFamily="18" charset="0"/>
                <a:cs typeface="Times New Roman" pitchFamily="18" charset="0"/>
              </a:rPr>
              <a:t>, other </a:t>
            </a:r>
            <a:r>
              <a:rPr lang="en-US" sz="2800" dirty="0" smtClean="0">
                <a:latin typeface="Times New Roman" pitchFamily="18" charset="0"/>
                <a:cs typeface="Times New Roman" pitchFamily="18" charset="0"/>
              </a:rPr>
              <a:t>ammonates, particularly </a:t>
            </a:r>
            <a:r>
              <a:rPr lang="en-US" sz="2800" dirty="0">
                <a:latin typeface="Times New Roman" pitchFamily="18" charset="0"/>
                <a:cs typeface="Times New Roman" pitchFamily="18" charset="0"/>
              </a:rPr>
              <a:t>those of </a:t>
            </a:r>
            <a:r>
              <a:rPr lang="en-US" sz="2800" b="1" dirty="0" smtClean="0">
                <a:solidFill>
                  <a:srgbClr val="FF0000"/>
                </a:solidFill>
                <a:latin typeface="Times New Roman" pitchFamily="18" charset="0"/>
                <a:cs typeface="Times New Roman" pitchFamily="18" charset="0"/>
              </a:rPr>
              <a:t>chromium</a:t>
            </a:r>
            <a:r>
              <a:rPr lang="en-US" sz="2800" dirty="0" smtClean="0">
                <a:latin typeface="Times New Roman" pitchFamily="18" charset="0"/>
                <a:cs typeface="Times New Roman" pitchFamily="18" charset="0"/>
              </a:rPr>
              <a:t> and </a:t>
            </a:r>
            <a:r>
              <a:rPr lang="en-US" sz="2800" b="1" dirty="0">
                <a:solidFill>
                  <a:srgbClr val="0070C0"/>
                </a:solidFill>
                <a:latin typeface="Times New Roman" pitchFamily="18" charset="0"/>
                <a:cs typeface="Times New Roman" pitchFamily="18" charset="0"/>
              </a:rPr>
              <a:t>platinum</a:t>
            </a:r>
            <a:r>
              <a:rPr lang="en-US" sz="2800" dirty="0">
                <a:latin typeface="Times New Roman" pitchFamily="18" charset="0"/>
                <a:cs typeface="Times New Roman" pitchFamily="18" charset="0"/>
              </a:rPr>
              <a:t>, were prepared. </a:t>
            </a: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Despite </a:t>
            </a:r>
            <a:r>
              <a:rPr lang="en-US" sz="2800" dirty="0">
                <a:latin typeface="Times New Roman" pitchFamily="18" charset="0"/>
                <a:cs typeface="Times New Roman" pitchFamily="18" charset="0"/>
              </a:rPr>
              <a:t>various attempts, however, no </a:t>
            </a:r>
            <a:r>
              <a:rPr lang="en-US" sz="2800" b="1" dirty="0">
                <a:solidFill>
                  <a:srgbClr val="00B0F0"/>
                </a:solidFill>
                <a:latin typeface="Times New Roman" pitchFamily="18" charset="0"/>
                <a:cs typeface="Times New Roman" pitchFamily="18" charset="0"/>
              </a:rPr>
              <a:t>theoretical </a:t>
            </a:r>
            <a:r>
              <a:rPr lang="en-US" sz="2800" b="1" dirty="0" smtClean="0">
                <a:solidFill>
                  <a:srgbClr val="00B0F0"/>
                </a:solidFill>
                <a:latin typeface="Times New Roman" pitchFamily="18" charset="0"/>
                <a:cs typeface="Times New Roman" pitchFamily="18" charset="0"/>
              </a:rPr>
              <a:t>basis</a:t>
            </a:r>
            <a:r>
              <a:rPr lang="en-US" sz="2800" dirty="0" smtClean="0">
                <a:latin typeface="Times New Roman" pitchFamily="18" charset="0"/>
                <a:cs typeface="Times New Roman" pitchFamily="18" charset="0"/>
              </a:rPr>
              <a:t> was </a:t>
            </a:r>
            <a:r>
              <a:rPr lang="en-US" sz="2800" dirty="0">
                <a:latin typeface="Times New Roman" pitchFamily="18" charset="0"/>
                <a:cs typeface="Times New Roman" pitchFamily="18" charset="0"/>
              </a:rPr>
              <a:t>developed to account </a:t>
            </a:r>
            <a:r>
              <a:rPr lang="en-US" sz="2800" dirty="0">
                <a:solidFill>
                  <a:srgbClr val="00B050"/>
                </a:solidFill>
                <a:latin typeface="Times New Roman" pitchFamily="18" charset="0"/>
                <a:cs typeface="Times New Roman" pitchFamily="18" charset="0"/>
              </a:rPr>
              <a:t>satisfactorily</a:t>
            </a:r>
            <a:r>
              <a:rPr lang="en-US" sz="2800" dirty="0">
                <a:latin typeface="Times New Roman" pitchFamily="18" charset="0"/>
                <a:cs typeface="Times New Roman" pitchFamily="18" charset="0"/>
              </a:rPr>
              <a:t> for these </a:t>
            </a:r>
            <a:r>
              <a:rPr lang="en-US" sz="2800" dirty="0">
                <a:solidFill>
                  <a:srgbClr val="C00000"/>
                </a:solidFill>
                <a:latin typeface="Times New Roman" pitchFamily="18" charset="0"/>
                <a:cs typeface="Times New Roman" pitchFamily="18" charset="0"/>
              </a:rPr>
              <a:t>wondrous compounds</a:t>
            </a:r>
            <a:r>
              <a:rPr lang="en-US" sz="2800" dirty="0" smtClean="0">
                <a:solidFill>
                  <a:srgbClr val="C00000"/>
                </a:solidFill>
                <a:latin typeface="Times New Roman" pitchFamily="18" charset="0"/>
                <a:cs typeface="Times New Roman" pitchFamily="18" charset="0"/>
              </a:rPr>
              <a:t>.</a:t>
            </a:r>
          </a:p>
          <a:p>
            <a:pPr algn="just">
              <a:lnSpc>
                <a:spcPct val="150000"/>
              </a:lnSpc>
              <a:buFont typeface="Wingdings" pitchFamily="2" charset="2"/>
              <a:buChar char="Ø"/>
            </a:pPr>
            <a:r>
              <a:rPr lang="en-US" sz="2800" dirty="0">
                <a:latin typeface="Times New Roman" pitchFamily="18" charset="0"/>
                <a:cs typeface="Times New Roman" pitchFamily="18" charset="0"/>
              </a:rPr>
              <a:t>Given the </a:t>
            </a:r>
            <a:r>
              <a:rPr lang="en-US" sz="2800" dirty="0">
                <a:solidFill>
                  <a:srgbClr val="00B050"/>
                </a:solidFill>
                <a:latin typeface="Times New Roman" pitchFamily="18" charset="0"/>
                <a:cs typeface="Times New Roman" pitchFamily="18" charset="0"/>
              </a:rPr>
              <a:t>success</a:t>
            </a:r>
            <a:r>
              <a:rPr lang="en-US" sz="2800" dirty="0">
                <a:latin typeface="Times New Roman" pitchFamily="18" charset="0"/>
                <a:cs typeface="Times New Roman" pitchFamily="18" charset="0"/>
              </a:rPr>
              <a:t> of </a:t>
            </a:r>
            <a:r>
              <a:rPr lang="en-US" sz="2800" dirty="0">
                <a:solidFill>
                  <a:srgbClr val="7030A0"/>
                </a:solidFill>
                <a:latin typeface="Times New Roman" pitchFamily="18" charset="0"/>
                <a:cs typeface="Times New Roman" pitchFamily="18" charset="0"/>
              </a:rPr>
              <a:t>organic chemists</a:t>
            </a:r>
            <a:r>
              <a:rPr lang="en-US" sz="2800" dirty="0">
                <a:latin typeface="Times New Roman" pitchFamily="18" charset="0"/>
                <a:cs typeface="Times New Roman" pitchFamily="18" charset="0"/>
              </a:rPr>
              <a:t> in describing the </a:t>
            </a:r>
            <a:r>
              <a:rPr lang="en-US" sz="2800" b="1" dirty="0">
                <a:solidFill>
                  <a:srgbClr val="0070C0"/>
                </a:solidFill>
                <a:latin typeface="Times New Roman" pitchFamily="18" charset="0"/>
                <a:cs typeface="Times New Roman" pitchFamily="18" charset="0"/>
              </a:rPr>
              <a:t>structural units</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and </a:t>
            </a:r>
            <a:r>
              <a:rPr lang="en-US" sz="2800" dirty="0" smtClean="0">
                <a:solidFill>
                  <a:srgbClr val="C00000"/>
                </a:solidFill>
                <a:latin typeface="Times New Roman" pitchFamily="18" charset="0"/>
                <a:cs typeface="Times New Roman" pitchFamily="18" charset="0"/>
              </a:rPr>
              <a:t>fixed </a:t>
            </a:r>
            <a:r>
              <a:rPr lang="en-US" sz="2800" dirty="0">
                <a:solidFill>
                  <a:srgbClr val="C00000"/>
                </a:solidFill>
                <a:latin typeface="Times New Roman" pitchFamily="18" charset="0"/>
                <a:cs typeface="Times New Roman" pitchFamily="18" charset="0"/>
              </a:rPr>
              <a:t>atomic valences</a:t>
            </a:r>
            <a:r>
              <a:rPr lang="en-US" sz="2800" dirty="0">
                <a:latin typeface="Times New Roman" pitchFamily="18" charset="0"/>
                <a:cs typeface="Times New Roman" pitchFamily="18" charset="0"/>
              </a:rPr>
              <a:t> found in </a:t>
            </a:r>
            <a:r>
              <a:rPr lang="en-US" sz="2800" dirty="0">
                <a:solidFill>
                  <a:srgbClr val="00B0F0"/>
                </a:solidFill>
                <a:latin typeface="Times New Roman" pitchFamily="18" charset="0"/>
                <a:cs typeface="Times New Roman" pitchFamily="18" charset="0"/>
              </a:rPr>
              <a:t>carbon-based</a:t>
            </a:r>
            <a:r>
              <a:rPr lang="en-US" sz="2800" dirty="0">
                <a:latin typeface="Times New Roman" pitchFamily="18" charset="0"/>
                <a:cs typeface="Times New Roman" pitchFamily="18" charset="0"/>
              </a:rPr>
              <a:t> compounds, it was </a:t>
            </a:r>
            <a:r>
              <a:rPr lang="en-US" sz="2800" dirty="0">
                <a:solidFill>
                  <a:srgbClr val="00B0F0"/>
                </a:solidFill>
                <a:latin typeface="Times New Roman" pitchFamily="18" charset="0"/>
                <a:cs typeface="Times New Roman" pitchFamily="18" charset="0"/>
              </a:rPr>
              <a:t>natural</a:t>
            </a:r>
            <a:r>
              <a:rPr lang="en-US" sz="2800" dirty="0">
                <a:latin typeface="Times New Roman" pitchFamily="18" charset="0"/>
                <a:cs typeface="Times New Roman" pitchFamily="18" charset="0"/>
              </a:rPr>
              <a:t> that </a:t>
            </a:r>
            <a:r>
              <a:rPr lang="en-US" sz="2800" dirty="0" smtClean="0">
                <a:latin typeface="Times New Roman" pitchFamily="18" charset="0"/>
                <a:cs typeface="Times New Roman" pitchFamily="18" charset="0"/>
              </a:rPr>
              <a:t>these ideas </a:t>
            </a:r>
            <a:r>
              <a:rPr lang="en-US" sz="2800" dirty="0">
                <a:latin typeface="Times New Roman" pitchFamily="18" charset="0"/>
                <a:cs typeface="Times New Roman" pitchFamily="18" charset="0"/>
              </a:rPr>
              <a:t>be applied to the </a:t>
            </a:r>
            <a:r>
              <a:rPr lang="en-US" sz="2800" dirty="0">
                <a:solidFill>
                  <a:srgbClr val="00B050"/>
                </a:solidFill>
                <a:latin typeface="Times New Roman" pitchFamily="18" charset="0"/>
                <a:cs typeface="Times New Roman" pitchFamily="18" charset="0"/>
              </a:rPr>
              <a:t>ammonates</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results, however, were </a:t>
            </a:r>
            <a:r>
              <a:rPr lang="en-US" sz="2800" dirty="0" smtClean="0">
                <a:latin typeface="Times New Roman" pitchFamily="18" charset="0"/>
                <a:cs typeface="Times New Roman" pitchFamily="18" charset="0"/>
              </a:rPr>
              <a:t>disappointing.</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170</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 </a:t>
            </a:r>
            <a:r>
              <a:rPr lang="en-US" sz="2800" dirty="0">
                <a:solidFill>
                  <a:srgbClr val="00B050"/>
                </a:solidFill>
                <a:latin typeface="Times New Roman" pitchFamily="18" charset="0"/>
                <a:cs typeface="Times New Roman" pitchFamily="18" charset="0"/>
              </a:rPr>
              <a:t>formulas</a:t>
            </a:r>
            <a:r>
              <a:rPr lang="en-US" sz="2800" dirty="0">
                <a:latin typeface="Times New Roman" pitchFamily="18" charset="0"/>
                <a:cs typeface="Times New Roman" pitchFamily="18" charset="0"/>
              </a:rPr>
              <a:t> used in the </a:t>
            </a:r>
            <a:r>
              <a:rPr lang="en-US" sz="2800" dirty="0">
                <a:solidFill>
                  <a:srgbClr val="00B0F0"/>
                </a:solidFill>
                <a:latin typeface="Times New Roman" pitchFamily="18" charset="0"/>
                <a:cs typeface="Times New Roman" pitchFamily="18" charset="0"/>
              </a:rPr>
              <a:t>last</a:t>
            </a:r>
            <a:r>
              <a:rPr lang="en-US" sz="2800" dirty="0">
                <a:latin typeface="Times New Roman" pitchFamily="18" charset="0"/>
                <a:cs typeface="Times New Roman" pitchFamily="18" charset="0"/>
              </a:rPr>
              <a:t> few decades of the n</a:t>
            </a:r>
            <a:r>
              <a:rPr lang="en-US" sz="2800" dirty="0">
                <a:solidFill>
                  <a:srgbClr val="7030A0"/>
                </a:solidFill>
                <a:latin typeface="Times New Roman" pitchFamily="18" charset="0"/>
                <a:cs typeface="Times New Roman" pitchFamily="18" charset="0"/>
              </a:rPr>
              <a:t>ineteenth </a:t>
            </a:r>
            <a:r>
              <a:rPr lang="en-US" sz="2800" dirty="0" smtClean="0">
                <a:solidFill>
                  <a:srgbClr val="7030A0"/>
                </a:solidFill>
                <a:latin typeface="Times New Roman" pitchFamily="18" charset="0"/>
                <a:cs typeface="Times New Roman" pitchFamily="18" charset="0"/>
              </a:rPr>
              <a:t>century</a:t>
            </a:r>
            <a:r>
              <a:rPr lang="en-US" sz="2800" dirty="0" smtClean="0">
                <a:latin typeface="Times New Roman" pitchFamily="18" charset="0"/>
                <a:cs typeface="Times New Roman" pitchFamily="18" charset="0"/>
              </a:rPr>
              <a:t> indicated </a:t>
            </a:r>
            <a:r>
              <a:rPr lang="en-US" sz="2800" dirty="0">
                <a:latin typeface="Times New Roman" pitchFamily="18" charset="0"/>
                <a:cs typeface="Times New Roman" pitchFamily="18" charset="0"/>
              </a:rPr>
              <a:t>the </a:t>
            </a:r>
            <a:r>
              <a:rPr lang="en-US" sz="2800" b="1" dirty="0">
                <a:solidFill>
                  <a:srgbClr val="FF0000"/>
                </a:solidFill>
                <a:latin typeface="Times New Roman" pitchFamily="18" charset="0"/>
                <a:cs typeface="Times New Roman" pitchFamily="18" charset="0"/>
              </a:rPr>
              <a:t>ammonia-to-cobalt</a:t>
            </a:r>
            <a:r>
              <a:rPr lang="en-US" sz="2800" dirty="0">
                <a:latin typeface="Times New Roman" pitchFamily="18" charset="0"/>
                <a:cs typeface="Times New Roman" pitchFamily="18" charset="0"/>
              </a:rPr>
              <a:t> </a:t>
            </a:r>
            <a:r>
              <a:rPr lang="en-US" sz="2800" dirty="0">
                <a:solidFill>
                  <a:srgbClr val="00B050"/>
                </a:solidFill>
                <a:latin typeface="Times New Roman" pitchFamily="18" charset="0"/>
                <a:cs typeface="Times New Roman" pitchFamily="18" charset="0"/>
              </a:rPr>
              <a:t>mole ratio</a:t>
            </a:r>
            <a:r>
              <a:rPr lang="en-US" sz="2800" dirty="0">
                <a:latin typeface="Times New Roman" pitchFamily="18" charset="0"/>
                <a:cs typeface="Times New Roman" pitchFamily="18" charset="0"/>
              </a:rPr>
              <a:t> but left the </a:t>
            </a:r>
            <a:r>
              <a:rPr lang="en-US" sz="2800" b="1" dirty="0">
                <a:solidFill>
                  <a:srgbClr val="00B0F0"/>
                </a:solidFill>
                <a:latin typeface="Times New Roman" pitchFamily="18" charset="0"/>
                <a:cs typeface="Times New Roman" pitchFamily="18" charset="0"/>
              </a:rPr>
              <a:t>nature</a:t>
            </a:r>
            <a:r>
              <a:rPr lang="en-US" sz="2800" dirty="0">
                <a:latin typeface="Times New Roman" pitchFamily="18" charset="0"/>
                <a:cs typeface="Times New Roman" pitchFamily="18" charset="0"/>
              </a:rPr>
              <a:t> of the </a:t>
            </a:r>
            <a:r>
              <a:rPr lang="en-US" sz="2800" b="1" dirty="0" smtClean="0">
                <a:solidFill>
                  <a:srgbClr val="00B0F0"/>
                </a:solidFill>
                <a:latin typeface="Times New Roman" pitchFamily="18" charset="0"/>
                <a:cs typeface="Times New Roman" pitchFamily="18" charset="0"/>
              </a:rPr>
              <a:t>bonding</a:t>
            </a:r>
            <a:r>
              <a:rPr lang="en-US" sz="2800" dirty="0" smtClean="0">
                <a:latin typeface="Times New Roman" pitchFamily="18" charset="0"/>
                <a:cs typeface="Times New Roman" pitchFamily="18" charset="0"/>
              </a:rPr>
              <a:t> between </a:t>
            </a:r>
            <a:r>
              <a:rPr lang="en-US" sz="2800" dirty="0">
                <a:latin typeface="Times New Roman" pitchFamily="18" charset="0"/>
                <a:cs typeface="Times New Roman" pitchFamily="18" charset="0"/>
              </a:rPr>
              <a:t>them to the </a:t>
            </a:r>
            <a:r>
              <a:rPr lang="en-US" sz="2800" dirty="0" smtClean="0">
                <a:solidFill>
                  <a:srgbClr val="C00000"/>
                </a:solidFill>
                <a:latin typeface="Times New Roman" pitchFamily="18" charset="0"/>
                <a:cs typeface="Times New Roman" pitchFamily="18" charset="0"/>
              </a:rPr>
              <a:t>imagination</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This </a:t>
            </a:r>
            <a:r>
              <a:rPr lang="en-US" sz="2800" dirty="0">
                <a:solidFill>
                  <a:srgbClr val="7030A0"/>
                </a:solidFill>
                <a:latin typeface="Times New Roman" pitchFamily="18" charset="0"/>
                <a:cs typeface="Times New Roman" pitchFamily="18" charset="0"/>
              </a:rPr>
              <a:t>uncertainty</a:t>
            </a:r>
            <a:r>
              <a:rPr lang="en-US" sz="2800" dirty="0">
                <a:latin typeface="Times New Roman" pitchFamily="18" charset="0"/>
                <a:cs typeface="Times New Roman" pitchFamily="18" charset="0"/>
              </a:rPr>
              <a:t> (or lack of knowledge </a:t>
            </a:r>
            <a:r>
              <a:rPr lang="en-US" sz="2800" dirty="0" smtClean="0">
                <a:latin typeface="Times New Roman" pitchFamily="18" charset="0"/>
                <a:cs typeface="Times New Roman" pitchFamily="18" charset="0"/>
              </a:rPr>
              <a:t>about the </a:t>
            </a:r>
            <a:r>
              <a:rPr lang="en-US" sz="2800" dirty="0">
                <a:latin typeface="Times New Roman" pitchFamily="18" charset="0"/>
                <a:cs typeface="Times New Roman" pitchFamily="18" charset="0"/>
              </a:rPr>
              <a:t>bonding) was </a:t>
            </a:r>
            <a:r>
              <a:rPr lang="en-US" sz="2800" dirty="0" smtClean="0">
                <a:solidFill>
                  <a:srgbClr val="00B0F0"/>
                </a:solidFill>
                <a:latin typeface="Times New Roman" pitchFamily="18" charset="0"/>
                <a:cs typeface="Times New Roman" pitchFamily="18" charset="0"/>
              </a:rPr>
              <a:t>reflected</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in the </a:t>
            </a:r>
            <a:r>
              <a:rPr lang="en-US" sz="2800" dirty="0">
                <a:solidFill>
                  <a:srgbClr val="0070C0"/>
                </a:solidFill>
                <a:latin typeface="Times New Roman" pitchFamily="18" charset="0"/>
                <a:cs typeface="Times New Roman" pitchFamily="18" charset="0"/>
              </a:rPr>
              <a:t>dot</a:t>
            </a:r>
            <a:r>
              <a:rPr lang="en-US" sz="2800" dirty="0">
                <a:latin typeface="Times New Roman" pitchFamily="18" charset="0"/>
                <a:cs typeface="Times New Roman" pitchFamily="18" charset="0"/>
              </a:rPr>
              <a:t> used in the </a:t>
            </a:r>
            <a:r>
              <a:rPr lang="en-US" sz="2800" dirty="0">
                <a:solidFill>
                  <a:srgbClr val="FF0000"/>
                </a:solidFill>
                <a:latin typeface="Times New Roman" pitchFamily="18" charset="0"/>
                <a:cs typeface="Times New Roman" pitchFamily="18" charset="0"/>
              </a:rPr>
              <a:t>formula</a:t>
            </a:r>
            <a:r>
              <a:rPr lang="en-US" sz="2800" dirty="0">
                <a:latin typeface="Times New Roman" pitchFamily="18" charset="0"/>
                <a:cs typeface="Times New Roman" pitchFamily="18" charset="0"/>
              </a:rPr>
              <a:t> to connect, </a:t>
            </a:r>
            <a:r>
              <a:rPr lang="en-US" sz="2800" dirty="0" smtClean="0">
                <a:latin typeface="Times New Roman" pitchFamily="18" charset="0"/>
                <a:cs typeface="Times New Roman" pitchFamily="18" charset="0"/>
              </a:rPr>
              <a:t>for example, </a:t>
            </a:r>
            <a:r>
              <a:rPr lang="en-US" sz="2800" dirty="0" smtClean="0">
                <a:solidFill>
                  <a:srgbClr val="00B050"/>
                </a:solidFill>
                <a:latin typeface="Times New Roman" pitchFamily="18" charset="0"/>
                <a:cs typeface="Times New Roman" pitchFamily="18" charset="0"/>
              </a:rPr>
              <a:t>CoCl</a:t>
            </a:r>
            <a:r>
              <a:rPr lang="en-US" sz="2800" baseline="-25000" dirty="0" smtClean="0">
                <a:solidFill>
                  <a:srgbClr val="00B050"/>
                </a:solidFill>
                <a:latin typeface="Times New Roman" pitchFamily="18" charset="0"/>
                <a:cs typeface="Times New Roman" pitchFamily="18" charset="0"/>
              </a:rPr>
              <a:t>3</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to the appropriate number of </a:t>
            </a:r>
            <a:r>
              <a:rPr lang="en-US" sz="2800" dirty="0">
                <a:solidFill>
                  <a:srgbClr val="7030A0"/>
                </a:solidFill>
                <a:latin typeface="Times New Roman" pitchFamily="18" charset="0"/>
                <a:cs typeface="Times New Roman" pitchFamily="18" charset="0"/>
              </a:rPr>
              <a:t>ammonias</a:t>
            </a:r>
            <a:r>
              <a:rPr lang="en-US" sz="2800" dirty="0" smtClean="0">
                <a:latin typeface="Times New Roman" pitchFamily="18" charset="0"/>
                <a:cs typeface="Times New Roman" pitchFamily="18" charset="0"/>
              </a:rPr>
              <a:t>.</a:t>
            </a:r>
          </a:p>
          <a:p>
            <a:pPr algn="just">
              <a:lnSpc>
                <a:spcPct val="170000"/>
              </a:lnSpc>
              <a:buFont typeface="Wingdings" pitchFamily="2" charset="2"/>
              <a:buChar char="Ø"/>
            </a:pPr>
            <a:r>
              <a:rPr lang="en-US" sz="2800" dirty="0" smtClean="0">
                <a:latin typeface="Times New Roman" pitchFamily="18" charset="0"/>
                <a:cs typeface="Times New Roman" pitchFamily="18" charset="0"/>
              </a:rPr>
              <a:t>The compound with a </a:t>
            </a:r>
            <a:r>
              <a:rPr lang="en-US" sz="2800" dirty="0" smtClean="0">
                <a:solidFill>
                  <a:srgbClr val="0070C0"/>
                </a:solidFill>
                <a:latin typeface="Times New Roman" pitchFamily="18" charset="0"/>
                <a:cs typeface="Times New Roman" pitchFamily="18" charset="0"/>
              </a:rPr>
              <a:t>3:1</a:t>
            </a:r>
            <a:r>
              <a:rPr lang="en-US" sz="2800" dirty="0" smtClean="0">
                <a:latin typeface="Times New Roman" pitchFamily="18" charset="0"/>
                <a:cs typeface="Times New Roman" pitchFamily="18" charset="0"/>
              </a:rPr>
              <a:t> ammonia-to-cobalt </a:t>
            </a:r>
            <a:r>
              <a:rPr lang="en-US" sz="2800" dirty="0" smtClean="0">
                <a:solidFill>
                  <a:srgbClr val="C00000"/>
                </a:solidFill>
                <a:latin typeface="Times New Roman" pitchFamily="18" charset="0"/>
                <a:cs typeface="Times New Roman" pitchFamily="18" charset="0"/>
              </a:rPr>
              <a:t>ratio</a:t>
            </a:r>
            <a:r>
              <a:rPr lang="en-US" sz="2800" dirty="0" smtClean="0">
                <a:latin typeface="Times New Roman" pitchFamily="18" charset="0"/>
                <a:cs typeface="Times New Roman" pitchFamily="18" charset="0"/>
              </a:rPr>
              <a:t> proved </a:t>
            </a:r>
            <a:r>
              <a:rPr lang="en-US" sz="2800" dirty="0" smtClean="0">
                <a:solidFill>
                  <a:srgbClr val="FF0000"/>
                </a:solidFill>
                <a:latin typeface="Times New Roman" pitchFamily="18" charset="0"/>
                <a:cs typeface="Times New Roman" pitchFamily="18" charset="0"/>
              </a:rPr>
              <a:t>difficult</a:t>
            </a:r>
            <a:r>
              <a:rPr lang="en-US" sz="2800" dirty="0" smtClean="0">
                <a:latin typeface="Times New Roman" pitchFamily="18" charset="0"/>
                <a:cs typeface="Times New Roman" pitchFamily="18" charset="0"/>
              </a:rPr>
              <a:t> to prepare. </a:t>
            </a:r>
          </a:p>
          <a:p>
            <a:pPr algn="just">
              <a:lnSpc>
                <a:spcPct val="170000"/>
              </a:lnSpc>
              <a:buFont typeface="Wingdings" pitchFamily="2" charset="2"/>
              <a:buChar char="Ø"/>
            </a:pPr>
            <a:r>
              <a:rPr lang="en-US" sz="2800" dirty="0" smtClean="0">
                <a:latin typeface="Times New Roman" pitchFamily="18" charset="0"/>
                <a:cs typeface="Times New Roman" pitchFamily="18" charset="0"/>
              </a:rPr>
              <a:t>The corresponding </a:t>
            </a:r>
            <a:r>
              <a:rPr lang="en-US" sz="2800" dirty="0" smtClean="0">
                <a:solidFill>
                  <a:srgbClr val="00B0F0"/>
                </a:solidFill>
                <a:latin typeface="Times New Roman" pitchFamily="18" charset="0"/>
                <a:cs typeface="Times New Roman" pitchFamily="18" charset="0"/>
              </a:rPr>
              <a:t>iridium</a:t>
            </a:r>
            <a:r>
              <a:rPr lang="en-US" sz="2800" dirty="0" smtClean="0">
                <a:latin typeface="Times New Roman" pitchFamily="18" charset="0"/>
                <a:cs typeface="Times New Roman" pitchFamily="18" charset="0"/>
              </a:rPr>
              <a:t> compound was used </a:t>
            </a:r>
            <a:r>
              <a:rPr lang="en-US" sz="2800" dirty="0" smtClean="0">
                <a:solidFill>
                  <a:srgbClr val="7030A0"/>
                </a:solidFill>
                <a:latin typeface="Times New Roman" pitchFamily="18" charset="0"/>
                <a:cs typeface="Times New Roman" pitchFamily="18" charset="0"/>
              </a:rPr>
              <a:t>instead</a:t>
            </a:r>
            <a:r>
              <a:rPr lang="en-US" sz="2800"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171</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solidFill>
                  <a:srgbClr val="7030A0"/>
                </a:solidFill>
                <a:latin typeface="Times New Roman" pitchFamily="18" charset="0"/>
                <a:cs typeface="Times New Roman" pitchFamily="18" charset="0"/>
              </a:rPr>
              <a:t>Conductivities</a:t>
            </a:r>
            <a:r>
              <a:rPr lang="en-US" sz="2800" dirty="0" smtClean="0">
                <a:latin typeface="Times New Roman" pitchFamily="18" charset="0"/>
                <a:cs typeface="Times New Roman" pitchFamily="18" charset="0"/>
              </a:rPr>
              <a:t> measured when these compounds were </a:t>
            </a:r>
            <a:r>
              <a:rPr lang="en-US" sz="2800" dirty="0" smtClean="0">
                <a:solidFill>
                  <a:srgbClr val="00B0F0"/>
                </a:solidFill>
                <a:latin typeface="Times New Roman" pitchFamily="18" charset="0"/>
                <a:cs typeface="Times New Roman" pitchFamily="18" charset="0"/>
              </a:rPr>
              <a:t>dissolved</a:t>
            </a:r>
            <a:r>
              <a:rPr lang="en-US" sz="2800" dirty="0" smtClean="0">
                <a:latin typeface="Times New Roman" pitchFamily="18" charset="0"/>
                <a:cs typeface="Times New Roman" pitchFamily="18" charset="0"/>
              </a:rPr>
              <a:t> in water are given </a:t>
            </a:r>
            <a:r>
              <a:rPr lang="en-US" sz="2800" dirty="0" smtClean="0">
                <a:solidFill>
                  <a:srgbClr val="0070C0"/>
                </a:solidFill>
                <a:latin typeface="Times New Roman" pitchFamily="18" charset="0"/>
                <a:cs typeface="Times New Roman" pitchFamily="18" charset="0"/>
              </a:rPr>
              <a:t>qualitatively</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solidFill>
                  <a:srgbClr val="FF0000"/>
                </a:solidFill>
                <a:latin typeface="Times New Roman" pitchFamily="18" charset="0"/>
                <a:cs typeface="Times New Roman" pitchFamily="18" charset="0"/>
              </a:rPr>
              <a:t>Conductivity</a:t>
            </a:r>
            <a:r>
              <a:rPr lang="en-US" sz="2800" dirty="0" smtClean="0">
                <a:latin typeface="Times New Roman" pitchFamily="18" charset="0"/>
                <a:cs typeface="Times New Roman" pitchFamily="18" charset="0"/>
              </a:rPr>
              <a:t> was just then starting to be taken as a </a:t>
            </a:r>
            <a:r>
              <a:rPr lang="en-US" sz="2800" dirty="0" smtClean="0">
                <a:solidFill>
                  <a:srgbClr val="00B050"/>
                </a:solidFill>
                <a:latin typeface="Times New Roman" pitchFamily="18" charset="0"/>
                <a:cs typeface="Times New Roman" pitchFamily="18" charset="0"/>
              </a:rPr>
              <a:t>measure</a:t>
            </a:r>
            <a:r>
              <a:rPr lang="en-US" sz="2800" dirty="0" smtClean="0">
                <a:latin typeface="Times New Roman" pitchFamily="18" charset="0"/>
                <a:cs typeface="Times New Roman" pitchFamily="18" charset="0"/>
              </a:rPr>
              <a:t> of  the </a:t>
            </a:r>
            <a:r>
              <a:rPr lang="en-US" sz="2800" dirty="0" smtClean="0">
                <a:solidFill>
                  <a:srgbClr val="00B0F0"/>
                </a:solidFill>
                <a:latin typeface="Times New Roman" pitchFamily="18" charset="0"/>
                <a:cs typeface="Times New Roman" pitchFamily="18" charset="0"/>
              </a:rPr>
              <a:t>number of ions</a:t>
            </a:r>
            <a:r>
              <a:rPr lang="en-US" sz="2800" dirty="0" smtClean="0">
                <a:latin typeface="Times New Roman" pitchFamily="18" charset="0"/>
                <a:cs typeface="Times New Roman" pitchFamily="18" charset="0"/>
              </a:rPr>
              <a:t> produced in </a:t>
            </a:r>
            <a:r>
              <a:rPr lang="en-US" sz="2800" dirty="0" smtClean="0">
                <a:solidFill>
                  <a:srgbClr val="FF0000"/>
                </a:solidFill>
                <a:latin typeface="Times New Roman" pitchFamily="18" charset="0"/>
                <a:cs typeface="Times New Roman" pitchFamily="18" charset="0"/>
              </a:rPr>
              <a:t>solution</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a:t>
            </a:r>
            <a:r>
              <a:rPr lang="en-US" sz="2800" dirty="0" smtClean="0">
                <a:solidFill>
                  <a:srgbClr val="7030A0"/>
                </a:solidFill>
                <a:latin typeface="Times New Roman" pitchFamily="18" charset="0"/>
                <a:cs typeface="Times New Roman" pitchFamily="18" charset="0"/>
              </a:rPr>
              <a:t>number of chloride ions precipitated</a:t>
            </a:r>
            <a:r>
              <a:rPr lang="en-US" sz="2800" dirty="0" smtClean="0">
                <a:latin typeface="Times New Roman" pitchFamily="18" charset="0"/>
                <a:cs typeface="Times New Roman" pitchFamily="18" charset="0"/>
              </a:rPr>
              <a:t>” was determined by the addition of </a:t>
            </a:r>
            <a:r>
              <a:rPr lang="en-US" sz="2800" dirty="0" smtClean="0">
                <a:solidFill>
                  <a:srgbClr val="00B0F0"/>
                </a:solidFill>
                <a:latin typeface="Times New Roman" pitchFamily="18" charset="0"/>
                <a:cs typeface="Times New Roman" pitchFamily="18" charset="0"/>
              </a:rPr>
              <a:t>aqueous</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silver nitrate</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Now </a:t>
            </a:r>
            <a:r>
              <a:rPr lang="en-US" sz="2800" dirty="0" smtClean="0">
                <a:solidFill>
                  <a:srgbClr val="00B050"/>
                </a:solidFill>
                <a:latin typeface="Times New Roman" pitchFamily="18" charset="0"/>
                <a:cs typeface="Times New Roman" pitchFamily="18" charset="0"/>
              </a:rPr>
              <a:t>how</a:t>
            </a:r>
            <a:r>
              <a:rPr lang="en-US" sz="2800" dirty="0" smtClean="0">
                <a:latin typeface="Times New Roman" pitchFamily="18" charset="0"/>
                <a:cs typeface="Times New Roman" pitchFamily="18" charset="0"/>
              </a:rPr>
              <a:t> might you </a:t>
            </a:r>
            <a:r>
              <a:rPr lang="en-US" sz="2800" dirty="0" smtClean="0">
                <a:solidFill>
                  <a:srgbClr val="7030A0"/>
                </a:solidFill>
                <a:latin typeface="Times New Roman" pitchFamily="18" charset="0"/>
                <a:cs typeface="Times New Roman" pitchFamily="18" charset="0"/>
              </a:rPr>
              <a:t>explain</a:t>
            </a:r>
            <a:r>
              <a:rPr lang="en-US" sz="2800" dirty="0" smtClean="0">
                <a:latin typeface="Times New Roman" pitchFamily="18" charset="0"/>
                <a:cs typeface="Times New Roman" pitchFamily="18" charset="0"/>
              </a:rPr>
              <a:t> such data? </a:t>
            </a:r>
          </a:p>
          <a:p>
            <a:pPr algn="just">
              <a:lnSpc>
                <a:spcPct val="150000"/>
              </a:lnSpc>
              <a:buNone/>
            </a:pPr>
            <a:endParaRPr lang="en-US" sz="2800" dirty="0" smtClean="0">
              <a:latin typeface="Times New Roman" pitchFamily="18" charset="0"/>
              <a:cs typeface="Times New Roman" pitchFamily="18" charset="0"/>
            </a:endParaRPr>
          </a:p>
          <a:p>
            <a:pPr algn="ctr">
              <a:lnSpc>
                <a:spcPct val="150000"/>
              </a:lnSpc>
              <a:buNone/>
            </a:pPr>
            <a:endParaRPr lang="en-US" sz="2800" dirty="0">
              <a:latin typeface="Times New Roman" pitchFamily="18" charset="0"/>
              <a:cs typeface="Times New Roman" pitchFamily="18" charset="0"/>
            </a:endParaRPr>
          </a:p>
        </p:txBody>
      </p:sp>
      <p:pic>
        <p:nvPicPr>
          <p:cNvPr id="4" name="Picture 3"/>
          <p:cNvPicPr/>
          <p:nvPr/>
        </p:nvPicPr>
        <p:blipFill>
          <a:blip r:embed="rId3" cstate="print"/>
          <a:srcRect/>
          <a:stretch>
            <a:fillRect/>
          </a:stretch>
        </p:blipFill>
        <p:spPr bwMode="auto">
          <a:xfrm>
            <a:off x="838200" y="4343400"/>
            <a:ext cx="7086600" cy="685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172</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More important, from a </a:t>
            </a:r>
            <a:r>
              <a:rPr lang="en-US" sz="2800" dirty="0" smtClean="0">
                <a:solidFill>
                  <a:srgbClr val="7030A0"/>
                </a:solidFill>
                <a:latin typeface="Times New Roman" pitchFamily="18" charset="0"/>
                <a:cs typeface="Times New Roman" pitchFamily="18" charset="0"/>
              </a:rPr>
              <a:t>historical point of view</a:t>
            </a:r>
            <a:r>
              <a:rPr lang="en-US" sz="2800" dirty="0" smtClean="0">
                <a:latin typeface="Times New Roman" pitchFamily="18" charset="0"/>
                <a:cs typeface="Times New Roman" pitchFamily="18" charset="0"/>
              </a:rPr>
              <a:t>, how did the </a:t>
            </a:r>
            <a:r>
              <a:rPr lang="en-US" sz="2800" dirty="0" smtClean="0">
                <a:solidFill>
                  <a:srgbClr val="00B0F0"/>
                </a:solidFill>
                <a:latin typeface="Times New Roman" pitchFamily="18" charset="0"/>
                <a:cs typeface="Times New Roman" pitchFamily="18" charset="0"/>
              </a:rPr>
              <a:t>chemists</a:t>
            </a:r>
            <a:r>
              <a:rPr lang="en-US" sz="2800" dirty="0" smtClean="0">
                <a:latin typeface="Times New Roman" pitchFamily="18" charset="0"/>
                <a:cs typeface="Times New Roman" pitchFamily="18" charset="0"/>
              </a:rPr>
              <a:t> of the late </a:t>
            </a:r>
            <a:r>
              <a:rPr lang="en-US" sz="2800" dirty="0" smtClean="0">
                <a:solidFill>
                  <a:srgbClr val="FF0000"/>
                </a:solidFill>
                <a:latin typeface="Times New Roman" pitchFamily="18" charset="0"/>
                <a:cs typeface="Times New Roman" pitchFamily="18" charset="0"/>
              </a:rPr>
              <a:t>1860s</a:t>
            </a:r>
            <a:r>
              <a:rPr lang="en-US" sz="2800" dirty="0" smtClean="0">
                <a:latin typeface="Times New Roman" pitchFamily="18" charset="0"/>
                <a:cs typeface="Times New Roman" pitchFamily="18" charset="0"/>
              </a:rPr>
              <a:t>,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who had been </a:t>
            </a:r>
            <a:r>
              <a:rPr lang="en-US" sz="2800" dirty="0" smtClean="0">
                <a:solidFill>
                  <a:srgbClr val="00B0F0"/>
                </a:solidFill>
                <a:latin typeface="Times New Roman" pitchFamily="18" charset="0"/>
                <a:cs typeface="Times New Roman" pitchFamily="18" charset="0"/>
              </a:rPr>
              <a:t>schooled</a:t>
            </a:r>
            <a:r>
              <a:rPr lang="en-US" sz="2800" dirty="0" smtClean="0">
                <a:latin typeface="Times New Roman" pitchFamily="18" charset="0"/>
                <a:cs typeface="Times New Roman" pitchFamily="18" charset="0"/>
              </a:rPr>
              <a:t> in the relatively </a:t>
            </a:r>
            <a:r>
              <a:rPr lang="en-US" sz="2800" dirty="0" smtClean="0">
                <a:solidFill>
                  <a:srgbClr val="00B050"/>
                </a:solidFill>
                <a:latin typeface="Times New Roman" pitchFamily="18" charset="0"/>
                <a:cs typeface="Times New Roman" pitchFamily="18" charset="0"/>
              </a:rPr>
              <a:t>new</a:t>
            </a:r>
            <a:r>
              <a:rPr lang="en-US" sz="2800" dirty="0" smtClean="0">
                <a:latin typeface="Times New Roman" pitchFamily="18" charset="0"/>
                <a:cs typeface="Times New Roman" pitchFamily="18" charset="0"/>
              </a:rPr>
              <a:t> but </a:t>
            </a:r>
            <a:r>
              <a:rPr lang="en-US" sz="2800" dirty="0" smtClean="0">
                <a:solidFill>
                  <a:srgbClr val="00B050"/>
                </a:solidFill>
                <a:latin typeface="Times New Roman" pitchFamily="18" charset="0"/>
                <a:cs typeface="Times New Roman" pitchFamily="18" charset="0"/>
              </a:rPr>
              <a:t>extraordinarily successful</a:t>
            </a:r>
            <a:r>
              <a:rPr lang="en-US" sz="2800" dirty="0" smtClean="0">
                <a:latin typeface="Times New Roman" pitchFamily="18" charset="0"/>
                <a:cs typeface="Times New Roman" pitchFamily="18" charset="0"/>
              </a:rPr>
              <a:t> ideas of </a:t>
            </a:r>
            <a:r>
              <a:rPr lang="en-US" sz="2800" dirty="0" smtClean="0">
                <a:solidFill>
                  <a:srgbClr val="7030A0"/>
                </a:solidFill>
                <a:latin typeface="Times New Roman" pitchFamily="18" charset="0"/>
                <a:cs typeface="Times New Roman" pitchFamily="18" charset="0"/>
              </a:rPr>
              <a:t>organic chemistry</a:t>
            </a:r>
            <a:r>
              <a:rPr lang="en-US" sz="2800" dirty="0" smtClean="0">
                <a:latin typeface="Times New Roman" pitchFamily="18" charset="0"/>
                <a:cs typeface="Times New Roman" pitchFamily="18" charset="0"/>
              </a:rPr>
              <a:t>, explain such data?</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It seemed to have been fairly </a:t>
            </a:r>
            <a:r>
              <a:rPr lang="en-US" sz="2800" dirty="0" smtClean="0">
                <a:solidFill>
                  <a:srgbClr val="7030A0"/>
                </a:solidFill>
                <a:latin typeface="Times New Roman" pitchFamily="18" charset="0"/>
                <a:cs typeface="Times New Roman" pitchFamily="18" charset="0"/>
              </a:rPr>
              <a:t>well established</a:t>
            </a:r>
            <a:r>
              <a:rPr lang="en-US" sz="2800" dirty="0" smtClean="0">
                <a:latin typeface="Times New Roman" pitchFamily="18" charset="0"/>
                <a:cs typeface="Times New Roman" pitchFamily="18" charset="0"/>
              </a:rPr>
              <a:t> by then that each </a:t>
            </a:r>
            <a:r>
              <a:rPr lang="en-US" sz="2800" dirty="0" smtClean="0">
                <a:solidFill>
                  <a:srgbClr val="00B0F0"/>
                </a:solidFill>
                <a:latin typeface="Times New Roman" pitchFamily="18" charset="0"/>
                <a:cs typeface="Times New Roman" pitchFamily="18" charset="0"/>
              </a:rPr>
              <a:t>element</a:t>
            </a:r>
            <a:r>
              <a:rPr lang="en-US" sz="2800" dirty="0" smtClean="0">
                <a:latin typeface="Times New Roman" pitchFamily="18" charset="0"/>
                <a:cs typeface="Times New Roman" pitchFamily="18" charset="0"/>
              </a:rPr>
              <a:t> has a </a:t>
            </a:r>
            <a:r>
              <a:rPr lang="en-US" sz="2800" dirty="0" smtClean="0">
                <a:solidFill>
                  <a:srgbClr val="002060"/>
                </a:solidFill>
                <a:latin typeface="Times New Roman" pitchFamily="18" charset="0"/>
                <a:cs typeface="Times New Roman" pitchFamily="18" charset="0"/>
              </a:rPr>
              <a:t>valence</a:t>
            </a:r>
            <a:r>
              <a:rPr lang="en-US" sz="2800" dirty="0" smtClean="0">
                <a:latin typeface="Times New Roman" pitchFamily="18" charset="0"/>
                <a:cs typeface="Times New Roman" pitchFamily="18" charset="0"/>
              </a:rPr>
              <a:t>, sometimes called a </a:t>
            </a:r>
            <a:r>
              <a:rPr lang="en-US" sz="2800" i="1" dirty="0" smtClean="0">
                <a:solidFill>
                  <a:srgbClr val="FF0000"/>
                </a:solidFill>
                <a:latin typeface="Times New Roman" pitchFamily="18" charset="0"/>
                <a:cs typeface="Times New Roman" pitchFamily="18" charset="0"/>
              </a:rPr>
              <a:t>combining capacity</a:t>
            </a:r>
            <a:r>
              <a:rPr lang="en-US" sz="2800" i="1" dirty="0" smtClean="0">
                <a:latin typeface="Times New Roman" pitchFamily="18" charset="0"/>
                <a:cs typeface="Times New Roman" pitchFamily="18" charset="0"/>
              </a:rPr>
              <a:t>, which is a </a:t>
            </a:r>
            <a:r>
              <a:rPr lang="en-US" sz="2800" dirty="0" smtClean="0">
                <a:solidFill>
                  <a:srgbClr val="00B050"/>
                </a:solidFill>
                <a:latin typeface="Times New Roman" pitchFamily="18" charset="0"/>
                <a:cs typeface="Times New Roman" pitchFamily="18" charset="0"/>
              </a:rPr>
              <a:t>single fixed</a:t>
            </a:r>
            <a:r>
              <a:rPr lang="en-US" sz="2800" dirty="0" smtClean="0">
                <a:latin typeface="Times New Roman" pitchFamily="18" charset="0"/>
                <a:cs typeface="Times New Roman" pitchFamily="18" charset="0"/>
              </a:rPr>
              <a:t> value. </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173</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Furthermore, many workers had found that </a:t>
            </a:r>
            <a:r>
              <a:rPr lang="en-US" sz="2800" dirty="0" smtClean="0">
                <a:solidFill>
                  <a:srgbClr val="00B050"/>
                </a:solidFill>
                <a:latin typeface="Times New Roman" pitchFamily="18" charset="0"/>
                <a:cs typeface="Times New Roman" pitchFamily="18" charset="0"/>
              </a:rPr>
              <a:t>organic compounds</a:t>
            </a:r>
            <a:r>
              <a:rPr lang="en-US" sz="2800" dirty="0" smtClean="0">
                <a:latin typeface="Times New Roman" pitchFamily="18" charset="0"/>
                <a:cs typeface="Times New Roman" pitchFamily="18" charset="0"/>
              </a:rPr>
              <a:t> could be pictured as </a:t>
            </a:r>
            <a:r>
              <a:rPr lang="en-US" sz="2800" b="1" dirty="0" smtClean="0">
                <a:solidFill>
                  <a:srgbClr val="7030A0"/>
                </a:solidFill>
                <a:latin typeface="Times New Roman" pitchFamily="18" charset="0"/>
                <a:cs typeface="Times New Roman" pitchFamily="18" charset="0"/>
              </a:rPr>
              <a:t>vast chains</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of carbon atoms composed of </a:t>
            </a:r>
            <a:r>
              <a:rPr lang="en-US" sz="2800" b="1" dirty="0" smtClean="0">
                <a:solidFill>
                  <a:srgbClr val="00B0F0"/>
                </a:solidFill>
                <a:latin typeface="Times New Roman" pitchFamily="18" charset="0"/>
                <a:cs typeface="Times New Roman" pitchFamily="18" charset="0"/>
              </a:rPr>
              <a:t>radicals</a:t>
            </a:r>
            <a:r>
              <a:rPr lang="en-US" sz="2800" dirty="0" smtClean="0">
                <a:latin typeface="Times New Roman" pitchFamily="18" charset="0"/>
                <a:cs typeface="Times New Roman" pitchFamily="18" charset="0"/>
              </a:rPr>
              <a:t> and groups of various types that also appeared to have </a:t>
            </a:r>
            <a:r>
              <a:rPr lang="en-US" sz="2800" dirty="0" smtClean="0">
                <a:solidFill>
                  <a:srgbClr val="00B0F0"/>
                </a:solidFill>
                <a:latin typeface="Times New Roman" pitchFamily="18" charset="0"/>
                <a:cs typeface="Times New Roman" pitchFamily="18" charset="0"/>
              </a:rPr>
              <a:t>fixed valences</a:t>
            </a:r>
            <a:r>
              <a:rPr lang="en-US" sz="2800" dirty="0" smtClean="0">
                <a:latin typeface="Times New Roman" pitchFamily="18" charset="0"/>
                <a:cs typeface="Times New Roman" pitchFamily="18" charset="0"/>
              </a:rPr>
              <a:t>.</a:t>
            </a:r>
          </a:p>
          <a:p>
            <a:pPr algn="just">
              <a:lnSpc>
                <a:spcPct val="150000"/>
              </a:lnSpc>
              <a:buNone/>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For example, </a:t>
            </a:r>
            <a:r>
              <a:rPr lang="en-US" sz="2800" dirty="0" smtClean="0">
                <a:solidFill>
                  <a:srgbClr val="FF0000"/>
                </a:solidFill>
                <a:latin typeface="Times New Roman" pitchFamily="18" charset="0"/>
                <a:cs typeface="Times New Roman" pitchFamily="18" charset="0"/>
              </a:rPr>
              <a:t>hexane</a:t>
            </a:r>
            <a:r>
              <a:rPr lang="en-US" sz="2800" dirty="0" smtClean="0">
                <a:latin typeface="Times New Roman" pitchFamily="18" charset="0"/>
                <a:cs typeface="Times New Roman" pitchFamily="18" charset="0"/>
              </a:rPr>
              <a:t>, CH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–CH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–CH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–CH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–CH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–CH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with its </a:t>
            </a:r>
            <a:r>
              <a:rPr lang="en-US" sz="2800" dirty="0" smtClean="0">
                <a:solidFill>
                  <a:srgbClr val="7030A0"/>
                </a:solidFill>
                <a:latin typeface="Times New Roman" pitchFamily="18" charset="0"/>
                <a:cs typeface="Times New Roman" pitchFamily="18" charset="0"/>
              </a:rPr>
              <a:t>chain</a:t>
            </a:r>
            <a:r>
              <a:rPr lang="en-US" sz="2800" dirty="0" smtClean="0">
                <a:latin typeface="Times New Roman" pitchFamily="18" charset="0"/>
                <a:cs typeface="Times New Roman" pitchFamily="18" charset="0"/>
              </a:rPr>
              <a:t> of </a:t>
            </a:r>
            <a:r>
              <a:rPr lang="en-US" sz="2800" dirty="0" smtClean="0">
                <a:solidFill>
                  <a:srgbClr val="00B0F0"/>
                </a:solidFill>
                <a:latin typeface="Times New Roman" pitchFamily="18" charset="0"/>
                <a:cs typeface="Times New Roman" pitchFamily="18" charset="0"/>
              </a:rPr>
              <a:t>six carbon</a:t>
            </a:r>
            <a:r>
              <a:rPr lang="en-US" sz="2800" dirty="0" smtClean="0">
                <a:latin typeface="Times New Roman" pitchFamily="18" charset="0"/>
                <a:cs typeface="Times New Roman" pitchFamily="18" charset="0"/>
              </a:rPr>
              <a:t> atoms,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could be pictured as containing </a:t>
            </a:r>
            <a:r>
              <a:rPr lang="en-US" sz="2800" dirty="0" err="1" smtClean="0">
                <a:solidFill>
                  <a:srgbClr val="00B050"/>
                </a:solidFill>
                <a:latin typeface="Times New Roman" pitchFamily="18" charset="0"/>
                <a:cs typeface="Times New Roman" pitchFamily="18" charset="0"/>
              </a:rPr>
              <a:t>monovalent</a:t>
            </a:r>
            <a:r>
              <a:rPr lang="en-US" sz="2800" dirty="0" smtClean="0">
                <a:latin typeface="Times New Roman" pitchFamily="18" charset="0"/>
                <a:cs typeface="Times New Roman" pitchFamily="18" charset="0"/>
              </a:rPr>
              <a:t> methyl </a:t>
            </a:r>
            <a:r>
              <a:rPr lang="en-US" sz="2800" dirty="0" smtClean="0">
                <a:solidFill>
                  <a:srgbClr val="FF0000"/>
                </a:solidFill>
                <a:latin typeface="Times New Roman" pitchFamily="18" charset="0"/>
                <a:cs typeface="Times New Roman" pitchFamily="18" charset="0"/>
              </a:rPr>
              <a:t>(CH</a:t>
            </a:r>
            <a:r>
              <a:rPr lang="en-US" sz="2800" baseline="-25000" dirty="0" smtClean="0">
                <a:solidFill>
                  <a:srgbClr val="FF0000"/>
                </a:solidFill>
                <a:latin typeface="Times New Roman" pitchFamily="18" charset="0"/>
                <a:cs typeface="Times New Roman" pitchFamily="18" charset="0"/>
              </a:rPr>
              <a:t>3</a:t>
            </a:r>
            <a:r>
              <a:rPr lang="en-US" sz="2800" dirty="0" smtClean="0">
                <a:solidFill>
                  <a:srgbClr val="FF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groups on the ends with four </a:t>
            </a:r>
            <a:r>
              <a:rPr lang="en-US" sz="2800" dirty="0" smtClean="0">
                <a:solidFill>
                  <a:srgbClr val="7030A0"/>
                </a:solidFill>
                <a:latin typeface="Times New Roman" pitchFamily="18" charset="0"/>
                <a:cs typeface="Times New Roman" pitchFamily="18" charset="0"/>
              </a:rPr>
              <a:t>divalent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methylene</a:t>
            </a:r>
            <a:r>
              <a:rPr lang="en-US" sz="2800" dirty="0" smtClean="0">
                <a:latin typeface="Times New Roman" pitchFamily="18" charset="0"/>
                <a:cs typeface="Times New Roman" pitchFamily="18" charset="0"/>
              </a:rPr>
              <a:t> </a:t>
            </a:r>
            <a:r>
              <a:rPr lang="en-US" sz="2800" dirty="0" smtClean="0">
                <a:solidFill>
                  <a:srgbClr val="00B050"/>
                </a:solidFill>
                <a:latin typeface="Times New Roman" pitchFamily="18" charset="0"/>
                <a:cs typeface="Times New Roman" pitchFamily="18" charset="0"/>
              </a:rPr>
              <a:t>(–CH</a:t>
            </a:r>
            <a:r>
              <a:rPr lang="en-US" sz="2800" baseline="-25000" dirty="0" smtClean="0">
                <a:solidFill>
                  <a:srgbClr val="00B050"/>
                </a:solidFill>
                <a:latin typeface="Times New Roman" pitchFamily="18" charset="0"/>
                <a:cs typeface="Times New Roman" pitchFamily="18" charset="0"/>
              </a:rPr>
              <a:t>2</a:t>
            </a:r>
            <a:r>
              <a:rPr lang="en-US" sz="2800" dirty="0" smtClean="0">
                <a:solidFill>
                  <a:srgbClr val="00B05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groups in the middle.</a:t>
            </a:r>
          </a:p>
          <a:p>
            <a:endParaRPr lang="en-US" dirty="0"/>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174</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r>
              <a:rPr lang="en-US" b="1" dirty="0" smtClean="0">
                <a:solidFill>
                  <a:srgbClr val="0070C0"/>
                </a:solidFill>
                <a:latin typeface="Times New Roman" pitchFamily="18" charset="0"/>
                <a:cs typeface="Times New Roman" pitchFamily="18" charset="0"/>
              </a:rPr>
              <a:t>The </a:t>
            </a:r>
            <a:r>
              <a:rPr lang="en-US" b="1" dirty="0" err="1" smtClean="0">
                <a:solidFill>
                  <a:srgbClr val="0070C0"/>
                </a:solidFill>
                <a:latin typeface="Times New Roman" pitchFamily="18" charset="0"/>
                <a:cs typeface="Times New Roman" pitchFamily="18" charset="0"/>
              </a:rPr>
              <a:t>Blomstrand–Jørgensen</a:t>
            </a:r>
            <a:r>
              <a:rPr lang="en-US" b="1" dirty="0" smtClean="0">
                <a:solidFill>
                  <a:srgbClr val="0070C0"/>
                </a:solidFill>
                <a:latin typeface="Times New Roman" pitchFamily="18" charset="0"/>
                <a:cs typeface="Times New Roman" pitchFamily="18" charset="0"/>
              </a:rPr>
              <a:t> Chain Theory</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In </a:t>
            </a:r>
            <a:r>
              <a:rPr lang="en-US" sz="2800" dirty="0" smtClean="0">
                <a:solidFill>
                  <a:srgbClr val="00B050"/>
                </a:solidFill>
                <a:latin typeface="Times New Roman" pitchFamily="18" charset="0"/>
                <a:cs typeface="Times New Roman" pitchFamily="18" charset="0"/>
              </a:rPr>
              <a:t>1869</a:t>
            </a:r>
            <a:r>
              <a:rPr lang="en-US" sz="2800" dirty="0" smtClean="0">
                <a:latin typeface="Times New Roman" pitchFamily="18" charset="0"/>
                <a:cs typeface="Times New Roman" pitchFamily="18" charset="0"/>
              </a:rPr>
              <a:t> </a:t>
            </a:r>
            <a:r>
              <a:rPr lang="en-US" sz="2800" b="1" dirty="0" smtClean="0">
                <a:solidFill>
                  <a:srgbClr val="7030A0"/>
                </a:solidFill>
                <a:latin typeface="Times New Roman" pitchFamily="18" charset="0"/>
                <a:cs typeface="Times New Roman" pitchFamily="18" charset="0"/>
              </a:rPr>
              <a:t>Christian Wilhelm </a:t>
            </a:r>
            <a:r>
              <a:rPr lang="en-US" sz="2800" b="1" dirty="0" err="1" smtClean="0">
                <a:solidFill>
                  <a:srgbClr val="7030A0"/>
                </a:solidFill>
                <a:latin typeface="Times New Roman" pitchFamily="18" charset="0"/>
                <a:cs typeface="Times New Roman" pitchFamily="18" charset="0"/>
              </a:rPr>
              <a:t>Blomstrand</a:t>
            </a:r>
            <a:r>
              <a:rPr lang="en-US" sz="2800" dirty="0" smtClean="0">
                <a:latin typeface="Times New Roman" pitchFamily="18" charset="0"/>
                <a:cs typeface="Times New Roman" pitchFamily="18" charset="0"/>
              </a:rPr>
              <a:t> first formulated his </a:t>
            </a:r>
            <a:r>
              <a:rPr lang="en-US" sz="2800" dirty="0" smtClean="0">
                <a:solidFill>
                  <a:srgbClr val="002060"/>
                </a:solidFill>
                <a:latin typeface="Times New Roman" pitchFamily="18" charset="0"/>
                <a:cs typeface="Times New Roman" pitchFamily="18" charset="0"/>
              </a:rPr>
              <a:t>chain theory</a:t>
            </a:r>
            <a:r>
              <a:rPr lang="en-US" sz="2800" dirty="0" smtClean="0">
                <a:latin typeface="Times New Roman" pitchFamily="18" charset="0"/>
                <a:cs typeface="Times New Roman" pitchFamily="18" charset="0"/>
              </a:rPr>
              <a:t> to account for the </a:t>
            </a:r>
            <a:r>
              <a:rPr lang="en-US" sz="2800" dirty="0" smtClean="0">
                <a:solidFill>
                  <a:srgbClr val="FF0000"/>
                </a:solidFill>
                <a:latin typeface="Times New Roman" pitchFamily="18" charset="0"/>
                <a:cs typeface="Times New Roman" pitchFamily="18" charset="0"/>
              </a:rPr>
              <a:t>cobalt </a:t>
            </a:r>
            <a:r>
              <a:rPr lang="en-US" sz="2800" dirty="0" err="1" smtClean="0">
                <a:solidFill>
                  <a:srgbClr val="FF0000"/>
                </a:solidFill>
                <a:latin typeface="Times New Roman" pitchFamily="18" charset="0"/>
                <a:cs typeface="Times New Roman" pitchFamily="18" charset="0"/>
              </a:rPr>
              <a:t>ammonate</a:t>
            </a:r>
            <a:r>
              <a:rPr lang="en-US" sz="2800" dirty="0" smtClean="0">
                <a:solidFill>
                  <a:srgbClr val="FF0000"/>
                </a:solidFill>
                <a:latin typeface="Times New Roman" pitchFamily="18" charset="0"/>
                <a:cs typeface="Times New Roman" pitchFamily="18" charset="0"/>
              </a:rPr>
              <a:t> chlorides</a:t>
            </a:r>
            <a:r>
              <a:rPr lang="en-US" sz="2800" dirty="0" smtClean="0">
                <a:latin typeface="Times New Roman" pitchFamily="18" charset="0"/>
                <a:cs typeface="Times New Roman" pitchFamily="18" charset="0"/>
              </a:rPr>
              <a:t> and other </a:t>
            </a:r>
            <a:r>
              <a:rPr lang="en-US" sz="2800" dirty="0" smtClean="0">
                <a:solidFill>
                  <a:srgbClr val="00B0F0"/>
                </a:solidFill>
                <a:latin typeface="Times New Roman" pitchFamily="18" charset="0"/>
                <a:cs typeface="Times New Roman" pitchFamily="18" charset="0"/>
              </a:rPr>
              <a:t>series</a:t>
            </a:r>
            <a:r>
              <a:rPr lang="en-US" sz="2800" dirty="0" smtClean="0">
                <a:latin typeface="Times New Roman" pitchFamily="18" charset="0"/>
                <a:cs typeface="Times New Roman" pitchFamily="18" charset="0"/>
              </a:rPr>
              <a:t> of </a:t>
            </a:r>
            <a:r>
              <a:rPr lang="en-US" sz="2800" dirty="0" smtClean="0">
                <a:solidFill>
                  <a:srgbClr val="002060"/>
                </a:solidFill>
                <a:latin typeface="Times New Roman" pitchFamily="18" charset="0"/>
                <a:cs typeface="Times New Roman" pitchFamily="18" charset="0"/>
              </a:rPr>
              <a:t>ammonates</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err="1" smtClean="0">
                <a:solidFill>
                  <a:srgbClr val="002060"/>
                </a:solidFill>
                <a:latin typeface="Times New Roman" pitchFamily="18" charset="0"/>
                <a:cs typeface="Times New Roman" pitchFamily="18" charset="0"/>
              </a:rPr>
              <a:t>Blomstrand</a:t>
            </a:r>
            <a:r>
              <a:rPr lang="en-US" sz="2800" dirty="0" smtClean="0">
                <a:latin typeface="Times New Roman" pitchFamily="18" charset="0"/>
                <a:cs typeface="Times New Roman" pitchFamily="18" charset="0"/>
              </a:rPr>
              <a:t>, knowing that the </a:t>
            </a:r>
            <a:r>
              <a:rPr lang="en-US" sz="2800" dirty="0" smtClean="0">
                <a:solidFill>
                  <a:srgbClr val="FF0000"/>
                </a:solidFill>
                <a:latin typeface="Times New Roman" pitchFamily="18" charset="0"/>
                <a:cs typeface="Times New Roman" pitchFamily="18" charset="0"/>
              </a:rPr>
              <a:t>fixed valence</a:t>
            </a:r>
            <a:r>
              <a:rPr lang="en-US" sz="2800" dirty="0" smtClean="0">
                <a:latin typeface="Times New Roman" pitchFamily="18" charset="0"/>
                <a:cs typeface="Times New Roman" pitchFamily="18" charset="0"/>
              </a:rPr>
              <a:t> of </a:t>
            </a:r>
            <a:r>
              <a:rPr lang="en-US" sz="2800" dirty="0" smtClean="0">
                <a:solidFill>
                  <a:srgbClr val="7030A0"/>
                </a:solidFill>
                <a:latin typeface="Times New Roman" pitchFamily="18" charset="0"/>
                <a:cs typeface="Times New Roman" pitchFamily="18" charset="0"/>
              </a:rPr>
              <a:t>cobalt</a:t>
            </a:r>
            <a:r>
              <a:rPr lang="en-US" sz="2800" dirty="0" smtClean="0">
                <a:latin typeface="Times New Roman" pitchFamily="18" charset="0"/>
                <a:cs typeface="Times New Roman" pitchFamily="18" charset="0"/>
              </a:rPr>
              <a:t> was </a:t>
            </a:r>
            <a:r>
              <a:rPr lang="en-US" sz="2800" dirty="0" smtClean="0">
                <a:solidFill>
                  <a:srgbClr val="7030A0"/>
                </a:solidFill>
                <a:latin typeface="Times New Roman" pitchFamily="18" charset="0"/>
                <a:cs typeface="Times New Roman" pitchFamily="18" charset="0"/>
              </a:rPr>
              <a:t>established</a:t>
            </a:r>
            <a:r>
              <a:rPr lang="en-US" sz="2800" dirty="0" smtClean="0">
                <a:latin typeface="Times New Roman" pitchFamily="18" charset="0"/>
                <a:cs typeface="Times New Roman" pitchFamily="18" charset="0"/>
              </a:rPr>
              <a:t> at </a:t>
            </a:r>
            <a:r>
              <a:rPr lang="en-US" sz="2800" dirty="0" smtClean="0">
                <a:solidFill>
                  <a:srgbClr val="00B0F0"/>
                </a:solidFill>
                <a:latin typeface="Times New Roman" pitchFamily="18" charset="0"/>
                <a:cs typeface="Times New Roman" pitchFamily="18" charset="0"/>
              </a:rPr>
              <a:t>3</a:t>
            </a:r>
            <a:r>
              <a:rPr lang="en-US" sz="2800" dirty="0" smtClean="0">
                <a:latin typeface="Times New Roman" pitchFamily="18" charset="0"/>
                <a:cs typeface="Times New Roman" pitchFamily="18" charset="0"/>
              </a:rPr>
              <a:t>, chained together </a:t>
            </a:r>
            <a:r>
              <a:rPr lang="en-US" sz="2800" dirty="0" smtClean="0">
                <a:solidFill>
                  <a:srgbClr val="00B050"/>
                </a:solidFill>
                <a:latin typeface="Times New Roman" pitchFamily="18" charset="0"/>
                <a:cs typeface="Times New Roman" pitchFamily="18" charset="0"/>
              </a:rPr>
              <a:t>cobalt atoms</a:t>
            </a:r>
            <a:r>
              <a:rPr lang="en-US" sz="2800" dirty="0" smtClean="0">
                <a:latin typeface="Times New Roman" pitchFamily="18" charset="0"/>
                <a:cs typeface="Times New Roman" pitchFamily="18" charset="0"/>
              </a:rPr>
              <a:t>, </a:t>
            </a:r>
          </a:p>
          <a:p>
            <a:pPr algn="just">
              <a:lnSpc>
                <a:spcPct val="150000"/>
              </a:lnSpc>
              <a:buFont typeface="Wingdings" pitchFamily="2" charset="2"/>
              <a:buChar char="ü"/>
            </a:pPr>
            <a:r>
              <a:rPr lang="en-US" sz="2800" dirty="0" smtClean="0">
                <a:solidFill>
                  <a:srgbClr val="00B0F0"/>
                </a:solidFill>
                <a:latin typeface="Times New Roman" pitchFamily="18" charset="0"/>
                <a:cs typeface="Times New Roman" pitchFamily="18" charset="0"/>
              </a:rPr>
              <a:t>divalent</a:t>
            </a:r>
            <a:r>
              <a:rPr lang="en-US" sz="2800" dirty="0" smtClean="0">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ammonia</a:t>
            </a:r>
            <a:r>
              <a:rPr lang="en-US" sz="2800" dirty="0" smtClean="0">
                <a:latin typeface="Times New Roman" pitchFamily="18" charset="0"/>
                <a:cs typeface="Times New Roman" pitchFamily="18" charset="0"/>
              </a:rPr>
              <a:t> groups, and </a:t>
            </a:r>
            <a:r>
              <a:rPr lang="en-US" sz="2800" dirty="0" err="1" smtClean="0">
                <a:solidFill>
                  <a:srgbClr val="002060"/>
                </a:solidFill>
                <a:latin typeface="Times New Roman" pitchFamily="18" charset="0"/>
                <a:cs typeface="Times New Roman" pitchFamily="18" charset="0"/>
              </a:rPr>
              <a:t>monovalent</a:t>
            </a:r>
            <a:r>
              <a:rPr lang="en-US" sz="2800" dirty="0" smtClean="0">
                <a:latin typeface="Times New Roman" pitchFamily="18" charset="0"/>
                <a:cs typeface="Times New Roman" pitchFamily="18" charset="0"/>
              </a:rPr>
              <a:t> chlorides to produce a picture of </a:t>
            </a:r>
            <a:r>
              <a:rPr lang="en-US" sz="2800" dirty="0" smtClean="0">
                <a:solidFill>
                  <a:srgbClr val="7030A0"/>
                </a:solidFill>
                <a:latin typeface="Times New Roman" pitchFamily="18" charset="0"/>
                <a:cs typeface="Times New Roman" pitchFamily="18" charset="0"/>
              </a:rPr>
              <a:t>CoCl</a:t>
            </a:r>
            <a:r>
              <a:rPr lang="en-US" sz="2800" baseline="-25000" dirty="0" smtClean="0">
                <a:solidFill>
                  <a:srgbClr val="7030A0"/>
                </a:solidFill>
                <a:latin typeface="Times New Roman" pitchFamily="18" charset="0"/>
                <a:cs typeface="Times New Roman" pitchFamily="18" charset="0"/>
              </a:rPr>
              <a:t>3</a:t>
            </a:r>
            <a:r>
              <a:rPr lang="en-US" sz="2800" dirty="0" smtClean="0">
                <a:solidFill>
                  <a:srgbClr val="7030A0"/>
                </a:solidFill>
                <a:latin typeface="Times New Roman" pitchFamily="18" charset="0"/>
                <a:cs typeface="Times New Roman" pitchFamily="18" charset="0"/>
              </a:rPr>
              <a:t>· 6NH</a:t>
            </a:r>
            <a:r>
              <a:rPr lang="en-US" sz="2800" baseline="-25000" dirty="0" smtClean="0">
                <a:solidFill>
                  <a:srgbClr val="7030A0"/>
                </a:solidFill>
                <a:latin typeface="Times New Roman" pitchFamily="18" charset="0"/>
                <a:cs typeface="Times New Roman" pitchFamily="18" charset="0"/>
              </a:rPr>
              <a:t>3</a:t>
            </a:r>
            <a:r>
              <a:rPr lang="en-US" sz="2800" dirty="0" smtClean="0">
                <a:latin typeface="Times New Roman" pitchFamily="18" charset="0"/>
                <a:cs typeface="Times New Roman" pitchFamily="18" charset="0"/>
              </a:rPr>
              <a:t>, something like that shown in Figure below.</a:t>
            </a:r>
            <a:endParaRPr lang="en-US" sz="2800" dirty="0">
              <a:solidFill>
                <a:srgbClr val="0070C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175</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1219199" y="101224"/>
            <a:ext cx="6781801" cy="6528176"/>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176</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Based on the </a:t>
            </a:r>
            <a:r>
              <a:rPr lang="en-US" sz="2800" dirty="0" smtClean="0">
                <a:solidFill>
                  <a:srgbClr val="7030A0"/>
                </a:solidFill>
                <a:latin typeface="Times New Roman" pitchFamily="18" charset="0"/>
                <a:cs typeface="Times New Roman" pitchFamily="18" charset="0"/>
              </a:rPr>
              <a:t>prevailing</a:t>
            </a:r>
            <a:r>
              <a:rPr lang="en-US" sz="2800" dirty="0" smtClean="0">
                <a:latin typeface="Times New Roman" pitchFamily="18" charset="0"/>
                <a:cs typeface="Times New Roman" pitchFamily="18" charset="0"/>
              </a:rPr>
              <a:t> ideas of the time, this was a </a:t>
            </a:r>
            <a:r>
              <a:rPr lang="en-US" sz="2800" dirty="0" smtClean="0">
                <a:solidFill>
                  <a:srgbClr val="00B0F0"/>
                </a:solidFill>
                <a:latin typeface="Times New Roman" pitchFamily="18" charset="0"/>
                <a:cs typeface="Times New Roman" pitchFamily="18" charset="0"/>
              </a:rPr>
              <a:t>perfectly</a:t>
            </a:r>
            <a:r>
              <a:rPr lang="en-US" sz="2800" dirty="0" smtClean="0">
                <a:latin typeface="Times New Roman" pitchFamily="18" charset="0"/>
                <a:cs typeface="Times New Roman" pitchFamily="18" charset="0"/>
              </a:rPr>
              <a:t> </a:t>
            </a:r>
            <a:r>
              <a:rPr lang="en-US" sz="2800" dirty="0" smtClean="0">
                <a:solidFill>
                  <a:srgbClr val="00B050"/>
                </a:solidFill>
                <a:latin typeface="Times New Roman" pitchFamily="18" charset="0"/>
                <a:cs typeface="Times New Roman" pitchFamily="18" charset="0"/>
              </a:rPr>
              <a:t>reasonable</a:t>
            </a:r>
            <a:r>
              <a:rPr lang="en-US" sz="2800" dirty="0" smtClean="0">
                <a:latin typeface="Times New Roman" pitchFamily="18" charset="0"/>
                <a:cs typeface="Times New Roman" pitchFamily="18" charset="0"/>
              </a:rPr>
              <a:t> structure.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a:t>
            </a:r>
            <a:r>
              <a:rPr lang="en-US" sz="2800" dirty="0" smtClean="0">
                <a:solidFill>
                  <a:srgbClr val="7030A0"/>
                </a:solidFill>
                <a:latin typeface="Times New Roman" pitchFamily="18" charset="0"/>
                <a:cs typeface="Times New Roman" pitchFamily="18" charset="0"/>
              </a:rPr>
              <a:t>divalent</a:t>
            </a:r>
            <a:r>
              <a:rPr lang="en-US" sz="2800" dirty="0" smtClean="0">
                <a:latin typeface="Times New Roman" pitchFamily="18" charset="0"/>
                <a:cs typeface="Times New Roman" pitchFamily="18" charset="0"/>
              </a:rPr>
              <a:t> ammonia he proposed was consistent with a view of </a:t>
            </a:r>
            <a:r>
              <a:rPr lang="en-US" sz="2800" dirty="0" smtClean="0">
                <a:solidFill>
                  <a:srgbClr val="00B0F0"/>
                </a:solidFill>
                <a:latin typeface="Times New Roman" pitchFamily="18" charset="0"/>
                <a:cs typeface="Times New Roman" pitchFamily="18" charset="0"/>
              </a:rPr>
              <a:t>ammonium chloride</a:t>
            </a:r>
            <a:r>
              <a:rPr lang="en-US" sz="2800" dirty="0" smtClean="0">
                <a:latin typeface="Times New Roman" pitchFamily="18" charset="0"/>
                <a:cs typeface="Times New Roman" pitchFamily="18" charset="0"/>
              </a:rPr>
              <a:t> written as </a:t>
            </a:r>
            <a:r>
              <a:rPr lang="en-US" sz="2800" dirty="0" smtClean="0">
                <a:solidFill>
                  <a:srgbClr val="0070C0"/>
                </a:solidFill>
                <a:latin typeface="Times New Roman" pitchFamily="18" charset="0"/>
                <a:cs typeface="Times New Roman" pitchFamily="18" charset="0"/>
              </a:rPr>
              <a:t>H–NH</a:t>
            </a:r>
            <a:r>
              <a:rPr lang="en-US" sz="2800" baseline="-25000" dirty="0" smtClean="0">
                <a:solidFill>
                  <a:srgbClr val="0070C0"/>
                </a:solidFill>
                <a:latin typeface="Times New Roman" pitchFamily="18" charset="0"/>
                <a:cs typeface="Times New Roman" pitchFamily="18" charset="0"/>
              </a:rPr>
              <a:t>3</a:t>
            </a:r>
            <a:r>
              <a:rPr lang="en-US" sz="2800" dirty="0" smtClean="0">
                <a:solidFill>
                  <a:srgbClr val="0070C0"/>
                </a:solidFill>
                <a:latin typeface="Times New Roman" pitchFamily="18" charset="0"/>
                <a:cs typeface="Times New Roman" pitchFamily="18" charset="0"/>
              </a:rPr>
              <a:t>–Cl</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a:t>
            </a:r>
            <a:r>
              <a:rPr lang="en-US" sz="2800" dirty="0" smtClean="0">
                <a:solidFill>
                  <a:srgbClr val="0070C0"/>
                </a:solidFill>
                <a:latin typeface="Times New Roman" pitchFamily="18" charset="0"/>
                <a:cs typeface="Times New Roman" pitchFamily="18" charset="0"/>
              </a:rPr>
              <a:t>valence</a:t>
            </a:r>
            <a:r>
              <a:rPr lang="en-US" sz="2800" dirty="0" smtClean="0">
                <a:latin typeface="Times New Roman" pitchFamily="18" charset="0"/>
                <a:cs typeface="Times New Roman" pitchFamily="18" charset="0"/>
              </a:rPr>
              <a:t> of </a:t>
            </a:r>
            <a:r>
              <a:rPr lang="en-US" sz="2800" dirty="0" smtClean="0">
                <a:solidFill>
                  <a:srgbClr val="FF0000"/>
                </a:solidFill>
                <a:latin typeface="Times New Roman" pitchFamily="18" charset="0"/>
                <a:cs typeface="Times New Roman" pitchFamily="18" charset="0"/>
              </a:rPr>
              <a:t>3</a:t>
            </a:r>
            <a:r>
              <a:rPr lang="en-US" sz="2800" dirty="0" smtClean="0">
                <a:latin typeface="Times New Roman" pitchFamily="18" charset="0"/>
                <a:cs typeface="Times New Roman" pitchFamily="18" charset="0"/>
              </a:rPr>
              <a:t> for cobalt was </a:t>
            </a:r>
            <a:r>
              <a:rPr lang="en-US" sz="2800" b="1" dirty="0" smtClean="0">
                <a:solidFill>
                  <a:srgbClr val="00B0F0"/>
                </a:solidFill>
                <a:latin typeface="Times New Roman" pitchFamily="18" charset="0"/>
                <a:cs typeface="Times New Roman" pitchFamily="18" charset="0"/>
              </a:rPr>
              <a:t>satisfied</a:t>
            </a:r>
            <a:r>
              <a:rPr lang="en-US" sz="2800" dirty="0" smtClean="0">
                <a:latin typeface="Times New Roman" pitchFamily="18" charset="0"/>
                <a:cs typeface="Times New Roman" pitchFamily="18" charset="0"/>
              </a:rPr>
              <a:t>, </a:t>
            </a:r>
            <a:r>
              <a:rPr lang="en-US" sz="2800" dirty="0" smtClean="0">
                <a:solidFill>
                  <a:srgbClr val="7030A0"/>
                </a:solidFill>
                <a:latin typeface="Times New Roman" pitchFamily="18" charset="0"/>
                <a:cs typeface="Times New Roman" pitchFamily="18" charset="0"/>
              </a:rPr>
              <a:t>nitrogen</a:t>
            </a:r>
            <a:r>
              <a:rPr lang="en-US" sz="2800" dirty="0" smtClean="0">
                <a:latin typeface="Times New Roman" pitchFamily="18" charset="0"/>
                <a:cs typeface="Times New Roman" pitchFamily="18" charset="0"/>
              </a:rPr>
              <a:t> atoms were chained together much like </a:t>
            </a:r>
            <a:r>
              <a:rPr lang="en-US" sz="2800" dirty="0" smtClean="0">
                <a:solidFill>
                  <a:srgbClr val="0070C0"/>
                </a:solidFill>
                <a:latin typeface="Times New Roman" pitchFamily="18" charset="0"/>
                <a:cs typeface="Times New Roman" pitchFamily="18" charset="0"/>
              </a:rPr>
              <a:t>carbon</a:t>
            </a:r>
            <a:r>
              <a:rPr lang="en-US" sz="2800" dirty="0" smtClean="0">
                <a:latin typeface="Times New Roman" pitchFamily="18" charset="0"/>
                <a:cs typeface="Times New Roman" pitchFamily="18" charset="0"/>
              </a:rPr>
              <a:t> was in </a:t>
            </a:r>
            <a:r>
              <a:rPr lang="en-US" sz="2800" dirty="0" smtClean="0">
                <a:solidFill>
                  <a:srgbClr val="FF0000"/>
                </a:solidFill>
                <a:latin typeface="Times New Roman" pitchFamily="18" charset="0"/>
                <a:cs typeface="Times New Roman" pitchFamily="18" charset="0"/>
              </a:rPr>
              <a:t>organic compounds</a:t>
            </a:r>
            <a:r>
              <a:rPr lang="en-US" sz="2800" dirty="0" smtClean="0">
                <a:latin typeface="Times New Roman" pitchFamily="18" charset="0"/>
                <a:cs typeface="Times New Roman" pitchFamily="18" charset="0"/>
              </a:rPr>
              <a:t>,</a:t>
            </a:r>
          </a:p>
          <a:p>
            <a:pPr algn="just">
              <a:lnSpc>
                <a:spcPct val="150000"/>
              </a:lnSpc>
              <a:buFont typeface="Wingdings" pitchFamily="2" charset="2"/>
              <a:buChar char="ü"/>
            </a:pPr>
            <a:r>
              <a:rPr lang="en-US" sz="2800" dirty="0" smtClean="0">
                <a:latin typeface="Times New Roman" pitchFamily="18" charset="0"/>
                <a:cs typeface="Times New Roman" pitchFamily="18" charset="0"/>
              </a:rPr>
              <a:t>and the </a:t>
            </a:r>
            <a:r>
              <a:rPr lang="en-US" sz="2800" dirty="0" smtClean="0">
                <a:solidFill>
                  <a:srgbClr val="FF0000"/>
                </a:solidFill>
                <a:latin typeface="Times New Roman" pitchFamily="18" charset="0"/>
                <a:cs typeface="Times New Roman" pitchFamily="18" charset="0"/>
              </a:rPr>
              <a:t>three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monovalent</a:t>
            </a:r>
            <a:r>
              <a:rPr lang="en-US" sz="2800" dirty="0" smtClean="0">
                <a:latin typeface="Times New Roman" pitchFamily="18" charset="0"/>
                <a:cs typeface="Times New Roman" pitchFamily="18" charset="0"/>
              </a:rPr>
              <a:t> </a:t>
            </a:r>
            <a:r>
              <a:rPr lang="en-US" sz="2800" dirty="0" smtClean="0">
                <a:solidFill>
                  <a:srgbClr val="00B0F0"/>
                </a:solidFill>
                <a:latin typeface="Times New Roman" pitchFamily="18" charset="0"/>
                <a:cs typeface="Times New Roman" pitchFamily="18" charset="0"/>
              </a:rPr>
              <a:t>chlorides</a:t>
            </a:r>
            <a:r>
              <a:rPr lang="en-US" sz="2800" dirty="0" smtClean="0">
                <a:latin typeface="Times New Roman" pitchFamily="18" charset="0"/>
                <a:cs typeface="Times New Roman" pitchFamily="18" charset="0"/>
              </a:rPr>
              <a:t> were </a:t>
            </a:r>
            <a:r>
              <a:rPr lang="en-US" sz="2800" b="1" dirty="0" smtClean="0">
                <a:solidFill>
                  <a:srgbClr val="FF0000"/>
                </a:solidFill>
                <a:latin typeface="Times New Roman" pitchFamily="18" charset="0"/>
                <a:cs typeface="Times New Roman" pitchFamily="18" charset="0"/>
              </a:rPr>
              <a:t>far enough </a:t>
            </a:r>
            <a:r>
              <a:rPr lang="en-US" sz="2800" dirty="0" smtClean="0">
                <a:solidFill>
                  <a:srgbClr val="7030A0"/>
                </a:solidFill>
                <a:latin typeface="Times New Roman" pitchFamily="18" charset="0"/>
                <a:cs typeface="Times New Roman" pitchFamily="18" charset="0"/>
              </a:rPr>
              <a:t>removed</a:t>
            </a:r>
            <a:r>
              <a:rPr lang="en-US" sz="2800" dirty="0" smtClean="0">
                <a:latin typeface="Times New Roman" pitchFamily="18" charset="0"/>
                <a:cs typeface="Times New Roman" pitchFamily="18" charset="0"/>
              </a:rPr>
              <a:t> from the </a:t>
            </a:r>
            <a:r>
              <a:rPr lang="en-US" sz="2800" dirty="0" smtClean="0">
                <a:solidFill>
                  <a:srgbClr val="00B050"/>
                </a:solidFill>
                <a:latin typeface="Times New Roman" pitchFamily="18" charset="0"/>
                <a:cs typeface="Times New Roman" pitchFamily="18" charset="0"/>
              </a:rPr>
              <a:t>cobalt atom</a:t>
            </a:r>
            <a:r>
              <a:rPr lang="en-US" sz="2800" dirty="0" smtClean="0">
                <a:latin typeface="Times New Roman" pitchFamily="18" charset="0"/>
                <a:cs typeface="Times New Roman" pitchFamily="18" charset="0"/>
              </a:rPr>
              <a:t> to be available to be </a:t>
            </a:r>
            <a:r>
              <a:rPr lang="en-US" sz="2800" dirty="0" smtClean="0">
                <a:solidFill>
                  <a:srgbClr val="0070C0"/>
                </a:solidFill>
                <a:latin typeface="Times New Roman" pitchFamily="18" charset="0"/>
                <a:cs typeface="Times New Roman" pitchFamily="18" charset="0"/>
              </a:rPr>
              <a:t>precipitated</a:t>
            </a:r>
            <a:r>
              <a:rPr lang="en-US" sz="2800" dirty="0" smtClean="0">
                <a:latin typeface="Times New Roman" pitchFamily="18" charset="0"/>
                <a:cs typeface="Times New Roman" pitchFamily="18" charset="0"/>
              </a:rPr>
              <a:t> by </a:t>
            </a:r>
            <a:r>
              <a:rPr lang="en-US" sz="2800" dirty="0" smtClean="0">
                <a:solidFill>
                  <a:srgbClr val="FF0000"/>
                </a:solidFill>
                <a:latin typeface="Times New Roman" pitchFamily="18" charset="0"/>
                <a:cs typeface="Times New Roman" pitchFamily="18" charset="0"/>
              </a:rPr>
              <a:t>aqueous silver nitrate</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177</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just">
              <a:lnSpc>
                <a:spcPct val="160000"/>
              </a:lnSpc>
              <a:buFont typeface="Wingdings" pitchFamily="2" charset="2"/>
              <a:buChar char="Ø"/>
            </a:pPr>
            <a:r>
              <a:rPr lang="en-US" sz="2800" dirty="0" smtClean="0">
                <a:latin typeface="Times New Roman" pitchFamily="18" charset="0"/>
                <a:cs typeface="Times New Roman" pitchFamily="18" charset="0"/>
              </a:rPr>
              <a:t>In </a:t>
            </a:r>
            <a:r>
              <a:rPr lang="en-US" sz="2800" dirty="0" smtClean="0">
                <a:solidFill>
                  <a:srgbClr val="00B0F0"/>
                </a:solidFill>
                <a:latin typeface="Times New Roman" pitchFamily="18" charset="0"/>
                <a:cs typeface="Times New Roman" pitchFamily="18" charset="0"/>
              </a:rPr>
              <a:t>1884</a:t>
            </a:r>
            <a:r>
              <a:rPr lang="en-US" sz="2800" dirty="0" smtClean="0">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Sophus</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Mads</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Jørgensen</a:t>
            </a:r>
            <a:r>
              <a:rPr lang="en-US" sz="2800" dirty="0" smtClean="0">
                <a:latin typeface="Times New Roman" pitchFamily="18" charset="0"/>
                <a:cs typeface="Times New Roman" pitchFamily="18" charset="0"/>
              </a:rPr>
              <a:t>, a student of </a:t>
            </a:r>
            <a:r>
              <a:rPr lang="en-US" sz="2800" dirty="0" err="1" smtClean="0">
                <a:solidFill>
                  <a:srgbClr val="0070C0"/>
                </a:solidFill>
                <a:latin typeface="Times New Roman" pitchFamily="18" charset="0"/>
                <a:cs typeface="Times New Roman" pitchFamily="18" charset="0"/>
              </a:rPr>
              <a:t>Blomstrand’s</a:t>
            </a:r>
            <a:r>
              <a:rPr lang="en-US" sz="2800" dirty="0" smtClean="0">
                <a:latin typeface="Times New Roman" pitchFamily="18" charset="0"/>
                <a:cs typeface="Times New Roman" pitchFamily="18" charset="0"/>
              </a:rPr>
              <a:t>, proposed some </a:t>
            </a:r>
            <a:r>
              <a:rPr lang="en-US" sz="2800" b="1" dirty="0" smtClean="0">
                <a:solidFill>
                  <a:srgbClr val="00B050"/>
                </a:solidFill>
                <a:latin typeface="Times New Roman" pitchFamily="18" charset="0"/>
                <a:cs typeface="Times New Roman" pitchFamily="18" charset="0"/>
              </a:rPr>
              <a:t>amendments</a:t>
            </a:r>
            <a:r>
              <a:rPr lang="en-US" sz="2800" dirty="0" smtClean="0">
                <a:latin typeface="Times New Roman" pitchFamily="18" charset="0"/>
                <a:cs typeface="Times New Roman" pitchFamily="18" charset="0"/>
              </a:rPr>
              <a:t> to his mentor’s picture.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First, he had </a:t>
            </a:r>
            <a:r>
              <a:rPr lang="en-US" sz="2800" dirty="0" smtClean="0">
                <a:solidFill>
                  <a:srgbClr val="0070C0"/>
                </a:solidFill>
                <a:latin typeface="Times New Roman" pitchFamily="18" charset="0"/>
                <a:cs typeface="Times New Roman" pitchFamily="18" charset="0"/>
              </a:rPr>
              <a:t>new evidence</a:t>
            </a:r>
            <a:r>
              <a:rPr lang="en-US" sz="2800" dirty="0" smtClean="0">
                <a:latin typeface="Times New Roman" pitchFamily="18" charset="0"/>
                <a:cs typeface="Times New Roman" pitchFamily="18" charset="0"/>
              </a:rPr>
              <a:t> that correctly indicated that these compounds were </a:t>
            </a:r>
            <a:r>
              <a:rPr lang="en-US" sz="2800" dirty="0" err="1" smtClean="0">
                <a:solidFill>
                  <a:srgbClr val="7030A0"/>
                </a:solidFill>
                <a:latin typeface="Times New Roman" pitchFamily="18" charset="0"/>
                <a:cs typeface="Times New Roman" pitchFamily="18" charset="0"/>
              </a:rPr>
              <a:t>monomeric</a:t>
            </a:r>
            <a:r>
              <a:rPr lang="en-US" sz="2800" dirty="0" smtClean="0">
                <a:latin typeface="Times New Roman" pitchFamily="18" charset="0"/>
                <a:cs typeface="Times New Roman" pitchFamily="18" charset="0"/>
              </a:rPr>
              <a:t>.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Second, he </a:t>
            </a:r>
            <a:r>
              <a:rPr lang="en-US" sz="2800" b="1" dirty="0" smtClean="0">
                <a:solidFill>
                  <a:srgbClr val="FF0000"/>
                </a:solidFill>
                <a:latin typeface="Times New Roman" pitchFamily="18" charset="0"/>
                <a:cs typeface="Times New Roman" pitchFamily="18" charset="0"/>
              </a:rPr>
              <a:t>adjusted</a:t>
            </a:r>
            <a:r>
              <a:rPr lang="en-US" sz="2800" dirty="0" smtClean="0">
                <a:latin typeface="Times New Roman" pitchFamily="18" charset="0"/>
                <a:cs typeface="Times New Roman" pitchFamily="18" charset="0"/>
              </a:rPr>
              <a:t> the </a:t>
            </a:r>
            <a:r>
              <a:rPr lang="en-US" sz="2800" b="1" dirty="0" smtClean="0">
                <a:solidFill>
                  <a:srgbClr val="00B0F0"/>
                </a:solidFill>
                <a:latin typeface="Times New Roman" pitchFamily="18" charset="0"/>
                <a:cs typeface="Times New Roman" pitchFamily="18" charset="0"/>
              </a:rPr>
              <a:t>distance</a:t>
            </a:r>
            <a:r>
              <a:rPr lang="en-US" sz="2800" dirty="0" smtClean="0">
                <a:latin typeface="Times New Roman" pitchFamily="18" charset="0"/>
                <a:cs typeface="Times New Roman" pitchFamily="18" charset="0"/>
              </a:rPr>
              <a:t> of the </a:t>
            </a:r>
            <a:r>
              <a:rPr lang="en-US" sz="2800" dirty="0" smtClean="0">
                <a:solidFill>
                  <a:srgbClr val="00B050"/>
                </a:solidFill>
                <a:latin typeface="Times New Roman" pitchFamily="18" charset="0"/>
                <a:cs typeface="Times New Roman" pitchFamily="18" charset="0"/>
              </a:rPr>
              <a:t>chloride</a:t>
            </a:r>
            <a:r>
              <a:rPr lang="en-US" sz="2800" dirty="0" smtClean="0">
                <a:latin typeface="Times New Roman" pitchFamily="18" charset="0"/>
                <a:cs typeface="Times New Roman" pitchFamily="18" charset="0"/>
              </a:rPr>
              <a:t> groups from the </a:t>
            </a:r>
            <a:r>
              <a:rPr lang="en-US" sz="2800" dirty="0" smtClean="0">
                <a:solidFill>
                  <a:srgbClr val="0070C0"/>
                </a:solidFill>
                <a:latin typeface="Times New Roman" pitchFamily="18" charset="0"/>
                <a:cs typeface="Times New Roman" pitchFamily="18" charset="0"/>
              </a:rPr>
              <a:t>cobalt</a:t>
            </a:r>
            <a:r>
              <a:rPr lang="en-US" sz="2800" dirty="0" smtClean="0">
                <a:latin typeface="Times New Roman" pitchFamily="18" charset="0"/>
                <a:cs typeface="Times New Roman" pitchFamily="18" charset="0"/>
              </a:rPr>
              <a:t> to account for the </a:t>
            </a:r>
            <a:r>
              <a:rPr lang="en-US" sz="2800" b="1" dirty="0" smtClean="0">
                <a:solidFill>
                  <a:srgbClr val="7030A0"/>
                </a:solidFill>
                <a:latin typeface="Times New Roman" pitchFamily="18" charset="0"/>
                <a:cs typeface="Times New Roman" pitchFamily="18" charset="0"/>
              </a:rPr>
              <a:t>rates</a:t>
            </a:r>
            <a:r>
              <a:rPr lang="en-US" sz="2800" dirty="0" smtClean="0">
                <a:latin typeface="Times New Roman" pitchFamily="18" charset="0"/>
                <a:cs typeface="Times New Roman" pitchFamily="18" charset="0"/>
              </a:rPr>
              <a:t> at which various chlorides were precipitated.</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The </a:t>
            </a:r>
            <a:r>
              <a:rPr lang="en-US" sz="2800" dirty="0" smtClean="0">
                <a:solidFill>
                  <a:srgbClr val="00B0F0"/>
                </a:solidFill>
                <a:latin typeface="Times New Roman" pitchFamily="18" charset="0"/>
                <a:cs typeface="Times New Roman" pitchFamily="18" charset="0"/>
              </a:rPr>
              <a:t>first</a:t>
            </a:r>
            <a:r>
              <a:rPr lang="en-US" sz="2800" dirty="0" smtClean="0">
                <a:latin typeface="Times New Roman" pitchFamily="18" charset="0"/>
                <a:cs typeface="Times New Roman" pitchFamily="18" charset="0"/>
              </a:rPr>
              <a:t> chloride is </a:t>
            </a:r>
            <a:r>
              <a:rPr lang="en-US" sz="2800" dirty="0" smtClean="0">
                <a:solidFill>
                  <a:srgbClr val="00B050"/>
                </a:solidFill>
                <a:latin typeface="Times New Roman" pitchFamily="18" charset="0"/>
                <a:cs typeface="Times New Roman" pitchFamily="18" charset="0"/>
              </a:rPr>
              <a:t>precipitated</a:t>
            </a:r>
            <a:r>
              <a:rPr lang="en-US" sz="2800" dirty="0" smtClean="0">
                <a:latin typeface="Times New Roman" pitchFamily="18" charset="0"/>
                <a:cs typeface="Times New Roman" pitchFamily="18" charset="0"/>
              </a:rPr>
              <a:t> much more </a:t>
            </a:r>
            <a:r>
              <a:rPr lang="en-US" sz="2800" b="1" dirty="0" smtClean="0">
                <a:solidFill>
                  <a:srgbClr val="0070C0"/>
                </a:solidFill>
                <a:latin typeface="Times New Roman" pitchFamily="18" charset="0"/>
                <a:cs typeface="Times New Roman" pitchFamily="18" charset="0"/>
              </a:rPr>
              <a:t>rapidly</a:t>
            </a:r>
            <a:r>
              <a:rPr lang="en-US" sz="2800" dirty="0" smtClean="0">
                <a:latin typeface="Times New Roman" pitchFamily="18" charset="0"/>
                <a:cs typeface="Times New Roman" pitchFamily="18" charset="0"/>
              </a:rPr>
              <a:t> than the others and so was put </a:t>
            </a:r>
            <a:r>
              <a:rPr lang="en-US" sz="2800" dirty="0" smtClean="0">
                <a:solidFill>
                  <a:srgbClr val="FF0000"/>
                </a:solidFill>
                <a:latin typeface="Times New Roman" pitchFamily="18" charset="0"/>
                <a:cs typeface="Times New Roman" pitchFamily="18" charset="0"/>
              </a:rPr>
              <a:t>farther</a:t>
            </a:r>
            <a:r>
              <a:rPr lang="en-US" sz="2800" dirty="0" smtClean="0">
                <a:latin typeface="Times New Roman" pitchFamily="18" charset="0"/>
                <a:cs typeface="Times New Roman" pitchFamily="18" charset="0"/>
              </a:rPr>
              <a:t> away and therefore </a:t>
            </a:r>
            <a:r>
              <a:rPr lang="en-US" sz="2800" dirty="0" smtClean="0">
                <a:solidFill>
                  <a:srgbClr val="00B0F0"/>
                </a:solidFill>
                <a:latin typeface="Times New Roman" pitchFamily="18" charset="0"/>
                <a:cs typeface="Times New Roman" pitchFamily="18" charset="0"/>
              </a:rPr>
              <a:t>less </a:t>
            </a:r>
            <a:r>
              <a:rPr lang="en-US" sz="2800" dirty="0" smtClean="0">
                <a:latin typeface="Times New Roman" pitchFamily="18" charset="0"/>
                <a:cs typeface="Times New Roman" pitchFamily="18" charset="0"/>
              </a:rPr>
              <a:t>under the </a:t>
            </a:r>
            <a:r>
              <a:rPr lang="en-US" sz="2800" dirty="0" smtClean="0">
                <a:solidFill>
                  <a:srgbClr val="7030A0"/>
                </a:solidFill>
                <a:latin typeface="Times New Roman" pitchFamily="18" charset="0"/>
                <a:cs typeface="Times New Roman" pitchFamily="18" charset="0"/>
              </a:rPr>
              <a:t>influence</a:t>
            </a:r>
            <a:r>
              <a:rPr lang="en-US" sz="2800" dirty="0" smtClean="0">
                <a:latin typeface="Times New Roman" pitchFamily="18" charset="0"/>
                <a:cs typeface="Times New Roman" pitchFamily="18" charset="0"/>
              </a:rPr>
              <a:t> of the </a:t>
            </a:r>
            <a:r>
              <a:rPr lang="en-US" sz="2800" dirty="0" smtClean="0">
                <a:solidFill>
                  <a:srgbClr val="00B0F0"/>
                </a:solidFill>
                <a:latin typeface="Times New Roman" pitchFamily="18" charset="0"/>
                <a:cs typeface="Times New Roman" pitchFamily="18" charset="0"/>
              </a:rPr>
              <a:t>cobalt atom</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178</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Note that, in the </a:t>
            </a:r>
            <a:r>
              <a:rPr lang="en-US" sz="2800" dirty="0" smtClean="0">
                <a:solidFill>
                  <a:srgbClr val="00B0F0"/>
                </a:solidFill>
                <a:latin typeface="Times New Roman" pitchFamily="18" charset="0"/>
                <a:cs typeface="Times New Roman" pitchFamily="18" charset="0"/>
              </a:rPr>
              <a:t>second compound</a:t>
            </a:r>
            <a:r>
              <a:rPr lang="en-US" sz="2800" dirty="0" smtClean="0">
                <a:latin typeface="Times New Roman" pitchFamily="18" charset="0"/>
                <a:cs typeface="Times New Roman" pitchFamily="18" charset="0"/>
              </a:rPr>
              <a:t>, one </a:t>
            </a:r>
            <a:r>
              <a:rPr lang="en-US" sz="2800" dirty="0" smtClean="0">
                <a:solidFill>
                  <a:srgbClr val="C00000"/>
                </a:solidFill>
                <a:latin typeface="Times New Roman" pitchFamily="18" charset="0"/>
                <a:cs typeface="Times New Roman" pitchFamily="18" charset="0"/>
              </a:rPr>
              <a:t>chloride</a:t>
            </a:r>
            <a:r>
              <a:rPr lang="en-US" sz="2800" dirty="0" smtClean="0">
                <a:latin typeface="Times New Roman" pitchFamily="18" charset="0"/>
                <a:cs typeface="Times New Roman" pitchFamily="18" charset="0"/>
              </a:rPr>
              <a:t> is now </a:t>
            </a:r>
            <a:r>
              <a:rPr lang="en-US" sz="2800" b="1" dirty="0" smtClean="0">
                <a:solidFill>
                  <a:srgbClr val="FF0000"/>
                </a:solidFill>
                <a:latin typeface="Times New Roman" pitchFamily="18" charset="0"/>
                <a:cs typeface="Times New Roman" pitchFamily="18" charset="0"/>
              </a:rPr>
              <a:t>directly</a:t>
            </a:r>
            <a:r>
              <a:rPr lang="en-US" sz="2800" dirty="0" smtClean="0">
                <a:latin typeface="Times New Roman" pitchFamily="18" charset="0"/>
                <a:cs typeface="Times New Roman" pitchFamily="18" charset="0"/>
              </a:rPr>
              <a:t> attached to the </a:t>
            </a:r>
            <a:r>
              <a:rPr lang="en-US" sz="2800" dirty="0" smtClean="0">
                <a:solidFill>
                  <a:srgbClr val="7030A0"/>
                </a:solidFill>
                <a:latin typeface="Times New Roman" pitchFamily="18" charset="0"/>
                <a:cs typeface="Times New Roman" pitchFamily="18" charset="0"/>
              </a:rPr>
              <a:t>cobalt</a:t>
            </a:r>
            <a:r>
              <a:rPr lang="en-US" sz="2800" dirty="0" smtClean="0">
                <a:latin typeface="Times New Roman" pitchFamily="18" charset="0"/>
                <a:cs typeface="Times New Roman" pitchFamily="18" charset="0"/>
              </a:rPr>
              <a:t> and therefore, </a:t>
            </a:r>
            <a:r>
              <a:rPr lang="en-US" sz="2800" dirty="0" err="1" smtClean="0">
                <a:solidFill>
                  <a:srgbClr val="00B050"/>
                </a:solidFill>
                <a:latin typeface="Times New Roman" pitchFamily="18" charset="0"/>
                <a:cs typeface="Times New Roman" pitchFamily="18" charset="0"/>
              </a:rPr>
              <a:t>Jørgensen</a:t>
            </a:r>
            <a:r>
              <a:rPr lang="en-US" sz="2800" dirty="0" smtClean="0">
                <a:latin typeface="Times New Roman" pitchFamily="18" charset="0"/>
                <a:cs typeface="Times New Roman" pitchFamily="18" charset="0"/>
              </a:rPr>
              <a:t> assumed, </a:t>
            </a:r>
            <a:r>
              <a:rPr lang="en-US" sz="2800" b="1" dirty="0" smtClean="0">
                <a:solidFill>
                  <a:srgbClr val="0070C0"/>
                </a:solidFill>
                <a:latin typeface="Times New Roman" pitchFamily="18" charset="0"/>
                <a:cs typeface="Times New Roman" pitchFamily="18" charset="0"/>
              </a:rPr>
              <a:t>unavailable</a:t>
            </a:r>
            <a:r>
              <a:rPr lang="en-US" sz="2800" dirty="0" smtClean="0">
                <a:latin typeface="Times New Roman" pitchFamily="18" charset="0"/>
                <a:cs typeface="Times New Roman" pitchFamily="18" charset="0"/>
              </a:rPr>
              <a:t> to be precipitated by </a:t>
            </a:r>
            <a:r>
              <a:rPr lang="en-US" sz="2800" dirty="0" smtClean="0">
                <a:solidFill>
                  <a:srgbClr val="00B0F0"/>
                </a:solidFill>
                <a:latin typeface="Times New Roman" pitchFamily="18" charset="0"/>
                <a:cs typeface="Times New Roman" pitchFamily="18" charset="0"/>
              </a:rPr>
              <a:t>silver nitrate</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In the </a:t>
            </a:r>
            <a:r>
              <a:rPr lang="en-US" sz="2800" dirty="0" smtClean="0">
                <a:solidFill>
                  <a:srgbClr val="00B050"/>
                </a:solidFill>
                <a:latin typeface="Times New Roman" pitchFamily="18" charset="0"/>
                <a:cs typeface="Times New Roman" pitchFamily="18" charset="0"/>
              </a:rPr>
              <a:t>third compound</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two chlorides</a:t>
            </a:r>
            <a:r>
              <a:rPr lang="en-US" sz="2800" dirty="0" smtClean="0">
                <a:latin typeface="Times New Roman" pitchFamily="18" charset="0"/>
                <a:cs typeface="Times New Roman" pitchFamily="18" charset="0"/>
              </a:rPr>
              <a:t> are </a:t>
            </a:r>
            <a:r>
              <a:rPr lang="en-US" sz="2800" dirty="0" smtClean="0">
                <a:solidFill>
                  <a:srgbClr val="00B0F0"/>
                </a:solidFill>
                <a:latin typeface="Times New Roman" pitchFamily="18" charset="0"/>
                <a:cs typeface="Times New Roman" pitchFamily="18" charset="0"/>
              </a:rPr>
              <a:t>similarly</a:t>
            </a:r>
            <a:r>
              <a:rPr lang="en-US" sz="2800" dirty="0" smtClean="0">
                <a:latin typeface="Times New Roman" pitchFamily="18" charset="0"/>
                <a:cs typeface="Times New Roman" pitchFamily="18" charset="0"/>
              </a:rPr>
              <a:t> pictured.</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These </a:t>
            </a:r>
            <a:r>
              <a:rPr lang="en-US" sz="2800" dirty="0" smtClean="0">
                <a:solidFill>
                  <a:srgbClr val="00B0F0"/>
                </a:solidFill>
                <a:latin typeface="Times New Roman" pitchFamily="18" charset="0"/>
                <a:cs typeface="Times New Roman" pitchFamily="18" charset="0"/>
              </a:rPr>
              <a:t>changes</a:t>
            </a:r>
            <a:r>
              <a:rPr lang="en-US" sz="2800" dirty="0" smtClean="0">
                <a:latin typeface="Times New Roman" pitchFamily="18" charset="0"/>
                <a:cs typeface="Times New Roman" pitchFamily="18" charset="0"/>
              </a:rPr>
              <a:t> significantly improved the </a:t>
            </a:r>
            <a:r>
              <a:rPr lang="en-US" sz="2800" dirty="0" smtClean="0">
                <a:solidFill>
                  <a:srgbClr val="00B050"/>
                </a:solidFill>
                <a:latin typeface="Times New Roman" pitchFamily="18" charset="0"/>
                <a:cs typeface="Times New Roman" pitchFamily="18" charset="0"/>
              </a:rPr>
              <a:t>chain theory</a:t>
            </a:r>
            <a:r>
              <a:rPr lang="en-US" sz="2800" dirty="0" smtClean="0">
                <a:latin typeface="Times New Roman" pitchFamily="18" charset="0"/>
                <a:cs typeface="Times New Roman" pitchFamily="18" charset="0"/>
              </a:rPr>
              <a:t>, but a </a:t>
            </a:r>
            <a:r>
              <a:rPr lang="en-US" sz="2800" dirty="0" smtClean="0">
                <a:solidFill>
                  <a:srgbClr val="0070C0"/>
                </a:solidFill>
                <a:latin typeface="Times New Roman" pitchFamily="18" charset="0"/>
                <a:cs typeface="Times New Roman" pitchFamily="18" charset="0"/>
              </a:rPr>
              <a:t>number</a:t>
            </a:r>
            <a:r>
              <a:rPr lang="en-US" sz="2800" dirty="0" smtClean="0">
                <a:latin typeface="Times New Roman" pitchFamily="18" charset="0"/>
                <a:cs typeface="Times New Roman" pitchFamily="18" charset="0"/>
              </a:rPr>
              <a:t> of </a:t>
            </a:r>
            <a:r>
              <a:rPr lang="en-US" sz="2800" dirty="0" smtClean="0">
                <a:solidFill>
                  <a:srgbClr val="7030A0"/>
                </a:solidFill>
                <a:latin typeface="Times New Roman" pitchFamily="18" charset="0"/>
                <a:cs typeface="Times New Roman" pitchFamily="18" charset="0"/>
              </a:rPr>
              <a:t>unanswered</a:t>
            </a:r>
            <a:r>
              <a:rPr lang="en-US" sz="2800" dirty="0" smtClean="0">
                <a:latin typeface="Times New Roman" pitchFamily="18" charset="0"/>
                <a:cs typeface="Times New Roman" pitchFamily="18" charset="0"/>
              </a:rPr>
              <a:t> questions remained.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For example, why are there only </a:t>
            </a:r>
            <a:r>
              <a:rPr lang="en-US" sz="2800" dirty="0" smtClean="0">
                <a:solidFill>
                  <a:srgbClr val="0070C0"/>
                </a:solidFill>
                <a:latin typeface="Times New Roman" pitchFamily="18" charset="0"/>
                <a:cs typeface="Times New Roman" pitchFamily="18" charset="0"/>
              </a:rPr>
              <a:t>6 ammonia</a:t>
            </a:r>
            <a:r>
              <a:rPr lang="en-US" sz="2800" dirty="0" smtClean="0">
                <a:latin typeface="Times New Roman" pitchFamily="18" charset="0"/>
                <a:cs typeface="Times New Roman" pitchFamily="18" charset="0"/>
              </a:rPr>
              <a:t> molecules? Why not </a:t>
            </a:r>
            <a:r>
              <a:rPr lang="en-US" sz="2800" dirty="0" smtClean="0">
                <a:solidFill>
                  <a:srgbClr val="FF0000"/>
                </a:solidFill>
                <a:latin typeface="Times New Roman" pitchFamily="18" charset="0"/>
                <a:cs typeface="Times New Roman" pitchFamily="18" charset="0"/>
              </a:rPr>
              <a:t>8</a:t>
            </a:r>
            <a:r>
              <a:rPr lang="en-US" sz="2800" dirty="0" smtClean="0">
                <a:latin typeface="Times New Roman" pitchFamily="18" charset="0"/>
                <a:cs typeface="Times New Roman" pitchFamily="18" charset="0"/>
              </a:rPr>
              <a:t> or </a:t>
            </a:r>
            <a:r>
              <a:rPr lang="en-US" sz="2800" dirty="0" smtClean="0">
                <a:solidFill>
                  <a:srgbClr val="C00000"/>
                </a:solidFill>
                <a:latin typeface="Times New Roman" pitchFamily="18" charset="0"/>
                <a:cs typeface="Times New Roman" pitchFamily="18" charset="0"/>
              </a:rPr>
              <a:t>10</a:t>
            </a:r>
            <a:r>
              <a:rPr lang="en-US" sz="2800" dirty="0" smtClean="0">
                <a:latin typeface="Times New Roman" pitchFamily="18" charset="0"/>
                <a:cs typeface="Times New Roman" pitchFamily="18" charset="0"/>
              </a:rPr>
              <a:t>? </a:t>
            </a: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179</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algn="just">
              <a:lnSpc>
                <a:spcPct val="150000"/>
              </a:lnSpc>
            </a:pPr>
            <a:endParaRPr lang="en-US" sz="2800"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endParaRPr lang="en-US" sz="2800" dirty="0">
              <a:solidFill>
                <a:schemeClr val="tx1"/>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print"/>
          <a:srcRect/>
          <a:stretch>
            <a:fillRect/>
          </a:stretch>
        </p:blipFill>
        <p:spPr bwMode="auto">
          <a:xfrm>
            <a:off x="187274" y="228600"/>
            <a:ext cx="8763274" cy="6324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AECD830-6D75-4D7C-923D-AC950AB2D063}" type="slidenum">
              <a:rPr lang="en-US" smtClean="0"/>
              <a:pPr/>
              <a:t>18</a:t>
            </a:fld>
            <a:endParaRPr lang="en-US"/>
          </a:p>
        </p:txBody>
      </p:sp>
    </p:spTree>
  </p:cSld>
  <p:clrMapOvr>
    <a:masterClrMapping/>
  </p:clrMapOvr>
  <p:transition>
    <p:wipe dir="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Why do we not see </a:t>
            </a:r>
            <a:r>
              <a:rPr lang="en-US" sz="2800" dirty="0" smtClean="0">
                <a:solidFill>
                  <a:srgbClr val="C00000"/>
                </a:solidFill>
                <a:latin typeface="Times New Roman" pitchFamily="18" charset="0"/>
                <a:cs typeface="Times New Roman" pitchFamily="18" charset="0"/>
              </a:rPr>
              <a:t>ammonia</a:t>
            </a:r>
            <a:r>
              <a:rPr lang="en-US" sz="2800" dirty="0" smtClean="0">
                <a:latin typeface="Times New Roman" pitchFamily="18" charset="0"/>
                <a:cs typeface="Times New Roman" pitchFamily="18" charset="0"/>
              </a:rPr>
              <a:t> molecules that are </a:t>
            </a:r>
            <a:r>
              <a:rPr lang="en-US" sz="2800" dirty="0" smtClean="0">
                <a:solidFill>
                  <a:srgbClr val="00B050"/>
                </a:solidFill>
                <a:latin typeface="Times New Roman" pitchFamily="18" charset="0"/>
                <a:cs typeface="Times New Roman" pitchFamily="18" charset="0"/>
              </a:rPr>
              <a:t>chemically different</a:t>
            </a:r>
            <a:r>
              <a:rPr lang="en-US" sz="2800" dirty="0" smtClean="0">
                <a:latin typeface="Times New Roman" pitchFamily="18" charset="0"/>
                <a:cs typeface="Times New Roman" pitchFamily="18" charset="0"/>
              </a:rPr>
              <a:t> depending on their </a:t>
            </a:r>
            <a:r>
              <a:rPr lang="en-US" sz="2800" dirty="0" smtClean="0">
                <a:solidFill>
                  <a:srgbClr val="00B0F0"/>
                </a:solidFill>
                <a:latin typeface="Times New Roman" pitchFamily="18" charset="0"/>
                <a:cs typeface="Times New Roman" pitchFamily="18" charset="0"/>
              </a:rPr>
              <a:t>positions</a:t>
            </a:r>
            <a:r>
              <a:rPr lang="en-US" sz="2800" dirty="0" smtClean="0">
                <a:latin typeface="Times New Roman" pitchFamily="18" charset="0"/>
                <a:cs typeface="Times New Roman" pitchFamily="18" charset="0"/>
              </a:rPr>
              <a:t> in the chain?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On balance, however, it appeared that the </a:t>
            </a:r>
            <a:r>
              <a:rPr lang="en-US" sz="2800" dirty="0" err="1" smtClean="0">
                <a:solidFill>
                  <a:srgbClr val="7030A0"/>
                </a:solidFill>
                <a:latin typeface="Times New Roman" pitchFamily="18" charset="0"/>
                <a:cs typeface="Times New Roman" pitchFamily="18" charset="0"/>
              </a:rPr>
              <a:t>Blomstrand-Jørgensen</a:t>
            </a:r>
            <a:r>
              <a:rPr lang="en-US" sz="2800" dirty="0" smtClean="0">
                <a:latin typeface="Times New Roman" pitchFamily="18" charset="0"/>
                <a:cs typeface="Times New Roman" pitchFamily="18" charset="0"/>
              </a:rPr>
              <a:t> theory of the cobalt ammonates was on the </a:t>
            </a:r>
            <a:r>
              <a:rPr lang="en-US" sz="2800" dirty="0" smtClean="0">
                <a:solidFill>
                  <a:srgbClr val="00B050"/>
                </a:solidFill>
                <a:latin typeface="Times New Roman" pitchFamily="18" charset="0"/>
                <a:cs typeface="Times New Roman" pitchFamily="18" charset="0"/>
              </a:rPr>
              <a:t>right track.</a:t>
            </a:r>
          </a:p>
          <a:p>
            <a:pPr algn="just">
              <a:lnSpc>
                <a:spcPct val="150000"/>
              </a:lnSpc>
              <a:buFont typeface="Wingdings" pitchFamily="2" charset="2"/>
              <a:buChar char="Ø"/>
            </a:pPr>
            <a:r>
              <a:rPr lang="en-US" sz="2800" dirty="0" smtClean="0">
                <a:latin typeface="Times New Roman" pitchFamily="18" charset="0"/>
                <a:cs typeface="Times New Roman" pitchFamily="18" charset="0"/>
              </a:rPr>
              <a:t>But was there a </a:t>
            </a:r>
            <a:r>
              <a:rPr lang="en-US" sz="2800" dirty="0" smtClean="0">
                <a:solidFill>
                  <a:srgbClr val="FF0000"/>
                </a:solidFill>
                <a:latin typeface="Times New Roman" pitchFamily="18" charset="0"/>
                <a:cs typeface="Times New Roman" pitchFamily="18" charset="0"/>
              </a:rPr>
              <a:t>compound</a:t>
            </a:r>
            <a:r>
              <a:rPr lang="en-US" sz="2800" dirty="0" smtClean="0">
                <a:latin typeface="Times New Roman" pitchFamily="18" charset="0"/>
                <a:cs typeface="Times New Roman" pitchFamily="18" charset="0"/>
              </a:rPr>
              <a:t> with only </a:t>
            </a:r>
            <a:r>
              <a:rPr lang="en-US" sz="2800" dirty="0" smtClean="0">
                <a:solidFill>
                  <a:srgbClr val="0070C0"/>
                </a:solidFill>
                <a:latin typeface="Times New Roman" pitchFamily="18" charset="0"/>
                <a:cs typeface="Times New Roman" pitchFamily="18" charset="0"/>
              </a:rPr>
              <a:t>three ammonias?</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a:t>
            </a:r>
            <a:r>
              <a:rPr lang="en-US" sz="2800" dirty="0" smtClean="0">
                <a:solidFill>
                  <a:srgbClr val="002060"/>
                </a:solidFill>
                <a:latin typeface="Times New Roman" pitchFamily="18" charset="0"/>
                <a:cs typeface="Times New Roman" pitchFamily="18" charset="0"/>
              </a:rPr>
              <a:t>chain theory </a:t>
            </a:r>
            <a:r>
              <a:rPr lang="en-US" sz="2800" dirty="0" smtClean="0">
                <a:latin typeface="Times New Roman" pitchFamily="18" charset="0"/>
                <a:cs typeface="Times New Roman" pitchFamily="18" charset="0"/>
              </a:rPr>
              <a:t>predicted that it should exist and, furthermore, should have one </a:t>
            </a:r>
            <a:r>
              <a:rPr lang="en-US" sz="2800" dirty="0" err="1" smtClean="0">
                <a:solidFill>
                  <a:srgbClr val="7030A0"/>
                </a:solidFill>
                <a:latin typeface="Times New Roman" pitchFamily="18" charset="0"/>
                <a:cs typeface="Times New Roman" pitchFamily="18" charset="0"/>
              </a:rPr>
              <a:t>ionizable</a:t>
            </a:r>
            <a:r>
              <a:rPr lang="en-US" sz="2800" dirty="0" smtClean="0">
                <a:solidFill>
                  <a:srgbClr val="7030A0"/>
                </a:solidFill>
                <a:latin typeface="Times New Roman" pitchFamily="18" charset="0"/>
                <a:cs typeface="Times New Roman" pitchFamily="18" charset="0"/>
              </a:rPr>
              <a:t> chloride</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But this </a:t>
            </a:r>
            <a:r>
              <a:rPr lang="en-US" sz="2800" dirty="0" smtClean="0">
                <a:solidFill>
                  <a:srgbClr val="00B0F0"/>
                </a:solidFill>
                <a:latin typeface="Times New Roman" pitchFamily="18" charset="0"/>
                <a:cs typeface="Times New Roman" pitchFamily="18" charset="0"/>
              </a:rPr>
              <a:t>critical compound</a:t>
            </a:r>
            <a:r>
              <a:rPr lang="en-US" sz="2800" dirty="0" smtClean="0">
                <a:latin typeface="Times New Roman" pitchFamily="18" charset="0"/>
                <a:cs typeface="Times New Roman" pitchFamily="18" charset="0"/>
              </a:rPr>
              <a:t> was not </a:t>
            </a:r>
            <a:r>
              <a:rPr lang="en-US" sz="2800" dirty="0" smtClean="0">
                <a:solidFill>
                  <a:srgbClr val="0070C0"/>
                </a:solidFill>
                <a:latin typeface="Times New Roman" pitchFamily="18" charset="0"/>
                <a:cs typeface="Times New Roman" pitchFamily="18" charset="0"/>
              </a:rPr>
              <a:t>available</a:t>
            </a:r>
            <a:r>
              <a:rPr lang="en-US" sz="2800" dirty="0" smtClean="0">
                <a:latin typeface="Times New Roman" pitchFamily="18" charset="0"/>
                <a:cs typeface="Times New Roman" pitchFamily="18" charset="0"/>
              </a:rPr>
              <a:t>. </a:t>
            </a:r>
          </a:p>
          <a:p>
            <a:endParaRPr lang="en-US" dirty="0"/>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180</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just">
              <a:lnSpc>
                <a:spcPct val="150000"/>
              </a:lnSpc>
              <a:buFont typeface="Wingdings" pitchFamily="2" charset="2"/>
              <a:buChar char="Ø"/>
            </a:pPr>
            <a:r>
              <a:rPr lang="en-US" sz="2800" b="1" dirty="0" err="1" smtClean="0">
                <a:solidFill>
                  <a:srgbClr val="00B0F0"/>
                </a:solidFill>
                <a:latin typeface="Times New Roman" pitchFamily="18" charset="0"/>
                <a:cs typeface="Times New Roman" pitchFamily="18" charset="0"/>
              </a:rPr>
              <a:t>Jørgensen</a:t>
            </a:r>
            <a:r>
              <a:rPr lang="en-US" sz="2800" dirty="0" smtClean="0">
                <a:latin typeface="Times New Roman" pitchFamily="18" charset="0"/>
                <a:cs typeface="Times New Roman" pitchFamily="18" charset="0"/>
              </a:rPr>
              <a:t> set out to prepare it to test </a:t>
            </a:r>
            <a:r>
              <a:rPr lang="en-US" sz="2800" dirty="0" smtClean="0">
                <a:solidFill>
                  <a:srgbClr val="7030A0"/>
                </a:solidFill>
                <a:latin typeface="Times New Roman" pitchFamily="18" charset="0"/>
                <a:cs typeface="Times New Roman" pitchFamily="18" charset="0"/>
              </a:rPr>
              <a:t>his version</a:t>
            </a:r>
            <a:r>
              <a:rPr lang="en-US" sz="2800" dirty="0" smtClean="0">
                <a:latin typeface="Times New Roman" pitchFamily="18" charset="0"/>
                <a:cs typeface="Times New Roman" pitchFamily="18" charset="0"/>
              </a:rPr>
              <a:t> of the </a:t>
            </a:r>
            <a:r>
              <a:rPr lang="en-US" sz="2800" dirty="0" smtClean="0">
                <a:solidFill>
                  <a:srgbClr val="0070C0"/>
                </a:solidFill>
                <a:latin typeface="Times New Roman" pitchFamily="18" charset="0"/>
                <a:cs typeface="Times New Roman" pitchFamily="18" charset="0"/>
              </a:rPr>
              <a:t>chain theory</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Try as he might, this </a:t>
            </a:r>
            <a:r>
              <a:rPr lang="en-US" sz="2800" dirty="0" smtClean="0">
                <a:solidFill>
                  <a:srgbClr val="7030A0"/>
                </a:solidFill>
                <a:latin typeface="Times New Roman" pitchFamily="18" charset="0"/>
                <a:cs typeface="Times New Roman" pitchFamily="18" charset="0"/>
              </a:rPr>
              <a:t>excellent</a:t>
            </a:r>
            <a:r>
              <a:rPr lang="en-US" sz="2800" dirty="0" smtClean="0">
                <a:latin typeface="Times New Roman" pitchFamily="18" charset="0"/>
                <a:cs typeface="Times New Roman" pitchFamily="18" charset="0"/>
              </a:rPr>
              <a:t> synthetic chemist could not come up with the </a:t>
            </a:r>
            <a:r>
              <a:rPr lang="en-US" sz="2800" dirty="0" smtClean="0">
                <a:solidFill>
                  <a:srgbClr val="00B050"/>
                </a:solidFill>
                <a:latin typeface="Times New Roman" pitchFamily="18" charset="0"/>
                <a:cs typeface="Times New Roman" pitchFamily="18" charset="0"/>
              </a:rPr>
              <a:t>desired</a:t>
            </a:r>
            <a:r>
              <a:rPr lang="en-US" sz="2800" dirty="0" smtClean="0">
                <a:latin typeface="Times New Roman" pitchFamily="18" charset="0"/>
                <a:cs typeface="Times New Roman" pitchFamily="18" charset="0"/>
              </a:rPr>
              <a:t> cobalt compound.</a:t>
            </a:r>
          </a:p>
          <a:p>
            <a:pPr marL="514350" indent="-514350" algn="just">
              <a:lnSpc>
                <a:spcPct val="150000"/>
              </a:lnSpc>
              <a:buFont typeface="Wingdings" pitchFamily="2" charset="2"/>
              <a:buChar char="Ø"/>
            </a:pPr>
            <a:r>
              <a:rPr lang="en-US" sz="2800" dirty="0" smtClean="0">
                <a:latin typeface="Times New Roman" pitchFamily="18" charset="0"/>
                <a:cs typeface="Times New Roman" pitchFamily="18" charset="0"/>
              </a:rPr>
              <a:t>He did, however, </a:t>
            </a:r>
            <a:r>
              <a:rPr lang="en-US" sz="2800" dirty="0" smtClean="0">
                <a:solidFill>
                  <a:srgbClr val="FF0000"/>
                </a:solidFill>
                <a:latin typeface="Times New Roman" pitchFamily="18" charset="0"/>
                <a:cs typeface="Times New Roman" pitchFamily="18" charset="0"/>
              </a:rPr>
              <a:t>manage</a:t>
            </a:r>
            <a:r>
              <a:rPr lang="en-US" sz="2800" dirty="0" smtClean="0">
                <a:latin typeface="Times New Roman" pitchFamily="18" charset="0"/>
                <a:cs typeface="Times New Roman" pitchFamily="18" charset="0"/>
              </a:rPr>
              <a:t> to prepare, after </a:t>
            </a:r>
            <a:r>
              <a:rPr lang="en-US" sz="2800" dirty="0" smtClean="0">
                <a:solidFill>
                  <a:srgbClr val="0070C0"/>
                </a:solidFill>
                <a:latin typeface="Times New Roman" pitchFamily="18" charset="0"/>
                <a:cs typeface="Times New Roman" pitchFamily="18" charset="0"/>
              </a:rPr>
              <a:t>considerable</a:t>
            </a:r>
            <a:r>
              <a:rPr lang="en-US" sz="2800" dirty="0" smtClean="0">
                <a:latin typeface="Times New Roman" pitchFamily="18" charset="0"/>
                <a:cs typeface="Times New Roman" pitchFamily="18" charset="0"/>
              </a:rPr>
              <a:t> time and </a:t>
            </a:r>
            <a:r>
              <a:rPr lang="en-US" sz="2800" dirty="0" smtClean="0">
                <a:solidFill>
                  <a:srgbClr val="00B050"/>
                </a:solidFill>
                <a:latin typeface="Times New Roman" pitchFamily="18" charset="0"/>
                <a:cs typeface="Times New Roman" pitchFamily="18" charset="0"/>
              </a:rPr>
              <a:t>effor</a:t>
            </a:r>
            <a:r>
              <a:rPr lang="en-US" sz="2800" dirty="0" smtClean="0">
                <a:latin typeface="Times New Roman" pitchFamily="18" charset="0"/>
                <a:cs typeface="Times New Roman" pitchFamily="18" charset="0"/>
              </a:rPr>
              <a:t>t, the analogous </a:t>
            </a:r>
            <a:r>
              <a:rPr lang="en-US" sz="2800" dirty="0" smtClean="0">
                <a:solidFill>
                  <a:srgbClr val="00B0F0"/>
                </a:solidFill>
                <a:latin typeface="Times New Roman" pitchFamily="18" charset="0"/>
                <a:cs typeface="Times New Roman" pitchFamily="18" charset="0"/>
              </a:rPr>
              <a:t>iridium </a:t>
            </a:r>
            <a:r>
              <a:rPr lang="en-US" sz="2800" dirty="0" err="1" smtClean="0">
                <a:solidFill>
                  <a:srgbClr val="00B0F0"/>
                </a:solidFill>
                <a:latin typeface="Times New Roman" pitchFamily="18" charset="0"/>
                <a:cs typeface="Times New Roman" pitchFamily="18" charset="0"/>
              </a:rPr>
              <a:t>ammonate</a:t>
            </a:r>
            <a:r>
              <a:rPr lang="en-US" sz="2800" dirty="0" smtClean="0">
                <a:solidFill>
                  <a:srgbClr val="00B0F0"/>
                </a:solidFill>
                <a:latin typeface="Times New Roman" pitchFamily="18" charset="0"/>
                <a:cs typeface="Times New Roman" pitchFamily="18" charset="0"/>
              </a:rPr>
              <a:t> chloride</a:t>
            </a:r>
            <a:r>
              <a:rPr lang="en-US" sz="2800" dirty="0" smtClean="0">
                <a:latin typeface="Times New Roman" pitchFamily="18" charset="0"/>
                <a:cs typeface="Times New Roman" pitchFamily="18" charset="0"/>
              </a:rPr>
              <a:t>. </a:t>
            </a:r>
          </a:p>
          <a:p>
            <a:pPr marL="514350" indent="-514350" algn="just">
              <a:lnSpc>
                <a:spcPct val="150000"/>
              </a:lnSpc>
              <a:buFont typeface="Wingdings" pitchFamily="2" charset="2"/>
              <a:buChar char="Ø"/>
            </a:pPr>
            <a:r>
              <a:rPr lang="en-US" sz="2800" dirty="0" smtClean="0">
                <a:latin typeface="Times New Roman" pitchFamily="18" charset="0"/>
                <a:cs typeface="Times New Roman" pitchFamily="18" charset="0"/>
              </a:rPr>
              <a:t>Alas, it was found to be a </a:t>
            </a:r>
            <a:r>
              <a:rPr lang="en-US" sz="2800" dirty="0" smtClean="0">
                <a:solidFill>
                  <a:srgbClr val="7030A0"/>
                </a:solidFill>
                <a:latin typeface="Times New Roman" pitchFamily="18" charset="0"/>
                <a:cs typeface="Times New Roman" pitchFamily="18" charset="0"/>
              </a:rPr>
              <a:t>neutral</a:t>
            </a:r>
            <a:r>
              <a:rPr lang="en-US" sz="2800" dirty="0" smtClean="0">
                <a:latin typeface="Times New Roman" pitchFamily="18" charset="0"/>
                <a:cs typeface="Times New Roman" pitchFamily="18" charset="0"/>
              </a:rPr>
              <a:t> compound with no </a:t>
            </a:r>
            <a:r>
              <a:rPr lang="en-US" sz="2800" dirty="0" err="1" smtClean="0">
                <a:solidFill>
                  <a:srgbClr val="00B050"/>
                </a:solidFill>
                <a:latin typeface="Times New Roman" pitchFamily="18" charset="0"/>
                <a:cs typeface="Times New Roman" pitchFamily="18" charset="0"/>
              </a:rPr>
              <a:t>ionizable</a:t>
            </a:r>
            <a:r>
              <a:rPr lang="en-US" sz="2800" dirty="0" smtClean="0">
                <a:solidFill>
                  <a:srgbClr val="00B050"/>
                </a:solidFill>
                <a:latin typeface="Times New Roman" pitchFamily="18" charset="0"/>
                <a:cs typeface="Times New Roman" pitchFamily="18" charset="0"/>
              </a:rPr>
              <a:t> chlorides</a:t>
            </a:r>
            <a:r>
              <a:rPr lang="en-US" sz="2800" dirty="0" smtClean="0">
                <a:latin typeface="Times New Roman" pitchFamily="18" charset="0"/>
                <a:cs typeface="Times New Roman" pitchFamily="18" charset="0"/>
              </a:rPr>
              <a:t>. </a:t>
            </a:r>
          </a:p>
          <a:p>
            <a:pPr marL="514350" indent="-514350" algn="just">
              <a:lnSpc>
                <a:spcPct val="150000"/>
              </a:lnSpc>
              <a:buFont typeface="Wingdings" pitchFamily="2" charset="2"/>
              <a:buChar char="Ø"/>
            </a:pPr>
            <a:r>
              <a:rPr lang="en-US" sz="2800" dirty="0" smtClean="0">
                <a:latin typeface="Times New Roman" pitchFamily="18" charset="0"/>
                <a:cs typeface="Times New Roman" pitchFamily="18" charset="0"/>
              </a:rPr>
              <a:t>With no small amount of </a:t>
            </a:r>
            <a:r>
              <a:rPr lang="en-US" sz="2800" dirty="0" smtClean="0">
                <a:solidFill>
                  <a:srgbClr val="00B0F0"/>
                </a:solidFill>
                <a:latin typeface="Times New Roman" pitchFamily="18" charset="0"/>
                <a:cs typeface="Times New Roman" pitchFamily="18" charset="0"/>
              </a:rPr>
              <a:t>irony</a:t>
            </a:r>
            <a:r>
              <a:rPr lang="en-US" sz="2800" dirty="0" smtClean="0">
                <a:latin typeface="Times New Roman" pitchFamily="18" charset="0"/>
                <a:cs typeface="Times New Roman" pitchFamily="18" charset="0"/>
              </a:rPr>
              <a:t>, the </a:t>
            </a:r>
            <a:r>
              <a:rPr lang="en-US" sz="2800" dirty="0" smtClean="0">
                <a:solidFill>
                  <a:srgbClr val="7030A0"/>
                </a:solidFill>
                <a:latin typeface="Times New Roman" pitchFamily="18" charset="0"/>
                <a:cs typeface="Times New Roman" pitchFamily="18" charset="0"/>
              </a:rPr>
              <a:t>chain theory</a:t>
            </a:r>
            <a:r>
              <a:rPr lang="en-US" sz="2800" dirty="0" smtClean="0">
                <a:latin typeface="Times New Roman" pitchFamily="18" charset="0"/>
                <a:cs typeface="Times New Roman" pitchFamily="18" charset="0"/>
              </a:rPr>
              <a:t> was in </a:t>
            </a:r>
            <a:r>
              <a:rPr lang="en-US" sz="2800" dirty="0" smtClean="0">
                <a:solidFill>
                  <a:srgbClr val="FF0000"/>
                </a:solidFill>
                <a:latin typeface="Times New Roman" pitchFamily="18" charset="0"/>
                <a:cs typeface="Times New Roman" pitchFamily="18" charset="0"/>
              </a:rPr>
              <a:t>trouble-thanks</a:t>
            </a:r>
            <a:r>
              <a:rPr lang="en-US" sz="2800" dirty="0" smtClean="0">
                <a:latin typeface="Times New Roman" pitchFamily="18" charset="0"/>
                <a:cs typeface="Times New Roman" pitchFamily="18" charset="0"/>
              </a:rPr>
              <a:t> to the considerable efforts of one of its </a:t>
            </a:r>
            <a:r>
              <a:rPr lang="en-US" sz="2800" dirty="0" smtClean="0">
                <a:solidFill>
                  <a:srgbClr val="00B0F0"/>
                </a:solidFill>
                <a:latin typeface="Times New Roman" pitchFamily="18" charset="0"/>
                <a:cs typeface="Times New Roman" pitchFamily="18" charset="0"/>
              </a:rPr>
              <a:t>principal</a:t>
            </a:r>
            <a:r>
              <a:rPr lang="en-US" sz="2800" dirty="0" smtClean="0">
                <a:latin typeface="Times New Roman" pitchFamily="18" charset="0"/>
                <a:cs typeface="Times New Roman" pitchFamily="18" charset="0"/>
              </a:rPr>
              <a:t> proponents.</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181</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r>
              <a:rPr lang="en-US" sz="3600" b="1" dirty="0" smtClean="0">
                <a:solidFill>
                  <a:srgbClr val="7030A0"/>
                </a:solidFill>
                <a:latin typeface="Times New Roman" pitchFamily="18" charset="0"/>
                <a:cs typeface="Times New Roman" pitchFamily="18" charset="0"/>
              </a:rPr>
              <a:t>The Werner Coordination Theory</a:t>
            </a:r>
          </a:p>
          <a:p>
            <a:pPr algn="just">
              <a:lnSpc>
                <a:spcPct val="150000"/>
              </a:lnSpc>
              <a:buFont typeface="Wingdings" pitchFamily="2" charset="2"/>
              <a:buChar char="Ø"/>
            </a:pPr>
            <a:r>
              <a:rPr lang="en-US" sz="2800" dirty="0" smtClean="0">
                <a:solidFill>
                  <a:srgbClr val="00B0F0"/>
                </a:solidFill>
                <a:latin typeface="Times New Roman" pitchFamily="18" charset="0"/>
                <a:cs typeface="Times New Roman" pitchFamily="18" charset="0"/>
              </a:rPr>
              <a:t>Alfred Werner</a:t>
            </a:r>
            <a:r>
              <a:rPr lang="en-US" sz="2800" dirty="0" smtClean="0">
                <a:latin typeface="Times New Roman" pitchFamily="18" charset="0"/>
                <a:cs typeface="Times New Roman" pitchFamily="18" charset="0"/>
              </a:rPr>
              <a:t>, a </a:t>
            </a:r>
            <a:r>
              <a:rPr lang="en-US" sz="2800" dirty="0" smtClean="0">
                <a:solidFill>
                  <a:srgbClr val="7030A0"/>
                </a:solidFill>
                <a:latin typeface="Times New Roman" pitchFamily="18" charset="0"/>
                <a:cs typeface="Times New Roman" pitchFamily="18" charset="0"/>
              </a:rPr>
              <a:t>German-Swiss</a:t>
            </a:r>
            <a:r>
              <a:rPr lang="en-US" sz="2800" dirty="0" smtClean="0">
                <a:latin typeface="Times New Roman" pitchFamily="18" charset="0"/>
                <a:cs typeface="Times New Roman" pitchFamily="18" charset="0"/>
              </a:rPr>
              <a:t> chemist, was </a:t>
            </a:r>
            <a:r>
              <a:rPr lang="en-US" sz="2800" dirty="0" smtClean="0">
                <a:solidFill>
                  <a:srgbClr val="00B050"/>
                </a:solidFill>
                <a:latin typeface="Times New Roman" pitchFamily="18" charset="0"/>
                <a:cs typeface="Times New Roman" pitchFamily="18" charset="0"/>
              </a:rPr>
              <a:t>torn</a:t>
            </a:r>
            <a:r>
              <a:rPr lang="en-US" sz="2800" dirty="0" smtClean="0">
                <a:latin typeface="Times New Roman" pitchFamily="18" charset="0"/>
                <a:cs typeface="Times New Roman" pitchFamily="18" charset="0"/>
              </a:rPr>
              <a:t> between </a:t>
            </a:r>
            <a:r>
              <a:rPr lang="en-US" sz="2800" dirty="0" smtClean="0">
                <a:solidFill>
                  <a:srgbClr val="FF0000"/>
                </a:solidFill>
                <a:latin typeface="Times New Roman" pitchFamily="18" charset="0"/>
                <a:cs typeface="Times New Roman" pitchFamily="18" charset="0"/>
              </a:rPr>
              <a:t>organic</a:t>
            </a:r>
            <a:r>
              <a:rPr lang="en-US" sz="2800" dirty="0" smtClean="0">
                <a:latin typeface="Times New Roman" pitchFamily="18" charset="0"/>
                <a:cs typeface="Times New Roman" pitchFamily="18" charset="0"/>
              </a:rPr>
              <a:t> and </a:t>
            </a:r>
            <a:r>
              <a:rPr lang="en-US" sz="2800" dirty="0" smtClean="0">
                <a:solidFill>
                  <a:srgbClr val="7030A0"/>
                </a:solidFill>
                <a:latin typeface="Times New Roman" pitchFamily="18" charset="0"/>
                <a:cs typeface="Times New Roman" pitchFamily="18" charset="0"/>
              </a:rPr>
              <a:t>inorganic</a:t>
            </a:r>
            <a:r>
              <a:rPr lang="en-US" sz="2800" dirty="0" smtClean="0">
                <a:latin typeface="Times New Roman" pitchFamily="18" charset="0"/>
                <a:cs typeface="Times New Roman" pitchFamily="18" charset="0"/>
              </a:rPr>
              <a:t> chemistry. </a:t>
            </a:r>
          </a:p>
          <a:p>
            <a:pPr algn="just">
              <a:lnSpc>
                <a:spcPct val="150000"/>
              </a:lnSpc>
              <a:buNone/>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His </a:t>
            </a:r>
            <a:r>
              <a:rPr lang="en-US" sz="2800" dirty="0" smtClean="0">
                <a:solidFill>
                  <a:srgbClr val="00B0F0"/>
                </a:solidFill>
                <a:latin typeface="Times New Roman" pitchFamily="18" charset="0"/>
                <a:cs typeface="Times New Roman" pitchFamily="18" charset="0"/>
              </a:rPr>
              <a:t>first</a:t>
            </a:r>
            <a:r>
              <a:rPr lang="en-US" sz="2800" dirty="0" smtClean="0">
                <a:latin typeface="Times New Roman" pitchFamily="18" charset="0"/>
                <a:cs typeface="Times New Roman" pitchFamily="18" charset="0"/>
              </a:rPr>
              <a:t> contributions (the </a:t>
            </a:r>
            <a:r>
              <a:rPr lang="en-US" sz="2800" dirty="0" smtClean="0">
                <a:solidFill>
                  <a:srgbClr val="FF0000"/>
                </a:solidFill>
                <a:latin typeface="Times New Roman" pitchFamily="18" charset="0"/>
                <a:cs typeface="Times New Roman" pitchFamily="18" charset="0"/>
              </a:rPr>
              <a:t>stereochemistry</a:t>
            </a:r>
            <a:r>
              <a:rPr lang="en-US" sz="2800" dirty="0" smtClean="0">
                <a:latin typeface="Times New Roman" pitchFamily="18" charset="0"/>
                <a:cs typeface="Times New Roman" pitchFamily="18" charset="0"/>
              </a:rPr>
              <a:t>, or </a:t>
            </a:r>
            <a:r>
              <a:rPr lang="en-US" sz="2800" dirty="0" smtClean="0">
                <a:solidFill>
                  <a:srgbClr val="00B0F0"/>
                </a:solidFill>
                <a:latin typeface="Times New Roman" pitchFamily="18" charset="0"/>
                <a:cs typeface="Times New Roman" pitchFamily="18" charset="0"/>
              </a:rPr>
              <a:t>spatial arrangements</a:t>
            </a:r>
            <a:r>
              <a:rPr lang="en-US" sz="2800" dirty="0" smtClean="0">
                <a:latin typeface="Times New Roman" pitchFamily="18" charset="0"/>
                <a:cs typeface="Times New Roman" pitchFamily="18" charset="0"/>
              </a:rPr>
              <a:t>, of atoms in </a:t>
            </a:r>
            <a:r>
              <a:rPr lang="en-US" sz="2800" dirty="0" smtClean="0">
                <a:solidFill>
                  <a:srgbClr val="00B050"/>
                </a:solidFill>
                <a:latin typeface="Times New Roman" pitchFamily="18" charset="0"/>
                <a:cs typeface="Times New Roman" pitchFamily="18" charset="0"/>
              </a:rPr>
              <a:t>nitrogen compounds</a:t>
            </a:r>
            <a:r>
              <a:rPr lang="en-US" sz="2800" dirty="0" smtClean="0">
                <a:latin typeface="Times New Roman" pitchFamily="18" charset="0"/>
                <a:cs typeface="Times New Roman" pitchFamily="18" charset="0"/>
              </a:rPr>
              <a:t>) were in the </a:t>
            </a:r>
            <a:r>
              <a:rPr lang="en-US" sz="2800" dirty="0" smtClean="0">
                <a:solidFill>
                  <a:srgbClr val="7030A0"/>
                </a:solidFill>
                <a:latin typeface="Times New Roman" pitchFamily="18" charset="0"/>
                <a:cs typeface="Times New Roman" pitchFamily="18" charset="0"/>
              </a:rPr>
              <a:t>organic field</a:t>
            </a:r>
            <a:r>
              <a:rPr lang="en-US" sz="2800" dirty="0" smtClean="0">
                <a:latin typeface="Times New Roman" pitchFamily="18" charset="0"/>
                <a:cs typeface="Times New Roman" pitchFamily="18" charset="0"/>
              </a:rPr>
              <a:t>, but so many </a:t>
            </a:r>
            <a:r>
              <a:rPr lang="en-US" sz="2800" dirty="0" smtClean="0">
                <a:solidFill>
                  <a:srgbClr val="00B0F0"/>
                </a:solidFill>
                <a:latin typeface="Times New Roman" pitchFamily="18" charset="0"/>
                <a:cs typeface="Times New Roman" pitchFamily="18" charset="0"/>
              </a:rPr>
              <a:t>intriguing</a:t>
            </a:r>
            <a:r>
              <a:rPr lang="en-US" sz="2800" dirty="0" smtClean="0">
                <a:latin typeface="Times New Roman" pitchFamily="18" charset="0"/>
                <a:cs typeface="Times New Roman" pitchFamily="18" charset="0"/>
              </a:rPr>
              <a:t> </a:t>
            </a:r>
            <a:r>
              <a:rPr lang="en-US" sz="2800" dirty="0" smtClean="0">
                <a:solidFill>
                  <a:srgbClr val="C00000"/>
                </a:solidFill>
                <a:latin typeface="Times New Roman" pitchFamily="18" charset="0"/>
                <a:cs typeface="Times New Roman" pitchFamily="18" charset="0"/>
              </a:rPr>
              <a:t>inorganic</a:t>
            </a:r>
            <a:r>
              <a:rPr lang="en-US" sz="2800" dirty="0" smtClean="0">
                <a:latin typeface="Times New Roman" pitchFamily="18" charset="0"/>
                <a:cs typeface="Times New Roman" pitchFamily="18" charset="0"/>
              </a:rPr>
              <a:t> questions were being </a:t>
            </a:r>
            <a:r>
              <a:rPr lang="en-US" sz="2800" dirty="0" smtClean="0">
                <a:solidFill>
                  <a:srgbClr val="00B050"/>
                </a:solidFill>
                <a:latin typeface="Times New Roman" pitchFamily="18" charset="0"/>
                <a:cs typeface="Times New Roman" pitchFamily="18" charset="0"/>
              </a:rPr>
              <a:t>raised</a:t>
            </a:r>
            <a:r>
              <a:rPr lang="en-US" sz="2800" dirty="0" smtClean="0">
                <a:latin typeface="Times New Roman" pitchFamily="18" charset="0"/>
                <a:cs typeface="Times New Roman" pitchFamily="18" charset="0"/>
              </a:rPr>
              <a:t> in those days that he </a:t>
            </a:r>
            <a:r>
              <a:rPr lang="en-US" sz="2800" dirty="0" smtClean="0">
                <a:solidFill>
                  <a:srgbClr val="7030A0"/>
                </a:solidFill>
                <a:latin typeface="Times New Roman" pitchFamily="18" charset="0"/>
                <a:cs typeface="Times New Roman" pitchFamily="18" charset="0"/>
              </a:rPr>
              <a:t>decided</a:t>
            </a:r>
            <a:r>
              <a:rPr lang="en-US" sz="2800" dirty="0" smtClean="0">
                <a:latin typeface="Times New Roman" pitchFamily="18" charset="0"/>
                <a:cs typeface="Times New Roman" pitchFamily="18" charset="0"/>
              </a:rPr>
              <a:t> that this was the </a:t>
            </a:r>
            <a:r>
              <a:rPr lang="en-US" sz="2800" dirty="0" smtClean="0">
                <a:solidFill>
                  <a:srgbClr val="0070C0"/>
                </a:solidFill>
                <a:latin typeface="Times New Roman" pitchFamily="18" charset="0"/>
                <a:cs typeface="Times New Roman" pitchFamily="18" charset="0"/>
              </a:rPr>
              <a:t>area</a:t>
            </a:r>
            <a:r>
              <a:rPr lang="en-US" sz="2800" dirty="0" smtClean="0">
                <a:latin typeface="Times New Roman" pitchFamily="18" charset="0"/>
                <a:cs typeface="Times New Roman" pitchFamily="18" charset="0"/>
              </a:rPr>
              <a:t> in which he </a:t>
            </a:r>
            <a:r>
              <a:rPr lang="en-US" sz="2800" dirty="0" smtClean="0">
                <a:solidFill>
                  <a:srgbClr val="FF0000"/>
                </a:solidFill>
                <a:latin typeface="Times New Roman" pitchFamily="18" charset="0"/>
                <a:cs typeface="Times New Roman" pitchFamily="18" charset="0"/>
              </a:rPr>
              <a:t>would work</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182</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He observed the </a:t>
            </a:r>
            <a:r>
              <a:rPr lang="en-US" sz="2800" dirty="0" smtClean="0">
                <a:solidFill>
                  <a:srgbClr val="0070C0"/>
                </a:solidFill>
                <a:latin typeface="Times New Roman" pitchFamily="18" charset="0"/>
                <a:cs typeface="Times New Roman" pitchFamily="18" charset="0"/>
              </a:rPr>
              <a:t>difficulties</a:t>
            </a:r>
            <a:r>
              <a:rPr lang="en-US" sz="2800" dirty="0" smtClean="0">
                <a:latin typeface="Times New Roman" pitchFamily="18" charset="0"/>
                <a:cs typeface="Times New Roman" pitchFamily="18" charset="0"/>
              </a:rPr>
              <a:t> that </a:t>
            </a:r>
            <a:r>
              <a:rPr lang="en-US" sz="2800" dirty="0" smtClean="0">
                <a:solidFill>
                  <a:srgbClr val="7030A0"/>
                </a:solidFill>
                <a:latin typeface="Times New Roman" pitchFamily="18" charset="0"/>
                <a:cs typeface="Times New Roman" pitchFamily="18" charset="0"/>
              </a:rPr>
              <a:t>inorganic chemists</a:t>
            </a:r>
            <a:r>
              <a:rPr lang="en-US" sz="2800" dirty="0" smtClean="0">
                <a:latin typeface="Times New Roman" pitchFamily="18" charset="0"/>
                <a:cs typeface="Times New Roman" pitchFamily="18" charset="0"/>
              </a:rPr>
              <a:t> were having in </a:t>
            </a:r>
            <a:r>
              <a:rPr lang="en-US" sz="2800" dirty="0" smtClean="0">
                <a:solidFill>
                  <a:srgbClr val="00B0F0"/>
                </a:solidFill>
                <a:latin typeface="Times New Roman" pitchFamily="18" charset="0"/>
                <a:cs typeface="Times New Roman" pitchFamily="18" charset="0"/>
              </a:rPr>
              <a:t>explaining</a:t>
            </a:r>
            <a:r>
              <a:rPr lang="en-US" sz="2800" dirty="0" smtClean="0">
                <a:latin typeface="Times New Roman" pitchFamily="18" charset="0"/>
                <a:cs typeface="Times New Roman" pitchFamily="18" charset="0"/>
              </a:rPr>
              <a:t> </a:t>
            </a:r>
            <a:r>
              <a:rPr lang="en-US" sz="2800" dirty="0" smtClean="0">
                <a:solidFill>
                  <a:srgbClr val="00B050"/>
                </a:solidFill>
                <a:latin typeface="Times New Roman" pitchFamily="18" charset="0"/>
                <a:cs typeface="Times New Roman" pitchFamily="18" charset="0"/>
              </a:rPr>
              <a:t>coordination compounds</a:t>
            </a:r>
            <a:r>
              <a:rPr lang="en-US" sz="2800" dirty="0" smtClean="0">
                <a:latin typeface="Times New Roman" pitchFamily="18" charset="0"/>
                <a:cs typeface="Times New Roman" pitchFamily="18" charset="0"/>
              </a:rPr>
              <a:t>,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and he was aware that the </a:t>
            </a:r>
            <a:r>
              <a:rPr lang="en-US" sz="2800" dirty="0" smtClean="0">
                <a:solidFill>
                  <a:srgbClr val="FF0000"/>
                </a:solidFill>
                <a:latin typeface="Times New Roman" pitchFamily="18" charset="0"/>
                <a:cs typeface="Times New Roman" pitchFamily="18" charset="0"/>
              </a:rPr>
              <a:t>established</a:t>
            </a:r>
            <a:r>
              <a:rPr lang="en-US" sz="2800" dirty="0" smtClean="0">
                <a:latin typeface="Times New Roman" pitchFamily="18" charset="0"/>
                <a:cs typeface="Times New Roman" pitchFamily="18" charset="0"/>
              </a:rPr>
              <a:t> ideas of </a:t>
            </a:r>
            <a:r>
              <a:rPr lang="en-US" sz="2800" dirty="0" smtClean="0">
                <a:solidFill>
                  <a:srgbClr val="0070C0"/>
                </a:solidFill>
                <a:latin typeface="Times New Roman" pitchFamily="18" charset="0"/>
                <a:cs typeface="Times New Roman" pitchFamily="18" charset="0"/>
              </a:rPr>
              <a:t>organic chemistry</a:t>
            </a:r>
            <a:r>
              <a:rPr lang="en-US" sz="2800" dirty="0" smtClean="0">
                <a:latin typeface="Times New Roman" pitchFamily="18" charset="0"/>
                <a:cs typeface="Times New Roman" pitchFamily="18" charset="0"/>
              </a:rPr>
              <a:t> seemed to lead only into </a:t>
            </a:r>
            <a:r>
              <a:rPr lang="en-US" sz="2800" dirty="0" smtClean="0">
                <a:solidFill>
                  <a:srgbClr val="7030A0"/>
                </a:solidFill>
                <a:latin typeface="Times New Roman" pitchFamily="18" charset="0"/>
                <a:cs typeface="Times New Roman" pitchFamily="18" charset="0"/>
              </a:rPr>
              <a:t>blind alleys</a:t>
            </a:r>
            <a:r>
              <a:rPr lang="en-US" sz="2800" dirty="0" smtClean="0">
                <a:latin typeface="Times New Roman" pitchFamily="18" charset="0"/>
                <a:cs typeface="Times New Roman" pitchFamily="18" charset="0"/>
              </a:rPr>
              <a:t> and dead ends.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In </a:t>
            </a:r>
            <a:r>
              <a:rPr lang="en-US" sz="2800" dirty="0" smtClean="0">
                <a:solidFill>
                  <a:srgbClr val="00B0F0"/>
                </a:solidFill>
                <a:latin typeface="Times New Roman" pitchFamily="18" charset="0"/>
                <a:cs typeface="Times New Roman" pitchFamily="18" charset="0"/>
              </a:rPr>
              <a:t>1892</a:t>
            </a:r>
            <a:r>
              <a:rPr lang="en-US" sz="2800" dirty="0" smtClean="0">
                <a:latin typeface="Times New Roman" pitchFamily="18" charset="0"/>
                <a:cs typeface="Times New Roman" pitchFamily="18" charset="0"/>
              </a:rPr>
              <a:t>, when </a:t>
            </a:r>
            <a:r>
              <a:rPr lang="en-US" sz="2800" dirty="0" smtClean="0">
                <a:solidFill>
                  <a:srgbClr val="FF0000"/>
                </a:solidFill>
                <a:latin typeface="Times New Roman" pitchFamily="18" charset="0"/>
                <a:cs typeface="Times New Roman" pitchFamily="18" charset="0"/>
              </a:rPr>
              <a:t>Werner</a:t>
            </a:r>
            <a:r>
              <a:rPr lang="en-US" sz="2800" dirty="0" smtClean="0">
                <a:latin typeface="Times New Roman" pitchFamily="18" charset="0"/>
                <a:cs typeface="Times New Roman" pitchFamily="18" charset="0"/>
              </a:rPr>
              <a:t> was only </a:t>
            </a:r>
            <a:r>
              <a:rPr lang="en-US" sz="2800" dirty="0" smtClean="0">
                <a:solidFill>
                  <a:srgbClr val="00B0F0"/>
                </a:solidFill>
                <a:latin typeface="Times New Roman" pitchFamily="18" charset="0"/>
                <a:cs typeface="Times New Roman" pitchFamily="18" charset="0"/>
              </a:rPr>
              <a:t>26 years old</a:t>
            </a:r>
            <a:r>
              <a:rPr lang="en-US" sz="2800" dirty="0" smtClean="0">
                <a:latin typeface="Times New Roman" pitchFamily="18" charset="0"/>
                <a:cs typeface="Times New Roman" pitchFamily="18" charset="0"/>
              </a:rPr>
              <a:t>, his </a:t>
            </a:r>
            <a:r>
              <a:rPr lang="en-US" sz="2800" dirty="0" smtClean="0">
                <a:solidFill>
                  <a:srgbClr val="FF0000"/>
                </a:solidFill>
                <a:latin typeface="Times New Roman" pitchFamily="18" charset="0"/>
                <a:cs typeface="Times New Roman" pitchFamily="18" charset="0"/>
              </a:rPr>
              <a:t>coordination theory</a:t>
            </a:r>
            <a:r>
              <a:rPr lang="en-US" sz="2800" dirty="0" smtClean="0">
                <a:latin typeface="Times New Roman" pitchFamily="18" charset="0"/>
                <a:cs typeface="Times New Roman" pitchFamily="18" charset="0"/>
              </a:rPr>
              <a:t> came to him in a </a:t>
            </a:r>
            <a:r>
              <a:rPr lang="en-US" sz="2800" dirty="0" smtClean="0">
                <a:solidFill>
                  <a:srgbClr val="00B050"/>
                </a:solidFill>
                <a:latin typeface="Times New Roman" pitchFamily="18" charset="0"/>
                <a:cs typeface="Times New Roman" pitchFamily="18" charset="0"/>
              </a:rPr>
              <a:t>dream.</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He </a:t>
            </a:r>
            <a:r>
              <a:rPr lang="en-US" sz="2800" dirty="0" smtClean="0">
                <a:solidFill>
                  <a:srgbClr val="00B050"/>
                </a:solidFill>
                <a:latin typeface="Times New Roman" pitchFamily="18" charset="0"/>
                <a:cs typeface="Times New Roman" pitchFamily="18" charset="0"/>
              </a:rPr>
              <a:t>woke up </a:t>
            </a:r>
            <a:r>
              <a:rPr lang="en-US" sz="2800" dirty="0" smtClean="0">
                <a:latin typeface="Times New Roman" pitchFamily="18" charset="0"/>
                <a:cs typeface="Times New Roman" pitchFamily="18" charset="0"/>
              </a:rPr>
              <a:t>and started to write it down, and by </a:t>
            </a:r>
            <a:r>
              <a:rPr lang="en-US" sz="2800" dirty="0" smtClean="0">
                <a:solidFill>
                  <a:srgbClr val="0070C0"/>
                </a:solidFill>
                <a:latin typeface="Times New Roman" pitchFamily="18" charset="0"/>
                <a:cs typeface="Times New Roman" pitchFamily="18" charset="0"/>
              </a:rPr>
              <a:t>five o’clock</a:t>
            </a:r>
            <a:r>
              <a:rPr lang="en-US" sz="2800" dirty="0" smtClean="0">
                <a:latin typeface="Times New Roman" pitchFamily="18" charset="0"/>
                <a:cs typeface="Times New Roman" pitchFamily="18" charset="0"/>
              </a:rPr>
              <a:t> in the morning it was </a:t>
            </a:r>
            <a:r>
              <a:rPr lang="en-US" sz="2800" dirty="0" smtClean="0">
                <a:solidFill>
                  <a:srgbClr val="FF0000"/>
                </a:solidFill>
                <a:latin typeface="Times New Roman" pitchFamily="18" charset="0"/>
                <a:cs typeface="Times New Roman" pitchFamily="18" charset="0"/>
              </a:rPr>
              <a:t>essentially</a:t>
            </a:r>
            <a:r>
              <a:rPr lang="en-US" sz="2800" dirty="0" smtClean="0">
                <a:latin typeface="Times New Roman" pitchFamily="18" charset="0"/>
                <a:cs typeface="Times New Roman" pitchFamily="18" charset="0"/>
              </a:rPr>
              <a:t> </a:t>
            </a:r>
            <a:r>
              <a:rPr lang="en-US" sz="2800" dirty="0" smtClean="0">
                <a:solidFill>
                  <a:srgbClr val="7030A0"/>
                </a:solidFill>
                <a:latin typeface="Times New Roman" pitchFamily="18" charset="0"/>
                <a:cs typeface="Times New Roman" pitchFamily="18" charset="0"/>
              </a:rPr>
              <a:t>complete</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183</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But his new theory broke with the earlier traditions, and he had essentially </a:t>
            </a:r>
            <a:r>
              <a:rPr lang="en-US" sz="2800" dirty="0" smtClean="0">
                <a:solidFill>
                  <a:srgbClr val="7030A0"/>
                </a:solidFill>
                <a:latin typeface="Times New Roman" pitchFamily="18" charset="0"/>
                <a:cs typeface="Times New Roman" pitchFamily="18" charset="0"/>
              </a:rPr>
              <a:t>no experimental</a:t>
            </a:r>
            <a:r>
              <a:rPr lang="en-US" sz="2800" dirty="0" smtClean="0">
                <a:latin typeface="Times New Roman" pitchFamily="18" charset="0"/>
                <a:cs typeface="Times New Roman" pitchFamily="18" charset="0"/>
              </a:rPr>
              <a:t> proof to support his ideas.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Jørgensen</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Blomstrand</a:t>
            </a:r>
            <a:r>
              <a:rPr lang="en-US" sz="2800" dirty="0" smtClean="0">
                <a:latin typeface="Times New Roman" pitchFamily="18" charset="0"/>
                <a:cs typeface="Times New Roman" pitchFamily="18" charset="0"/>
              </a:rPr>
              <a:t>, and others considered </a:t>
            </a:r>
            <a:r>
              <a:rPr lang="en-US" sz="2800" dirty="0" smtClean="0">
                <a:solidFill>
                  <a:srgbClr val="00B0F0"/>
                </a:solidFill>
                <a:latin typeface="Times New Roman" pitchFamily="18" charset="0"/>
                <a:cs typeface="Times New Roman" pitchFamily="18" charset="0"/>
              </a:rPr>
              <a:t>Werner </a:t>
            </a:r>
            <a:r>
              <a:rPr lang="en-US" sz="2800" dirty="0" smtClean="0">
                <a:latin typeface="Times New Roman" pitchFamily="18" charset="0"/>
                <a:cs typeface="Times New Roman" pitchFamily="18" charset="0"/>
              </a:rPr>
              <a:t>to be an </a:t>
            </a:r>
            <a:r>
              <a:rPr lang="en-US" sz="2800" dirty="0" smtClean="0">
                <a:solidFill>
                  <a:srgbClr val="FF0000"/>
                </a:solidFill>
                <a:latin typeface="Times New Roman" pitchFamily="18" charset="0"/>
                <a:cs typeface="Times New Roman" pitchFamily="18" charset="0"/>
              </a:rPr>
              <a:t>impulsive</a:t>
            </a:r>
            <a:r>
              <a:rPr lang="en-US" sz="2800" dirty="0" smtClean="0">
                <a:latin typeface="Times New Roman" pitchFamily="18" charset="0"/>
                <a:cs typeface="Times New Roman" pitchFamily="18" charset="0"/>
              </a:rPr>
              <a:t> </a:t>
            </a:r>
            <a:r>
              <a:rPr lang="en-US" sz="2800" dirty="0" smtClean="0">
                <a:solidFill>
                  <a:srgbClr val="7030A0"/>
                </a:solidFill>
                <a:latin typeface="Times New Roman" pitchFamily="18" charset="0"/>
                <a:cs typeface="Times New Roman" pitchFamily="18" charset="0"/>
              </a:rPr>
              <a:t>young man</a:t>
            </a:r>
            <a:r>
              <a:rPr lang="en-US" sz="2800" dirty="0" smtClean="0">
                <a:latin typeface="Times New Roman" pitchFamily="18" charset="0"/>
                <a:cs typeface="Times New Roman" pitchFamily="18" charset="0"/>
              </a:rPr>
              <a:t> and his theory to be </a:t>
            </a:r>
            <a:r>
              <a:rPr lang="en-US" sz="2800" dirty="0" smtClean="0">
                <a:solidFill>
                  <a:srgbClr val="00B050"/>
                </a:solidFill>
                <a:latin typeface="Times New Roman" pitchFamily="18" charset="0"/>
                <a:cs typeface="Times New Roman" pitchFamily="18" charset="0"/>
              </a:rPr>
              <a:t>audacious fiction</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solidFill>
                  <a:srgbClr val="002060"/>
                </a:solidFill>
                <a:latin typeface="Times New Roman" pitchFamily="18" charset="0"/>
                <a:cs typeface="Times New Roman" pitchFamily="18" charset="0"/>
              </a:rPr>
              <a:t>Werner</a:t>
            </a:r>
            <a:r>
              <a:rPr lang="en-US" sz="2800" dirty="0" smtClean="0">
                <a:latin typeface="Times New Roman" pitchFamily="18" charset="0"/>
                <a:cs typeface="Times New Roman" pitchFamily="18" charset="0"/>
              </a:rPr>
              <a:t> spent the rest of </a:t>
            </a:r>
            <a:r>
              <a:rPr lang="en-US" sz="2800" dirty="0" smtClean="0">
                <a:solidFill>
                  <a:srgbClr val="FF0000"/>
                </a:solidFill>
                <a:latin typeface="Times New Roman" pitchFamily="18" charset="0"/>
                <a:cs typeface="Times New Roman" pitchFamily="18" charset="0"/>
              </a:rPr>
              <a:t>his life</a:t>
            </a:r>
            <a:r>
              <a:rPr lang="en-US" sz="2800" dirty="0" smtClean="0">
                <a:latin typeface="Times New Roman" pitchFamily="18" charset="0"/>
                <a:cs typeface="Times New Roman" pitchFamily="18" charset="0"/>
              </a:rPr>
              <a:t> directing a </a:t>
            </a:r>
            <a:r>
              <a:rPr lang="en-US" sz="2800" dirty="0" smtClean="0">
                <a:solidFill>
                  <a:srgbClr val="0070C0"/>
                </a:solidFill>
                <a:latin typeface="Times New Roman" pitchFamily="18" charset="0"/>
                <a:cs typeface="Times New Roman" pitchFamily="18" charset="0"/>
              </a:rPr>
              <a:t>systematic</a:t>
            </a:r>
            <a:r>
              <a:rPr lang="en-US" sz="2800" dirty="0" smtClean="0">
                <a:latin typeface="Times New Roman" pitchFamily="18" charset="0"/>
                <a:cs typeface="Times New Roman" pitchFamily="18" charset="0"/>
              </a:rPr>
              <a:t> and thorough </a:t>
            </a:r>
            <a:r>
              <a:rPr lang="en-US" sz="2800" dirty="0" smtClean="0">
                <a:solidFill>
                  <a:srgbClr val="7030A0"/>
                </a:solidFill>
                <a:latin typeface="Times New Roman" pitchFamily="18" charset="0"/>
                <a:cs typeface="Times New Roman" pitchFamily="18" charset="0"/>
              </a:rPr>
              <a:t>research</a:t>
            </a:r>
            <a:r>
              <a:rPr lang="en-US" sz="2800" dirty="0" smtClean="0">
                <a:latin typeface="Times New Roman" pitchFamily="18" charset="0"/>
                <a:cs typeface="Times New Roman" pitchFamily="18" charset="0"/>
              </a:rPr>
              <a:t> program to prove that his </a:t>
            </a:r>
            <a:r>
              <a:rPr lang="en-US" sz="2800" dirty="0" smtClean="0">
                <a:solidFill>
                  <a:srgbClr val="C00000"/>
                </a:solidFill>
                <a:latin typeface="Times New Roman" pitchFamily="18" charset="0"/>
                <a:cs typeface="Times New Roman" pitchFamily="18" charset="0"/>
              </a:rPr>
              <a:t>intuition</a:t>
            </a:r>
            <a:r>
              <a:rPr lang="en-US" sz="2800" dirty="0" smtClean="0">
                <a:latin typeface="Times New Roman" pitchFamily="18" charset="0"/>
                <a:cs typeface="Times New Roman" pitchFamily="18" charset="0"/>
              </a:rPr>
              <a:t> was correct.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Werner decided that the idea of a </a:t>
            </a:r>
            <a:r>
              <a:rPr lang="en-US" sz="2800" dirty="0" smtClean="0">
                <a:solidFill>
                  <a:srgbClr val="00B0F0"/>
                </a:solidFill>
                <a:latin typeface="Times New Roman" pitchFamily="18" charset="0"/>
                <a:cs typeface="Times New Roman" pitchFamily="18" charset="0"/>
              </a:rPr>
              <a:t>single fixed valence</a:t>
            </a:r>
            <a:r>
              <a:rPr lang="en-US" sz="2800" dirty="0" smtClean="0">
                <a:latin typeface="Times New Roman" pitchFamily="18" charset="0"/>
                <a:cs typeface="Times New Roman" pitchFamily="18" charset="0"/>
              </a:rPr>
              <a:t> could </a:t>
            </a:r>
            <a:r>
              <a:rPr lang="en-US" sz="2800" dirty="0" smtClean="0">
                <a:solidFill>
                  <a:srgbClr val="00B050"/>
                </a:solidFill>
                <a:latin typeface="Times New Roman" pitchFamily="18" charset="0"/>
                <a:cs typeface="Times New Roman" pitchFamily="18" charset="0"/>
              </a:rPr>
              <a:t>not apply</a:t>
            </a:r>
            <a:r>
              <a:rPr lang="en-US" sz="2800" dirty="0" smtClean="0">
                <a:latin typeface="Times New Roman" pitchFamily="18" charset="0"/>
                <a:cs typeface="Times New Roman" pitchFamily="18" charset="0"/>
              </a:rPr>
              <a:t> to cobalt and other similar metals.</a:t>
            </a:r>
          </a:p>
          <a:p>
            <a:pPr algn="just">
              <a:lnSpc>
                <a:spcPct val="150000"/>
              </a:lnSpc>
              <a:buFont typeface="Wingdings" pitchFamily="2" charset="2"/>
              <a:buChar char="Ø"/>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184</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Working with the cobalt ammonates and other related series involving chromium and platinum,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he proposed instead that these metals have two types of valence, a </a:t>
            </a:r>
            <a:r>
              <a:rPr lang="en-US" sz="2800" b="1" dirty="0" smtClean="0">
                <a:solidFill>
                  <a:srgbClr val="00B050"/>
                </a:solidFill>
                <a:latin typeface="Times New Roman" pitchFamily="18" charset="0"/>
                <a:cs typeface="Times New Roman" pitchFamily="18" charset="0"/>
              </a:rPr>
              <a:t>primary valence</a:t>
            </a:r>
            <a:r>
              <a:rPr lang="en-US" sz="2800" dirty="0" smtClean="0">
                <a:latin typeface="Times New Roman" pitchFamily="18" charset="0"/>
                <a:cs typeface="Times New Roman" pitchFamily="18" charset="0"/>
              </a:rPr>
              <a:t> and a </a:t>
            </a:r>
            <a:r>
              <a:rPr lang="en-US" sz="2800" dirty="0" smtClean="0">
                <a:solidFill>
                  <a:srgbClr val="7030A0"/>
                </a:solidFill>
                <a:latin typeface="Times New Roman" pitchFamily="18" charset="0"/>
                <a:cs typeface="Times New Roman" pitchFamily="18" charset="0"/>
              </a:rPr>
              <a:t>secondary valence</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a:t>
            </a:r>
            <a:r>
              <a:rPr lang="en-US" sz="2800" dirty="0" smtClean="0">
                <a:solidFill>
                  <a:srgbClr val="FF0000"/>
                </a:solidFill>
                <a:latin typeface="Times New Roman" pitchFamily="18" charset="0"/>
                <a:cs typeface="Times New Roman" pitchFamily="18" charset="0"/>
              </a:rPr>
              <a:t>primary</a:t>
            </a:r>
            <a:r>
              <a:rPr lang="en-US" sz="2800" dirty="0" smtClean="0">
                <a:latin typeface="Times New Roman" pitchFamily="18" charset="0"/>
                <a:cs typeface="Times New Roman" pitchFamily="18" charset="0"/>
              </a:rPr>
              <a:t>, or </a:t>
            </a:r>
            <a:r>
              <a:rPr lang="en-US" sz="2800" dirty="0" err="1" smtClean="0">
                <a:solidFill>
                  <a:srgbClr val="0070C0"/>
                </a:solidFill>
                <a:latin typeface="Times New Roman" pitchFamily="18" charset="0"/>
                <a:cs typeface="Times New Roman" pitchFamily="18" charset="0"/>
              </a:rPr>
              <a:t>ionizable</a:t>
            </a:r>
            <a:r>
              <a:rPr lang="en-US" sz="2800" dirty="0" smtClean="0">
                <a:latin typeface="Times New Roman" pitchFamily="18" charset="0"/>
                <a:cs typeface="Times New Roman" pitchFamily="18" charset="0"/>
              </a:rPr>
              <a:t>, valence corresponded to what we call today the </a:t>
            </a:r>
            <a:r>
              <a:rPr lang="en-US" sz="2800" dirty="0" smtClean="0">
                <a:solidFill>
                  <a:srgbClr val="00B050"/>
                </a:solidFill>
                <a:latin typeface="Times New Roman" pitchFamily="18" charset="0"/>
                <a:cs typeface="Times New Roman" pitchFamily="18" charset="0"/>
              </a:rPr>
              <a:t>oxidation state</a:t>
            </a:r>
            <a:r>
              <a:rPr lang="en-US" sz="2800" dirty="0" smtClean="0">
                <a:latin typeface="Times New Roman" pitchFamily="18" charset="0"/>
                <a:cs typeface="Times New Roman" pitchFamily="18" charset="0"/>
              </a:rPr>
              <a:t>; for cobalt, it is the 3+ state.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a:t>
            </a:r>
            <a:r>
              <a:rPr lang="en-US" sz="2800" dirty="0" smtClean="0">
                <a:solidFill>
                  <a:srgbClr val="7030A0"/>
                </a:solidFill>
                <a:latin typeface="Times New Roman" pitchFamily="18" charset="0"/>
                <a:cs typeface="Times New Roman" pitchFamily="18" charset="0"/>
              </a:rPr>
              <a:t>secondary valence</a:t>
            </a:r>
            <a:r>
              <a:rPr lang="en-US" sz="2800" dirty="0" smtClean="0">
                <a:latin typeface="Times New Roman" pitchFamily="18" charset="0"/>
                <a:cs typeface="Times New Roman" pitchFamily="18" charset="0"/>
              </a:rPr>
              <a:t> is more commonly called the </a:t>
            </a:r>
            <a:r>
              <a:rPr lang="en-US" sz="2800" dirty="0" smtClean="0">
                <a:solidFill>
                  <a:srgbClr val="0070C0"/>
                </a:solidFill>
                <a:latin typeface="Times New Roman" pitchFamily="18" charset="0"/>
                <a:cs typeface="Times New Roman" pitchFamily="18" charset="0"/>
              </a:rPr>
              <a:t>coordination number</a:t>
            </a:r>
            <a:r>
              <a:rPr lang="en-US" sz="2800" dirty="0" smtClean="0">
                <a:latin typeface="Times New Roman" pitchFamily="18" charset="0"/>
                <a:cs typeface="Times New Roman" pitchFamily="18" charset="0"/>
              </a:rPr>
              <a:t> ; for cobalt, it is </a:t>
            </a:r>
            <a:r>
              <a:rPr lang="en-US" sz="2800" b="1" dirty="0" smtClean="0">
                <a:solidFill>
                  <a:srgbClr val="00B0F0"/>
                </a:solidFill>
                <a:latin typeface="Times New Roman" pitchFamily="18" charset="0"/>
                <a:cs typeface="Times New Roman" pitchFamily="18" charset="0"/>
              </a:rPr>
              <a:t>6</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Werner maintained that this </a:t>
            </a:r>
            <a:r>
              <a:rPr lang="en-US" sz="2800" dirty="0" smtClean="0">
                <a:solidFill>
                  <a:srgbClr val="FF0000"/>
                </a:solidFill>
                <a:latin typeface="Times New Roman" pitchFamily="18" charset="0"/>
                <a:cs typeface="Times New Roman" pitchFamily="18" charset="0"/>
              </a:rPr>
              <a:t>secondary valence</a:t>
            </a:r>
            <a:r>
              <a:rPr lang="en-US" sz="2800" dirty="0" smtClean="0">
                <a:latin typeface="Times New Roman" pitchFamily="18" charset="0"/>
                <a:cs typeface="Times New Roman" pitchFamily="18" charset="0"/>
              </a:rPr>
              <a:t> was directed toward </a:t>
            </a:r>
            <a:r>
              <a:rPr lang="en-US" sz="2800" dirty="0" smtClean="0">
                <a:solidFill>
                  <a:srgbClr val="00B050"/>
                </a:solidFill>
                <a:latin typeface="Times New Roman" pitchFamily="18" charset="0"/>
                <a:cs typeface="Times New Roman" pitchFamily="18" charset="0"/>
              </a:rPr>
              <a:t>fixed geometric</a:t>
            </a:r>
            <a:r>
              <a:rPr lang="en-US" sz="2800" dirty="0" smtClean="0">
                <a:latin typeface="Times New Roman" pitchFamily="18" charset="0"/>
                <a:cs typeface="Times New Roman" pitchFamily="18" charset="0"/>
              </a:rPr>
              <a:t> positions in space.</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185</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609600" y="124691"/>
            <a:ext cx="7620000" cy="623454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186</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60000"/>
              </a:lnSpc>
              <a:buFont typeface="Wingdings" pitchFamily="2" charset="2"/>
              <a:buChar char="Ø"/>
            </a:pPr>
            <a:r>
              <a:rPr lang="en-US" sz="2800" b="1" dirty="0" smtClean="0">
                <a:solidFill>
                  <a:srgbClr val="00B0F0"/>
                </a:solidFill>
                <a:latin typeface="Times New Roman" pitchFamily="18" charset="0"/>
                <a:cs typeface="Times New Roman" pitchFamily="18" charset="0"/>
              </a:rPr>
              <a:t>Werner </a:t>
            </a:r>
            <a:r>
              <a:rPr lang="en-US" sz="2800" dirty="0" smtClean="0">
                <a:latin typeface="Times New Roman" pitchFamily="18" charset="0"/>
                <a:cs typeface="Times New Roman" pitchFamily="18" charset="0"/>
              </a:rPr>
              <a:t>said that the cobalt must </a:t>
            </a:r>
            <a:r>
              <a:rPr lang="en-US" sz="2800" dirty="0" smtClean="0">
                <a:solidFill>
                  <a:srgbClr val="7030A0"/>
                </a:solidFill>
                <a:latin typeface="Times New Roman" pitchFamily="18" charset="0"/>
                <a:cs typeface="Times New Roman" pitchFamily="18" charset="0"/>
              </a:rPr>
              <a:t>simultaneously</a:t>
            </a:r>
            <a:r>
              <a:rPr lang="en-US" sz="2800" dirty="0" smtClean="0">
                <a:latin typeface="Times New Roman" pitchFamily="18" charset="0"/>
                <a:cs typeface="Times New Roman" pitchFamily="18" charset="0"/>
              </a:rPr>
              <a:t> satisfy both its </a:t>
            </a:r>
            <a:r>
              <a:rPr lang="en-US" sz="2800" dirty="0" smtClean="0">
                <a:solidFill>
                  <a:srgbClr val="00B0F0"/>
                </a:solidFill>
                <a:latin typeface="Times New Roman" pitchFamily="18" charset="0"/>
                <a:cs typeface="Times New Roman" pitchFamily="18" charset="0"/>
              </a:rPr>
              <a:t>primary</a:t>
            </a:r>
            <a:r>
              <a:rPr lang="en-US" sz="2800" dirty="0" smtClean="0">
                <a:latin typeface="Times New Roman" pitchFamily="18" charset="0"/>
                <a:cs typeface="Times New Roman" pitchFamily="18" charset="0"/>
              </a:rPr>
              <a:t> and </a:t>
            </a:r>
            <a:r>
              <a:rPr lang="en-US" sz="2800" dirty="0" smtClean="0">
                <a:solidFill>
                  <a:srgbClr val="00B0F0"/>
                </a:solidFill>
                <a:latin typeface="Times New Roman" pitchFamily="18" charset="0"/>
                <a:cs typeface="Times New Roman" pitchFamily="18" charset="0"/>
              </a:rPr>
              <a:t>secondary</a:t>
            </a:r>
            <a:r>
              <a:rPr lang="en-US" sz="2800" dirty="0" smtClean="0">
                <a:latin typeface="Times New Roman" pitchFamily="18" charset="0"/>
                <a:cs typeface="Times New Roman" pitchFamily="18" charset="0"/>
              </a:rPr>
              <a:t> valences.</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The </a:t>
            </a:r>
            <a:r>
              <a:rPr lang="en-US" sz="2800" dirty="0" smtClean="0">
                <a:solidFill>
                  <a:srgbClr val="0070C0"/>
                </a:solidFill>
                <a:latin typeface="Times New Roman" pitchFamily="18" charset="0"/>
                <a:cs typeface="Times New Roman" pitchFamily="18" charset="0"/>
              </a:rPr>
              <a:t>solid</a:t>
            </a:r>
            <a:r>
              <a:rPr lang="en-US" sz="2800" dirty="0" smtClean="0">
                <a:latin typeface="Times New Roman" pitchFamily="18" charset="0"/>
                <a:cs typeface="Times New Roman" pitchFamily="18" charset="0"/>
              </a:rPr>
              <a:t> lines show the groups that </a:t>
            </a:r>
            <a:r>
              <a:rPr lang="en-US" sz="2800" dirty="0" smtClean="0">
                <a:solidFill>
                  <a:srgbClr val="7030A0"/>
                </a:solidFill>
                <a:latin typeface="Times New Roman" pitchFamily="18" charset="0"/>
                <a:cs typeface="Times New Roman" pitchFamily="18" charset="0"/>
              </a:rPr>
              <a:t>satisfy</a:t>
            </a:r>
            <a:r>
              <a:rPr lang="en-US" sz="2800" dirty="0" smtClean="0">
                <a:latin typeface="Times New Roman" pitchFamily="18" charset="0"/>
                <a:cs typeface="Times New Roman" pitchFamily="18" charset="0"/>
              </a:rPr>
              <a:t> the </a:t>
            </a:r>
            <a:r>
              <a:rPr lang="en-US" sz="2800" dirty="0" smtClean="0">
                <a:solidFill>
                  <a:srgbClr val="00B0F0"/>
                </a:solidFill>
                <a:latin typeface="Times New Roman" pitchFamily="18" charset="0"/>
                <a:cs typeface="Times New Roman" pitchFamily="18" charset="0"/>
              </a:rPr>
              <a:t>primary valence</a:t>
            </a:r>
            <a:r>
              <a:rPr lang="en-US" sz="2800" dirty="0" smtClean="0">
                <a:latin typeface="Times New Roman" pitchFamily="18" charset="0"/>
                <a:cs typeface="Times New Roman" pitchFamily="18" charset="0"/>
              </a:rPr>
              <a:t>, and the dashed lines, </a:t>
            </a:r>
          </a:p>
          <a:p>
            <a:pPr algn="just">
              <a:lnSpc>
                <a:spcPct val="160000"/>
              </a:lnSpc>
              <a:buFont typeface="Wingdings" pitchFamily="2" charset="2"/>
              <a:buChar char="ü"/>
            </a:pPr>
            <a:r>
              <a:rPr lang="en-US" sz="2800" dirty="0" smtClean="0">
                <a:latin typeface="Times New Roman" pitchFamily="18" charset="0"/>
                <a:cs typeface="Times New Roman" pitchFamily="18" charset="0"/>
              </a:rPr>
              <a:t>always directed toward the same </a:t>
            </a:r>
            <a:r>
              <a:rPr lang="en-US" sz="2800" dirty="0" smtClean="0">
                <a:solidFill>
                  <a:srgbClr val="00B050"/>
                </a:solidFill>
                <a:latin typeface="Times New Roman" pitchFamily="18" charset="0"/>
                <a:cs typeface="Times New Roman" pitchFamily="18" charset="0"/>
              </a:rPr>
              <a:t>fixed positions</a:t>
            </a:r>
            <a:r>
              <a:rPr lang="en-US" sz="2800" dirty="0" smtClean="0">
                <a:latin typeface="Times New Roman" pitchFamily="18" charset="0"/>
                <a:cs typeface="Times New Roman" pitchFamily="18" charset="0"/>
              </a:rPr>
              <a:t> in space, show how the </a:t>
            </a:r>
            <a:r>
              <a:rPr lang="en-US" sz="2800" dirty="0" smtClean="0">
                <a:solidFill>
                  <a:srgbClr val="FF0000"/>
                </a:solidFill>
                <a:latin typeface="Times New Roman" pitchFamily="18" charset="0"/>
                <a:cs typeface="Times New Roman" pitchFamily="18" charset="0"/>
              </a:rPr>
              <a:t>secondary valence</a:t>
            </a:r>
            <a:r>
              <a:rPr lang="en-US" sz="2800" dirty="0" smtClean="0">
                <a:latin typeface="Times New Roman" pitchFamily="18" charset="0"/>
                <a:cs typeface="Times New Roman" pitchFamily="18" charset="0"/>
              </a:rPr>
              <a:t> was satisfied.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In compound (1), all </a:t>
            </a:r>
            <a:r>
              <a:rPr lang="en-US" sz="2800" dirty="0" smtClean="0">
                <a:solidFill>
                  <a:srgbClr val="7030A0"/>
                </a:solidFill>
                <a:latin typeface="Times New Roman" pitchFamily="18" charset="0"/>
                <a:cs typeface="Times New Roman" pitchFamily="18" charset="0"/>
              </a:rPr>
              <a:t>three</a:t>
            </a:r>
            <a:r>
              <a:rPr lang="en-US" sz="2800" dirty="0" smtClean="0">
                <a:latin typeface="Times New Roman" pitchFamily="18" charset="0"/>
                <a:cs typeface="Times New Roman" pitchFamily="18" charset="0"/>
              </a:rPr>
              <a:t> chlorides satisfy only the </a:t>
            </a:r>
            <a:r>
              <a:rPr lang="en-US" sz="2800" dirty="0" smtClean="0">
                <a:solidFill>
                  <a:srgbClr val="00B050"/>
                </a:solidFill>
                <a:latin typeface="Times New Roman" pitchFamily="18" charset="0"/>
                <a:cs typeface="Times New Roman" pitchFamily="18" charset="0"/>
              </a:rPr>
              <a:t>primary valence</a:t>
            </a:r>
            <a:r>
              <a:rPr lang="en-US" sz="2800" dirty="0" smtClean="0">
                <a:latin typeface="Times New Roman" pitchFamily="18" charset="0"/>
                <a:cs typeface="Times New Roman" pitchFamily="18" charset="0"/>
              </a:rPr>
              <a:t>, and the </a:t>
            </a:r>
            <a:r>
              <a:rPr lang="en-US" sz="2800" dirty="0" smtClean="0">
                <a:solidFill>
                  <a:srgbClr val="0070C0"/>
                </a:solidFill>
                <a:latin typeface="Times New Roman" pitchFamily="18" charset="0"/>
                <a:cs typeface="Times New Roman" pitchFamily="18" charset="0"/>
              </a:rPr>
              <a:t>six ammonias</a:t>
            </a:r>
            <a:r>
              <a:rPr lang="en-US" sz="2800" dirty="0" smtClean="0">
                <a:latin typeface="Times New Roman" pitchFamily="18" charset="0"/>
                <a:cs typeface="Times New Roman" pitchFamily="18" charset="0"/>
              </a:rPr>
              <a:t> satisfy only the </a:t>
            </a:r>
            <a:r>
              <a:rPr lang="en-US" sz="2800" dirty="0" smtClean="0">
                <a:solidFill>
                  <a:srgbClr val="7030A0"/>
                </a:solidFill>
                <a:latin typeface="Times New Roman" pitchFamily="18" charset="0"/>
                <a:cs typeface="Times New Roman" pitchFamily="18" charset="0"/>
              </a:rPr>
              <a:t>secondary</a:t>
            </a:r>
            <a:r>
              <a:rPr lang="en-US" sz="2800" dirty="0" smtClean="0">
                <a:latin typeface="Times New Roman" pitchFamily="18" charset="0"/>
                <a:cs typeface="Times New Roman" pitchFamily="18" charset="0"/>
              </a:rPr>
              <a:t>. </a:t>
            </a:r>
          </a:p>
          <a:p>
            <a:endParaRPr lang="en-US" dirty="0"/>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187</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In </a:t>
            </a:r>
            <a:r>
              <a:rPr lang="en-US" sz="2800" b="1" dirty="0" smtClean="0">
                <a:solidFill>
                  <a:srgbClr val="7030A0"/>
                </a:solidFill>
                <a:latin typeface="Times New Roman" pitchFamily="18" charset="0"/>
                <a:cs typeface="Times New Roman" pitchFamily="18" charset="0"/>
              </a:rPr>
              <a:t>compound (2)</a:t>
            </a:r>
            <a:r>
              <a:rPr lang="en-US" sz="2800" dirty="0" smtClean="0">
                <a:latin typeface="Times New Roman" pitchFamily="18" charset="0"/>
                <a:cs typeface="Times New Roman" pitchFamily="18" charset="0"/>
              </a:rPr>
              <a:t>, one chloride must do </a:t>
            </a:r>
            <a:r>
              <a:rPr lang="en-US" sz="2800" dirty="0" smtClean="0">
                <a:solidFill>
                  <a:srgbClr val="00B0F0"/>
                </a:solidFill>
                <a:latin typeface="Times New Roman" pitchFamily="18" charset="0"/>
                <a:cs typeface="Times New Roman" pitchFamily="18" charset="0"/>
              </a:rPr>
              <a:t>double duty</a:t>
            </a:r>
            <a:r>
              <a:rPr lang="en-US" sz="2800" dirty="0" smtClean="0">
                <a:latin typeface="Times New Roman" pitchFamily="18" charset="0"/>
                <a:cs typeface="Times New Roman" pitchFamily="18" charset="0"/>
              </a:rPr>
              <a:t> and help </a:t>
            </a:r>
            <a:r>
              <a:rPr lang="en-US" sz="2800" dirty="0" smtClean="0">
                <a:solidFill>
                  <a:srgbClr val="7030A0"/>
                </a:solidFill>
                <a:latin typeface="Times New Roman" pitchFamily="18" charset="0"/>
                <a:cs typeface="Times New Roman" pitchFamily="18" charset="0"/>
              </a:rPr>
              <a:t>satisfy</a:t>
            </a:r>
            <a:r>
              <a:rPr lang="en-US" sz="2800" dirty="0" smtClean="0">
                <a:latin typeface="Times New Roman" pitchFamily="18" charset="0"/>
                <a:cs typeface="Times New Roman" pitchFamily="18" charset="0"/>
              </a:rPr>
              <a:t> both valences.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a:t>
            </a:r>
            <a:r>
              <a:rPr lang="en-US" sz="2800" dirty="0" smtClean="0">
                <a:solidFill>
                  <a:srgbClr val="00B050"/>
                </a:solidFill>
                <a:latin typeface="Times New Roman" pitchFamily="18" charset="0"/>
                <a:cs typeface="Times New Roman" pitchFamily="18" charset="0"/>
              </a:rPr>
              <a:t>chloride</a:t>
            </a:r>
            <a:r>
              <a:rPr lang="en-US" sz="2800" dirty="0" smtClean="0">
                <a:latin typeface="Times New Roman" pitchFamily="18" charset="0"/>
                <a:cs typeface="Times New Roman" pitchFamily="18" charset="0"/>
              </a:rPr>
              <a:t> that satisfies the secondary valence (and is </a:t>
            </a:r>
            <a:r>
              <a:rPr lang="en-US" sz="2800" dirty="0" smtClean="0">
                <a:solidFill>
                  <a:srgbClr val="7030A0"/>
                </a:solidFill>
                <a:latin typeface="Times New Roman" pitchFamily="18" charset="0"/>
                <a:cs typeface="Times New Roman" pitchFamily="18" charset="0"/>
              </a:rPr>
              <a:t>directly</a:t>
            </a:r>
            <a:r>
              <a:rPr lang="en-US" sz="2800" dirty="0" smtClean="0">
                <a:latin typeface="Times New Roman" pitchFamily="18" charset="0"/>
                <a:cs typeface="Times New Roman" pitchFamily="18" charset="0"/>
              </a:rPr>
              <a:t> bound to the </a:t>
            </a:r>
            <a:r>
              <a:rPr lang="en-US" sz="2800" dirty="0" smtClean="0">
                <a:solidFill>
                  <a:srgbClr val="00B050"/>
                </a:solidFill>
                <a:latin typeface="Times New Roman" pitchFamily="18" charset="0"/>
                <a:cs typeface="Times New Roman" pitchFamily="18" charset="0"/>
              </a:rPr>
              <a:t>Co</a:t>
            </a:r>
            <a:r>
              <a:rPr lang="en-US" sz="2800" baseline="30000" dirty="0" smtClean="0">
                <a:solidFill>
                  <a:srgbClr val="00B050"/>
                </a:solidFill>
                <a:latin typeface="Times New Roman" pitchFamily="18" charset="0"/>
                <a:cs typeface="Times New Roman" pitchFamily="18" charset="0"/>
              </a:rPr>
              <a:t>3+</a:t>
            </a:r>
            <a:r>
              <a:rPr lang="en-US" sz="2800" dirty="0" smtClean="0">
                <a:latin typeface="Times New Roman" pitchFamily="18" charset="0"/>
                <a:cs typeface="Times New Roman" pitchFamily="18" charset="0"/>
              </a:rPr>
              <a:t> ion) was concluded to be </a:t>
            </a:r>
            <a:r>
              <a:rPr lang="en-US" sz="2800" dirty="0" smtClean="0">
                <a:solidFill>
                  <a:srgbClr val="00B0F0"/>
                </a:solidFill>
                <a:latin typeface="Times New Roman" pitchFamily="18" charset="0"/>
                <a:cs typeface="Times New Roman" pitchFamily="18" charset="0"/>
              </a:rPr>
              <a:t>unavailable</a:t>
            </a:r>
            <a:r>
              <a:rPr lang="en-US" sz="2800" dirty="0" smtClean="0">
                <a:latin typeface="Times New Roman" pitchFamily="18" charset="0"/>
                <a:cs typeface="Times New Roman" pitchFamily="18" charset="0"/>
              </a:rPr>
              <a:t> for </a:t>
            </a:r>
            <a:r>
              <a:rPr lang="en-US" sz="2800" dirty="0" smtClean="0">
                <a:solidFill>
                  <a:srgbClr val="FF0000"/>
                </a:solidFill>
                <a:latin typeface="Times New Roman" pitchFamily="18" charset="0"/>
                <a:cs typeface="Times New Roman" pitchFamily="18" charset="0"/>
              </a:rPr>
              <a:t>precipitation</a:t>
            </a:r>
            <a:r>
              <a:rPr lang="en-US" sz="2800" dirty="0" smtClean="0">
                <a:latin typeface="Times New Roman" pitchFamily="18" charset="0"/>
                <a:cs typeface="Times New Roman" pitchFamily="18" charset="0"/>
              </a:rPr>
              <a:t> by </a:t>
            </a:r>
            <a:r>
              <a:rPr lang="en-US" sz="2800" dirty="0" smtClean="0">
                <a:solidFill>
                  <a:srgbClr val="0070C0"/>
                </a:solidFill>
                <a:latin typeface="Times New Roman" pitchFamily="18" charset="0"/>
                <a:cs typeface="Times New Roman" pitchFamily="18" charset="0"/>
              </a:rPr>
              <a:t>silver nitrate</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b="1" dirty="0" smtClean="0">
                <a:solidFill>
                  <a:srgbClr val="00B050"/>
                </a:solidFill>
                <a:latin typeface="Times New Roman" pitchFamily="18" charset="0"/>
                <a:cs typeface="Times New Roman" pitchFamily="18" charset="0"/>
              </a:rPr>
              <a:t>Compound (3)</a:t>
            </a:r>
            <a:r>
              <a:rPr lang="en-US" sz="2800" dirty="0" smtClean="0">
                <a:latin typeface="Times New Roman" pitchFamily="18" charset="0"/>
                <a:cs typeface="Times New Roman" pitchFamily="18" charset="0"/>
              </a:rPr>
              <a:t> has two chlorides doing </a:t>
            </a:r>
            <a:r>
              <a:rPr lang="en-US" sz="2800" dirty="0" smtClean="0">
                <a:solidFill>
                  <a:srgbClr val="FF0000"/>
                </a:solidFill>
                <a:latin typeface="Times New Roman" pitchFamily="18" charset="0"/>
                <a:cs typeface="Times New Roman" pitchFamily="18" charset="0"/>
              </a:rPr>
              <a:t>double duty</a:t>
            </a:r>
            <a:r>
              <a:rPr lang="en-US" sz="2800" dirty="0" smtClean="0">
                <a:latin typeface="Times New Roman" pitchFamily="18" charset="0"/>
                <a:cs typeface="Times New Roman" pitchFamily="18" charset="0"/>
              </a:rPr>
              <a:t> and only one </a:t>
            </a:r>
            <a:r>
              <a:rPr lang="en-US" sz="2800" dirty="0" smtClean="0">
                <a:solidFill>
                  <a:srgbClr val="0070C0"/>
                </a:solidFill>
                <a:latin typeface="Times New Roman" pitchFamily="18" charset="0"/>
                <a:cs typeface="Times New Roman" pitchFamily="18" charset="0"/>
              </a:rPr>
              <a:t>available </a:t>
            </a:r>
            <a:r>
              <a:rPr lang="en-US" sz="2800" dirty="0" smtClean="0">
                <a:latin typeface="Times New Roman" pitchFamily="18" charset="0"/>
                <a:cs typeface="Times New Roman" pitchFamily="18" charset="0"/>
              </a:rPr>
              <a:t>for precipitation. </a:t>
            </a:r>
          </a:p>
          <a:p>
            <a:pPr algn="just">
              <a:lnSpc>
                <a:spcPct val="150000"/>
              </a:lnSpc>
              <a:buFont typeface="Wingdings" pitchFamily="2" charset="2"/>
              <a:buChar char="Ø"/>
            </a:pPr>
            <a:r>
              <a:rPr lang="en-US" sz="2800" b="1" dirty="0" smtClean="0">
                <a:solidFill>
                  <a:srgbClr val="FF0000"/>
                </a:solidFill>
                <a:latin typeface="Times New Roman" pitchFamily="18" charset="0"/>
                <a:cs typeface="Times New Roman" pitchFamily="18" charset="0"/>
              </a:rPr>
              <a:t>Compound (4)</a:t>
            </a:r>
            <a:r>
              <a:rPr lang="en-US" sz="2800" dirty="0" smtClean="0">
                <a:latin typeface="Times New Roman" pitchFamily="18" charset="0"/>
                <a:cs typeface="Times New Roman" pitchFamily="18" charset="0"/>
              </a:rPr>
              <a:t>, according to </a:t>
            </a:r>
            <a:r>
              <a:rPr lang="en-US" sz="2800" dirty="0" smtClean="0">
                <a:solidFill>
                  <a:srgbClr val="00B0F0"/>
                </a:solidFill>
                <a:latin typeface="Times New Roman" pitchFamily="18" charset="0"/>
                <a:cs typeface="Times New Roman" pitchFamily="18" charset="0"/>
              </a:rPr>
              <a:t>Werner</a:t>
            </a:r>
            <a:r>
              <a:rPr lang="en-US" sz="2800" dirty="0" smtClean="0">
                <a:latin typeface="Times New Roman" pitchFamily="18" charset="0"/>
                <a:cs typeface="Times New Roman" pitchFamily="18" charset="0"/>
              </a:rPr>
              <a:t>, should be a </a:t>
            </a:r>
            <a:r>
              <a:rPr lang="en-US" sz="2800" dirty="0" smtClean="0">
                <a:solidFill>
                  <a:srgbClr val="7030A0"/>
                </a:solidFill>
                <a:latin typeface="Times New Roman" pitchFamily="18" charset="0"/>
                <a:cs typeface="Times New Roman" pitchFamily="18" charset="0"/>
              </a:rPr>
              <a:t>neutral compound</a:t>
            </a:r>
            <a:r>
              <a:rPr lang="en-US" sz="2800" dirty="0" smtClean="0">
                <a:latin typeface="Times New Roman" pitchFamily="18" charset="0"/>
                <a:cs typeface="Times New Roman" pitchFamily="18" charset="0"/>
              </a:rPr>
              <a:t> with no </a:t>
            </a:r>
            <a:r>
              <a:rPr lang="en-US" sz="2800" dirty="0" err="1" smtClean="0">
                <a:solidFill>
                  <a:srgbClr val="00B050"/>
                </a:solidFill>
                <a:latin typeface="Times New Roman" pitchFamily="18" charset="0"/>
                <a:cs typeface="Times New Roman" pitchFamily="18" charset="0"/>
              </a:rPr>
              <a:t>ionizable</a:t>
            </a:r>
            <a:r>
              <a:rPr lang="en-US" sz="2800" dirty="0" smtClean="0">
                <a:latin typeface="Times New Roman" pitchFamily="18" charset="0"/>
                <a:cs typeface="Times New Roman" pitchFamily="18" charset="0"/>
              </a:rPr>
              <a:t> chlorides.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This was exactly what </a:t>
            </a:r>
            <a:r>
              <a:rPr lang="en-US" sz="2800" dirty="0" err="1" smtClean="0">
                <a:solidFill>
                  <a:srgbClr val="7030A0"/>
                </a:solidFill>
                <a:latin typeface="Times New Roman" pitchFamily="18" charset="0"/>
                <a:cs typeface="Times New Roman" pitchFamily="18" charset="0"/>
              </a:rPr>
              <a:t>Jørgensen</a:t>
            </a:r>
            <a:r>
              <a:rPr lang="en-US" sz="2800" dirty="0" smtClean="0">
                <a:latin typeface="Times New Roman" pitchFamily="18" charset="0"/>
                <a:cs typeface="Times New Roman" pitchFamily="18" charset="0"/>
              </a:rPr>
              <a:t> had found with the </a:t>
            </a:r>
            <a:r>
              <a:rPr lang="en-US" sz="2800" dirty="0" smtClean="0">
                <a:solidFill>
                  <a:srgbClr val="00B050"/>
                </a:solidFill>
                <a:latin typeface="Times New Roman" pitchFamily="18" charset="0"/>
                <a:cs typeface="Times New Roman" pitchFamily="18" charset="0"/>
              </a:rPr>
              <a:t>iridium</a:t>
            </a:r>
            <a:r>
              <a:rPr lang="en-US" sz="2800" dirty="0" smtClean="0">
                <a:latin typeface="Times New Roman" pitchFamily="18" charset="0"/>
                <a:cs typeface="Times New Roman" pitchFamily="18" charset="0"/>
              </a:rPr>
              <a:t> compound.</a:t>
            </a:r>
          </a:p>
          <a:p>
            <a:endParaRPr lang="en-US" dirty="0"/>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188</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Werner </a:t>
            </a:r>
            <a:r>
              <a:rPr lang="en-US" sz="2800" dirty="0" smtClean="0">
                <a:solidFill>
                  <a:srgbClr val="00B0F0"/>
                </a:solidFill>
                <a:latin typeface="Times New Roman" pitchFamily="18" charset="0"/>
                <a:cs typeface="Times New Roman" pitchFamily="18" charset="0"/>
              </a:rPr>
              <a:t>next</a:t>
            </a:r>
            <a:r>
              <a:rPr lang="en-US" sz="2800" dirty="0" smtClean="0">
                <a:latin typeface="Times New Roman" pitchFamily="18" charset="0"/>
                <a:cs typeface="Times New Roman" pitchFamily="18" charset="0"/>
              </a:rPr>
              <a:t> turned to the </a:t>
            </a:r>
            <a:r>
              <a:rPr lang="en-US" sz="2800" dirty="0" smtClean="0">
                <a:solidFill>
                  <a:srgbClr val="FF0000"/>
                </a:solidFill>
                <a:latin typeface="Times New Roman" pitchFamily="18" charset="0"/>
                <a:cs typeface="Times New Roman" pitchFamily="18" charset="0"/>
              </a:rPr>
              <a:t>geometry</a:t>
            </a:r>
            <a:r>
              <a:rPr lang="en-US" sz="2800" dirty="0" smtClean="0">
                <a:latin typeface="Times New Roman" pitchFamily="18" charset="0"/>
                <a:cs typeface="Times New Roman" pitchFamily="18" charset="0"/>
              </a:rPr>
              <a:t> of the </a:t>
            </a:r>
            <a:r>
              <a:rPr lang="en-US" sz="2800" dirty="0" smtClean="0">
                <a:solidFill>
                  <a:srgbClr val="00B050"/>
                </a:solidFill>
                <a:latin typeface="Times New Roman" pitchFamily="18" charset="0"/>
                <a:cs typeface="Times New Roman" pitchFamily="18" charset="0"/>
              </a:rPr>
              <a:t>secondary valence</a:t>
            </a:r>
            <a:r>
              <a:rPr lang="en-US" sz="2800" dirty="0" smtClean="0">
                <a:latin typeface="Times New Roman" pitchFamily="18" charset="0"/>
                <a:cs typeface="Times New Roman" pitchFamily="18" charset="0"/>
              </a:rPr>
              <a:t> (or </a:t>
            </a:r>
            <a:r>
              <a:rPr lang="en-US" sz="2800" dirty="0" smtClean="0">
                <a:solidFill>
                  <a:srgbClr val="7030A0"/>
                </a:solidFill>
                <a:latin typeface="Times New Roman" pitchFamily="18" charset="0"/>
                <a:cs typeface="Times New Roman" pitchFamily="18" charset="0"/>
              </a:rPr>
              <a:t>coordination number</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a:t>
            </a:r>
            <a:r>
              <a:rPr lang="en-US" sz="2800" dirty="0" smtClean="0">
                <a:solidFill>
                  <a:srgbClr val="7030A0"/>
                </a:solidFill>
                <a:latin typeface="Times New Roman" pitchFamily="18" charset="0"/>
                <a:cs typeface="Times New Roman" pitchFamily="18" charset="0"/>
              </a:rPr>
              <a:t>As shown in Table 2.2, </a:t>
            </a:r>
            <a:r>
              <a:rPr lang="en-US" sz="2800" dirty="0" smtClean="0">
                <a:latin typeface="Times New Roman" pitchFamily="18" charset="0"/>
                <a:cs typeface="Times New Roman" pitchFamily="18" charset="0"/>
              </a:rPr>
              <a:t>six ammonias about a central metal atom or ion might assume one of several different common geometries, including hexagonal planar, trigonal prismatic, and octahedral.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table compares some information about the predicted and actual number of isomers for a variety of substituted coordination compounds.</a:t>
            </a:r>
          </a:p>
          <a:p>
            <a:pPr algn="just">
              <a:lnSpc>
                <a:spcPct val="160000"/>
              </a:lnSpc>
              <a:buFont typeface="Wingdings" pitchFamily="2" charset="2"/>
              <a:buChar char="Ø"/>
            </a:pPr>
            <a:r>
              <a:rPr lang="en-US" sz="2800" i="1" dirty="0" smtClean="0">
                <a:latin typeface="Times New Roman" pitchFamily="18" charset="0"/>
                <a:cs typeface="Times New Roman" pitchFamily="18" charset="0"/>
              </a:rPr>
              <a:t>Isomers are </a:t>
            </a:r>
            <a:r>
              <a:rPr lang="en-US" sz="2800" dirty="0" smtClean="0">
                <a:latin typeface="Times New Roman" pitchFamily="18" charset="0"/>
                <a:cs typeface="Times New Roman" pitchFamily="18" charset="0"/>
              </a:rPr>
              <a:t>defined here as compounds that have the same numbers and types of chemical bonds but differ in the spatial arrangements of those bonds.</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b="1" smtClean="0">
                <a:solidFill>
                  <a:schemeClr val="tx1"/>
                </a:solidFill>
                <a:latin typeface="Times New Roman" pitchFamily="18" charset="0"/>
                <a:cs typeface="Times New Roman" pitchFamily="18" charset="0"/>
              </a:rPr>
              <a:pPr/>
              <a:t>189</a:t>
            </a:fld>
            <a:endParaRPr lang="en-US" sz="32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Autofit/>
          </a:bodyPr>
          <a:lstStyle/>
          <a:p>
            <a:pPr algn="just">
              <a:lnSpc>
                <a:spcPct val="150000"/>
              </a:lnSpc>
              <a:buFont typeface="Wingdings" pitchFamily="2" charset="2"/>
              <a:buChar char="Ø"/>
            </a:pPr>
            <a:r>
              <a:rPr lang="en-US" sz="2800" dirty="0">
                <a:solidFill>
                  <a:schemeClr val="tx1"/>
                </a:solidFill>
                <a:latin typeface="Times New Roman" pitchFamily="18" charset="0"/>
                <a:cs typeface="Times New Roman" pitchFamily="18" charset="0"/>
              </a:rPr>
              <a:t>In general, greater </a:t>
            </a:r>
            <a:r>
              <a:rPr lang="en-US" sz="2800" dirty="0" smtClean="0">
                <a:solidFill>
                  <a:schemeClr val="tx1"/>
                </a:solidFill>
                <a:latin typeface="Times New Roman" pitchFamily="18" charset="0"/>
                <a:cs typeface="Times New Roman" pitchFamily="18" charset="0"/>
              </a:rPr>
              <a:t>the number </a:t>
            </a:r>
            <a:r>
              <a:rPr lang="en-US" sz="2800" dirty="0">
                <a:solidFill>
                  <a:schemeClr val="tx1"/>
                </a:solidFill>
                <a:latin typeface="Times New Roman" pitchFamily="18" charset="0"/>
                <a:cs typeface="Times New Roman" pitchFamily="18" charset="0"/>
              </a:rPr>
              <a:t>of valence electrons, stronger is the resultant bonding. </a:t>
            </a:r>
            <a:endParaRPr lang="en-US" sz="2800"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Since the </a:t>
            </a:r>
            <a:r>
              <a:rPr lang="en-US" sz="2800" dirty="0">
                <a:solidFill>
                  <a:schemeClr val="tx1"/>
                </a:solidFill>
                <a:latin typeface="Times New Roman" pitchFamily="18" charset="0"/>
                <a:cs typeface="Times New Roman" pitchFamily="18" charset="0"/>
              </a:rPr>
              <a:t>enthalpy of </a:t>
            </a:r>
            <a:r>
              <a:rPr lang="en-US" sz="2800" dirty="0" err="1">
                <a:solidFill>
                  <a:schemeClr val="tx1"/>
                </a:solidFill>
                <a:latin typeface="Times New Roman" pitchFamily="18" charset="0"/>
                <a:cs typeface="Times New Roman" pitchFamily="18" charset="0"/>
              </a:rPr>
              <a:t>atomisation</a:t>
            </a:r>
            <a:r>
              <a:rPr lang="en-US" sz="2800" dirty="0">
                <a:solidFill>
                  <a:schemeClr val="tx1"/>
                </a:solidFill>
                <a:latin typeface="Times New Roman" pitchFamily="18" charset="0"/>
                <a:cs typeface="Times New Roman" pitchFamily="18" charset="0"/>
              </a:rPr>
              <a:t> is an important factor in determining </a:t>
            </a:r>
            <a:r>
              <a:rPr lang="en-US" sz="2800" dirty="0" smtClean="0">
                <a:solidFill>
                  <a:schemeClr val="tx1"/>
                </a:solidFill>
                <a:latin typeface="Times New Roman" pitchFamily="18" charset="0"/>
                <a:cs typeface="Times New Roman" pitchFamily="18" charset="0"/>
              </a:rPr>
              <a:t>the standard </a:t>
            </a:r>
            <a:r>
              <a:rPr lang="en-US" sz="2800" dirty="0">
                <a:solidFill>
                  <a:schemeClr val="tx1"/>
                </a:solidFill>
                <a:latin typeface="Times New Roman" pitchFamily="18" charset="0"/>
                <a:cs typeface="Times New Roman" pitchFamily="18" charset="0"/>
              </a:rPr>
              <a:t>electrode potential of a metal, </a:t>
            </a:r>
            <a:endParaRPr lang="en-US" sz="2800"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ü"/>
            </a:pPr>
            <a:r>
              <a:rPr lang="en-US" sz="2800" dirty="0" smtClean="0">
                <a:solidFill>
                  <a:schemeClr val="tx1"/>
                </a:solidFill>
                <a:latin typeface="Times New Roman" pitchFamily="18" charset="0"/>
                <a:cs typeface="Times New Roman" pitchFamily="18" charset="0"/>
              </a:rPr>
              <a:t>metals </a:t>
            </a:r>
            <a:r>
              <a:rPr lang="en-US" sz="2800" dirty="0">
                <a:solidFill>
                  <a:schemeClr val="tx1"/>
                </a:solidFill>
                <a:latin typeface="Times New Roman" pitchFamily="18" charset="0"/>
                <a:cs typeface="Times New Roman" pitchFamily="18" charset="0"/>
              </a:rPr>
              <a:t>with very high </a:t>
            </a:r>
            <a:r>
              <a:rPr lang="en-US" sz="2800" dirty="0" smtClean="0">
                <a:solidFill>
                  <a:schemeClr val="tx1"/>
                </a:solidFill>
                <a:latin typeface="Times New Roman" pitchFamily="18" charset="0"/>
                <a:cs typeface="Times New Roman" pitchFamily="18" charset="0"/>
              </a:rPr>
              <a:t>enthalpy of </a:t>
            </a:r>
            <a:r>
              <a:rPr lang="en-US" sz="2800" dirty="0" err="1">
                <a:solidFill>
                  <a:schemeClr val="tx1"/>
                </a:solidFill>
                <a:latin typeface="Times New Roman" pitchFamily="18" charset="0"/>
                <a:cs typeface="Times New Roman" pitchFamily="18" charset="0"/>
              </a:rPr>
              <a:t>atomisation</a:t>
            </a:r>
            <a:r>
              <a:rPr lang="en-US" sz="2800" dirty="0">
                <a:solidFill>
                  <a:schemeClr val="tx1"/>
                </a:solidFill>
                <a:latin typeface="Times New Roman" pitchFamily="18" charset="0"/>
                <a:cs typeface="Times New Roman" pitchFamily="18" charset="0"/>
              </a:rPr>
              <a:t> (i.e., very high boiling point) tend to be noble in </a:t>
            </a:r>
            <a:r>
              <a:rPr lang="en-US" sz="2800" dirty="0" smtClean="0">
                <a:solidFill>
                  <a:schemeClr val="tx1"/>
                </a:solidFill>
                <a:latin typeface="Times New Roman" pitchFamily="18" charset="0"/>
                <a:cs typeface="Times New Roman" pitchFamily="18" charset="0"/>
              </a:rPr>
              <a:t>their reactions.</a:t>
            </a:r>
          </a:p>
          <a:p>
            <a:pPr algn="just">
              <a:lnSpc>
                <a:spcPct val="150000"/>
              </a:lnSpc>
              <a:buFont typeface="Wingdings" pitchFamily="2" charset="2"/>
              <a:buChar char="Ø"/>
            </a:pPr>
            <a:r>
              <a:rPr lang="en-US" sz="2800" dirty="0">
                <a:solidFill>
                  <a:schemeClr val="tx1"/>
                </a:solidFill>
                <a:latin typeface="Times New Roman" pitchFamily="18" charset="0"/>
                <a:cs typeface="Times New Roman" pitchFamily="18" charset="0"/>
              </a:rPr>
              <a:t>Another </a:t>
            </a:r>
            <a:r>
              <a:rPr lang="en-US" sz="2800" dirty="0" err="1">
                <a:solidFill>
                  <a:schemeClr val="tx1"/>
                </a:solidFill>
                <a:latin typeface="Times New Roman" pitchFamily="18" charset="0"/>
                <a:cs typeface="Times New Roman" pitchFamily="18" charset="0"/>
              </a:rPr>
              <a:t>generalisation</a:t>
            </a:r>
            <a:r>
              <a:rPr lang="en-US" sz="2800" dirty="0">
                <a:solidFill>
                  <a:schemeClr val="tx1"/>
                </a:solidFill>
                <a:latin typeface="Times New Roman" pitchFamily="18" charset="0"/>
                <a:cs typeface="Times New Roman" pitchFamily="18" charset="0"/>
              </a:rPr>
              <a:t> that may be drawn from </a:t>
            </a:r>
            <a:r>
              <a:rPr lang="en-US" sz="2800" dirty="0" smtClean="0">
                <a:solidFill>
                  <a:schemeClr val="tx1"/>
                </a:solidFill>
                <a:latin typeface="Times New Roman" pitchFamily="18" charset="0"/>
                <a:cs typeface="Times New Roman" pitchFamily="18" charset="0"/>
              </a:rPr>
              <a:t>the figure </a:t>
            </a:r>
            <a:r>
              <a:rPr lang="en-US" sz="2800" dirty="0">
                <a:solidFill>
                  <a:schemeClr val="tx1"/>
                </a:solidFill>
                <a:latin typeface="Times New Roman" pitchFamily="18" charset="0"/>
                <a:cs typeface="Times New Roman" pitchFamily="18" charset="0"/>
              </a:rPr>
              <a:t>is that </a:t>
            </a:r>
            <a:r>
              <a:rPr lang="en-US" sz="2800" dirty="0" smtClean="0">
                <a:solidFill>
                  <a:schemeClr val="tx1"/>
                </a:solidFill>
                <a:latin typeface="Times New Roman" pitchFamily="18" charset="0"/>
                <a:cs typeface="Times New Roman" pitchFamily="18" charset="0"/>
              </a:rPr>
              <a:t>the metals </a:t>
            </a:r>
            <a:r>
              <a:rPr lang="en-US" sz="2800" dirty="0">
                <a:solidFill>
                  <a:schemeClr val="tx1"/>
                </a:solidFill>
                <a:latin typeface="Times New Roman" pitchFamily="18" charset="0"/>
                <a:cs typeface="Times New Roman" pitchFamily="18" charset="0"/>
              </a:rPr>
              <a:t>of the second and third series have greater enthalpies </a:t>
            </a:r>
            <a:r>
              <a:rPr lang="en-US" sz="2800" dirty="0" smtClean="0">
                <a:solidFill>
                  <a:schemeClr val="tx1"/>
                </a:solidFill>
                <a:latin typeface="Times New Roman" pitchFamily="18" charset="0"/>
                <a:cs typeface="Times New Roman" pitchFamily="18" charset="0"/>
              </a:rPr>
              <a:t>of </a:t>
            </a:r>
            <a:r>
              <a:rPr lang="en-US" sz="2800" dirty="0" err="1" smtClean="0">
                <a:solidFill>
                  <a:schemeClr val="tx1"/>
                </a:solidFill>
                <a:latin typeface="Times New Roman" pitchFamily="18" charset="0"/>
                <a:cs typeface="Times New Roman" pitchFamily="18" charset="0"/>
              </a:rPr>
              <a:t>atomisation</a:t>
            </a:r>
            <a:r>
              <a:rPr lang="en-US" sz="2800" dirty="0" smtClean="0">
                <a:solidFill>
                  <a:schemeClr val="tx1"/>
                </a:solidFill>
                <a:latin typeface="Times New Roman" pitchFamily="18" charset="0"/>
                <a:cs typeface="Times New Roman" pitchFamily="18" charset="0"/>
              </a:rPr>
              <a:t> than the corresponding elements of the first series;</a:t>
            </a:r>
            <a:endParaRPr lang="en-US" sz="2800" dirty="0">
              <a:solidFill>
                <a:schemeClr val="tx1"/>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19</a:t>
            </a:fld>
            <a:endParaRPr lang="en-US"/>
          </a:p>
        </p:txBody>
      </p:sp>
    </p:spTree>
  </p:cSld>
  <p:clrMapOvr>
    <a:masterClrMapping/>
  </p:clrMapOvr>
  <p:transition>
    <p:diamond/>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9144000" cy="6858000"/>
          </a:xfrm>
        </p:spPr>
        <p:txBody>
          <a:bodyPr>
            <a:normAutofit fontScale="925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 number of predicted isomers refers to the number of theoretically possible geometric arrangements in space.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For example, for the octahedral MA</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B case, there is only one possible geometry, even though there are numerous ways to draw it.</a:t>
            </a:r>
          </a:p>
          <a:p>
            <a:pPr algn="just">
              <a:lnSpc>
                <a:spcPct val="160000"/>
              </a:lnSpc>
              <a:buFont typeface="Wingdings" pitchFamily="2" charset="2"/>
              <a:buChar char="Ø"/>
            </a:pPr>
            <a:r>
              <a:rPr lang="en-US" sz="2800" dirty="0" smtClean="0">
                <a:latin typeface="Times New Roman" pitchFamily="18" charset="0"/>
                <a:cs typeface="Times New Roman" pitchFamily="18" charset="0"/>
              </a:rPr>
              <a:t>In each case, the same configuration has simply been oriented differently in space so that the one B </a:t>
            </a:r>
            <a:r>
              <a:rPr lang="en-US" sz="2800" dirty="0" err="1" smtClean="0">
                <a:latin typeface="Times New Roman" pitchFamily="18" charset="0"/>
                <a:cs typeface="Times New Roman" pitchFamily="18" charset="0"/>
              </a:rPr>
              <a:t>ligand</a:t>
            </a:r>
            <a:r>
              <a:rPr lang="en-US" sz="2800" dirty="0" smtClean="0">
                <a:latin typeface="Times New Roman" pitchFamily="18" charset="0"/>
                <a:cs typeface="Times New Roman" pitchFamily="18" charset="0"/>
              </a:rPr>
              <a:t> is either up in the axial position or in a different equatorial position.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In other words, all six octahedral positions are equivalent, and it does not matter which position is occupied by the one B </a:t>
            </a:r>
            <a:r>
              <a:rPr lang="en-US" sz="2800" dirty="0" err="1" smtClean="0">
                <a:latin typeface="Times New Roman" pitchFamily="18" charset="0"/>
                <a:cs typeface="Times New Roman" pitchFamily="18" charset="0"/>
              </a:rPr>
              <a:t>ligand</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endParaRPr lang="en-US" sz="28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190</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304800" y="0"/>
            <a:ext cx="8382000" cy="620172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191</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Given these results (obtained by analyzing a large number of series of coordination compounds),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Werner could predict that two isomers would be found for the CoCl</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.4NH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case.</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These proved somewhat difficult to prepare, but in 1907 Werner was finally successful.</a:t>
            </a:r>
          </a:p>
          <a:p>
            <a:pPr>
              <a:buFont typeface="Wingdings" pitchFamily="2" charset="2"/>
              <a:buChar char="Ø"/>
            </a:pPr>
            <a:r>
              <a:rPr lang="en-US" sz="2800" dirty="0" smtClean="0">
                <a:latin typeface="Times New Roman" pitchFamily="18" charset="0"/>
                <a:cs typeface="Times New Roman" pitchFamily="18" charset="0"/>
              </a:rPr>
              <a:t>He found two isomers, one a bright green and the other a vivid violet.</a:t>
            </a:r>
          </a:p>
          <a:p>
            <a:pPr algn="just">
              <a:lnSpc>
                <a:spcPct val="160000"/>
              </a:lnSpc>
              <a:buFont typeface="Wingdings" pitchFamily="2" charset="2"/>
              <a:buChar char="Ø"/>
            </a:pPr>
            <a:r>
              <a:rPr lang="en-US" sz="2800" dirty="0" smtClean="0">
                <a:latin typeface="Times New Roman" pitchFamily="18" charset="0"/>
                <a:cs typeface="Times New Roman" pitchFamily="18" charset="0"/>
              </a:rPr>
              <a:t>Now although all this would be considered “negative” evidence by a philosopher of science (it was the </a:t>
            </a:r>
            <a:r>
              <a:rPr lang="en-US" sz="2800" i="1" dirty="0" smtClean="0">
                <a:latin typeface="Times New Roman" pitchFamily="18" charset="0"/>
                <a:cs typeface="Times New Roman" pitchFamily="18" charset="0"/>
              </a:rPr>
              <a:t>absence </a:t>
            </a:r>
            <a:r>
              <a:rPr lang="en-US" sz="2800" dirty="0" smtClean="0">
                <a:latin typeface="Times New Roman" pitchFamily="18" charset="0"/>
                <a:cs typeface="Times New Roman" pitchFamily="18" charset="0"/>
              </a:rPr>
              <a:t>of an isomer that constituted the evidence), the case for the coordination theory was growing stronger.</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192</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 “negative” proof, however, was enough for </a:t>
            </a:r>
            <a:r>
              <a:rPr lang="en-US" sz="2800" dirty="0" err="1" smtClean="0">
                <a:latin typeface="Times New Roman" pitchFamily="18" charset="0"/>
                <a:cs typeface="Times New Roman" pitchFamily="18" charset="0"/>
              </a:rPr>
              <a:t>Jørgensen</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In 1907 he dropped his opposition to Werner’s “audacious” coordination theory.</a:t>
            </a:r>
          </a:p>
          <a:p>
            <a:pPr algn="just">
              <a:lnSpc>
                <a:spcPct val="150000"/>
              </a:lnSpc>
              <a:buFont typeface="Wingdings" pitchFamily="2" charset="2"/>
              <a:buChar char="Ø"/>
            </a:pPr>
            <a:r>
              <a:rPr lang="en-US" sz="2800" dirty="0" err="1" smtClean="0">
                <a:latin typeface="Times New Roman" pitchFamily="18" charset="0"/>
                <a:cs typeface="Times New Roman" pitchFamily="18" charset="0"/>
              </a:rPr>
              <a:t>Blomstrand</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Jørgensen</a:t>
            </a:r>
            <a:r>
              <a:rPr lang="en-US" sz="2800" dirty="0" smtClean="0">
                <a:latin typeface="Times New Roman" pitchFamily="18" charset="0"/>
                <a:cs typeface="Times New Roman" pitchFamily="18" charset="0"/>
              </a:rPr>
              <a:t> tried to extend the established ideas of organic chemistry to account for the newer coordination compounds.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In doing so, one could argue, they actually impaired progress in the understanding of this branch of chemistry.</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trick, of course, is to know when to stick to the established ideas and when to break away from them.</a:t>
            </a:r>
          </a:p>
          <a:p>
            <a:pPr algn="just">
              <a:lnSpc>
                <a:spcPct val="150000"/>
              </a:lnSpc>
              <a:buNone/>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193</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nSpc>
                <a:spcPct val="150000"/>
              </a:lnSpc>
              <a:buFont typeface="Wingdings" pitchFamily="2" charset="2"/>
              <a:buChar char="Ø"/>
            </a:pPr>
            <a:r>
              <a:rPr lang="en-US" sz="2800" dirty="0" smtClean="0">
                <a:latin typeface="Times New Roman" pitchFamily="18" charset="0"/>
                <a:cs typeface="Times New Roman" pitchFamily="18" charset="0"/>
              </a:rPr>
              <a:t>Werner chose the latter course and, 20 years later in 1913, received the </a:t>
            </a:r>
            <a:r>
              <a:rPr lang="en-US" sz="2800" b="1" dirty="0" smtClean="0">
                <a:solidFill>
                  <a:srgbClr val="7030A0"/>
                </a:solidFill>
                <a:latin typeface="Times New Roman" pitchFamily="18" charset="0"/>
                <a:cs typeface="Times New Roman" pitchFamily="18" charset="0"/>
              </a:rPr>
              <a:t>Nobel Prize </a:t>
            </a:r>
            <a:r>
              <a:rPr lang="en-US" sz="2800" dirty="0" smtClean="0">
                <a:latin typeface="Times New Roman" pitchFamily="18" charset="0"/>
                <a:cs typeface="Times New Roman" pitchFamily="18" charset="0"/>
              </a:rPr>
              <a:t>in chemistry.</a:t>
            </a:r>
          </a:p>
          <a:p>
            <a:pPr algn="just">
              <a:lnSpc>
                <a:spcPct val="150000"/>
              </a:lnSpc>
              <a:buNone/>
            </a:pPr>
            <a:r>
              <a:rPr lang="en-US" sz="2400" b="1" dirty="0" smtClean="0">
                <a:solidFill>
                  <a:srgbClr val="0070C0"/>
                </a:solidFill>
                <a:latin typeface="Times New Roman" pitchFamily="18" charset="0"/>
                <a:cs typeface="Times New Roman" pitchFamily="18" charset="0"/>
              </a:rPr>
              <a:t>THE MODERN VIEW OF COORDINATION COMPOUNDS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Today, the molecular formulas of coordination compounds are represented in a manner that makes it clearer which groups are part of the coordination sphere and which are not.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As indicated in the introduction to this chapter, the metal atom or ion and the ligands coordinated to it are enclosed in brackets. </a:t>
            </a:r>
            <a:endParaRPr lang="en-US" sz="2800" dirty="0">
              <a:solidFill>
                <a:srgbClr val="0070C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194</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It follows that the cobalt </a:t>
            </a:r>
            <a:r>
              <a:rPr lang="en-US" sz="2800" dirty="0" err="1" smtClean="0">
                <a:latin typeface="Times New Roman" pitchFamily="18" charset="0"/>
                <a:cs typeface="Times New Roman" pitchFamily="18" charset="0"/>
              </a:rPr>
              <a:t>ammonate</a:t>
            </a:r>
            <a:r>
              <a:rPr lang="en-US" sz="2800" dirty="0" smtClean="0">
                <a:latin typeface="Times New Roman" pitchFamily="18" charset="0"/>
                <a:cs typeface="Times New Roman" pitchFamily="18" charset="0"/>
              </a:rPr>
              <a:t> chlorides can be represented as</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The ammonia molecules and chloride ions inside the brackets satisfy the coordination number of cobalt.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chlorides in the coordination sphere do double duty, also helping to satisfy the 3+ oxidation state of the cobalt.</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None/>
            </a:pPr>
            <a:endParaRPr lang="en-US" sz="2800" dirty="0" smtClean="0">
              <a:latin typeface="Times New Roman" pitchFamily="18" charset="0"/>
              <a:cs typeface="Times New Roman" pitchFamily="18" charset="0"/>
            </a:endParaRPr>
          </a:p>
          <a:p>
            <a:pPr algn="just">
              <a:lnSpc>
                <a:spcPct val="150000"/>
              </a:lnSpc>
              <a:buNone/>
            </a:pPr>
            <a:endParaRPr lang="en-US" sz="2800" dirty="0" smtClean="0">
              <a:solidFill>
                <a:srgbClr val="0070C0"/>
              </a:solidFill>
              <a:latin typeface="Times New Roman" pitchFamily="18" charset="0"/>
              <a:cs typeface="Times New Roman" pitchFamily="18" charset="0"/>
            </a:endParaRPr>
          </a:p>
          <a:p>
            <a:endParaRPr lang="en-US" dirty="0"/>
          </a:p>
        </p:txBody>
      </p:sp>
      <p:pic>
        <p:nvPicPr>
          <p:cNvPr id="4" name="Picture 3"/>
          <p:cNvPicPr/>
          <p:nvPr/>
        </p:nvPicPr>
        <p:blipFill>
          <a:blip r:embed="rId3" cstate="print"/>
          <a:srcRect/>
          <a:stretch>
            <a:fillRect/>
          </a:stretch>
        </p:blipFill>
        <p:spPr bwMode="auto">
          <a:xfrm>
            <a:off x="2209800" y="1447800"/>
            <a:ext cx="4495800" cy="1752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195</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2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 chlorides outside the brackets, sometimes called </a:t>
            </a:r>
            <a:r>
              <a:rPr lang="en-US" sz="2800" i="1" dirty="0" smtClean="0">
                <a:latin typeface="Times New Roman" pitchFamily="18" charset="0"/>
                <a:cs typeface="Times New Roman" pitchFamily="18" charset="0"/>
              </a:rPr>
              <a:t>counter ions, help satisfy only the </a:t>
            </a:r>
            <a:r>
              <a:rPr lang="en-US" sz="2800" dirty="0" smtClean="0">
                <a:latin typeface="Times New Roman" pitchFamily="18" charset="0"/>
                <a:cs typeface="Times New Roman" pitchFamily="18" charset="0"/>
              </a:rPr>
              <a:t>oxidation state.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They are the only ionic chlorides available to be precipitated by silver nitrate.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For example, if compound (2) is placed in water and treated with aqueous silver ions, the resulting reaction would be that represented by Equation below:</a:t>
            </a:r>
          </a:p>
          <a:p>
            <a:pPr algn="just">
              <a:lnSpc>
                <a:spcPct val="150000"/>
              </a:lnSpc>
              <a:buNone/>
            </a:pPr>
            <a:r>
              <a:rPr lang="en-US" sz="2400" dirty="0" smtClean="0">
                <a:latin typeface="Times New Roman" pitchFamily="18" charset="0"/>
                <a:cs typeface="Times New Roman" pitchFamily="18" charset="0"/>
              </a:rPr>
              <a:t>[Co(NH</a:t>
            </a:r>
            <a:r>
              <a:rPr lang="en-US" sz="2400" baseline="-25000"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a:t>
            </a:r>
            <a:r>
              <a:rPr lang="en-US" sz="2400" baseline="-25000" dirty="0" smtClean="0">
                <a:latin typeface="Times New Roman" pitchFamily="18" charset="0"/>
                <a:cs typeface="Times New Roman" pitchFamily="18" charset="0"/>
              </a:rPr>
              <a:t>5</a:t>
            </a:r>
            <a:r>
              <a:rPr lang="en-US" sz="2400" dirty="0" smtClean="0">
                <a:latin typeface="Times New Roman" pitchFamily="18" charset="0"/>
                <a:cs typeface="Times New Roman" pitchFamily="18" charset="0"/>
              </a:rPr>
              <a:t>Cl]Cl</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(s) + 2Ag</a:t>
            </a:r>
            <a:r>
              <a:rPr lang="en-US" sz="2400" baseline="300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aq</a:t>
            </a:r>
            <a:r>
              <a:rPr lang="en-US" sz="2400" dirty="0" smtClean="0">
                <a:latin typeface="Times New Roman" pitchFamily="18" charset="0"/>
                <a:cs typeface="Times New Roman" pitchFamily="18" charset="0"/>
              </a:rPr>
              <a:t>)              2AgCl(s) + [Co(NH</a:t>
            </a:r>
            <a:r>
              <a:rPr lang="en-US" sz="2400" baseline="-25000"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a:t>
            </a:r>
            <a:r>
              <a:rPr lang="en-US" sz="2400" baseline="-25000" dirty="0" smtClean="0">
                <a:latin typeface="Times New Roman" pitchFamily="18" charset="0"/>
                <a:cs typeface="Times New Roman" pitchFamily="18" charset="0"/>
              </a:rPr>
              <a:t>5</a:t>
            </a:r>
            <a:r>
              <a:rPr lang="en-US" sz="2400" dirty="0" smtClean="0">
                <a:latin typeface="Times New Roman" pitchFamily="18" charset="0"/>
                <a:cs typeface="Times New Roman" pitchFamily="18" charset="0"/>
              </a:rPr>
              <a:t>Cl]</a:t>
            </a:r>
            <a:r>
              <a:rPr lang="en-US" sz="24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aq</a:t>
            </a:r>
            <a:r>
              <a:rPr lang="en-US" sz="2800" dirty="0" smtClean="0">
                <a:latin typeface="Times New Roman" pitchFamily="18" charset="0"/>
                <a:cs typeface="Times New Roman" pitchFamily="18" charset="0"/>
              </a:rPr>
              <a:t>)</a:t>
            </a:r>
          </a:p>
          <a:p>
            <a:pPr>
              <a:lnSpc>
                <a:spcPct val="160000"/>
              </a:lnSpc>
              <a:buFont typeface="Wingdings" pitchFamily="2" charset="2"/>
              <a:buChar char="Ø"/>
            </a:pPr>
            <a:endParaRPr lang="en-US" sz="2800" dirty="0" smtClean="0">
              <a:latin typeface="Times New Roman" pitchFamily="18" charset="0"/>
              <a:cs typeface="Times New Roman" pitchFamily="18" charset="0"/>
            </a:endParaRPr>
          </a:p>
          <a:p>
            <a:pPr>
              <a:lnSpc>
                <a:spcPct val="160000"/>
              </a:lnSpc>
              <a:buFont typeface="Wingdings" pitchFamily="2" charset="2"/>
              <a:buChar char="Ø"/>
            </a:pPr>
            <a:r>
              <a:rPr lang="en-US" sz="2800" dirty="0" smtClean="0">
                <a:latin typeface="Times New Roman" pitchFamily="18" charset="0"/>
                <a:cs typeface="Times New Roman" pitchFamily="18" charset="0"/>
              </a:rPr>
              <a:t>Although cobalt compounds were the most prevalent subject of his research program, Werner and his collaborators worked with other metals as well.</a:t>
            </a:r>
          </a:p>
          <a:p>
            <a:pPr algn="just">
              <a:lnSpc>
                <a:spcPct val="150000"/>
              </a:lnSpc>
              <a:buNone/>
            </a:pP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cxnSp>
        <p:nvCxnSpPr>
          <p:cNvPr id="5" name="Straight Arrow Connector 4"/>
          <p:cNvCxnSpPr/>
          <p:nvPr/>
        </p:nvCxnSpPr>
        <p:spPr>
          <a:xfrm>
            <a:off x="3429000" y="38862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196</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1219200" y="457200"/>
            <a:ext cx="6118578" cy="5900058"/>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197</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lnSpc>
                <a:spcPct val="150000"/>
              </a:lnSpc>
              <a:buNone/>
            </a:pPr>
            <a:r>
              <a:rPr lang="en-US" b="1" dirty="0" smtClean="0">
                <a:solidFill>
                  <a:srgbClr val="0070C0"/>
                </a:solidFill>
                <a:latin typeface="Times New Roman" pitchFamily="18" charset="0"/>
                <a:cs typeface="Times New Roman" pitchFamily="18" charset="0"/>
              </a:rPr>
              <a:t>Coordination compounds</a:t>
            </a:r>
          </a:p>
          <a:p>
            <a:pPr algn="just">
              <a:lnSpc>
                <a:spcPct val="150000"/>
              </a:lnSpc>
              <a:buFont typeface="Wingdings" pitchFamily="2" charset="2"/>
              <a:buChar char="Ø"/>
            </a:pPr>
            <a:r>
              <a:rPr lang="en-US" sz="2800" dirty="0" smtClean="0"/>
              <a:t> </a:t>
            </a:r>
            <a:r>
              <a:rPr lang="en-US" sz="2800" b="1" dirty="0" smtClean="0">
                <a:latin typeface="Times New Roman" pitchFamily="18" charset="0"/>
                <a:cs typeface="Times New Roman" pitchFamily="18" charset="0"/>
              </a:rPr>
              <a:t>Coordination compounds </a:t>
            </a:r>
            <a:r>
              <a:rPr lang="en-US" sz="2800" dirty="0" smtClean="0">
                <a:latin typeface="Times New Roman" pitchFamily="18" charset="0"/>
                <a:cs typeface="Times New Roman" pitchFamily="18" charset="0"/>
              </a:rPr>
              <a:t>are molecules that possess a metal center that is bound to ligands.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They are also known as complex ions or coordination complexes because they are Lewis acid-base complexes.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These complexes can be neutral or charged.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When the complex is charged, it is stabilized by neighboring counter-ions.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They are distinct chemical species.</a:t>
            </a:r>
          </a:p>
          <a:p>
            <a:pPr algn="just">
              <a:lnSpc>
                <a:spcPct val="150000"/>
              </a:lnSpc>
              <a:buFont typeface="Wingdings" pitchFamily="2" charset="2"/>
              <a:buChar char="Ø"/>
            </a:pPr>
            <a:endParaRPr lang="en-US" sz="2800" dirty="0">
              <a:solidFill>
                <a:srgbClr val="0070C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198</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Their properties and behavior are different from the metal atom/ion and ligands from which they are composed.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They retain their identity in solid state as well as in dissolved state.</a:t>
            </a:r>
          </a:p>
          <a:p>
            <a:pPr algn="just">
              <a:lnSpc>
                <a:spcPct val="150000"/>
              </a:lnSpc>
              <a:buFont typeface="Wingdings" pitchFamily="2" charset="2"/>
              <a:buChar char="Ø"/>
            </a:pPr>
            <a:r>
              <a:rPr lang="en-US" sz="2800" dirty="0" smtClean="0">
                <a:latin typeface="Times New Roman" pitchFamily="18" charset="0"/>
                <a:cs typeface="Times New Roman" pitchFamily="18" charset="0"/>
              </a:rPr>
              <a:t>Each ligand shares a pair of its electrons with the metal.</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The metal ligand bond, often represented as M     :L, is an example of a </a:t>
            </a:r>
            <a:r>
              <a:rPr lang="en-US" sz="2800" i="1" dirty="0" smtClean="0">
                <a:latin typeface="Times New Roman" pitchFamily="18" charset="0"/>
                <a:cs typeface="Times New Roman" pitchFamily="18" charset="0"/>
              </a:rPr>
              <a:t>coordinate covalent bond </a:t>
            </a:r>
            <a:r>
              <a:rPr lang="en-US" sz="2800" dirty="0" smtClean="0">
                <a:latin typeface="Times New Roman" pitchFamily="18" charset="0"/>
                <a:cs typeface="Times New Roman" pitchFamily="18" charset="0"/>
              </a:rPr>
              <a:t>in which both the electrons come from one atom.</a:t>
            </a:r>
          </a:p>
          <a:p>
            <a:pPr algn="just">
              <a:lnSpc>
                <a:spcPct val="160000"/>
              </a:lnSpc>
              <a:buFont typeface="Wingdings" pitchFamily="2" charset="2"/>
              <a:buChar char="Ø"/>
            </a:pPr>
            <a:r>
              <a:rPr lang="en-US" sz="2800" dirty="0" smtClean="0">
                <a:latin typeface="Times New Roman" pitchFamily="18" charset="0"/>
                <a:cs typeface="Times New Roman" pitchFamily="18" charset="0"/>
              </a:rPr>
              <a:t>A typical formula might be [ML</a:t>
            </a:r>
            <a:r>
              <a:rPr lang="en-US" sz="2800" baseline="-25000" dirty="0" smtClean="0">
                <a:latin typeface="Times New Roman" pitchFamily="18" charset="0"/>
                <a:cs typeface="Times New Roman" pitchFamily="18" charset="0"/>
              </a:rPr>
              <a:t>6</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X</a:t>
            </a:r>
            <a:r>
              <a:rPr lang="en-US" sz="2800" i="1" baseline="-25000" dirty="0" err="1" smtClean="0">
                <a:latin typeface="Times New Roman" pitchFamily="18" charset="0"/>
                <a:cs typeface="Times New Roman" pitchFamily="18" charset="0"/>
              </a:rPr>
              <a:t>n</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or </a:t>
            </a:r>
            <a:r>
              <a:rPr lang="en-US" sz="2800" dirty="0" err="1" smtClean="0">
                <a:latin typeface="Times New Roman" pitchFamily="18" charset="0"/>
                <a:cs typeface="Times New Roman" pitchFamily="18" charset="0"/>
              </a:rPr>
              <a:t>M’</a:t>
            </a:r>
            <a:r>
              <a:rPr lang="en-US" sz="2800" i="1" baseline="-25000" dirty="0" err="1" smtClean="0">
                <a:latin typeface="Times New Roman" pitchFamily="18" charset="0"/>
                <a:cs typeface="Times New Roman" pitchFamily="18" charset="0"/>
              </a:rPr>
              <a:t>n</a:t>
            </a:r>
            <a:r>
              <a:rPr lang="en-US" sz="2800" dirty="0" smtClean="0">
                <a:latin typeface="Times New Roman" pitchFamily="18" charset="0"/>
                <a:cs typeface="Times New Roman" pitchFamily="18" charset="0"/>
              </a:rPr>
              <a:t>[ML</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where the M’ is a simple metal </a:t>
            </a:r>
            <a:r>
              <a:rPr lang="en-US" sz="2800" dirty="0" err="1" smtClean="0">
                <a:latin typeface="Times New Roman" pitchFamily="18" charset="0"/>
                <a:cs typeface="Times New Roman" pitchFamily="18" charset="0"/>
              </a:rPr>
              <a:t>cation</a:t>
            </a:r>
            <a:r>
              <a:rPr lang="en-US" sz="2800" dirty="0" smtClean="0">
                <a:latin typeface="Times New Roman" pitchFamily="18" charset="0"/>
                <a:cs typeface="Times New Roman" pitchFamily="18" charset="0"/>
              </a:rPr>
              <a:t> and X might be any of a variety of anions.</a:t>
            </a:r>
            <a:endParaRPr lang="en-US" sz="2800" dirty="0">
              <a:latin typeface="Times New Roman" pitchFamily="18" charset="0"/>
              <a:cs typeface="Times New Roman" pitchFamily="18" charset="0"/>
            </a:endParaRPr>
          </a:p>
        </p:txBody>
      </p:sp>
      <p:cxnSp>
        <p:nvCxnSpPr>
          <p:cNvPr id="5" name="Straight Arrow Connector 4"/>
          <p:cNvCxnSpPr/>
          <p:nvPr/>
        </p:nvCxnSpPr>
        <p:spPr>
          <a:xfrm flipH="1">
            <a:off x="7162800" y="33528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199</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477000"/>
          </a:xfrm>
        </p:spPr>
        <p:txBody>
          <a:bodyPr>
            <a:normAutofit/>
          </a:bodyPr>
          <a:lstStyle/>
          <a:p>
            <a:pPr>
              <a:buNone/>
            </a:pPr>
            <a:r>
              <a:rPr lang="en-US" sz="3600" b="1" dirty="0" smtClean="0">
                <a:solidFill>
                  <a:srgbClr val="00B0F0"/>
                </a:solidFill>
                <a:latin typeface="Times New Roman" pitchFamily="18" charset="0"/>
                <a:cs typeface="Times New Roman" pitchFamily="18" charset="0"/>
              </a:rPr>
              <a:t>PRESENTATION CONTENTS</a:t>
            </a:r>
          </a:p>
          <a:p>
            <a:pPr>
              <a:lnSpc>
                <a:spcPct val="150000"/>
              </a:lnSpc>
              <a:buFont typeface="Wingdings" pitchFamily="2" charset="2"/>
              <a:buChar char="Ø"/>
            </a:pPr>
            <a:r>
              <a:rPr lang="en-US" b="1" dirty="0" smtClean="0">
                <a:solidFill>
                  <a:srgbClr val="002060"/>
                </a:solidFill>
                <a:latin typeface="Times New Roman" pitchFamily="18" charset="0"/>
                <a:cs typeface="Times New Roman" pitchFamily="18" charset="0"/>
              </a:rPr>
              <a:t>CHAPTER ONE</a:t>
            </a:r>
          </a:p>
          <a:p>
            <a:pPr algn="just">
              <a:lnSpc>
                <a:spcPct val="150000"/>
              </a:lnSpc>
              <a:buFont typeface="Wingdings" pitchFamily="2" charset="2"/>
              <a:buChar char="v"/>
            </a:pPr>
            <a:r>
              <a:rPr lang="en-US" b="1" dirty="0" smtClean="0">
                <a:solidFill>
                  <a:srgbClr val="002060"/>
                </a:solidFill>
                <a:latin typeface="Times New Roman" pitchFamily="18" charset="0"/>
                <a:cs typeface="Times New Roman" pitchFamily="18" charset="0"/>
              </a:rPr>
              <a:t>Chemistry of d</a:t>
            </a:r>
            <a:r>
              <a:rPr lang="en-US" b="1" dirty="0" smtClean="0">
                <a:solidFill>
                  <a:srgbClr val="002060"/>
                </a:solidFill>
                <a:latin typeface="Times New Roman" pitchFamily="18" charset="0"/>
                <a:cs typeface="Times New Roman" pitchFamily="18" charset="0"/>
              </a:rPr>
              <a:t>-block </a:t>
            </a:r>
            <a:r>
              <a:rPr lang="en-US" b="1" dirty="0" smtClean="0">
                <a:solidFill>
                  <a:srgbClr val="002060"/>
                </a:solidFill>
                <a:latin typeface="Times New Roman" pitchFamily="18" charset="0"/>
                <a:cs typeface="Times New Roman" pitchFamily="18" charset="0"/>
              </a:rPr>
              <a:t>elements </a:t>
            </a:r>
          </a:p>
          <a:p>
            <a:pPr algn="just">
              <a:lnSpc>
                <a:spcPct val="150000"/>
              </a:lnSpc>
              <a:buFont typeface="Wingdings" pitchFamily="2" charset="2"/>
              <a:buChar char="Ø"/>
            </a:pPr>
            <a:r>
              <a:rPr lang="en-US" b="1" dirty="0" smtClean="0">
                <a:solidFill>
                  <a:srgbClr val="002060"/>
                </a:solidFill>
                <a:latin typeface="Times New Roman" pitchFamily="18" charset="0"/>
                <a:cs typeface="Times New Roman" pitchFamily="18" charset="0"/>
              </a:rPr>
              <a:t>CHAPTER </a:t>
            </a:r>
            <a:r>
              <a:rPr lang="en-US" b="1" dirty="0" smtClean="0">
                <a:solidFill>
                  <a:srgbClr val="002060"/>
                </a:solidFill>
                <a:latin typeface="Times New Roman" pitchFamily="18" charset="0"/>
                <a:cs typeface="Times New Roman" pitchFamily="18" charset="0"/>
              </a:rPr>
              <a:t>TWO</a:t>
            </a:r>
          </a:p>
          <a:p>
            <a:pPr algn="just">
              <a:lnSpc>
                <a:spcPct val="150000"/>
              </a:lnSpc>
              <a:buFont typeface="Wingdings" pitchFamily="2" charset="2"/>
              <a:buChar char="v"/>
            </a:pPr>
            <a:r>
              <a:rPr lang="en-US" b="1" dirty="0" smtClean="0">
                <a:solidFill>
                  <a:srgbClr val="002060"/>
                </a:solidFill>
                <a:latin typeface="Times New Roman" pitchFamily="18" charset="0"/>
                <a:cs typeface="Times New Roman" pitchFamily="18" charset="0"/>
              </a:rPr>
              <a:t>Chemistry of f-block elements </a:t>
            </a:r>
            <a:endParaRPr lang="en-US" b="1" dirty="0" smtClean="0">
              <a:solidFill>
                <a:srgbClr val="002060"/>
              </a:solidFill>
              <a:latin typeface="Times New Roman" pitchFamily="18" charset="0"/>
              <a:cs typeface="Times New Roman" pitchFamily="18" charset="0"/>
            </a:endParaRPr>
          </a:p>
          <a:p>
            <a:pPr>
              <a:lnSpc>
                <a:spcPct val="150000"/>
              </a:lnSpc>
              <a:buFont typeface="Wingdings" pitchFamily="2" charset="2"/>
              <a:buChar char="Ø"/>
            </a:pPr>
            <a:r>
              <a:rPr lang="en-US" b="1" dirty="0" smtClean="0">
                <a:solidFill>
                  <a:srgbClr val="7030A0"/>
                </a:solidFill>
                <a:latin typeface="Times New Roman" pitchFamily="18" charset="0"/>
                <a:cs typeface="Times New Roman" pitchFamily="18" charset="0"/>
              </a:rPr>
              <a:t>CHAPTER THREE</a:t>
            </a:r>
          </a:p>
          <a:p>
            <a:pPr>
              <a:lnSpc>
                <a:spcPct val="150000"/>
              </a:lnSpc>
              <a:buFont typeface="Wingdings" pitchFamily="2" charset="2"/>
              <a:buChar char="v"/>
            </a:pPr>
            <a:r>
              <a:rPr lang="en-US" b="1" dirty="0" smtClean="0">
                <a:solidFill>
                  <a:srgbClr val="00B0F0"/>
                </a:solidFill>
                <a:latin typeface="Times New Roman" pitchFamily="18" charset="0"/>
                <a:cs typeface="Times New Roman" pitchFamily="18" charset="0"/>
              </a:rPr>
              <a:t>Coordination Chemistry of Transition Metals</a:t>
            </a:r>
            <a:endParaRPr lang="en-US" b="1" dirty="0" smtClean="0">
              <a:solidFill>
                <a:srgbClr val="002060"/>
              </a:solidFill>
              <a:latin typeface="Times New Roman" pitchFamily="18" charset="0"/>
              <a:cs typeface="Times New Roman" pitchFamily="18" charset="0"/>
            </a:endParaRPr>
          </a:p>
          <a:p>
            <a:pPr>
              <a:buFont typeface="Wingdings" pitchFamily="2" charset="2"/>
              <a:buChar char="Ø"/>
            </a:pPr>
            <a:endParaRPr lang="en-US" b="1" dirty="0">
              <a:solidFill>
                <a:srgbClr val="00B0F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This is an important factor in accounting for the occurrence of much more frequent metal– metal bonding in compounds of the heavy transition metals.</a:t>
            </a:r>
          </a:p>
          <a:p>
            <a:pPr algn="just"/>
            <a:r>
              <a:rPr lang="en-US" sz="2800" b="1" dirty="0" smtClean="0">
                <a:solidFill>
                  <a:schemeClr val="tx1"/>
                </a:solidFill>
                <a:latin typeface="Times New Roman" pitchFamily="18" charset="0"/>
                <a:cs typeface="Times New Roman" pitchFamily="18" charset="0"/>
              </a:rPr>
              <a:t> </a:t>
            </a:r>
            <a:r>
              <a:rPr lang="en-US" sz="2800" b="1" dirty="0">
                <a:solidFill>
                  <a:schemeClr val="tx1"/>
                </a:solidFill>
                <a:latin typeface="Times New Roman" pitchFamily="18" charset="0"/>
                <a:cs typeface="Times New Roman" pitchFamily="18" charset="0"/>
              </a:rPr>
              <a:t>Variation </a:t>
            </a:r>
            <a:r>
              <a:rPr lang="en-US" sz="2800" b="1" dirty="0" smtClean="0">
                <a:solidFill>
                  <a:schemeClr val="tx1"/>
                </a:solidFill>
                <a:latin typeface="Times New Roman" pitchFamily="18" charset="0"/>
                <a:cs typeface="Times New Roman" pitchFamily="18" charset="0"/>
              </a:rPr>
              <a:t>in Atomic and Ionic Sizes of Transition Metals</a:t>
            </a:r>
          </a:p>
          <a:p>
            <a:pPr algn="just">
              <a:lnSpc>
                <a:spcPct val="150000"/>
              </a:lnSpc>
              <a:buFont typeface="Wingdings" pitchFamily="2" charset="2"/>
              <a:buChar char="Ø"/>
            </a:pPr>
            <a:r>
              <a:rPr lang="en-US" sz="2800" dirty="0">
                <a:solidFill>
                  <a:schemeClr val="tx1"/>
                </a:solidFill>
                <a:latin typeface="Times New Roman" pitchFamily="18" charset="0"/>
                <a:cs typeface="Times New Roman" pitchFamily="18" charset="0"/>
              </a:rPr>
              <a:t>In general, ions of the same charge in a given series show </a:t>
            </a:r>
            <a:r>
              <a:rPr lang="en-US" sz="2800" dirty="0" smtClean="0">
                <a:solidFill>
                  <a:schemeClr val="tx1"/>
                </a:solidFill>
                <a:latin typeface="Times New Roman" pitchFamily="18" charset="0"/>
                <a:cs typeface="Times New Roman" pitchFamily="18" charset="0"/>
              </a:rPr>
              <a:t>progressive decrease </a:t>
            </a:r>
            <a:r>
              <a:rPr lang="en-US" sz="2800" dirty="0">
                <a:solidFill>
                  <a:schemeClr val="tx1"/>
                </a:solidFill>
                <a:latin typeface="Times New Roman" pitchFamily="18" charset="0"/>
                <a:cs typeface="Times New Roman" pitchFamily="18" charset="0"/>
              </a:rPr>
              <a:t>in radius with increasing atomic number. </a:t>
            </a:r>
            <a:endParaRPr lang="en-US" sz="2800"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This </a:t>
            </a:r>
            <a:r>
              <a:rPr lang="en-US" sz="2800" dirty="0">
                <a:solidFill>
                  <a:schemeClr val="tx1"/>
                </a:solidFill>
                <a:latin typeface="Times New Roman" pitchFamily="18" charset="0"/>
                <a:cs typeface="Times New Roman" pitchFamily="18" charset="0"/>
              </a:rPr>
              <a:t>is because </a:t>
            </a:r>
            <a:r>
              <a:rPr lang="en-US" sz="2800" dirty="0" smtClean="0">
                <a:solidFill>
                  <a:schemeClr val="tx1"/>
                </a:solidFill>
                <a:latin typeface="Times New Roman" pitchFamily="18" charset="0"/>
                <a:cs typeface="Times New Roman" pitchFamily="18" charset="0"/>
              </a:rPr>
              <a:t>the new </a:t>
            </a:r>
            <a:r>
              <a:rPr lang="en-US" sz="2800" dirty="0">
                <a:solidFill>
                  <a:schemeClr val="tx1"/>
                </a:solidFill>
                <a:latin typeface="Times New Roman" pitchFamily="18" charset="0"/>
                <a:cs typeface="Times New Roman" pitchFamily="18" charset="0"/>
              </a:rPr>
              <a:t>electron enters a </a:t>
            </a:r>
            <a:r>
              <a:rPr lang="en-US" sz="2800" i="1" dirty="0">
                <a:solidFill>
                  <a:schemeClr val="tx1"/>
                </a:solidFill>
                <a:latin typeface="Times New Roman" pitchFamily="18" charset="0"/>
                <a:cs typeface="Times New Roman" pitchFamily="18" charset="0"/>
              </a:rPr>
              <a:t>d orbital each time the nuclear charge </a:t>
            </a:r>
            <a:r>
              <a:rPr lang="en-US" sz="2800" i="1" dirty="0" smtClean="0">
                <a:solidFill>
                  <a:schemeClr val="tx1"/>
                </a:solidFill>
                <a:latin typeface="Times New Roman" pitchFamily="18" charset="0"/>
                <a:cs typeface="Times New Roman" pitchFamily="18" charset="0"/>
              </a:rPr>
              <a:t>increases </a:t>
            </a:r>
            <a:r>
              <a:rPr lang="en-US" sz="2800" dirty="0" smtClean="0">
                <a:solidFill>
                  <a:schemeClr val="tx1"/>
                </a:solidFill>
                <a:latin typeface="Times New Roman" pitchFamily="18" charset="0"/>
                <a:cs typeface="Times New Roman" pitchFamily="18" charset="0"/>
              </a:rPr>
              <a:t>by </a:t>
            </a:r>
            <a:r>
              <a:rPr lang="en-US" sz="2800" dirty="0">
                <a:solidFill>
                  <a:schemeClr val="tx1"/>
                </a:solidFill>
                <a:latin typeface="Times New Roman" pitchFamily="18" charset="0"/>
                <a:cs typeface="Times New Roman" pitchFamily="18" charset="0"/>
              </a:rPr>
              <a:t>unity. </a:t>
            </a:r>
            <a:endParaRPr lang="en-US" sz="2800"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r>
              <a:rPr lang="en-US" sz="2800" dirty="0">
                <a:solidFill>
                  <a:schemeClr val="tx1"/>
                </a:solidFill>
                <a:latin typeface="Times New Roman" pitchFamily="18" charset="0"/>
                <a:cs typeface="Times New Roman" pitchFamily="18" charset="0"/>
              </a:rPr>
              <a:t>The same trend is observed in the atomic radii of </a:t>
            </a:r>
            <a:r>
              <a:rPr lang="en-US" sz="2800" dirty="0" smtClean="0">
                <a:solidFill>
                  <a:schemeClr val="tx1"/>
                </a:solidFill>
                <a:latin typeface="Times New Roman" pitchFamily="18" charset="0"/>
                <a:cs typeface="Times New Roman" pitchFamily="18" charset="0"/>
              </a:rPr>
              <a:t>a given </a:t>
            </a:r>
            <a:r>
              <a:rPr lang="en-US" sz="2800" dirty="0">
                <a:solidFill>
                  <a:schemeClr val="tx1"/>
                </a:solidFill>
                <a:latin typeface="Times New Roman" pitchFamily="18" charset="0"/>
                <a:cs typeface="Times New Roman" pitchFamily="18" charset="0"/>
              </a:rPr>
              <a:t>series.</a:t>
            </a:r>
            <a:endParaRPr lang="en-US" sz="2800" b="1" dirty="0" smtClean="0">
              <a:solidFill>
                <a:schemeClr val="tx1"/>
              </a:solidFill>
              <a:latin typeface="Times New Roman" pitchFamily="18" charset="0"/>
              <a:cs typeface="Times New Roman" pitchFamily="18" charset="0"/>
            </a:endParaRPr>
          </a:p>
          <a:p>
            <a:endParaRPr lang="en-US" dirty="0"/>
          </a:p>
        </p:txBody>
      </p:sp>
      <p:sp>
        <p:nvSpPr>
          <p:cNvPr id="5" name="Slide Number Placeholder 4"/>
          <p:cNvSpPr>
            <a:spLocks noGrp="1"/>
          </p:cNvSpPr>
          <p:nvPr>
            <p:ph type="sldNum" sz="quarter" idx="12"/>
          </p:nvPr>
        </p:nvSpPr>
        <p:spPr/>
        <p:txBody>
          <a:bodyPr/>
          <a:lstStyle/>
          <a:p>
            <a:fld id="{1AECD830-6D75-4D7C-923D-AC950AB2D063}" type="slidenum">
              <a:rPr lang="en-US" smtClean="0"/>
              <a:pPr/>
              <a:t>20</a:t>
            </a:fld>
            <a:endParaRPr lang="en-US"/>
          </a:p>
        </p:txBody>
      </p:sp>
    </p:spTree>
  </p:cSld>
  <p:clrMapOvr>
    <a:masterClrMapping/>
  </p:clrMapOvr>
  <p:transition>
    <p:zoom dir="in"/>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Note that in the first formula, the coordination sphere and the metal M constitute a </a:t>
            </a:r>
            <a:r>
              <a:rPr lang="en-US" sz="2800" dirty="0" err="1" smtClean="0">
                <a:latin typeface="Times New Roman" pitchFamily="18" charset="0"/>
                <a:cs typeface="Times New Roman" pitchFamily="18" charset="0"/>
              </a:rPr>
              <a:t>cation</a:t>
            </a:r>
            <a:r>
              <a:rPr lang="en-US" sz="2800" dirty="0" smtClean="0">
                <a:latin typeface="Times New Roman" pitchFamily="18" charset="0"/>
                <a:cs typeface="Times New Roman" pitchFamily="18" charset="0"/>
              </a:rPr>
              <a:t>, whereas in the second they make an anion.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Such coordinated metal ions are sometimes referred to as complex </a:t>
            </a:r>
            <a:r>
              <a:rPr lang="en-US" sz="2800" dirty="0" err="1" smtClean="0">
                <a:latin typeface="Times New Roman" pitchFamily="18" charset="0"/>
                <a:cs typeface="Times New Roman" pitchFamily="18" charset="0"/>
              </a:rPr>
              <a:t>cations</a:t>
            </a:r>
            <a:r>
              <a:rPr lang="en-US" sz="2800" dirty="0" smtClean="0">
                <a:latin typeface="Times New Roman" pitchFamily="18" charset="0"/>
                <a:cs typeface="Times New Roman" pitchFamily="18" charset="0"/>
              </a:rPr>
              <a:t> or anions.</a:t>
            </a:r>
          </a:p>
          <a:p>
            <a:pPr algn="just">
              <a:lnSpc>
                <a:spcPct val="150000"/>
              </a:lnSpc>
              <a:buNone/>
            </a:pPr>
            <a:endParaRPr lang="en-US" sz="3000" b="1" dirty="0" smtClean="0">
              <a:solidFill>
                <a:srgbClr val="FF0000"/>
              </a:solidFill>
              <a:latin typeface="Times New Roman" pitchFamily="18" charset="0"/>
              <a:cs typeface="Times New Roman" pitchFamily="18" charset="0"/>
            </a:endParaRPr>
          </a:p>
          <a:p>
            <a:pPr algn="just">
              <a:lnSpc>
                <a:spcPct val="150000"/>
              </a:lnSpc>
              <a:buFont typeface="Wingdings" pitchFamily="2" charset="2"/>
              <a:buChar char="Ø"/>
            </a:pPr>
            <a:r>
              <a:rPr lang="en-US" sz="3000" b="1" dirty="0" smtClean="0">
                <a:solidFill>
                  <a:srgbClr val="FF0000"/>
                </a:solidFill>
                <a:latin typeface="Times New Roman" pitchFamily="18" charset="0"/>
                <a:cs typeface="Times New Roman" pitchFamily="18" charset="0"/>
              </a:rPr>
              <a:t>Ligands</a:t>
            </a:r>
            <a:r>
              <a:rPr lang="en-US" sz="2800" dirty="0" smtClean="0">
                <a:latin typeface="Times New Roman" pitchFamily="18" charset="0"/>
                <a:cs typeface="Times New Roman" pitchFamily="18" charset="0"/>
              </a:rPr>
              <a:t> are the neutral molecule or ions which are directly attached to the central metal ion or atom through coordinate bonds in the complex ion.</a:t>
            </a:r>
          </a:p>
          <a:p>
            <a:pPr lvl="0"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200</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Almost all anions such as F</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Cl</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CN</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OH</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SCN</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NO</a:t>
            </a:r>
            <a:r>
              <a:rPr lang="en-US" sz="2800" baseline="-25000" dirty="0" smtClean="0">
                <a:latin typeface="Times New Roman" pitchFamily="18" charset="0"/>
                <a:cs typeface="Times New Roman" pitchFamily="18" charset="0"/>
              </a:rPr>
              <a:t>2</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etc can act as ligands.</a:t>
            </a:r>
          </a:p>
          <a:p>
            <a:pPr algn="just">
              <a:lnSpc>
                <a:spcPct val="150000"/>
              </a:lnSpc>
              <a:buFont typeface="Wingdings" pitchFamily="2" charset="2"/>
              <a:buChar char="Ø"/>
            </a:pPr>
            <a:r>
              <a:rPr lang="en-US" sz="3000" dirty="0" smtClean="0">
                <a:latin typeface="Times New Roman" pitchFamily="18" charset="0"/>
                <a:cs typeface="Times New Roman" pitchFamily="18" charset="0"/>
              </a:rPr>
              <a:t>A large number of neutral molecules such as H</a:t>
            </a:r>
            <a:r>
              <a:rPr lang="en-US" sz="3000" baseline="-25000" dirty="0" smtClean="0">
                <a:latin typeface="Times New Roman" pitchFamily="18" charset="0"/>
                <a:cs typeface="Times New Roman" pitchFamily="18" charset="0"/>
              </a:rPr>
              <a:t>2</a:t>
            </a:r>
            <a:r>
              <a:rPr lang="en-US" sz="3000" dirty="0" smtClean="0">
                <a:latin typeface="Times New Roman" pitchFamily="18" charset="0"/>
                <a:cs typeface="Times New Roman" pitchFamily="18" charset="0"/>
              </a:rPr>
              <a:t>O, NH</a:t>
            </a:r>
            <a:r>
              <a:rPr lang="en-US" sz="3000" baseline="-25000" dirty="0" smtClean="0">
                <a:latin typeface="Times New Roman" pitchFamily="18" charset="0"/>
                <a:cs typeface="Times New Roman" pitchFamily="18" charset="0"/>
              </a:rPr>
              <a:t>3</a:t>
            </a:r>
            <a:r>
              <a:rPr lang="en-US" sz="3000" dirty="0" smtClean="0">
                <a:latin typeface="Times New Roman" pitchFamily="18" charset="0"/>
                <a:cs typeface="Times New Roman" pitchFamily="18" charset="0"/>
              </a:rPr>
              <a:t>, CO, amines, </a:t>
            </a:r>
            <a:r>
              <a:rPr lang="en-US" sz="3000" dirty="0" err="1" smtClean="0">
                <a:latin typeface="Times New Roman" pitchFamily="18" charset="0"/>
                <a:cs typeface="Times New Roman" pitchFamily="18" charset="0"/>
              </a:rPr>
              <a:t>phosphines</a:t>
            </a:r>
            <a:r>
              <a:rPr lang="en-US" sz="3000" dirty="0" smtClean="0">
                <a:latin typeface="Times New Roman" pitchFamily="18" charset="0"/>
                <a:cs typeface="Times New Roman" pitchFamily="18" charset="0"/>
              </a:rPr>
              <a:t>, sulfides, ethers, etc. can also function as ligands.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A few </a:t>
            </a:r>
            <a:r>
              <a:rPr lang="en-US" sz="2800" dirty="0" err="1" smtClean="0">
                <a:latin typeface="Times New Roman" pitchFamily="18" charset="0"/>
                <a:cs typeface="Times New Roman" pitchFamily="18" charset="0"/>
              </a:rPr>
              <a:t>cations</a:t>
            </a:r>
            <a:r>
              <a:rPr lang="en-US" sz="2800" dirty="0" smtClean="0">
                <a:latin typeface="Times New Roman" pitchFamily="18" charset="0"/>
                <a:cs typeface="Times New Roman" pitchFamily="18" charset="0"/>
              </a:rPr>
              <a:t> (e.g., 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N–NH</a:t>
            </a:r>
            <a:r>
              <a:rPr lang="en-US" sz="2800" baseline="-25000" dirty="0" smtClean="0">
                <a:latin typeface="Times New Roman" pitchFamily="18" charset="0"/>
                <a:cs typeface="Times New Roman" pitchFamily="18" charset="0"/>
              </a:rPr>
              <a:t>3</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also have sites that can bind to metal ions by electron pair donation.</a:t>
            </a:r>
          </a:p>
          <a:p>
            <a:pPr lvl="0" algn="just">
              <a:lnSpc>
                <a:spcPct val="150000"/>
              </a:lnSpc>
              <a:buFont typeface="Wingdings" pitchFamily="2" charset="2"/>
              <a:buChar char="Ø"/>
            </a:pPr>
            <a:r>
              <a:rPr lang="en-US" sz="2800" dirty="0" smtClean="0">
                <a:latin typeface="Times New Roman" pitchFamily="18" charset="0"/>
                <a:cs typeface="Times New Roman" pitchFamily="18" charset="0"/>
              </a:rPr>
              <a:t>Ligands should have lone pair of electrons.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Ligand is Lewis base and central metal ion is a Lewis acid.</a:t>
            </a:r>
          </a:p>
          <a:p>
            <a:endParaRPr lang="en-US" dirty="0"/>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201</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lvl="0">
              <a:lnSpc>
                <a:spcPct val="150000"/>
              </a:lnSpc>
              <a:buFont typeface="Wingdings" pitchFamily="2" charset="2"/>
              <a:buChar char="Ø"/>
            </a:pPr>
            <a:r>
              <a:rPr lang="en-US" sz="2800" dirty="0" smtClean="0">
                <a:latin typeface="Times New Roman" pitchFamily="18" charset="0"/>
                <a:cs typeface="Times New Roman" pitchFamily="18" charset="0"/>
              </a:rPr>
              <a:t>Ligands donate the lone pair to the central metal atom or ion forming coordinate covalent bond.</a:t>
            </a:r>
          </a:p>
          <a:p>
            <a:pPr>
              <a:lnSpc>
                <a:spcPct val="150000"/>
              </a:lnSpc>
              <a:buNone/>
            </a:pPr>
            <a:r>
              <a:rPr lang="en-US" b="1" dirty="0" smtClean="0">
                <a:solidFill>
                  <a:srgbClr val="7030A0"/>
                </a:solidFill>
                <a:latin typeface="Times New Roman" pitchFamily="18" charset="0"/>
                <a:cs typeface="Times New Roman" pitchFamily="18" charset="0"/>
              </a:rPr>
              <a:t>Types of ligands</a:t>
            </a:r>
          </a:p>
          <a:p>
            <a:pPr marL="514350" indent="-514350" algn="just">
              <a:lnSpc>
                <a:spcPct val="150000"/>
              </a:lnSpc>
              <a:buAutoNum type="arabicPeriod"/>
            </a:pPr>
            <a:r>
              <a:rPr lang="en-US" sz="2800" b="1" dirty="0" err="1" smtClean="0">
                <a:latin typeface="Times New Roman" pitchFamily="18" charset="0"/>
                <a:cs typeface="Times New Roman" pitchFamily="18" charset="0"/>
              </a:rPr>
              <a:t>Monodentate</a:t>
            </a:r>
            <a:r>
              <a:rPr lang="en-US" sz="2800" b="1" dirty="0" smtClean="0">
                <a:latin typeface="Times New Roman" pitchFamily="18" charset="0"/>
                <a:cs typeface="Times New Roman" pitchFamily="18" charset="0"/>
              </a:rPr>
              <a:t> ligands:</a:t>
            </a:r>
            <a:r>
              <a:rPr lang="en-US" sz="2800" dirty="0" smtClean="0">
                <a:latin typeface="Times New Roman" pitchFamily="18" charset="0"/>
                <a:cs typeface="Times New Roman" pitchFamily="18" charset="0"/>
              </a:rPr>
              <a:t> defined as one that shares only a single pair of electrons with a metal atom or ion. </a:t>
            </a:r>
          </a:p>
          <a:p>
            <a:pPr marL="514350" indent="-514350" algn="just">
              <a:lnSpc>
                <a:spcPct val="150000"/>
              </a:lnSpc>
              <a:buFont typeface="Wingdings" pitchFamily="2" charset="2"/>
              <a:buChar char="Ø"/>
            </a:pPr>
            <a:r>
              <a:rPr lang="en-US" sz="2800" dirty="0" smtClean="0">
                <a:latin typeface="Times New Roman" pitchFamily="18" charset="0"/>
                <a:cs typeface="Times New Roman" pitchFamily="18" charset="0"/>
              </a:rPr>
              <a:t>The word </a:t>
            </a:r>
            <a:r>
              <a:rPr lang="en-US" sz="2800" i="1" dirty="0" err="1" smtClean="0">
                <a:latin typeface="Times New Roman" pitchFamily="18" charset="0"/>
                <a:cs typeface="Times New Roman" pitchFamily="18" charset="0"/>
              </a:rPr>
              <a:t>monodentate</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comes from the Greek </a:t>
            </a:r>
            <a:r>
              <a:rPr lang="en-US" sz="2800" i="1" dirty="0" err="1" smtClean="0">
                <a:latin typeface="Times New Roman" pitchFamily="18" charset="0"/>
                <a:cs typeface="Times New Roman" pitchFamily="18" charset="0"/>
              </a:rPr>
              <a:t>monos</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and the Latin </a:t>
            </a:r>
            <a:r>
              <a:rPr lang="en-US" sz="2800" i="1" dirty="0" err="1" smtClean="0">
                <a:latin typeface="Times New Roman" pitchFamily="18" charset="0"/>
                <a:cs typeface="Times New Roman" pitchFamily="18" charset="0"/>
              </a:rPr>
              <a:t>dentis</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and, not unexpectedly, literally means “one tooth.”</a:t>
            </a:r>
          </a:p>
          <a:p>
            <a:pPr marL="514350" indent="-514350" algn="just">
              <a:lnSpc>
                <a:spcPct val="150000"/>
              </a:lnSpc>
              <a:buFont typeface="Wingdings" pitchFamily="2" charset="2"/>
              <a:buChar char="Ø"/>
            </a:pPr>
            <a:r>
              <a:rPr lang="en-US" sz="2800" dirty="0" smtClean="0">
                <a:latin typeface="Times New Roman" pitchFamily="18" charset="0"/>
                <a:cs typeface="Times New Roman" pitchFamily="18" charset="0"/>
              </a:rPr>
              <a:t> A </a:t>
            </a:r>
            <a:r>
              <a:rPr lang="en-US" sz="2800" dirty="0" err="1" smtClean="0">
                <a:latin typeface="Times New Roman" pitchFamily="18" charset="0"/>
                <a:cs typeface="Times New Roman" pitchFamily="18" charset="0"/>
              </a:rPr>
              <a:t>monodentate</a:t>
            </a:r>
            <a:r>
              <a:rPr lang="en-US" sz="2800" dirty="0" smtClean="0">
                <a:latin typeface="Times New Roman" pitchFamily="18" charset="0"/>
                <a:cs typeface="Times New Roman" pitchFamily="18" charset="0"/>
              </a:rPr>
              <a:t> ligand, then, has only one pair of electrons with which to “bite” the metal.</a:t>
            </a:r>
            <a:endParaRPr lang="en-US" sz="2800" dirty="0" smtClean="0">
              <a:solidFill>
                <a:srgbClr val="7030A0"/>
              </a:solidFill>
              <a:latin typeface="Times New Roman" pitchFamily="18" charset="0"/>
              <a:cs typeface="Times New Roman" pitchFamily="18" charset="0"/>
            </a:endParaRPr>
          </a:p>
          <a:p>
            <a:pPr lvl="0">
              <a:lnSpc>
                <a:spcPct val="150000"/>
              </a:lnSpc>
              <a:buFont typeface="Wingdings" pitchFamily="2" charset="2"/>
              <a:buChar char="Ø"/>
            </a:pPr>
            <a:endParaRPr lang="en-US" sz="28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202</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None/>
            </a:pPr>
            <a:r>
              <a:rPr lang="en-US" sz="2800" dirty="0" smtClean="0">
                <a:latin typeface="Times New Roman" pitchFamily="18" charset="0"/>
                <a:cs typeface="Times New Roman" pitchFamily="18" charset="0"/>
              </a:rPr>
              <a:t>2. </a:t>
            </a:r>
            <a:r>
              <a:rPr lang="en-US" sz="2800" b="1" dirty="0" err="1" smtClean="0">
                <a:latin typeface="Times New Roman" pitchFamily="18" charset="0"/>
                <a:cs typeface="Times New Roman" pitchFamily="18" charset="0"/>
              </a:rPr>
              <a:t>Bidentate</a:t>
            </a:r>
            <a:r>
              <a:rPr lang="en-US" sz="2800" b="1" dirty="0" smtClean="0">
                <a:latin typeface="Times New Roman" pitchFamily="18" charset="0"/>
                <a:cs typeface="Times New Roman" pitchFamily="18" charset="0"/>
              </a:rPr>
              <a:t> ligand:</a:t>
            </a:r>
            <a:r>
              <a:rPr lang="en-US" sz="2800" dirty="0" smtClean="0">
                <a:latin typeface="Times New Roman" pitchFamily="18" charset="0"/>
                <a:cs typeface="Times New Roman" pitchFamily="18" charset="0"/>
              </a:rPr>
              <a:t> ligand having two donor atoms. </a:t>
            </a:r>
            <a:r>
              <a:rPr lang="en-US" sz="2800" dirty="0" err="1" smtClean="0">
                <a:latin typeface="Times New Roman" pitchFamily="18" charset="0"/>
                <a:cs typeface="Times New Roman" pitchFamily="18" charset="0"/>
              </a:rPr>
              <a:t>Ethylenediamine</a:t>
            </a:r>
            <a:r>
              <a:rPr lang="en-US" sz="2800" dirty="0" smtClean="0">
                <a:latin typeface="Times New Roman" pitchFamily="18" charset="0"/>
                <a:cs typeface="Times New Roman" pitchFamily="18" charset="0"/>
              </a:rPr>
              <a:t> is a </a:t>
            </a:r>
            <a:r>
              <a:rPr lang="en-US" sz="2800" dirty="0" err="1" smtClean="0">
                <a:latin typeface="Times New Roman" pitchFamily="18" charset="0"/>
                <a:cs typeface="Times New Roman" pitchFamily="18" charset="0"/>
              </a:rPr>
              <a:t>bidentate</a:t>
            </a:r>
            <a:r>
              <a:rPr lang="en-US" sz="2800" dirty="0" smtClean="0">
                <a:latin typeface="Times New Roman" pitchFamily="18" charset="0"/>
                <a:cs typeface="Times New Roman" pitchFamily="18" charset="0"/>
              </a:rPr>
              <a:t> ligand.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Notice that both of the nitrogen atoms in this compound have a lone pair of electrons that can be shared with a metal.</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Notice also that when both electron pairs interact with the same metal, the resulting configuration rather resembles a crab clutching at its prey.</a:t>
            </a:r>
          </a:p>
          <a:p>
            <a:pPr algn="just">
              <a:lnSpc>
                <a:spcPct val="150000"/>
              </a:lnSpc>
              <a:buFont typeface="Wingdings" pitchFamily="2" charset="2"/>
              <a:buChar char="Ø"/>
            </a:pPr>
            <a:endParaRPr lang="en-US" sz="2800" dirty="0">
              <a:latin typeface="Times New Roman" pitchFamily="18" charset="0"/>
              <a:cs typeface="Times New Roman" pitchFamily="18" charset="0"/>
            </a:endParaRPr>
          </a:p>
        </p:txBody>
      </p:sp>
      <p:pic>
        <p:nvPicPr>
          <p:cNvPr id="4" name="Picture 3"/>
          <p:cNvPicPr/>
          <p:nvPr/>
        </p:nvPicPr>
        <p:blipFill>
          <a:blip r:embed="rId3" cstate="print"/>
          <a:srcRect/>
          <a:stretch>
            <a:fillRect/>
          </a:stretch>
        </p:blipFill>
        <p:spPr bwMode="auto">
          <a:xfrm>
            <a:off x="2819400" y="4800600"/>
            <a:ext cx="3505200" cy="2057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203</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lgn="just">
              <a:lnSpc>
                <a:spcPct val="150000"/>
              </a:lnSpc>
              <a:buNone/>
            </a:pPr>
            <a:r>
              <a:rPr lang="en-US" b="1" dirty="0" smtClean="0">
                <a:solidFill>
                  <a:srgbClr val="002060"/>
                </a:solidFill>
                <a:latin typeface="Times New Roman" pitchFamily="18" charset="0"/>
                <a:cs typeface="Times New Roman" pitchFamily="18" charset="0"/>
              </a:rPr>
              <a:t>3. Polydentate ligands: </a:t>
            </a:r>
            <a:r>
              <a:rPr lang="en-US" sz="2800" dirty="0" smtClean="0">
                <a:latin typeface="Times New Roman" pitchFamily="18" charset="0"/>
                <a:cs typeface="Times New Roman" pitchFamily="18" charset="0"/>
              </a:rPr>
              <a:t>these are ligands having more than two donor atoms(tridentate, </a:t>
            </a:r>
            <a:r>
              <a:rPr lang="en-US" sz="2800" dirty="0" err="1" smtClean="0">
                <a:latin typeface="Times New Roman" pitchFamily="18" charset="0"/>
                <a:cs typeface="Times New Roman" pitchFamily="18" charset="0"/>
              </a:rPr>
              <a:t>tetradentate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pentadentate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hexadentate</a:t>
            </a:r>
            <a:r>
              <a:rPr lang="en-US" sz="2800" dirty="0" smtClean="0">
                <a:latin typeface="Times New Roman" pitchFamily="18" charset="0"/>
                <a:cs typeface="Times New Roman" pitchFamily="18" charset="0"/>
              </a:rPr>
              <a:t>, etc). </a:t>
            </a:r>
          </a:p>
          <a:p>
            <a:pPr algn="just">
              <a:lnSpc>
                <a:spcPct val="150000"/>
              </a:lnSpc>
              <a:buFont typeface="Wingdings" pitchFamily="2" charset="2"/>
              <a:buChar char="Ø"/>
            </a:pPr>
            <a:r>
              <a:rPr lang="en-US" sz="2800" dirty="0" err="1" smtClean="0">
                <a:latin typeface="Times New Roman" pitchFamily="18" charset="0"/>
                <a:cs typeface="Times New Roman" pitchFamily="18" charset="0"/>
              </a:rPr>
              <a:t>Multidentate</a:t>
            </a:r>
            <a:r>
              <a:rPr lang="en-US" sz="2800" dirty="0" smtClean="0">
                <a:latin typeface="Times New Roman" pitchFamily="18" charset="0"/>
                <a:cs typeface="Times New Roman" pitchFamily="18" charset="0"/>
              </a:rPr>
              <a:t> ligands that form one or more rings with a metal atom in this manner are called </a:t>
            </a:r>
            <a:r>
              <a:rPr lang="en-US" sz="2800" i="1" dirty="0" err="1" smtClean="0">
                <a:latin typeface="Times New Roman" pitchFamily="18" charset="0"/>
                <a:cs typeface="Times New Roman" pitchFamily="18" charset="0"/>
              </a:rPr>
              <a:t>chelates</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or </a:t>
            </a:r>
            <a:r>
              <a:rPr lang="en-US" sz="2800" i="1" dirty="0" smtClean="0">
                <a:latin typeface="Times New Roman" pitchFamily="18" charset="0"/>
                <a:cs typeface="Times New Roman" pitchFamily="18" charset="0"/>
              </a:rPr>
              <a:t>chelating agents</a:t>
            </a:r>
            <a:r>
              <a:rPr lang="en-US" sz="2800" dirty="0" smtClean="0">
                <a:latin typeface="Times New Roman" pitchFamily="18" charset="0"/>
                <a:cs typeface="Times New Roman" pitchFamily="18" charset="0"/>
              </a:rPr>
              <a:t>, terms derived from the Greek </a:t>
            </a:r>
            <a:r>
              <a:rPr lang="en-US" sz="2800" i="1" dirty="0" err="1" smtClean="0">
                <a:latin typeface="Times New Roman" pitchFamily="18" charset="0"/>
                <a:cs typeface="Times New Roman" pitchFamily="18" charset="0"/>
              </a:rPr>
              <a:t>chele</a:t>
            </a:r>
            <a:r>
              <a:rPr lang="en-US" sz="2800" dirty="0" smtClean="0">
                <a:latin typeface="Times New Roman" pitchFamily="18" charset="0"/>
                <a:cs typeface="Times New Roman" pitchFamily="18" charset="0"/>
              </a:rPr>
              <a:t>, meaning “claw.”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Chelating ligands generally forms a ring structure around the central metal ion.</a:t>
            </a:r>
          </a:p>
          <a:p>
            <a:pPr algn="just">
              <a:lnSpc>
                <a:spcPct val="150000"/>
              </a:lnSpc>
              <a:buFont typeface="Wingdings" pitchFamily="2" charset="2"/>
              <a:buChar char="Ø"/>
            </a:pPr>
            <a:r>
              <a:rPr lang="en-US" sz="2800" b="1" dirty="0" smtClean="0">
                <a:latin typeface="Times New Roman" pitchFamily="18" charset="0"/>
                <a:cs typeface="Times New Roman" pitchFamily="18" charset="0"/>
              </a:rPr>
              <a:t>Denticity</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of a ligand</a:t>
            </a:r>
            <a:r>
              <a:rPr lang="en-US" sz="3000" dirty="0" smtClean="0">
                <a:latin typeface="Times New Roman" pitchFamily="18" charset="0"/>
                <a:cs typeface="Times New Roman" pitchFamily="18" charset="0"/>
              </a:rPr>
              <a:t>:  the number of pairs of electrons it shares with a metal atom or ion.</a:t>
            </a:r>
            <a:endParaRPr lang="en-US" sz="2800" dirty="0">
              <a:solidFill>
                <a:srgbClr val="00206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204</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None/>
            </a:pPr>
            <a:r>
              <a:rPr lang="en-US" sz="2800" b="1" dirty="0" smtClean="0">
                <a:latin typeface="Times New Roman" pitchFamily="18" charset="0"/>
                <a:cs typeface="Times New Roman" pitchFamily="18" charset="0"/>
              </a:rPr>
              <a:t>4.Ambident ligands:</a:t>
            </a:r>
            <a:r>
              <a:rPr lang="en-US" sz="2800" dirty="0" smtClean="0">
                <a:latin typeface="Times New Roman" pitchFamily="18" charset="0"/>
                <a:cs typeface="Times New Roman" pitchFamily="18" charset="0"/>
              </a:rPr>
              <a:t> A </a:t>
            </a:r>
            <a:r>
              <a:rPr lang="en-US" sz="2800" dirty="0" err="1" smtClean="0">
                <a:latin typeface="Times New Roman" pitchFamily="18" charset="0"/>
                <a:cs typeface="Times New Roman" pitchFamily="18" charset="0"/>
              </a:rPr>
              <a:t>monodendate</a:t>
            </a:r>
            <a:r>
              <a:rPr lang="en-US" sz="2800" dirty="0" smtClean="0">
                <a:latin typeface="Times New Roman" pitchFamily="18" charset="0"/>
                <a:cs typeface="Times New Roman" pitchFamily="18" charset="0"/>
              </a:rPr>
              <a:t> ligand which binds with the metal ion through more than one site.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If we represent this type of ligand as :AB:, then it can form one of two possible coordinate-covalent bonds, either </a:t>
            </a:r>
          </a:p>
          <a:p>
            <a:pPr algn="just">
              <a:lnSpc>
                <a:spcPct val="150000"/>
              </a:lnSpc>
              <a:buNone/>
            </a:pPr>
            <a:r>
              <a:rPr lang="en-US" sz="2800" dirty="0" smtClean="0">
                <a:latin typeface="Times New Roman" pitchFamily="18" charset="0"/>
                <a:cs typeface="Times New Roman" pitchFamily="18" charset="0"/>
              </a:rPr>
              <a:t> M     :AB: or :AB:      M, with a metal atom.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Common </a:t>
            </a:r>
            <a:r>
              <a:rPr lang="en-US" sz="2800" dirty="0" err="1" smtClean="0">
                <a:latin typeface="Times New Roman" pitchFamily="18" charset="0"/>
                <a:cs typeface="Times New Roman" pitchFamily="18" charset="0"/>
              </a:rPr>
              <a:t>ambidentate</a:t>
            </a:r>
            <a:r>
              <a:rPr lang="en-US" sz="2800" dirty="0" smtClean="0">
                <a:latin typeface="Times New Roman" pitchFamily="18" charset="0"/>
                <a:cs typeface="Times New Roman" pitchFamily="18" charset="0"/>
              </a:rPr>
              <a:t> ligands include cyanide, </a:t>
            </a:r>
            <a:r>
              <a:rPr lang="en-US" sz="2800" dirty="0" err="1" smtClean="0">
                <a:latin typeface="Times New Roman" pitchFamily="18" charset="0"/>
                <a:cs typeface="Times New Roman" pitchFamily="18" charset="0"/>
              </a:rPr>
              <a:t>thiocyanate</a:t>
            </a:r>
            <a:r>
              <a:rPr lang="en-US" sz="2800" dirty="0" smtClean="0">
                <a:latin typeface="Times New Roman" pitchFamily="18" charset="0"/>
                <a:cs typeface="Times New Roman" pitchFamily="18" charset="0"/>
              </a:rPr>
              <a:t>, and nitrite.</a:t>
            </a:r>
          </a:p>
          <a:p>
            <a:pPr algn="just">
              <a:lnSpc>
                <a:spcPct val="160000"/>
              </a:lnSpc>
              <a:buNone/>
            </a:pPr>
            <a:r>
              <a:rPr lang="en-US" sz="2800" b="1" dirty="0" smtClean="0">
                <a:latin typeface="Times New Roman" pitchFamily="18" charset="0"/>
                <a:cs typeface="Times New Roman" pitchFamily="18" charset="0"/>
              </a:rPr>
              <a:t>Bridging ligands: </a:t>
            </a:r>
            <a:r>
              <a:rPr lang="en-US" sz="2800" dirty="0" smtClean="0">
                <a:latin typeface="Times New Roman" pitchFamily="18" charset="0"/>
                <a:cs typeface="Times New Roman" pitchFamily="18" charset="0"/>
              </a:rPr>
              <a:t>those containing </a:t>
            </a:r>
            <a:r>
              <a:rPr lang="en-US" sz="2800" i="1" dirty="0" smtClean="0">
                <a:latin typeface="Times New Roman" pitchFamily="18" charset="0"/>
                <a:cs typeface="Times New Roman" pitchFamily="18" charset="0"/>
              </a:rPr>
              <a:t>two </a:t>
            </a:r>
            <a:r>
              <a:rPr lang="en-US" sz="2800" dirty="0" smtClean="0">
                <a:latin typeface="Times New Roman" pitchFamily="18" charset="0"/>
                <a:cs typeface="Times New Roman" pitchFamily="18" charset="0"/>
              </a:rPr>
              <a:t>pairs of electrons shared with two metal atoms simultaneously. </a:t>
            </a:r>
          </a:p>
          <a:p>
            <a:pPr algn="just">
              <a:lnSpc>
                <a:spcPct val="150000"/>
              </a:lnSpc>
              <a:buNone/>
            </a:pPr>
            <a:endParaRPr lang="en-US" sz="2800" b="1"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a:latin typeface="Times New Roman" pitchFamily="18" charset="0"/>
              <a:cs typeface="Times New Roman" pitchFamily="18" charset="0"/>
            </a:endParaRPr>
          </a:p>
        </p:txBody>
      </p:sp>
      <p:cxnSp>
        <p:nvCxnSpPr>
          <p:cNvPr id="5" name="Straight Arrow Connector 4"/>
          <p:cNvCxnSpPr/>
          <p:nvPr/>
        </p:nvCxnSpPr>
        <p:spPr>
          <a:xfrm flipH="1">
            <a:off x="533400" y="31242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819400" y="31242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205</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lnSpc>
                <a:spcPct val="150000"/>
              </a:lnSpc>
              <a:buFont typeface="Wingdings" pitchFamily="2" charset="2"/>
              <a:buChar char="Ø"/>
            </a:pPr>
            <a:r>
              <a:rPr lang="en-US" dirty="0" smtClean="0">
                <a:latin typeface="Times New Roman" pitchFamily="18" charset="0"/>
                <a:cs typeface="Times New Roman" pitchFamily="18" charset="0"/>
              </a:rPr>
              <a:t>The interaction of such ligands with metal atoms can be represented as M      : L:      M.</a:t>
            </a:r>
          </a:p>
          <a:p>
            <a:pPr algn="just">
              <a:lnSpc>
                <a:spcPct val="150000"/>
              </a:lnSpc>
              <a:buFont typeface="Wingdings" pitchFamily="2" charset="2"/>
              <a:buChar char="Ø"/>
            </a:pPr>
            <a:r>
              <a:rPr lang="en-US" dirty="0" smtClean="0">
                <a:latin typeface="Times New Roman" pitchFamily="18" charset="0"/>
                <a:cs typeface="Times New Roman" pitchFamily="18" charset="0"/>
              </a:rPr>
              <a:t>Ligands of the bridging type include amide (NH</a:t>
            </a:r>
            <a:r>
              <a:rPr lang="en-US" baseline="-25000" dirty="0" smtClean="0">
                <a:latin typeface="Times New Roman" pitchFamily="18" charset="0"/>
                <a:cs typeface="Times New Roman" pitchFamily="18" charset="0"/>
              </a:rPr>
              <a:t>2</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carbonyl (CO), chloride (</a:t>
            </a:r>
            <a:r>
              <a:rPr lang="en-US" dirty="0" err="1" smtClean="0">
                <a:latin typeface="Times New Roman" pitchFamily="18" charset="0"/>
                <a:cs typeface="Times New Roman" pitchFamily="18" charset="0"/>
              </a:rPr>
              <a:t>Cl</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cyanide (CN</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hydroxide (OH</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nitrite (NO</a:t>
            </a:r>
            <a:r>
              <a:rPr lang="en-US" baseline="-25000" dirty="0" smtClean="0">
                <a:latin typeface="Times New Roman" pitchFamily="18" charset="0"/>
                <a:cs typeface="Times New Roman" pitchFamily="18" charset="0"/>
              </a:rPr>
              <a:t>2</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oxide (O</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peroxide (O</a:t>
            </a:r>
            <a:r>
              <a:rPr lang="en-US" baseline="-25000" dirty="0" smtClean="0">
                <a:latin typeface="Times New Roman" pitchFamily="18" charset="0"/>
                <a:cs typeface="Times New Roman" pitchFamily="18" charset="0"/>
              </a:rPr>
              <a:t>2</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sulfate (SO</a:t>
            </a:r>
            <a:r>
              <a:rPr lang="en-US" baseline="-25000" dirty="0" smtClean="0">
                <a:latin typeface="Times New Roman" pitchFamily="18" charset="0"/>
                <a:cs typeface="Times New Roman" pitchFamily="18" charset="0"/>
              </a:rPr>
              <a:t>4</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thiocyanate</a:t>
            </a:r>
            <a:r>
              <a:rPr lang="en-US" dirty="0" smtClean="0">
                <a:latin typeface="Times New Roman" pitchFamily="18" charset="0"/>
                <a:cs typeface="Times New Roman" pitchFamily="18" charset="0"/>
              </a:rPr>
              <a:t> (SCN</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b="1" dirty="0" smtClean="0">
              <a:latin typeface="Times New Roman" pitchFamily="18" charset="0"/>
              <a:cs typeface="Times New Roman" pitchFamily="18" charset="0"/>
            </a:endParaRPr>
          </a:p>
          <a:p>
            <a:pPr algn="just">
              <a:lnSpc>
                <a:spcPct val="160000"/>
              </a:lnSpc>
              <a:buFont typeface="Wingdings" pitchFamily="2" charset="2"/>
              <a:buChar char="Ø"/>
            </a:pPr>
            <a:endParaRPr lang="en-US" dirty="0" smtClean="0">
              <a:latin typeface="Times New Roman" pitchFamily="18" charset="0"/>
              <a:cs typeface="Times New Roman" pitchFamily="18" charset="0"/>
            </a:endParaRPr>
          </a:p>
          <a:p>
            <a:endParaRPr lang="en-US" dirty="0"/>
          </a:p>
        </p:txBody>
      </p:sp>
      <p:cxnSp>
        <p:nvCxnSpPr>
          <p:cNvPr id="5" name="Straight Arrow Connector 4"/>
          <p:cNvCxnSpPr/>
          <p:nvPr/>
        </p:nvCxnSpPr>
        <p:spPr>
          <a:xfrm>
            <a:off x="4953000" y="12192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3733800" y="12192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206</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srcRect/>
          <a:stretch>
            <a:fillRect/>
          </a:stretch>
        </p:blipFill>
        <p:spPr bwMode="auto">
          <a:xfrm>
            <a:off x="1" y="0"/>
            <a:ext cx="8686799" cy="63246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207</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just">
              <a:lnSpc>
                <a:spcPct val="150000"/>
              </a:lnSpc>
              <a:buFont typeface="Wingdings" pitchFamily="2" charset="2"/>
              <a:buChar char="Ø"/>
            </a:pPr>
            <a:r>
              <a:rPr lang="en-US" sz="2800" b="1" dirty="0" smtClean="0">
                <a:latin typeface="Times New Roman" pitchFamily="18" charset="0"/>
                <a:cs typeface="Times New Roman" pitchFamily="18" charset="0"/>
              </a:rPr>
              <a:t>Coordination number</a:t>
            </a:r>
            <a:r>
              <a:rPr lang="en-US" sz="2800" dirty="0" smtClean="0">
                <a:latin typeface="Times New Roman" pitchFamily="18" charset="0"/>
                <a:cs typeface="Times New Roman" pitchFamily="18" charset="0"/>
              </a:rPr>
              <a:t>: the total number of coordinate bonds formed between a central metal  ion and its ligands.</a:t>
            </a:r>
          </a:p>
          <a:p>
            <a:pPr algn="just">
              <a:lnSpc>
                <a:spcPct val="150000"/>
              </a:lnSpc>
              <a:buFont typeface="Wingdings" pitchFamily="2" charset="2"/>
              <a:buChar char="Ø"/>
            </a:pPr>
            <a:r>
              <a:rPr lang="en-US" sz="2800" b="1" dirty="0" smtClean="0">
                <a:latin typeface="Times New Roman" pitchFamily="18" charset="0"/>
                <a:cs typeface="Times New Roman" pitchFamily="18" charset="0"/>
              </a:rPr>
              <a:t>Inner coordination sphere </a:t>
            </a:r>
            <a:r>
              <a:rPr lang="en-US" sz="2800" dirty="0" smtClean="0">
                <a:latin typeface="Times New Roman" pitchFamily="18" charset="0"/>
                <a:cs typeface="Times New Roman" pitchFamily="18" charset="0"/>
              </a:rPr>
              <a:t>or the </a:t>
            </a:r>
            <a:r>
              <a:rPr lang="en-US" sz="2800" b="1" dirty="0" smtClean="0">
                <a:latin typeface="Times New Roman" pitchFamily="18" charset="0"/>
                <a:cs typeface="Times New Roman" pitchFamily="18" charset="0"/>
              </a:rPr>
              <a:t>first sphere</a:t>
            </a:r>
            <a:r>
              <a:rPr lang="en-US" sz="2800" dirty="0" smtClean="0">
                <a:latin typeface="Times New Roman" pitchFamily="18" charset="0"/>
                <a:cs typeface="Times New Roman" pitchFamily="18" charset="0"/>
              </a:rPr>
              <a:t> refers to ligands that are directly bound to the central metal. </a:t>
            </a:r>
          </a:p>
          <a:p>
            <a:pPr algn="just">
              <a:lnSpc>
                <a:spcPct val="150000"/>
              </a:lnSpc>
              <a:buFont typeface="Wingdings" pitchFamily="2" charset="2"/>
              <a:buChar char="Ø"/>
            </a:pPr>
            <a:r>
              <a:rPr lang="en-US" sz="2800" b="1" dirty="0" smtClean="0">
                <a:latin typeface="Times New Roman" pitchFamily="18" charset="0"/>
                <a:cs typeface="Times New Roman" pitchFamily="18" charset="0"/>
              </a:rPr>
              <a:t>Outer coordination sphere </a:t>
            </a:r>
            <a:r>
              <a:rPr lang="en-US" sz="2800" dirty="0" smtClean="0">
                <a:latin typeface="Times New Roman" pitchFamily="18" charset="0"/>
                <a:cs typeface="Times New Roman" pitchFamily="18" charset="0"/>
              </a:rPr>
              <a:t>or the </a:t>
            </a:r>
            <a:r>
              <a:rPr lang="en-US" sz="2800" b="1" dirty="0" smtClean="0">
                <a:latin typeface="Times New Roman" pitchFamily="18" charset="0"/>
                <a:cs typeface="Times New Roman" pitchFamily="18" charset="0"/>
              </a:rPr>
              <a:t>second sphere</a:t>
            </a:r>
            <a:r>
              <a:rPr lang="en-US" sz="2800" dirty="0" smtClean="0">
                <a:latin typeface="Times New Roman" pitchFamily="18" charset="0"/>
                <a:cs typeface="Times New Roman" pitchFamily="18" charset="0"/>
              </a:rPr>
              <a:t> refers to other ions that are attached to the complex ion.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In [Pt(NH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6</a:t>
            </a:r>
            <a:r>
              <a:rPr lang="en-US" sz="2800" dirty="0" smtClean="0">
                <a:latin typeface="Times New Roman" pitchFamily="18" charset="0"/>
                <a:cs typeface="Times New Roman" pitchFamily="18" charset="0"/>
              </a:rPr>
              <a:t>]Cl</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NH</a:t>
            </a:r>
            <a:r>
              <a:rPr lang="en-US" sz="2800" baseline="-25000" dirty="0" smtClean="0">
                <a:latin typeface="Times New Roman" pitchFamily="18" charset="0"/>
                <a:cs typeface="Times New Roman" pitchFamily="18" charset="0"/>
              </a:rPr>
              <a:t>3 </a:t>
            </a:r>
            <a:r>
              <a:rPr lang="en-US" sz="2800" dirty="0" smtClean="0">
                <a:latin typeface="Times New Roman" pitchFamily="18" charset="0"/>
                <a:cs typeface="Times New Roman" pitchFamily="18" charset="0"/>
              </a:rPr>
              <a:t>is the inner sphere ligand, </a:t>
            </a:r>
            <a:r>
              <a:rPr lang="en-US" sz="2800" dirty="0" err="1" smtClean="0">
                <a:latin typeface="Times New Roman" pitchFamily="18" charset="0"/>
                <a:cs typeface="Times New Roman" pitchFamily="18" charset="0"/>
              </a:rPr>
              <a:t>Cl</a:t>
            </a:r>
            <a:r>
              <a:rPr lang="en-US" sz="2800" dirty="0" smtClean="0">
                <a:latin typeface="Times New Roman" pitchFamily="18" charset="0"/>
                <a:cs typeface="Times New Roman" pitchFamily="18" charset="0"/>
              </a:rPr>
              <a:t> is the outer sphere ligand.</a:t>
            </a:r>
          </a:p>
          <a:p>
            <a:pPr>
              <a:buFont typeface="Wingdings" pitchFamily="2" charset="2"/>
              <a:buChar char="Ø"/>
            </a:pPr>
            <a:r>
              <a:rPr lang="en-US" sz="2800" b="1" dirty="0" smtClean="0">
                <a:latin typeface="Times New Roman" pitchFamily="18" charset="0"/>
                <a:cs typeface="Times New Roman" pitchFamily="18" charset="0"/>
              </a:rPr>
              <a:t>Charge of a complex</a:t>
            </a:r>
          </a:p>
          <a:p>
            <a:pPr algn="just">
              <a:lnSpc>
                <a:spcPct val="160000"/>
              </a:lnSpc>
              <a:buFont typeface="Wingdings" pitchFamily="2" charset="2"/>
              <a:buChar char="Ø"/>
            </a:pP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In the formula of the complex ion: square brackets group together the species making up the complex ion.</a:t>
            </a:r>
          </a:p>
          <a:p>
            <a:pPr algn="just">
              <a:lnSpc>
                <a:spcPct val="150000"/>
              </a:lnSpc>
              <a:buNone/>
            </a:pPr>
            <a:endParaRPr lang="en-US" sz="2800" dirty="0" smtClean="0">
              <a:latin typeface="Times New Roman" pitchFamily="18" charset="0"/>
              <a:cs typeface="Times New Roman" pitchFamily="18" charset="0"/>
            </a:endParaRPr>
          </a:p>
          <a:p>
            <a:pPr algn="just">
              <a:lnSpc>
                <a:spcPct val="150000"/>
              </a:lnSpc>
              <a:buNone/>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dirty="0" smtClean="0">
              <a:solidFill>
                <a:srgbClr val="7030A0"/>
              </a:solidFill>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208</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514350" indent="-514350" algn="just">
              <a:lnSpc>
                <a:spcPct val="150000"/>
              </a:lnSpc>
              <a:buFont typeface="Wingdings" pitchFamily="2" charset="2"/>
              <a:buChar char="ü"/>
            </a:pPr>
            <a:r>
              <a:rPr lang="en-US" sz="2800" dirty="0" smtClean="0">
                <a:latin typeface="Times New Roman" pitchFamily="18" charset="0"/>
                <a:cs typeface="Times New Roman" pitchFamily="18" charset="0"/>
              </a:rPr>
              <a:t>the overall charge is shown outside the brackets.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The overall charge is the sum of the individual charges of the transition metal ion and those of the ligands present in the complex.</a:t>
            </a:r>
          </a:p>
          <a:p>
            <a:pPr algn="just">
              <a:lnSpc>
                <a:spcPct val="150000"/>
              </a:lnSpc>
              <a:buNone/>
            </a:pPr>
            <a:r>
              <a:rPr lang="en-US" dirty="0" smtClean="0">
                <a:latin typeface="Times New Roman" pitchFamily="18" charset="0"/>
                <a:cs typeface="Times New Roman" pitchFamily="18" charset="0"/>
              </a:rPr>
              <a:t> </a:t>
            </a:r>
            <a:r>
              <a:rPr lang="en-US" sz="2800" b="1" dirty="0" smtClean="0">
                <a:solidFill>
                  <a:srgbClr val="00B0F0"/>
                </a:solidFill>
                <a:latin typeface="Times New Roman" pitchFamily="18" charset="0"/>
                <a:cs typeface="Times New Roman" pitchFamily="18" charset="0"/>
              </a:rPr>
              <a:t>Worked examples</a:t>
            </a:r>
          </a:p>
          <a:p>
            <a:pPr>
              <a:lnSpc>
                <a:spcPct val="150000"/>
              </a:lnSpc>
              <a:buNone/>
            </a:pPr>
            <a:r>
              <a:rPr lang="en-US" sz="2800" dirty="0" smtClean="0">
                <a:latin typeface="Times New Roman" pitchFamily="18" charset="0"/>
                <a:cs typeface="Times New Roman" pitchFamily="18" charset="0"/>
              </a:rPr>
              <a:t>1.</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State the formula and charge of the complex ion made from one titanium(III) ion and six water molecules. [Ti(H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6</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3+</a:t>
            </a:r>
            <a:endParaRPr lang="en-US" sz="2800" dirty="0" smtClean="0">
              <a:latin typeface="Times New Roman" pitchFamily="18" charset="0"/>
              <a:cs typeface="Times New Roman" pitchFamily="18" charset="0"/>
            </a:endParaRPr>
          </a:p>
          <a:p>
            <a:pPr>
              <a:lnSpc>
                <a:spcPct val="150000"/>
              </a:lnSpc>
              <a:buFont typeface="Wingdings" pitchFamily="2" charset="2"/>
              <a:buChar char="Ø"/>
            </a:pPr>
            <a:r>
              <a:rPr lang="en-US" sz="2800" dirty="0" smtClean="0">
                <a:latin typeface="Times New Roman" pitchFamily="18" charset="0"/>
                <a:cs typeface="Times New Roman" pitchFamily="18" charset="0"/>
              </a:rPr>
              <a:t>The formula shows that six 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 ligands are bonded to one titanium(III) ion. </a:t>
            </a:r>
            <a:endParaRPr lang="en-US" sz="2800" dirty="0" smtClean="0">
              <a:solidFill>
                <a:srgbClr val="00B0F0"/>
              </a:solidFill>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209</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It may be recalled that the shielding effect of a </a:t>
            </a:r>
            <a:r>
              <a:rPr lang="en-US" sz="2800" i="1" dirty="0" smtClean="0">
                <a:solidFill>
                  <a:schemeClr val="tx1"/>
                </a:solidFill>
                <a:latin typeface="Times New Roman" pitchFamily="18" charset="0"/>
                <a:cs typeface="Times New Roman" pitchFamily="18" charset="0"/>
              </a:rPr>
              <a:t>d electron is</a:t>
            </a:r>
          </a:p>
          <a:p>
            <a:pPr algn="just">
              <a:lnSpc>
                <a:spcPct val="150000"/>
              </a:lnSpc>
            </a:pPr>
            <a:r>
              <a:rPr lang="en-US" sz="2800" dirty="0" smtClean="0">
                <a:solidFill>
                  <a:schemeClr val="tx1"/>
                </a:solidFill>
                <a:latin typeface="Times New Roman" pitchFamily="18" charset="0"/>
                <a:cs typeface="Times New Roman" pitchFamily="18" charset="0"/>
              </a:rPr>
              <a:t>not that effective, </a:t>
            </a:r>
            <a:r>
              <a:rPr lang="en-US" sz="2800" dirty="0" smtClean="0">
                <a:solidFill>
                  <a:schemeClr val="tx1"/>
                </a:solidFill>
                <a:latin typeface="Times New Roman" pitchFamily="18" charset="0"/>
                <a:cs typeface="Times New Roman" pitchFamily="18" charset="0"/>
              </a:rPr>
              <a:t>hence </a:t>
            </a:r>
            <a:r>
              <a:rPr lang="en-US" sz="2800" dirty="0" smtClean="0">
                <a:solidFill>
                  <a:schemeClr val="tx1"/>
                </a:solidFill>
                <a:latin typeface="Times New Roman" pitchFamily="18" charset="0"/>
                <a:cs typeface="Times New Roman" pitchFamily="18" charset="0"/>
              </a:rPr>
              <a:t>the net electrostatic attraction between the nuclear charge and the outermost electron increases and the ionic radius decreases.</a:t>
            </a:r>
          </a:p>
          <a:p>
            <a:pPr algn="just">
              <a:lnSpc>
                <a:spcPct val="150000"/>
              </a:lnSpc>
              <a:buFont typeface="Wingdings" pitchFamily="2" charset="2"/>
              <a:buChar char="Ø"/>
            </a:pPr>
            <a:endParaRPr lang="en-US" sz="2800"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However</a:t>
            </a:r>
            <a:r>
              <a:rPr lang="en-US" sz="2800" dirty="0">
                <a:solidFill>
                  <a:schemeClr val="tx1"/>
                </a:solidFill>
                <a:latin typeface="Times New Roman" pitchFamily="18" charset="0"/>
                <a:cs typeface="Times New Roman" pitchFamily="18" charset="0"/>
              </a:rPr>
              <a:t>, the variation within a series is quite small</a:t>
            </a:r>
            <a:r>
              <a:rPr lang="en-US" sz="2800" dirty="0" smtClean="0">
                <a:solidFill>
                  <a:schemeClr val="tx1"/>
                </a:solidFill>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 An interesting </a:t>
            </a:r>
            <a:r>
              <a:rPr lang="en-US" sz="2800" dirty="0">
                <a:solidFill>
                  <a:schemeClr val="tx1"/>
                </a:solidFill>
                <a:latin typeface="Times New Roman" pitchFamily="18" charset="0"/>
                <a:cs typeface="Times New Roman" pitchFamily="18" charset="0"/>
              </a:rPr>
              <a:t>point emerges when atomic sizes of one series are </a:t>
            </a:r>
            <a:r>
              <a:rPr lang="en-US" sz="2800" dirty="0" smtClean="0">
                <a:solidFill>
                  <a:schemeClr val="tx1"/>
                </a:solidFill>
                <a:latin typeface="Times New Roman" pitchFamily="18" charset="0"/>
                <a:cs typeface="Times New Roman" pitchFamily="18" charset="0"/>
              </a:rPr>
              <a:t>compared with </a:t>
            </a:r>
            <a:r>
              <a:rPr lang="en-US" sz="2800" dirty="0">
                <a:solidFill>
                  <a:schemeClr val="tx1"/>
                </a:solidFill>
                <a:latin typeface="Times New Roman" pitchFamily="18" charset="0"/>
                <a:cs typeface="Times New Roman" pitchFamily="18" charset="0"/>
              </a:rPr>
              <a:t>those of the corresponding elements in the other series</a:t>
            </a:r>
            <a:r>
              <a:rPr lang="en-US" sz="2800" dirty="0" smtClean="0">
                <a:solidFill>
                  <a:schemeClr val="tx1"/>
                </a:solidFill>
                <a:latin typeface="Times New Roman" pitchFamily="18" charset="0"/>
                <a:cs typeface="Times New Roman" pitchFamily="18" charset="0"/>
              </a:rPr>
              <a:t>.</a:t>
            </a:r>
          </a:p>
          <a:p>
            <a:pPr algn="just">
              <a:lnSpc>
                <a:spcPct val="150000"/>
              </a:lnSpc>
              <a:buFont typeface="Wingdings" pitchFamily="2" charset="2"/>
              <a:buChar char="Ø"/>
            </a:pPr>
            <a:endParaRPr lang="en-US" sz="2800"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endParaRPr lang="en-US" sz="2800" b="1" dirty="0" smtClean="0">
              <a:solidFill>
                <a:schemeClr val="tx1"/>
              </a:solidFill>
              <a:latin typeface="Times New Roman" pitchFamily="18" charset="0"/>
              <a:cs typeface="Times New Roman" pitchFamily="18" charset="0"/>
            </a:endParaRPr>
          </a:p>
          <a:p>
            <a:endParaRPr lang="en-US" dirty="0"/>
          </a:p>
        </p:txBody>
      </p:sp>
      <p:sp>
        <p:nvSpPr>
          <p:cNvPr id="5" name="Slide Number Placeholder 4"/>
          <p:cNvSpPr>
            <a:spLocks noGrp="1"/>
          </p:cNvSpPr>
          <p:nvPr>
            <p:ph type="sldNum" sz="quarter" idx="12"/>
          </p:nvPr>
        </p:nvSpPr>
        <p:spPr/>
        <p:txBody>
          <a:bodyPr/>
          <a:lstStyle/>
          <a:p>
            <a:fld id="{1AECD830-6D75-4D7C-923D-AC950AB2D063}" type="slidenum">
              <a:rPr lang="en-US" smtClean="0"/>
              <a:pPr/>
              <a:t>21</a:t>
            </a:fld>
            <a:endParaRPr lang="en-US"/>
          </a:p>
        </p:txBody>
      </p:sp>
    </p:spTree>
  </p:cSld>
  <p:clrMapOvr>
    <a:masterClrMapping/>
  </p:clrMapOvr>
  <p:transition>
    <p:cover dir="lu"/>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nSpc>
                <a:spcPct val="150000"/>
              </a:lnSpc>
              <a:buFont typeface="Wingdings" pitchFamily="2" charset="2"/>
              <a:buChar char="Ø"/>
            </a:pPr>
            <a:r>
              <a:rPr lang="en-US" sz="2800" dirty="0" smtClean="0">
                <a:latin typeface="Times New Roman" pitchFamily="18" charset="0"/>
                <a:cs typeface="Times New Roman" pitchFamily="18" charset="0"/>
              </a:rPr>
              <a:t>As water is a neutral ligand, the overall charge on the ion is the same as the transition metal ion, which is +3.</a:t>
            </a:r>
          </a:p>
          <a:p>
            <a:pPr algn="just">
              <a:lnSpc>
                <a:spcPct val="150000"/>
              </a:lnSpc>
              <a:buNone/>
            </a:pPr>
            <a:r>
              <a:rPr lang="en-US" sz="2800" dirty="0" smtClean="0">
                <a:latin typeface="Times New Roman" pitchFamily="18" charset="0"/>
                <a:cs typeface="Times New Roman" pitchFamily="18" charset="0"/>
              </a:rPr>
              <a:t>2. What is the oxidation number of the transition metal in the complex ion [Co(H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Cl]</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This complex ion has five neutral water ligands with no charge, and one chloride ligand with a charge of –1.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Overall the complex ion has a 1+ positive charge.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In [Co(H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Cl]</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cobalt must have the oxidation state +2 to give the overall charge of +1.</a:t>
            </a:r>
          </a:p>
          <a:p>
            <a:pPr>
              <a:lnSpc>
                <a:spcPct val="150000"/>
              </a:lnSpc>
              <a:buFont typeface="Wingdings" pitchFamily="2" charset="2"/>
              <a:buChar char="Ø"/>
            </a:pPr>
            <a:endParaRPr lang="en-US" sz="2800" dirty="0" smtClean="0">
              <a:latin typeface="Times New Roman" pitchFamily="18" charset="0"/>
              <a:cs typeface="Times New Roman" pitchFamily="18" charset="0"/>
            </a:endParaRPr>
          </a:p>
          <a:p>
            <a:pPr>
              <a:lnSpc>
                <a:spcPct val="150000"/>
              </a:lnSpc>
              <a:buFont typeface="Wingdings" pitchFamily="2" charset="2"/>
              <a:buChar char="Ø"/>
            </a:pPr>
            <a:endParaRPr lang="en-US" sz="2800" dirty="0"/>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210</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nSpc>
                <a:spcPct val="150000"/>
              </a:lnSpc>
              <a:buNone/>
            </a:pPr>
            <a:r>
              <a:rPr lang="en-US" b="1" dirty="0" smtClean="0">
                <a:solidFill>
                  <a:srgbClr val="0070C0"/>
                </a:solidFill>
                <a:latin typeface="Times New Roman" pitchFamily="18" charset="0"/>
                <a:cs typeface="Times New Roman" pitchFamily="18" charset="0"/>
              </a:rPr>
              <a:t>COORDINATION NUMBER AND SHAPE</a:t>
            </a:r>
          </a:p>
          <a:p>
            <a:pPr algn="just">
              <a:lnSpc>
                <a:spcPct val="150000"/>
              </a:lnSpc>
              <a:buFont typeface="Wingdings" pitchFamily="2" charset="2"/>
              <a:buChar char="Ø"/>
            </a:pPr>
            <a:r>
              <a:rPr lang="en-US" sz="2800" dirty="0" smtClean="0">
                <a:latin typeface="Times New Roman" pitchFamily="18" charset="0"/>
                <a:cs typeface="Times New Roman" pitchFamily="18" charset="0"/>
              </a:rPr>
              <a:t>Coordination complexes adopt a limited number of basic shapes.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Previously you have developed a predictive set of molecular shapes evolving from an electrostatic model of the distributions predicted for from two to six point charges dispersed on a spherical surface.</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These shapes, evolving from a modification of the VSEPR model that was itself developed initially for main group compounds,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are satisfactory as models for many of the basic shapes met experimentally for complexes throughout the Periodic Table.</a:t>
            </a:r>
            <a:endParaRPr lang="en-US" sz="2800" dirty="0" smtClean="0">
              <a:solidFill>
                <a:srgbClr val="0070C0"/>
              </a:solidFill>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r>
              <a:rPr lang="en-US" dirty="0" smtClean="0"/>
              <a:t>  </a:t>
            </a:r>
            <a:fld id="{45C640F9-12FC-4035-B6BC-597DC992300D}" type="slidenum">
              <a:rPr lang="en-US" sz="3200" smtClean="0">
                <a:solidFill>
                  <a:schemeClr val="tx1"/>
                </a:solidFill>
                <a:latin typeface="Times New Roman" pitchFamily="18" charset="0"/>
                <a:cs typeface="Times New Roman" pitchFamily="18" charset="0"/>
              </a:rPr>
              <a:pPr/>
              <a:t>211</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 original VSEPR model and its electron counting rules have limited predictive value for shape in complexes of d-block elements compared with its application for p-block elements.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This relates to the defined directional properties of lone pairs in p-block elements, whereas in transition elements nonbonding electrons play a much reduced role in defining shape.</a:t>
            </a:r>
          </a:p>
          <a:p>
            <a:pPr algn="just">
              <a:lnSpc>
                <a:spcPct val="150000"/>
              </a:lnSpc>
              <a:buFont typeface="Wingdings" pitchFamily="2" charset="2"/>
              <a:buChar char="Ø"/>
            </a:pPr>
            <a:r>
              <a:rPr lang="en-US" sz="2800" dirty="0" smtClean="0">
                <a:latin typeface="Times New Roman" pitchFamily="18" charset="0"/>
                <a:cs typeface="Times New Roman" pitchFamily="18" charset="0"/>
              </a:rPr>
              <a:t>Rather, it is simply the number of donor groups bound about the metal that is the key to shape in transition metal complexes.</a:t>
            </a:r>
          </a:p>
          <a:p>
            <a:pPr algn="just">
              <a:lnSpc>
                <a:spcPct val="150000"/>
              </a:lnSpc>
              <a:buFont typeface="Wingdings" pitchFamily="2" charset="2"/>
              <a:buChar char="Ø"/>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212</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This is recognized in the </a:t>
            </a:r>
            <a:r>
              <a:rPr lang="en-US" sz="2800" dirty="0" err="1" smtClean="0">
                <a:latin typeface="Times New Roman" pitchFamily="18" charset="0"/>
                <a:cs typeface="Times New Roman" pitchFamily="18" charset="0"/>
              </a:rPr>
              <a:t>Kepert</a:t>
            </a:r>
            <a:r>
              <a:rPr lang="en-US" sz="2800" dirty="0" smtClean="0">
                <a:latin typeface="Times New Roman" pitchFamily="18" charset="0"/>
                <a:cs typeface="Times New Roman" pitchFamily="18" charset="0"/>
              </a:rPr>
              <a:t> model,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which is a variation of the VSEPR concept developed for transition elements that ignores nonbonding electrons and considers only the set of donor groups represented as point charges on a surface.</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This essentially electrostatic model has limitations,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as shape is influenced by other factors such as inherent ligand shape and steric interactions between ligands,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as well as the size and valence electron set of the central metal ion.</a:t>
            </a:r>
          </a:p>
          <a:p>
            <a:pPr algn="just">
              <a:lnSpc>
                <a:spcPct val="150000"/>
              </a:lnSpc>
              <a:buFont typeface="Wingdings" pitchFamily="2" charset="2"/>
              <a:buChar char="Ø"/>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213</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lgn="just">
              <a:lnSpc>
                <a:spcPct val="150000"/>
              </a:lnSpc>
              <a:buFont typeface="Wingdings" pitchFamily="2" charset="2"/>
              <a:buChar char="Ø"/>
            </a:pPr>
            <a:r>
              <a:rPr lang="en-US" sz="3000" dirty="0" smtClean="0">
                <a:latin typeface="Times New Roman" pitchFamily="18" charset="0"/>
                <a:cs typeface="Times New Roman" pitchFamily="18" charset="0"/>
              </a:rPr>
              <a:t>There are in fact several effects that contribute to the outcome of metal–ligand assembly. </a:t>
            </a:r>
          </a:p>
          <a:p>
            <a:pPr algn="just">
              <a:lnSpc>
                <a:spcPct val="150000"/>
              </a:lnSpc>
              <a:buFont typeface="Wingdings" pitchFamily="2" charset="2"/>
              <a:buChar char="Ø"/>
            </a:pPr>
            <a:r>
              <a:rPr lang="en-US" sz="3000" dirty="0" smtClean="0">
                <a:latin typeface="Times New Roman" pitchFamily="18" charset="0"/>
                <a:cs typeface="Times New Roman" pitchFamily="18" charset="0"/>
              </a:rPr>
              <a:t>Overall, stereochemistry and coordination number in complexes appear to depend on four key factors:</a:t>
            </a:r>
          </a:p>
          <a:p>
            <a:pPr>
              <a:lnSpc>
                <a:spcPct val="150000"/>
              </a:lnSpc>
              <a:buNone/>
            </a:pPr>
            <a:r>
              <a:rPr lang="en-US" sz="2800" dirty="0" smtClean="0">
                <a:latin typeface="Times New Roman" pitchFamily="18" charset="0"/>
                <a:cs typeface="Times New Roman" pitchFamily="18" charset="0"/>
              </a:rPr>
              <a:t>1. Central metal–ligand electronic interactions, particularly influenced by the number of d(or f) electrons of the metal ion;</a:t>
            </a:r>
          </a:p>
          <a:p>
            <a:pPr>
              <a:lnSpc>
                <a:spcPct val="150000"/>
              </a:lnSpc>
              <a:buNone/>
            </a:pPr>
            <a:r>
              <a:rPr lang="en-US" sz="2800" dirty="0" smtClean="0">
                <a:latin typeface="Times New Roman" pitchFamily="18" charset="0"/>
                <a:cs typeface="Times New Roman" pitchFamily="18" charset="0"/>
              </a:rPr>
              <a:t>2. Metal ion size and preferred metal–ligand donor bond lengths;</a:t>
            </a:r>
          </a:p>
          <a:p>
            <a:pPr>
              <a:lnSpc>
                <a:spcPct val="150000"/>
              </a:lnSpc>
              <a:buNone/>
            </a:pPr>
            <a:r>
              <a:rPr lang="en-US" sz="2800" dirty="0" smtClean="0">
                <a:latin typeface="Times New Roman" pitchFamily="18" charset="0"/>
                <a:cs typeface="Times New Roman" pitchFamily="18" charset="0"/>
              </a:rPr>
              <a:t>3. ligand–ligand repulsion forces;</a:t>
            </a:r>
          </a:p>
          <a:p>
            <a:pPr>
              <a:lnSpc>
                <a:spcPct val="150000"/>
              </a:lnSpc>
              <a:buNone/>
            </a:pPr>
            <a:r>
              <a:rPr lang="en-US" sz="2800" dirty="0" smtClean="0">
                <a:latin typeface="Times New Roman" pitchFamily="18" charset="0"/>
                <a:cs typeface="Times New Roman" pitchFamily="18" charset="0"/>
              </a:rPr>
              <a:t>4. Inherent ligand geometry and rigidity.</a:t>
            </a:r>
          </a:p>
          <a:p>
            <a:endParaRPr lang="en-US" dirty="0"/>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214</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nSpc>
                <a:spcPct val="150000"/>
              </a:lnSpc>
              <a:buNone/>
            </a:pPr>
            <a:r>
              <a:rPr lang="en-US" b="1" dirty="0" smtClean="0">
                <a:solidFill>
                  <a:srgbClr val="00B0F0"/>
                </a:solidFill>
                <a:latin typeface="Times New Roman" pitchFamily="18" charset="0"/>
                <a:cs typeface="Times New Roman" pitchFamily="18" charset="0"/>
              </a:rPr>
              <a:t>One Coordination (ML)</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This unlikely coordination number suffers from the fact that a single donor bound to the metal would still leave the metal highly exposed,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a situation that would most likely lead to additional ligands adding and thus increasing the coordination number.</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It is nevertheless prudent to describe it as extremely rare,</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because there is a small possibility that a suitably bulky and appropriately shaped ligand may achieve one-coordination. </a:t>
            </a:r>
          </a:p>
          <a:p>
            <a:pPr algn="just">
              <a:lnSpc>
                <a:spcPct val="150000"/>
              </a:lnSpc>
              <a:buFont typeface="Wingdings" pitchFamily="2" charset="2"/>
              <a:buChar char="Ø"/>
            </a:pPr>
            <a:endParaRPr lang="en-US" sz="2800" dirty="0" smtClean="0">
              <a:solidFill>
                <a:srgbClr val="00B0F0"/>
              </a:solidFill>
              <a:latin typeface="Times New Roman" pitchFamily="18" charset="0"/>
              <a:cs typeface="Times New Roman" pitchFamily="18" charset="0"/>
            </a:endParaRPr>
          </a:p>
          <a:p>
            <a:pPr>
              <a:buFont typeface="Wingdings" pitchFamily="2" charset="2"/>
              <a:buChar char="Ø"/>
            </a:pPr>
            <a:endParaRPr lang="en-US" dirty="0"/>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215</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It may be more practicable in the gas phase under high dilution conditions, where metal–ligand encounters are limited.</a:t>
            </a:r>
          </a:p>
          <a:p>
            <a:pPr algn="just">
              <a:lnSpc>
                <a:spcPct val="150000"/>
              </a:lnSpc>
              <a:buFont typeface="Wingdings" pitchFamily="2" charset="2"/>
              <a:buChar char="Ø"/>
            </a:pPr>
            <a:r>
              <a:rPr lang="en-US" sz="2800" dirty="0" smtClean="0">
                <a:latin typeface="Times New Roman" pitchFamily="18" charset="0"/>
                <a:cs typeface="Times New Roman" pitchFamily="18" charset="0"/>
              </a:rPr>
              <a:t>As a consequence, it is not surprising that there appears to be only one isolated structure claimed.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This is of the indium(I) and thallium(I) complexes with a single M-C bond from a δ-bonded benzene anion that carries two bulky tri-substituted benzene </a:t>
            </a:r>
            <a:r>
              <a:rPr lang="en-US" sz="2800" dirty="0" err="1" smtClean="0">
                <a:latin typeface="Times New Roman" pitchFamily="18" charset="0"/>
                <a:cs typeface="Times New Roman" pitchFamily="18" charset="0"/>
              </a:rPr>
              <a:t>substituents</a:t>
            </a:r>
            <a:r>
              <a:rPr lang="en-US" sz="2800" dirty="0" smtClean="0">
                <a:latin typeface="Times New Roman" pitchFamily="18" charset="0"/>
                <a:cs typeface="Times New Roman" pitchFamily="18" charset="0"/>
              </a:rPr>
              <a:t> in </a:t>
            </a:r>
            <a:r>
              <a:rPr lang="en-US" sz="2800" i="1" dirty="0" smtClean="0">
                <a:latin typeface="Times New Roman" pitchFamily="18" charset="0"/>
                <a:cs typeface="Times New Roman" pitchFamily="18" charset="0"/>
              </a:rPr>
              <a:t>ortho </a:t>
            </a:r>
            <a:r>
              <a:rPr lang="en-US" sz="2800" dirty="0" smtClean="0">
                <a:latin typeface="Times New Roman" pitchFamily="18" charset="0"/>
                <a:cs typeface="Times New Roman" pitchFamily="18" charset="0"/>
              </a:rPr>
              <a:t>positions.</a:t>
            </a:r>
          </a:p>
          <a:p>
            <a:endParaRPr lang="en-US" dirty="0"/>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216</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endParaRPr lang="en-US" dirty="0" smtClean="0"/>
          </a:p>
          <a:p>
            <a:endParaRPr lang="en-US" dirty="0" smtClean="0"/>
          </a:p>
          <a:p>
            <a:endParaRPr lang="en-US" dirty="0" smtClean="0"/>
          </a:p>
          <a:p>
            <a:pPr algn="ctr">
              <a:lnSpc>
                <a:spcPct val="150000"/>
              </a:lnSpc>
              <a:buNone/>
            </a:pPr>
            <a:r>
              <a:rPr lang="en-US" sz="2800" dirty="0" smtClean="0">
                <a:latin typeface="Times New Roman" pitchFamily="18" charset="0"/>
                <a:cs typeface="Times New Roman" pitchFamily="18" charset="0"/>
              </a:rPr>
              <a:t>An extremely rare one-coordinate complex</a:t>
            </a:r>
          </a:p>
          <a:p>
            <a:pPr>
              <a:buNone/>
            </a:pPr>
            <a:r>
              <a:rPr lang="en-US" sz="2800" b="1" dirty="0" smtClean="0">
                <a:solidFill>
                  <a:srgbClr val="002060"/>
                </a:solidFill>
                <a:latin typeface="Times New Roman" pitchFamily="18" charset="0"/>
                <a:cs typeface="Times New Roman" pitchFamily="18" charset="0"/>
              </a:rPr>
              <a:t>Two Coordination (ML</a:t>
            </a:r>
            <a:r>
              <a:rPr lang="en-US" sz="2800" b="1" baseline="-25000" dirty="0" smtClean="0">
                <a:solidFill>
                  <a:srgbClr val="002060"/>
                </a:solidFill>
                <a:latin typeface="Times New Roman" pitchFamily="18" charset="0"/>
                <a:cs typeface="Times New Roman" pitchFamily="18" charset="0"/>
              </a:rPr>
              <a:t>2</a:t>
            </a:r>
            <a:r>
              <a:rPr lang="en-US" sz="2800" b="1" dirty="0" smtClean="0">
                <a:solidFill>
                  <a:srgbClr val="002060"/>
                </a:solidFill>
                <a:latin typeface="Times New Roman" pitchFamily="18" charset="0"/>
                <a:cs typeface="Times New Roman" pitchFamily="18" charset="0"/>
              </a:rPr>
              <a:t>)</a:t>
            </a:r>
            <a:endParaRPr lang="en-US" sz="2800" dirty="0" smtClean="0">
              <a:solidFill>
                <a:srgbClr val="002060"/>
              </a:solidFill>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Two coordination is the lowest stable coordination number that is well reported.</a:t>
            </a:r>
          </a:p>
          <a:p>
            <a:pPr algn="just">
              <a:lnSpc>
                <a:spcPct val="160000"/>
              </a:lnSpc>
              <a:buFont typeface="Wingdings" pitchFamily="2" charset="2"/>
              <a:buChar char="Ø"/>
            </a:pPr>
            <a:r>
              <a:rPr lang="en-US" sz="2800" dirty="0" smtClean="0">
                <a:latin typeface="Times New Roman" pitchFamily="18" charset="0"/>
                <a:cs typeface="Times New Roman" pitchFamily="18" charset="0"/>
              </a:rPr>
              <a:t>We expect a ML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molecule to be linear, with the two donor groups disposed as far away from each other as possible on opposite ends of a line joining them and passing through the metal centre.</a:t>
            </a:r>
          </a:p>
          <a:p>
            <a:endParaRPr lang="en-US" dirty="0" smtClean="0"/>
          </a:p>
          <a:p>
            <a:endParaRPr lang="en-US" dirty="0"/>
          </a:p>
        </p:txBody>
      </p:sp>
      <p:pic>
        <p:nvPicPr>
          <p:cNvPr id="4" name="Picture 3"/>
          <p:cNvPicPr/>
          <p:nvPr/>
        </p:nvPicPr>
        <p:blipFill>
          <a:blip r:embed="rId3" cstate="print"/>
          <a:srcRect/>
          <a:stretch>
            <a:fillRect/>
          </a:stretch>
        </p:blipFill>
        <p:spPr bwMode="auto">
          <a:xfrm>
            <a:off x="2971800" y="228600"/>
            <a:ext cx="3124200" cy="1600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217</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Deviation from prediction may arise in this case simply by </a:t>
            </a:r>
            <a:r>
              <a:rPr lang="en-US" sz="2800" i="1" dirty="0" smtClean="0">
                <a:latin typeface="Times New Roman" pitchFamily="18" charset="0"/>
                <a:cs typeface="Times New Roman" pitchFamily="18" charset="0"/>
              </a:rPr>
              <a:t>bond angle deformation</a:t>
            </a:r>
            <a:r>
              <a:rPr lang="en-US" sz="2800" dirty="0" smtClean="0">
                <a:latin typeface="Times New Roman" pitchFamily="18" charset="0"/>
                <a:cs typeface="Times New Roman" pitchFamily="18" charset="0"/>
              </a:rPr>
              <a:t>, with the usual 180◦ L-M-L bond angle reduced to &lt;180◦ through bending.</a:t>
            </a:r>
          </a:p>
          <a:p>
            <a:pPr algn="just">
              <a:lnSpc>
                <a:spcPct val="150000"/>
              </a:lnSpc>
              <a:buFont typeface="Wingdings" pitchFamily="2" charset="2"/>
              <a:buChar char="Ø"/>
            </a:pPr>
            <a:r>
              <a:rPr lang="en-US" sz="2800" dirty="0" smtClean="0">
                <a:latin typeface="Times New Roman" pitchFamily="18" charset="0"/>
                <a:cs typeface="Times New Roman" pitchFamily="18" charset="0"/>
              </a:rPr>
              <a:t>Experimentally, ML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complexes are overwhelmingly linear.</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Both electron pair repulsion and simple steric arguments favour this shape.</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If bending occurs, it brings the two ligands closer towards each other,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providing greater opportunity for repulsive interaction between the ligands; this would seem both unreasonable and unlikely, yet bent molecules do occur.</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218</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‘Bent’ geometries are well known in p-block chemistry, of course,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where lone pairs play an important directional role.</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Water is the classical example, with its two lone pairs and two bond pairs around the oxygen centre leading to a bent </a:t>
            </a:r>
          </a:p>
          <a:p>
            <a:pPr algn="just">
              <a:lnSpc>
                <a:spcPct val="150000"/>
              </a:lnSpc>
              <a:buNone/>
            </a:pPr>
            <a:r>
              <a:rPr lang="en-US" sz="2800" dirty="0" smtClean="0">
                <a:latin typeface="Times New Roman" pitchFamily="18" charset="0"/>
                <a:cs typeface="Times New Roman" pitchFamily="18" charset="0"/>
              </a:rPr>
              <a:t>H    O   H as a result of its inherently tetrahedral shape (on including lone pairs) as well as additional effects due to differing repulsions between the lone pairs and bond pairs.</a:t>
            </a:r>
          </a:p>
          <a:p>
            <a:pPr algn="just">
              <a:lnSpc>
                <a:spcPct val="150000"/>
              </a:lnSpc>
              <a:buNone/>
            </a:pPr>
            <a:endParaRPr lang="en-US" sz="2800" dirty="0">
              <a:latin typeface="Times New Roman" pitchFamily="18" charset="0"/>
              <a:cs typeface="Times New Roman" pitchFamily="18" charset="0"/>
            </a:endParaRPr>
          </a:p>
        </p:txBody>
      </p:sp>
      <p:cxnSp>
        <p:nvCxnSpPr>
          <p:cNvPr id="5" name="Straight Connector 4"/>
          <p:cNvCxnSpPr/>
          <p:nvPr/>
        </p:nvCxnSpPr>
        <p:spPr>
          <a:xfrm>
            <a:off x="381000" y="38862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19200" y="31242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219</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1" y="0"/>
            <a:ext cx="9077556" cy="6855204"/>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AECD830-6D75-4D7C-923D-AC950AB2D063}" type="slidenum">
              <a:rPr lang="en-US" smtClean="0"/>
              <a:pPr/>
              <a:t>22</a:t>
            </a:fld>
            <a:endParaRPr lang="en-US"/>
          </a:p>
        </p:txBody>
      </p:sp>
    </p:spTree>
  </p:cSld>
  <p:clrMapOvr>
    <a:masterClrMapping/>
  </p:clrMapOvr>
  <p:transition>
    <p:cove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Where such bending is seen in metal complexes,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it can often be assigned to a higher pseudo-coordination number shape with nonbonding orbitals present contributing and occupying some region of space.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X-ray crystallography defines atomic </a:t>
            </a:r>
            <a:r>
              <a:rPr lang="en-US" sz="2800" dirty="0" err="1" smtClean="0">
                <a:latin typeface="Times New Roman" pitchFamily="18" charset="0"/>
                <a:cs typeface="Times New Roman" pitchFamily="18" charset="0"/>
              </a:rPr>
              <a:t>centres</a:t>
            </a:r>
            <a:r>
              <a:rPr lang="en-US" sz="2800" dirty="0" smtClean="0">
                <a:latin typeface="Times New Roman" pitchFamily="18" charset="0"/>
                <a:cs typeface="Times New Roman" pitchFamily="18" charset="0"/>
              </a:rPr>
              <a:t> but cannot readily detect regions of electron density that do not involve atoms.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Lone pairs are effectively not observable directly; the presence of directed nonbonding electron density can only be inferred,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as a result of an influence on structure through repulsive terms, seen experimentally as changes in bond angles.</a:t>
            </a:r>
          </a:p>
          <a:p>
            <a:pPr algn="just">
              <a:lnSpc>
                <a:spcPct val="150000"/>
              </a:lnSpc>
              <a:buFont typeface="Wingdings" pitchFamily="2" charset="2"/>
              <a:buChar char="Ø"/>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220</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endParaRPr lang="en-US" dirty="0" smtClean="0"/>
          </a:p>
          <a:p>
            <a:endParaRPr lang="en-US" dirty="0" smtClean="0"/>
          </a:p>
          <a:p>
            <a:endParaRPr lang="en-US" dirty="0" smtClean="0"/>
          </a:p>
          <a:p>
            <a:pPr algn="just">
              <a:lnSpc>
                <a:spcPct val="150000"/>
              </a:lnSpc>
              <a:buNone/>
            </a:pPr>
            <a:r>
              <a:rPr lang="en-US" sz="2800" dirty="0" smtClean="0">
                <a:latin typeface="Times New Roman" pitchFamily="18" charset="0"/>
                <a:cs typeface="Times New Roman" pitchFamily="18" charset="0"/>
              </a:rPr>
              <a:t>Possible shapes for two-coordination, and (at right) an example of a linear complex </a:t>
            </a:r>
            <a:r>
              <a:rPr lang="en-US" sz="2800" dirty="0" err="1" smtClean="0">
                <a:latin typeface="Times New Roman" pitchFamily="18" charset="0"/>
                <a:cs typeface="Times New Roman" pitchFamily="18" charset="0"/>
              </a:rPr>
              <a:t>cation</a:t>
            </a:r>
            <a:r>
              <a:rPr lang="en-US" sz="2800"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[Au(PR</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(where R = CH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p>
          <a:p>
            <a:pPr algn="just">
              <a:lnSpc>
                <a:spcPct val="150000"/>
              </a:lnSpc>
              <a:buNone/>
            </a:pPr>
            <a:endParaRPr lang="en-US" sz="2800" dirty="0" smtClean="0">
              <a:latin typeface="Times New Roman" pitchFamily="18" charset="0"/>
              <a:cs typeface="Times New Roman" pitchFamily="18" charset="0"/>
            </a:endParaRPr>
          </a:p>
          <a:p>
            <a:pPr algn="just">
              <a:lnSpc>
                <a:spcPct val="150000"/>
              </a:lnSpc>
              <a:buNone/>
            </a:pPr>
            <a:endParaRPr lang="en-US" sz="2800" dirty="0" smtClean="0">
              <a:latin typeface="Times New Roman" pitchFamily="18" charset="0"/>
              <a:cs typeface="Times New Roman" pitchFamily="18" charset="0"/>
            </a:endParaRPr>
          </a:p>
          <a:p>
            <a:pPr>
              <a:buNone/>
            </a:pPr>
            <a:endParaRPr lang="en-US" sz="2800" dirty="0" smtClean="0"/>
          </a:p>
          <a:p>
            <a:endParaRPr lang="en-US" sz="2800" dirty="0" smtClean="0"/>
          </a:p>
          <a:p>
            <a:pPr algn="just">
              <a:buNone/>
            </a:pPr>
            <a:r>
              <a:rPr lang="en-US" sz="2800" dirty="0" smtClean="0">
                <a:latin typeface="Times New Roman" pitchFamily="18" charset="0"/>
                <a:cs typeface="Times New Roman" pitchFamily="18" charset="0"/>
              </a:rPr>
              <a:t>Examples of complexes with two-coordination, including both linear and bent species.</a:t>
            </a:r>
            <a:r>
              <a:rPr lang="en-US" sz="2800" dirty="0" smtClean="0"/>
              <a:t> </a:t>
            </a:r>
          </a:p>
          <a:p>
            <a:pPr algn="just">
              <a:lnSpc>
                <a:spcPct val="150000"/>
              </a:lnSpc>
              <a:buNone/>
            </a:pPr>
            <a:endParaRPr lang="en-US" sz="2800" dirty="0" smtClean="0">
              <a:latin typeface="Times New Roman" pitchFamily="18" charset="0"/>
              <a:cs typeface="Times New Roman" pitchFamily="18" charset="0"/>
            </a:endParaRPr>
          </a:p>
          <a:p>
            <a:endParaRPr lang="en-US" dirty="0"/>
          </a:p>
        </p:txBody>
      </p:sp>
      <p:pic>
        <p:nvPicPr>
          <p:cNvPr id="4" name="Picture 3"/>
          <p:cNvPicPr/>
          <p:nvPr/>
        </p:nvPicPr>
        <p:blipFill>
          <a:blip r:embed="rId3" cstate="print"/>
          <a:srcRect/>
          <a:stretch>
            <a:fillRect/>
          </a:stretch>
        </p:blipFill>
        <p:spPr bwMode="auto">
          <a:xfrm>
            <a:off x="1828800" y="3429000"/>
            <a:ext cx="5338834" cy="2407553"/>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1752600" y="0"/>
            <a:ext cx="5791200" cy="1600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221</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 ML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geometry is rare for all but metal ions rich in d electrons, particularly d</a:t>
            </a:r>
            <a:r>
              <a:rPr lang="en-US" sz="2800" baseline="30000" dirty="0" smtClean="0">
                <a:latin typeface="Times New Roman" pitchFamily="18" charset="0"/>
                <a:cs typeface="Times New Roman" pitchFamily="18" charset="0"/>
              </a:rPr>
              <a:t>10</a:t>
            </a:r>
            <a:r>
              <a:rPr lang="en-US" sz="2800" dirty="0" smtClean="0">
                <a:latin typeface="Times New Roman" pitchFamily="18" charset="0"/>
                <a:cs typeface="Times New Roman" pitchFamily="18" charset="0"/>
              </a:rPr>
              <a:t> and d</a:t>
            </a:r>
            <a:r>
              <a:rPr lang="en-US" sz="2800" baseline="30000" dirty="0" smtClean="0">
                <a:latin typeface="Times New Roman" pitchFamily="18" charset="0"/>
                <a:cs typeface="Times New Roman" pitchFamily="18" charset="0"/>
              </a:rPr>
              <a:t>9</a:t>
            </a:r>
            <a:r>
              <a:rPr lang="en-US" sz="2800" dirty="0" smtClean="0">
                <a:latin typeface="Times New Roman" pitchFamily="18" charset="0"/>
                <a:cs typeface="Times New Roman" pitchFamily="18" charset="0"/>
              </a:rPr>
              <a:t> metal ions.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This is a recurring theme in coordination number for transition metal complexes – as a very rough rule,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the more electrons in the valence shell, the lower the coordination number.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Complexes which are two-coordinate include those of the d</a:t>
            </a:r>
            <a:r>
              <a:rPr lang="en-US" sz="2800" baseline="30000" dirty="0" smtClean="0">
                <a:latin typeface="Times New Roman" pitchFamily="18" charset="0"/>
                <a:cs typeface="Times New Roman" pitchFamily="18" charset="0"/>
              </a:rPr>
              <a:t>10</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cations</a:t>
            </a:r>
            <a:r>
              <a:rPr lang="en-US" sz="2800" dirty="0" smtClean="0">
                <a:latin typeface="Times New Roman" pitchFamily="18" charset="0"/>
                <a:cs typeface="Times New Roman" pitchFamily="18" charset="0"/>
              </a:rPr>
              <a:t> Ag(I) and Au(I), for example the [Ag(NH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and [Au(CN)</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complexes, which have linear N-Ag-N and C-Au-C cores respectively. </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222</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lnSpc>
                <a:spcPct val="150000"/>
              </a:lnSpc>
              <a:buNone/>
            </a:pPr>
            <a:r>
              <a:rPr lang="en-US" b="1" dirty="0" smtClean="0">
                <a:solidFill>
                  <a:srgbClr val="0070C0"/>
                </a:solidFill>
                <a:latin typeface="Times New Roman" pitchFamily="18" charset="0"/>
                <a:cs typeface="Times New Roman" pitchFamily="18" charset="0"/>
              </a:rPr>
              <a:t>Three Coordination (ML</a:t>
            </a:r>
            <a:r>
              <a:rPr lang="en-US" b="1" baseline="-25000" dirty="0" smtClean="0">
                <a:solidFill>
                  <a:srgbClr val="0070C0"/>
                </a:solidFill>
                <a:latin typeface="Times New Roman" pitchFamily="18" charset="0"/>
                <a:cs typeface="Times New Roman" pitchFamily="18" charset="0"/>
              </a:rPr>
              <a:t>3</a:t>
            </a:r>
            <a:r>
              <a:rPr lang="en-US" b="1" dirty="0" smtClean="0">
                <a:solidFill>
                  <a:srgbClr val="0070C0"/>
                </a:solidFill>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VSEPR-predicted shape, </a:t>
            </a:r>
            <a:r>
              <a:rPr lang="en-US" sz="2800" i="1" dirty="0" smtClean="0">
                <a:latin typeface="Times New Roman" pitchFamily="18" charset="0"/>
                <a:cs typeface="Times New Roman" pitchFamily="18" charset="0"/>
              </a:rPr>
              <a:t>trigonal planar</a:t>
            </a:r>
            <a:r>
              <a:rPr lang="en-US" sz="2800" dirty="0" smtClean="0">
                <a:latin typeface="Times New Roman" pitchFamily="18" charset="0"/>
                <a:cs typeface="Times New Roman" pitchFamily="18" charset="0"/>
              </a:rPr>
              <a:t>, is well represented amongst this relatively rare coordination number.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ML</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is (like ML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favoured by transition metal ions with lots of d electrons (d</a:t>
            </a:r>
            <a:r>
              <a:rPr lang="en-US" sz="2800" baseline="30000" dirty="0" smtClean="0">
                <a:latin typeface="Times New Roman" pitchFamily="18" charset="0"/>
                <a:cs typeface="Times New Roman" pitchFamily="18" charset="0"/>
              </a:rPr>
              <a:t>8</a:t>
            </a:r>
            <a:r>
              <a:rPr lang="en-US" sz="2800" dirty="0" smtClean="0">
                <a:latin typeface="Times New Roman" pitchFamily="18" charset="0"/>
                <a:cs typeface="Times New Roman" pitchFamily="18" charset="0"/>
              </a:rPr>
              <a:t>, d</a:t>
            </a:r>
            <a:r>
              <a:rPr lang="en-US" sz="2800" baseline="30000" dirty="0" smtClean="0">
                <a:latin typeface="Times New Roman" pitchFamily="18" charset="0"/>
                <a:cs typeface="Times New Roman" pitchFamily="18" charset="0"/>
              </a:rPr>
              <a:t>9</a:t>
            </a:r>
            <a:r>
              <a:rPr lang="en-US" sz="2800" dirty="0" smtClean="0">
                <a:latin typeface="Times New Roman" pitchFamily="18" charset="0"/>
                <a:cs typeface="Times New Roman" pitchFamily="18" charset="0"/>
              </a:rPr>
              <a:t>, d</a:t>
            </a:r>
            <a:r>
              <a:rPr lang="en-US" sz="2800" baseline="30000" dirty="0" smtClean="0">
                <a:latin typeface="Times New Roman" pitchFamily="18" charset="0"/>
                <a:cs typeface="Times New Roman" pitchFamily="18" charset="0"/>
              </a:rPr>
              <a:t>10</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Two other shapes are known, however; one is called </a:t>
            </a:r>
            <a:r>
              <a:rPr lang="en-US" sz="2800" i="1" dirty="0" smtClean="0">
                <a:latin typeface="Times New Roman" pitchFamily="18" charset="0"/>
                <a:cs typeface="Times New Roman" pitchFamily="18" charset="0"/>
              </a:rPr>
              <a:t>T-shape </a:t>
            </a:r>
            <a:r>
              <a:rPr lang="en-US" sz="2800" dirty="0" smtClean="0">
                <a:latin typeface="Times New Roman" pitchFamily="18" charset="0"/>
                <a:cs typeface="Times New Roman" pitchFamily="18" charset="0"/>
              </a:rPr>
              <a:t>(for obvious reasons), and the other called </a:t>
            </a:r>
            <a:r>
              <a:rPr lang="en-US" sz="2800" i="1" dirty="0" smtClean="0">
                <a:latin typeface="Times New Roman" pitchFamily="18" charset="0"/>
                <a:cs typeface="Times New Roman" pitchFamily="18" charset="0"/>
              </a:rPr>
              <a:t>trigonal pyramidal</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These latter two can be seen to arise from distortions of the ‘parent’ trigonal planar shape. </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solidFill>
                <a:srgbClr val="0070C0"/>
              </a:solidFill>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223</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It is usual for different shapes for a particular coordination number to be able to interconvert without any bond breaking,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simply through rearrangements such as those exemplified below.</a:t>
            </a:r>
          </a:p>
          <a:p>
            <a:pPr algn="just">
              <a:lnSpc>
                <a:spcPct val="150000"/>
              </a:lnSpc>
              <a:buNone/>
            </a:pPr>
            <a:endParaRPr lang="en-US" sz="2800" dirty="0">
              <a:latin typeface="Times New Roman" pitchFamily="18" charset="0"/>
              <a:cs typeface="Times New Roman" pitchFamily="18" charset="0"/>
            </a:endParaRPr>
          </a:p>
        </p:txBody>
      </p:sp>
      <p:pic>
        <p:nvPicPr>
          <p:cNvPr id="4" name="Picture 3"/>
          <p:cNvPicPr/>
          <p:nvPr/>
        </p:nvPicPr>
        <p:blipFill>
          <a:blip r:embed="rId3" cstate="print"/>
          <a:srcRect/>
          <a:stretch>
            <a:fillRect/>
          </a:stretch>
        </p:blipFill>
        <p:spPr bwMode="auto">
          <a:xfrm>
            <a:off x="1828800" y="3200400"/>
            <a:ext cx="5715000" cy="3124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224</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molecules may adopt a shape that is intermediate or part-way along the process of changing from one basic shape to another.</a:t>
            </a:r>
          </a:p>
          <a:p>
            <a:pPr algn="just">
              <a:lnSpc>
                <a:spcPct val="150000"/>
              </a:lnSpc>
              <a:buNone/>
            </a:pPr>
            <a:r>
              <a:rPr lang="en-US" b="1" dirty="0" smtClean="0">
                <a:solidFill>
                  <a:srgbClr val="0070C0"/>
                </a:solidFill>
                <a:latin typeface="Times New Roman" pitchFamily="18" charset="0"/>
                <a:cs typeface="Times New Roman" pitchFamily="18" charset="0"/>
              </a:rPr>
              <a:t>Four Coordination (ML</a:t>
            </a:r>
            <a:r>
              <a:rPr lang="en-US" b="1" baseline="-25000" dirty="0" smtClean="0">
                <a:solidFill>
                  <a:srgbClr val="0070C0"/>
                </a:solidFill>
                <a:latin typeface="Times New Roman" pitchFamily="18" charset="0"/>
                <a:cs typeface="Times New Roman" pitchFamily="18" charset="0"/>
              </a:rPr>
              <a:t>4</a:t>
            </a:r>
            <a:r>
              <a:rPr lang="en-US" b="1" dirty="0" smtClean="0">
                <a:solidFill>
                  <a:srgbClr val="0070C0"/>
                </a:solidFill>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Coordination number four (ML</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is common and has two major forms, </a:t>
            </a:r>
            <a:r>
              <a:rPr lang="en-US" sz="2800" i="1" dirty="0" smtClean="0">
                <a:latin typeface="Times New Roman" pitchFamily="18" charset="0"/>
                <a:cs typeface="Times New Roman" pitchFamily="18" charset="0"/>
              </a:rPr>
              <a:t>tetrahedral </a:t>
            </a:r>
            <a:r>
              <a:rPr lang="en-US" sz="2800" dirty="0" smtClean="0">
                <a:latin typeface="Times New Roman" pitchFamily="18" charset="0"/>
                <a:cs typeface="Times New Roman" pitchFamily="18" charset="0"/>
              </a:rPr>
              <a:t>and </a:t>
            </a:r>
            <a:r>
              <a:rPr lang="en-US" sz="2800" i="1" dirty="0" smtClean="0">
                <a:latin typeface="Times New Roman" pitchFamily="18" charset="0"/>
                <a:cs typeface="Times New Roman" pitchFamily="18" charset="0"/>
              </a:rPr>
              <a:t>square planar</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former is the shape predicted by the electron pair repulsion model;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the latter is a different shape observed experimentally, with many examples known.</a:t>
            </a:r>
            <a:endParaRPr lang="en-US" sz="2800" dirty="0" smtClean="0">
              <a:solidFill>
                <a:srgbClr val="0070C0"/>
              </a:solidFill>
              <a:latin typeface="Times New Roman" pitchFamily="18" charset="0"/>
              <a:cs typeface="Times New Roman" pitchFamily="18" charset="0"/>
            </a:endParaRPr>
          </a:p>
          <a:p>
            <a:pPr algn="just">
              <a:lnSpc>
                <a:spcPct val="150000"/>
              </a:lnSpc>
              <a:buNone/>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225</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These are </a:t>
            </a:r>
            <a:r>
              <a:rPr lang="en-US" sz="2800" dirty="0" smtClean="0">
                <a:solidFill>
                  <a:srgbClr val="FF0000"/>
                </a:solidFill>
                <a:latin typeface="Times New Roman" pitchFamily="18" charset="0"/>
                <a:cs typeface="Times New Roman" pitchFamily="18" charset="0"/>
              </a:rPr>
              <a:t>ideal</a:t>
            </a:r>
            <a:r>
              <a:rPr lang="en-US" sz="2800" dirty="0" smtClean="0">
                <a:latin typeface="Times New Roman" pitchFamily="18" charset="0"/>
                <a:cs typeface="Times New Roman" pitchFamily="18" charset="0"/>
              </a:rPr>
              <a:t> or </a:t>
            </a:r>
            <a:r>
              <a:rPr lang="en-US" sz="2800" dirty="0" smtClean="0">
                <a:solidFill>
                  <a:srgbClr val="0070C0"/>
                </a:solidFill>
                <a:latin typeface="Times New Roman" pitchFamily="18" charset="0"/>
                <a:cs typeface="Times New Roman" pitchFamily="18" charset="0"/>
              </a:rPr>
              <a:t>limiting structures</a:t>
            </a:r>
            <a:r>
              <a:rPr lang="en-US" sz="2800" dirty="0" smtClean="0">
                <a:latin typeface="Times New Roman" pitchFamily="18" charset="0"/>
                <a:cs typeface="Times New Roman" pitchFamily="18" charset="0"/>
              </a:rPr>
              <a:t>, in the sense that they represent the perfect shapes which lie at the structural limits for this coordination number.</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ideal structures are relatively rare in coordination chemistry, and distorted or </a:t>
            </a:r>
            <a:r>
              <a:rPr lang="en-US" sz="2800" i="1" dirty="0" smtClean="0">
                <a:latin typeface="Times New Roman" pitchFamily="18" charset="0"/>
                <a:cs typeface="Times New Roman" pitchFamily="18" charset="0"/>
              </a:rPr>
              <a:t>intermediate </a:t>
            </a:r>
            <a:r>
              <a:rPr lang="en-US" sz="2800" dirty="0" smtClean="0">
                <a:latin typeface="Times New Roman" pitchFamily="18" charset="0"/>
                <a:cs typeface="Times New Roman" pitchFamily="18" charset="0"/>
              </a:rPr>
              <a:t>geometries are more likely met.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two limiting geometries can be converted one into the other by displacement of groups without any bond breaking being involved.</a:t>
            </a: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226</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just">
              <a:lnSpc>
                <a:spcPct val="150000"/>
              </a:lnSpc>
              <a:buNone/>
            </a:pPr>
            <a:r>
              <a:rPr lang="en-US" b="1" dirty="0" smtClean="0">
                <a:solidFill>
                  <a:srgbClr val="0070C0"/>
                </a:solidFill>
                <a:latin typeface="Times New Roman" pitchFamily="18" charset="0"/>
                <a:cs typeface="Times New Roman" pitchFamily="18" charset="0"/>
              </a:rPr>
              <a:t>Five Coordination(ML</a:t>
            </a:r>
            <a:r>
              <a:rPr lang="en-US" b="1" baseline="-25000" dirty="0" smtClean="0">
                <a:solidFill>
                  <a:srgbClr val="0070C0"/>
                </a:solidFill>
                <a:latin typeface="Times New Roman" pitchFamily="18" charset="0"/>
                <a:cs typeface="Times New Roman" pitchFamily="18" charset="0"/>
              </a:rPr>
              <a:t>5</a:t>
            </a:r>
            <a:r>
              <a:rPr lang="en-US" b="1" dirty="0" smtClean="0">
                <a:solidFill>
                  <a:srgbClr val="0070C0"/>
                </a:solidFill>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Although once considered rare, growth in coordination chemistry has led to five-coordination becoming met almost as frequently as four-coordination.</a:t>
            </a:r>
            <a:endParaRPr lang="en-US" sz="2800" dirty="0" smtClean="0">
              <a:solidFill>
                <a:srgbClr val="0070C0"/>
              </a:solidFill>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Examples of ML</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 are found for all of the first row transition metal ions, as well as some other metal ions.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Five-coordination is commonly met in complexes of the lighter, smaller transition metals ions.</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The amended VSEPR model predicts two forms of five-coordination, and experimental chemistry has clearly identified many examples of both forms.</a:t>
            </a:r>
          </a:p>
          <a:p>
            <a:pPr algn="just">
              <a:lnSpc>
                <a:spcPct val="150000"/>
              </a:lnSpc>
              <a:buFont typeface="Wingdings" pitchFamily="2" charset="2"/>
              <a:buChar char="Ø"/>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227</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These limiting structures are square-based pyramidal (or, simply, square pyramidal) and trigonal </a:t>
            </a:r>
            <a:r>
              <a:rPr lang="en-US" sz="2800" dirty="0" err="1" smtClean="0">
                <a:latin typeface="Times New Roman" pitchFamily="18" charset="0"/>
                <a:cs typeface="Times New Roman" pitchFamily="18" charset="0"/>
              </a:rPr>
              <a:t>bipyramidal</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t> </a:t>
            </a:r>
            <a:r>
              <a:rPr lang="en-US" sz="2800" dirty="0" smtClean="0">
                <a:latin typeface="Times New Roman" pitchFamily="18" charset="0"/>
                <a:cs typeface="Times New Roman" pitchFamily="18" charset="0"/>
              </a:rPr>
              <a:t>In reality, almost no complexes exhibit this classical square-based pyramidal shape, but rather adopt a distorted square pyramidal shape.</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endParaRPr lang="en-US" dirty="0"/>
          </a:p>
        </p:txBody>
      </p:sp>
      <p:pic>
        <p:nvPicPr>
          <p:cNvPr id="4" name="Picture 3"/>
          <p:cNvPicPr/>
          <p:nvPr/>
        </p:nvPicPr>
        <p:blipFill>
          <a:blip r:embed="rId3" cstate="print"/>
          <a:srcRect/>
          <a:stretch>
            <a:fillRect/>
          </a:stretch>
        </p:blipFill>
        <p:spPr bwMode="auto">
          <a:xfrm>
            <a:off x="1600200" y="1600200"/>
            <a:ext cx="4953000" cy="2438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228</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Considering electron pair repulsion alone, this distorted shape is actually more stable than the form created by simply truncating an octahedron,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and is only slightly less stable than the trigonal </a:t>
            </a:r>
            <a:r>
              <a:rPr lang="en-US" sz="2800" dirty="0" err="1" smtClean="0">
                <a:latin typeface="Times New Roman" pitchFamily="18" charset="0"/>
                <a:cs typeface="Times New Roman" pitchFamily="18" charset="0"/>
              </a:rPr>
              <a:t>bipyramidal</a:t>
            </a:r>
            <a:r>
              <a:rPr lang="en-US" sz="2800" dirty="0" smtClean="0">
                <a:latin typeface="Times New Roman" pitchFamily="18" charset="0"/>
                <a:cs typeface="Times New Roman" pitchFamily="18" charset="0"/>
              </a:rPr>
              <a:t> geometry.</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it is possible to convert from one form to the other through bond angle changes without any bond-breaking.</a:t>
            </a:r>
          </a:p>
          <a:p>
            <a:pPr algn="just">
              <a:lnSpc>
                <a:spcPct val="150000"/>
              </a:lnSpc>
              <a:buFont typeface="Wingdings" pitchFamily="2" charset="2"/>
              <a:buChar char="Ø"/>
            </a:pPr>
            <a:r>
              <a:rPr lang="en-US" sz="2800" dirty="0" smtClean="0">
                <a:latin typeface="Times New Roman" pitchFamily="18" charset="0"/>
                <a:cs typeface="Times New Roman" pitchFamily="18" charset="0"/>
              </a:rPr>
              <a:t>Both geometries are common, but in practice there are many structures that are intermediate between these two.</a:t>
            </a:r>
          </a:p>
          <a:p>
            <a:pPr algn="just">
              <a:lnSpc>
                <a:spcPct val="170000"/>
              </a:lnSpc>
              <a:buFont typeface="Wingdings" pitchFamily="2" charset="2"/>
              <a:buChar char="Ø"/>
            </a:pPr>
            <a:r>
              <a:rPr lang="en-US" sz="2800" dirty="0" smtClean="0">
                <a:latin typeface="Times New Roman" pitchFamily="18" charset="0"/>
                <a:cs typeface="Times New Roman" pitchFamily="18" charset="0"/>
              </a:rPr>
              <a:t>The two limiting structures are of similar energy and as predicted, some complexes display an equilibrium between the two.</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229</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Autofit/>
          </a:bodyPr>
          <a:lstStyle/>
          <a:p>
            <a:pPr algn="just">
              <a:lnSpc>
                <a:spcPct val="150000"/>
              </a:lnSpc>
              <a:buFont typeface="Wingdings" pitchFamily="2" charset="2"/>
              <a:buChar char="Ø"/>
            </a:pPr>
            <a:r>
              <a:rPr lang="en-US" sz="2800" dirty="0">
                <a:solidFill>
                  <a:schemeClr val="tx1"/>
                </a:solidFill>
                <a:latin typeface="Times New Roman" pitchFamily="18" charset="0"/>
                <a:cs typeface="Times New Roman" pitchFamily="18" charset="0"/>
              </a:rPr>
              <a:t>The </a:t>
            </a:r>
            <a:r>
              <a:rPr lang="en-US" sz="2800" dirty="0" smtClean="0">
                <a:solidFill>
                  <a:schemeClr val="tx1"/>
                </a:solidFill>
                <a:latin typeface="Times New Roman" pitchFamily="18" charset="0"/>
                <a:cs typeface="Times New Roman" pitchFamily="18" charset="0"/>
              </a:rPr>
              <a:t>curves in the above figure show </a:t>
            </a:r>
            <a:r>
              <a:rPr lang="en-US" sz="2800" dirty="0">
                <a:solidFill>
                  <a:schemeClr val="tx1"/>
                </a:solidFill>
                <a:latin typeface="Times New Roman" pitchFamily="18" charset="0"/>
                <a:cs typeface="Times New Roman" pitchFamily="18" charset="0"/>
              </a:rPr>
              <a:t>an increase from the first (3d) to the second (4d) </a:t>
            </a:r>
            <a:r>
              <a:rPr lang="en-US" sz="2800" dirty="0" smtClean="0">
                <a:solidFill>
                  <a:schemeClr val="tx1"/>
                </a:solidFill>
                <a:latin typeface="Times New Roman" pitchFamily="18" charset="0"/>
                <a:cs typeface="Times New Roman" pitchFamily="18" charset="0"/>
              </a:rPr>
              <a:t>series of </a:t>
            </a:r>
            <a:r>
              <a:rPr lang="en-US" sz="2800" dirty="0">
                <a:solidFill>
                  <a:schemeClr val="tx1"/>
                </a:solidFill>
                <a:latin typeface="Times New Roman" pitchFamily="18" charset="0"/>
                <a:cs typeface="Times New Roman" pitchFamily="18" charset="0"/>
              </a:rPr>
              <a:t>the elements but the radii of the third (5d) series are virtually </a:t>
            </a:r>
            <a:r>
              <a:rPr lang="en-US" sz="2800" dirty="0" smtClean="0">
                <a:solidFill>
                  <a:schemeClr val="tx1"/>
                </a:solidFill>
                <a:latin typeface="Times New Roman" pitchFamily="18" charset="0"/>
                <a:cs typeface="Times New Roman" pitchFamily="18" charset="0"/>
              </a:rPr>
              <a:t>the same </a:t>
            </a:r>
            <a:r>
              <a:rPr lang="en-US" sz="2800" dirty="0">
                <a:solidFill>
                  <a:schemeClr val="tx1"/>
                </a:solidFill>
                <a:latin typeface="Times New Roman" pitchFamily="18" charset="0"/>
                <a:cs typeface="Times New Roman" pitchFamily="18" charset="0"/>
              </a:rPr>
              <a:t>as those of the corresponding members of the second series</a:t>
            </a:r>
            <a:r>
              <a:rPr lang="en-US" sz="2800" dirty="0" smtClean="0">
                <a:solidFill>
                  <a:schemeClr val="tx1"/>
                </a:solidFill>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 This phenomenon is associated with the intervention of the 4</a:t>
            </a:r>
            <a:r>
              <a:rPr lang="en-US" sz="2800" i="1" dirty="0" smtClean="0">
                <a:solidFill>
                  <a:schemeClr val="tx1"/>
                </a:solidFill>
                <a:latin typeface="Times New Roman" pitchFamily="18" charset="0"/>
                <a:cs typeface="Times New Roman" pitchFamily="18" charset="0"/>
              </a:rPr>
              <a:t>f orbitals which </a:t>
            </a:r>
            <a:r>
              <a:rPr lang="en-US" sz="2800" dirty="0" smtClean="0">
                <a:solidFill>
                  <a:schemeClr val="tx1"/>
                </a:solidFill>
                <a:latin typeface="Times New Roman" pitchFamily="18" charset="0"/>
                <a:cs typeface="Times New Roman" pitchFamily="18" charset="0"/>
              </a:rPr>
              <a:t>must be filled before the 5</a:t>
            </a:r>
            <a:r>
              <a:rPr lang="en-US" sz="2800" i="1" dirty="0" smtClean="0">
                <a:solidFill>
                  <a:schemeClr val="tx1"/>
                </a:solidFill>
                <a:latin typeface="Times New Roman" pitchFamily="18" charset="0"/>
                <a:cs typeface="Times New Roman" pitchFamily="18" charset="0"/>
              </a:rPr>
              <a:t>d series of elements begin.</a:t>
            </a:r>
          </a:p>
          <a:p>
            <a:pPr algn="just">
              <a:lnSpc>
                <a:spcPct val="150000"/>
              </a:lnSpc>
              <a:buFont typeface="Wingdings" pitchFamily="2" charset="2"/>
              <a:buChar char="Ø"/>
            </a:pPr>
            <a:r>
              <a:rPr lang="en-US" sz="2400" i="1" dirty="0" smtClean="0">
                <a:solidFill>
                  <a:schemeClr val="tx1"/>
                </a:solidFill>
                <a:latin typeface="Times New Roman" pitchFamily="18" charset="0"/>
                <a:cs typeface="Times New Roman" pitchFamily="18" charset="0"/>
              </a:rPr>
              <a:t>The filling of 4f </a:t>
            </a:r>
            <a:r>
              <a:rPr lang="en-US" sz="2400" dirty="0" smtClean="0">
                <a:solidFill>
                  <a:schemeClr val="tx1"/>
                </a:solidFill>
                <a:latin typeface="Times New Roman" pitchFamily="18" charset="0"/>
                <a:cs typeface="Times New Roman" pitchFamily="18" charset="0"/>
              </a:rPr>
              <a:t>before 5</a:t>
            </a:r>
            <a:r>
              <a:rPr lang="en-US" sz="2400" i="1" dirty="0" smtClean="0">
                <a:solidFill>
                  <a:schemeClr val="tx1"/>
                </a:solidFill>
                <a:latin typeface="Times New Roman" pitchFamily="18" charset="0"/>
                <a:cs typeface="Times New Roman" pitchFamily="18" charset="0"/>
              </a:rPr>
              <a:t>d orbital results in a regular decrease in atomic radii called </a:t>
            </a:r>
            <a:r>
              <a:rPr lang="en-US" sz="2400" b="1" dirty="0" smtClean="0">
                <a:solidFill>
                  <a:schemeClr val="tx1"/>
                </a:solidFill>
                <a:latin typeface="Times New Roman" pitchFamily="18" charset="0"/>
                <a:cs typeface="Times New Roman" pitchFamily="18" charset="0"/>
              </a:rPr>
              <a:t>Lanthanoid contraction which essentially compensates for the expected </a:t>
            </a:r>
            <a:r>
              <a:rPr lang="en-US" sz="2400" dirty="0" smtClean="0">
                <a:solidFill>
                  <a:schemeClr val="tx1"/>
                </a:solidFill>
                <a:latin typeface="Times New Roman" pitchFamily="18" charset="0"/>
                <a:cs typeface="Times New Roman" pitchFamily="18" charset="0"/>
              </a:rPr>
              <a:t>increase in atomic size with increasing atomic number.</a:t>
            </a:r>
          </a:p>
          <a:p>
            <a:pPr algn="just">
              <a:lnSpc>
                <a:spcPct val="150000"/>
              </a:lnSpc>
              <a:buFont typeface="Wingdings" pitchFamily="2" charset="2"/>
              <a:buChar char="Ø"/>
            </a:pPr>
            <a:endParaRPr lang="en-US" sz="2800" dirty="0" smtClean="0">
              <a:solidFill>
                <a:schemeClr val="tx1"/>
              </a:solidFill>
              <a:latin typeface="Times New Roman" pitchFamily="18" charset="0"/>
              <a:cs typeface="Times New Roman" pitchFamily="18" charset="0"/>
            </a:endParaRPr>
          </a:p>
          <a:p>
            <a:pPr algn="just">
              <a:lnSpc>
                <a:spcPct val="150000"/>
              </a:lnSpc>
            </a:pPr>
            <a:endParaRPr lang="en-US" sz="2800" dirty="0">
              <a:solidFill>
                <a:schemeClr val="tx1"/>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23</a:t>
            </a:fld>
            <a:endParaRPr lang="en-US" dirty="0"/>
          </a:p>
        </p:txBody>
      </p:sp>
    </p:spTree>
  </p:cSld>
  <p:clrMapOvr>
    <a:masterClrMapping/>
  </p:clrMapOvr>
  <p:transition>
    <p:diamond/>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solidFill>
                  <a:srgbClr val="00B0F0"/>
                </a:solidFill>
                <a:latin typeface="Times New Roman" pitchFamily="18" charset="0"/>
                <a:cs typeface="Times New Roman" pitchFamily="18" charset="0"/>
              </a:rPr>
              <a:t>Six Coordination (ML</a:t>
            </a:r>
            <a:r>
              <a:rPr lang="en-US" b="1" baseline="-25000" dirty="0" smtClean="0">
                <a:solidFill>
                  <a:srgbClr val="00B0F0"/>
                </a:solidFill>
                <a:latin typeface="Times New Roman" pitchFamily="18" charset="0"/>
                <a:cs typeface="Times New Roman" pitchFamily="18" charset="0"/>
              </a:rPr>
              <a:t>6</a:t>
            </a:r>
            <a:r>
              <a:rPr lang="en-US" b="1" dirty="0" smtClean="0">
                <a:solidFill>
                  <a:srgbClr val="00B0F0"/>
                </a:solidFill>
                <a:latin typeface="Times New Roman" pitchFamily="18" charset="0"/>
                <a:cs typeface="Times New Roman" pitchFamily="18" charset="0"/>
              </a:rPr>
              <a:t>)</a:t>
            </a:r>
            <a:endParaRPr lang="en-US" dirty="0" smtClean="0">
              <a:solidFill>
                <a:srgbClr val="00B0F0"/>
              </a:solidFill>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ML</a:t>
            </a:r>
            <a:r>
              <a:rPr lang="en-US" sz="2800" baseline="-25000" dirty="0" smtClean="0">
                <a:latin typeface="Times New Roman" pitchFamily="18" charset="0"/>
                <a:cs typeface="Times New Roman" pitchFamily="18" charset="0"/>
              </a:rPr>
              <a:t>6</a:t>
            </a:r>
            <a:r>
              <a:rPr lang="en-US" sz="2800" dirty="0" smtClean="0">
                <a:latin typeface="Times New Roman" pitchFamily="18" charset="0"/>
                <a:cs typeface="Times New Roman" pitchFamily="18" charset="0"/>
              </a:rPr>
              <a:t> is the most common coordination type by far that is met for transition metal elements (seen for all configurations from d</a:t>
            </a:r>
            <a:r>
              <a:rPr lang="en-US" sz="2800" baseline="30000" dirty="0" smtClean="0">
                <a:latin typeface="Times New Roman" pitchFamily="18" charset="0"/>
                <a:cs typeface="Times New Roman" pitchFamily="18" charset="0"/>
              </a:rPr>
              <a:t>0</a:t>
            </a:r>
            <a:r>
              <a:rPr lang="en-US" sz="2800" dirty="0" smtClean="0">
                <a:latin typeface="Times New Roman" pitchFamily="18" charset="0"/>
                <a:cs typeface="Times New Roman" pitchFamily="18" charset="0"/>
              </a:rPr>
              <a:t> to d</a:t>
            </a:r>
            <a:r>
              <a:rPr lang="en-US" sz="2800" baseline="30000" dirty="0" smtClean="0">
                <a:latin typeface="Times New Roman" pitchFamily="18" charset="0"/>
                <a:cs typeface="Times New Roman" pitchFamily="18" charset="0"/>
              </a:rPr>
              <a:t>10</a:t>
            </a:r>
            <a:r>
              <a:rPr lang="en-US" sz="2800" dirty="0" smtClean="0">
                <a:latin typeface="Times New Roman" pitchFamily="18" charset="0"/>
                <a:cs typeface="Times New Roman" pitchFamily="18" charset="0"/>
              </a:rPr>
              <a:t>),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and also is often met for complexes of metal ions from s and p blocks of the Periodic Table.</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Of the two limiting shapes, the </a:t>
            </a:r>
            <a:r>
              <a:rPr lang="en-US" sz="2800" i="1" dirty="0" smtClean="0">
                <a:latin typeface="Times New Roman" pitchFamily="18" charset="0"/>
                <a:cs typeface="Times New Roman" pitchFamily="18" charset="0"/>
              </a:rPr>
              <a:t>octahedral </a:t>
            </a:r>
            <a:r>
              <a:rPr lang="en-US" sz="2800" dirty="0" smtClean="0">
                <a:latin typeface="Times New Roman" pitchFamily="18" charset="0"/>
                <a:cs typeface="Times New Roman" pitchFamily="18" charset="0"/>
              </a:rPr>
              <a:t>geometry is by far the most common, though a few examples of the other limiting shape, </a:t>
            </a:r>
            <a:r>
              <a:rPr lang="en-US" sz="2800" i="1" dirty="0" smtClean="0">
                <a:latin typeface="Times New Roman" pitchFamily="18" charset="0"/>
                <a:cs typeface="Times New Roman" pitchFamily="18" charset="0"/>
              </a:rPr>
              <a:t>trigonal prismatic</a:t>
            </a:r>
            <a:r>
              <a:rPr lang="en-US" sz="2800" dirty="0" smtClean="0">
                <a:latin typeface="Times New Roman" pitchFamily="18" charset="0"/>
                <a:cs typeface="Times New Roman" pitchFamily="18" charset="0"/>
              </a:rPr>
              <a:t>, exist. </a:t>
            </a:r>
          </a:p>
          <a:p>
            <a:pPr algn="just">
              <a:lnSpc>
                <a:spcPct val="150000"/>
              </a:lnSpc>
              <a:buFont typeface="Wingdings" pitchFamily="2" charset="2"/>
              <a:buChar char="Ø"/>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230</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Because the six donor atoms come into closer contact in the trigonal prismatic than in the octahedral geometry, trigonal prismatic is predicted to be less stable.</a:t>
            </a:r>
          </a:p>
          <a:p>
            <a:pPr algn="just">
              <a:lnSpc>
                <a:spcPct val="160000"/>
              </a:lnSpc>
              <a:buFont typeface="Wingdings" pitchFamily="2" charset="2"/>
              <a:buChar char="Ø"/>
            </a:pPr>
            <a:r>
              <a:rPr lang="en-US" sz="3000" dirty="0" smtClean="0">
                <a:latin typeface="Times New Roman" pitchFamily="18" charset="0"/>
                <a:cs typeface="Times New Roman" pitchFamily="18" charset="0"/>
              </a:rPr>
              <a:t>However, many structures show distortion that places them as intermediate between ideal octahedral and the ideal trigonal prismatic form. </a:t>
            </a:r>
          </a:p>
        </p:txBody>
      </p:sp>
      <p:pic>
        <p:nvPicPr>
          <p:cNvPr id="4" name="Picture 3"/>
          <p:cNvPicPr/>
          <p:nvPr/>
        </p:nvPicPr>
        <p:blipFill>
          <a:blip r:embed="rId3" cstate="print"/>
          <a:srcRect/>
          <a:stretch>
            <a:fillRect/>
          </a:stretch>
        </p:blipFill>
        <p:spPr bwMode="auto">
          <a:xfrm>
            <a:off x="2133600" y="228600"/>
            <a:ext cx="4724400" cy="1981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45C640F9-12FC-4035-B6BC-597DC992300D}" type="slidenum">
              <a:rPr lang="en-US" sz="3200" b="1" smtClean="0">
                <a:solidFill>
                  <a:schemeClr val="tx1"/>
                </a:solidFill>
                <a:latin typeface="Times New Roman" pitchFamily="18" charset="0"/>
                <a:cs typeface="Times New Roman" pitchFamily="18" charset="0"/>
              </a:rPr>
              <a:pPr/>
              <a:t>231</a:t>
            </a:fld>
            <a:endParaRPr lang="en-US" sz="32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None/>
            </a:pPr>
            <a:r>
              <a:rPr lang="en-US" b="1" dirty="0" smtClean="0">
                <a:solidFill>
                  <a:srgbClr val="00B0F0"/>
                </a:solidFill>
                <a:latin typeface="Times New Roman" pitchFamily="18" charset="0"/>
                <a:cs typeface="Times New Roman" pitchFamily="18" charset="0"/>
              </a:rPr>
              <a:t>Factors Influencing Shape</a:t>
            </a:r>
          </a:p>
          <a:p>
            <a:pPr algn="just">
              <a:lnSpc>
                <a:spcPct val="150000"/>
              </a:lnSpc>
              <a:buNone/>
            </a:pPr>
            <a:r>
              <a:rPr lang="en-US" sz="2800" b="1" dirty="0" smtClean="0">
                <a:latin typeface="Times New Roman" pitchFamily="18" charset="0"/>
                <a:cs typeface="Times New Roman" pitchFamily="18" charset="0"/>
              </a:rPr>
              <a:t>Metallic Genetics – Metal Ion Influences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If we focus first on the central atom or ion, there are two of the four key factors mentioned earlier that we can consider metal-centric. These are:</a:t>
            </a:r>
          </a:p>
          <a:p>
            <a:pPr lvl="0" algn="just">
              <a:lnSpc>
                <a:spcPct val="150000"/>
              </a:lnSpc>
              <a:buFont typeface="Wingdings" pitchFamily="2" charset="2"/>
              <a:buChar char="ü"/>
            </a:pPr>
            <a:r>
              <a:rPr lang="en-US" sz="2800" dirty="0" smtClean="0">
                <a:latin typeface="Times New Roman" pitchFamily="18" charset="0"/>
                <a:cs typeface="Times New Roman" pitchFamily="18" charset="0"/>
              </a:rPr>
              <a:t>the number of d electrons on the metal ion; and</a:t>
            </a:r>
          </a:p>
          <a:p>
            <a:pPr lvl="0" algn="just">
              <a:lnSpc>
                <a:spcPct val="150000"/>
              </a:lnSpc>
              <a:buFont typeface="Wingdings" pitchFamily="2" charset="2"/>
              <a:buChar char="ü"/>
            </a:pPr>
            <a:r>
              <a:rPr lang="en-US" sz="2800" dirty="0" smtClean="0">
                <a:latin typeface="Times New Roman" pitchFamily="18" charset="0"/>
                <a:cs typeface="Times New Roman" pitchFamily="18" charset="0"/>
              </a:rPr>
              <a:t>metal ion size and preferred metal ion–ligand donor group bond length.</a:t>
            </a:r>
          </a:p>
          <a:p>
            <a:pPr algn="just">
              <a:lnSpc>
                <a:spcPct val="150000"/>
              </a:lnSpc>
              <a:buFont typeface="Wingdings" pitchFamily="2" charset="2"/>
              <a:buChar char="Ø"/>
            </a:pPr>
            <a:r>
              <a:rPr lang="en-US" sz="2800" dirty="0" smtClean="0">
                <a:latin typeface="Times New Roman" pitchFamily="18" charset="0"/>
                <a:cs typeface="Times New Roman" pitchFamily="18" charset="0"/>
              </a:rPr>
              <a:t>Each metal in a particular oxidation state brings a unique character, almost like a gene, to play in its complexes.</a:t>
            </a:r>
          </a:p>
          <a:p>
            <a:pPr algn="just">
              <a:buNone/>
            </a:pPr>
            <a:endParaRPr lang="en-US" sz="2800" b="1" dirty="0" smtClean="0">
              <a:solidFill>
                <a:srgbClr val="00B0F0"/>
              </a:solidFill>
              <a:latin typeface="Times New Roman" pitchFamily="18" charset="0"/>
              <a:cs typeface="Times New Roman" pitchFamily="18" charset="0"/>
            </a:endParaRPr>
          </a:p>
          <a:p>
            <a:pPr algn="just"/>
            <a:endParaRPr lang="en-US" dirty="0"/>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232</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Examples of the way the size and bond distances vary across the d block are given below</a:t>
            </a:r>
          </a:p>
          <a:p>
            <a:pPr algn="just">
              <a:lnSpc>
                <a:spcPct val="150000"/>
              </a:lnSpc>
              <a:buNone/>
            </a:pPr>
            <a:endParaRPr lang="en-US" sz="2800" dirty="0">
              <a:latin typeface="Times New Roman" pitchFamily="18" charset="0"/>
              <a:cs typeface="Times New Roman" pitchFamily="18" charset="0"/>
            </a:endParaRPr>
          </a:p>
        </p:txBody>
      </p:sp>
      <p:pic>
        <p:nvPicPr>
          <p:cNvPr id="4" name="Picture 3"/>
          <p:cNvPicPr/>
          <p:nvPr/>
        </p:nvPicPr>
        <p:blipFill>
          <a:blip r:embed="rId3" cstate="print"/>
          <a:srcRect/>
          <a:stretch>
            <a:fillRect/>
          </a:stretch>
        </p:blipFill>
        <p:spPr bwMode="auto">
          <a:xfrm>
            <a:off x="304800" y="1554794"/>
            <a:ext cx="8382000" cy="484600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233</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 M-L distances are averages only, as distances vary over a range of at least 20 pm,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influenced by the specific type of donor group for a particular type of donor atom, the ligand shape and associated strain energy,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as well as influences of other donors in the coordination sphere.</a:t>
            </a:r>
          </a:p>
          <a:p>
            <a:pPr algn="just">
              <a:lnSpc>
                <a:spcPct val="150000"/>
              </a:lnSpc>
              <a:buFont typeface="Wingdings" pitchFamily="2" charset="2"/>
              <a:buChar char="Ø"/>
            </a:pPr>
            <a:r>
              <a:rPr lang="en-US" sz="2800" dirty="0" smtClean="0">
                <a:latin typeface="Times New Roman" pitchFamily="18" charset="0"/>
                <a:cs typeface="Times New Roman" pitchFamily="18" charset="0"/>
              </a:rPr>
              <a:t>Moreover, the spin state of the central metal plays a role (e.g. M-O distances for high spin </a:t>
            </a:r>
            <a:r>
              <a:rPr lang="en-US" sz="2800" dirty="0" err="1" smtClean="0">
                <a:latin typeface="Times New Roman" pitchFamily="18" charset="0"/>
                <a:cs typeface="Times New Roman" pitchFamily="18" charset="0"/>
              </a:rPr>
              <a:t>Mn</a:t>
            </a:r>
            <a:r>
              <a:rPr lang="en-US" sz="2800" dirty="0" smtClean="0">
                <a:latin typeface="Times New Roman" pitchFamily="18" charset="0"/>
                <a:cs typeface="Times New Roman" pitchFamily="18" charset="0"/>
              </a:rPr>
              <a:t>(III) are typically 20 pm longer than for low-spin compounds). </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234</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As mentioned above, distances vary for any particular metal ion depending on the character of the donor, influences from the ligand framework itself, and influences of other ligands bound to the same complex.</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there is a modest relationship between bond distances and the size of the metal ion.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The increase in metal </a:t>
            </a:r>
            <a:r>
              <a:rPr lang="en-US" sz="2800" dirty="0" err="1" smtClean="0">
                <a:latin typeface="Times New Roman" pitchFamily="18" charset="0"/>
                <a:cs typeface="Times New Roman" pitchFamily="18" charset="0"/>
              </a:rPr>
              <a:t>cation</a:t>
            </a:r>
            <a:r>
              <a:rPr lang="en-US" sz="2800" dirty="0" smtClean="0">
                <a:latin typeface="Times New Roman" pitchFamily="18" charset="0"/>
                <a:cs typeface="Times New Roman" pitchFamily="18" charset="0"/>
              </a:rPr>
              <a:t> size from the first to the second and third row of the Periodic Table is accompanied by usually longer M-L distances.</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235</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Overall, metal–donor distances fall within a range of ≈160–260 pm,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with the smaller distances found where highly charged metal ions, small anionic ligands and/or multiple bonding operate.</a:t>
            </a:r>
          </a:p>
          <a:p>
            <a:pPr algn="just">
              <a:lnSpc>
                <a:spcPct val="150000"/>
              </a:lnSpc>
              <a:buNone/>
            </a:pPr>
            <a:r>
              <a:rPr lang="en-US" b="1" dirty="0" smtClean="0">
                <a:solidFill>
                  <a:srgbClr val="7030A0"/>
                </a:solidFill>
                <a:latin typeface="Times New Roman" pitchFamily="18" charset="0"/>
                <a:cs typeface="Times New Roman" pitchFamily="18" charset="0"/>
              </a:rPr>
              <a:t>Ligand Influences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there are also two of the four key factors mentioned earlier that we can consider ligand-centric.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These are: </a:t>
            </a:r>
          </a:p>
          <a:p>
            <a:pPr lvl="0" algn="just">
              <a:lnSpc>
                <a:spcPct val="150000"/>
              </a:lnSpc>
            </a:pPr>
            <a:r>
              <a:rPr lang="en-US" sz="2800" dirty="0" smtClean="0">
                <a:latin typeface="Times New Roman" pitchFamily="18" charset="0"/>
                <a:cs typeface="Times New Roman" pitchFamily="18" charset="0"/>
              </a:rPr>
              <a:t>ligand–ligand repulsion forces; and</a:t>
            </a:r>
          </a:p>
          <a:p>
            <a:pPr lvl="0" algn="just">
              <a:lnSpc>
                <a:spcPct val="150000"/>
              </a:lnSpc>
            </a:pPr>
            <a:r>
              <a:rPr lang="en-US" sz="2800" dirty="0" smtClean="0">
                <a:latin typeface="Times New Roman" pitchFamily="18" charset="0"/>
                <a:cs typeface="Times New Roman" pitchFamily="18" charset="0"/>
              </a:rPr>
              <a:t>ligand rigidity or geometry. </a:t>
            </a:r>
          </a:p>
          <a:p>
            <a:pPr algn="just">
              <a:lnSpc>
                <a:spcPct val="150000"/>
              </a:lnSpc>
              <a:buFont typeface="Wingdings" pitchFamily="2" charset="2"/>
              <a:buChar char="Ø"/>
            </a:pPr>
            <a:endParaRPr lang="en-US" sz="2800" b="1" dirty="0">
              <a:solidFill>
                <a:srgbClr val="7030A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236</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Obviously, each ligand is unique in its shape and size.</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effect of repulsion between ligands can be termed as </a:t>
            </a:r>
            <a:r>
              <a:rPr lang="en-US" sz="2800" i="1" dirty="0" smtClean="0">
                <a:latin typeface="Times New Roman" pitchFamily="18" charset="0"/>
                <a:cs typeface="Times New Roman" pitchFamily="18" charset="0"/>
              </a:rPr>
              <a:t>nonbonding interactions.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Two PH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molecules may bind in a square planar shaped complex with little preference for </a:t>
            </a:r>
            <a:r>
              <a:rPr lang="en-US" sz="2800" i="1" dirty="0" smtClean="0">
                <a:latin typeface="Times New Roman" pitchFamily="18" charset="0"/>
                <a:cs typeface="Times New Roman" pitchFamily="18" charset="0"/>
              </a:rPr>
              <a:t>trans </a:t>
            </a:r>
            <a:r>
              <a:rPr lang="en-US" sz="2800" dirty="0" smtClean="0">
                <a:latin typeface="Times New Roman" pitchFamily="18" charset="0"/>
                <a:cs typeface="Times New Roman" pitchFamily="18" charset="0"/>
              </a:rPr>
              <a:t>over </a:t>
            </a:r>
            <a:r>
              <a:rPr lang="en-US" sz="2800" i="1" dirty="0" err="1" smtClean="0">
                <a:latin typeface="Times New Roman" pitchFamily="18" charset="0"/>
                <a:cs typeface="Times New Roman" pitchFamily="18" charset="0"/>
              </a:rPr>
              <a:t>cis</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geometry,</a:t>
            </a:r>
          </a:p>
          <a:p>
            <a:pPr algn="just">
              <a:lnSpc>
                <a:spcPct val="150000"/>
              </a:lnSpc>
              <a:buFont typeface="Wingdings" pitchFamily="2" charset="2"/>
              <a:buChar char="ü"/>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ü"/>
            </a:pPr>
            <a:r>
              <a:rPr lang="en-US" sz="2800" dirty="0" smtClean="0">
                <a:latin typeface="Times New Roman" pitchFamily="18" charset="0"/>
                <a:cs typeface="Times New Roman" pitchFamily="18" charset="0"/>
              </a:rPr>
              <a:t>whereas two very bulky P(C</a:t>
            </a:r>
            <a:r>
              <a:rPr lang="en-US" sz="2800" baseline="-25000" dirty="0" smtClean="0">
                <a:latin typeface="Times New Roman" pitchFamily="18" charset="0"/>
                <a:cs typeface="Times New Roman" pitchFamily="18" charset="0"/>
              </a:rPr>
              <a:t>6</a:t>
            </a:r>
            <a:r>
              <a:rPr lang="en-US" sz="2800" dirty="0" smtClean="0">
                <a:latin typeface="Times New Roman" pitchFamily="18" charset="0"/>
                <a:cs typeface="Times New Roman" pitchFamily="18" charset="0"/>
              </a:rPr>
              <a:t>H</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molecules may exhibit strong preference for coordination in a </a:t>
            </a:r>
            <a:r>
              <a:rPr lang="en-US" sz="2800" i="1" dirty="0" smtClean="0">
                <a:latin typeface="Times New Roman" pitchFamily="18" charset="0"/>
                <a:cs typeface="Times New Roman" pitchFamily="18" charset="0"/>
              </a:rPr>
              <a:t>trans </a:t>
            </a:r>
            <a:r>
              <a:rPr lang="en-US" sz="2800" dirty="0" smtClean="0">
                <a:latin typeface="Times New Roman" pitchFamily="18" charset="0"/>
                <a:cs typeface="Times New Roman" pitchFamily="18" charset="0"/>
              </a:rPr>
              <a:t>geometry, where they are much further apart.</a:t>
            </a:r>
          </a:p>
          <a:p>
            <a:pPr algn="just">
              <a:lnSpc>
                <a:spcPct val="150000"/>
              </a:lnSpc>
              <a:buFont typeface="Wingdings" pitchFamily="2" charset="2"/>
              <a:buChar char="Ø"/>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237</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Another way that two </a:t>
            </a:r>
            <a:r>
              <a:rPr lang="en-US" sz="2800" i="1" dirty="0" err="1" smtClean="0">
                <a:latin typeface="Times New Roman" pitchFamily="18" charset="0"/>
                <a:cs typeface="Times New Roman" pitchFamily="18" charset="0"/>
              </a:rPr>
              <a:t>cis</a:t>
            </a:r>
            <a:r>
              <a:rPr lang="en-US" sz="2800" dirty="0" smtClean="0">
                <a:latin typeface="Times New Roman" pitchFamily="18" charset="0"/>
                <a:cs typeface="Times New Roman" pitchFamily="18" charset="0"/>
              </a:rPr>
              <a:t>-disposed bulky ligands can relieve ligand–ligand repulsion is for the complex to undergo distortion from square planar towards tetrahedral,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which leads to the two ligands moving further apart in space.</a:t>
            </a:r>
          </a:p>
          <a:p>
            <a:pPr algn="just">
              <a:lnSpc>
                <a:spcPct val="150000"/>
              </a:lnSpc>
              <a:buFont typeface="Wingdings" pitchFamily="2" charset="2"/>
              <a:buChar char="Ø"/>
            </a:pPr>
            <a:r>
              <a:rPr lang="en-US" sz="2800" dirty="0" smtClean="0">
                <a:latin typeface="Times New Roman" pitchFamily="18" charset="0"/>
                <a:cs typeface="Times New Roman" pitchFamily="18" charset="0"/>
              </a:rPr>
              <a:t>Some ligands are structurally so rigid that they can bind to a metal ion in only one manner.</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The aromatic </a:t>
            </a:r>
            <a:r>
              <a:rPr lang="en-US" sz="2800" dirty="0" err="1" smtClean="0">
                <a:latin typeface="Times New Roman" pitchFamily="18" charset="0"/>
                <a:cs typeface="Times New Roman" pitchFamily="18" charset="0"/>
              </a:rPr>
              <a:t>porphyrin</a:t>
            </a:r>
            <a:r>
              <a:rPr lang="en-US" sz="2800" dirty="0" smtClean="0">
                <a:latin typeface="Times New Roman" pitchFamily="18" charset="0"/>
                <a:cs typeface="Times New Roman" pitchFamily="18" charset="0"/>
              </a:rPr>
              <a:t> molecule is completely flat, and large amounts of energy are required to distort it. </a:t>
            </a:r>
          </a:p>
          <a:p>
            <a:pPr algn="just">
              <a:lnSpc>
                <a:spcPct val="150000"/>
              </a:lnSpc>
              <a:buFont typeface="Wingdings" pitchFamily="2" charset="2"/>
              <a:buChar char="Ø"/>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238</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Therefore, when it binds to a metal, it seeks to retain this shape, and will simply use the square-shaped array of four N-donors to wrap around a metal ion in a planar manner.</a:t>
            </a:r>
          </a:p>
          <a:p>
            <a:pPr algn="just">
              <a:lnSpc>
                <a:spcPct val="150000"/>
              </a:lnSpc>
              <a:buFont typeface="Wingdings" pitchFamily="2" charset="2"/>
              <a:buChar char="Ø"/>
            </a:pPr>
            <a:r>
              <a:rPr lang="en-US" sz="2800" dirty="0" smtClean="0">
                <a:latin typeface="Times New Roman" pitchFamily="18" charset="0"/>
                <a:cs typeface="Times New Roman" pitchFamily="18" charset="0"/>
              </a:rPr>
              <a:t>Not only aromatic ligands are rigid; some polycyclic fused-ring aliphatic molecules may be sufficiently rigid and require a particular shape.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An example of a cyclic rigid four nitrogen donor ligand that can bind effectively only with the square-shaped array of four N-donors in the plane about the metal ion contrasts with the flexible aliphatic ligand also shown, which can bind in a flat or ‘bent’ arrangement.</a:t>
            </a:r>
          </a:p>
          <a:p>
            <a:pPr algn="just">
              <a:lnSpc>
                <a:spcPct val="150000"/>
              </a:lnSpc>
              <a:buFont typeface="Wingdings" pitchFamily="2" charset="2"/>
              <a:buChar char="Ø"/>
            </a:pPr>
            <a:endParaRPr lang="en-US" sz="2800" dirty="0"/>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239</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The net result of the lanthanoid contraction is that the second and the third </a:t>
            </a:r>
            <a:r>
              <a:rPr lang="en-US" sz="2800" i="1" dirty="0" smtClean="0">
                <a:solidFill>
                  <a:schemeClr val="tx1"/>
                </a:solidFill>
                <a:latin typeface="Times New Roman" pitchFamily="18" charset="0"/>
                <a:cs typeface="Times New Roman" pitchFamily="18" charset="0"/>
              </a:rPr>
              <a:t>d series </a:t>
            </a:r>
            <a:r>
              <a:rPr lang="en-US" sz="2800" dirty="0" smtClean="0">
                <a:solidFill>
                  <a:schemeClr val="tx1"/>
                </a:solidFill>
                <a:latin typeface="Times New Roman" pitchFamily="18" charset="0"/>
                <a:cs typeface="Times New Roman" pitchFamily="18" charset="0"/>
              </a:rPr>
              <a:t>exhibit similar radii (e.g., </a:t>
            </a:r>
            <a:r>
              <a:rPr lang="en-US" sz="2800" dirty="0" err="1" smtClean="0">
                <a:solidFill>
                  <a:schemeClr val="tx1"/>
                </a:solidFill>
                <a:latin typeface="Times New Roman" pitchFamily="18" charset="0"/>
                <a:cs typeface="Times New Roman" pitchFamily="18" charset="0"/>
              </a:rPr>
              <a:t>Zr</a:t>
            </a:r>
            <a:r>
              <a:rPr lang="en-US" sz="2800" dirty="0" smtClean="0">
                <a:solidFill>
                  <a:schemeClr val="tx1"/>
                </a:solidFill>
                <a:latin typeface="Times New Roman" pitchFamily="18" charset="0"/>
                <a:cs typeface="Times New Roman" pitchFamily="18" charset="0"/>
              </a:rPr>
              <a:t> 160 pm, </a:t>
            </a:r>
            <a:r>
              <a:rPr lang="en-US" sz="2800" dirty="0" err="1" smtClean="0">
                <a:solidFill>
                  <a:schemeClr val="tx1"/>
                </a:solidFill>
                <a:latin typeface="Times New Roman" pitchFamily="18" charset="0"/>
                <a:cs typeface="Times New Roman" pitchFamily="18" charset="0"/>
              </a:rPr>
              <a:t>Hf</a:t>
            </a:r>
            <a:r>
              <a:rPr lang="en-US" sz="2800" dirty="0" smtClean="0">
                <a:solidFill>
                  <a:schemeClr val="tx1"/>
                </a:solidFill>
                <a:latin typeface="Times New Roman" pitchFamily="18" charset="0"/>
                <a:cs typeface="Times New Roman" pitchFamily="18" charset="0"/>
              </a:rPr>
              <a:t> 159 pm) </a:t>
            </a:r>
          </a:p>
          <a:p>
            <a:pPr algn="just">
              <a:lnSpc>
                <a:spcPct val="150000"/>
              </a:lnSpc>
              <a:buFont typeface="Wingdings" pitchFamily="2" charset="2"/>
              <a:buChar char="ü"/>
            </a:pPr>
            <a:r>
              <a:rPr lang="en-US" sz="2800" dirty="0" smtClean="0">
                <a:solidFill>
                  <a:schemeClr val="tx1"/>
                </a:solidFill>
                <a:latin typeface="Times New Roman" pitchFamily="18" charset="0"/>
                <a:cs typeface="Times New Roman" pitchFamily="18" charset="0"/>
              </a:rPr>
              <a:t>and have very similar physical and chemical properties much more than that expected on the basis of usual family relationship.</a:t>
            </a:r>
          </a:p>
          <a:p>
            <a:pPr algn="just">
              <a:lnSpc>
                <a:spcPct val="150000"/>
              </a:lnSpc>
              <a:buFont typeface="Wingdings" pitchFamily="2" charset="2"/>
              <a:buChar char="Ø"/>
            </a:pPr>
            <a:r>
              <a:rPr lang="en-US" sz="2800" dirty="0">
                <a:solidFill>
                  <a:schemeClr val="tx1"/>
                </a:solidFill>
                <a:latin typeface="Times New Roman" pitchFamily="18" charset="0"/>
                <a:cs typeface="Times New Roman" pitchFamily="18" charset="0"/>
              </a:rPr>
              <a:t>The factor responsible for the </a:t>
            </a:r>
            <a:r>
              <a:rPr lang="en-US" sz="2800" dirty="0" smtClean="0">
                <a:solidFill>
                  <a:schemeClr val="tx1"/>
                </a:solidFill>
                <a:latin typeface="Times New Roman" pitchFamily="18" charset="0"/>
                <a:cs typeface="Times New Roman" pitchFamily="18" charset="0"/>
              </a:rPr>
              <a:t>lanthanoid contraction is </a:t>
            </a:r>
            <a:r>
              <a:rPr lang="en-US" sz="2800" dirty="0">
                <a:solidFill>
                  <a:schemeClr val="tx1"/>
                </a:solidFill>
                <a:latin typeface="Times New Roman" pitchFamily="18" charset="0"/>
                <a:cs typeface="Times New Roman" pitchFamily="18" charset="0"/>
              </a:rPr>
              <a:t>the imperfect shielding </a:t>
            </a:r>
            <a:r>
              <a:rPr lang="en-US" sz="2800" dirty="0" smtClean="0">
                <a:solidFill>
                  <a:schemeClr val="tx1"/>
                </a:solidFill>
                <a:latin typeface="Times New Roman" pitchFamily="18" charset="0"/>
                <a:cs typeface="Times New Roman" pitchFamily="18" charset="0"/>
              </a:rPr>
              <a:t>of one </a:t>
            </a:r>
            <a:r>
              <a:rPr lang="en-US" sz="2800" dirty="0">
                <a:solidFill>
                  <a:schemeClr val="tx1"/>
                </a:solidFill>
                <a:latin typeface="Times New Roman" pitchFamily="18" charset="0"/>
                <a:cs typeface="Times New Roman" pitchFamily="18" charset="0"/>
              </a:rPr>
              <a:t>electron by another in the same set of orbitals</a:t>
            </a:r>
            <a:r>
              <a:rPr lang="en-US" sz="2800" dirty="0" smtClean="0">
                <a:solidFill>
                  <a:schemeClr val="tx1"/>
                </a:solidFill>
                <a:latin typeface="Times New Roman" pitchFamily="18" charset="0"/>
                <a:cs typeface="Times New Roman" pitchFamily="18" charset="0"/>
              </a:rPr>
              <a:t>.</a:t>
            </a:r>
          </a:p>
          <a:p>
            <a:pPr algn="just">
              <a:lnSpc>
                <a:spcPct val="150000"/>
              </a:lnSpc>
              <a:buFont typeface="Wingdings" pitchFamily="2" charset="2"/>
              <a:buChar char="Ø"/>
            </a:pPr>
            <a:endParaRPr lang="en-US" dirty="0" smtClean="0">
              <a:solidFill>
                <a:schemeClr val="tx1"/>
              </a:solidFill>
              <a:latin typeface="Times New Roman" pitchFamily="18" charset="0"/>
              <a:cs typeface="Times New Roman" pitchFamily="18" charset="0"/>
            </a:endParaRPr>
          </a:p>
          <a:p>
            <a:pPr algn="just">
              <a:lnSpc>
                <a:spcPct val="150000"/>
              </a:lnSpc>
            </a:pPr>
            <a:endParaRPr lang="en-US" dirty="0"/>
          </a:p>
        </p:txBody>
      </p:sp>
      <p:sp>
        <p:nvSpPr>
          <p:cNvPr id="5" name="Slide Number Placeholder 4"/>
          <p:cNvSpPr>
            <a:spLocks noGrp="1"/>
          </p:cNvSpPr>
          <p:nvPr>
            <p:ph type="sldNum" sz="quarter" idx="12"/>
          </p:nvPr>
        </p:nvSpPr>
        <p:spPr/>
        <p:txBody>
          <a:bodyPr/>
          <a:lstStyle/>
          <a:p>
            <a:fld id="{1AECD830-6D75-4D7C-923D-AC950AB2D063}" type="slidenum">
              <a:rPr lang="en-US" smtClean="0"/>
              <a:pPr/>
              <a:t>24</a:t>
            </a:fld>
            <a:endParaRPr lang="en-US"/>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srcRect/>
          <a:stretch>
            <a:fillRect/>
          </a:stretch>
        </p:blipFill>
        <p:spPr bwMode="auto">
          <a:xfrm>
            <a:off x="478412" y="0"/>
            <a:ext cx="8187175"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240</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 more rigid ligands on the right do not permit folding,</a:t>
            </a:r>
          </a:p>
          <a:p>
            <a:pPr algn="just">
              <a:lnSpc>
                <a:spcPct val="150000"/>
              </a:lnSpc>
              <a:buFont typeface="Wingdings" pitchFamily="2" charset="2"/>
              <a:buChar char="ü"/>
            </a:pPr>
            <a:r>
              <a:rPr lang="en-US" sz="2800" dirty="0" smtClean="0">
                <a:latin typeface="Times New Roman" pitchFamily="18" charset="0"/>
                <a:cs typeface="Times New Roman" pitchFamily="18" charset="0"/>
              </a:rPr>
              <a:t> whereas the more flexible ones on the left can accommodate folding and thus offer options when coordinating to an octahedral metal ion.</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241</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US" sz="2400" b="1" dirty="0" smtClean="0">
                <a:solidFill>
                  <a:srgbClr val="7030A0"/>
                </a:solidFill>
                <a:latin typeface="Times New Roman" pitchFamily="18" charset="0"/>
                <a:cs typeface="Times New Roman" pitchFamily="18" charset="0"/>
              </a:rPr>
              <a:t>NOMENCLATURE OF COORDINATION COMPOUNDS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Here we consider the basics of naming ligands (including </a:t>
            </a:r>
            <a:r>
              <a:rPr lang="en-US" sz="2800" dirty="0" err="1" smtClean="0">
                <a:latin typeface="Times New Roman" pitchFamily="18" charset="0"/>
                <a:cs typeface="Times New Roman" pitchFamily="18" charset="0"/>
              </a:rPr>
              <a:t>multidentate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ambidentate</a:t>
            </a:r>
            <a:r>
              <a:rPr lang="en-US" sz="2800" dirty="0" smtClean="0">
                <a:latin typeface="Times New Roman" pitchFamily="18" charset="0"/>
                <a:cs typeface="Times New Roman" pitchFamily="18" charset="0"/>
              </a:rPr>
              <a:t>, and bridging) that occur in simple neutral as well as ionic coordination compounds.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Note that the name of anionic ligands is modified by removing the –</a:t>
            </a:r>
            <a:r>
              <a:rPr lang="en-US" sz="2800" i="1" dirty="0" err="1" smtClean="0">
                <a:latin typeface="Times New Roman" pitchFamily="18" charset="0"/>
                <a:cs typeface="Times New Roman" pitchFamily="18" charset="0"/>
              </a:rPr>
              <a:t>ide</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suffix of halides, oxides, hydroxides,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and so forth, or the last -</a:t>
            </a:r>
            <a:r>
              <a:rPr lang="en-US" sz="2800" i="1" dirty="0" smtClean="0">
                <a:latin typeface="Times New Roman" pitchFamily="18" charset="0"/>
                <a:cs typeface="Times New Roman" pitchFamily="18" charset="0"/>
              </a:rPr>
              <a:t>e </a:t>
            </a:r>
            <a:r>
              <a:rPr lang="en-US" sz="2800" dirty="0" smtClean="0">
                <a:latin typeface="Times New Roman" pitchFamily="18" charset="0"/>
                <a:cs typeface="Times New Roman" pitchFamily="18" charset="0"/>
              </a:rPr>
              <a:t>of an -</a:t>
            </a:r>
            <a:r>
              <a:rPr lang="en-US" sz="2800" i="1" dirty="0" smtClean="0">
                <a:latin typeface="Times New Roman" pitchFamily="18" charset="0"/>
                <a:cs typeface="Times New Roman" pitchFamily="18" charset="0"/>
              </a:rPr>
              <a:t>ate </a:t>
            </a:r>
            <a:r>
              <a:rPr lang="en-US" sz="2800" dirty="0" smtClean="0">
                <a:latin typeface="Times New Roman" pitchFamily="18" charset="0"/>
                <a:cs typeface="Times New Roman" pitchFamily="18" charset="0"/>
              </a:rPr>
              <a:t>or –</a:t>
            </a:r>
            <a:r>
              <a:rPr lang="en-US" sz="2800" i="1" dirty="0" err="1" smtClean="0">
                <a:latin typeface="Times New Roman" pitchFamily="18" charset="0"/>
                <a:cs typeface="Times New Roman" pitchFamily="18" charset="0"/>
              </a:rPr>
              <a:t>ite</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ending and replacing these with -</a:t>
            </a:r>
            <a:r>
              <a:rPr lang="en-US" sz="2800" i="1" dirty="0" smtClean="0">
                <a:latin typeface="Times New Roman" pitchFamily="18" charset="0"/>
                <a:cs typeface="Times New Roman" pitchFamily="18" charset="0"/>
              </a:rPr>
              <a:t>o</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Accordingly, fluoride becomes </a:t>
            </a:r>
            <a:r>
              <a:rPr lang="en-US" sz="2800" dirty="0" err="1" smtClean="0">
                <a:latin typeface="Times New Roman" pitchFamily="18" charset="0"/>
                <a:cs typeface="Times New Roman" pitchFamily="18" charset="0"/>
              </a:rPr>
              <a:t>fluoro</a:t>
            </a:r>
            <a:r>
              <a:rPr lang="en-US" sz="2800" dirty="0" smtClean="0">
                <a:latin typeface="Times New Roman" pitchFamily="18" charset="0"/>
                <a:cs typeface="Times New Roman" pitchFamily="18" charset="0"/>
              </a:rPr>
              <a:t>, nitrate</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becomes </a:t>
            </a:r>
            <a:r>
              <a:rPr lang="en-US" sz="2800" dirty="0" err="1" smtClean="0">
                <a:latin typeface="Times New Roman" pitchFamily="18" charset="0"/>
                <a:cs typeface="Times New Roman" pitchFamily="18" charset="0"/>
              </a:rPr>
              <a:t>nitrato</a:t>
            </a:r>
            <a:r>
              <a:rPr lang="en-US" sz="2800" dirty="0" smtClean="0">
                <a:latin typeface="Times New Roman" pitchFamily="18" charset="0"/>
                <a:cs typeface="Times New Roman" pitchFamily="18" charset="0"/>
              </a:rPr>
              <a:t>, sulfite becomes </a:t>
            </a:r>
            <a:r>
              <a:rPr lang="en-US" sz="2800" dirty="0" err="1" smtClean="0">
                <a:latin typeface="Times New Roman" pitchFamily="18" charset="0"/>
                <a:cs typeface="Times New Roman" pitchFamily="18" charset="0"/>
              </a:rPr>
              <a:t>sulfito</a:t>
            </a:r>
            <a:r>
              <a:rPr lang="en-US" sz="2800" dirty="0" smtClean="0">
                <a:latin typeface="Times New Roman" pitchFamily="18" charset="0"/>
                <a:cs typeface="Times New Roman" pitchFamily="18" charset="0"/>
              </a:rPr>
              <a:t>, and so forth. </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ü"/>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242</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As usual in nomenclature,</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there are a few exceptions; for example, amide becomes </a:t>
            </a:r>
            <a:r>
              <a:rPr lang="en-US" sz="2800" dirty="0" err="1" smtClean="0">
                <a:latin typeface="Times New Roman" pitchFamily="18" charset="0"/>
                <a:cs typeface="Times New Roman" pitchFamily="18" charset="0"/>
              </a:rPr>
              <a:t>amido</a:t>
            </a:r>
            <a:r>
              <a:rPr lang="en-US" sz="2800" dirty="0" smtClean="0">
                <a:latin typeface="Times New Roman" pitchFamily="18" charset="0"/>
                <a:cs typeface="Times New Roman" pitchFamily="18" charset="0"/>
              </a:rPr>
              <a:t> and the N-bonding</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form of the </a:t>
            </a:r>
            <a:r>
              <a:rPr lang="en-US" sz="2800" dirty="0" err="1" smtClean="0">
                <a:latin typeface="Times New Roman" pitchFamily="18" charset="0"/>
                <a:cs typeface="Times New Roman" pitchFamily="18" charset="0"/>
              </a:rPr>
              <a:t>ambidentate</a:t>
            </a:r>
            <a:r>
              <a:rPr lang="en-US" sz="2800" dirty="0" smtClean="0">
                <a:latin typeface="Times New Roman" pitchFamily="18" charset="0"/>
                <a:cs typeface="Times New Roman" pitchFamily="18" charset="0"/>
              </a:rPr>
              <a:t> nitrite becomes nitro.</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very few positive ligands are</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modified by adding an -</a:t>
            </a:r>
            <a:r>
              <a:rPr lang="en-US" sz="2800" i="1" dirty="0" err="1" smtClean="0">
                <a:latin typeface="Times New Roman" pitchFamily="18" charset="0"/>
                <a:cs typeface="Times New Roman" pitchFamily="18" charset="0"/>
              </a:rPr>
              <a:t>ium</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suffix to the root name.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names of neutral ligands</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are usually not modified, but a few common neutral ligands have special names.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For example, water becomes aqua, ammonia is called ammine, carbon monoxide is</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carbonyl, and nitrogen oxide is </a:t>
            </a:r>
            <a:r>
              <a:rPr lang="en-US" sz="2800" dirty="0" err="1" smtClean="0">
                <a:latin typeface="Times New Roman" pitchFamily="18" charset="0"/>
                <a:cs typeface="Times New Roman" pitchFamily="18" charset="0"/>
              </a:rPr>
              <a:t>nitrosyl</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243</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Molecular oxygen and nitrogen are referred</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to as </a:t>
            </a:r>
            <a:r>
              <a:rPr lang="en-US" sz="2800" dirty="0" err="1" smtClean="0">
                <a:latin typeface="Times New Roman" pitchFamily="18" charset="0"/>
                <a:cs typeface="Times New Roman" pitchFamily="18" charset="0"/>
              </a:rPr>
              <a:t>dioxygen</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dinitrogen</a:t>
            </a:r>
            <a:r>
              <a:rPr lang="en-US" sz="2800" dirty="0" smtClean="0">
                <a:latin typeface="Times New Roman" pitchFamily="18" charset="0"/>
                <a:cs typeface="Times New Roman" pitchFamily="18" charset="0"/>
              </a:rPr>
              <a:t>, respectively.</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In naming a coordination compound, the </a:t>
            </a:r>
            <a:r>
              <a:rPr lang="en-US" sz="2800" dirty="0" err="1" smtClean="0">
                <a:latin typeface="Times New Roman" pitchFamily="18" charset="0"/>
                <a:cs typeface="Times New Roman" pitchFamily="18" charset="0"/>
              </a:rPr>
              <a:t>cation</a:t>
            </a:r>
            <a:r>
              <a:rPr lang="en-US" sz="2800" dirty="0" smtClean="0">
                <a:latin typeface="Times New Roman" pitchFamily="18" charset="0"/>
                <a:cs typeface="Times New Roman" pitchFamily="18" charset="0"/>
              </a:rPr>
              <a:t> is named first and then the anion (just as for ordinary salts—for example, sodium chloride or ammonium</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nitrate).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For a given complex, the ligands are always named first in alphabetical</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order, followed by the name of the metal.</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oxidation state of the metal is</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indicated by Roman numerals in parentheses after the name.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An oxidation state of zero is indicated by a numeral zero, 0, in the parentheses.</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244</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If the complex is an anion, the -</a:t>
            </a:r>
            <a:r>
              <a:rPr lang="en-US" sz="2800" i="1" dirty="0" smtClean="0">
                <a:latin typeface="Times New Roman" pitchFamily="18" charset="0"/>
                <a:cs typeface="Times New Roman" pitchFamily="18" charset="0"/>
              </a:rPr>
              <a:t>ate </a:t>
            </a:r>
            <a:r>
              <a:rPr lang="en-US" sz="2800" dirty="0" smtClean="0">
                <a:latin typeface="Times New Roman" pitchFamily="18" charset="0"/>
                <a:cs typeface="Times New Roman" pitchFamily="18" charset="0"/>
              </a:rPr>
              <a:t>suffix is added to the name of the metal.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Occasionally, the -</a:t>
            </a:r>
            <a:r>
              <a:rPr lang="en-US" sz="2800" i="1" dirty="0" err="1" smtClean="0">
                <a:latin typeface="Times New Roman" pitchFamily="18" charset="0"/>
                <a:cs typeface="Times New Roman" pitchFamily="18" charset="0"/>
              </a:rPr>
              <a:t>ium</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or other suffix has to be removed from the name of the metal before the -</a:t>
            </a:r>
            <a:r>
              <a:rPr lang="en-US" sz="2800" i="1" dirty="0" smtClean="0">
                <a:latin typeface="Times New Roman" pitchFamily="18" charset="0"/>
                <a:cs typeface="Times New Roman" pitchFamily="18" charset="0"/>
              </a:rPr>
              <a:t>ate </a:t>
            </a:r>
            <a:r>
              <a:rPr lang="en-US" sz="2800" dirty="0" smtClean="0">
                <a:latin typeface="Times New Roman" pitchFamily="18" charset="0"/>
                <a:cs typeface="Times New Roman" pitchFamily="18" charset="0"/>
              </a:rPr>
              <a:t>is added.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For example, chromium becomes chromate, manganese becomes </a:t>
            </a:r>
            <a:r>
              <a:rPr lang="en-US" sz="2800" dirty="0" err="1" smtClean="0">
                <a:latin typeface="Times New Roman" pitchFamily="18" charset="0"/>
                <a:cs typeface="Times New Roman" pitchFamily="18" charset="0"/>
              </a:rPr>
              <a:t>manganate</a:t>
            </a:r>
            <a:r>
              <a:rPr lang="en-US" sz="2800" dirty="0" smtClean="0">
                <a:latin typeface="Times New Roman" pitchFamily="18" charset="0"/>
                <a:cs typeface="Times New Roman" pitchFamily="18" charset="0"/>
              </a:rPr>
              <a:t>, and molybdenum becomes </a:t>
            </a:r>
            <a:r>
              <a:rPr lang="en-US" sz="2800" dirty="0" err="1" smtClean="0">
                <a:latin typeface="Times New Roman" pitchFamily="18" charset="0"/>
                <a:cs typeface="Times New Roman" pitchFamily="18" charset="0"/>
              </a:rPr>
              <a:t>molybdenate</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Some metals, such as copper, iron, gold, and silver, retain the Latin stem for the metal and become </a:t>
            </a:r>
            <a:r>
              <a:rPr lang="en-US" sz="2800" dirty="0" err="1" smtClean="0">
                <a:latin typeface="Times New Roman" pitchFamily="18" charset="0"/>
                <a:cs typeface="Times New Roman" pitchFamily="18" charset="0"/>
              </a:rPr>
              <a:t>cuprate</a:t>
            </a:r>
            <a:r>
              <a:rPr lang="en-US" sz="2800" dirty="0" smtClean="0">
                <a:latin typeface="Times New Roman" pitchFamily="18" charset="0"/>
                <a:cs typeface="Times New Roman" pitchFamily="18" charset="0"/>
              </a:rPr>
              <a:t>, ferrate, </a:t>
            </a:r>
            <a:r>
              <a:rPr lang="en-US" sz="2800" dirty="0" err="1" smtClean="0">
                <a:latin typeface="Times New Roman" pitchFamily="18" charset="0"/>
                <a:cs typeface="Times New Roman" pitchFamily="18" charset="0"/>
              </a:rPr>
              <a:t>aurate</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argentate</a:t>
            </a:r>
            <a:r>
              <a:rPr lang="en-US" sz="2800" dirty="0" smtClean="0">
                <a:latin typeface="Times New Roman" pitchFamily="18" charset="0"/>
                <a:cs typeface="Times New Roman" pitchFamily="18" charset="0"/>
              </a:rPr>
              <a:t>, respectively, in an anionic setting.</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7086600" y="6492875"/>
            <a:ext cx="1905000" cy="365125"/>
          </a:xfrm>
        </p:spPr>
        <p:txBody>
          <a:bodyPr/>
          <a:lstStyle/>
          <a:p>
            <a:r>
              <a:rPr lang="en-US" sz="3200" dirty="0" smtClean="0">
                <a:solidFill>
                  <a:schemeClr val="tx1"/>
                </a:solidFill>
                <a:latin typeface="Times New Roman" pitchFamily="18" charset="0"/>
                <a:cs typeface="Times New Roman" pitchFamily="18" charset="0"/>
              </a:rPr>
              <a:t>  </a:t>
            </a:r>
            <a:fld id="{45C640F9-12FC-4035-B6BC-597DC992300D}" type="slidenum">
              <a:rPr lang="en-US" sz="3200" smtClean="0">
                <a:solidFill>
                  <a:schemeClr val="tx1"/>
                </a:solidFill>
                <a:latin typeface="Times New Roman" pitchFamily="18" charset="0"/>
                <a:cs typeface="Times New Roman" pitchFamily="18" charset="0"/>
              </a:rPr>
              <a:pPr/>
              <a:t>245</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lgn="just">
              <a:lnSpc>
                <a:spcPct val="150000"/>
              </a:lnSpc>
              <a:buFont typeface="Wingdings" pitchFamily="2" charset="2"/>
              <a:buChar char="Ø"/>
            </a:pPr>
            <a:r>
              <a:rPr lang="en-US" sz="3000" dirty="0" smtClean="0">
                <a:latin typeface="Times New Roman" pitchFamily="18" charset="0"/>
                <a:cs typeface="Times New Roman" pitchFamily="18" charset="0"/>
              </a:rPr>
              <a:t>Note that there are two sets of prefixes, </a:t>
            </a:r>
          </a:p>
          <a:p>
            <a:pPr algn="just">
              <a:lnSpc>
                <a:spcPct val="150000"/>
              </a:lnSpc>
              <a:buFont typeface="Wingdings" pitchFamily="2" charset="2"/>
              <a:buChar char="Ø"/>
            </a:pPr>
            <a:r>
              <a:rPr lang="en-US" sz="3000" dirty="0" smtClean="0">
                <a:latin typeface="Times New Roman" pitchFamily="18" charset="0"/>
                <a:cs typeface="Times New Roman" pitchFamily="18" charset="0"/>
              </a:rPr>
              <a:t>one (</a:t>
            </a:r>
            <a:r>
              <a:rPr lang="en-US" sz="3000" i="1" dirty="0" err="1" smtClean="0">
                <a:latin typeface="Times New Roman" pitchFamily="18" charset="0"/>
                <a:cs typeface="Times New Roman" pitchFamily="18" charset="0"/>
              </a:rPr>
              <a:t>di</a:t>
            </a:r>
            <a:r>
              <a:rPr lang="en-US" sz="3000" dirty="0" smtClean="0">
                <a:latin typeface="Times New Roman" pitchFamily="18" charset="0"/>
                <a:cs typeface="Times New Roman" pitchFamily="18" charset="0"/>
              </a:rPr>
              <a:t>-, </a:t>
            </a:r>
            <a:r>
              <a:rPr lang="en-US" sz="3000" i="1" dirty="0" smtClean="0">
                <a:latin typeface="Times New Roman" pitchFamily="18" charset="0"/>
                <a:cs typeface="Times New Roman" pitchFamily="18" charset="0"/>
              </a:rPr>
              <a:t>tri</a:t>
            </a:r>
            <a:r>
              <a:rPr lang="en-US" sz="3000" dirty="0" smtClean="0">
                <a:latin typeface="Times New Roman" pitchFamily="18" charset="0"/>
                <a:cs typeface="Times New Roman" pitchFamily="18" charset="0"/>
              </a:rPr>
              <a:t>-, </a:t>
            </a:r>
            <a:r>
              <a:rPr lang="en-US" sz="3000" i="1" dirty="0" smtClean="0">
                <a:latin typeface="Times New Roman" pitchFamily="18" charset="0"/>
                <a:cs typeface="Times New Roman" pitchFamily="18" charset="0"/>
              </a:rPr>
              <a:t>tetra</a:t>
            </a:r>
            <a:r>
              <a:rPr lang="en-US" sz="3000" dirty="0" smtClean="0">
                <a:latin typeface="Times New Roman" pitchFamily="18" charset="0"/>
                <a:cs typeface="Times New Roman" pitchFamily="18" charset="0"/>
              </a:rPr>
              <a:t>-, etc.) for </a:t>
            </a:r>
            <a:r>
              <a:rPr lang="en-US" sz="3000" dirty="0" err="1" smtClean="0">
                <a:latin typeface="Times New Roman" pitchFamily="18" charset="0"/>
                <a:cs typeface="Times New Roman" pitchFamily="18" charset="0"/>
              </a:rPr>
              <a:t>monoatomic</a:t>
            </a:r>
            <a:r>
              <a:rPr lang="en-US" sz="3000" dirty="0" smtClean="0">
                <a:latin typeface="Times New Roman" pitchFamily="18" charset="0"/>
                <a:cs typeface="Times New Roman" pitchFamily="18" charset="0"/>
              </a:rPr>
              <a:t> ions, polyatomic ions with short names, or the special neutral ligands noted previously, </a:t>
            </a:r>
          </a:p>
          <a:p>
            <a:pPr algn="just">
              <a:lnSpc>
                <a:spcPct val="150000"/>
              </a:lnSpc>
              <a:buFont typeface="Wingdings" pitchFamily="2" charset="2"/>
              <a:buChar char="Ø"/>
            </a:pPr>
            <a:r>
              <a:rPr lang="en-US" sz="3000" dirty="0" smtClean="0">
                <a:latin typeface="Times New Roman" pitchFamily="18" charset="0"/>
                <a:cs typeface="Times New Roman" pitchFamily="18" charset="0"/>
              </a:rPr>
              <a:t>and a second (</a:t>
            </a:r>
            <a:r>
              <a:rPr lang="en-US" sz="3000" i="1" dirty="0" err="1" smtClean="0">
                <a:latin typeface="Times New Roman" pitchFamily="18" charset="0"/>
                <a:cs typeface="Times New Roman" pitchFamily="18" charset="0"/>
              </a:rPr>
              <a:t>bis</a:t>
            </a:r>
            <a:r>
              <a:rPr lang="en-US" sz="3000" dirty="0" smtClean="0">
                <a:latin typeface="Times New Roman" pitchFamily="18" charset="0"/>
                <a:cs typeface="Times New Roman" pitchFamily="18" charset="0"/>
              </a:rPr>
              <a:t>-, </a:t>
            </a:r>
            <a:r>
              <a:rPr lang="en-US" sz="3000" i="1" dirty="0" err="1" smtClean="0">
                <a:latin typeface="Times New Roman" pitchFamily="18" charset="0"/>
                <a:cs typeface="Times New Roman" pitchFamily="18" charset="0"/>
              </a:rPr>
              <a:t>tris</a:t>
            </a:r>
            <a:r>
              <a:rPr lang="en-US" sz="3000" dirty="0" smtClean="0">
                <a:latin typeface="Times New Roman" pitchFamily="18" charset="0"/>
                <a:cs typeface="Times New Roman" pitchFamily="18" charset="0"/>
              </a:rPr>
              <a:t>-, </a:t>
            </a:r>
            <a:r>
              <a:rPr lang="en-US" sz="3000" i="1" dirty="0" err="1" smtClean="0">
                <a:latin typeface="Times New Roman" pitchFamily="18" charset="0"/>
                <a:cs typeface="Times New Roman" pitchFamily="18" charset="0"/>
              </a:rPr>
              <a:t>tetrakis</a:t>
            </a:r>
            <a:r>
              <a:rPr lang="en-US" sz="3000" dirty="0" smtClean="0">
                <a:latin typeface="Times New Roman" pitchFamily="18" charset="0"/>
                <a:cs typeface="Times New Roman" pitchFamily="18" charset="0"/>
              </a:rPr>
              <a:t>-, etc.) for ligands that already contain a prefix from the first list-for example, </a:t>
            </a:r>
            <a:r>
              <a:rPr lang="en-US" sz="3000" dirty="0" err="1" smtClean="0">
                <a:latin typeface="Times New Roman" pitchFamily="18" charset="0"/>
                <a:cs typeface="Times New Roman" pitchFamily="18" charset="0"/>
              </a:rPr>
              <a:t>ethylenediamine</a:t>
            </a:r>
            <a:r>
              <a:rPr lang="en-US" sz="3000" dirty="0" smtClean="0">
                <a:latin typeface="Times New Roman" pitchFamily="18" charset="0"/>
                <a:cs typeface="Times New Roman" pitchFamily="18" charset="0"/>
              </a:rPr>
              <a:t> or </a:t>
            </a:r>
            <a:r>
              <a:rPr lang="en-US" sz="3000" dirty="0" err="1" smtClean="0">
                <a:latin typeface="Times New Roman" pitchFamily="18" charset="0"/>
                <a:cs typeface="Times New Roman" pitchFamily="18" charset="0"/>
              </a:rPr>
              <a:t>triphenylphosphine</a:t>
            </a:r>
            <a:r>
              <a:rPr lang="en-US" sz="3000" dirty="0" smtClean="0">
                <a:latin typeface="Times New Roman" pitchFamily="18" charset="0"/>
                <a:cs typeface="Times New Roman" pitchFamily="18" charset="0"/>
              </a:rPr>
              <a:t>- or for ligands whose names commonly appear in parentheses.</a:t>
            </a:r>
          </a:p>
          <a:p>
            <a:pPr algn="just">
              <a:lnSpc>
                <a:spcPct val="150000"/>
              </a:lnSpc>
              <a:buFont typeface="Wingdings" pitchFamily="2" charset="2"/>
              <a:buChar char="Ø"/>
            </a:pPr>
            <a:r>
              <a:rPr lang="en-US" sz="3000" dirty="0" smtClean="0">
                <a:latin typeface="Times New Roman" pitchFamily="18" charset="0"/>
                <a:cs typeface="Times New Roman" pitchFamily="18" charset="0"/>
              </a:rPr>
              <a:t>Generally, neutral ligands without special names and ionic ligands with particularly long names are enclosed in parentheses. </a:t>
            </a:r>
          </a:p>
          <a:p>
            <a:pPr algn="just">
              <a:lnSpc>
                <a:spcPct val="150000"/>
              </a:lnSpc>
              <a:buFont typeface="Wingdings" pitchFamily="2" charset="2"/>
              <a:buChar char="Ø"/>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2800" smtClean="0">
                <a:latin typeface="Times New Roman" pitchFamily="18" charset="0"/>
                <a:cs typeface="Times New Roman" pitchFamily="18" charset="0"/>
              </a:rPr>
              <a:pPr/>
              <a:t>246</a:t>
            </a:fld>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So, for example, </a:t>
            </a:r>
            <a:r>
              <a:rPr lang="en-US" sz="2800" dirty="0" err="1" smtClean="0">
                <a:latin typeface="Times New Roman" pitchFamily="18" charset="0"/>
                <a:cs typeface="Times New Roman" pitchFamily="18" charset="0"/>
              </a:rPr>
              <a:t>acetylacetonato</a:t>
            </a:r>
            <a:r>
              <a:rPr lang="en-US" sz="2800" dirty="0" smtClean="0">
                <a:latin typeface="Times New Roman" pitchFamily="18" charset="0"/>
                <a:cs typeface="Times New Roman" pitchFamily="18" charset="0"/>
              </a:rPr>
              <a:t> is generally enclosed in parentheses, whereas </a:t>
            </a:r>
            <a:r>
              <a:rPr lang="en-US" sz="2800" dirty="0" err="1" smtClean="0">
                <a:latin typeface="Times New Roman" pitchFamily="18" charset="0"/>
                <a:cs typeface="Times New Roman" pitchFamily="18" charset="0"/>
              </a:rPr>
              <a:t>oxalato</a:t>
            </a:r>
            <a:r>
              <a:rPr lang="en-US" sz="2800" dirty="0" smtClean="0">
                <a:latin typeface="Times New Roman" pitchFamily="18" charset="0"/>
                <a:cs typeface="Times New Roman" pitchFamily="18" charset="0"/>
              </a:rPr>
              <a:t> is not.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There are two ways to handle </a:t>
            </a:r>
            <a:r>
              <a:rPr lang="en-US" sz="2800" dirty="0" err="1" smtClean="0">
                <a:latin typeface="Times New Roman" pitchFamily="18" charset="0"/>
                <a:cs typeface="Times New Roman" pitchFamily="18" charset="0"/>
              </a:rPr>
              <a:t>ambidentate</a:t>
            </a:r>
            <a:r>
              <a:rPr lang="en-US" sz="2800" dirty="0" smtClean="0">
                <a:latin typeface="Times New Roman" pitchFamily="18" charset="0"/>
                <a:cs typeface="Times New Roman" pitchFamily="18" charset="0"/>
              </a:rPr>
              <a:t> ligands.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One is to use a slightly different form of the name, depending on the atom that is donating the electron pair to the metal.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second is to put the symbol of the donating atom before the name of the ligand.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So –SCN might be called </a:t>
            </a:r>
            <a:r>
              <a:rPr lang="en-US" sz="2800" dirty="0" err="1" smtClean="0">
                <a:latin typeface="Times New Roman" pitchFamily="18" charset="0"/>
                <a:cs typeface="Times New Roman" pitchFamily="18" charset="0"/>
              </a:rPr>
              <a:t>thiocyanato</a:t>
            </a:r>
            <a:r>
              <a:rPr lang="en-US" sz="2800" dirty="0" smtClean="0">
                <a:latin typeface="Times New Roman" pitchFamily="18" charset="0"/>
                <a:cs typeface="Times New Roman" pitchFamily="18" charset="0"/>
              </a:rPr>
              <a:t> or </a:t>
            </a:r>
            <a:r>
              <a:rPr lang="en-US" sz="2800" i="1" dirty="0" smtClean="0">
                <a:latin typeface="Times New Roman" pitchFamily="18" charset="0"/>
                <a:cs typeface="Times New Roman" pitchFamily="18" charset="0"/>
              </a:rPr>
              <a:t>S</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thiocyanato</a:t>
            </a:r>
            <a:r>
              <a:rPr lang="en-US" sz="2800" dirty="0" smtClean="0">
                <a:latin typeface="Times New Roman" pitchFamily="18" charset="0"/>
                <a:cs typeface="Times New Roman" pitchFamily="18" charset="0"/>
              </a:rPr>
              <a:t>, whereas –NCS would be </a:t>
            </a:r>
            <a:r>
              <a:rPr lang="en-US" sz="2800" dirty="0" err="1" smtClean="0">
                <a:latin typeface="Times New Roman" pitchFamily="18" charset="0"/>
                <a:cs typeface="Times New Roman" pitchFamily="18" charset="0"/>
              </a:rPr>
              <a:t>isothiocyanato</a:t>
            </a:r>
            <a:r>
              <a:rPr lang="en-US" sz="2800" dirty="0" smtClean="0">
                <a:latin typeface="Times New Roman" pitchFamily="18" charset="0"/>
                <a:cs typeface="Times New Roman" pitchFamily="18" charset="0"/>
              </a:rPr>
              <a:t> or </a:t>
            </a:r>
            <a:r>
              <a:rPr lang="en-US" sz="2800" i="1" dirty="0" smtClean="0">
                <a:latin typeface="Times New Roman" pitchFamily="18" charset="0"/>
                <a:cs typeface="Times New Roman" pitchFamily="18" charset="0"/>
              </a:rPr>
              <a:t>N</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thiocyanato</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–NO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and –ONO, however, are most always referred to as nitro and </a:t>
            </a:r>
            <a:r>
              <a:rPr lang="en-US" sz="2800" dirty="0" err="1" smtClean="0">
                <a:latin typeface="Times New Roman" pitchFamily="18" charset="0"/>
                <a:cs typeface="Times New Roman" pitchFamily="18" charset="0"/>
              </a:rPr>
              <a:t>nitrito</a:t>
            </a:r>
            <a:r>
              <a:rPr lang="en-US" sz="2800" dirty="0" smtClean="0">
                <a:latin typeface="Times New Roman" pitchFamily="18" charset="0"/>
                <a:cs typeface="Times New Roman" pitchFamily="18" charset="0"/>
              </a:rPr>
              <a:t>, respectively.</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247</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Bridging ligands are designated by placing the Greek letter m before the name of the ligand.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So a bridging hydroxide (OH</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amide (NH</a:t>
            </a:r>
            <a:r>
              <a:rPr lang="en-US" sz="2800" baseline="-25000" dirty="0" smtClean="0">
                <a:latin typeface="Times New Roman" pitchFamily="18" charset="0"/>
                <a:cs typeface="Times New Roman" pitchFamily="18" charset="0"/>
              </a:rPr>
              <a:t>2</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or peroxide (O</a:t>
            </a:r>
            <a:r>
              <a:rPr lang="en-US" sz="2800" baseline="-25000" dirty="0" smtClean="0">
                <a:latin typeface="Times New Roman" pitchFamily="18" charset="0"/>
                <a:cs typeface="Times New Roman" pitchFamily="18" charset="0"/>
              </a:rPr>
              <a:t>2</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ligand becomes µ-</a:t>
            </a:r>
            <a:r>
              <a:rPr lang="en-US" sz="2800" dirty="0" err="1" smtClean="0">
                <a:latin typeface="Times New Roman" pitchFamily="18" charset="0"/>
                <a:cs typeface="Times New Roman" pitchFamily="18" charset="0"/>
              </a:rPr>
              <a:t>hydroxo</a:t>
            </a:r>
            <a:r>
              <a:rPr lang="en-US" sz="2800" dirty="0" smtClean="0">
                <a:latin typeface="Times New Roman" pitchFamily="18" charset="0"/>
                <a:cs typeface="Times New Roman" pitchFamily="18" charset="0"/>
              </a:rPr>
              <a:t>, µ -</a:t>
            </a:r>
            <a:r>
              <a:rPr lang="en-US" sz="2800" dirty="0" err="1" smtClean="0">
                <a:latin typeface="Times New Roman" pitchFamily="18" charset="0"/>
                <a:cs typeface="Times New Roman" pitchFamily="18" charset="0"/>
              </a:rPr>
              <a:t>amido</a:t>
            </a:r>
            <a:r>
              <a:rPr lang="en-US" sz="2800" dirty="0" smtClean="0">
                <a:latin typeface="Times New Roman" pitchFamily="18" charset="0"/>
                <a:cs typeface="Times New Roman" pitchFamily="18" charset="0"/>
              </a:rPr>
              <a:t>, or µ -</a:t>
            </a:r>
            <a:r>
              <a:rPr lang="en-US" sz="2800" dirty="0" err="1" smtClean="0">
                <a:latin typeface="Times New Roman" pitchFamily="18" charset="0"/>
                <a:cs typeface="Times New Roman" pitchFamily="18" charset="0"/>
              </a:rPr>
              <a:t>peroxo</a:t>
            </a:r>
            <a:r>
              <a:rPr lang="en-US" sz="2800" dirty="0" smtClean="0">
                <a:latin typeface="Times New Roman" pitchFamily="18" charset="0"/>
                <a:cs typeface="Times New Roman" pitchFamily="18" charset="0"/>
              </a:rPr>
              <a:t>, respectively.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If there is more than one of a given bridging ligand, the prefix indicating the number of ligands is placed after them.</a:t>
            </a:r>
          </a:p>
          <a:p>
            <a:pPr algn="just">
              <a:lnSpc>
                <a:spcPct val="160000"/>
              </a:lnSpc>
              <a:buFont typeface="Wingdings" pitchFamily="2" charset="2"/>
              <a:buChar char="Ø"/>
            </a:pPr>
            <a:r>
              <a:rPr lang="en-US" sz="2800" dirty="0" smtClean="0">
                <a:latin typeface="Times New Roman" pitchFamily="18" charset="0"/>
                <a:cs typeface="Times New Roman" pitchFamily="18" charset="0"/>
              </a:rPr>
              <a:t> For example, if there are two bridging chloride ligands, they are indicated as µ-</a:t>
            </a:r>
            <a:r>
              <a:rPr lang="en-US" sz="2800" dirty="0" err="1" smtClean="0">
                <a:latin typeface="Times New Roman" pitchFamily="18" charset="0"/>
                <a:cs typeface="Times New Roman" pitchFamily="18" charset="0"/>
              </a:rPr>
              <a:t>dichloro</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248</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If there are two or more different bridging ligands, they are given in alphabetical order.</a:t>
            </a:r>
          </a:p>
          <a:p>
            <a:pPr algn="just">
              <a:lnSpc>
                <a:spcPct val="150000"/>
              </a:lnSpc>
              <a:buNone/>
            </a:pPr>
            <a:r>
              <a:rPr lang="en-US" sz="2800" b="1" i="1" dirty="0" smtClean="0">
                <a:latin typeface="Times New Roman" pitchFamily="18" charset="0"/>
                <a:cs typeface="Times New Roman" pitchFamily="18" charset="0"/>
              </a:rPr>
              <a:t>Example 1: </a:t>
            </a:r>
            <a:r>
              <a:rPr lang="en-US" sz="2800" b="1" dirty="0" smtClean="0">
                <a:latin typeface="Times New Roman" pitchFamily="18" charset="0"/>
                <a:cs typeface="Times New Roman" pitchFamily="18" charset="0"/>
              </a:rPr>
              <a:t>[Pt(NH</a:t>
            </a:r>
            <a:r>
              <a:rPr lang="en-US" sz="2800" b="1" baseline="-25000" dirty="0" smtClean="0">
                <a:latin typeface="Times New Roman" pitchFamily="18" charset="0"/>
                <a:cs typeface="Times New Roman" pitchFamily="18" charset="0"/>
              </a:rPr>
              <a:t>3</a:t>
            </a:r>
            <a:r>
              <a:rPr lang="en-US" sz="2800" b="1" dirty="0" smtClean="0">
                <a:latin typeface="Times New Roman" pitchFamily="18" charset="0"/>
                <a:cs typeface="Times New Roman" pitchFamily="18" charset="0"/>
              </a:rPr>
              <a:t>)</a:t>
            </a:r>
            <a:r>
              <a:rPr lang="en-US" sz="2800" b="1" baseline="-25000" dirty="0" smtClean="0">
                <a:latin typeface="Times New Roman" pitchFamily="18" charset="0"/>
                <a:cs typeface="Times New Roman" pitchFamily="18" charset="0"/>
              </a:rPr>
              <a:t>4</a:t>
            </a:r>
            <a:r>
              <a:rPr lang="en-US" sz="2800" b="1" dirty="0" smtClean="0">
                <a:latin typeface="Times New Roman" pitchFamily="18" charset="0"/>
                <a:cs typeface="Times New Roman" pitchFamily="18" charset="0"/>
              </a:rPr>
              <a:t>]Cl</a:t>
            </a:r>
            <a:r>
              <a:rPr lang="en-US" sz="2800" b="1" baseline="-25000" dirty="0" smtClean="0">
                <a:latin typeface="Times New Roman" pitchFamily="18" charset="0"/>
                <a:cs typeface="Times New Roman" pitchFamily="18" charset="0"/>
              </a:rPr>
              <a:t>2</a:t>
            </a:r>
            <a:r>
              <a:rPr lang="en-US" sz="2800" b="1"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There are two negative chloride ions outside of the complex, so the complex itself must have the formula [Pt(NH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ammonia ligands are neutral; thus, the platinum must have an oxidation state of  +2. As a result, we start with the stem name platinum(II).</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ligand is ammonia, which has the name ammine.</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249</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The decrease in metallic radius coupled with increase in atomic mass results in a general increase in the density of these elements.</a:t>
            </a:r>
          </a:p>
          <a:p>
            <a:pPr>
              <a:lnSpc>
                <a:spcPct val="150000"/>
              </a:lnSpc>
            </a:pPr>
            <a:r>
              <a:rPr lang="en-US" sz="2800" b="1" dirty="0" err="1" smtClean="0">
                <a:solidFill>
                  <a:schemeClr val="tx1"/>
                </a:solidFill>
                <a:latin typeface="Times New Roman" pitchFamily="18" charset="0"/>
                <a:cs typeface="Times New Roman" pitchFamily="18" charset="0"/>
              </a:rPr>
              <a:t>Ionisation</a:t>
            </a:r>
            <a:r>
              <a:rPr lang="en-US" sz="2800" b="1" dirty="0" smtClean="0">
                <a:solidFill>
                  <a:schemeClr val="tx1"/>
                </a:solidFill>
                <a:latin typeface="Times New Roman" pitchFamily="18" charset="0"/>
                <a:cs typeface="Times New Roman" pitchFamily="18" charset="0"/>
              </a:rPr>
              <a:t> Enthalpies</a:t>
            </a:r>
          </a:p>
          <a:p>
            <a:pPr algn="just">
              <a:lnSpc>
                <a:spcPct val="150000"/>
              </a:lnSpc>
              <a:buFont typeface="Wingdings" pitchFamily="2" charset="2"/>
              <a:buChar char="Ø"/>
            </a:pPr>
            <a:r>
              <a:rPr lang="en-US" sz="2800" dirty="0">
                <a:solidFill>
                  <a:schemeClr val="tx1"/>
                </a:solidFill>
                <a:latin typeface="Times New Roman" pitchFamily="18" charset="0"/>
                <a:cs typeface="Times New Roman" pitchFamily="18" charset="0"/>
              </a:rPr>
              <a:t>Due to an increase in nuclear charge which accompanies the </a:t>
            </a:r>
            <a:r>
              <a:rPr lang="en-US" sz="2800" dirty="0" smtClean="0">
                <a:solidFill>
                  <a:schemeClr val="tx1"/>
                </a:solidFill>
                <a:latin typeface="Times New Roman" pitchFamily="18" charset="0"/>
                <a:cs typeface="Times New Roman" pitchFamily="18" charset="0"/>
              </a:rPr>
              <a:t>filling of </a:t>
            </a:r>
            <a:r>
              <a:rPr lang="en-US" sz="2800" dirty="0">
                <a:solidFill>
                  <a:schemeClr val="tx1"/>
                </a:solidFill>
                <a:latin typeface="Times New Roman" pitchFamily="18" charset="0"/>
                <a:cs typeface="Times New Roman" pitchFamily="18" charset="0"/>
              </a:rPr>
              <a:t>the inner </a:t>
            </a:r>
            <a:r>
              <a:rPr lang="en-US" sz="2800" i="1" dirty="0">
                <a:solidFill>
                  <a:schemeClr val="tx1"/>
                </a:solidFill>
                <a:latin typeface="Times New Roman" pitchFamily="18" charset="0"/>
                <a:cs typeface="Times New Roman" pitchFamily="18" charset="0"/>
              </a:rPr>
              <a:t>d orbitals, </a:t>
            </a:r>
            <a:endParaRPr lang="en-US" sz="2800" i="1"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r>
              <a:rPr lang="en-US" sz="2800" i="1" dirty="0" smtClean="0">
                <a:solidFill>
                  <a:schemeClr val="tx1"/>
                </a:solidFill>
                <a:latin typeface="Times New Roman" pitchFamily="18" charset="0"/>
                <a:cs typeface="Times New Roman" pitchFamily="18" charset="0"/>
              </a:rPr>
              <a:t>there </a:t>
            </a:r>
            <a:r>
              <a:rPr lang="en-US" sz="2800" i="1" dirty="0">
                <a:solidFill>
                  <a:schemeClr val="tx1"/>
                </a:solidFill>
                <a:latin typeface="Times New Roman" pitchFamily="18" charset="0"/>
                <a:cs typeface="Times New Roman" pitchFamily="18" charset="0"/>
              </a:rPr>
              <a:t>is an increase in </a:t>
            </a:r>
            <a:r>
              <a:rPr lang="en-US" sz="2800" i="1" dirty="0" smtClean="0">
                <a:solidFill>
                  <a:schemeClr val="tx1"/>
                </a:solidFill>
                <a:latin typeface="Times New Roman" pitchFamily="18" charset="0"/>
                <a:cs typeface="Times New Roman" pitchFamily="18" charset="0"/>
              </a:rPr>
              <a:t>ionization enthalpy </a:t>
            </a:r>
            <a:r>
              <a:rPr lang="en-US" sz="2800" dirty="0" smtClean="0">
                <a:solidFill>
                  <a:schemeClr val="tx1"/>
                </a:solidFill>
                <a:latin typeface="Times New Roman" pitchFamily="18" charset="0"/>
                <a:cs typeface="Times New Roman" pitchFamily="18" charset="0"/>
              </a:rPr>
              <a:t>along </a:t>
            </a:r>
            <a:r>
              <a:rPr lang="en-US" sz="2800" dirty="0">
                <a:solidFill>
                  <a:schemeClr val="tx1"/>
                </a:solidFill>
                <a:latin typeface="Times New Roman" pitchFamily="18" charset="0"/>
                <a:cs typeface="Times New Roman" pitchFamily="18" charset="0"/>
              </a:rPr>
              <a:t>each series of the transition elements from left to right</a:t>
            </a:r>
            <a:r>
              <a:rPr lang="en-US" sz="2800" dirty="0" smtClean="0">
                <a:solidFill>
                  <a:schemeClr val="tx1"/>
                </a:solidFill>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However, many </a:t>
            </a:r>
            <a:r>
              <a:rPr lang="en-US" sz="2800" dirty="0">
                <a:solidFill>
                  <a:schemeClr val="tx1"/>
                </a:solidFill>
                <a:latin typeface="Times New Roman" pitchFamily="18" charset="0"/>
                <a:cs typeface="Times New Roman" pitchFamily="18" charset="0"/>
              </a:rPr>
              <a:t>small variations occur.</a:t>
            </a:r>
            <a:endParaRPr lang="en-US" sz="2800"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endParaRPr lang="en-US" dirty="0" smtClean="0">
              <a:solidFill>
                <a:schemeClr val="tx1"/>
              </a:solidFill>
              <a:latin typeface="Times New Roman" pitchFamily="18" charset="0"/>
              <a:cs typeface="Times New Roman" pitchFamily="18" charset="0"/>
            </a:endParaRPr>
          </a:p>
          <a:p>
            <a:endParaRPr lang="en-US" dirty="0"/>
          </a:p>
        </p:txBody>
      </p:sp>
      <p:sp>
        <p:nvSpPr>
          <p:cNvPr id="5" name="Slide Number Placeholder 4"/>
          <p:cNvSpPr>
            <a:spLocks noGrp="1"/>
          </p:cNvSpPr>
          <p:nvPr>
            <p:ph type="sldNum" sz="quarter" idx="12"/>
          </p:nvPr>
        </p:nvSpPr>
        <p:spPr/>
        <p:txBody>
          <a:bodyPr/>
          <a:lstStyle/>
          <a:p>
            <a:fld id="{1AECD830-6D75-4D7C-923D-AC950AB2D063}" type="slidenum">
              <a:rPr lang="en-US" sz="2000" smtClean="0"/>
              <a:pPr/>
              <a:t>25</a:t>
            </a:fld>
            <a:endParaRPr lang="en-US" dirty="0"/>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But there are four ammonia ligands, so the prefix is added to give </a:t>
            </a:r>
            <a:r>
              <a:rPr lang="en-US" sz="2800" dirty="0" err="1" smtClean="0">
                <a:latin typeface="Times New Roman" pitchFamily="18" charset="0"/>
                <a:cs typeface="Times New Roman" pitchFamily="18" charset="0"/>
              </a:rPr>
              <a:t>tetraammine</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Finally, the chloride anions must be included.</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They are free, uncoordinated chloride ions, so they are called chloride, not </a:t>
            </a:r>
            <a:r>
              <a:rPr lang="en-US" sz="2800" dirty="0" err="1" smtClean="0">
                <a:latin typeface="Times New Roman" pitchFamily="18" charset="0"/>
                <a:cs typeface="Times New Roman" pitchFamily="18" charset="0"/>
              </a:rPr>
              <a:t>chloro</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We do not identify the number of chloride ions because the oxidation state of the metal ion enables us to deduce it.</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 Hence, the full name is </a:t>
            </a:r>
            <a:r>
              <a:rPr lang="en-US" sz="2800" dirty="0" err="1" smtClean="0">
                <a:latin typeface="Times New Roman" pitchFamily="18" charset="0"/>
                <a:cs typeface="Times New Roman" pitchFamily="18" charset="0"/>
              </a:rPr>
              <a:t>tetraammineplatinum</a:t>
            </a:r>
            <a:r>
              <a:rPr lang="en-US" sz="2800" dirty="0" smtClean="0">
                <a:latin typeface="Times New Roman" pitchFamily="18" charset="0"/>
                <a:cs typeface="Times New Roman" pitchFamily="18" charset="0"/>
              </a:rPr>
              <a:t>(II)chloride.</a:t>
            </a:r>
          </a:p>
          <a:p>
            <a:pPr algn="just">
              <a:lnSpc>
                <a:spcPct val="150000"/>
              </a:lnSpc>
              <a:buFont typeface="Wingdings" pitchFamily="2" charset="2"/>
              <a:buChar char="Ø"/>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250</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nSpc>
                <a:spcPct val="150000"/>
              </a:lnSpc>
              <a:buNone/>
            </a:pPr>
            <a:r>
              <a:rPr lang="en-US" sz="2800" b="1" i="1" dirty="0" smtClean="0">
                <a:latin typeface="Times New Roman" pitchFamily="18" charset="0"/>
                <a:cs typeface="Times New Roman" pitchFamily="18" charset="0"/>
              </a:rPr>
              <a:t>Example 2: </a:t>
            </a:r>
            <a:r>
              <a:rPr lang="en-US" sz="2800" b="1" dirty="0" smtClean="0">
                <a:latin typeface="Times New Roman" pitchFamily="18" charset="0"/>
                <a:cs typeface="Times New Roman" pitchFamily="18" charset="0"/>
              </a:rPr>
              <a:t>[PtCl</a:t>
            </a:r>
            <a:r>
              <a:rPr lang="en-US" sz="2800" b="1" baseline="-25000" dirty="0" smtClean="0">
                <a:latin typeface="Times New Roman" pitchFamily="18" charset="0"/>
                <a:cs typeface="Times New Roman" pitchFamily="18" charset="0"/>
              </a:rPr>
              <a:t>2</a:t>
            </a:r>
            <a:r>
              <a:rPr lang="en-US" sz="2800" b="1" dirty="0" smtClean="0">
                <a:latin typeface="Times New Roman" pitchFamily="18" charset="0"/>
                <a:cs typeface="Times New Roman" pitchFamily="18" charset="0"/>
              </a:rPr>
              <a:t>(NH</a:t>
            </a:r>
            <a:r>
              <a:rPr lang="en-US" sz="2800" b="1" baseline="-25000" dirty="0" smtClean="0">
                <a:latin typeface="Times New Roman" pitchFamily="18" charset="0"/>
                <a:cs typeface="Times New Roman" pitchFamily="18" charset="0"/>
              </a:rPr>
              <a:t>3</a:t>
            </a:r>
            <a:r>
              <a:rPr lang="en-US" sz="2800" b="1" dirty="0" smtClean="0">
                <a:latin typeface="Times New Roman" pitchFamily="18" charset="0"/>
                <a:cs typeface="Times New Roman" pitchFamily="18" charset="0"/>
              </a:rPr>
              <a:t>)</a:t>
            </a:r>
            <a:r>
              <a:rPr lang="en-US" sz="2800" b="1" baseline="-25000" dirty="0" smtClean="0">
                <a:latin typeface="Times New Roman" pitchFamily="18" charset="0"/>
                <a:cs typeface="Times New Roman" pitchFamily="18" charset="0"/>
              </a:rPr>
              <a:t>2</a:t>
            </a:r>
            <a:r>
              <a:rPr lang="en-US" sz="2800" b="1"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lnSpc>
                <a:spcPct val="150000"/>
              </a:lnSpc>
              <a:buFont typeface="Wingdings" pitchFamily="2" charset="2"/>
              <a:buChar char="Ø"/>
            </a:pPr>
            <a:r>
              <a:rPr lang="en-US" sz="2800" dirty="0" smtClean="0">
                <a:latin typeface="Times New Roman" pitchFamily="18" charset="0"/>
                <a:cs typeface="Times New Roman" pitchFamily="18" charset="0"/>
              </a:rPr>
              <a:t>This is a non-ionic species, so it will have a one word name. </a:t>
            </a:r>
          </a:p>
          <a:p>
            <a:pPr>
              <a:lnSpc>
                <a:spcPct val="150000"/>
              </a:lnSpc>
              <a:buFont typeface="Wingdings" pitchFamily="2" charset="2"/>
              <a:buChar char="Ø"/>
            </a:pPr>
            <a:r>
              <a:rPr lang="en-US" sz="2800" dirty="0" smtClean="0">
                <a:latin typeface="Times New Roman" pitchFamily="18" charset="0"/>
                <a:cs typeface="Times New Roman" pitchFamily="18" charset="0"/>
              </a:rPr>
              <a:t>Again, to balance the two chloride ions, the platinum is in the 12 oxidation state, so we start with platinum(II). </a:t>
            </a:r>
          </a:p>
          <a:p>
            <a:pPr>
              <a:lnSpc>
                <a:spcPct val="150000"/>
              </a:lnSpc>
              <a:buFont typeface="Wingdings" pitchFamily="2" charset="2"/>
              <a:buChar char="Ø"/>
            </a:pPr>
            <a:r>
              <a:rPr lang="en-US" sz="2800" dirty="0" smtClean="0">
                <a:latin typeface="Times New Roman" pitchFamily="18" charset="0"/>
                <a:cs typeface="Times New Roman" pitchFamily="18" charset="0"/>
              </a:rPr>
              <a:t>The ligands are named ammine for ammonia and </a:t>
            </a:r>
            <a:r>
              <a:rPr lang="en-US" sz="2800" dirty="0" err="1" smtClean="0">
                <a:latin typeface="Times New Roman" pitchFamily="18" charset="0"/>
                <a:cs typeface="Times New Roman" pitchFamily="18" charset="0"/>
              </a:rPr>
              <a:t>chloro</a:t>
            </a:r>
            <a:r>
              <a:rPr lang="en-US" sz="2800" dirty="0" smtClean="0">
                <a:latin typeface="Times New Roman" pitchFamily="18" charset="0"/>
                <a:cs typeface="Times New Roman" pitchFamily="18" charset="0"/>
              </a:rPr>
              <a:t> for chloride. </a:t>
            </a:r>
          </a:p>
          <a:p>
            <a:pPr>
              <a:lnSpc>
                <a:spcPct val="150000"/>
              </a:lnSpc>
              <a:buFont typeface="Wingdings" pitchFamily="2" charset="2"/>
              <a:buChar char="Ø"/>
            </a:pPr>
            <a:r>
              <a:rPr lang="en-US" sz="2800" dirty="0" smtClean="0">
                <a:latin typeface="Times New Roman" pitchFamily="18" charset="0"/>
                <a:cs typeface="Times New Roman" pitchFamily="18" charset="0"/>
              </a:rPr>
              <a:t>Alphabetically, ammine comes before </a:t>
            </a:r>
            <a:r>
              <a:rPr lang="en-US" sz="2800" dirty="0" err="1" smtClean="0">
                <a:latin typeface="Times New Roman" pitchFamily="18" charset="0"/>
                <a:cs typeface="Times New Roman" pitchFamily="18" charset="0"/>
              </a:rPr>
              <a:t>chloro</a:t>
            </a:r>
            <a:r>
              <a:rPr lang="en-US" sz="2800" dirty="0" smtClean="0">
                <a:latin typeface="Times New Roman" pitchFamily="18" charset="0"/>
                <a:cs typeface="Times New Roman" pitchFamily="18" charset="0"/>
              </a:rPr>
              <a:t>; thus, we have the prefix </a:t>
            </a:r>
            <a:r>
              <a:rPr lang="en-US" sz="2800" dirty="0" err="1" smtClean="0">
                <a:latin typeface="Times New Roman" pitchFamily="18" charset="0"/>
                <a:cs typeface="Times New Roman" pitchFamily="18" charset="0"/>
              </a:rPr>
              <a:t>diamminedichloro</a:t>
            </a:r>
            <a:r>
              <a:rPr lang="en-US" sz="2800" dirty="0" smtClean="0">
                <a:latin typeface="Times New Roman" pitchFamily="18" charset="0"/>
                <a:cs typeface="Times New Roman" pitchFamily="18" charset="0"/>
              </a:rPr>
              <a:t>. </a:t>
            </a:r>
          </a:p>
          <a:p>
            <a:pPr>
              <a:lnSpc>
                <a:spcPct val="150000"/>
              </a:lnSpc>
              <a:buFont typeface="Wingdings" pitchFamily="2" charset="2"/>
              <a:buChar char="Ø"/>
            </a:pPr>
            <a:r>
              <a:rPr lang="en-US" sz="2800" dirty="0" smtClean="0">
                <a:latin typeface="Times New Roman" pitchFamily="18" charset="0"/>
                <a:cs typeface="Times New Roman" pitchFamily="18" charset="0"/>
              </a:rPr>
              <a:t>The whole name is </a:t>
            </a:r>
            <a:r>
              <a:rPr lang="en-US" sz="2800" dirty="0" err="1" smtClean="0">
                <a:latin typeface="Times New Roman" pitchFamily="18" charset="0"/>
                <a:cs typeface="Times New Roman" pitchFamily="18" charset="0"/>
              </a:rPr>
              <a:t>diamminedichloroplatinum</a:t>
            </a:r>
            <a:r>
              <a:rPr lang="en-US" sz="2800" dirty="0" smtClean="0">
                <a:latin typeface="Times New Roman" pitchFamily="18" charset="0"/>
                <a:cs typeface="Times New Roman" pitchFamily="18" charset="0"/>
              </a:rPr>
              <a:t>(II). </a:t>
            </a: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251</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lnSpc>
                <a:spcPct val="150000"/>
              </a:lnSpc>
              <a:buNone/>
            </a:pPr>
            <a:r>
              <a:rPr lang="en-US" sz="2800" b="1" i="1" dirty="0" smtClean="0">
                <a:latin typeface="Times New Roman" pitchFamily="18" charset="0"/>
                <a:cs typeface="Times New Roman" pitchFamily="18" charset="0"/>
              </a:rPr>
              <a:t>Example 3: </a:t>
            </a:r>
            <a:r>
              <a:rPr lang="en-US" sz="2800" b="1" dirty="0" smtClean="0">
                <a:latin typeface="Times New Roman" pitchFamily="18" charset="0"/>
                <a:cs typeface="Times New Roman" pitchFamily="18" charset="0"/>
              </a:rPr>
              <a:t>K</a:t>
            </a:r>
            <a:r>
              <a:rPr lang="en-US" sz="2800" b="1" baseline="-25000" dirty="0" smtClean="0">
                <a:latin typeface="Times New Roman" pitchFamily="18" charset="0"/>
                <a:cs typeface="Times New Roman" pitchFamily="18" charset="0"/>
              </a:rPr>
              <a:t>2</a:t>
            </a:r>
            <a:r>
              <a:rPr lang="en-US" sz="2800" b="1" dirty="0" smtClean="0">
                <a:latin typeface="Times New Roman" pitchFamily="18" charset="0"/>
                <a:cs typeface="Times New Roman" pitchFamily="18" charset="0"/>
              </a:rPr>
              <a:t>[PtCl</a:t>
            </a:r>
            <a:r>
              <a:rPr lang="en-US" sz="2800" b="1" baseline="-25000" dirty="0" smtClean="0">
                <a:latin typeface="Times New Roman" pitchFamily="18" charset="0"/>
                <a:cs typeface="Times New Roman" pitchFamily="18" charset="0"/>
              </a:rPr>
              <a:t>4</a:t>
            </a:r>
            <a:r>
              <a:rPr lang="en-US" sz="2800" b="1"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Again, two words are needed , but in this case, the platinum is in the anion, [PtCl4]</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metal is in the +2 oxidation state, so the anionic name will be </a:t>
            </a:r>
            <a:r>
              <a:rPr lang="en-US" sz="2800" dirty="0" err="1" smtClean="0">
                <a:latin typeface="Times New Roman" pitchFamily="18" charset="0"/>
                <a:cs typeface="Times New Roman" pitchFamily="18" charset="0"/>
              </a:rPr>
              <a:t>platinate</a:t>
            </a:r>
            <a:r>
              <a:rPr lang="en-US" sz="2800" dirty="0" smtClean="0">
                <a:latin typeface="Times New Roman" pitchFamily="18" charset="0"/>
                <a:cs typeface="Times New Roman" pitchFamily="18" charset="0"/>
              </a:rPr>
              <a:t>(II) .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There are four chloride ligands, giving the prefix tetrachloride and the separate potassium </a:t>
            </a:r>
            <a:r>
              <a:rPr lang="en-US" sz="2800" dirty="0" err="1" smtClean="0">
                <a:latin typeface="Times New Roman" pitchFamily="18" charset="0"/>
                <a:cs typeface="Times New Roman" pitchFamily="18" charset="0"/>
              </a:rPr>
              <a:t>cations</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complete name is potassium </a:t>
            </a:r>
            <a:r>
              <a:rPr lang="en-US" sz="2800" dirty="0" err="1" smtClean="0">
                <a:latin typeface="Times New Roman" pitchFamily="18" charset="0"/>
                <a:cs typeface="Times New Roman" pitchFamily="18" charset="0"/>
              </a:rPr>
              <a:t>tetrachloroplatinate</a:t>
            </a:r>
            <a:r>
              <a:rPr lang="en-US" sz="2800" dirty="0" smtClean="0">
                <a:latin typeface="Times New Roman" pitchFamily="18" charset="0"/>
                <a:cs typeface="Times New Roman" pitchFamily="18" charset="0"/>
              </a:rPr>
              <a:t>(II).</a:t>
            </a:r>
          </a:p>
          <a:p>
            <a:pPr>
              <a:buNone/>
            </a:pPr>
            <a:r>
              <a:rPr lang="en-US" b="1" i="1" dirty="0" smtClean="0">
                <a:latin typeface="Times New Roman" pitchFamily="18" charset="0"/>
                <a:cs typeface="Times New Roman" pitchFamily="18" charset="0"/>
              </a:rPr>
              <a:t>Example 4: </a:t>
            </a:r>
            <a:r>
              <a:rPr lang="en-US" b="1" dirty="0" smtClean="0">
                <a:latin typeface="Times New Roman" pitchFamily="18" charset="0"/>
                <a:cs typeface="Times New Roman" pitchFamily="18" charset="0"/>
              </a:rPr>
              <a:t>[Co(en)</a:t>
            </a:r>
            <a:r>
              <a:rPr lang="en-US" b="1" baseline="-25000" dirty="0" smtClean="0">
                <a:latin typeface="Times New Roman" pitchFamily="18" charset="0"/>
                <a:cs typeface="Times New Roman" pitchFamily="18" charset="0"/>
              </a:rPr>
              <a:t>3</a:t>
            </a:r>
            <a:r>
              <a:rPr lang="en-US" b="1" dirty="0" smtClean="0">
                <a:latin typeface="Times New Roman" pitchFamily="18" charset="0"/>
                <a:cs typeface="Times New Roman" pitchFamily="18" charset="0"/>
              </a:rPr>
              <a:t>]Cl</a:t>
            </a:r>
            <a:r>
              <a:rPr lang="en-US" b="1" baseline="-25000" dirty="0" smtClean="0">
                <a:latin typeface="Times New Roman" pitchFamily="18" charset="0"/>
                <a:cs typeface="Times New Roman" pitchFamily="18" charset="0"/>
              </a:rPr>
              <a:t>3</a:t>
            </a:r>
            <a:r>
              <a:rPr lang="en-US" b="1" dirty="0" smtClean="0">
                <a:latin typeface="Times New Roman" pitchFamily="18" charset="0"/>
                <a:cs typeface="Times New Roman" pitchFamily="18" charset="0"/>
              </a:rPr>
              <a:t> </a:t>
            </a:r>
          </a:p>
          <a:p>
            <a:pPr>
              <a:buFont typeface="Wingdings" pitchFamily="2" charset="2"/>
              <a:buChar char="Ø"/>
            </a:pPr>
            <a:r>
              <a:rPr lang="en-US" dirty="0" smtClean="0">
                <a:latin typeface="Times New Roman" pitchFamily="18" charset="0"/>
                <a:cs typeface="Times New Roman" pitchFamily="18" charset="0"/>
              </a:rPr>
              <a:t>The complex ion is [Co(en)</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a:t>
            </a:r>
            <a:r>
              <a:rPr lang="en-US" baseline="30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a:t>
            </a:r>
          </a:p>
          <a:p>
            <a:pPr>
              <a:buNone/>
            </a:pPr>
            <a:endParaRPr lang="en-US" b="1"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252</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Because (en), 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NCH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CH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NH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is a neutral ligand, the cobalt must be in a +3 oxidation state.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metal, then, will be cobalt(III). </a:t>
            </a:r>
          </a:p>
          <a:p>
            <a:pPr algn="just">
              <a:lnSpc>
                <a:spcPct val="150000"/>
              </a:lnSpc>
              <a:buNone/>
            </a:pPr>
            <a:r>
              <a:rPr lang="en-US" sz="2800" dirty="0" smtClean="0">
                <a:latin typeface="Times New Roman" pitchFamily="18" charset="0"/>
                <a:cs typeface="Times New Roman" pitchFamily="18" charset="0"/>
              </a:rPr>
              <a:t>The full name of the ligand is 1,2-diaminoethane and contains a numerical prefix, so we use the alternate prefix set  to give </a:t>
            </a:r>
            <a:r>
              <a:rPr lang="en-US" sz="2800" dirty="0" err="1" smtClean="0">
                <a:latin typeface="Times New Roman" pitchFamily="18" charset="0"/>
                <a:cs typeface="Times New Roman" pitchFamily="18" charset="0"/>
              </a:rPr>
              <a:t>tris</a:t>
            </a:r>
            <a:r>
              <a:rPr lang="en-US" sz="2800" dirty="0" smtClean="0">
                <a:latin typeface="Times New Roman" pitchFamily="18" charset="0"/>
                <a:cs typeface="Times New Roman" pitchFamily="18" charset="0"/>
              </a:rPr>
              <a:t>(1,2-diaminoethane) parentheses are used to separate the ligand name from the other parts of the name.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Finally, we add the chloride anions.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full name is </a:t>
            </a:r>
            <a:r>
              <a:rPr lang="en-US" sz="2800" dirty="0" err="1" smtClean="0">
                <a:latin typeface="Times New Roman" pitchFamily="18" charset="0"/>
                <a:cs typeface="Times New Roman" pitchFamily="18" charset="0"/>
              </a:rPr>
              <a:t>tris</a:t>
            </a:r>
            <a:r>
              <a:rPr lang="en-US" sz="2800" dirty="0" smtClean="0">
                <a:latin typeface="Times New Roman" pitchFamily="18" charset="0"/>
                <a:cs typeface="Times New Roman" pitchFamily="18" charset="0"/>
              </a:rPr>
              <a:t>(1,2-diaminoethane)cobalt(III) chloride.</a:t>
            </a:r>
          </a:p>
          <a:p>
            <a:pPr algn="just">
              <a:buNone/>
            </a:pPr>
            <a:endParaRPr lang="en-US" sz="28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253</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lnSpc>
                <a:spcPct val="150000"/>
              </a:lnSpc>
              <a:buNone/>
            </a:pPr>
            <a:r>
              <a:rPr lang="en-US" sz="2800" b="1" dirty="0" smtClean="0">
                <a:latin typeface="Times New Roman" pitchFamily="18" charset="0"/>
                <a:cs typeface="Times New Roman" pitchFamily="18" charset="0"/>
              </a:rPr>
              <a:t>Example 5:</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[Co(NH</a:t>
            </a:r>
            <a:r>
              <a:rPr lang="en-US" sz="2800" b="1" baseline="-25000" dirty="0" smtClean="0">
                <a:latin typeface="Times New Roman" pitchFamily="18" charset="0"/>
                <a:cs typeface="Times New Roman" pitchFamily="18" charset="0"/>
              </a:rPr>
              <a:t>3</a:t>
            </a:r>
            <a:r>
              <a:rPr lang="en-US" sz="2800" b="1" dirty="0" smtClean="0">
                <a:latin typeface="Times New Roman" pitchFamily="18" charset="0"/>
                <a:cs typeface="Times New Roman" pitchFamily="18" charset="0"/>
              </a:rPr>
              <a:t>)</a:t>
            </a:r>
            <a:r>
              <a:rPr lang="en-US" sz="2800" b="1" baseline="-25000" dirty="0" smtClean="0">
                <a:latin typeface="Times New Roman" pitchFamily="18" charset="0"/>
                <a:cs typeface="Times New Roman" pitchFamily="18" charset="0"/>
              </a:rPr>
              <a:t>4</a:t>
            </a:r>
            <a:r>
              <a:rPr lang="en-US" sz="2800" b="1" dirty="0" smtClean="0">
                <a:latin typeface="Times New Roman" pitchFamily="18" charset="0"/>
                <a:cs typeface="Times New Roman" pitchFamily="18" charset="0"/>
              </a:rPr>
              <a:t>Cl</a:t>
            </a:r>
            <a:r>
              <a:rPr lang="en-US" sz="2800" b="1" baseline="-25000" dirty="0" smtClean="0">
                <a:latin typeface="Times New Roman" pitchFamily="18" charset="0"/>
                <a:cs typeface="Times New Roman" pitchFamily="18" charset="0"/>
              </a:rPr>
              <a:t>2</a:t>
            </a:r>
            <a:r>
              <a:rPr lang="en-US" sz="2800" b="1" dirty="0" smtClean="0">
                <a:latin typeface="Times New Roman" pitchFamily="18" charset="0"/>
                <a:cs typeface="Times New Roman" pitchFamily="18" charset="0"/>
              </a:rPr>
              <a:t>]Cl</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dirty="0" smtClean="0">
                <a:latin typeface="Times New Roman" pitchFamily="18" charset="0"/>
                <a:cs typeface="Times New Roman" pitchFamily="18" charset="0"/>
              </a:rPr>
              <a:t>We start by naming the complex </a:t>
            </a:r>
            <a:r>
              <a:rPr lang="en-US" dirty="0" err="1" smtClean="0">
                <a:latin typeface="Times New Roman" pitchFamily="18" charset="0"/>
                <a:cs typeface="Times New Roman" pitchFamily="18" charset="0"/>
              </a:rPr>
              <a:t>cation</a:t>
            </a:r>
            <a:r>
              <a:rPr lang="en-US" dirty="0" smtClean="0">
                <a:latin typeface="Times New Roman" pitchFamily="18" charset="0"/>
                <a:cs typeface="Times New Roman" pitchFamily="18" charset="0"/>
              </a:rPr>
              <a:t>. </a:t>
            </a:r>
          </a:p>
          <a:p>
            <a:pPr algn="just">
              <a:lnSpc>
                <a:spcPct val="150000"/>
              </a:lnSpc>
              <a:buFont typeface="Wingdings" pitchFamily="2" charset="2"/>
              <a:buChar char="Ø"/>
            </a:pPr>
            <a:r>
              <a:rPr lang="en-US" dirty="0" smtClean="0">
                <a:latin typeface="Times New Roman" pitchFamily="18" charset="0"/>
                <a:cs typeface="Times New Roman" pitchFamily="18" charset="0"/>
              </a:rPr>
              <a:t>The ligands are named alphabetically with ammine first and then </a:t>
            </a:r>
            <a:r>
              <a:rPr lang="en-US" dirty="0" err="1" smtClean="0">
                <a:latin typeface="Times New Roman" pitchFamily="18" charset="0"/>
                <a:cs typeface="Times New Roman" pitchFamily="18" charset="0"/>
              </a:rPr>
              <a:t>chloro</a:t>
            </a:r>
            <a:r>
              <a:rPr lang="en-US" dirty="0" smtClean="0">
                <a:latin typeface="Times New Roman" pitchFamily="18" charset="0"/>
                <a:cs typeface="Times New Roman" pitchFamily="18" charset="0"/>
              </a:rPr>
              <a:t>. </a:t>
            </a:r>
          </a:p>
          <a:p>
            <a:pPr algn="just">
              <a:lnSpc>
                <a:spcPct val="150000"/>
              </a:lnSpc>
              <a:buFont typeface="Wingdings" pitchFamily="2" charset="2"/>
              <a:buChar char="Ø"/>
            </a:pPr>
            <a:r>
              <a:rPr lang="en-US" dirty="0" smtClean="0">
                <a:latin typeface="Times New Roman" pitchFamily="18" charset="0"/>
                <a:cs typeface="Times New Roman" pitchFamily="18" charset="0"/>
              </a:rPr>
              <a:t>There are four ammonias and two chlorides, so the prefixes </a:t>
            </a:r>
            <a:r>
              <a:rPr lang="en-US" i="1" dirty="0" smtClean="0">
                <a:latin typeface="Times New Roman" pitchFamily="18" charset="0"/>
                <a:cs typeface="Times New Roman" pitchFamily="18" charset="0"/>
              </a:rPr>
              <a:t>tetra</a:t>
            </a:r>
            <a:r>
              <a:rPr lang="en-US" dirty="0" smtClean="0">
                <a:latin typeface="Times New Roman" pitchFamily="18" charset="0"/>
                <a:cs typeface="Times New Roman" pitchFamily="18" charset="0"/>
              </a:rPr>
              <a:t>- and </a:t>
            </a:r>
            <a:r>
              <a:rPr lang="en-US" i="1" dirty="0" err="1" smtClean="0">
                <a:latin typeface="Times New Roman" pitchFamily="18" charset="0"/>
                <a:cs typeface="Times New Roman" pitchFamily="18" charset="0"/>
              </a:rPr>
              <a:t>di</a:t>
            </a:r>
            <a:r>
              <a:rPr lang="en-US" dirty="0" smtClean="0">
                <a:latin typeface="Times New Roman" pitchFamily="18" charset="0"/>
                <a:cs typeface="Times New Roman" pitchFamily="18" charset="0"/>
              </a:rPr>
              <a:t>- are used. </a:t>
            </a:r>
          </a:p>
          <a:p>
            <a:pPr algn="just">
              <a:lnSpc>
                <a:spcPct val="150000"/>
              </a:lnSpc>
              <a:buFont typeface="Wingdings" pitchFamily="2" charset="2"/>
              <a:buChar char="Ø"/>
            </a:pPr>
            <a:r>
              <a:rPr lang="en-US" dirty="0" smtClean="0">
                <a:latin typeface="Times New Roman" pitchFamily="18" charset="0"/>
                <a:cs typeface="Times New Roman" pitchFamily="18" charset="0"/>
              </a:rPr>
              <a:t>The cobalt oxidation state is determined by tracing the charges back as follows: </a:t>
            </a:r>
          </a:p>
          <a:p>
            <a:pPr algn="just">
              <a:lnSpc>
                <a:spcPct val="150000"/>
              </a:lnSpc>
              <a:buFont typeface="Wingdings" pitchFamily="2" charset="2"/>
              <a:buChar char="Ø"/>
            </a:pPr>
            <a:r>
              <a:rPr lang="en-US" dirty="0" smtClean="0">
                <a:latin typeface="Times New Roman" pitchFamily="18" charset="0"/>
                <a:cs typeface="Times New Roman" pitchFamily="18" charset="0"/>
              </a:rPr>
              <a:t>The net charge on the complex </a:t>
            </a:r>
            <a:r>
              <a:rPr lang="en-US" dirty="0" err="1" smtClean="0">
                <a:latin typeface="Times New Roman" pitchFamily="18" charset="0"/>
                <a:cs typeface="Times New Roman" pitchFamily="18" charset="0"/>
              </a:rPr>
              <a:t>cation</a:t>
            </a:r>
            <a:r>
              <a:rPr lang="en-US" dirty="0" smtClean="0">
                <a:latin typeface="Times New Roman" pitchFamily="18" charset="0"/>
                <a:cs typeface="Times New Roman" pitchFamily="18" charset="0"/>
              </a:rPr>
              <a:t> must be 1+ to balance the one 1- chloride anion. </a:t>
            </a:r>
          </a:p>
          <a:p>
            <a:endParaRPr lang="en-US" dirty="0"/>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254</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Since there are two chlorides in the coordination sphere, the cobalt must be 3+ in order for the net charge on the </a:t>
            </a:r>
            <a:r>
              <a:rPr lang="en-US" sz="2800" dirty="0" err="1" smtClean="0">
                <a:latin typeface="Times New Roman" pitchFamily="18" charset="0"/>
                <a:cs typeface="Times New Roman" pitchFamily="18" charset="0"/>
              </a:rPr>
              <a:t>cation</a:t>
            </a:r>
            <a:r>
              <a:rPr lang="en-US" sz="2800" dirty="0" smtClean="0">
                <a:latin typeface="Times New Roman" pitchFamily="18" charset="0"/>
                <a:cs typeface="Times New Roman" pitchFamily="18" charset="0"/>
              </a:rPr>
              <a:t> to come out as 1+. </a:t>
            </a:r>
          </a:p>
          <a:p>
            <a:pPr algn="just">
              <a:lnSpc>
                <a:spcPct val="150000"/>
              </a:lnSpc>
              <a:buFont typeface="Wingdings" pitchFamily="2" charset="2"/>
              <a:buChar char="Ø"/>
            </a:pPr>
            <a:r>
              <a:rPr lang="en-US" sz="2800" b="1" dirty="0" smtClean="0">
                <a:latin typeface="Times New Roman" pitchFamily="18" charset="0"/>
                <a:cs typeface="Times New Roman" pitchFamily="18" charset="0"/>
              </a:rPr>
              <a:t>Example</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6:</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(NH</a:t>
            </a:r>
            <a:r>
              <a:rPr lang="en-US" sz="2800" b="1" baseline="-25000" dirty="0" smtClean="0">
                <a:latin typeface="Times New Roman" pitchFamily="18" charset="0"/>
                <a:cs typeface="Times New Roman" pitchFamily="18" charset="0"/>
              </a:rPr>
              <a:t>4</a:t>
            </a:r>
            <a:r>
              <a:rPr lang="en-US" sz="2800" b="1" dirty="0" smtClean="0">
                <a:latin typeface="Times New Roman" pitchFamily="18" charset="0"/>
                <a:cs typeface="Times New Roman" pitchFamily="18" charset="0"/>
              </a:rPr>
              <a:t>)</a:t>
            </a:r>
            <a:r>
              <a:rPr lang="en-US" sz="2800" b="1" baseline="-25000" dirty="0" smtClean="0">
                <a:latin typeface="Times New Roman" pitchFamily="18" charset="0"/>
                <a:cs typeface="Times New Roman" pitchFamily="18" charset="0"/>
              </a:rPr>
              <a:t>2</a:t>
            </a:r>
            <a:r>
              <a:rPr lang="en-US" sz="2800" b="1" dirty="0" smtClean="0">
                <a:latin typeface="Times New Roman" pitchFamily="18" charset="0"/>
                <a:cs typeface="Times New Roman" pitchFamily="18" charset="0"/>
              </a:rPr>
              <a:t>[Pt(NCS)</a:t>
            </a:r>
            <a:r>
              <a:rPr lang="en-US" sz="2800" b="1" baseline="-25000" dirty="0" smtClean="0">
                <a:latin typeface="Times New Roman" pitchFamily="18" charset="0"/>
                <a:cs typeface="Times New Roman" pitchFamily="18" charset="0"/>
              </a:rPr>
              <a:t>6</a:t>
            </a:r>
            <a:r>
              <a:rPr lang="en-US" sz="2800" b="1"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Here we have a platinum-containing complex anion and the common ammonium ion, NH</a:t>
            </a:r>
            <a:r>
              <a:rPr lang="en-US" sz="2800" baseline="-25000" dirty="0" smtClean="0">
                <a:latin typeface="Times New Roman" pitchFamily="18" charset="0"/>
                <a:cs typeface="Times New Roman" pitchFamily="18" charset="0"/>
              </a:rPr>
              <a:t>4</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as the </a:t>
            </a:r>
            <a:r>
              <a:rPr lang="en-US" sz="2800" dirty="0" err="1" smtClean="0">
                <a:latin typeface="Times New Roman" pitchFamily="18" charset="0"/>
                <a:cs typeface="Times New Roman" pitchFamily="18" charset="0"/>
              </a:rPr>
              <a:t>cation</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Given that the ligand is written with the N symbol first, we know that it is the </a:t>
            </a:r>
            <a:r>
              <a:rPr lang="en-US" sz="2800" dirty="0" err="1" smtClean="0">
                <a:latin typeface="Times New Roman" pitchFamily="18" charset="0"/>
                <a:cs typeface="Times New Roman" pitchFamily="18" charset="0"/>
              </a:rPr>
              <a:t>isothiocyanato</a:t>
            </a:r>
            <a:r>
              <a:rPr lang="en-US" sz="2800" dirty="0" smtClean="0">
                <a:latin typeface="Times New Roman" pitchFamily="18" charset="0"/>
                <a:cs typeface="Times New Roman" pitchFamily="18" charset="0"/>
              </a:rPr>
              <a:t> (or, alternatively, </a:t>
            </a:r>
            <a:r>
              <a:rPr lang="en-US" sz="2800" i="1" dirty="0" smtClean="0">
                <a:latin typeface="Times New Roman" pitchFamily="18" charset="0"/>
                <a:cs typeface="Times New Roman" pitchFamily="18" charset="0"/>
              </a:rPr>
              <a:t>N</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thiocyanato</a:t>
            </a:r>
            <a:r>
              <a:rPr lang="en-US" sz="2800" dirty="0" smtClean="0">
                <a:latin typeface="Times New Roman" pitchFamily="18" charset="0"/>
                <a:cs typeface="Times New Roman" pitchFamily="18" charset="0"/>
              </a:rPr>
              <a:t>) form of the </a:t>
            </a:r>
            <a:r>
              <a:rPr lang="en-US" sz="2800" dirty="0" err="1" smtClean="0">
                <a:latin typeface="Times New Roman" pitchFamily="18" charset="0"/>
                <a:cs typeface="Times New Roman" pitchFamily="18" charset="0"/>
              </a:rPr>
              <a:t>ambidentate</a:t>
            </a:r>
            <a:r>
              <a:rPr lang="en-US" sz="2800" dirty="0" smtClean="0">
                <a:latin typeface="Times New Roman" pitchFamily="18" charset="0"/>
                <a:cs typeface="Times New Roman" pitchFamily="18" charset="0"/>
              </a:rPr>
              <a:t> ligand.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There are six of these ligands, so we use the </a:t>
            </a:r>
            <a:r>
              <a:rPr lang="en-US" sz="2800" i="1" dirty="0" err="1" smtClean="0">
                <a:latin typeface="Times New Roman" pitchFamily="18" charset="0"/>
                <a:cs typeface="Times New Roman" pitchFamily="18" charset="0"/>
              </a:rPr>
              <a:t>hexa</a:t>
            </a:r>
            <a:r>
              <a:rPr lang="en-US" sz="2800" dirty="0" smtClean="0">
                <a:latin typeface="Times New Roman" pitchFamily="18" charset="0"/>
                <a:cs typeface="Times New Roman" pitchFamily="18" charset="0"/>
              </a:rPr>
              <a:t>- prefix.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7010400" y="6324600"/>
            <a:ext cx="2133600" cy="365125"/>
          </a:xfrm>
        </p:spPr>
        <p:txBody>
          <a:bodyPr/>
          <a:lstStyle/>
          <a:p>
            <a:fld id="{45C640F9-12FC-4035-B6BC-597DC992300D}" type="slidenum">
              <a:rPr lang="en-US" sz="3200" smtClean="0">
                <a:solidFill>
                  <a:schemeClr val="tx1"/>
                </a:solidFill>
                <a:latin typeface="Times New Roman" pitchFamily="18" charset="0"/>
                <a:cs typeface="Times New Roman" pitchFamily="18" charset="0"/>
              </a:rPr>
              <a:pPr/>
              <a:t>255</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Font typeface="Wingdings" pitchFamily="2" charset="2"/>
              <a:buChar char="Ø"/>
            </a:pPr>
            <a:r>
              <a:rPr lang="en-US" sz="2800" dirty="0" smtClean="0">
                <a:latin typeface="Times New Roman" pitchFamily="18" charset="0"/>
                <a:cs typeface="Times New Roman" pitchFamily="18" charset="0"/>
              </a:rPr>
              <a:t>The anion must have a net charge of 2- to balance the two 1+ ammonium </a:t>
            </a:r>
            <a:r>
              <a:rPr lang="en-US" sz="2800" dirty="0" err="1" smtClean="0">
                <a:latin typeface="Times New Roman" pitchFamily="18" charset="0"/>
                <a:cs typeface="Times New Roman" pitchFamily="18" charset="0"/>
              </a:rPr>
              <a:t>cations</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Since the </a:t>
            </a:r>
            <a:r>
              <a:rPr lang="en-US" sz="2800" dirty="0" err="1" smtClean="0">
                <a:latin typeface="Times New Roman" pitchFamily="18" charset="0"/>
                <a:cs typeface="Times New Roman" pitchFamily="18" charset="0"/>
              </a:rPr>
              <a:t>thiocyanate</a:t>
            </a:r>
            <a:r>
              <a:rPr lang="en-US" sz="2800" dirty="0" smtClean="0">
                <a:latin typeface="Times New Roman" pitchFamily="18" charset="0"/>
                <a:cs typeface="Times New Roman" pitchFamily="18" charset="0"/>
              </a:rPr>
              <a:t> ion is also 1-, the platinum oxidation state must be 4+ to give a net 2- charge on the anion.</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Because the platinum is contained in a complex anion, its-</a:t>
            </a:r>
            <a:r>
              <a:rPr lang="en-US" sz="2800" i="1" dirty="0" smtClean="0">
                <a:latin typeface="Times New Roman" pitchFamily="18" charset="0"/>
                <a:cs typeface="Times New Roman" pitchFamily="18" charset="0"/>
              </a:rPr>
              <a:t>um</a:t>
            </a:r>
            <a:r>
              <a:rPr lang="en-US" sz="2800" dirty="0" smtClean="0">
                <a:latin typeface="Times New Roman" pitchFamily="18" charset="0"/>
                <a:cs typeface="Times New Roman" pitchFamily="18" charset="0"/>
              </a:rPr>
              <a:t> suffix is removed and replaced with -</a:t>
            </a:r>
            <a:r>
              <a:rPr lang="en-US" sz="2800" i="1" dirty="0" smtClean="0">
                <a:latin typeface="Times New Roman" pitchFamily="18" charset="0"/>
                <a:cs typeface="Times New Roman" pitchFamily="18" charset="0"/>
              </a:rPr>
              <a:t>ate</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Accordingly, the full name of the compound is ammonium </a:t>
            </a:r>
            <a:r>
              <a:rPr lang="en-US" sz="2800" dirty="0" err="1" smtClean="0">
                <a:latin typeface="Times New Roman" pitchFamily="18" charset="0"/>
                <a:cs typeface="Times New Roman" pitchFamily="18" charset="0"/>
              </a:rPr>
              <a:t>hexaisothiocyanatoplatinate</a:t>
            </a:r>
            <a:r>
              <a:rPr lang="en-US" sz="2800" dirty="0" smtClean="0">
                <a:latin typeface="Times New Roman" pitchFamily="18" charset="0"/>
                <a:cs typeface="Times New Roman" pitchFamily="18" charset="0"/>
              </a:rPr>
              <a:t>(IV).</a:t>
            </a:r>
          </a:p>
          <a:p>
            <a:pPr algn="just">
              <a:lnSpc>
                <a:spcPct val="150000"/>
              </a:lnSpc>
              <a:buFont typeface="Wingdings" pitchFamily="2" charset="2"/>
              <a:buChar char="Ø"/>
            </a:pPr>
            <a:r>
              <a:rPr lang="en-US" sz="2800" b="1" dirty="0" smtClean="0">
                <a:latin typeface="Times New Roman" pitchFamily="18" charset="0"/>
                <a:cs typeface="Times New Roman" pitchFamily="18" charset="0"/>
              </a:rPr>
              <a:t>Example 7:</a:t>
            </a:r>
            <a:r>
              <a:rPr lang="en-US" sz="2800" dirty="0" smtClean="0">
                <a:latin typeface="Times New Roman" pitchFamily="18" charset="0"/>
                <a:cs typeface="Times New Roman" pitchFamily="18" charset="0"/>
              </a:rPr>
              <a:t> Write the formula for the compound </a:t>
            </a:r>
            <a:r>
              <a:rPr lang="en-US" sz="2800" dirty="0" err="1" smtClean="0">
                <a:latin typeface="Times New Roman" pitchFamily="18" charset="0"/>
                <a:cs typeface="Times New Roman" pitchFamily="18" charset="0"/>
              </a:rPr>
              <a:t>triamminechloro</a:t>
            </a:r>
            <a:r>
              <a:rPr lang="en-US" sz="2800" dirty="0" smtClean="0">
                <a:latin typeface="Times New Roman" pitchFamily="18" charset="0"/>
                <a:cs typeface="Times New Roman" pitchFamily="18" charset="0"/>
              </a:rPr>
              <a:t>(ethylene)</a:t>
            </a:r>
            <a:r>
              <a:rPr lang="en-US" sz="2800" dirty="0" err="1" smtClean="0">
                <a:latin typeface="Times New Roman" pitchFamily="18" charset="0"/>
                <a:cs typeface="Times New Roman" pitchFamily="18" charset="0"/>
              </a:rPr>
              <a:t>nitroplatinum</a:t>
            </a:r>
            <a:r>
              <a:rPr lang="en-US" sz="2800" dirty="0" smtClean="0">
                <a:latin typeface="Times New Roman" pitchFamily="18" charset="0"/>
                <a:cs typeface="Times New Roman" pitchFamily="18" charset="0"/>
              </a:rPr>
              <a:t>(IV) phosphate.</a:t>
            </a:r>
          </a:p>
          <a:p>
            <a:endParaRPr lang="en-US" dirty="0"/>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256</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This compound has four different types of ligands in the coordination sphere: NH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C</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H</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and NO</a:t>
            </a:r>
            <a:r>
              <a:rPr lang="en-US" sz="2800" baseline="-25000" dirty="0" smtClean="0">
                <a:latin typeface="Times New Roman" pitchFamily="18" charset="0"/>
                <a:cs typeface="Times New Roman" pitchFamily="18" charset="0"/>
              </a:rPr>
              <a:t>2</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(bonded through the nitrogen).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only real difficulty in constructing this formula is figuring out how many </a:t>
            </a:r>
            <a:r>
              <a:rPr lang="en-US" sz="2800" dirty="0" err="1" smtClean="0">
                <a:latin typeface="Times New Roman" pitchFamily="18" charset="0"/>
                <a:cs typeface="Times New Roman" pitchFamily="18" charset="0"/>
              </a:rPr>
              <a:t>cations</a:t>
            </a:r>
            <a:r>
              <a:rPr lang="en-US" sz="2800" dirty="0" smtClean="0">
                <a:latin typeface="Times New Roman" pitchFamily="18" charset="0"/>
                <a:cs typeface="Times New Roman" pitchFamily="18" charset="0"/>
              </a:rPr>
              <a:t> and anions there must be.</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cation</a:t>
            </a:r>
            <a:r>
              <a:rPr lang="en-US" sz="2800" dirty="0" smtClean="0">
                <a:latin typeface="Times New Roman" pitchFamily="18" charset="0"/>
                <a:cs typeface="Times New Roman" pitchFamily="18" charset="0"/>
              </a:rPr>
              <a:t> has a net charge of 2+, and the anion is 3-.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Therefore, there must be three </a:t>
            </a:r>
            <a:r>
              <a:rPr lang="en-US" sz="2800" dirty="0" err="1" smtClean="0">
                <a:latin typeface="Times New Roman" pitchFamily="18" charset="0"/>
                <a:cs typeface="Times New Roman" pitchFamily="18" charset="0"/>
              </a:rPr>
              <a:t>cations</a:t>
            </a:r>
            <a:r>
              <a:rPr lang="en-US" sz="2800" dirty="0" smtClean="0">
                <a:latin typeface="Times New Roman" pitchFamily="18" charset="0"/>
                <a:cs typeface="Times New Roman" pitchFamily="18" charset="0"/>
              </a:rPr>
              <a:t> and two anions to ensure electrical neutrality.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formula for this compound is [Pt(NH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Cl(C</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H</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)NO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(PO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2</a:t>
            </a: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257</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just">
              <a:lnSpc>
                <a:spcPct val="150000"/>
              </a:lnSpc>
              <a:buFont typeface="Wingdings" pitchFamily="2" charset="2"/>
              <a:buChar char="Ø"/>
            </a:pPr>
            <a:r>
              <a:rPr lang="en-US" sz="2800" b="1" dirty="0" smtClean="0">
                <a:latin typeface="Times New Roman" pitchFamily="18" charset="0"/>
                <a:cs typeface="Times New Roman" pitchFamily="18" charset="0"/>
              </a:rPr>
              <a:t>Example</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8:</a:t>
            </a:r>
            <a:r>
              <a:rPr lang="en-US" sz="2800" dirty="0" smtClean="0">
                <a:latin typeface="Times New Roman" pitchFamily="18" charset="0"/>
                <a:cs typeface="Times New Roman" pitchFamily="18" charset="0"/>
              </a:rPr>
              <a:t> Write the formula for the compound (</a:t>
            </a:r>
            <a:r>
              <a:rPr lang="en-US" sz="2800" dirty="0" err="1" smtClean="0">
                <a:latin typeface="Times New Roman" pitchFamily="18" charset="0"/>
                <a:cs typeface="Times New Roman" pitchFamily="18" charset="0"/>
              </a:rPr>
              <a:t>acetylacetonato</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tetraaquacobalt</a:t>
            </a:r>
            <a:r>
              <a:rPr lang="en-US" sz="2800" dirty="0" smtClean="0">
                <a:latin typeface="Times New Roman" pitchFamily="18" charset="0"/>
                <a:cs typeface="Times New Roman" pitchFamily="18" charset="0"/>
              </a:rPr>
              <a:t>(II) chloride.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acac</a:t>
            </a:r>
            <a:r>
              <a:rPr lang="en-US" sz="2800" dirty="0" smtClean="0">
                <a:latin typeface="Times New Roman" pitchFamily="18" charset="0"/>
                <a:cs typeface="Times New Roman" pitchFamily="18" charset="0"/>
              </a:rPr>
              <a:t> and four waters constitute the coordination sphere that with the cobalt(II) </a:t>
            </a:r>
            <a:r>
              <a:rPr lang="en-US" sz="2800" dirty="0" err="1" smtClean="0">
                <a:latin typeface="Times New Roman" pitchFamily="18" charset="0"/>
                <a:cs typeface="Times New Roman" pitchFamily="18" charset="0"/>
              </a:rPr>
              <a:t>cation</a:t>
            </a:r>
            <a:r>
              <a:rPr lang="en-US" sz="2800" dirty="0" smtClean="0">
                <a:latin typeface="Times New Roman" pitchFamily="18" charset="0"/>
                <a:cs typeface="Times New Roman" pitchFamily="18" charset="0"/>
              </a:rPr>
              <a:t> are set apart in brackets.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net charge on the complex </a:t>
            </a:r>
            <a:r>
              <a:rPr lang="en-US" sz="2800" dirty="0" err="1" smtClean="0">
                <a:latin typeface="Times New Roman" pitchFamily="18" charset="0"/>
                <a:cs typeface="Times New Roman" pitchFamily="18" charset="0"/>
              </a:rPr>
              <a:t>cation</a:t>
            </a:r>
            <a:r>
              <a:rPr lang="en-US" sz="2800" dirty="0" smtClean="0">
                <a:latin typeface="Times New Roman" pitchFamily="18" charset="0"/>
                <a:cs typeface="Times New Roman" pitchFamily="18" charset="0"/>
              </a:rPr>
              <a:t> is 1+ (because the </a:t>
            </a:r>
            <a:r>
              <a:rPr lang="en-US" sz="2800" dirty="0" err="1" smtClean="0">
                <a:latin typeface="Times New Roman" pitchFamily="18" charset="0"/>
                <a:cs typeface="Times New Roman" pitchFamily="18" charset="0"/>
              </a:rPr>
              <a:t>acac</a:t>
            </a:r>
            <a:r>
              <a:rPr lang="en-US" sz="2800" dirty="0" smtClean="0">
                <a:latin typeface="Times New Roman" pitchFamily="18" charset="0"/>
                <a:cs typeface="Times New Roman" pitchFamily="18" charset="0"/>
              </a:rPr>
              <a:t> is 1-), so one chloride </a:t>
            </a:r>
            <a:r>
              <a:rPr lang="en-US" sz="2800" dirty="0" err="1" smtClean="0">
                <a:latin typeface="Times New Roman" pitchFamily="18" charset="0"/>
                <a:cs typeface="Times New Roman" pitchFamily="18" charset="0"/>
              </a:rPr>
              <a:t>counteranion</a:t>
            </a:r>
            <a:r>
              <a:rPr lang="en-US" sz="2800" dirty="0" smtClean="0">
                <a:latin typeface="Times New Roman" pitchFamily="18" charset="0"/>
                <a:cs typeface="Times New Roman" pitchFamily="18" charset="0"/>
              </a:rPr>
              <a:t> is needed.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e formula of the compound is [Co(</a:t>
            </a:r>
            <a:r>
              <a:rPr lang="en-US" sz="2800" dirty="0" err="1" smtClean="0">
                <a:latin typeface="Times New Roman" pitchFamily="18" charset="0"/>
                <a:cs typeface="Times New Roman" pitchFamily="18" charset="0"/>
              </a:rPr>
              <a:t>acac</a:t>
            </a:r>
            <a:r>
              <a:rPr lang="en-US" sz="2800" dirty="0" smtClean="0">
                <a:latin typeface="Times New Roman" pitchFamily="18" charset="0"/>
                <a:cs typeface="Times New Roman" pitchFamily="18" charset="0"/>
              </a:rPr>
              <a:t>)(H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Cl</a:t>
            </a:r>
            <a:r>
              <a:rPr lang="en-US" sz="2800" dirty="0" smtClean="0">
                <a:latin typeface="Times New Roman" pitchFamily="18" charset="0"/>
                <a:cs typeface="Times New Roman" pitchFamily="18" charset="0"/>
              </a:rPr>
              <a:t> .</a:t>
            </a:r>
          </a:p>
          <a:p>
            <a:pPr>
              <a:lnSpc>
                <a:spcPct val="160000"/>
              </a:lnSpc>
              <a:buNone/>
            </a:pPr>
            <a:r>
              <a:rPr lang="en-US" sz="2800" b="1" dirty="0" smtClean="0">
                <a:latin typeface="Times New Roman" pitchFamily="18" charset="0"/>
                <a:cs typeface="Times New Roman" pitchFamily="18" charset="0"/>
              </a:rPr>
              <a:t>Exercise </a:t>
            </a:r>
            <a:endParaRPr lang="en-US" sz="2800" dirty="0" smtClean="0">
              <a:latin typeface="Times New Roman" pitchFamily="18" charset="0"/>
              <a:cs typeface="Times New Roman" pitchFamily="18" charset="0"/>
            </a:endParaRPr>
          </a:p>
          <a:p>
            <a:pPr>
              <a:lnSpc>
                <a:spcPct val="160000"/>
              </a:lnSpc>
              <a:buNone/>
            </a:pPr>
            <a:r>
              <a:rPr lang="en-US" sz="2800" b="1" dirty="0" smtClean="0">
                <a:latin typeface="Times New Roman" pitchFamily="18" charset="0"/>
                <a:cs typeface="Times New Roman" pitchFamily="18" charset="0"/>
              </a:rPr>
              <a:t>(</a:t>
            </a:r>
            <a:r>
              <a:rPr lang="en-US" sz="2800" b="1" dirty="0" err="1" smtClean="0">
                <a:latin typeface="Times New Roman" pitchFamily="18" charset="0"/>
                <a:cs typeface="Times New Roman" pitchFamily="18" charset="0"/>
              </a:rPr>
              <a:t>i</a:t>
            </a:r>
            <a:r>
              <a:rPr lang="en-US" sz="2800" b="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Name the following coordination complexes.</a:t>
            </a:r>
          </a:p>
          <a:p>
            <a:pPr>
              <a:lnSpc>
                <a:spcPct val="160000"/>
              </a:lnSpc>
              <a:buNone/>
            </a:pPr>
            <a:r>
              <a:rPr lang="en-US" sz="2800" dirty="0" smtClean="0">
                <a:latin typeface="Times New Roman" pitchFamily="18" charset="0"/>
                <a:cs typeface="Times New Roman" pitchFamily="18" charset="0"/>
              </a:rPr>
              <a:t>(a) [Cr(NH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O)](NO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3</a:t>
            </a: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258</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pPr algn="just">
              <a:lnSpc>
                <a:spcPct val="150000"/>
              </a:lnSpc>
              <a:buNone/>
            </a:pPr>
            <a:r>
              <a:rPr lang="en-US" sz="2800" dirty="0" smtClean="0">
                <a:latin typeface="Times New Roman" pitchFamily="18" charset="0"/>
                <a:cs typeface="Times New Roman" pitchFamily="18" charset="0"/>
              </a:rPr>
              <a:t>(b) [Cr(NH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Cl</a:t>
            </a:r>
            <a:endParaRPr lang="en-US" sz="2800" dirty="0" smtClean="0">
              <a:latin typeface="Times New Roman" pitchFamily="18" charset="0"/>
              <a:cs typeface="Times New Roman" pitchFamily="18" charset="0"/>
            </a:endParaRPr>
          </a:p>
          <a:p>
            <a:pPr algn="just">
              <a:lnSpc>
                <a:spcPct val="150000"/>
              </a:lnSpc>
              <a:buNone/>
            </a:pPr>
            <a:r>
              <a:rPr lang="en-US" sz="2800" dirty="0" smtClean="0">
                <a:latin typeface="Times New Roman" pitchFamily="18" charset="0"/>
                <a:cs typeface="Times New Roman" pitchFamily="18" charset="0"/>
              </a:rPr>
              <a:t>(c) [Ag(NH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)(CH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NH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[PtCl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(ONO)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p>
          <a:p>
            <a:pPr algn="just">
              <a:lnSpc>
                <a:spcPct val="150000"/>
              </a:lnSpc>
              <a:buNone/>
            </a:pPr>
            <a:r>
              <a:rPr lang="en-US" sz="2800" dirty="0" smtClean="0">
                <a:latin typeface="Times New Roman" pitchFamily="18" charset="0"/>
                <a:cs typeface="Times New Roman" pitchFamily="18" charset="0"/>
              </a:rPr>
              <a:t>(d) [Pt(NH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]SO</a:t>
            </a:r>
            <a:r>
              <a:rPr lang="en-US" sz="2800" baseline="-25000" dirty="0" smtClean="0">
                <a:latin typeface="Times New Roman" pitchFamily="18" charset="0"/>
                <a:cs typeface="Times New Roman" pitchFamily="18" charset="0"/>
              </a:rPr>
              <a:t>4</a:t>
            </a:r>
            <a:endParaRPr lang="en-US" sz="2800" dirty="0" smtClean="0">
              <a:latin typeface="Times New Roman" pitchFamily="18" charset="0"/>
              <a:cs typeface="Times New Roman" pitchFamily="18" charset="0"/>
            </a:endParaRPr>
          </a:p>
          <a:p>
            <a:pPr algn="just">
              <a:lnSpc>
                <a:spcPct val="150000"/>
              </a:lnSpc>
              <a:buNone/>
            </a:pPr>
            <a:r>
              <a:rPr lang="en-US" dirty="0" smtClean="0"/>
              <a:t>(</a:t>
            </a:r>
            <a:r>
              <a:rPr lang="en-US" sz="2800" dirty="0" smtClean="0">
                <a:latin typeface="Times New Roman" pitchFamily="18" charset="0"/>
                <a:cs typeface="Times New Roman" pitchFamily="18" charset="0"/>
              </a:rPr>
              <a:t>e) K</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[Mo(CN)</a:t>
            </a:r>
            <a:r>
              <a:rPr lang="en-US" sz="2800" baseline="-25000" dirty="0" smtClean="0">
                <a:latin typeface="Times New Roman" pitchFamily="18" charset="0"/>
                <a:cs typeface="Times New Roman" pitchFamily="18" charset="0"/>
              </a:rPr>
              <a:t>6</a:t>
            </a:r>
            <a:r>
              <a:rPr lang="en-US" sz="2800" dirty="0" smtClean="0">
                <a:latin typeface="Times New Roman" pitchFamily="18" charset="0"/>
                <a:cs typeface="Times New Roman" pitchFamily="18" charset="0"/>
              </a:rPr>
              <a:t>F</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p>
          <a:p>
            <a:pPr algn="just">
              <a:lnSpc>
                <a:spcPct val="150000"/>
              </a:lnSpc>
              <a:buNone/>
            </a:pPr>
            <a:r>
              <a:rPr lang="en-US" sz="2800" dirty="0" smtClean="0">
                <a:latin typeface="Times New Roman" pitchFamily="18" charset="0"/>
                <a:cs typeface="Times New Roman" pitchFamily="18" charset="0"/>
              </a:rPr>
              <a:t>(f) [Ni(</a:t>
            </a:r>
            <a:r>
              <a:rPr lang="en-US" sz="2800" dirty="0" err="1" smtClean="0">
                <a:latin typeface="Times New Roman" pitchFamily="18" charset="0"/>
                <a:cs typeface="Times New Roman" pitchFamily="18" charset="0"/>
              </a:rPr>
              <a:t>acac</a:t>
            </a:r>
            <a:r>
              <a:rPr lang="en-US" sz="2800" dirty="0" smtClean="0">
                <a:latin typeface="Times New Roman" pitchFamily="18" charset="0"/>
                <a:cs typeface="Times New Roman" pitchFamily="18" charset="0"/>
              </a:rPr>
              <a:t>){P(C</a:t>
            </a:r>
            <a:r>
              <a:rPr lang="en-US" sz="2800" baseline="-25000" dirty="0" smtClean="0">
                <a:latin typeface="Times New Roman" pitchFamily="18" charset="0"/>
                <a:cs typeface="Times New Roman" pitchFamily="18" charset="0"/>
              </a:rPr>
              <a:t>6</a:t>
            </a:r>
            <a:r>
              <a:rPr lang="en-US" sz="2800" dirty="0" smtClean="0">
                <a:latin typeface="Times New Roman" pitchFamily="18" charset="0"/>
                <a:cs typeface="Times New Roman" pitchFamily="18" charset="0"/>
              </a:rPr>
              <a:t>H</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]NO</a:t>
            </a:r>
            <a:r>
              <a:rPr lang="en-US" sz="2800" baseline="-25000" dirty="0" smtClean="0">
                <a:latin typeface="Times New Roman" pitchFamily="18" charset="0"/>
                <a:cs typeface="Times New Roman" pitchFamily="18" charset="0"/>
              </a:rPr>
              <a:t>3</a:t>
            </a:r>
            <a:endParaRPr lang="en-US" sz="2800" dirty="0" smtClean="0">
              <a:latin typeface="Times New Roman" pitchFamily="18" charset="0"/>
              <a:cs typeface="Times New Roman" pitchFamily="18" charset="0"/>
            </a:endParaRPr>
          </a:p>
          <a:p>
            <a:pPr algn="just">
              <a:lnSpc>
                <a:spcPct val="150000"/>
              </a:lnSpc>
              <a:buNone/>
            </a:pPr>
            <a:r>
              <a:rPr lang="en-US" sz="2800" b="1" dirty="0" smtClean="0">
                <a:latin typeface="Times New Roman" pitchFamily="18" charset="0"/>
                <a:cs typeface="Times New Roman" pitchFamily="18" charset="0"/>
              </a:rPr>
              <a:t>(ii) </a:t>
            </a:r>
            <a:r>
              <a:rPr lang="en-US" sz="2800" dirty="0" smtClean="0">
                <a:latin typeface="Times New Roman" pitchFamily="18" charset="0"/>
                <a:cs typeface="Times New Roman" pitchFamily="18" charset="0"/>
              </a:rPr>
              <a:t>Determine the formulas of the following compounds.</a:t>
            </a:r>
          </a:p>
          <a:p>
            <a:pPr algn="just">
              <a:lnSpc>
                <a:spcPct val="150000"/>
              </a:lnSpc>
              <a:buNone/>
            </a:pPr>
            <a:r>
              <a:rPr lang="en-US" sz="2800" dirty="0" smtClean="0">
                <a:latin typeface="Times New Roman" pitchFamily="18" charset="0"/>
                <a:cs typeface="Times New Roman" pitchFamily="18" charset="0"/>
              </a:rPr>
              <a:t>(a) potassium </a:t>
            </a:r>
            <a:r>
              <a:rPr lang="en-US" sz="2800" dirty="0" err="1" smtClean="0">
                <a:latin typeface="Times New Roman" pitchFamily="18" charset="0"/>
                <a:cs typeface="Times New Roman" pitchFamily="18" charset="0"/>
              </a:rPr>
              <a:t>hexacyanoferrate</a:t>
            </a:r>
            <a:r>
              <a:rPr lang="en-US" sz="2800" dirty="0" smtClean="0">
                <a:latin typeface="Times New Roman" pitchFamily="18" charset="0"/>
                <a:cs typeface="Times New Roman" pitchFamily="18" charset="0"/>
              </a:rPr>
              <a:t>(II)</a:t>
            </a:r>
          </a:p>
          <a:p>
            <a:pPr algn="just">
              <a:lnSpc>
                <a:spcPct val="150000"/>
              </a:lnSpc>
              <a:buNone/>
            </a:pPr>
            <a:r>
              <a:rPr lang="en-US" sz="2800" dirty="0" smtClean="0">
                <a:latin typeface="Times New Roman" pitchFamily="18" charset="0"/>
                <a:cs typeface="Times New Roman" pitchFamily="18" charset="0"/>
              </a:rPr>
              <a:t>(b) </a:t>
            </a:r>
            <a:r>
              <a:rPr lang="en-US" sz="2800" dirty="0" err="1" smtClean="0">
                <a:latin typeface="Times New Roman" pitchFamily="18" charset="0"/>
                <a:cs typeface="Times New Roman" pitchFamily="18" charset="0"/>
              </a:rPr>
              <a:t>tris</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ethylenediamine</a:t>
            </a:r>
            <a:r>
              <a:rPr lang="en-US" sz="2800" dirty="0" smtClean="0">
                <a:latin typeface="Times New Roman" pitchFamily="18" charset="0"/>
                <a:cs typeface="Times New Roman" pitchFamily="18" charset="0"/>
              </a:rPr>
              <a:t>)chromium(III) chloride</a:t>
            </a:r>
          </a:p>
          <a:p>
            <a:pPr algn="just">
              <a:lnSpc>
                <a:spcPct val="150000"/>
              </a:lnSpc>
              <a:buNone/>
            </a:pPr>
            <a:r>
              <a:rPr lang="en-US" sz="2800" dirty="0" smtClean="0">
                <a:latin typeface="Times New Roman" pitchFamily="18" charset="0"/>
                <a:cs typeface="Times New Roman" pitchFamily="18" charset="0"/>
              </a:rPr>
              <a:t>(c) </a:t>
            </a:r>
            <a:r>
              <a:rPr lang="en-US" sz="2800" dirty="0" err="1" smtClean="0">
                <a:latin typeface="Times New Roman" pitchFamily="18" charset="0"/>
                <a:cs typeface="Times New Roman" pitchFamily="18" charset="0"/>
              </a:rPr>
              <a:t>Aquabis</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ethylenediamine</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thiocyanatocobalt</a:t>
            </a:r>
            <a:r>
              <a:rPr lang="en-US" sz="2800" dirty="0" smtClean="0">
                <a:latin typeface="Times New Roman" pitchFamily="18" charset="0"/>
                <a:cs typeface="Times New Roman" pitchFamily="18" charset="0"/>
              </a:rPr>
              <a:t>(III) nitrate</a:t>
            </a:r>
          </a:p>
          <a:p>
            <a:pPr algn="just">
              <a:lnSpc>
                <a:spcPct val="150000"/>
              </a:lnSpc>
              <a:buNone/>
            </a:pPr>
            <a:r>
              <a:rPr lang="en-US" sz="2800" dirty="0" smtClean="0">
                <a:latin typeface="Times New Roman" pitchFamily="18" charset="0"/>
                <a:cs typeface="Times New Roman" pitchFamily="18" charset="0"/>
              </a:rPr>
              <a:t>(d) </a:t>
            </a:r>
            <a:r>
              <a:rPr lang="en-US" sz="2800" dirty="0" err="1" smtClean="0">
                <a:latin typeface="Times New Roman" pitchFamily="18" charset="0"/>
                <a:cs typeface="Times New Roman" pitchFamily="18" charset="0"/>
              </a:rPr>
              <a:t>Tetrakis</a:t>
            </a:r>
            <a:r>
              <a:rPr lang="en-US" sz="2800" dirty="0" smtClean="0">
                <a:latin typeface="Times New Roman" pitchFamily="18" charset="0"/>
                <a:cs typeface="Times New Roman" pitchFamily="18" charset="0"/>
              </a:rPr>
              <a:t>(pyridine)</a:t>
            </a:r>
            <a:r>
              <a:rPr lang="en-US" sz="2800" dirty="0" err="1" smtClean="0">
                <a:latin typeface="Times New Roman" pitchFamily="18" charset="0"/>
                <a:cs typeface="Times New Roman" pitchFamily="18" charset="0"/>
              </a:rPr>
              <a:t>bis</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triphenylarsine</a:t>
            </a:r>
            <a:r>
              <a:rPr lang="en-US" sz="2800" dirty="0" smtClean="0">
                <a:latin typeface="Times New Roman" pitchFamily="18" charset="0"/>
                <a:cs typeface="Times New Roman" pitchFamily="18" charset="0"/>
              </a:rPr>
              <a:t>)cobalt(III) chloride</a:t>
            </a:r>
          </a:p>
          <a:p>
            <a:pPr algn="just">
              <a:lnSpc>
                <a:spcPct val="150000"/>
              </a:lnSpc>
              <a:buNone/>
            </a:pPr>
            <a:r>
              <a:rPr lang="en-US" sz="2800" dirty="0" smtClean="0">
                <a:latin typeface="Times New Roman" pitchFamily="18" charset="0"/>
                <a:cs typeface="Times New Roman" pitchFamily="18" charset="0"/>
              </a:rPr>
              <a:t>(e)</a:t>
            </a:r>
            <a:r>
              <a:rPr lang="en-US" sz="2800" dirty="0" err="1" smtClean="0">
                <a:latin typeface="Times New Roman" pitchFamily="18" charset="0"/>
                <a:cs typeface="Times New Roman" pitchFamily="18" charset="0"/>
              </a:rPr>
              <a:t>Diamminebis</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triphenylphosphine</a:t>
            </a:r>
            <a:r>
              <a:rPr lang="en-US" sz="2800" dirty="0" smtClean="0">
                <a:latin typeface="Times New Roman" pitchFamily="18" charset="0"/>
                <a:cs typeface="Times New Roman" pitchFamily="18" charset="0"/>
              </a:rPr>
              <a:t>)palladium(II) </a:t>
            </a:r>
            <a:r>
              <a:rPr lang="en-US" sz="2800" dirty="0" err="1" smtClean="0">
                <a:latin typeface="Times New Roman" pitchFamily="18" charset="0"/>
                <a:cs typeface="Times New Roman" pitchFamily="18" charset="0"/>
              </a:rPr>
              <a:t>bis</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oxalato</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aurate</a:t>
            </a:r>
            <a:r>
              <a:rPr lang="en-US" sz="2800" dirty="0" smtClean="0">
                <a:latin typeface="Times New Roman" pitchFamily="18" charset="0"/>
                <a:cs typeface="Times New Roman" pitchFamily="18" charset="0"/>
              </a:rPr>
              <a:t>(III)</a:t>
            </a:r>
          </a:p>
          <a:p>
            <a:pPr algn="just"/>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259</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The magnitude of the increase in the second and third </a:t>
            </a:r>
            <a:r>
              <a:rPr lang="en-US" sz="2800" dirty="0" err="1" smtClean="0">
                <a:solidFill>
                  <a:schemeClr val="tx1"/>
                </a:solidFill>
                <a:latin typeface="Times New Roman" pitchFamily="18" charset="0"/>
                <a:cs typeface="Times New Roman" pitchFamily="18" charset="0"/>
              </a:rPr>
              <a:t>ionisation</a:t>
            </a:r>
            <a:r>
              <a:rPr lang="en-US" sz="2800" dirty="0" smtClean="0">
                <a:solidFill>
                  <a:schemeClr val="tx1"/>
                </a:solidFill>
                <a:latin typeface="Times New Roman" pitchFamily="18" charset="0"/>
                <a:cs typeface="Times New Roman" pitchFamily="18" charset="0"/>
              </a:rPr>
              <a:t> enthalpies for the successive elements, in general, is much higher.</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The </a:t>
            </a:r>
            <a:r>
              <a:rPr lang="en-US" sz="2800" dirty="0">
                <a:solidFill>
                  <a:schemeClr val="tx1"/>
                </a:solidFill>
                <a:latin typeface="Times New Roman" pitchFamily="18" charset="0"/>
                <a:cs typeface="Times New Roman" pitchFamily="18" charset="0"/>
              </a:rPr>
              <a:t>irregular trend in </a:t>
            </a:r>
            <a:r>
              <a:rPr lang="en-US" sz="2800" dirty="0" smtClean="0">
                <a:solidFill>
                  <a:schemeClr val="tx1"/>
                </a:solidFill>
                <a:latin typeface="Times New Roman" pitchFamily="18" charset="0"/>
                <a:cs typeface="Times New Roman" pitchFamily="18" charset="0"/>
              </a:rPr>
              <a:t>the first </a:t>
            </a:r>
            <a:r>
              <a:rPr lang="en-US" sz="2800" dirty="0" err="1" smtClean="0">
                <a:solidFill>
                  <a:schemeClr val="tx1"/>
                </a:solidFill>
                <a:latin typeface="Times New Roman" pitchFamily="18" charset="0"/>
                <a:cs typeface="Times New Roman" pitchFamily="18" charset="0"/>
              </a:rPr>
              <a:t>ionisation</a:t>
            </a:r>
            <a:r>
              <a:rPr lang="en-US" sz="2800" dirty="0" smtClean="0">
                <a:solidFill>
                  <a:schemeClr val="tx1"/>
                </a:solidFill>
                <a:latin typeface="Times New Roman" pitchFamily="18" charset="0"/>
                <a:cs typeface="Times New Roman" pitchFamily="18" charset="0"/>
              </a:rPr>
              <a:t> enthalpy of the 3</a:t>
            </a:r>
            <a:r>
              <a:rPr lang="en-US" sz="2800" i="1" dirty="0" smtClean="0">
                <a:solidFill>
                  <a:schemeClr val="tx1"/>
                </a:solidFill>
                <a:latin typeface="Times New Roman" pitchFamily="18" charset="0"/>
                <a:cs typeface="Times New Roman" pitchFamily="18" charset="0"/>
              </a:rPr>
              <a:t>d </a:t>
            </a:r>
            <a:r>
              <a:rPr lang="en-US" sz="2800" dirty="0" smtClean="0">
                <a:solidFill>
                  <a:schemeClr val="tx1"/>
                </a:solidFill>
                <a:latin typeface="Times New Roman" pitchFamily="18" charset="0"/>
                <a:cs typeface="Times New Roman" pitchFamily="18" charset="0"/>
              </a:rPr>
              <a:t>metals can be accounted by considering that the removal of one electron alters the relative energies of 4</a:t>
            </a:r>
            <a:r>
              <a:rPr lang="en-US" sz="2800" i="1" dirty="0" smtClean="0">
                <a:solidFill>
                  <a:schemeClr val="tx1"/>
                </a:solidFill>
                <a:latin typeface="Times New Roman" pitchFamily="18" charset="0"/>
                <a:cs typeface="Times New Roman" pitchFamily="18" charset="0"/>
              </a:rPr>
              <a:t>s and 3d orbitals.</a:t>
            </a:r>
          </a:p>
          <a:p>
            <a:pPr algn="just">
              <a:lnSpc>
                <a:spcPct val="150000"/>
              </a:lnSpc>
              <a:buFont typeface="Wingdings" pitchFamily="2" charset="2"/>
              <a:buChar char="Ø"/>
            </a:pPr>
            <a:r>
              <a:rPr lang="en-US" sz="2800" i="1" dirty="0" smtClean="0">
                <a:solidFill>
                  <a:schemeClr val="tx1"/>
                </a:solidFill>
                <a:latin typeface="Times New Roman" pitchFamily="18" charset="0"/>
                <a:cs typeface="Times New Roman" pitchFamily="18" charset="0"/>
              </a:rPr>
              <a:t> The successive enthalpies of these elements do not increase</a:t>
            </a:r>
          </a:p>
          <a:p>
            <a:pPr algn="just">
              <a:lnSpc>
                <a:spcPct val="150000"/>
              </a:lnSpc>
            </a:pPr>
            <a:r>
              <a:rPr lang="en-US" sz="2800" i="1" dirty="0" smtClean="0">
                <a:solidFill>
                  <a:schemeClr val="tx1"/>
                </a:solidFill>
                <a:latin typeface="Times New Roman" pitchFamily="18" charset="0"/>
                <a:cs typeface="Times New Roman" pitchFamily="18" charset="0"/>
              </a:rPr>
              <a:t>as steeply as in the main group elements.</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So the </a:t>
            </a:r>
            <a:r>
              <a:rPr lang="en-US" sz="2800" dirty="0" err="1" smtClean="0">
                <a:solidFill>
                  <a:schemeClr val="tx1"/>
                </a:solidFill>
                <a:latin typeface="Times New Roman" pitchFamily="18" charset="0"/>
                <a:cs typeface="Times New Roman" pitchFamily="18" charset="0"/>
              </a:rPr>
              <a:t>unipositive</a:t>
            </a:r>
            <a:r>
              <a:rPr lang="en-US" sz="2800" dirty="0" smtClean="0">
                <a:solidFill>
                  <a:schemeClr val="tx1"/>
                </a:solidFill>
                <a:latin typeface="Times New Roman" pitchFamily="18" charset="0"/>
                <a:cs typeface="Times New Roman" pitchFamily="18" charset="0"/>
              </a:rPr>
              <a:t> ions have </a:t>
            </a:r>
            <a:r>
              <a:rPr lang="en-US" sz="2800" i="1" dirty="0" err="1" smtClean="0">
                <a:solidFill>
                  <a:schemeClr val="tx1"/>
                </a:solidFill>
                <a:latin typeface="Times New Roman" pitchFamily="18" charset="0"/>
                <a:cs typeface="Times New Roman" pitchFamily="18" charset="0"/>
              </a:rPr>
              <a:t>d</a:t>
            </a:r>
            <a:r>
              <a:rPr lang="en-US" sz="2800" i="1" baseline="30000" dirty="0" err="1" smtClean="0">
                <a:solidFill>
                  <a:schemeClr val="tx1"/>
                </a:solidFill>
                <a:latin typeface="Times New Roman" pitchFamily="18" charset="0"/>
                <a:cs typeface="Times New Roman" pitchFamily="18" charset="0"/>
              </a:rPr>
              <a:t>n</a:t>
            </a:r>
            <a:r>
              <a:rPr lang="en-US" sz="2800" i="1"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configurations with no 4</a:t>
            </a:r>
            <a:r>
              <a:rPr lang="en-US" sz="2800" i="1" dirty="0" smtClean="0">
                <a:solidFill>
                  <a:schemeClr val="tx1"/>
                </a:solidFill>
                <a:latin typeface="Times New Roman" pitchFamily="18" charset="0"/>
                <a:cs typeface="Times New Roman" pitchFamily="18" charset="0"/>
              </a:rPr>
              <a:t>s electrons.</a:t>
            </a:r>
          </a:p>
          <a:p>
            <a:pPr algn="just">
              <a:lnSpc>
                <a:spcPct val="150000"/>
              </a:lnSpc>
            </a:pPr>
            <a:endParaRPr lang="en-US" sz="2800" i="1" dirty="0" smtClean="0">
              <a:solidFill>
                <a:schemeClr val="tx1"/>
              </a:solidFill>
              <a:latin typeface="Times New Roman" pitchFamily="18" charset="0"/>
              <a:cs typeface="Times New Roman" pitchFamily="18" charset="0"/>
            </a:endParaRPr>
          </a:p>
          <a:p>
            <a:pPr algn="just">
              <a:lnSpc>
                <a:spcPct val="150000"/>
              </a:lnSpc>
            </a:pPr>
            <a:endParaRPr lang="en-US" sz="2800" i="1" dirty="0">
              <a:solidFill>
                <a:schemeClr val="tx1"/>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26</a:t>
            </a:fld>
            <a:endParaRPr lang="en-US"/>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800" b="1" dirty="0" smtClean="0">
                <a:solidFill>
                  <a:srgbClr val="7030A0"/>
                </a:solidFill>
                <a:latin typeface="Times New Roman" pitchFamily="18" charset="0"/>
                <a:cs typeface="Times New Roman" pitchFamily="18" charset="0"/>
              </a:rPr>
              <a:t>ISOMERISM IN TRANSITION METAL COMPLEXES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In the early history of coordination chemistry,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the existence of pairs of compounds with the same formula yet different properties proved to be very perplexing to inorganic chemists.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Werner was among the first to realize that the different properties represented different structural arrangements (isomers).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Isomers can be categorized as </a:t>
            </a:r>
            <a:r>
              <a:rPr lang="en-US" sz="2800" i="1" dirty="0" smtClean="0">
                <a:latin typeface="Times New Roman" pitchFamily="18" charset="0"/>
                <a:cs typeface="Times New Roman" pitchFamily="18" charset="0"/>
              </a:rPr>
              <a:t>structural isomers </a:t>
            </a:r>
            <a:r>
              <a:rPr lang="en-US" sz="2800" dirty="0" smtClean="0">
                <a:latin typeface="Times New Roman" pitchFamily="18" charset="0"/>
                <a:cs typeface="Times New Roman" pitchFamily="18" charset="0"/>
              </a:rPr>
              <a:t>and </a:t>
            </a:r>
            <a:r>
              <a:rPr lang="en-US" sz="2800" i="1" dirty="0" err="1" smtClean="0">
                <a:latin typeface="Times New Roman" pitchFamily="18" charset="0"/>
                <a:cs typeface="Times New Roman" pitchFamily="18" charset="0"/>
              </a:rPr>
              <a:t>stereoisomers</a:t>
            </a:r>
            <a:r>
              <a:rPr lang="en-US" sz="2800" dirty="0" smtClean="0">
                <a:latin typeface="Times New Roman" pitchFamily="18" charset="0"/>
                <a:cs typeface="Times New Roman" pitchFamily="18" charset="0"/>
              </a:rPr>
              <a:t>.</a:t>
            </a:r>
            <a:endParaRPr lang="en-US" sz="2800" b="1" dirty="0" smtClean="0">
              <a:solidFill>
                <a:srgbClr val="7030A0"/>
              </a:solidFill>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260</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For </a:t>
            </a:r>
            <a:r>
              <a:rPr lang="en-US" sz="2800" dirty="0" err="1" smtClean="0">
                <a:latin typeface="Times New Roman" pitchFamily="18" charset="0"/>
                <a:cs typeface="Times New Roman" pitchFamily="18" charset="0"/>
              </a:rPr>
              <a:t>stereoisomers</a:t>
            </a:r>
            <a:r>
              <a:rPr lang="en-US" sz="2800" dirty="0" smtClean="0">
                <a:latin typeface="Times New Roman" pitchFamily="18" charset="0"/>
                <a:cs typeface="Times New Roman" pitchFamily="18" charset="0"/>
              </a:rPr>
              <a:t>, the bonds to the metal ion are identical, whereas the bonds of structural isomers are different.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These categories can be further subdivided, as shown below.</a:t>
            </a:r>
            <a:endParaRPr lang="en-US" sz="2800" dirty="0">
              <a:latin typeface="Times New Roman" pitchFamily="18" charset="0"/>
              <a:cs typeface="Times New Roman" pitchFamily="18" charset="0"/>
            </a:endParaRPr>
          </a:p>
        </p:txBody>
      </p:sp>
      <p:pic>
        <p:nvPicPr>
          <p:cNvPr id="4" name="Picture 3"/>
          <p:cNvPicPr/>
          <p:nvPr/>
        </p:nvPicPr>
        <p:blipFill>
          <a:blip r:embed="rId3" cstate="print"/>
          <a:srcRect/>
          <a:stretch>
            <a:fillRect/>
          </a:stretch>
        </p:blipFill>
        <p:spPr bwMode="auto">
          <a:xfrm>
            <a:off x="0" y="2133600"/>
            <a:ext cx="9144000" cy="4724400"/>
          </a:xfrm>
          <a:prstGeom prst="rect">
            <a:avLst/>
          </a:prstGeom>
          <a:noFill/>
          <a:ln w="9525">
            <a:noFill/>
            <a:miter lim="800000"/>
            <a:headEnd/>
            <a:tailEnd/>
          </a:ln>
        </p:spPr>
      </p:pic>
      <p:sp>
        <p:nvSpPr>
          <p:cNvPr id="5" name="Slide Number Placeholder 4"/>
          <p:cNvSpPr>
            <a:spLocks noGrp="1"/>
          </p:cNvSpPr>
          <p:nvPr>
            <p:ph type="sldNum" sz="quarter" idx="12"/>
          </p:nvPr>
        </p:nvSpPr>
        <p:spPr>
          <a:xfrm>
            <a:off x="7010400" y="6492875"/>
            <a:ext cx="2133600" cy="365125"/>
          </a:xfrm>
        </p:spPr>
        <p:txBody>
          <a:bodyPr/>
          <a:lstStyle/>
          <a:p>
            <a:fld id="{45C640F9-12FC-4035-B6BC-597DC992300D}" type="slidenum">
              <a:rPr lang="en-US" sz="3200" smtClean="0">
                <a:solidFill>
                  <a:schemeClr val="tx1"/>
                </a:solidFill>
                <a:latin typeface="Times New Roman" pitchFamily="18" charset="0"/>
                <a:cs typeface="Times New Roman" pitchFamily="18" charset="0"/>
              </a:rPr>
              <a:pPr/>
              <a:t>261</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514350" indent="-514350" algn="just">
              <a:lnSpc>
                <a:spcPct val="150000"/>
              </a:lnSpc>
              <a:buFont typeface="Wingdings" pitchFamily="2" charset="2"/>
              <a:buChar char="Ø"/>
            </a:pPr>
            <a:r>
              <a:rPr lang="en-US" sz="2800" dirty="0" err="1" smtClean="0">
                <a:latin typeface="Times New Roman" pitchFamily="18" charset="0"/>
                <a:cs typeface="Times New Roman" pitchFamily="18" charset="0"/>
              </a:rPr>
              <a:t>Stereoisomers</a:t>
            </a:r>
            <a:r>
              <a:rPr lang="en-US" sz="2800" dirty="0" smtClean="0">
                <a:latin typeface="Times New Roman" pitchFamily="18" charset="0"/>
                <a:cs typeface="Times New Roman" pitchFamily="18" charset="0"/>
              </a:rPr>
              <a:t> are species with the same structural formula but with a different arrangement of the atoms in space. </a:t>
            </a:r>
          </a:p>
          <a:p>
            <a:pPr marL="514350" indent="-514350" algn="just">
              <a:lnSpc>
                <a:spcPct val="150000"/>
              </a:lnSpc>
              <a:buFont typeface="Wingdings" pitchFamily="2" charset="2"/>
              <a:buChar char="Ø"/>
            </a:pPr>
            <a:r>
              <a:rPr lang="en-US" sz="2800" dirty="0" smtClean="0">
                <a:latin typeface="Times New Roman" pitchFamily="18" charset="0"/>
                <a:cs typeface="Times New Roman" pitchFamily="18" charset="0"/>
              </a:rPr>
              <a:t>In transition element chemistry, it is possible to have </a:t>
            </a:r>
            <a:r>
              <a:rPr lang="en-US" sz="2800" dirty="0" err="1" smtClean="0">
                <a:latin typeface="Times New Roman" pitchFamily="18" charset="0"/>
                <a:cs typeface="Times New Roman" pitchFamily="18" charset="0"/>
              </a:rPr>
              <a:t>stereoisomers</a:t>
            </a:r>
            <a:r>
              <a:rPr lang="en-US" sz="2800" dirty="0" smtClean="0">
                <a:latin typeface="Times New Roman" pitchFamily="18" charset="0"/>
                <a:cs typeface="Times New Roman" pitchFamily="18" charset="0"/>
              </a:rPr>
              <a:t> from complexes containing all types of ligands.</a:t>
            </a:r>
          </a:p>
          <a:p>
            <a:pPr>
              <a:lnSpc>
                <a:spcPct val="150000"/>
              </a:lnSpc>
              <a:buNone/>
            </a:pPr>
            <a:r>
              <a:rPr lang="en-US" sz="3000" b="1" dirty="0" smtClean="0">
                <a:latin typeface="Times New Roman" pitchFamily="18" charset="0"/>
                <a:cs typeface="Times New Roman" pitchFamily="18" charset="0"/>
              </a:rPr>
              <a:t>Structural Isomerism	</a:t>
            </a:r>
            <a:endParaRPr lang="en-US" sz="30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Structural isomerism has four common types: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linkage isomerism, ionization isomerism, hydration isomerism, and coordination isomerism.</a:t>
            </a:r>
          </a:p>
          <a:p>
            <a:pPr marL="514350" indent="-514350" algn="just">
              <a:lnSpc>
                <a:spcPct val="150000"/>
              </a:lnSpc>
              <a:buFont typeface="Wingdings" pitchFamily="2" charset="2"/>
              <a:buChar char="Ø"/>
            </a:pPr>
            <a:endParaRPr lang="en-US" sz="28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262</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Ionization and hydration isomerism are sometimes categorized together as coordination-sphere isomerism because in both cases it is the identity of the ligands that differs.</a:t>
            </a:r>
          </a:p>
          <a:p>
            <a:pPr marL="514350" indent="-514350" algn="just">
              <a:lnSpc>
                <a:spcPct val="150000"/>
              </a:lnSpc>
              <a:buAutoNum type="arabicPeriod"/>
            </a:pPr>
            <a:r>
              <a:rPr lang="en-US" sz="2800" b="1" dirty="0" smtClean="0">
                <a:latin typeface="Times New Roman" pitchFamily="18" charset="0"/>
                <a:cs typeface="Times New Roman" pitchFamily="18" charset="0"/>
              </a:rPr>
              <a:t>Linkage isomerism:- </a:t>
            </a:r>
            <a:r>
              <a:rPr lang="en-US" sz="2800" dirty="0" smtClean="0">
                <a:latin typeface="Times New Roman" pitchFamily="18" charset="0"/>
                <a:cs typeface="Times New Roman" pitchFamily="18" charset="0"/>
              </a:rPr>
              <a:t>Some ligands can form bonds through more than one atom.</a:t>
            </a:r>
          </a:p>
          <a:p>
            <a:pPr marL="514350" indent="-514350" algn="just">
              <a:lnSpc>
                <a:spcPct val="150000"/>
              </a:lnSpc>
              <a:buFont typeface="Wingdings" pitchFamily="2" charset="2"/>
              <a:buChar char="Ø"/>
            </a:pPr>
            <a:r>
              <a:rPr lang="en-US" sz="2800" dirty="0" smtClean="0">
                <a:latin typeface="Times New Roman" pitchFamily="18" charset="0"/>
                <a:cs typeface="Times New Roman" pitchFamily="18" charset="0"/>
              </a:rPr>
              <a:t>For example, the </a:t>
            </a:r>
            <a:r>
              <a:rPr lang="en-US" sz="2800" dirty="0" err="1" smtClean="0">
                <a:latin typeface="Times New Roman" pitchFamily="18" charset="0"/>
                <a:cs typeface="Times New Roman" pitchFamily="18" charset="0"/>
              </a:rPr>
              <a:t>thiocyanate</a:t>
            </a:r>
            <a:r>
              <a:rPr lang="en-US" sz="2800" dirty="0" smtClean="0">
                <a:latin typeface="Times New Roman" pitchFamily="18" charset="0"/>
                <a:cs typeface="Times New Roman" pitchFamily="18" charset="0"/>
              </a:rPr>
              <a:t> ion, NCS</a:t>
            </a:r>
            <a:r>
              <a:rPr lang="en-US" sz="2800" b="1"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can bond through either the nitrogen or the sulfur.</a:t>
            </a:r>
          </a:p>
          <a:p>
            <a:pPr marL="514350" indent="-514350" algn="just">
              <a:lnSpc>
                <a:spcPct val="150000"/>
              </a:lnSpc>
              <a:buFont typeface="Wingdings" pitchFamily="2" charset="2"/>
              <a:buChar char="Ø"/>
            </a:pPr>
            <a:r>
              <a:rPr lang="en-US" sz="2800" dirty="0" smtClean="0">
                <a:latin typeface="Times New Roman" pitchFamily="18" charset="0"/>
                <a:cs typeface="Times New Roman" pitchFamily="18" charset="0"/>
              </a:rPr>
              <a:t>This particular </a:t>
            </a:r>
            <a:r>
              <a:rPr lang="en-US" sz="2800" dirty="0" err="1" smtClean="0">
                <a:latin typeface="Times New Roman" pitchFamily="18" charset="0"/>
                <a:cs typeface="Times New Roman" pitchFamily="18" charset="0"/>
              </a:rPr>
              <a:t>ambidentate</a:t>
            </a:r>
            <a:r>
              <a:rPr lang="en-US" sz="2800" dirty="0" smtClean="0">
                <a:latin typeface="Times New Roman" pitchFamily="18" charset="0"/>
                <a:cs typeface="Times New Roman" pitchFamily="18" charset="0"/>
              </a:rPr>
              <a:t> ligand is a borderline base, since the choice of </a:t>
            </a:r>
            <a:r>
              <a:rPr lang="en-US" sz="2800" dirty="0" err="1" smtClean="0">
                <a:latin typeface="Times New Roman" pitchFamily="18" charset="0"/>
                <a:cs typeface="Times New Roman" pitchFamily="18" charset="0"/>
              </a:rPr>
              <a:t>ligating</a:t>
            </a:r>
            <a:r>
              <a:rPr lang="en-US" sz="2800" dirty="0" smtClean="0">
                <a:latin typeface="Times New Roman" pitchFamily="18" charset="0"/>
                <a:cs typeface="Times New Roman" pitchFamily="18" charset="0"/>
              </a:rPr>
              <a:t> atom depends in part on the hard-soft acid nature of the metal ion.</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263</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marL="514350" indent="-514350" algn="just">
              <a:lnSpc>
                <a:spcPct val="150000"/>
              </a:lnSpc>
              <a:buFont typeface="Wingdings" pitchFamily="2" charset="2"/>
              <a:buChar char="Ø"/>
            </a:pPr>
            <a:r>
              <a:rPr lang="en-US" sz="2800" dirty="0" smtClean="0">
                <a:latin typeface="Times New Roman" pitchFamily="18" charset="0"/>
                <a:cs typeface="Times New Roman" pitchFamily="18" charset="0"/>
              </a:rPr>
              <a:t>A classic example of linkage isomerism involves the nitrite ion, </a:t>
            </a:r>
          </a:p>
          <a:p>
            <a:pPr marL="514350" indent="-514350" algn="just">
              <a:lnSpc>
                <a:spcPct val="150000"/>
              </a:lnSpc>
              <a:buFont typeface="Wingdings" pitchFamily="2" charset="2"/>
              <a:buChar char="ü"/>
            </a:pPr>
            <a:r>
              <a:rPr lang="en-US" sz="2800" dirty="0" smtClean="0">
                <a:latin typeface="Times New Roman" pitchFamily="18" charset="0"/>
                <a:cs typeface="Times New Roman" pitchFamily="18" charset="0"/>
              </a:rPr>
              <a:t>which can form bonds through the nitrogen atom,</a:t>
            </a:r>
            <a:r>
              <a:rPr lang="en-US" sz="2800" b="1"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NO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referred to as </a:t>
            </a:r>
            <a:r>
              <a:rPr lang="en-US" sz="2800" i="1" dirty="0" smtClean="0">
                <a:latin typeface="Times New Roman" pitchFamily="18" charset="0"/>
                <a:cs typeface="Times New Roman" pitchFamily="18" charset="0"/>
              </a:rPr>
              <a:t>nitro</a:t>
            </a:r>
            <a:r>
              <a:rPr lang="en-US" sz="2800" dirty="0" smtClean="0">
                <a:latin typeface="Times New Roman" pitchFamily="18" charset="0"/>
                <a:cs typeface="Times New Roman" pitchFamily="18" charset="0"/>
              </a:rPr>
              <a:t>, or through one of the oxygen atoms, </a:t>
            </a:r>
            <a:r>
              <a:rPr lang="en-US" sz="2800" b="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ONO, referred to as </a:t>
            </a:r>
            <a:r>
              <a:rPr lang="en-US" sz="2800" i="1" dirty="0" err="1" smtClean="0">
                <a:latin typeface="Times New Roman" pitchFamily="18" charset="0"/>
                <a:cs typeface="Times New Roman" pitchFamily="18" charset="0"/>
              </a:rPr>
              <a:t>nitrito</a:t>
            </a:r>
            <a:r>
              <a:rPr lang="en-US" sz="2800" dirty="0" smtClean="0">
                <a:latin typeface="Times New Roman" pitchFamily="18" charset="0"/>
                <a:cs typeface="Times New Roman" pitchFamily="18" charset="0"/>
              </a:rPr>
              <a:t>.</a:t>
            </a:r>
          </a:p>
          <a:p>
            <a:pPr marL="514350" indent="-514350" algn="just">
              <a:lnSpc>
                <a:spcPct val="150000"/>
              </a:lnSpc>
              <a:buFont typeface="Wingdings" pitchFamily="2" charset="2"/>
              <a:buChar char="Ø"/>
            </a:pPr>
            <a:r>
              <a:rPr lang="en-US" sz="2800" dirty="0" smtClean="0">
                <a:latin typeface="Times New Roman" pitchFamily="18" charset="0"/>
                <a:cs typeface="Times New Roman" pitchFamily="18" charset="0"/>
              </a:rPr>
              <a:t>A </a:t>
            </a:r>
            <a:r>
              <a:rPr lang="en-US" sz="2800" dirty="0" err="1" smtClean="0">
                <a:latin typeface="Times New Roman" pitchFamily="18" charset="0"/>
                <a:cs typeface="Times New Roman" pitchFamily="18" charset="0"/>
              </a:rPr>
              <a:t>pentamminecobalt</a:t>
            </a:r>
            <a:r>
              <a:rPr lang="en-US" sz="2800" dirty="0" smtClean="0">
                <a:latin typeface="Times New Roman" pitchFamily="18" charset="0"/>
                <a:cs typeface="Times New Roman" pitchFamily="18" charset="0"/>
              </a:rPr>
              <a:t>(III) complex, Co(NH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(NO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conveniently illustrates this isomerism since the two isomers have different colors. </a:t>
            </a:r>
          </a:p>
          <a:p>
            <a:pPr marL="514350" indent="-514350" algn="just">
              <a:lnSpc>
                <a:spcPct val="150000"/>
              </a:lnSpc>
              <a:buFont typeface="Wingdings" pitchFamily="2" charset="2"/>
              <a:buChar char="Ø"/>
            </a:pPr>
            <a:r>
              <a:rPr lang="en-US" sz="2800" dirty="0" smtClean="0">
                <a:latin typeface="Times New Roman" pitchFamily="18" charset="0"/>
                <a:cs typeface="Times New Roman" pitchFamily="18" charset="0"/>
              </a:rPr>
              <a:t>One of these, the red form, contains the [Co(ONO)(NH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ion, in which one of the oxygen atoms of the nitrite ion is bonded to the cobalt(III) ion.</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264</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 other isomer, the yellow form, contains the [Co(NO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)(NH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ion, in which the nitrogen atom is bonded to the cobalt(III) ion.</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The two linkage isomers of the </a:t>
            </a:r>
            <a:r>
              <a:rPr lang="en-US" sz="2800" dirty="0" err="1" smtClean="0">
                <a:latin typeface="Times New Roman" pitchFamily="18" charset="0"/>
                <a:cs typeface="Times New Roman" pitchFamily="18" charset="0"/>
              </a:rPr>
              <a:t>pentamminecobalt</a:t>
            </a:r>
            <a:r>
              <a:rPr lang="en-US" sz="2800" dirty="0" smtClean="0">
                <a:latin typeface="Times New Roman" pitchFamily="18" charset="0"/>
                <a:cs typeface="Times New Roman" pitchFamily="18" charset="0"/>
              </a:rPr>
              <a:t>(III) nitrite complex: (</a:t>
            </a:r>
            <a:r>
              <a:rPr lang="en-US" sz="2800" i="1" dirty="0" smtClean="0">
                <a:latin typeface="Times New Roman" pitchFamily="18" charset="0"/>
                <a:cs typeface="Times New Roman" pitchFamily="18" charset="0"/>
              </a:rPr>
              <a:t>a</a:t>
            </a:r>
            <a:r>
              <a:rPr lang="en-US" sz="2800" dirty="0" smtClean="0">
                <a:latin typeface="Times New Roman" pitchFamily="18" charset="0"/>
                <a:cs typeface="Times New Roman" pitchFamily="18" charset="0"/>
              </a:rPr>
              <a:t>) the </a:t>
            </a:r>
            <a:r>
              <a:rPr lang="en-US" sz="2800" dirty="0" err="1" smtClean="0">
                <a:latin typeface="Times New Roman" pitchFamily="18" charset="0"/>
                <a:cs typeface="Times New Roman" pitchFamily="18" charset="0"/>
              </a:rPr>
              <a:t>nitrito</a:t>
            </a:r>
            <a:r>
              <a:rPr lang="en-US" sz="2800" dirty="0" smtClean="0">
                <a:latin typeface="Times New Roman" pitchFamily="18" charset="0"/>
                <a:cs typeface="Times New Roman" pitchFamily="18" charset="0"/>
              </a:rPr>
              <a:t> form, (</a:t>
            </a:r>
            <a:r>
              <a:rPr lang="en-US" sz="2800" i="1" dirty="0" smtClean="0">
                <a:latin typeface="Times New Roman" pitchFamily="18" charset="0"/>
                <a:cs typeface="Times New Roman" pitchFamily="18" charset="0"/>
              </a:rPr>
              <a:t>b</a:t>
            </a:r>
            <a:r>
              <a:rPr lang="en-US" sz="2800" dirty="0" smtClean="0">
                <a:latin typeface="Times New Roman" pitchFamily="18" charset="0"/>
                <a:cs typeface="Times New Roman" pitchFamily="18" charset="0"/>
              </a:rPr>
              <a:t>) the nitro form.</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a:latin typeface="Times New Roman" pitchFamily="18" charset="0"/>
              <a:cs typeface="Times New Roman" pitchFamily="18" charset="0"/>
            </a:endParaRPr>
          </a:p>
        </p:txBody>
      </p:sp>
      <p:pic>
        <p:nvPicPr>
          <p:cNvPr id="4" name="Picture 3"/>
          <p:cNvPicPr/>
          <p:nvPr/>
        </p:nvPicPr>
        <p:blipFill>
          <a:blip r:embed="rId3" cstate="print"/>
          <a:srcRect/>
          <a:stretch>
            <a:fillRect/>
          </a:stretch>
        </p:blipFill>
        <p:spPr bwMode="auto">
          <a:xfrm>
            <a:off x="685800" y="1981200"/>
            <a:ext cx="7772400" cy="3276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265</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None/>
            </a:pPr>
            <a:r>
              <a:rPr lang="en-US" sz="2800" b="1" dirty="0" smtClean="0">
                <a:latin typeface="Times New Roman" pitchFamily="18" charset="0"/>
                <a:cs typeface="Times New Roman" pitchFamily="18" charset="0"/>
              </a:rPr>
              <a:t>2. Ionization isomerism:- </a:t>
            </a:r>
            <a:r>
              <a:rPr lang="en-US" sz="2800" dirty="0" smtClean="0">
                <a:latin typeface="Times New Roman" pitchFamily="18" charset="0"/>
                <a:cs typeface="Times New Roman" pitchFamily="18" charset="0"/>
              </a:rPr>
              <a:t>Ionization isomers give different ions when dissolved in solution.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Again, there is a classic example: Co(NH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Br(SO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If barium ion is added to a solution of the red-violet form, a white precipitate of barium sulfate forms.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Addition of silver ion has no effect.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Hence, the complex ion must have the formula [</a:t>
            </a:r>
            <a:r>
              <a:rPr lang="en-US" sz="2800" dirty="0" err="1" smtClean="0">
                <a:latin typeface="Times New Roman" pitchFamily="18" charset="0"/>
                <a:cs typeface="Times New Roman" pitchFamily="18" charset="0"/>
              </a:rPr>
              <a:t>CoBr</a:t>
            </a:r>
            <a:r>
              <a:rPr lang="en-US" sz="2800" dirty="0" smtClean="0">
                <a:latin typeface="Times New Roman" pitchFamily="18" charset="0"/>
                <a:cs typeface="Times New Roman" pitchFamily="18" charset="0"/>
              </a:rPr>
              <a:t>(NH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with an ionic sulfate ion.</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266</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A solution of the red form, however, does not give a precipitate with barium ion; instead, a cream-colored precipitate is formed with silver ion.</a:t>
            </a:r>
          </a:p>
          <a:p>
            <a:pPr algn="just">
              <a:lnSpc>
                <a:spcPct val="150000"/>
              </a:lnSpc>
              <a:buFont typeface="Wingdings" pitchFamily="2" charset="2"/>
              <a:buChar char="Ø"/>
            </a:pPr>
            <a:r>
              <a:rPr lang="en-US" sz="2800" dirty="0" smtClean="0">
                <a:latin typeface="Times New Roman" pitchFamily="18" charset="0"/>
                <a:cs typeface="Times New Roman" pitchFamily="18" charset="0"/>
              </a:rPr>
              <a:t>Hence, this complex ion must have the structure of [CoSO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(NH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with an ionic bromide ion.</a:t>
            </a:r>
          </a:p>
          <a:p>
            <a:pPr algn="just">
              <a:lnSpc>
                <a:spcPct val="150000"/>
              </a:lnSpc>
              <a:buNone/>
            </a:pPr>
            <a:r>
              <a:rPr lang="en-US" sz="2800" b="1" dirty="0" smtClean="0">
                <a:latin typeface="Times New Roman" pitchFamily="18" charset="0"/>
                <a:cs typeface="Times New Roman" pitchFamily="18" charset="0"/>
              </a:rPr>
              <a:t>3. Hydration isomerism:- </a:t>
            </a:r>
            <a:r>
              <a:rPr lang="en-US" sz="2800" dirty="0" smtClean="0">
                <a:latin typeface="Times New Roman" pitchFamily="18" charset="0"/>
                <a:cs typeface="Times New Roman" pitchFamily="18" charset="0"/>
              </a:rPr>
              <a:t>Hydration isomerism is very similar to ionization isomerism in that the identity of the ligand species is different for the two isomers.</a:t>
            </a:r>
            <a:r>
              <a:rPr lang="en-US" sz="2800" dirty="0" smtClean="0"/>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In this case, rather than different types of ions, it is the proportion of coordinated water molecules that differs between isomers. </a:t>
            </a:r>
          </a:p>
          <a:p>
            <a:pPr algn="just">
              <a:lnSpc>
                <a:spcPct val="150000"/>
              </a:lnSpc>
              <a:buNone/>
            </a:pPr>
            <a:endParaRPr lang="en-US" sz="2800" dirty="0"/>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267</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86600"/>
          </a:xfrm>
        </p:spPr>
        <p:txBody>
          <a:bodyPr>
            <a:normAutofit lnSpcReduction="1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 three structural isomers of formula CrCl</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.6H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 provide the best example.</a:t>
            </a:r>
          </a:p>
          <a:p>
            <a:pPr algn="just">
              <a:lnSpc>
                <a:spcPct val="160000"/>
              </a:lnSpc>
              <a:buFont typeface="Wingdings" pitchFamily="2" charset="2"/>
              <a:buChar char="Ø"/>
            </a:pPr>
            <a:r>
              <a:rPr lang="en-US" sz="2800" dirty="0" smtClean="0">
                <a:latin typeface="Times New Roman" pitchFamily="18" charset="0"/>
                <a:cs typeface="Times New Roman" pitchFamily="18" charset="0"/>
              </a:rPr>
              <a:t>In the violet form, the six water molecules are coordinated; hence, the formula for this compound is more correctly written as [Cr(OH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6</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Cl</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As evidence, all three chloride ions are precipitated from solution by silver ion.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In the light green form, one of the chloride ions is not precipitated by silver ion; hence, the complex is assigned the structure [</a:t>
            </a:r>
            <a:r>
              <a:rPr lang="en-US" sz="2800" dirty="0" err="1" smtClean="0">
                <a:latin typeface="Times New Roman" pitchFamily="18" charset="0"/>
                <a:cs typeface="Times New Roman" pitchFamily="18" charset="0"/>
              </a:rPr>
              <a:t>CrCl</a:t>
            </a:r>
            <a:r>
              <a:rPr lang="en-US" sz="2800" dirty="0" smtClean="0">
                <a:latin typeface="Times New Roman" pitchFamily="18" charset="0"/>
                <a:cs typeface="Times New Roman" pitchFamily="18" charset="0"/>
              </a:rPr>
              <a:t>(OH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p>
          <a:p>
            <a:pPr algn="just">
              <a:lnSpc>
                <a:spcPct val="16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268</a:t>
            </a:fld>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866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Finally, only one chloride ion can be precipitated by silver ion from a solution of the dark green form;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hence, this compound must have the structure [CrCl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]Cl.2H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p>
          <a:p>
            <a:pPr algn="just">
              <a:lnSpc>
                <a:spcPct val="150000"/>
              </a:lnSpc>
              <a:buNone/>
            </a:pPr>
            <a:r>
              <a:rPr lang="en-US" sz="2800" b="1" dirty="0" smtClean="0">
                <a:latin typeface="Times New Roman" pitchFamily="18" charset="0"/>
                <a:cs typeface="Times New Roman" pitchFamily="18" charset="0"/>
              </a:rPr>
              <a:t>4. Coordination isomerism:-</a:t>
            </a:r>
            <a:r>
              <a:rPr lang="en-US" sz="2800" i="1" dirty="0" smtClean="0">
                <a:latin typeface="Times New Roman" pitchFamily="18" charset="0"/>
                <a:cs typeface="Times New Roman" pitchFamily="18" charset="0"/>
              </a:rPr>
              <a:t>Coordination isomerism </a:t>
            </a:r>
            <a:r>
              <a:rPr lang="en-US" sz="2800" dirty="0" smtClean="0">
                <a:latin typeface="Times New Roman" pitchFamily="18" charset="0"/>
                <a:cs typeface="Times New Roman" pitchFamily="18" charset="0"/>
              </a:rPr>
              <a:t>occurs when both the </a:t>
            </a:r>
            <a:r>
              <a:rPr lang="en-US" sz="2800" dirty="0" err="1" smtClean="0">
                <a:latin typeface="Times New Roman" pitchFamily="18" charset="0"/>
                <a:cs typeface="Times New Roman" pitchFamily="18" charset="0"/>
              </a:rPr>
              <a:t>cation</a:t>
            </a:r>
            <a:r>
              <a:rPr lang="en-US" sz="2800" dirty="0" smtClean="0">
                <a:latin typeface="Times New Roman" pitchFamily="18" charset="0"/>
                <a:cs typeface="Times New Roman" pitchFamily="18" charset="0"/>
              </a:rPr>
              <a:t> and the anion are complex ions.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ligands interchange between the </a:t>
            </a:r>
            <a:r>
              <a:rPr lang="en-US" sz="2800" dirty="0" err="1" smtClean="0">
                <a:latin typeface="Times New Roman" pitchFamily="18" charset="0"/>
                <a:cs typeface="Times New Roman" pitchFamily="18" charset="0"/>
              </a:rPr>
              <a:t>cation</a:t>
            </a:r>
            <a:r>
              <a:rPr lang="en-US" sz="2800" dirty="0" smtClean="0">
                <a:latin typeface="Times New Roman" pitchFamily="18" charset="0"/>
                <a:cs typeface="Times New Roman" pitchFamily="18" charset="0"/>
              </a:rPr>
              <a:t> and anion, leading to different coordinated ligands.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For example, [Cr(NH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6</a:t>
            </a:r>
            <a:r>
              <a:rPr lang="en-US" sz="2800" dirty="0" smtClean="0">
                <a:latin typeface="Times New Roman" pitchFamily="18" charset="0"/>
                <a:cs typeface="Times New Roman" pitchFamily="18" charset="0"/>
              </a:rPr>
              <a:t>][Co(CN)</a:t>
            </a:r>
            <a:r>
              <a:rPr lang="en-US" sz="2800" baseline="-25000" dirty="0" smtClean="0">
                <a:latin typeface="Times New Roman" pitchFamily="18" charset="0"/>
                <a:cs typeface="Times New Roman" pitchFamily="18" charset="0"/>
              </a:rPr>
              <a:t>6</a:t>
            </a:r>
            <a:r>
              <a:rPr lang="en-US" sz="2800" dirty="0" smtClean="0">
                <a:latin typeface="Times New Roman" pitchFamily="18" charset="0"/>
                <a:cs typeface="Times New Roman" pitchFamily="18" charset="0"/>
              </a:rPr>
              <a:t>] and [Co(NH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CN][Co(CN)</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(NH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are coordination isomers.</a:t>
            </a:r>
          </a:p>
          <a:p>
            <a:pPr algn="just">
              <a:lnSpc>
                <a:spcPct val="150000"/>
              </a:lnSpc>
              <a:buNone/>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a:p>
        </p:txBody>
      </p:sp>
      <p:sp>
        <p:nvSpPr>
          <p:cNvPr id="4" name="Slide Number Placeholder 3"/>
          <p:cNvSpPr>
            <a:spLocks noGrp="1"/>
          </p:cNvSpPr>
          <p:nvPr>
            <p:ph type="sldNum" sz="quarter" idx="12"/>
          </p:nvPr>
        </p:nvSpPr>
        <p:spPr>
          <a:xfrm>
            <a:off x="7010400" y="6492875"/>
            <a:ext cx="2133600" cy="365125"/>
          </a:xfrm>
        </p:spPr>
        <p:txBody>
          <a:bodyPr/>
          <a:lstStyle/>
          <a:p>
            <a:r>
              <a:rPr lang="en-US" sz="3200" dirty="0" smtClean="0">
                <a:solidFill>
                  <a:schemeClr val="tx1"/>
                </a:solidFill>
                <a:latin typeface="Times New Roman" pitchFamily="18" charset="0"/>
                <a:cs typeface="Times New Roman" pitchFamily="18" charset="0"/>
              </a:rPr>
              <a:t>  </a:t>
            </a:r>
            <a:fld id="{45C640F9-12FC-4035-B6BC-597DC992300D}" type="slidenum">
              <a:rPr lang="en-US" sz="3200" smtClean="0">
                <a:solidFill>
                  <a:schemeClr val="tx1"/>
                </a:solidFill>
                <a:latin typeface="Times New Roman" pitchFamily="18" charset="0"/>
                <a:cs typeface="Times New Roman" pitchFamily="18" charset="0"/>
              </a:rPr>
              <a:pPr/>
              <a:t>269</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There </a:t>
            </a:r>
            <a:r>
              <a:rPr lang="en-US" sz="2800" dirty="0">
                <a:solidFill>
                  <a:schemeClr val="tx1"/>
                </a:solidFill>
                <a:latin typeface="Times New Roman" pitchFamily="18" charset="0"/>
                <a:cs typeface="Times New Roman" pitchFamily="18" charset="0"/>
              </a:rPr>
              <a:t>is thus, a </a:t>
            </a:r>
            <a:r>
              <a:rPr lang="en-US" sz="2800" dirty="0" smtClean="0">
                <a:solidFill>
                  <a:schemeClr val="tx1"/>
                </a:solidFill>
                <a:latin typeface="Times New Roman" pitchFamily="18" charset="0"/>
                <a:cs typeface="Times New Roman" pitchFamily="18" charset="0"/>
              </a:rPr>
              <a:t>reorganization energy </a:t>
            </a:r>
            <a:r>
              <a:rPr lang="en-US" sz="2800" dirty="0">
                <a:solidFill>
                  <a:schemeClr val="tx1"/>
                </a:solidFill>
                <a:latin typeface="Times New Roman" pitchFamily="18" charset="0"/>
                <a:cs typeface="Times New Roman" pitchFamily="18" charset="0"/>
              </a:rPr>
              <a:t>accompanying </a:t>
            </a:r>
            <a:r>
              <a:rPr lang="en-US" sz="2800" dirty="0" smtClean="0">
                <a:solidFill>
                  <a:schemeClr val="tx1"/>
                </a:solidFill>
                <a:latin typeface="Times New Roman" pitchFamily="18" charset="0"/>
                <a:cs typeface="Times New Roman" pitchFamily="18" charset="0"/>
              </a:rPr>
              <a:t>ionization </a:t>
            </a:r>
            <a:r>
              <a:rPr lang="en-US" sz="2800" dirty="0">
                <a:solidFill>
                  <a:schemeClr val="tx1"/>
                </a:solidFill>
                <a:latin typeface="Times New Roman" pitchFamily="18" charset="0"/>
                <a:cs typeface="Times New Roman" pitchFamily="18" charset="0"/>
              </a:rPr>
              <a:t>with some gains in exchange </a:t>
            </a:r>
            <a:r>
              <a:rPr lang="en-US" sz="2800" dirty="0" smtClean="0">
                <a:solidFill>
                  <a:schemeClr val="tx1"/>
                </a:solidFill>
                <a:latin typeface="Times New Roman" pitchFamily="18" charset="0"/>
                <a:cs typeface="Times New Roman" pitchFamily="18" charset="0"/>
              </a:rPr>
              <a:t>energy as </a:t>
            </a:r>
            <a:r>
              <a:rPr lang="en-US" sz="2800" dirty="0">
                <a:solidFill>
                  <a:schemeClr val="tx1"/>
                </a:solidFill>
                <a:latin typeface="Times New Roman" pitchFamily="18" charset="0"/>
                <a:cs typeface="Times New Roman" pitchFamily="18" charset="0"/>
              </a:rPr>
              <a:t>the number of electrons increases and from the transference of </a:t>
            </a:r>
            <a:r>
              <a:rPr lang="en-US" sz="2800" i="1" dirty="0" smtClean="0">
                <a:solidFill>
                  <a:schemeClr val="tx1"/>
                </a:solidFill>
                <a:latin typeface="Times New Roman" pitchFamily="18" charset="0"/>
                <a:cs typeface="Times New Roman" pitchFamily="18" charset="0"/>
              </a:rPr>
              <a:t>s </a:t>
            </a:r>
            <a:r>
              <a:rPr lang="en-US" sz="2800" dirty="0" smtClean="0">
                <a:solidFill>
                  <a:schemeClr val="tx1"/>
                </a:solidFill>
                <a:latin typeface="Times New Roman" pitchFamily="18" charset="0"/>
                <a:cs typeface="Times New Roman" pitchFamily="18" charset="0"/>
              </a:rPr>
              <a:t>electrons </a:t>
            </a:r>
            <a:r>
              <a:rPr lang="en-US" sz="2800" dirty="0">
                <a:solidFill>
                  <a:schemeClr val="tx1"/>
                </a:solidFill>
                <a:latin typeface="Times New Roman" pitchFamily="18" charset="0"/>
                <a:cs typeface="Times New Roman" pitchFamily="18" charset="0"/>
              </a:rPr>
              <a:t>into </a:t>
            </a:r>
            <a:r>
              <a:rPr lang="en-US" sz="2800" i="1" dirty="0">
                <a:solidFill>
                  <a:schemeClr val="tx1"/>
                </a:solidFill>
                <a:latin typeface="Times New Roman" pitchFamily="18" charset="0"/>
                <a:cs typeface="Times New Roman" pitchFamily="18" charset="0"/>
              </a:rPr>
              <a:t>d orbitals</a:t>
            </a:r>
            <a:r>
              <a:rPr lang="en-US" sz="2800" i="1" dirty="0" smtClean="0">
                <a:solidFill>
                  <a:schemeClr val="tx1"/>
                </a:solidFill>
                <a:latin typeface="Times New Roman" pitchFamily="18" charset="0"/>
                <a:cs typeface="Times New Roman" pitchFamily="18" charset="0"/>
              </a:rPr>
              <a:t>.</a:t>
            </a:r>
          </a:p>
          <a:p>
            <a:pPr algn="just">
              <a:lnSpc>
                <a:spcPct val="150000"/>
              </a:lnSpc>
              <a:buFont typeface="Wingdings" pitchFamily="2" charset="2"/>
              <a:buChar char="Ø"/>
            </a:pPr>
            <a:r>
              <a:rPr lang="en-US" sz="2800" dirty="0">
                <a:solidFill>
                  <a:schemeClr val="tx1"/>
                </a:solidFill>
                <a:latin typeface="Times New Roman" pitchFamily="18" charset="0"/>
                <a:cs typeface="Times New Roman" pitchFamily="18" charset="0"/>
              </a:rPr>
              <a:t>There is the generally expected </a:t>
            </a:r>
            <a:r>
              <a:rPr lang="en-US" sz="2800" dirty="0" smtClean="0">
                <a:solidFill>
                  <a:schemeClr val="tx1"/>
                </a:solidFill>
                <a:latin typeface="Times New Roman" pitchFamily="18" charset="0"/>
                <a:cs typeface="Times New Roman" pitchFamily="18" charset="0"/>
              </a:rPr>
              <a:t>increasing trend </a:t>
            </a:r>
            <a:r>
              <a:rPr lang="en-US" sz="2800" dirty="0">
                <a:solidFill>
                  <a:schemeClr val="tx1"/>
                </a:solidFill>
                <a:latin typeface="Times New Roman" pitchFamily="18" charset="0"/>
                <a:cs typeface="Times New Roman" pitchFamily="18" charset="0"/>
              </a:rPr>
              <a:t>in the values as the effective nuclear charge increases</a:t>
            </a:r>
            <a:r>
              <a:rPr lang="en-US" sz="2800" dirty="0" smtClean="0">
                <a:solidFill>
                  <a:schemeClr val="tx1"/>
                </a:solidFill>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However, the </a:t>
            </a:r>
            <a:r>
              <a:rPr lang="en-US" sz="2800" dirty="0">
                <a:solidFill>
                  <a:schemeClr val="tx1"/>
                </a:solidFill>
                <a:latin typeface="Times New Roman" pitchFamily="18" charset="0"/>
                <a:cs typeface="Times New Roman" pitchFamily="18" charset="0"/>
              </a:rPr>
              <a:t>value of Cr is lower because of the absence of any change in </a:t>
            </a:r>
            <a:r>
              <a:rPr lang="en-US" sz="2800" dirty="0" smtClean="0">
                <a:solidFill>
                  <a:schemeClr val="tx1"/>
                </a:solidFill>
                <a:latin typeface="Times New Roman" pitchFamily="18" charset="0"/>
                <a:cs typeface="Times New Roman" pitchFamily="18" charset="0"/>
              </a:rPr>
              <a:t>the </a:t>
            </a:r>
            <a:r>
              <a:rPr lang="en-US" sz="2800" i="1" dirty="0" smtClean="0">
                <a:solidFill>
                  <a:schemeClr val="tx1"/>
                </a:solidFill>
                <a:latin typeface="Times New Roman" pitchFamily="18" charset="0"/>
                <a:cs typeface="Times New Roman" pitchFamily="18" charset="0"/>
              </a:rPr>
              <a:t>d </a:t>
            </a:r>
            <a:r>
              <a:rPr lang="en-US" sz="2800" i="1" dirty="0">
                <a:solidFill>
                  <a:schemeClr val="tx1"/>
                </a:solidFill>
                <a:latin typeface="Times New Roman" pitchFamily="18" charset="0"/>
                <a:cs typeface="Times New Roman" pitchFamily="18" charset="0"/>
              </a:rPr>
              <a:t>configuration and the value for Zn </a:t>
            </a:r>
            <a:r>
              <a:rPr lang="en-US" sz="2800" i="1" dirty="0" smtClean="0">
                <a:solidFill>
                  <a:schemeClr val="tx1"/>
                </a:solidFill>
                <a:latin typeface="Times New Roman" pitchFamily="18" charset="0"/>
                <a:cs typeface="Times New Roman" pitchFamily="18" charset="0"/>
              </a:rPr>
              <a:t>is higher </a:t>
            </a:r>
            <a:r>
              <a:rPr lang="en-US" sz="2800" i="1" dirty="0">
                <a:solidFill>
                  <a:schemeClr val="tx1"/>
                </a:solidFill>
                <a:latin typeface="Times New Roman" pitchFamily="18" charset="0"/>
                <a:cs typeface="Times New Roman" pitchFamily="18" charset="0"/>
              </a:rPr>
              <a:t>because it represents </a:t>
            </a:r>
            <a:r>
              <a:rPr lang="en-US" sz="2800" i="1" dirty="0" smtClean="0">
                <a:solidFill>
                  <a:schemeClr val="tx1"/>
                </a:solidFill>
                <a:latin typeface="Times New Roman" pitchFamily="18" charset="0"/>
                <a:cs typeface="Times New Roman" pitchFamily="18" charset="0"/>
              </a:rPr>
              <a:t>an </a:t>
            </a:r>
            <a:r>
              <a:rPr lang="en-US" sz="2800" dirty="0" smtClean="0">
                <a:solidFill>
                  <a:schemeClr val="tx1"/>
                </a:solidFill>
                <a:latin typeface="Times New Roman" pitchFamily="18" charset="0"/>
                <a:cs typeface="Times New Roman" pitchFamily="18" charset="0"/>
              </a:rPr>
              <a:t>ionization </a:t>
            </a:r>
            <a:r>
              <a:rPr lang="en-US" sz="2800" dirty="0">
                <a:solidFill>
                  <a:schemeClr val="tx1"/>
                </a:solidFill>
                <a:latin typeface="Times New Roman" pitchFamily="18" charset="0"/>
                <a:cs typeface="Times New Roman" pitchFamily="18" charset="0"/>
              </a:rPr>
              <a:t>from the 4</a:t>
            </a:r>
            <a:r>
              <a:rPr lang="en-US" sz="2800" i="1" dirty="0">
                <a:solidFill>
                  <a:schemeClr val="tx1"/>
                </a:solidFill>
                <a:latin typeface="Times New Roman" pitchFamily="18" charset="0"/>
                <a:cs typeface="Times New Roman" pitchFamily="18" charset="0"/>
              </a:rPr>
              <a:t>s level.</a:t>
            </a:r>
            <a:endParaRPr lang="en-US" sz="2800" i="1"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endParaRPr lang="en-US" sz="2800" dirty="0">
              <a:solidFill>
                <a:schemeClr val="tx1"/>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27</a:t>
            </a:fld>
            <a:endParaRPr lang="en-US" dirty="0"/>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86600"/>
          </a:xfrm>
        </p:spPr>
        <p:txBody>
          <a:bodyPr/>
          <a:lstStyle/>
          <a:p>
            <a:pPr algn="just">
              <a:lnSpc>
                <a:spcPct val="150000"/>
              </a:lnSpc>
              <a:buNone/>
            </a:pPr>
            <a:endParaRPr lang="en-US" dirty="0" smtClean="0">
              <a:latin typeface="Times New Roman" pitchFamily="18" charset="0"/>
              <a:cs typeface="Times New Roman" pitchFamily="18" charset="0"/>
            </a:endParaRPr>
          </a:p>
          <a:p>
            <a:pPr algn="just">
              <a:lnSpc>
                <a:spcPct val="150000"/>
              </a:lnSpc>
              <a:buNone/>
            </a:pPr>
            <a:endParaRPr lang="en-US" dirty="0" smtClean="0">
              <a:latin typeface="Times New Roman" pitchFamily="18" charset="0"/>
              <a:cs typeface="Times New Roman" pitchFamily="18" charset="0"/>
            </a:endParaRPr>
          </a:p>
          <a:p>
            <a:pPr algn="just">
              <a:lnSpc>
                <a:spcPct val="150000"/>
              </a:lnSpc>
              <a:buNone/>
            </a:pPr>
            <a:endParaRPr lang="en-US" dirty="0" smtClean="0">
              <a:latin typeface="Times New Roman" pitchFamily="18" charset="0"/>
              <a:cs typeface="Times New Roman" pitchFamily="18" charset="0"/>
            </a:endParaRPr>
          </a:p>
          <a:p>
            <a:pPr algn="just">
              <a:lnSpc>
                <a:spcPct val="150000"/>
              </a:lnSpc>
              <a:buNone/>
            </a:pPr>
            <a:endParaRPr lang="en-US" dirty="0" smtClean="0">
              <a:latin typeface="Times New Roman" pitchFamily="18" charset="0"/>
              <a:cs typeface="Times New Roman" pitchFamily="18" charset="0"/>
            </a:endParaRPr>
          </a:p>
          <a:p>
            <a:pPr algn="just">
              <a:lnSpc>
                <a:spcPct val="150000"/>
              </a:lnSpc>
              <a:buNone/>
            </a:pPr>
            <a:endParaRPr lang="en-US" dirty="0" smtClean="0">
              <a:latin typeface="Times New Roman" pitchFamily="18" charset="0"/>
              <a:cs typeface="Times New Roman" pitchFamily="18" charset="0"/>
            </a:endParaRPr>
          </a:p>
          <a:p>
            <a:pPr algn="just">
              <a:lnSpc>
                <a:spcPct val="150000"/>
              </a:lnSpc>
              <a:buNone/>
            </a:pPr>
            <a:endParaRPr lang="en-US" dirty="0" smtClean="0">
              <a:latin typeface="Times New Roman" pitchFamily="18" charset="0"/>
              <a:cs typeface="Times New Roman" pitchFamily="18" charset="0"/>
            </a:endParaRPr>
          </a:p>
          <a:p>
            <a:pPr algn="just">
              <a:lnSpc>
                <a:spcPct val="150000"/>
              </a:lnSpc>
              <a:buNone/>
            </a:pPr>
            <a:endParaRPr lang="en-US" dirty="0" smtClean="0">
              <a:latin typeface="Times New Roman" pitchFamily="18" charset="0"/>
              <a:cs typeface="Times New Roman" pitchFamily="18" charset="0"/>
            </a:endParaRPr>
          </a:p>
          <a:p>
            <a:pPr algn="just">
              <a:lnSpc>
                <a:spcPct val="150000"/>
              </a:lnSpc>
              <a:buNone/>
            </a:pPr>
            <a:r>
              <a:rPr lang="en-US" dirty="0" smtClean="0">
                <a:latin typeface="Times New Roman" pitchFamily="18" charset="0"/>
                <a:cs typeface="Times New Roman" pitchFamily="18" charset="0"/>
              </a:rPr>
              <a:t>Two coordination isomers of a bridged </a:t>
            </a:r>
            <a:r>
              <a:rPr lang="en-US" dirty="0" err="1" smtClean="0">
                <a:latin typeface="Times New Roman" pitchFamily="18" charset="0"/>
                <a:cs typeface="Times New Roman" pitchFamily="18" charset="0"/>
              </a:rPr>
              <a:t>cation</a:t>
            </a:r>
            <a:r>
              <a:rPr lang="en-US" dirty="0" smtClean="0">
                <a:latin typeface="Times New Roman" pitchFamily="18" charset="0"/>
                <a:cs typeface="Times New Roman" pitchFamily="18" charset="0"/>
              </a:rPr>
              <a:t>.</a:t>
            </a:r>
          </a:p>
          <a:p>
            <a:pPr algn="just">
              <a:lnSpc>
                <a:spcPct val="150000"/>
              </a:lnSpc>
              <a:buNone/>
            </a:pPr>
            <a:endParaRPr lang="en-US" dirty="0">
              <a:latin typeface="Times New Roman" pitchFamily="18" charset="0"/>
              <a:cs typeface="Times New Roman" pitchFamily="18" charset="0"/>
            </a:endParaRPr>
          </a:p>
        </p:txBody>
      </p:sp>
      <p:pic>
        <p:nvPicPr>
          <p:cNvPr id="5" name="Picture 4"/>
          <p:cNvPicPr/>
          <p:nvPr/>
        </p:nvPicPr>
        <p:blipFill>
          <a:blip r:embed="rId3" cstate="print"/>
          <a:srcRect/>
          <a:stretch>
            <a:fillRect/>
          </a:stretch>
        </p:blipFill>
        <p:spPr bwMode="auto">
          <a:xfrm>
            <a:off x="1295400" y="457200"/>
            <a:ext cx="6248400" cy="4952999"/>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270</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86600"/>
          </a:xfrm>
        </p:spPr>
        <p:txBody>
          <a:bodyPr>
            <a:normAutofit lnSpcReduction="10000"/>
          </a:bodyPr>
          <a:lstStyle/>
          <a:p>
            <a:pPr>
              <a:buNone/>
            </a:pPr>
            <a:r>
              <a:rPr lang="en-US" b="1" dirty="0" smtClean="0">
                <a:solidFill>
                  <a:srgbClr val="7030A0"/>
                </a:solidFill>
                <a:latin typeface="Times New Roman" pitchFamily="18" charset="0"/>
                <a:cs typeface="Times New Roman" pitchFamily="18" charset="0"/>
              </a:rPr>
              <a:t>Stereoisomerism</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two types of inorganic </a:t>
            </a:r>
            <a:r>
              <a:rPr lang="en-US" sz="2800" dirty="0" err="1" smtClean="0">
                <a:latin typeface="Times New Roman" pitchFamily="18" charset="0"/>
                <a:cs typeface="Times New Roman" pitchFamily="18" charset="0"/>
              </a:rPr>
              <a:t>stereoisomers</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geometric isomers </a:t>
            </a:r>
            <a:r>
              <a:rPr lang="en-US" sz="2800" dirty="0" smtClean="0">
                <a:latin typeface="Times New Roman" pitchFamily="18" charset="0"/>
                <a:cs typeface="Times New Roman" pitchFamily="18" charset="0"/>
              </a:rPr>
              <a:t>and </a:t>
            </a:r>
            <a:r>
              <a:rPr lang="en-US" sz="2800" i="1" dirty="0" smtClean="0">
                <a:latin typeface="Times New Roman" pitchFamily="18" charset="0"/>
                <a:cs typeface="Times New Roman" pitchFamily="18" charset="0"/>
              </a:rPr>
              <a:t>optical isomers,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are parallel to those found in organic chemistry except that in inorganic</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chemistry,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optical isomerism is most common for a metal ion in an octahedral</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environment rather than for the tetrahedral environment of organic carbon</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compounds.</a:t>
            </a:r>
          </a:p>
          <a:p>
            <a:pPr algn="just">
              <a:lnSpc>
                <a:spcPct val="160000"/>
              </a:lnSpc>
              <a:buNone/>
            </a:pPr>
            <a:r>
              <a:rPr lang="en-US" sz="2800" b="1" dirty="0" smtClean="0">
                <a:latin typeface="Times New Roman" pitchFamily="18" charset="0"/>
                <a:cs typeface="Times New Roman" pitchFamily="18" charset="0"/>
              </a:rPr>
              <a:t>1. Geometric isomerism:- </a:t>
            </a:r>
            <a:r>
              <a:rPr lang="en-US" sz="2800" dirty="0" smtClean="0">
                <a:latin typeface="Times New Roman" pitchFamily="18" charset="0"/>
                <a:cs typeface="Times New Roman" pitchFamily="18" charset="0"/>
              </a:rPr>
              <a:t>Inorganic geometric isomers are analogous to organic geometric isomers that contain carbon-carbon double bonds.</a:t>
            </a:r>
          </a:p>
          <a:p>
            <a:pPr>
              <a:buNone/>
            </a:pPr>
            <a:endParaRPr lang="en-US" dirty="0" smtClean="0">
              <a:solidFill>
                <a:srgbClr val="7030A0"/>
              </a:solidFill>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271</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86600"/>
          </a:xfrm>
        </p:spPr>
        <p:txBody>
          <a:bodyPr>
            <a:normAutofit fontScale="92500" lnSpcReduction="10000"/>
          </a:bodyPr>
          <a:lstStyle/>
          <a:p>
            <a:pPr algn="just">
              <a:lnSpc>
                <a:spcPct val="160000"/>
              </a:lnSpc>
              <a:buFont typeface="Wingdings" pitchFamily="2" charset="2"/>
              <a:buChar char="Ø"/>
            </a:pPr>
            <a:r>
              <a:rPr lang="en-US" sz="2800" dirty="0" smtClean="0">
                <a:latin typeface="Times New Roman" pitchFamily="18" charset="0"/>
                <a:cs typeface="Times New Roman" pitchFamily="18" charset="0"/>
              </a:rPr>
              <a:t>Geometric isomers must have two different ligands, A and B, attached to the same metal, M.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For square planar compounds, geometric isomerism occurs in compounds of the form MA</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B</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such as [PtCl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(NH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p>
          <a:p>
            <a:pPr algn="just">
              <a:lnSpc>
                <a:spcPct val="160000"/>
              </a:lnSpc>
              <a:buFont typeface="Wingdings" pitchFamily="2" charset="2"/>
              <a:buChar char="Ø"/>
            </a:pPr>
            <a:r>
              <a:rPr lang="en-US" sz="2800" dirty="0" smtClean="0">
                <a:latin typeface="Times New Roman" pitchFamily="18" charset="0"/>
                <a:cs typeface="Times New Roman" pitchFamily="18" charset="0"/>
              </a:rPr>
              <a:t> The term </a:t>
            </a:r>
            <a:r>
              <a:rPr lang="en-US" sz="2800" b="1" i="1" dirty="0" err="1" smtClean="0">
                <a:latin typeface="Times New Roman" pitchFamily="18" charset="0"/>
                <a:cs typeface="Times New Roman" pitchFamily="18" charset="0"/>
              </a:rPr>
              <a:t>cis</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is used for the isomer in which ligands of one kind are neighbors, and </a:t>
            </a:r>
            <a:r>
              <a:rPr lang="en-US" sz="2800" b="1" i="1" dirty="0" smtClean="0">
                <a:latin typeface="Times New Roman" pitchFamily="18" charset="0"/>
                <a:cs typeface="Times New Roman" pitchFamily="18" charset="0"/>
              </a:rPr>
              <a:t>trans</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is used to identify the isomer in which ligands of one kind are opposite each other.</a:t>
            </a:r>
          </a:p>
          <a:p>
            <a:pPr algn="just">
              <a:lnSpc>
                <a:spcPct val="160000"/>
              </a:lnSpc>
              <a:buFont typeface="Wingdings" pitchFamily="2" charset="2"/>
              <a:buChar char="Ø"/>
            </a:pPr>
            <a:r>
              <a:rPr lang="en-US" sz="2800" dirty="0" smtClean="0">
                <a:latin typeface="Times New Roman" pitchFamily="18" charset="0"/>
                <a:cs typeface="Times New Roman" pitchFamily="18" charset="0"/>
              </a:rPr>
              <a:t> Geometric isomers also exist for square planar complexes of the form MA</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BC, </a:t>
            </a:r>
          </a:p>
          <a:p>
            <a:pPr algn="just">
              <a:lnSpc>
                <a:spcPct val="160000"/>
              </a:lnSpc>
              <a:buFont typeface="Wingdings" pitchFamily="2" charset="2"/>
              <a:buChar char="ü"/>
            </a:pPr>
            <a:r>
              <a:rPr lang="en-US" sz="2800" dirty="0" smtClean="0">
                <a:latin typeface="Times New Roman" pitchFamily="18" charset="0"/>
                <a:cs typeface="Times New Roman" pitchFamily="18" charset="0"/>
              </a:rPr>
              <a:t>where </a:t>
            </a:r>
            <a:r>
              <a:rPr lang="en-US" sz="2800" i="1" dirty="0" err="1" smtClean="0">
                <a:latin typeface="Times New Roman" pitchFamily="18" charset="0"/>
                <a:cs typeface="Times New Roman" pitchFamily="18" charset="0"/>
              </a:rPr>
              <a:t>cis</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refers to ligands A being neighbors and </a:t>
            </a:r>
            <a:r>
              <a:rPr lang="en-US" sz="2800" i="1" dirty="0" smtClean="0">
                <a:latin typeface="Times New Roman" pitchFamily="18" charset="0"/>
                <a:cs typeface="Times New Roman" pitchFamily="18" charset="0"/>
              </a:rPr>
              <a:t>trans </a:t>
            </a:r>
            <a:r>
              <a:rPr lang="en-US" sz="2800" dirty="0" smtClean="0">
                <a:latin typeface="Times New Roman" pitchFamily="18" charset="0"/>
                <a:cs typeface="Times New Roman" pitchFamily="18" charset="0"/>
              </a:rPr>
              <a:t>to ligands A being opposite each other.</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272</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866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There are two formulas of octahedral compounds having only two kinds of ligands for which geometric isomers are possible.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Compounds with the formula MA</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B</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can have the two B ligands on opposite sides or as neighbors.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Hence, these, too, are known as </a:t>
            </a:r>
            <a:r>
              <a:rPr lang="en-US" sz="2800" i="1" dirty="0" smtClean="0">
                <a:latin typeface="Times New Roman" pitchFamily="18" charset="0"/>
                <a:cs typeface="Times New Roman" pitchFamily="18" charset="0"/>
              </a:rPr>
              <a:t>trans </a:t>
            </a:r>
            <a:r>
              <a:rPr lang="en-US" sz="2800" dirty="0" smtClean="0">
                <a:latin typeface="Times New Roman" pitchFamily="18" charset="0"/>
                <a:cs typeface="Times New Roman" pitchFamily="18" charset="0"/>
              </a:rPr>
              <a:t>and </a:t>
            </a:r>
            <a:r>
              <a:rPr lang="en-US" sz="2800" i="1" dirty="0" err="1" smtClean="0">
                <a:latin typeface="Times New Roman" pitchFamily="18" charset="0"/>
                <a:cs typeface="Times New Roman" pitchFamily="18" charset="0"/>
              </a:rPr>
              <a:t>cis</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isomers.</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i="1" dirty="0" err="1" smtClean="0">
                <a:latin typeface="Times New Roman" pitchFamily="18" charset="0"/>
                <a:cs typeface="Times New Roman" pitchFamily="18" charset="0"/>
              </a:rPr>
              <a:t>Cis</a:t>
            </a:r>
            <a:r>
              <a:rPr lang="en-US" sz="2800" i="1" dirty="0" smtClean="0">
                <a:latin typeface="Times New Roman" pitchFamily="18" charset="0"/>
                <a:cs typeface="Times New Roman" pitchFamily="18" charset="0"/>
              </a:rPr>
              <a:t>–trans </a:t>
            </a:r>
            <a:r>
              <a:rPr lang="en-US" sz="2800" dirty="0" smtClean="0">
                <a:latin typeface="Times New Roman" pitchFamily="18" charset="0"/>
                <a:cs typeface="Times New Roman" pitchFamily="18" charset="0"/>
              </a:rPr>
              <a:t>isomerism in [Co(NH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Cl</a:t>
            </a:r>
            <a:r>
              <a:rPr lang="en-US" sz="2800" baseline="-25000" dirty="0" smtClean="0">
                <a:latin typeface="Times New Roman" pitchFamily="18" charset="0"/>
                <a:cs typeface="Times New Roman" pitchFamily="18" charset="0"/>
              </a:rPr>
              <a:t>2</a:t>
            </a:r>
            <a:r>
              <a:rPr lang="en-US" sz="2800" dirty="0" smtClean="0"/>
              <a:t>]</a:t>
            </a:r>
            <a:r>
              <a:rPr lang="en-US" sz="2800" baseline="30000" dirty="0" smtClean="0"/>
              <a:t>+</a:t>
            </a:r>
            <a:endParaRPr lang="en-US" sz="2800" dirty="0" smtClean="0"/>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a:latin typeface="Times New Roman" pitchFamily="18" charset="0"/>
              <a:cs typeface="Times New Roman" pitchFamily="18" charset="0"/>
            </a:endParaRPr>
          </a:p>
        </p:txBody>
      </p:sp>
      <p:pic>
        <p:nvPicPr>
          <p:cNvPr id="4" name="Picture 3"/>
          <p:cNvPicPr/>
          <p:nvPr/>
        </p:nvPicPr>
        <p:blipFill>
          <a:blip r:embed="rId3" cstate="print"/>
          <a:srcRect/>
          <a:stretch>
            <a:fillRect/>
          </a:stretch>
        </p:blipFill>
        <p:spPr bwMode="auto">
          <a:xfrm>
            <a:off x="1905000" y="4267200"/>
            <a:ext cx="4572000" cy="2057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273</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86600"/>
          </a:xfrm>
        </p:spPr>
        <p:txBody>
          <a:bodyPr/>
          <a:lstStyle/>
          <a:p>
            <a:endParaRPr lang="en-US" dirty="0" smtClean="0"/>
          </a:p>
          <a:p>
            <a:endParaRPr lang="en-US" dirty="0" smtClean="0"/>
          </a:p>
          <a:p>
            <a:endParaRPr lang="en-US" dirty="0" smtClean="0"/>
          </a:p>
          <a:p>
            <a:pPr algn="just">
              <a:buNone/>
            </a:pPr>
            <a:r>
              <a:rPr lang="en-US" sz="2800" dirty="0" smtClean="0">
                <a:latin typeface="Times New Roman" pitchFamily="18" charset="0"/>
                <a:cs typeface="Times New Roman" pitchFamily="18" charset="0"/>
              </a:rPr>
              <a:t>The geometric isomers of an octahedral MA</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B</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arrangement.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Octahedral compounds with the formula MA</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B</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also can have geometric isomers. </a:t>
            </a:r>
          </a:p>
          <a:p>
            <a:pPr algn="just">
              <a:lnSpc>
                <a:spcPct val="150000"/>
              </a:lnSpc>
              <a:buFont typeface="Wingdings" pitchFamily="2" charset="2"/>
              <a:buChar char="Ø"/>
            </a:pPr>
            <a:r>
              <a:rPr lang="en-US" sz="2800" i="1" dirty="0" err="1" smtClean="0">
                <a:latin typeface="Times New Roman" pitchFamily="18" charset="0"/>
                <a:cs typeface="Times New Roman" pitchFamily="18" charset="0"/>
              </a:rPr>
              <a:t>Cis</a:t>
            </a:r>
            <a:r>
              <a:rPr lang="en-US" sz="2800" i="1" dirty="0" smtClean="0">
                <a:latin typeface="Times New Roman" pitchFamily="18" charset="0"/>
                <a:cs typeface="Times New Roman" pitchFamily="18" charset="0"/>
              </a:rPr>
              <a:t>–trans </a:t>
            </a:r>
            <a:r>
              <a:rPr lang="en-US" sz="2800" dirty="0" smtClean="0">
                <a:latin typeface="Times New Roman" pitchFamily="18" charset="0"/>
                <a:cs typeface="Times New Roman" pitchFamily="18" charset="0"/>
              </a:rPr>
              <a:t>isomerism is also possible in some four-coordinate complexes with a square planar shape</a:t>
            </a:r>
          </a:p>
          <a:p>
            <a:endParaRPr lang="en-US" dirty="0"/>
          </a:p>
        </p:txBody>
      </p:sp>
      <p:pic>
        <p:nvPicPr>
          <p:cNvPr id="5" name="Picture 4"/>
          <p:cNvPicPr/>
          <p:nvPr/>
        </p:nvPicPr>
        <p:blipFill>
          <a:blip r:embed="rId3" cstate="print"/>
          <a:srcRect/>
          <a:stretch>
            <a:fillRect/>
          </a:stretch>
        </p:blipFill>
        <p:spPr bwMode="auto">
          <a:xfrm>
            <a:off x="2895600" y="0"/>
            <a:ext cx="3200400" cy="1752600"/>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1143000" y="5029200"/>
            <a:ext cx="5715000" cy="18288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274</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86600"/>
          </a:xfrm>
        </p:spPr>
        <p:txBody>
          <a:bodyPr>
            <a:normAutofit/>
          </a:bodyPr>
          <a:lstStyle/>
          <a:p>
            <a:pPr algn="just">
              <a:lnSpc>
                <a:spcPct val="150000"/>
              </a:lnSpc>
              <a:buNone/>
            </a:pPr>
            <a:r>
              <a:rPr lang="en-US" sz="2800" b="1" dirty="0" smtClean="0">
                <a:latin typeface="Times New Roman" pitchFamily="18" charset="0"/>
                <a:cs typeface="Times New Roman" pitchFamily="18" charset="0"/>
              </a:rPr>
              <a:t>Optical isomerism:- </a:t>
            </a:r>
            <a:r>
              <a:rPr lang="en-US" sz="2800" dirty="0" smtClean="0">
                <a:latin typeface="Times New Roman" pitchFamily="18" charset="0"/>
                <a:cs typeface="Times New Roman" pitchFamily="18" charset="0"/>
              </a:rPr>
              <a:t>Again, inorganic optical isomerism is analogous to that of organic chemistry.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Optical isomers are pairs of compounds in which one isomer is a non </a:t>
            </a:r>
            <a:r>
              <a:rPr lang="en-US" sz="2800" dirty="0" err="1" smtClean="0">
                <a:latin typeface="Times New Roman" pitchFamily="18" charset="0"/>
                <a:cs typeface="Times New Roman" pitchFamily="18" charset="0"/>
              </a:rPr>
              <a:t>superimposable</a:t>
            </a:r>
            <a:r>
              <a:rPr lang="en-US" sz="2800" dirty="0" smtClean="0">
                <a:latin typeface="Times New Roman" pitchFamily="18" charset="0"/>
                <a:cs typeface="Times New Roman" pitchFamily="18" charset="0"/>
              </a:rPr>
              <a:t> mirror image of the other.</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One of the characteristics of optical isomers is that they rotate the plane of polarized light,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one isomer rotating the light in one direction and the other isomer in the opposite direction.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Compounds that exist as optical isomers are called </a:t>
            </a:r>
            <a:r>
              <a:rPr lang="en-US" sz="2800" i="1" dirty="0" err="1" smtClean="0">
                <a:latin typeface="Times New Roman" pitchFamily="18" charset="0"/>
                <a:cs typeface="Times New Roman" pitchFamily="18" charset="0"/>
              </a:rPr>
              <a:t>chiral</a:t>
            </a:r>
            <a:r>
              <a:rPr lang="en-US" sz="2800" i="1" dirty="0" smtClean="0">
                <a:latin typeface="Times New Roman" pitchFamily="18" charset="0"/>
                <a:cs typeface="Times New Roman" pitchFamily="18" charset="0"/>
              </a:rPr>
              <a:t> compounds</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275</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866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Such molecules are known as optical isomers or </a:t>
            </a:r>
            <a:r>
              <a:rPr lang="en-US" sz="2800" dirty="0" err="1" smtClean="0">
                <a:latin typeface="Times New Roman" pitchFamily="18" charset="0"/>
                <a:cs typeface="Times New Roman" pitchFamily="18" charset="0"/>
              </a:rPr>
              <a:t>enantiomers</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word </a:t>
            </a:r>
            <a:r>
              <a:rPr lang="en-US" sz="2800" i="1" dirty="0" err="1" smtClean="0">
                <a:latin typeface="Times New Roman" pitchFamily="18" charset="0"/>
                <a:cs typeface="Times New Roman" pitchFamily="18" charset="0"/>
              </a:rPr>
              <a:t>enantiomer</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comes from the Greek words </a:t>
            </a:r>
            <a:r>
              <a:rPr lang="en-US" sz="2800" i="1" dirty="0" err="1" smtClean="0">
                <a:latin typeface="Times New Roman" pitchFamily="18" charset="0"/>
                <a:cs typeface="Times New Roman" pitchFamily="18" charset="0"/>
              </a:rPr>
              <a:t>enantios</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meaning “opposite,” and </a:t>
            </a:r>
            <a:r>
              <a:rPr lang="en-US" sz="2800" i="1" dirty="0" err="1" smtClean="0">
                <a:latin typeface="Times New Roman" pitchFamily="18" charset="0"/>
                <a:cs typeface="Times New Roman" pitchFamily="18" charset="0"/>
              </a:rPr>
              <a:t>meros</a:t>
            </a:r>
            <a:r>
              <a:rPr lang="en-US" sz="2800" dirty="0" smtClean="0">
                <a:latin typeface="Times New Roman" pitchFamily="18" charset="0"/>
                <a:cs typeface="Times New Roman" pitchFamily="18" charset="0"/>
              </a:rPr>
              <a:t>, meaning “part,”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so that </a:t>
            </a:r>
            <a:r>
              <a:rPr lang="en-US" sz="2800" i="1" dirty="0" err="1" smtClean="0">
                <a:latin typeface="Times New Roman" pitchFamily="18" charset="0"/>
                <a:cs typeface="Times New Roman" pitchFamily="18" charset="0"/>
              </a:rPr>
              <a:t>enantiomers</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are the matched left and right-handed forms of a given </a:t>
            </a:r>
            <a:r>
              <a:rPr lang="en-US" sz="2800" dirty="0" err="1" smtClean="0">
                <a:latin typeface="Times New Roman" pitchFamily="18" charset="0"/>
                <a:cs typeface="Times New Roman" pitchFamily="18" charset="0"/>
              </a:rPr>
              <a:t>chiral</a:t>
            </a:r>
            <a:r>
              <a:rPr lang="en-US" sz="2800" dirty="0" smtClean="0">
                <a:latin typeface="Times New Roman" pitchFamily="18" charset="0"/>
                <a:cs typeface="Times New Roman" pitchFamily="18" charset="0"/>
              </a:rPr>
              <a:t> molecule.</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These </a:t>
            </a:r>
            <a:r>
              <a:rPr lang="en-US" sz="2800" dirty="0" err="1" smtClean="0">
                <a:latin typeface="Times New Roman" pitchFamily="18" charset="0"/>
                <a:cs typeface="Times New Roman" pitchFamily="18" charset="0"/>
              </a:rPr>
              <a:t>enantiomers</a:t>
            </a:r>
            <a:r>
              <a:rPr lang="en-US" sz="2800" dirty="0" smtClean="0">
                <a:latin typeface="Times New Roman" pitchFamily="18" charset="0"/>
                <a:cs typeface="Times New Roman" pitchFamily="18" charset="0"/>
              </a:rPr>
              <a:t> always have identical melting points, boiling points, dipole moments, solvent capabilities, and so forth, but one property that distinguishes them is the ability to rotate the plane of polarized light in opposite directions.</a:t>
            </a:r>
          </a:p>
          <a:p>
            <a:pPr algn="just">
              <a:lnSpc>
                <a:spcPct val="150000"/>
              </a:lnSpc>
              <a:buFont typeface="Wingdings" pitchFamily="2" charset="2"/>
              <a:buChar char="Ø"/>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6477000" y="6492875"/>
            <a:ext cx="2133600" cy="365125"/>
          </a:xfrm>
        </p:spPr>
        <p:txBody>
          <a:bodyPr/>
          <a:lstStyle/>
          <a:p>
            <a:fld id="{45C640F9-12FC-4035-B6BC-597DC992300D}" type="slidenum">
              <a:rPr lang="en-US" sz="3200" smtClean="0">
                <a:solidFill>
                  <a:schemeClr val="tx1"/>
                </a:solidFill>
                <a:latin typeface="Times New Roman" pitchFamily="18" charset="0"/>
                <a:cs typeface="Times New Roman" pitchFamily="18" charset="0"/>
              </a:rPr>
              <a:pPr/>
              <a:t>276</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866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Optical isomerism can be seen in the structures of the two isomers of [Ni(NH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CH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CH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NH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2+.</a:t>
            </a:r>
          </a:p>
          <a:p>
            <a:pPr algn="just">
              <a:lnSpc>
                <a:spcPct val="150000"/>
              </a:lnSpc>
              <a:buFont typeface="Wingdings" pitchFamily="2" charset="2"/>
              <a:buChar char="Ø"/>
            </a:pPr>
            <a:endParaRPr lang="en-US" sz="2800" baseline="300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baseline="300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baseline="300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baseline="300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baseline="300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baseline="300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baseline="30000" dirty="0" smtClean="0">
              <a:latin typeface="Times New Roman" pitchFamily="18" charset="0"/>
              <a:cs typeface="Times New Roman" pitchFamily="18" charset="0"/>
            </a:endParaRPr>
          </a:p>
          <a:p>
            <a:pPr algn="ctr">
              <a:lnSpc>
                <a:spcPct val="150000"/>
              </a:lnSpc>
              <a:buFont typeface="Wingdings" pitchFamily="2" charset="2"/>
              <a:buChar char="Ø"/>
            </a:pPr>
            <a:r>
              <a:rPr lang="en-US" sz="2800" dirty="0" smtClean="0">
                <a:latin typeface="Times New Roman" pitchFamily="18" charset="0"/>
                <a:cs typeface="Times New Roman" pitchFamily="18" charset="0"/>
              </a:rPr>
              <a:t>Optical isomers of [Ni(NH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CH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CH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NH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2+</a:t>
            </a:r>
            <a:r>
              <a:rPr lang="en-US" sz="2800" b="1" dirty="0" smtClean="0">
                <a:latin typeface="Times New Roman" pitchFamily="18" charset="0"/>
                <a:cs typeface="Times New Roman" pitchFamily="18" charset="0"/>
              </a:rPr>
              <a:t>Exercise </a:t>
            </a:r>
            <a:endParaRPr lang="en-US" sz="2800" dirty="0" smtClean="0">
              <a:latin typeface="Times New Roman" pitchFamily="18" charset="0"/>
              <a:cs typeface="Times New Roman" pitchFamily="18" charset="0"/>
            </a:endParaRPr>
          </a:p>
          <a:p>
            <a:pPr algn="just">
              <a:lnSpc>
                <a:spcPct val="170000"/>
              </a:lnSpc>
              <a:buNone/>
            </a:pPr>
            <a:r>
              <a:rPr lang="en-US" sz="2800" dirty="0" smtClean="0">
                <a:latin typeface="Times New Roman" pitchFamily="18" charset="0"/>
                <a:cs typeface="Times New Roman" pitchFamily="18" charset="0"/>
              </a:rPr>
              <a:t>1. Draw diagrams showing the structures of and name all the </a:t>
            </a:r>
            <a:r>
              <a:rPr lang="en-US" sz="2800" dirty="0" err="1" smtClean="0">
                <a:latin typeface="Times New Roman" pitchFamily="18" charset="0"/>
                <a:cs typeface="Times New Roman" pitchFamily="18" charset="0"/>
              </a:rPr>
              <a:t>stereoisomers</a:t>
            </a:r>
            <a:r>
              <a:rPr lang="en-US" sz="2800" dirty="0" smtClean="0">
                <a:latin typeface="Times New Roman" pitchFamily="18" charset="0"/>
                <a:cs typeface="Times New Roman" pitchFamily="18" charset="0"/>
              </a:rPr>
              <a:t> of [CoCl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(en)</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]Cl.</a:t>
            </a:r>
          </a:p>
          <a:p>
            <a:pPr algn="just">
              <a:lnSpc>
                <a:spcPct val="150000"/>
              </a:lnSpc>
              <a:buFont typeface="Wingdings" pitchFamily="2" charset="2"/>
              <a:buChar char="Ø"/>
            </a:pPr>
            <a:endParaRPr lang="en-US" sz="2800" baseline="300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endParaRPr lang="en-US" dirty="0"/>
          </a:p>
        </p:txBody>
      </p:sp>
      <p:pic>
        <p:nvPicPr>
          <p:cNvPr id="4" name="Picture 3"/>
          <p:cNvPicPr/>
          <p:nvPr/>
        </p:nvPicPr>
        <p:blipFill>
          <a:blip r:embed="rId3" cstate="print"/>
          <a:srcRect/>
          <a:stretch>
            <a:fillRect/>
          </a:stretch>
        </p:blipFill>
        <p:spPr bwMode="auto">
          <a:xfrm>
            <a:off x="1295400" y="1295400"/>
            <a:ext cx="6629400" cy="2971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277</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lgn="just">
              <a:lnSpc>
                <a:spcPct val="170000"/>
              </a:lnSpc>
              <a:buNone/>
            </a:pPr>
            <a:r>
              <a:rPr lang="en-US" dirty="0" smtClean="0">
                <a:latin typeface="Times New Roman" pitchFamily="18" charset="0"/>
                <a:cs typeface="Times New Roman" pitchFamily="18" charset="0"/>
              </a:rPr>
              <a:t>2. </a:t>
            </a:r>
            <a:r>
              <a:rPr lang="en-US" sz="2800" dirty="0" smtClean="0">
                <a:latin typeface="Times New Roman" pitchFamily="18" charset="0"/>
                <a:cs typeface="Times New Roman" pitchFamily="18" charset="0"/>
              </a:rPr>
              <a:t>The complex [Pt(NH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(SCN)</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forms two </a:t>
            </a:r>
            <a:r>
              <a:rPr lang="en-US" sz="2800" dirty="0" err="1" smtClean="0">
                <a:latin typeface="Times New Roman" pitchFamily="18" charset="0"/>
                <a:cs typeface="Times New Roman" pitchFamily="18" charset="0"/>
              </a:rPr>
              <a:t>stereoisomers</a:t>
            </a:r>
            <a:r>
              <a:rPr lang="en-US" sz="2800" dirty="0" smtClean="0">
                <a:latin typeface="Times New Roman" pitchFamily="18" charset="0"/>
                <a:cs typeface="Times New Roman" pitchFamily="18" charset="0"/>
              </a:rPr>
              <a:t>, whereas the complex [Pt(en)(SCN)</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forms only one. </a:t>
            </a:r>
          </a:p>
          <a:p>
            <a:pPr marL="514350" indent="-514350" algn="just">
              <a:lnSpc>
                <a:spcPct val="170000"/>
              </a:lnSpc>
              <a:buFont typeface="Wingdings" pitchFamily="2" charset="2"/>
              <a:buChar char="ü"/>
            </a:pPr>
            <a:r>
              <a:rPr lang="en-US" sz="2800" dirty="0" smtClean="0">
                <a:latin typeface="Times New Roman" pitchFamily="18" charset="0"/>
                <a:cs typeface="Times New Roman" pitchFamily="18" charset="0"/>
              </a:rPr>
              <a:t>What, if anything, does this prove about the geometry of these complexes? Explain. </a:t>
            </a:r>
          </a:p>
          <a:p>
            <a:pPr marL="514350" indent="-514350" algn="just">
              <a:lnSpc>
                <a:spcPct val="170000"/>
              </a:lnSpc>
              <a:buFont typeface="Wingdings" pitchFamily="2" charset="2"/>
              <a:buChar char="ü"/>
            </a:pPr>
            <a:r>
              <a:rPr lang="en-US" sz="2800" dirty="0" smtClean="0">
                <a:latin typeface="Times New Roman" pitchFamily="18" charset="0"/>
                <a:cs typeface="Times New Roman" pitchFamily="18" charset="0"/>
              </a:rPr>
              <a:t>As part of your answer, sketch and name these three isomers.</a:t>
            </a:r>
          </a:p>
          <a:p>
            <a:pPr algn="just">
              <a:lnSpc>
                <a:spcPct val="170000"/>
              </a:lnSpc>
              <a:buNone/>
            </a:pPr>
            <a:r>
              <a:rPr lang="en-US" sz="2800" dirty="0" smtClean="0">
                <a:latin typeface="Times New Roman" pitchFamily="18" charset="0"/>
                <a:cs typeface="Times New Roman" pitchFamily="18" charset="0"/>
              </a:rPr>
              <a:t>3. Draw the two linkage isomers of </a:t>
            </a:r>
            <a:r>
              <a:rPr lang="en-US" sz="2800" dirty="0" err="1" smtClean="0">
                <a:latin typeface="Times New Roman" pitchFamily="18" charset="0"/>
                <a:cs typeface="Times New Roman" pitchFamily="18" charset="0"/>
              </a:rPr>
              <a:t>pentamminethiocyanatocobalt</a:t>
            </a:r>
            <a:r>
              <a:rPr lang="en-US" sz="2800" dirty="0" smtClean="0">
                <a:latin typeface="Times New Roman" pitchFamily="18" charset="0"/>
                <a:cs typeface="Times New Roman" pitchFamily="18" charset="0"/>
              </a:rPr>
              <a:t>(III) chloride. </a:t>
            </a:r>
          </a:p>
          <a:p>
            <a:pPr algn="just">
              <a:lnSpc>
                <a:spcPct val="170000"/>
              </a:lnSpc>
              <a:buFont typeface="Wingdings" pitchFamily="2" charset="2"/>
              <a:buChar char="ü"/>
            </a:pPr>
            <a:r>
              <a:rPr lang="en-US" sz="2800" dirty="0" smtClean="0">
                <a:latin typeface="Times New Roman" pitchFamily="18" charset="0"/>
                <a:cs typeface="Times New Roman" pitchFamily="18" charset="0"/>
              </a:rPr>
              <a:t>One of these is orange, the other violet. Speculate on the color of each isomer. Provide a brief rationalization of your answer.</a:t>
            </a:r>
          </a:p>
          <a:p>
            <a:pPr algn="just">
              <a:lnSpc>
                <a:spcPct val="170000"/>
              </a:lnSpc>
              <a:buFont typeface="Wingdings" pitchFamily="2" charset="2"/>
              <a:buChar char="ü"/>
            </a:pPr>
            <a:endParaRPr lang="en-US" sz="2800" dirty="0" smtClean="0">
              <a:latin typeface="Times New Roman" pitchFamily="18" charset="0"/>
              <a:cs typeface="Times New Roman" pitchFamily="18" charset="0"/>
            </a:endParaRPr>
          </a:p>
          <a:p>
            <a:pPr marL="514350" indent="-514350" algn="just">
              <a:lnSpc>
                <a:spcPct val="170000"/>
              </a:lnSpc>
              <a:buFont typeface="Wingdings" pitchFamily="2" charset="2"/>
              <a:buChar char="ü"/>
            </a:pPr>
            <a:endParaRPr lang="en-US" sz="2800" dirty="0" smtClean="0">
              <a:latin typeface="Times New Roman" pitchFamily="18" charset="0"/>
              <a:cs typeface="Times New Roman" pitchFamily="18" charset="0"/>
            </a:endParaRPr>
          </a:p>
          <a:p>
            <a:pPr marL="514350" indent="-514350" algn="just">
              <a:lnSpc>
                <a:spcPct val="170000"/>
              </a:lnSpc>
              <a:buFont typeface="Wingdings" pitchFamily="2" charset="2"/>
              <a:buChar char="ü"/>
            </a:pPr>
            <a:endParaRPr lang="en-US" sz="2800" dirty="0" smtClean="0">
              <a:latin typeface="Times New Roman" pitchFamily="18" charset="0"/>
              <a:cs typeface="Times New Roman" pitchFamily="18" charset="0"/>
            </a:endParaRPr>
          </a:p>
          <a:p>
            <a:pPr marL="514350" indent="-514350" algn="just">
              <a:lnSpc>
                <a:spcPct val="170000"/>
              </a:lnSpc>
              <a:buFont typeface="Wingdings" pitchFamily="2" charset="2"/>
              <a:buChar char="ü"/>
            </a:pPr>
            <a:endParaRPr lang="en-US" dirty="0" smtClean="0">
              <a:latin typeface="Times New Roman" pitchFamily="18" charset="0"/>
              <a:cs typeface="Times New Roman" pitchFamily="18" charset="0"/>
            </a:endParaRPr>
          </a:p>
          <a:p>
            <a:pPr marL="514350" indent="-514350" algn="just">
              <a:lnSpc>
                <a:spcPct val="170000"/>
              </a:lnSpc>
              <a:buFont typeface="Wingdings" pitchFamily="2" charset="2"/>
              <a:buChar char="ü"/>
            </a:pP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278</a:t>
            </a:fld>
            <a:endParaRPr lang="en-US" sz="3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70000"/>
              </a:lnSpc>
              <a:buNone/>
            </a:pPr>
            <a:r>
              <a:rPr lang="en-US" sz="2800" i="1" dirty="0" smtClean="0">
                <a:latin typeface="Times New Roman" pitchFamily="18" charset="0"/>
                <a:cs typeface="Times New Roman" pitchFamily="18" charset="0"/>
              </a:rPr>
              <a:t>4.Trans</a:t>
            </a:r>
            <a:r>
              <a:rPr lang="en-US" sz="2800" dirty="0" smtClean="0">
                <a:latin typeface="Times New Roman" pitchFamily="18" charset="0"/>
                <a:cs typeface="Times New Roman" pitchFamily="18" charset="0"/>
              </a:rPr>
              <a:t>-bis(</a:t>
            </a:r>
            <a:r>
              <a:rPr lang="en-US" sz="2800" dirty="0" err="1" smtClean="0">
                <a:latin typeface="Times New Roman" pitchFamily="18" charset="0"/>
                <a:cs typeface="Times New Roman" pitchFamily="18" charset="0"/>
              </a:rPr>
              <a:t>ethylenediamine</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dithiocyanatocopper</a:t>
            </a:r>
            <a:r>
              <a:rPr lang="en-US" sz="2800" dirty="0" smtClean="0">
                <a:latin typeface="Times New Roman" pitchFamily="18" charset="0"/>
                <a:cs typeface="Times New Roman" pitchFamily="18" charset="0"/>
              </a:rPr>
              <a:t>(II) forms three linkage isomers. </a:t>
            </a:r>
          </a:p>
          <a:p>
            <a:pPr algn="just">
              <a:lnSpc>
                <a:spcPct val="170000"/>
              </a:lnSpc>
              <a:buFont typeface="Wingdings" pitchFamily="2" charset="2"/>
              <a:buChar char="ü"/>
            </a:pPr>
            <a:r>
              <a:rPr lang="en-US" sz="2800" dirty="0" smtClean="0">
                <a:latin typeface="Times New Roman" pitchFamily="18" charset="0"/>
                <a:cs typeface="Times New Roman" pitchFamily="18" charset="0"/>
              </a:rPr>
              <a:t>Write structural formulas and name each isomer.</a:t>
            </a:r>
          </a:p>
          <a:p>
            <a:pPr algn="just">
              <a:lnSpc>
                <a:spcPct val="170000"/>
              </a:lnSpc>
              <a:buNone/>
            </a:pPr>
            <a:r>
              <a:rPr lang="en-US" sz="2800" dirty="0" smtClean="0">
                <a:latin typeface="Times New Roman" pitchFamily="18" charset="0"/>
                <a:cs typeface="Times New Roman" pitchFamily="18" charset="0"/>
              </a:rPr>
              <a:t>5. How many coordination isomers could be formed starting with [Cu(NH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][PtBr</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a:t>
            </a:r>
          </a:p>
          <a:p>
            <a:pPr algn="just">
              <a:lnSpc>
                <a:spcPct val="170000"/>
              </a:lnSpc>
              <a:buFont typeface="Wingdings" pitchFamily="2" charset="2"/>
              <a:buChar char="ü"/>
            </a:pPr>
            <a:r>
              <a:rPr lang="en-US" sz="2800" dirty="0" smtClean="0">
                <a:latin typeface="Times New Roman" pitchFamily="18" charset="0"/>
                <a:cs typeface="Times New Roman" pitchFamily="18" charset="0"/>
              </a:rPr>
              <a:t>Write the formula for and name each isomer.</a:t>
            </a:r>
          </a:p>
          <a:p>
            <a:endParaRPr lang="en-US" sz="2800" dirty="0"/>
          </a:p>
        </p:txBody>
      </p:sp>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279</a:t>
            </a:fld>
            <a:endParaRPr lang="en-US" sz="3200" dirty="0">
              <a:solidFill>
                <a:schemeClr val="tx1"/>
              </a:solidFill>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The lowest common oxidation state of these metals is +2. </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To form the M</a:t>
            </a:r>
            <a:r>
              <a:rPr lang="en-US" sz="2800" baseline="30000" dirty="0" smtClean="0">
                <a:solidFill>
                  <a:schemeClr val="tx1"/>
                </a:solidFill>
                <a:latin typeface="Times New Roman" pitchFamily="18" charset="0"/>
                <a:cs typeface="Times New Roman" pitchFamily="18" charset="0"/>
              </a:rPr>
              <a:t>2+ </a:t>
            </a:r>
            <a:r>
              <a:rPr lang="en-US" sz="2800" dirty="0" smtClean="0">
                <a:solidFill>
                  <a:schemeClr val="tx1"/>
                </a:solidFill>
                <a:latin typeface="Times New Roman" pitchFamily="18" charset="0"/>
                <a:cs typeface="Times New Roman" pitchFamily="18" charset="0"/>
              </a:rPr>
              <a:t>ions from the gaseous atoms, the sum of the first and second ionization energies is required in addition to the enthalpy of atomization for each element.</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The dominant term is the second ionization enthalpy which shows unusually high values for Cr and Cu where the </a:t>
            </a:r>
            <a:r>
              <a:rPr lang="en-US" sz="2800" i="1" dirty="0" smtClean="0">
                <a:solidFill>
                  <a:schemeClr val="tx1"/>
                </a:solidFill>
                <a:latin typeface="Times New Roman" pitchFamily="18" charset="0"/>
                <a:cs typeface="Times New Roman" pitchFamily="18" charset="0"/>
              </a:rPr>
              <a:t>d</a:t>
            </a:r>
            <a:r>
              <a:rPr lang="en-US" sz="2800" i="1" baseline="30000" dirty="0" smtClean="0">
                <a:solidFill>
                  <a:schemeClr val="tx1"/>
                </a:solidFill>
                <a:latin typeface="Times New Roman" pitchFamily="18" charset="0"/>
                <a:cs typeface="Times New Roman" pitchFamily="18" charset="0"/>
              </a:rPr>
              <a:t>5</a:t>
            </a:r>
            <a:r>
              <a:rPr lang="en-US" sz="2800" i="1" dirty="0" smtClean="0">
                <a:solidFill>
                  <a:schemeClr val="tx1"/>
                </a:solidFill>
                <a:latin typeface="Times New Roman" pitchFamily="18" charset="0"/>
                <a:cs typeface="Times New Roman" pitchFamily="18" charset="0"/>
              </a:rPr>
              <a:t> </a:t>
            </a:r>
          </a:p>
          <a:p>
            <a:pPr algn="just">
              <a:lnSpc>
                <a:spcPct val="150000"/>
              </a:lnSpc>
              <a:buFont typeface="Wingdings" pitchFamily="2" charset="2"/>
              <a:buChar char="ü"/>
            </a:pPr>
            <a:r>
              <a:rPr lang="en-US" sz="2800" i="1" dirty="0" smtClean="0">
                <a:solidFill>
                  <a:schemeClr val="tx1"/>
                </a:solidFill>
                <a:latin typeface="Times New Roman" pitchFamily="18" charset="0"/>
                <a:cs typeface="Times New Roman" pitchFamily="18" charset="0"/>
              </a:rPr>
              <a:t>and d</a:t>
            </a:r>
            <a:r>
              <a:rPr lang="en-US" sz="2800" i="1" baseline="30000" dirty="0" smtClean="0">
                <a:solidFill>
                  <a:schemeClr val="tx1"/>
                </a:solidFill>
                <a:latin typeface="Times New Roman" pitchFamily="18" charset="0"/>
                <a:cs typeface="Times New Roman" pitchFamily="18" charset="0"/>
              </a:rPr>
              <a:t>10</a:t>
            </a:r>
            <a:r>
              <a:rPr lang="en-US" sz="2800" i="1" dirty="0" smtClean="0">
                <a:solidFill>
                  <a:schemeClr val="tx1"/>
                </a:solidFill>
                <a:latin typeface="Times New Roman" pitchFamily="18" charset="0"/>
                <a:cs typeface="Times New Roman" pitchFamily="18" charset="0"/>
              </a:rPr>
              <a:t> configurations of the M</a:t>
            </a:r>
            <a:r>
              <a:rPr lang="en-US" sz="2800" i="1" baseline="30000" dirty="0" smtClean="0">
                <a:solidFill>
                  <a:schemeClr val="tx1"/>
                </a:solidFill>
                <a:latin typeface="Times New Roman" pitchFamily="18" charset="0"/>
                <a:cs typeface="Times New Roman" pitchFamily="18" charset="0"/>
              </a:rPr>
              <a:t>+</a:t>
            </a:r>
            <a:r>
              <a:rPr lang="en-US" sz="2800" i="1" dirty="0" smtClean="0">
                <a:solidFill>
                  <a:schemeClr val="tx1"/>
                </a:solidFill>
                <a:latin typeface="Times New Roman" pitchFamily="18" charset="0"/>
                <a:cs typeface="Times New Roman" pitchFamily="18" charset="0"/>
              </a:rPr>
              <a:t> ions are </a:t>
            </a:r>
            <a:r>
              <a:rPr lang="en-US" sz="2800" dirty="0" smtClean="0">
                <a:solidFill>
                  <a:schemeClr val="tx1"/>
                </a:solidFill>
                <a:latin typeface="Times New Roman" pitchFamily="18" charset="0"/>
                <a:cs typeface="Times New Roman" pitchFamily="18" charset="0"/>
              </a:rPr>
              <a:t>disrupt with considerable loss of exchange energy.</a:t>
            </a:r>
            <a:endParaRPr lang="en-US" sz="2800" dirty="0">
              <a:solidFill>
                <a:schemeClr val="tx1"/>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28</a:t>
            </a:fld>
            <a:endParaRPr lang="en-US"/>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r>
              <a:rPr lang="en-US" b="1" dirty="0" smtClean="0">
                <a:solidFill>
                  <a:srgbClr val="7030A0"/>
                </a:solidFill>
                <a:latin typeface="Times New Roman" pitchFamily="18" charset="0"/>
                <a:cs typeface="Times New Roman" pitchFamily="18" charset="0"/>
              </a:rPr>
              <a:t>Bonding </a:t>
            </a:r>
            <a:r>
              <a:rPr lang="en-US" b="1" dirty="0">
                <a:solidFill>
                  <a:srgbClr val="7030A0"/>
                </a:solidFill>
                <a:latin typeface="Times New Roman" pitchFamily="18" charset="0"/>
                <a:cs typeface="Times New Roman" pitchFamily="18" charset="0"/>
              </a:rPr>
              <a:t>in d-block Metal </a:t>
            </a:r>
            <a:r>
              <a:rPr lang="en-US" b="1" dirty="0" smtClean="0">
                <a:solidFill>
                  <a:srgbClr val="7030A0"/>
                </a:solidFill>
                <a:latin typeface="Times New Roman" pitchFamily="18" charset="0"/>
                <a:cs typeface="Times New Roman" pitchFamily="18" charset="0"/>
              </a:rPr>
              <a:t>Complexes:</a:t>
            </a:r>
            <a:endParaRPr lang="en-US" dirty="0">
              <a:solidFill>
                <a:srgbClr val="7030A0"/>
              </a:solidFill>
              <a:latin typeface="Times New Roman" pitchFamily="18" charset="0"/>
              <a:cs typeface="Times New Roman" pitchFamily="18" charset="0"/>
            </a:endParaRPr>
          </a:p>
          <a:p>
            <a:r>
              <a:rPr lang="en-US" b="1" dirty="0">
                <a:solidFill>
                  <a:srgbClr val="7030A0"/>
                </a:solidFill>
                <a:latin typeface="Times New Roman" pitchFamily="18" charset="0"/>
                <a:cs typeface="Times New Roman" pitchFamily="18" charset="0"/>
              </a:rPr>
              <a:t> </a:t>
            </a:r>
            <a:r>
              <a:rPr lang="en-US" b="1" dirty="0">
                <a:solidFill>
                  <a:srgbClr val="00B0F0"/>
                </a:solidFill>
                <a:latin typeface="Times New Roman" pitchFamily="18" charset="0"/>
                <a:cs typeface="Times New Roman" pitchFamily="18" charset="0"/>
              </a:rPr>
              <a:t>Valence bond </a:t>
            </a:r>
            <a:r>
              <a:rPr lang="en-US" b="1" dirty="0" smtClean="0">
                <a:solidFill>
                  <a:srgbClr val="00B0F0"/>
                </a:solidFill>
                <a:latin typeface="Times New Roman" pitchFamily="18" charset="0"/>
                <a:cs typeface="Times New Roman" pitchFamily="18" charset="0"/>
              </a:rPr>
              <a:t>theory</a:t>
            </a:r>
          </a:p>
          <a:p>
            <a:pPr algn="just">
              <a:buFont typeface="Wingdings" pitchFamily="2" charset="2"/>
              <a:buChar char="Ø"/>
            </a:pPr>
            <a:r>
              <a:rPr lang="en-US" dirty="0" smtClean="0">
                <a:solidFill>
                  <a:schemeClr val="tx1"/>
                </a:solidFill>
                <a:latin typeface="Times New Roman" pitchFamily="18" charset="0"/>
                <a:cs typeface="Times New Roman" pitchFamily="18" charset="0"/>
              </a:rPr>
              <a:t>VBT was developed </a:t>
            </a:r>
            <a:r>
              <a:rPr lang="en-US" dirty="0">
                <a:solidFill>
                  <a:schemeClr val="tx1"/>
                </a:solidFill>
                <a:latin typeface="Times New Roman" pitchFamily="18" charset="0"/>
                <a:cs typeface="Times New Roman" pitchFamily="18" charset="0"/>
              </a:rPr>
              <a:t>by </a:t>
            </a:r>
            <a:r>
              <a:rPr lang="en-US" dirty="0">
                <a:solidFill>
                  <a:srgbClr val="00B0F0"/>
                </a:solidFill>
                <a:latin typeface="Times New Roman" pitchFamily="18" charset="0"/>
                <a:cs typeface="Times New Roman" pitchFamily="18" charset="0"/>
              </a:rPr>
              <a:t>Pauling</a:t>
            </a:r>
            <a:r>
              <a:rPr lang="en-US" dirty="0">
                <a:solidFill>
                  <a:schemeClr val="tx1"/>
                </a:solidFill>
                <a:latin typeface="Times New Roman" pitchFamily="18" charset="0"/>
                <a:cs typeface="Times New Roman" pitchFamily="18" charset="0"/>
              </a:rPr>
              <a:t> in the </a:t>
            </a:r>
            <a:r>
              <a:rPr lang="en-US" dirty="0" smtClean="0">
                <a:solidFill>
                  <a:schemeClr val="tx1"/>
                </a:solidFill>
                <a:latin typeface="Times New Roman" pitchFamily="18" charset="0"/>
                <a:cs typeface="Times New Roman" pitchFamily="18" charset="0"/>
              </a:rPr>
              <a:t>1930s</a:t>
            </a:r>
          </a:p>
          <a:p>
            <a:pPr algn="just">
              <a:buFont typeface="Wingdings" pitchFamily="2" charset="2"/>
              <a:buChar char="Ø"/>
            </a:pPr>
            <a:endParaRPr lang="en-US" dirty="0" smtClean="0">
              <a:solidFill>
                <a:schemeClr val="tx1"/>
              </a:solidFill>
              <a:latin typeface="Times New Roman" pitchFamily="18" charset="0"/>
              <a:cs typeface="Times New Roman" pitchFamily="18" charset="0"/>
            </a:endParaRPr>
          </a:p>
          <a:p>
            <a:pPr algn="just">
              <a:buFont typeface="Wingdings" pitchFamily="2" charset="2"/>
              <a:buChar char="Ø"/>
            </a:pPr>
            <a:r>
              <a:rPr lang="en-US" dirty="0" smtClean="0">
                <a:solidFill>
                  <a:schemeClr val="tx1"/>
                </a:solidFill>
                <a:latin typeface="Times New Roman" pitchFamily="18" charset="0"/>
                <a:cs typeface="Times New Roman" pitchFamily="18" charset="0"/>
              </a:rPr>
              <a:t>It uses </a:t>
            </a:r>
            <a:r>
              <a:rPr lang="en-US" dirty="0" smtClean="0">
                <a:solidFill>
                  <a:srgbClr val="C00000"/>
                </a:solidFill>
                <a:latin typeface="Times New Roman" pitchFamily="18" charset="0"/>
                <a:cs typeface="Times New Roman" pitchFamily="18" charset="0"/>
              </a:rPr>
              <a:t>hybridization</a:t>
            </a:r>
            <a:r>
              <a:rPr lang="en-US" dirty="0" smtClean="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schemes </a:t>
            </a:r>
            <a:r>
              <a:rPr lang="en-US" dirty="0" smtClean="0">
                <a:solidFill>
                  <a:schemeClr val="tx1"/>
                </a:solidFill>
                <a:latin typeface="Times New Roman" pitchFamily="18" charset="0"/>
                <a:cs typeface="Times New Roman" pitchFamily="18" charset="0"/>
              </a:rPr>
              <a:t>to </a:t>
            </a:r>
            <a:r>
              <a:rPr lang="en-US" dirty="0">
                <a:solidFill>
                  <a:schemeClr val="tx1"/>
                </a:solidFill>
                <a:latin typeface="Times New Roman" pitchFamily="18" charset="0"/>
                <a:cs typeface="Times New Roman" pitchFamily="18" charset="0"/>
              </a:rPr>
              <a:t>describe the bonding in </a:t>
            </a:r>
            <a:r>
              <a:rPr lang="en-US" dirty="0">
                <a:solidFill>
                  <a:srgbClr val="002060"/>
                </a:solidFill>
                <a:latin typeface="Times New Roman" pitchFamily="18" charset="0"/>
                <a:cs typeface="Times New Roman" pitchFamily="18" charset="0"/>
              </a:rPr>
              <a:t>d-block metal </a:t>
            </a:r>
            <a:r>
              <a:rPr lang="en-US" dirty="0" smtClean="0">
                <a:solidFill>
                  <a:srgbClr val="002060"/>
                </a:solidFill>
                <a:latin typeface="Times New Roman" pitchFamily="18" charset="0"/>
                <a:cs typeface="Times New Roman" pitchFamily="18" charset="0"/>
              </a:rPr>
              <a:t>complexes</a:t>
            </a:r>
            <a:r>
              <a:rPr lang="en-US" dirty="0" smtClean="0">
                <a:solidFill>
                  <a:schemeClr val="tx1"/>
                </a:solidFill>
                <a:latin typeface="Times New Roman" pitchFamily="18" charset="0"/>
                <a:cs typeface="Times New Roman" pitchFamily="18" charset="0"/>
              </a:rPr>
              <a:t>;</a:t>
            </a:r>
            <a:r>
              <a:rPr lang="en-US" dirty="0" smtClean="0"/>
              <a:t> </a:t>
            </a:r>
          </a:p>
          <a:p>
            <a:pPr algn="just">
              <a:buFont typeface="Wingdings" pitchFamily="2" charset="2"/>
              <a:buChar char="Ø"/>
            </a:pPr>
            <a:endParaRPr lang="en-US" dirty="0" smtClean="0">
              <a:solidFill>
                <a:schemeClr val="tx1"/>
              </a:solidFill>
              <a:latin typeface="Times New Roman" pitchFamily="18" charset="0"/>
              <a:cs typeface="Times New Roman" pitchFamily="18" charset="0"/>
            </a:endParaRPr>
          </a:p>
          <a:p>
            <a:pPr algn="just">
              <a:buFont typeface="Wingdings" pitchFamily="2" charset="2"/>
              <a:buChar char="Ø"/>
            </a:pPr>
            <a:r>
              <a:rPr lang="en-US" dirty="0" smtClean="0">
                <a:solidFill>
                  <a:schemeClr val="tx1"/>
                </a:solidFill>
                <a:latin typeface="Times New Roman" pitchFamily="18" charset="0"/>
                <a:cs typeface="Times New Roman" pitchFamily="18" charset="0"/>
              </a:rPr>
              <a:t>an </a:t>
            </a:r>
            <a:r>
              <a:rPr lang="en-US" dirty="0">
                <a:solidFill>
                  <a:schemeClr val="tx1"/>
                </a:solidFill>
                <a:latin typeface="Times New Roman" pitchFamily="18" charset="0"/>
                <a:cs typeface="Times New Roman" pitchFamily="18" charset="0"/>
              </a:rPr>
              <a:t>empty </a:t>
            </a:r>
            <a:r>
              <a:rPr lang="en-US" dirty="0">
                <a:solidFill>
                  <a:srgbClr val="002060"/>
                </a:solidFill>
                <a:latin typeface="Times New Roman" pitchFamily="18" charset="0"/>
                <a:cs typeface="Times New Roman" pitchFamily="18" charset="0"/>
              </a:rPr>
              <a:t>hybrid orbital</a:t>
            </a:r>
            <a:r>
              <a:rPr lang="en-US" dirty="0">
                <a:solidFill>
                  <a:schemeClr val="tx1"/>
                </a:solidFill>
                <a:latin typeface="Times New Roman" pitchFamily="18" charset="0"/>
                <a:cs typeface="Times New Roman" pitchFamily="18" charset="0"/>
              </a:rPr>
              <a:t> on the metal centre can accept a pair of electrons from a </a:t>
            </a:r>
            <a:r>
              <a:rPr lang="en-US" dirty="0">
                <a:solidFill>
                  <a:srgbClr val="FF0000"/>
                </a:solidFill>
                <a:latin typeface="Times New Roman" pitchFamily="18" charset="0"/>
                <a:cs typeface="Times New Roman" pitchFamily="18" charset="0"/>
              </a:rPr>
              <a:t>ligand</a:t>
            </a:r>
            <a:r>
              <a:rPr lang="en-US" dirty="0">
                <a:solidFill>
                  <a:schemeClr val="tx1"/>
                </a:solidFill>
                <a:latin typeface="Times New Roman" pitchFamily="18" charset="0"/>
                <a:cs typeface="Times New Roman" pitchFamily="18" charset="0"/>
              </a:rPr>
              <a:t> to form a </a:t>
            </a:r>
            <a:r>
              <a:rPr lang="en-US" dirty="0">
                <a:solidFill>
                  <a:srgbClr val="00B050"/>
                </a:solidFill>
                <a:latin typeface="Times New Roman" pitchFamily="18" charset="0"/>
                <a:cs typeface="Times New Roman" pitchFamily="18" charset="0"/>
              </a:rPr>
              <a:t>σ-bond.</a:t>
            </a:r>
            <a:endParaRPr lang="en-US" dirty="0" smtClean="0">
              <a:solidFill>
                <a:srgbClr val="00B050"/>
              </a:solidFill>
              <a:latin typeface="Times New Roman" pitchFamily="18" charset="0"/>
              <a:cs typeface="Times New Roman" pitchFamily="18" charset="0"/>
            </a:endParaRPr>
          </a:p>
          <a:p>
            <a:pPr algn="r"/>
            <a:fld id="{18C2BBAF-DCFD-4AA3-AC5C-CB70136AA4BE}" type="slidenum">
              <a:rPr lang="en-US" smtClean="0">
                <a:solidFill>
                  <a:schemeClr val="tx1"/>
                </a:solidFill>
                <a:latin typeface="Times New Roman" pitchFamily="18" charset="0"/>
                <a:cs typeface="Times New Roman" pitchFamily="18" charset="0"/>
              </a:rPr>
              <a:pPr algn="r"/>
              <a:t>280</a:t>
            </a:fld>
            <a:endParaRPr lang="en-US" dirty="0">
              <a:solidFill>
                <a:schemeClr val="tx1"/>
              </a:solidFill>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a:solidFill>
                  <a:srgbClr val="7030A0"/>
                </a:solidFill>
                <a:latin typeface="Times New Roman" pitchFamily="18" charset="0"/>
                <a:cs typeface="Times New Roman" pitchFamily="18" charset="0"/>
              </a:rPr>
              <a:t>Applying VB theory</a:t>
            </a:r>
            <a:endParaRPr lang="en-US"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lnSpcReduction="10000"/>
          </a:bodyPr>
          <a:lstStyle/>
          <a:p>
            <a:pPr algn="just">
              <a:buFont typeface="Wingdings" pitchFamily="2" charset="2"/>
              <a:buChar char="Ø"/>
            </a:pPr>
            <a:r>
              <a:rPr lang="en-US" dirty="0" smtClean="0">
                <a:latin typeface="Times New Roman" pitchFamily="18" charset="0"/>
                <a:cs typeface="Times New Roman" pitchFamily="18" charset="0"/>
              </a:rPr>
              <a:t>consider an </a:t>
            </a:r>
            <a:r>
              <a:rPr lang="en-US" dirty="0" smtClean="0">
                <a:solidFill>
                  <a:srgbClr val="00B0F0"/>
                </a:solidFill>
                <a:latin typeface="Times New Roman" pitchFamily="18" charset="0"/>
                <a:cs typeface="Times New Roman" pitchFamily="18" charset="0"/>
              </a:rPr>
              <a:t>octahedral </a:t>
            </a:r>
            <a:r>
              <a:rPr lang="en-US" dirty="0">
                <a:latin typeface="Times New Roman" pitchFamily="18" charset="0"/>
                <a:cs typeface="Times New Roman" pitchFamily="18" charset="0"/>
              </a:rPr>
              <a:t>complexes of </a:t>
            </a:r>
            <a:r>
              <a:rPr lang="en-US" dirty="0">
                <a:solidFill>
                  <a:srgbClr val="C00000"/>
                </a:solidFill>
                <a:latin typeface="Times New Roman" pitchFamily="18" charset="0"/>
                <a:cs typeface="Times New Roman" pitchFamily="18" charset="0"/>
              </a:rPr>
              <a:t>Cr(III) (d</a:t>
            </a:r>
            <a:r>
              <a:rPr lang="en-US" baseline="30000" dirty="0">
                <a:solidFill>
                  <a:srgbClr val="C00000"/>
                </a:solidFill>
                <a:latin typeface="Times New Roman" pitchFamily="18" charset="0"/>
                <a:cs typeface="Times New Roman" pitchFamily="18" charset="0"/>
              </a:rPr>
              <a:t>3</a:t>
            </a:r>
            <a:r>
              <a:rPr lang="en-US" dirty="0">
                <a:solidFill>
                  <a:srgbClr val="C00000"/>
                </a:solidFill>
                <a:latin typeface="Times New Roman" pitchFamily="18" charset="0"/>
                <a:cs typeface="Times New Roman" pitchFamily="18" charset="0"/>
              </a:rPr>
              <a:t>)</a:t>
            </a:r>
            <a:r>
              <a:rPr lang="en-US" dirty="0">
                <a:latin typeface="Times New Roman" pitchFamily="18" charset="0"/>
                <a:cs typeface="Times New Roman" pitchFamily="18" charset="0"/>
              </a:rPr>
              <a:t> and </a:t>
            </a:r>
            <a:r>
              <a:rPr lang="en-US" dirty="0">
                <a:solidFill>
                  <a:srgbClr val="C00000"/>
                </a:solidFill>
                <a:latin typeface="Times New Roman" pitchFamily="18" charset="0"/>
                <a:cs typeface="Times New Roman" pitchFamily="18" charset="0"/>
              </a:rPr>
              <a:t>Fe(III) (d</a:t>
            </a:r>
            <a:r>
              <a:rPr lang="en-US" baseline="30000" dirty="0">
                <a:solidFill>
                  <a:srgbClr val="C00000"/>
                </a:solidFill>
                <a:latin typeface="Times New Roman" pitchFamily="18" charset="0"/>
                <a:cs typeface="Times New Roman" pitchFamily="18" charset="0"/>
              </a:rPr>
              <a:t>5</a:t>
            </a:r>
            <a:r>
              <a:rPr lang="en-US" dirty="0">
                <a:solidFill>
                  <a:srgbClr val="C00000"/>
                </a:solidFill>
                <a:latin typeface="Times New Roman" pitchFamily="18" charset="0"/>
                <a:cs typeface="Times New Roman" pitchFamily="18" charset="0"/>
              </a:rPr>
              <a:t>) </a:t>
            </a:r>
            <a:r>
              <a:rPr lang="en-US" dirty="0">
                <a:latin typeface="Times New Roman" pitchFamily="18" charset="0"/>
                <a:cs typeface="Times New Roman" pitchFamily="18" charset="0"/>
              </a:rPr>
              <a:t>and </a:t>
            </a:r>
            <a:r>
              <a:rPr lang="en-US" dirty="0">
                <a:solidFill>
                  <a:srgbClr val="0070C0"/>
                </a:solidFill>
                <a:latin typeface="Times New Roman" pitchFamily="18" charset="0"/>
                <a:cs typeface="Times New Roman" pitchFamily="18" charset="0"/>
              </a:rPr>
              <a:t>octahedral</a:t>
            </a:r>
            <a:r>
              <a:rPr lang="en-US" dirty="0">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tetrahedral</a:t>
            </a:r>
            <a:r>
              <a:rPr lang="en-US" dirty="0">
                <a:latin typeface="Times New Roman" pitchFamily="18" charset="0"/>
                <a:cs typeface="Times New Roman" pitchFamily="18" charset="0"/>
              </a:rPr>
              <a:t> and </a:t>
            </a:r>
            <a:r>
              <a:rPr lang="en-US" dirty="0">
                <a:solidFill>
                  <a:srgbClr val="7030A0"/>
                </a:solidFill>
                <a:latin typeface="Times New Roman" pitchFamily="18" charset="0"/>
                <a:cs typeface="Times New Roman" pitchFamily="18" charset="0"/>
              </a:rPr>
              <a:t>square planar</a:t>
            </a:r>
            <a:r>
              <a:rPr lang="en-US" dirty="0">
                <a:latin typeface="Times New Roman" pitchFamily="18" charset="0"/>
                <a:cs typeface="Times New Roman" pitchFamily="18" charset="0"/>
              </a:rPr>
              <a:t> complexes of </a:t>
            </a:r>
            <a:r>
              <a:rPr lang="en-US" dirty="0">
                <a:solidFill>
                  <a:srgbClr val="FF0000"/>
                </a:solidFill>
                <a:latin typeface="Times New Roman" pitchFamily="18" charset="0"/>
                <a:cs typeface="Times New Roman" pitchFamily="18" charset="0"/>
              </a:rPr>
              <a:t>Ni(II) (d</a:t>
            </a:r>
            <a:r>
              <a:rPr lang="en-US" baseline="30000" dirty="0">
                <a:solidFill>
                  <a:srgbClr val="FF0000"/>
                </a:solidFill>
                <a:latin typeface="Times New Roman" pitchFamily="18" charset="0"/>
                <a:cs typeface="Times New Roman" pitchFamily="18" charset="0"/>
              </a:rPr>
              <a:t>8</a:t>
            </a:r>
            <a:r>
              <a:rPr lang="en-US" dirty="0" smtClean="0">
                <a:solidFill>
                  <a:srgbClr val="FF0000"/>
                </a:solidFill>
                <a:latin typeface="Times New Roman" pitchFamily="18" charset="0"/>
                <a:cs typeface="Times New Roman" pitchFamily="18" charset="0"/>
              </a:rPr>
              <a:t>)</a:t>
            </a:r>
          </a:p>
          <a:p>
            <a:pPr algn="just">
              <a:buFont typeface="Wingdings" pitchFamily="2" charset="2"/>
              <a:buChar char="Ø"/>
            </a:pPr>
            <a:r>
              <a:rPr lang="en-US" dirty="0">
                <a:latin typeface="Times New Roman" pitchFamily="18" charset="0"/>
                <a:cs typeface="Times New Roman" pitchFamily="18" charset="0"/>
              </a:rPr>
              <a:t>The Cr</a:t>
            </a:r>
            <a:r>
              <a:rPr lang="en-US" baseline="30000" dirty="0">
                <a:latin typeface="Times New Roman" pitchFamily="18" charset="0"/>
                <a:cs typeface="Times New Roman" pitchFamily="18" charset="0"/>
              </a:rPr>
              <a:t>3+</a:t>
            </a:r>
            <a:r>
              <a:rPr lang="en-US" dirty="0">
                <a:latin typeface="Times New Roman" pitchFamily="18" charset="0"/>
                <a:cs typeface="Times New Roman" pitchFamily="18" charset="0"/>
              </a:rPr>
              <a:t> ion </a:t>
            </a:r>
            <a:r>
              <a:rPr lang="en-US" dirty="0" smtClean="0">
                <a:latin typeface="Times New Roman" pitchFamily="18" charset="0"/>
                <a:cs typeface="Times New Roman" pitchFamily="18" charset="0"/>
              </a:rPr>
              <a:t>has:-</a:t>
            </a:r>
          </a:p>
          <a:p>
            <a:pPr algn="just">
              <a:buFont typeface="Wingdings" pitchFamily="2" charset="2"/>
              <a:buChar char="Ø"/>
            </a:pPr>
            <a:endParaRPr lang="en-US" dirty="0" smtClean="0">
              <a:latin typeface="Times New Roman" pitchFamily="18" charset="0"/>
              <a:cs typeface="Times New Roman" pitchFamily="18" charset="0"/>
            </a:endParaRPr>
          </a:p>
          <a:p>
            <a:pPr algn="just">
              <a:buFont typeface="Wingdings" pitchFamily="2" charset="2"/>
              <a:buChar char="Ø"/>
            </a:pPr>
            <a:endParaRPr lang="en-US" dirty="0" smtClean="0">
              <a:latin typeface="Times New Roman" pitchFamily="18" charset="0"/>
              <a:cs typeface="Times New Roman" pitchFamily="18" charset="0"/>
            </a:endParaRPr>
          </a:p>
          <a:p>
            <a:pPr lvl="1" algn="just">
              <a:buNone/>
            </a:pPr>
            <a:r>
              <a:rPr lang="en-US" dirty="0" smtClean="0">
                <a:latin typeface="Times New Roman" pitchFamily="18" charset="0"/>
                <a:cs typeface="Times New Roman" pitchFamily="18" charset="0"/>
              </a:rPr>
              <a:t>		3d     				4s		4p</a:t>
            </a:r>
            <a:endParaRPr lang="en-US" dirty="0">
              <a:latin typeface="Times New Roman" pitchFamily="18" charset="0"/>
              <a:cs typeface="Times New Roman" pitchFamily="18" charset="0"/>
            </a:endParaRPr>
          </a:p>
          <a:p>
            <a:pPr algn="just">
              <a:buFont typeface="Wingdings" pitchFamily="2" charset="2"/>
              <a:buChar char="Ø"/>
            </a:pPr>
            <a:r>
              <a:rPr lang="en-US" dirty="0">
                <a:latin typeface="Times New Roman" pitchFamily="18" charset="0"/>
                <a:cs typeface="Times New Roman" pitchFamily="18" charset="0"/>
              </a:rPr>
              <a:t>With the electrons from the </a:t>
            </a:r>
            <a:r>
              <a:rPr lang="en-US" dirty="0">
                <a:solidFill>
                  <a:srgbClr val="FF0000"/>
                </a:solidFill>
                <a:latin typeface="Times New Roman" pitchFamily="18" charset="0"/>
                <a:cs typeface="Times New Roman" pitchFamily="18" charset="0"/>
              </a:rPr>
              <a:t>ligands</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included, </a:t>
            </a:r>
            <a:r>
              <a:rPr lang="en-US" dirty="0">
                <a:latin typeface="Times New Roman" pitchFamily="18" charset="0"/>
                <a:cs typeface="Times New Roman" pitchFamily="18" charset="0"/>
              </a:rPr>
              <a:t>the diagram becomes</a:t>
            </a:r>
            <a:r>
              <a:rPr lang="en-US" dirty="0" smtClean="0"/>
              <a:t>:</a:t>
            </a:r>
          </a:p>
          <a:p>
            <a:pPr algn="just">
              <a:buFont typeface="Wingdings" pitchFamily="2" charset="2"/>
              <a:buChar char="Ø"/>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  		     3d                    </a:t>
            </a:r>
            <a:fld id="{9B8967AF-FD37-4BB1-9849-757062AF2A4D}" type="slidenum">
              <a:rPr lang="en-US" smtClean="0">
                <a:latin typeface="Times New Roman" pitchFamily="18" charset="0"/>
                <a:cs typeface="Times New Roman" pitchFamily="18" charset="0"/>
              </a:rPr>
              <a:pPr algn="ctr">
                <a:buNone/>
              </a:pPr>
              <a:t>281</a:t>
            </a:fld>
            <a:r>
              <a:rPr lang="en-US" dirty="0" smtClean="0">
                <a:latin typeface="Times New Roman" pitchFamily="18" charset="0"/>
                <a:cs typeface="Times New Roman" pitchFamily="18" charset="0"/>
              </a:rPr>
              <a:t>          d</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sp</a:t>
            </a:r>
            <a:r>
              <a:rPr lang="en-US" baseline="30000" dirty="0" smtClean="0">
                <a:latin typeface="Times New Roman" pitchFamily="18" charset="0"/>
                <a:cs typeface="Times New Roman" pitchFamily="18" charset="0"/>
              </a:rPr>
              <a:t>3                                        </a:t>
            </a:r>
            <a:fld id="{7CFF822E-10CF-4377-91F1-C730AEA26B81}" type="slidenum">
              <a:rPr lang="en-US" baseline="0" smtClean="0">
                <a:latin typeface="Times New Roman" pitchFamily="18" charset="0"/>
                <a:cs typeface="Times New Roman" pitchFamily="18" charset="0"/>
              </a:rPr>
              <a:pPr algn="ctr">
                <a:buNone/>
              </a:pPr>
              <a:t>281</a:t>
            </a:fld>
            <a:endParaRPr lang="en-US" dirty="0">
              <a:latin typeface="Times New Roman" pitchFamily="18" charset="0"/>
              <a:cs typeface="Times New Roman" pitchFamily="18" charset="0"/>
            </a:endParaRPr>
          </a:p>
        </p:txBody>
      </p:sp>
      <p:pic>
        <p:nvPicPr>
          <p:cNvPr id="4" name="Picture 3"/>
          <p:cNvPicPr/>
          <p:nvPr/>
        </p:nvPicPr>
        <p:blipFill>
          <a:blip r:embed="rId2" cstate="print"/>
          <a:srcRect/>
          <a:stretch>
            <a:fillRect/>
          </a:stretch>
        </p:blipFill>
        <p:spPr bwMode="auto">
          <a:xfrm>
            <a:off x="914400" y="3246120"/>
            <a:ext cx="7010400" cy="71628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990600" y="5638800"/>
            <a:ext cx="6781800" cy="685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228600"/>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buFont typeface="Wingdings" pitchFamily="2" charset="2"/>
              <a:buChar char="Ø"/>
            </a:pPr>
            <a:r>
              <a:rPr lang="en-US" sz="2800" dirty="0">
                <a:latin typeface="Times New Roman" pitchFamily="18" charset="0"/>
                <a:cs typeface="Times New Roman" pitchFamily="18" charset="0"/>
              </a:rPr>
              <a:t>For </a:t>
            </a:r>
            <a:r>
              <a:rPr lang="en-US" sz="2800" dirty="0">
                <a:solidFill>
                  <a:srgbClr val="FF0000"/>
                </a:solidFill>
                <a:latin typeface="Times New Roman" pitchFamily="18" charset="0"/>
                <a:cs typeface="Times New Roman" pitchFamily="18" charset="0"/>
              </a:rPr>
              <a:t>octahedral Fe(III)</a:t>
            </a:r>
            <a:r>
              <a:rPr lang="en-US" sz="2800" dirty="0">
                <a:latin typeface="Times New Roman" pitchFamily="18" charset="0"/>
                <a:cs typeface="Times New Roman" pitchFamily="18" charset="0"/>
              </a:rPr>
              <a:t> complexes, we must account for the existence of both </a:t>
            </a:r>
            <a:r>
              <a:rPr lang="en-US" sz="2800" dirty="0">
                <a:solidFill>
                  <a:srgbClr val="0070C0"/>
                </a:solidFill>
                <a:latin typeface="Times New Roman" pitchFamily="18" charset="0"/>
                <a:cs typeface="Times New Roman" pitchFamily="18" charset="0"/>
              </a:rPr>
              <a:t>high- and low-spin </a:t>
            </a:r>
            <a:r>
              <a:rPr lang="en-US" sz="2800" dirty="0">
                <a:latin typeface="Times New Roman" pitchFamily="18" charset="0"/>
                <a:cs typeface="Times New Roman" pitchFamily="18" charset="0"/>
              </a:rPr>
              <a:t>complexes. </a:t>
            </a:r>
            <a:r>
              <a:rPr lang="en-US" sz="2800" dirty="0" smtClean="0">
                <a:solidFill>
                  <a:srgbClr val="7030A0"/>
                </a:solidFill>
                <a:latin typeface="Times New Roman" pitchFamily="18" charset="0"/>
                <a:cs typeface="Times New Roman" pitchFamily="18" charset="0"/>
              </a:rPr>
              <a:t>Fe</a:t>
            </a:r>
            <a:r>
              <a:rPr lang="en-US" sz="2800" baseline="30000" dirty="0" smtClean="0">
                <a:solidFill>
                  <a:srgbClr val="7030A0"/>
                </a:solidFill>
                <a:latin typeface="Times New Roman" pitchFamily="18" charset="0"/>
                <a:cs typeface="Times New Roman" pitchFamily="18" charset="0"/>
              </a:rPr>
              <a:t>3</a:t>
            </a:r>
            <a:r>
              <a:rPr lang="en-US" sz="2800" baseline="30000" dirty="0">
                <a:solidFill>
                  <a:srgbClr val="7030A0"/>
                </a:solidFill>
                <a:latin typeface="Times New Roman" pitchFamily="18" charset="0"/>
                <a:cs typeface="Times New Roman" pitchFamily="18" charset="0"/>
              </a:rPr>
              <a:t>+</a:t>
            </a:r>
            <a:r>
              <a:rPr lang="en-US" sz="2800" dirty="0">
                <a:latin typeface="Times New Roman" pitchFamily="18" charset="0"/>
                <a:cs typeface="Times New Roman" pitchFamily="18" charset="0"/>
              </a:rPr>
              <a:t> ion </a:t>
            </a:r>
            <a:r>
              <a:rPr lang="en-US" sz="2800" dirty="0" smtClean="0">
                <a:latin typeface="Times New Roman" pitchFamily="18" charset="0"/>
                <a:cs typeface="Times New Roman" pitchFamily="18" charset="0"/>
              </a:rPr>
              <a:t>has:</a:t>
            </a:r>
          </a:p>
          <a:p>
            <a:pPr>
              <a:buFont typeface="Wingdings" pitchFamily="2" charset="2"/>
              <a:buChar char="Ø"/>
            </a:pPr>
            <a:endParaRPr lang="en-US" dirty="0">
              <a:latin typeface="Times New Roman" pitchFamily="18" charset="0"/>
              <a:cs typeface="Times New Roman" pitchFamily="18" charset="0"/>
            </a:endParaRPr>
          </a:p>
          <a:p>
            <a:pPr lvl="1">
              <a:buNone/>
            </a:pPr>
            <a:r>
              <a:rPr lang="en-US" dirty="0" smtClean="0">
                <a:latin typeface="Times New Roman" pitchFamily="18" charset="0"/>
                <a:cs typeface="Times New Roman" pitchFamily="18" charset="0"/>
              </a:rPr>
              <a:t>              3d                             4s                4p</a:t>
            </a:r>
          </a:p>
          <a:p>
            <a:pPr>
              <a:buFont typeface="Wingdings" pitchFamily="2" charset="2"/>
              <a:buChar char="Ø"/>
            </a:pPr>
            <a:r>
              <a:rPr lang="en-US" dirty="0">
                <a:latin typeface="Times New Roman" pitchFamily="18" charset="0"/>
                <a:cs typeface="Times New Roman" pitchFamily="18" charset="0"/>
              </a:rPr>
              <a:t>For a </a:t>
            </a:r>
            <a:r>
              <a:rPr lang="en-US" dirty="0">
                <a:solidFill>
                  <a:srgbClr val="7030A0"/>
                </a:solidFill>
                <a:latin typeface="Times New Roman" pitchFamily="18" charset="0"/>
                <a:cs typeface="Times New Roman" pitchFamily="18" charset="0"/>
              </a:rPr>
              <a:t>low-spin</a:t>
            </a:r>
            <a:r>
              <a:rPr lang="en-US" dirty="0">
                <a:latin typeface="Times New Roman" pitchFamily="18" charset="0"/>
                <a:cs typeface="Times New Roman" pitchFamily="18" charset="0"/>
              </a:rPr>
              <a:t> </a:t>
            </a:r>
            <a:r>
              <a:rPr lang="en-US" dirty="0">
                <a:solidFill>
                  <a:srgbClr val="00B050"/>
                </a:solidFill>
                <a:latin typeface="Times New Roman" pitchFamily="18" charset="0"/>
                <a:cs typeface="Times New Roman" pitchFamily="18" charset="0"/>
              </a:rPr>
              <a:t>octahedral</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complexes; the diagram becomes:</a:t>
            </a:r>
          </a:p>
          <a:p>
            <a:pPr lvl="1">
              <a:buNone/>
            </a:pPr>
            <a:r>
              <a:rPr lang="en-US" dirty="0" smtClean="0"/>
              <a:t> 				     </a:t>
            </a:r>
            <a:r>
              <a:rPr lang="en-US" dirty="0" smtClean="0">
                <a:latin typeface="Times New Roman" pitchFamily="18" charset="0"/>
                <a:cs typeface="Times New Roman" pitchFamily="18" charset="0"/>
              </a:rPr>
              <a:t>3d                                   d</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sp</a:t>
            </a:r>
            <a:r>
              <a:rPr lang="en-US" baseline="30000" dirty="0" smtClean="0">
                <a:latin typeface="Times New Roman" pitchFamily="18" charset="0"/>
                <a:cs typeface="Times New Roman" pitchFamily="18" charset="0"/>
              </a:rPr>
              <a:t>3</a:t>
            </a:r>
          </a:p>
          <a:p>
            <a:pPr lvl="1">
              <a:buFont typeface="Wingdings" pitchFamily="2" charset="2"/>
              <a:buChar char="Ø"/>
            </a:pPr>
            <a:r>
              <a:rPr lang="en-US" sz="3200" dirty="0" smtClean="0">
                <a:latin typeface="Times New Roman" pitchFamily="18" charset="0"/>
                <a:cs typeface="Times New Roman" pitchFamily="18" charset="0"/>
              </a:rPr>
              <a:t>For a </a:t>
            </a:r>
            <a:r>
              <a:rPr lang="en-US" sz="3200" dirty="0" smtClean="0">
                <a:solidFill>
                  <a:srgbClr val="7030A0"/>
                </a:solidFill>
                <a:latin typeface="Times New Roman" pitchFamily="18" charset="0"/>
                <a:cs typeface="Times New Roman" pitchFamily="18" charset="0"/>
              </a:rPr>
              <a:t>high-spin </a:t>
            </a:r>
            <a:r>
              <a:rPr lang="en-US" sz="3200" dirty="0" smtClean="0">
                <a:latin typeface="Times New Roman" pitchFamily="18" charset="0"/>
                <a:cs typeface="Times New Roman" pitchFamily="18" charset="0"/>
              </a:rPr>
              <a:t>octahedral complex such as </a:t>
            </a:r>
            <a:r>
              <a:rPr lang="en-US" sz="3200" dirty="0" smtClean="0">
                <a:solidFill>
                  <a:srgbClr val="FF0000"/>
                </a:solidFill>
                <a:latin typeface="Times New Roman" pitchFamily="18" charset="0"/>
                <a:cs typeface="Times New Roman" pitchFamily="18" charset="0"/>
              </a:rPr>
              <a:t>[FeF</a:t>
            </a:r>
            <a:r>
              <a:rPr lang="en-US" sz="3200" baseline="-25000" dirty="0" smtClean="0">
                <a:solidFill>
                  <a:srgbClr val="FF0000"/>
                </a:solidFill>
                <a:latin typeface="Times New Roman" pitchFamily="18" charset="0"/>
                <a:cs typeface="Times New Roman" pitchFamily="18" charset="0"/>
              </a:rPr>
              <a:t>6</a:t>
            </a:r>
            <a:r>
              <a:rPr lang="en-US" sz="3200" dirty="0" smtClean="0">
                <a:solidFill>
                  <a:srgbClr val="FF0000"/>
                </a:solidFill>
                <a:latin typeface="Times New Roman" pitchFamily="18" charset="0"/>
                <a:cs typeface="Times New Roman" pitchFamily="18" charset="0"/>
              </a:rPr>
              <a:t>]</a:t>
            </a:r>
            <a:r>
              <a:rPr lang="en-US" sz="3200" baseline="30000" dirty="0" smtClean="0">
                <a:solidFill>
                  <a:srgbClr val="FF0000"/>
                </a:solidFill>
                <a:latin typeface="Times New Roman" pitchFamily="18" charset="0"/>
                <a:cs typeface="Times New Roman" pitchFamily="18" charset="0"/>
              </a:rPr>
              <a:t>3-</a:t>
            </a:r>
            <a:r>
              <a:rPr lang="en-US" sz="3200" dirty="0" smtClean="0">
                <a:latin typeface="Times New Roman" pitchFamily="18" charset="0"/>
                <a:cs typeface="Times New Roman" pitchFamily="18" charset="0"/>
              </a:rPr>
              <a:t>; the diagram becomes:</a:t>
            </a:r>
          </a:p>
          <a:p>
            <a:pPr lvl="1">
              <a:buNone/>
            </a:pPr>
            <a:endParaRPr lang="en-US" dirty="0" smtClean="0">
              <a:latin typeface="Times New Roman" pitchFamily="18" charset="0"/>
              <a:cs typeface="Times New Roman" pitchFamily="18" charset="0"/>
            </a:endParaRPr>
          </a:p>
          <a:p>
            <a:pPr lvl="1">
              <a:buNone/>
            </a:pPr>
            <a:endParaRPr lang="en-US" dirty="0" smtClean="0">
              <a:latin typeface="Times New Roman" pitchFamily="18" charset="0"/>
              <a:cs typeface="Times New Roman" pitchFamily="18" charset="0"/>
            </a:endParaRPr>
          </a:p>
          <a:p>
            <a:pPr lvl="1">
              <a:buNone/>
            </a:pPr>
            <a:r>
              <a:rPr lang="en-US" dirty="0" smtClean="0"/>
              <a:t>                     </a:t>
            </a:r>
            <a:r>
              <a:rPr lang="en-US" dirty="0" smtClean="0">
                <a:latin typeface="Times New Roman" pitchFamily="18" charset="0"/>
                <a:cs typeface="Times New Roman" pitchFamily="18" charset="0"/>
              </a:rPr>
              <a:t>3d                </a:t>
            </a:r>
            <a:fld id="{AC5801B6-224E-4DF2-824D-117AA6469A6B}" type="slidenum">
              <a:rPr lang="en-US" smtClean="0">
                <a:latin typeface="Times New Roman" pitchFamily="18" charset="0"/>
                <a:cs typeface="Times New Roman" pitchFamily="18" charset="0"/>
              </a:rPr>
              <a:pPr lvl="1">
                <a:buNone/>
              </a:pPr>
              <a:t>282</a:t>
            </a:fld>
            <a:r>
              <a:rPr lang="en-US" dirty="0" smtClean="0">
                <a:latin typeface="Times New Roman" pitchFamily="18" charset="0"/>
                <a:cs typeface="Times New Roman" pitchFamily="18" charset="0"/>
              </a:rPr>
              <a:t>                       sp</a:t>
            </a:r>
            <a:r>
              <a:rPr lang="en-US" baseline="30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d</a:t>
            </a:r>
            <a:r>
              <a:rPr lang="en-US" baseline="30000" dirty="0" smtClean="0">
                <a:latin typeface="Times New Roman" pitchFamily="18" charset="0"/>
                <a:cs typeface="Times New Roman" pitchFamily="18" charset="0"/>
              </a:rPr>
              <a:t>2     </a:t>
            </a:r>
            <a:r>
              <a:rPr lang="en-US" dirty="0" smtClean="0">
                <a:latin typeface="Times New Roman" pitchFamily="18" charset="0"/>
                <a:cs typeface="Times New Roman" pitchFamily="18" charset="0"/>
              </a:rPr>
              <a:t>                                           </a:t>
            </a:r>
          </a:p>
          <a:p>
            <a:pPr lvl="1">
              <a:buNone/>
            </a:pPr>
            <a:r>
              <a:rPr lang="en-US" dirty="0" smtClean="0">
                <a:latin typeface="Times New Roman" pitchFamily="18" charset="0"/>
                <a:cs typeface="Times New Roman" pitchFamily="18" charset="0"/>
              </a:rPr>
              <a:t>                                                                                        </a:t>
            </a:r>
            <a:fld id="{FB0FF565-4499-4542-A577-86EBA05CC811}" type="slidenum">
              <a:rPr lang="en-US" smtClean="0">
                <a:latin typeface="Times New Roman" pitchFamily="18" charset="0"/>
                <a:cs typeface="Times New Roman" pitchFamily="18" charset="0"/>
              </a:rPr>
              <a:pPr lvl="1">
                <a:buNone/>
              </a:pPr>
              <a:t>282</a:t>
            </a:fld>
            <a:endParaRPr lang="en-US" dirty="0" smtClean="0">
              <a:latin typeface="Times New Roman" pitchFamily="18" charset="0"/>
              <a:cs typeface="Times New Roman" pitchFamily="18" charset="0"/>
            </a:endParaRPr>
          </a:p>
          <a:p>
            <a:pPr lvl="1">
              <a:buFont typeface="Wingdings" pitchFamily="2" charset="2"/>
              <a:buChar char="Ø"/>
            </a:pPr>
            <a:endParaRPr lang="en-US" dirty="0" smtClean="0">
              <a:latin typeface="Times New Roman" pitchFamily="18" charset="0"/>
              <a:cs typeface="Times New Roman" pitchFamily="18" charset="0"/>
            </a:endParaRPr>
          </a:p>
          <a:p>
            <a:pPr lvl="1">
              <a:buNone/>
            </a:pPr>
            <a:endParaRPr lang="en-US" baseline="30000" dirty="0" smtClean="0">
              <a:latin typeface="Times New Roman" pitchFamily="18" charset="0"/>
              <a:cs typeface="Times New Roman" pitchFamily="18" charset="0"/>
            </a:endParaRPr>
          </a:p>
          <a:p>
            <a:pPr lvl="1">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pic>
        <p:nvPicPr>
          <p:cNvPr id="5" name="Picture 4"/>
          <p:cNvPicPr/>
          <p:nvPr/>
        </p:nvPicPr>
        <p:blipFill>
          <a:blip r:embed="rId2" cstate="print"/>
          <a:srcRect/>
          <a:stretch>
            <a:fillRect/>
          </a:stretch>
        </p:blipFill>
        <p:spPr bwMode="auto">
          <a:xfrm>
            <a:off x="762000" y="1600200"/>
            <a:ext cx="6858000" cy="53340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2597674" y="3218290"/>
            <a:ext cx="5631926" cy="591710"/>
          </a:xfrm>
          <a:prstGeom prst="rect">
            <a:avLst/>
          </a:prstGeom>
          <a:noFill/>
          <a:ln w="9525">
            <a:noFill/>
            <a:miter lim="800000"/>
            <a:headEnd/>
            <a:tailEnd/>
          </a:ln>
        </p:spPr>
      </p:pic>
      <p:pic>
        <p:nvPicPr>
          <p:cNvPr id="7" name="Picture 6"/>
          <p:cNvPicPr/>
          <p:nvPr/>
        </p:nvPicPr>
        <p:blipFill>
          <a:blip r:embed="rId4" cstate="print"/>
          <a:srcRect/>
          <a:stretch>
            <a:fillRect/>
          </a:stretch>
        </p:blipFill>
        <p:spPr bwMode="auto">
          <a:xfrm>
            <a:off x="914400" y="5334000"/>
            <a:ext cx="7162800" cy="83820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381000"/>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70000" lnSpcReduction="20000"/>
          </a:bodyPr>
          <a:lstStyle/>
          <a:p>
            <a:pPr algn="just">
              <a:buFont typeface="Wingdings" pitchFamily="2" charset="2"/>
              <a:buChar char="Ø"/>
            </a:pPr>
            <a:r>
              <a:rPr lang="en-US" dirty="0" smtClean="0">
                <a:latin typeface="Times New Roman" pitchFamily="18" charset="0"/>
                <a:cs typeface="Times New Roman" pitchFamily="18" charset="0"/>
              </a:rPr>
              <a:t>This scheme, however, is </a:t>
            </a:r>
            <a:r>
              <a:rPr lang="en-US" b="1" dirty="0" smtClean="0">
                <a:solidFill>
                  <a:srgbClr val="FF0000"/>
                </a:solidFill>
                <a:latin typeface="Times New Roman" pitchFamily="18" charset="0"/>
                <a:cs typeface="Times New Roman" pitchFamily="18" charset="0"/>
              </a:rPr>
              <a:t>unrealistic</a:t>
            </a:r>
            <a:r>
              <a:rPr lang="en-US" dirty="0" smtClean="0">
                <a:latin typeface="Times New Roman" pitchFamily="18" charset="0"/>
                <a:cs typeface="Times New Roman" pitchFamily="18" charset="0"/>
              </a:rPr>
              <a:t> b/c the </a:t>
            </a:r>
            <a:r>
              <a:rPr lang="en-US" dirty="0" smtClean="0">
                <a:solidFill>
                  <a:srgbClr val="002060"/>
                </a:solidFill>
                <a:latin typeface="Times New Roman" pitchFamily="18" charset="0"/>
                <a:cs typeface="Times New Roman" pitchFamily="18" charset="0"/>
              </a:rPr>
              <a:t>4d orbitals </a:t>
            </a:r>
            <a:r>
              <a:rPr lang="en-US" dirty="0" smtClean="0">
                <a:latin typeface="Times New Roman" pitchFamily="18" charset="0"/>
                <a:cs typeface="Times New Roman" pitchFamily="18" charset="0"/>
              </a:rPr>
              <a:t>are at a significantly higher </a:t>
            </a:r>
            <a:r>
              <a:rPr lang="en-US" dirty="0" smtClean="0">
                <a:solidFill>
                  <a:srgbClr val="7030A0"/>
                </a:solidFill>
                <a:latin typeface="Times New Roman" pitchFamily="18" charset="0"/>
                <a:cs typeface="Times New Roman" pitchFamily="18" charset="0"/>
              </a:rPr>
              <a:t>energy </a:t>
            </a:r>
            <a:r>
              <a:rPr lang="en-US" dirty="0" smtClean="0">
                <a:latin typeface="Times New Roman" pitchFamily="18" charset="0"/>
                <a:cs typeface="Times New Roman" pitchFamily="18" charset="0"/>
              </a:rPr>
              <a:t>than the </a:t>
            </a:r>
            <a:r>
              <a:rPr lang="en-US" dirty="0" smtClean="0">
                <a:solidFill>
                  <a:srgbClr val="FF0000"/>
                </a:solidFill>
                <a:latin typeface="Times New Roman" pitchFamily="18" charset="0"/>
                <a:cs typeface="Times New Roman" pitchFamily="18" charset="0"/>
              </a:rPr>
              <a:t>3d atomi</a:t>
            </a:r>
            <a:r>
              <a:rPr lang="en-US" dirty="0" smtClean="0">
                <a:latin typeface="Times New Roman" pitchFamily="18" charset="0"/>
                <a:cs typeface="Times New Roman" pitchFamily="18" charset="0"/>
              </a:rPr>
              <a:t>c orbitals.</a:t>
            </a:r>
          </a:p>
          <a:p>
            <a:pPr algn="just">
              <a:buFont typeface="Wingdings" pitchFamily="2" charset="2"/>
              <a:buChar char="Ø"/>
            </a:pPr>
            <a:r>
              <a:rPr lang="en-US" dirty="0" smtClean="0">
                <a:solidFill>
                  <a:srgbClr val="C00000"/>
                </a:solidFill>
                <a:latin typeface="Times New Roman" pitchFamily="18" charset="0"/>
                <a:cs typeface="Times New Roman" pitchFamily="18" charset="0"/>
              </a:rPr>
              <a:t>Nickel(II) (d</a:t>
            </a:r>
            <a:r>
              <a:rPr lang="en-US" baseline="30000" dirty="0" smtClean="0">
                <a:solidFill>
                  <a:srgbClr val="C00000"/>
                </a:solidFill>
                <a:latin typeface="Times New Roman" pitchFamily="18" charset="0"/>
                <a:cs typeface="Times New Roman" pitchFamily="18" charset="0"/>
              </a:rPr>
              <a:t>8</a:t>
            </a:r>
            <a:r>
              <a:rPr lang="en-US" dirty="0" smtClean="0">
                <a:solidFill>
                  <a:srgbClr val="C00000"/>
                </a:solidFill>
                <a:latin typeface="Times New Roman" pitchFamily="18" charset="0"/>
                <a:cs typeface="Times New Roman" pitchFamily="18" charset="0"/>
              </a:rPr>
              <a:t>)</a:t>
            </a:r>
            <a:r>
              <a:rPr lang="en-US" dirty="0" smtClean="0">
                <a:latin typeface="Times New Roman" pitchFamily="18" charset="0"/>
                <a:cs typeface="Times New Roman" pitchFamily="18" charset="0"/>
              </a:rPr>
              <a:t> forms </a:t>
            </a:r>
            <a:r>
              <a:rPr lang="en-US" dirty="0" smtClean="0">
                <a:solidFill>
                  <a:srgbClr val="0070C0"/>
                </a:solidFill>
                <a:latin typeface="Times New Roman" pitchFamily="18" charset="0"/>
                <a:cs typeface="Times New Roman" pitchFamily="18" charset="0"/>
              </a:rPr>
              <a:t>paramagnetic</a:t>
            </a:r>
            <a:r>
              <a:rPr lang="en-US" dirty="0" smtClean="0">
                <a:latin typeface="Times New Roman" pitchFamily="18" charset="0"/>
                <a:cs typeface="Times New Roman" pitchFamily="18" charset="0"/>
              </a:rPr>
              <a:t> tetrahedral and octahedral complexes, and </a:t>
            </a:r>
            <a:r>
              <a:rPr lang="en-US" dirty="0" smtClean="0">
                <a:solidFill>
                  <a:srgbClr val="0070C0"/>
                </a:solidFill>
                <a:latin typeface="Times New Roman" pitchFamily="18" charset="0"/>
                <a:cs typeface="Times New Roman" pitchFamily="18" charset="0"/>
              </a:rPr>
              <a:t>diamagnetic</a:t>
            </a:r>
            <a:r>
              <a:rPr lang="en-US" dirty="0" smtClean="0">
                <a:latin typeface="Times New Roman" pitchFamily="18" charset="0"/>
                <a:cs typeface="Times New Roman" pitchFamily="18" charset="0"/>
              </a:rPr>
              <a:t> square planar complexes.</a:t>
            </a:r>
          </a:p>
          <a:p>
            <a:pPr>
              <a:buNone/>
            </a:pP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tetrahedral</a:t>
            </a:r>
          </a:p>
          <a:p>
            <a:pPr>
              <a:buNone/>
            </a:pPr>
            <a:r>
              <a:rPr lang="en-US" dirty="0" smtClean="0">
                <a:latin typeface="Times New Roman" pitchFamily="18" charset="0"/>
                <a:cs typeface="Times New Roman" pitchFamily="18" charset="0"/>
              </a:rPr>
              <a:t>            3d                                            sp</a:t>
            </a:r>
            <a:r>
              <a:rPr lang="en-US" baseline="30000" dirty="0" smtClean="0">
                <a:latin typeface="Times New Roman" pitchFamily="18" charset="0"/>
                <a:cs typeface="Times New Roman" pitchFamily="18" charset="0"/>
              </a:rPr>
              <a:t>3</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octahedral                                  </a:t>
            </a:r>
          </a:p>
          <a:p>
            <a:pPr>
              <a:buFont typeface="Wingdings" pitchFamily="2" charset="2"/>
              <a:buChar char="Ø"/>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3d                    sp</a:t>
            </a:r>
            <a:r>
              <a:rPr lang="en-US" baseline="30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d</a:t>
            </a:r>
            <a:r>
              <a:rPr lang="en-US" baseline="30000" dirty="0" smtClean="0">
                <a:latin typeface="Times New Roman" pitchFamily="18" charset="0"/>
                <a:cs typeface="Times New Roman" pitchFamily="18" charset="0"/>
              </a:rPr>
              <a:t>2</a:t>
            </a:r>
            <a:endParaRPr lang="en-US" dirty="0" smtClean="0">
              <a:latin typeface="Times New Roman" pitchFamily="18" charset="0"/>
              <a:cs typeface="Times New Roman" pitchFamily="18" charset="0"/>
            </a:endParaRPr>
          </a:p>
          <a:p>
            <a:pPr>
              <a:buFont typeface="Wingdings" pitchFamily="2" charset="2"/>
              <a:buChar char="Ø"/>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diamagnetic SP</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en-US" sz="4100" dirty="0" smtClean="0">
                <a:latin typeface="Times New Roman" pitchFamily="18" charset="0"/>
                <a:cs typeface="Times New Roman" pitchFamily="18" charset="0"/>
              </a:rPr>
              <a:t>3d                          dsp</a:t>
            </a:r>
            <a:r>
              <a:rPr lang="en-US" sz="4100" baseline="30000" dirty="0" smtClean="0">
                <a:latin typeface="Times New Roman" pitchFamily="18" charset="0"/>
                <a:cs typeface="Times New Roman" pitchFamily="18" charset="0"/>
              </a:rPr>
              <a:t>2                  </a:t>
            </a:r>
            <a:r>
              <a:rPr lang="en-US" sz="4100" dirty="0" smtClean="0">
                <a:latin typeface="Times New Roman" pitchFamily="18" charset="0"/>
                <a:cs typeface="Times New Roman" pitchFamily="18" charset="0"/>
              </a:rPr>
              <a:t>4p</a:t>
            </a:r>
          </a:p>
          <a:p>
            <a:pPr algn="ctr">
              <a:buNone/>
            </a:pPr>
            <a:fld id="{5D680EFF-2B2D-44C0-80A1-39D5F91E2A2C}" type="slidenum">
              <a:rPr lang="en-US" sz="4100" smtClean="0">
                <a:latin typeface="Times New Roman" pitchFamily="18" charset="0"/>
                <a:cs typeface="Times New Roman" pitchFamily="18" charset="0"/>
              </a:rPr>
              <a:pPr algn="ctr">
                <a:buNone/>
              </a:pPr>
              <a:t>283</a:t>
            </a:fld>
            <a:endParaRPr lang="en-US" sz="4100" dirty="0" smtClean="0">
              <a:latin typeface="Times New Roman" pitchFamily="18" charset="0"/>
              <a:cs typeface="Times New Roman" pitchFamily="18" charset="0"/>
            </a:endParaRPr>
          </a:p>
        </p:txBody>
      </p:sp>
      <p:pic>
        <p:nvPicPr>
          <p:cNvPr id="4" name="Picture 3"/>
          <p:cNvPicPr/>
          <p:nvPr/>
        </p:nvPicPr>
        <p:blipFill>
          <a:blip r:embed="rId2" cstate="print"/>
          <a:srcRect/>
          <a:stretch>
            <a:fillRect/>
          </a:stretch>
        </p:blipFill>
        <p:spPr bwMode="auto">
          <a:xfrm>
            <a:off x="533400" y="2133600"/>
            <a:ext cx="5257799" cy="685799"/>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685800" y="3581400"/>
            <a:ext cx="5181600" cy="685800"/>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457200" y="5181600"/>
            <a:ext cx="5791200" cy="7620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lnSpcReduction="20000"/>
          </a:bodyPr>
          <a:lstStyle/>
          <a:p>
            <a:pPr algn="just">
              <a:lnSpc>
                <a:spcPct val="150000"/>
              </a:lnSpc>
              <a:buFont typeface="Wingdings" pitchFamily="2" charset="2"/>
              <a:buChar char="v"/>
            </a:pPr>
            <a:r>
              <a:rPr lang="en-US" sz="2800" dirty="0" smtClean="0">
                <a:latin typeface="Times New Roman" pitchFamily="18" charset="0"/>
                <a:cs typeface="Times New Roman" pitchFamily="18" charset="0"/>
              </a:rPr>
              <a:t>VBT rationalizes </a:t>
            </a:r>
            <a:r>
              <a:rPr lang="en-US" sz="2800" dirty="0" smtClean="0">
                <a:solidFill>
                  <a:srgbClr val="0070C0"/>
                </a:solidFill>
                <a:latin typeface="Times New Roman" pitchFamily="18" charset="0"/>
                <a:cs typeface="Times New Roman" pitchFamily="18" charset="0"/>
              </a:rPr>
              <a:t>stereochemical</a:t>
            </a:r>
            <a:r>
              <a:rPr lang="en-US" sz="2800" dirty="0" smtClean="0">
                <a:latin typeface="Times New Roman" pitchFamily="18" charset="0"/>
                <a:cs typeface="Times New Roman" pitchFamily="18" charset="0"/>
              </a:rPr>
              <a:t> and </a:t>
            </a:r>
            <a:r>
              <a:rPr lang="en-US" sz="2800" dirty="0" smtClean="0">
                <a:solidFill>
                  <a:srgbClr val="0070C0"/>
                </a:solidFill>
                <a:latin typeface="Times New Roman" pitchFamily="18" charset="0"/>
                <a:cs typeface="Times New Roman" pitchFamily="18" charset="0"/>
              </a:rPr>
              <a:t>magnetic properties</a:t>
            </a:r>
            <a:r>
              <a:rPr lang="en-US" sz="2800" dirty="0" smtClean="0">
                <a:latin typeface="Times New Roman" pitchFamily="18" charset="0"/>
                <a:cs typeface="Times New Roman" pitchFamily="18" charset="0"/>
              </a:rPr>
              <a:t> at only a </a:t>
            </a:r>
            <a:r>
              <a:rPr lang="en-US" sz="2800" dirty="0" smtClean="0">
                <a:solidFill>
                  <a:srgbClr val="FF0000"/>
                </a:solidFill>
                <a:latin typeface="Times New Roman" pitchFamily="18" charset="0"/>
                <a:cs typeface="Times New Roman" pitchFamily="18" charset="0"/>
              </a:rPr>
              <a:t>simplistic</a:t>
            </a:r>
            <a:r>
              <a:rPr lang="en-US" sz="2800" dirty="0" smtClean="0">
                <a:latin typeface="Times New Roman" pitchFamily="18" charset="0"/>
                <a:cs typeface="Times New Roman" pitchFamily="18" charset="0"/>
              </a:rPr>
              <a:t> level.</a:t>
            </a:r>
          </a:p>
          <a:p>
            <a:pPr algn="just">
              <a:lnSpc>
                <a:spcPct val="150000"/>
              </a:lnSpc>
              <a:buFont typeface="Wingdings" pitchFamily="2" charset="2"/>
              <a:buChar char="v"/>
            </a:pPr>
            <a:r>
              <a:rPr lang="en-US" sz="2800" dirty="0" smtClean="0">
                <a:latin typeface="Times New Roman" pitchFamily="18" charset="0"/>
                <a:cs typeface="Times New Roman" pitchFamily="18" charset="0"/>
              </a:rPr>
              <a:t> the use of the </a:t>
            </a:r>
            <a:r>
              <a:rPr lang="en-US" sz="2800" dirty="0" smtClean="0">
                <a:solidFill>
                  <a:srgbClr val="FF0000"/>
                </a:solidFill>
                <a:latin typeface="Times New Roman" pitchFamily="18" charset="0"/>
                <a:cs typeface="Times New Roman" pitchFamily="18" charset="0"/>
              </a:rPr>
              <a:t>very high energy </a:t>
            </a:r>
            <a:r>
              <a:rPr lang="en-US" sz="2800" i="1" dirty="0" smtClean="0">
                <a:solidFill>
                  <a:srgbClr val="FF0000"/>
                </a:solidFill>
                <a:latin typeface="Times New Roman" pitchFamily="18" charset="0"/>
                <a:cs typeface="Times New Roman" pitchFamily="18" charset="0"/>
              </a:rPr>
              <a:t>4d </a:t>
            </a:r>
            <a:r>
              <a:rPr lang="en-US" sz="2800" dirty="0" smtClean="0">
                <a:solidFill>
                  <a:srgbClr val="7030A0"/>
                </a:solidFill>
                <a:latin typeface="Times New Roman" pitchFamily="18" charset="0"/>
                <a:cs typeface="Times New Roman" pitchFamily="18" charset="0"/>
              </a:rPr>
              <a:t>orbitals</a:t>
            </a:r>
            <a:r>
              <a:rPr lang="en-US" sz="2800" dirty="0" smtClean="0">
                <a:latin typeface="Times New Roman" pitchFamily="18" charset="0"/>
                <a:cs typeface="Times New Roman" pitchFamily="18" charset="0"/>
              </a:rPr>
              <a:t> seems </a:t>
            </a:r>
            <a:r>
              <a:rPr lang="en-US" sz="2800" dirty="0" smtClean="0">
                <a:solidFill>
                  <a:srgbClr val="C00000"/>
                </a:solidFill>
                <a:latin typeface="Times New Roman" pitchFamily="18" charset="0"/>
                <a:cs typeface="Times New Roman" pitchFamily="18" charset="0"/>
              </a:rPr>
              <a:t>unlikely</a:t>
            </a:r>
            <a:r>
              <a:rPr lang="en-US" sz="2800" dirty="0" smtClean="0">
                <a:latin typeface="Times New Roman" pitchFamily="18" charset="0"/>
                <a:cs typeface="Times New Roman" pitchFamily="18" charset="0"/>
              </a:rPr>
              <a:t>, and the results do not lend themselves to a </a:t>
            </a:r>
            <a:r>
              <a:rPr lang="en-US" sz="2800" dirty="0" smtClean="0">
                <a:solidFill>
                  <a:srgbClr val="00B050"/>
                </a:solidFill>
                <a:latin typeface="Times New Roman" pitchFamily="18" charset="0"/>
                <a:cs typeface="Times New Roman" pitchFamily="18" charset="0"/>
              </a:rPr>
              <a:t>good explanation</a:t>
            </a:r>
            <a:r>
              <a:rPr lang="en-US" sz="2800" dirty="0" smtClean="0">
                <a:latin typeface="Times New Roman" pitchFamily="18" charset="0"/>
                <a:cs typeface="Times New Roman" pitchFamily="18" charset="0"/>
              </a:rPr>
              <a:t> of the </a:t>
            </a:r>
            <a:r>
              <a:rPr lang="en-US" sz="2800" dirty="0" smtClean="0">
                <a:solidFill>
                  <a:srgbClr val="002060"/>
                </a:solidFill>
                <a:latin typeface="Times New Roman" pitchFamily="18" charset="0"/>
                <a:cs typeface="Times New Roman" pitchFamily="18" charset="0"/>
              </a:rPr>
              <a:t>electronic spectra</a:t>
            </a:r>
            <a:r>
              <a:rPr lang="en-US" sz="2800" dirty="0" smtClean="0">
                <a:latin typeface="Times New Roman" pitchFamily="18" charset="0"/>
                <a:cs typeface="Times New Roman" pitchFamily="18" charset="0"/>
              </a:rPr>
              <a:t> of complexes (</a:t>
            </a:r>
            <a:r>
              <a:rPr lang="en-US" sz="2800" dirty="0" smtClean="0">
                <a:solidFill>
                  <a:srgbClr val="C00000"/>
                </a:solidFill>
                <a:latin typeface="Times New Roman" pitchFamily="18" charset="0"/>
                <a:cs typeface="Times New Roman" pitchFamily="18" charset="0"/>
              </a:rPr>
              <a:t>serious shortcoming</a:t>
            </a:r>
            <a:r>
              <a:rPr lang="en-US" sz="2800" dirty="0" smtClean="0"/>
              <a:t>)</a:t>
            </a:r>
            <a:r>
              <a:rPr lang="en-US" sz="2800" dirty="0" smtClean="0">
                <a:latin typeface="Times New Roman" pitchFamily="18" charset="0"/>
                <a:cs typeface="Times New Roman" pitchFamily="18" charset="0"/>
              </a:rPr>
              <a:t>.</a:t>
            </a:r>
          </a:p>
          <a:p>
            <a:pPr algn="just">
              <a:lnSpc>
                <a:spcPct val="150000"/>
              </a:lnSpc>
              <a:buFont typeface="Wingdings" pitchFamily="2" charset="2"/>
              <a:buChar char="v"/>
            </a:pPr>
            <a:endParaRPr lang="en-US" sz="2800" dirty="0" smtClean="0"/>
          </a:p>
          <a:p>
            <a:pPr algn="just">
              <a:lnSpc>
                <a:spcPct val="150000"/>
              </a:lnSpc>
              <a:buFont typeface="Wingdings" pitchFamily="2" charset="2"/>
              <a:buChar char="v"/>
            </a:pPr>
            <a:r>
              <a:rPr lang="en-US" sz="2800" dirty="0" smtClean="0"/>
              <a:t> </a:t>
            </a:r>
            <a:r>
              <a:rPr lang="en-US" sz="2800" dirty="0" smtClean="0">
                <a:latin typeface="Times New Roman" pitchFamily="18" charset="0"/>
                <a:cs typeface="Times New Roman" pitchFamily="18" charset="0"/>
              </a:rPr>
              <a:t>The </a:t>
            </a:r>
            <a:r>
              <a:rPr lang="en-US" sz="2800" dirty="0" smtClean="0">
                <a:solidFill>
                  <a:srgbClr val="002060"/>
                </a:solidFill>
                <a:latin typeface="Times New Roman" pitchFamily="18" charset="0"/>
                <a:cs typeface="Times New Roman" pitchFamily="18" charset="0"/>
              </a:rPr>
              <a:t>model</a:t>
            </a:r>
            <a:r>
              <a:rPr lang="en-US" sz="2800" dirty="0" smtClean="0">
                <a:latin typeface="Times New Roman" pitchFamily="18" charset="0"/>
                <a:cs typeface="Times New Roman" pitchFamily="18" charset="0"/>
              </a:rPr>
              <a:t> implies a </a:t>
            </a:r>
            <a:r>
              <a:rPr lang="en-US" sz="2800" dirty="0" smtClean="0">
                <a:solidFill>
                  <a:srgbClr val="FF0000"/>
                </a:solidFill>
                <a:latin typeface="Times New Roman" pitchFamily="18" charset="0"/>
                <a:cs typeface="Times New Roman" pitchFamily="18" charset="0"/>
              </a:rPr>
              <a:t>misleading</a:t>
            </a:r>
            <a:r>
              <a:rPr lang="en-US" sz="2800" dirty="0" smtClean="0">
                <a:latin typeface="Times New Roman" pitchFamily="18" charset="0"/>
                <a:cs typeface="Times New Roman" pitchFamily="18" charset="0"/>
              </a:rPr>
              <a:t> </a:t>
            </a:r>
            <a:r>
              <a:rPr lang="en-US" sz="2800" dirty="0" smtClean="0">
                <a:solidFill>
                  <a:srgbClr val="00B0F0"/>
                </a:solidFill>
                <a:latin typeface="Times New Roman" pitchFamily="18" charset="0"/>
                <a:cs typeface="Times New Roman" pitchFamily="18" charset="0"/>
              </a:rPr>
              <a:t>distinction</a:t>
            </a:r>
            <a:r>
              <a:rPr lang="en-US" sz="2800" dirty="0" smtClean="0">
                <a:latin typeface="Times New Roman" pitchFamily="18" charset="0"/>
                <a:cs typeface="Times New Roman" pitchFamily="18" charset="0"/>
              </a:rPr>
              <a:t> between </a:t>
            </a:r>
            <a:r>
              <a:rPr lang="en-US" sz="2800" dirty="0" smtClean="0">
                <a:solidFill>
                  <a:srgbClr val="002060"/>
                </a:solidFill>
                <a:latin typeface="Times New Roman" pitchFamily="18" charset="0"/>
                <a:cs typeface="Times New Roman" pitchFamily="18" charset="0"/>
              </a:rPr>
              <a:t>high-</a:t>
            </a:r>
            <a:r>
              <a:rPr lang="en-US" sz="2800" dirty="0" smtClean="0">
                <a:latin typeface="Times New Roman" pitchFamily="18" charset="0"/>
                <a:cs typeface="Times New Roman" pitchFamily="18" charset="0"/>
              </a:rPr>
              <a:t> and </a:t>
            </a:r>
            <a:r>
              <a:rPr lang="en-US" sz="2800" dirty="0" smtClean="0">
                <a:solidFill>
                  <a:srgbClr val="002060"/>
                </a:solidFill>
                <a:latin typeface="Times New Roman" pitchFamily="18" charset="0"/>
                <a:cs typeface="Times New Roman" pitchFamily="18" charset="0"/>
              </a:rPr>
              <a:t>low-spi</a:t>
            </a:r>
            <a:r>
              <a:rPr lang="en-US" sz="2800" dirty="0" smtClean="0">
                <a:latin typeface="Times New Roman" pitchFamily="18" charset="0"/>
                <a:cs typeface="Times New Roman" pitchFamily="18" charset="0"/>
              </a:rPr>
              <a:t>n complexes.</a:t>
            </a:r>
          </a:p>
          <a:p>
            <a:pPr algn="just">
              <a:lnSpc>
                <a:spcPct val="150000"/>
              </a:lnSpc>
              <a:buFont typeface="Wingdings" pitchFamily="2" charset="2"/>
              <a:buChar char="v"/>
            </a:pPr>
            <a:r>
              <a:rPr lang="en-US" sz="2800" dirty="0" smtClean="0">
                <a:latin typeface="Times New Roman" pitchFamily="18" charset="0"/>
                <a:cs typeface="Times New Roman" pitchFamily="18" charset="0"/>
              </a:rPr>
              <a:t>Finally, it can’t tell us why certain </a:t>
            </a:r>
            <a:r>
              <a:rPr lang="en-US" sz="2800" dirty="0" smtClean="0">
                <a:solidFill>
                  <a:srgbClr val="7030A0"/>
                </a:solidFill>
                <a:latin typeface="Times New Roman" pitchFamily="18" charset="0"/>
                <a:cs typeface="Times New Roman" pitchFamily="18" charset="0"/>
              </a:rPr>
              <a:t>ligands</a:t>
            </a:r>
            <a:r>
              <a:rPr lang="en-US" sz="2800" dirty="0" smtClean="0">
                <a:latin typeface="Times New Roman" pitchFamily="18" charset="0"/>
                <a:cs typeface="Times New Roman" pitchFamily="18" charset="0"/>
              </a:rPr>
              <a:t> are associated with the formation of </a:t>
            </a:r>
            <a:r>
              <a:rPr lang="en-US" sz="2800" dirty="0" smtClean="0">
                <a:solidFill>
                  <a:srgbClr val="C00000"/>
                </a:solidFill>
                <a:latin typeface="Times New Roman" pitchFamily="18" charset="0"/>
                <a:cs typeface="Times New Roman" pitchFamily="18" charset="0"/>
              </a:rPr>
              <a:t>high- (or low-)spin </a:t>
            </a:r>
            <a:r>
              <a:rPr lang="en-US" sz="2800" dirty="0" smtClean="0">
                <a:latin typeface="Times New Roman" pitchFamily="18" charset="0"/>
                <a:cs typeface="Times New Roman" pitchFamily="18" charset="0"/>
              </a:rPr>
              <a:t>complexes.           </a:t>
            </a:r>
          </a:p>
          <a:p>
            <a:pPr algn="ctr">
              <a:lnSpc>
                <a:spcPct val="150000"/>
              </a:lnSpc>
              <a:buNone/>
            </a:pPr>
            <a:endParaRPr lang="en-US" sz="2800" dirty="0" smtClean="0">
              <a:latin typeface="Times New Roman" pitchFamily="18" charset="0"/>
              <a:cs typeface="Times New Roman" pitchFamily="18" charset="0"/>
            </a:endParaRPr>
          </a:p>
          <a:p>
            <a:pPr algn="ctr">
              <a:lnSpc>
                <a:spcPct val="150000"/>
              </a:lnSpc>
              <a:buNone/>
            </a:pPr>
            <a:fld id="{3C006362-AE44-4190-BA20-8D5ECA17065A}" type="slidenum">
              <a:rPr lang="en-US" sz="2800" smtClean="0">
                <a:latin typeface="Times New Roman" pitchFamily="18" charset="0"/>
                <a:cs typeface="Times New Roman" pitchFamily="18" charset="0"/>
              </a:rPr>
              <a:pPr algn="ctr">
                <a:lnSpc>
                  <a:spcPct val="150000"/>
                </a:lnSpc>
                <a:buNone/>
              </a:pPr>
              <a:t>284</a:t>
            </a:fld>
            <a:endParaRPr lang="en-US" sz="2800" dirty="0" smtClean="0">
              <a:latin typeface="Times New Roman" pitchFamily="18" charset="0"/>
              <a:cs typeface="Times New Roman" pitchFamily="18" charset="0"/>
            </a:endParaRPr>
          </a:p>
          <a:p>
            <a:pPr>
              <a:buFont typeface="Wingdings" pitchFamily="2" charset="2"/>
              <a:buChar char="v"/>
            </a:pP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ransition>
    <p:split/>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b="1" dirty="0" smtClean="0">
                <a:latin typeface="Times New Roman" pitchFamily="18" charset="0"/>
                <a:cs typeface="Times New Roman" pitchFamily="18" charset="0"/>
              </a:rPr>
              <a:t>Crystal Field Theory(CFT)</a:t>
            </a:r>
            <a:r>
              <a:rPr lang="en-US" dirty="0" smtClean="0"/>
              <a:t/>
            </a:r>
            <a:br>
              <a:rPr lang="en-US" dirty="0" smtClean="0"/>
            </a:br>
            <a:endParaRPr lang="en-US" dirty="0"/>
          </a:p>
        </p:txBody>
      </p:sp>
      <p:sp>
        <p:nvSpPr>
          <p:cNvPr id="3" name="Content Placeholder 2"/>
          <p:cNvSpPr>
            <a:spLocks noGrp="1"/>
          </p:cNvSpPr>
          <p:nvPr>
            <p:ph idx="1"/>
          </p:nvPr>
        </p:nvSpPr>
        <p:spPr>
          <a:xfrm>
            <a:off x="0" y="609600"/>
            <a:ext cx="9144000" cy="6248400"/>
          </a:xfrm>
        </p:spPr>
        <p:txBody>
          <a:bodyPr>
            <a:normAutofit fontScale="92500"/>
          </a:bodyPr>
          <a:lstStyle/>
          <a:p>
            <a:pPr algn="just">
              <a:lnSpc>
                <a:spcPct val="150000"/>
              </a:lnSpc>
              <a:buFont typeface="Wingdings" pitchFamily="2" charset="2"/>
              <a:buChar char="Ø"/>
            </a:pPr>
            <a:r>
              <a:rPr lang="en-US" sz="2800" dirty="0" smtClean="0">
                <a:solidFill>
                  <a:srgbClr val="00B050"/>
                </a:solidFill>
                <a:latin typeface="Times New Roman" pitchFamily="18" charset="0"/>
                <a:cs typeface="Times New Roman" pitchFamily="18" charset="0"/>
              </a:rPr>
              <a:t>CFT</a:t>
            </a:r>
            <a:r>
              <a:rPr lang="en-US" sz="2800" dirty="0" smtClean="0">
                <a:latin typeface="Times New Roman" pitchFamily="18" charset="0"/>
                <a:cs typeface="Times New Roman" pitchFamily="18" charset="0"/>
              </a:rPr>
              <a:t> was first proposed in 1929 by </a:t>
            </a:r>
            <a:r>
              <a:rPr lang="en-US" sz="2800" b="1" dirty="0" smtClean="0">
                <a:solidFill>
                  <a:srgbClr val="0070C0"/>
                </a:solidFill>
                <a:latin typeface="Times New Roman" pitchFamily="18" charset="0"/>
                <a:cs typeface="Times New Roman" pitchFamily="18" charset="0"/>
              </a:rPr>
              <a:t>Hans Bethe.</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It assumes that the </a:t>
            </a:r>
            <a:r>
              <a:rPr lang="en-US" sz="2800" dirty="0" smtClean="0">
                <a:solidFill>
                  <a:srgbClr val="FF0000"/>
                </a:solidFill>
                <a:latin typeface="Times New Roman" pitchFamily="18" charset="0"/>
                <a:cs typeface="Times New Roman" pitchFamily="18" charset="0"/>
              </a:rPr>
              <a:t>only</a:t>
            </a:r>
            <a:r>
              <a:rPr lang="en-US" sz="2800" dirty="0" smtClean="0">
                <a:latin typeface="Times New Roman" pitchFamily="18" charset="0"/>
                <a:cs typeface="Times New Roman" pitchFamily="18" charset="0"/>
              </a:rPr>
              <a:t> interaction between the </a:t>
            </a:r>
            <a:r>
              <a:rPr lang="en-US" sz="2800" dirty="0" smtClean="0">
                <a:solidFill>
                  <a:srgbClr val="7030A0"/>
                </a:solidFill>
                <a:latin typeface="Times New Roman" pitchFamily="18" charset="0"/>
                <a:cs typeface="Times New Roman" pitchFamily="18" charset="0"/>
              </a:rPr>
              <a:t>metal ion</a:t>
            </a:r>
            <a:r>
              <a:rPr lang="en-US" sz="2800" dirty="0" smtClean="0">
                <a:latin typeface="Times New Roman" pitchFamily="18" charset="0"/>
                <a:cs typeface="Times New Roman" pitchFamily="18" charset="0"/>
              </a:rPr>
              <a:t> and the </a:t>
            </a:r>
            <a:r>
              <a:rPr lang="en-US" sz="2800" dirty="0" smtClean="0">
                <a:solidFill>
                  <a:srgbClr val="7030A0"/>
                </a:solidFill>
                <a:latin typeface="Times New Roman" pitchFamily="18" charset="0"/>
                <a:cs typeface="Times New Roman" pitchFamily="18" charset="0"/>
              </a:rPr>
              <a:t>ligands</a:t>
            </a:r>
            <a:r>
              <a:rPr lang="en-US" sz="2800" dirty="0" smtClean="0">
                <a:latin typeface="Times New Roman" pitchFamily="18" charset="0"/>
                <a:cs typeface="Times New Roman" pitchFamily="18" charset="0"/>
              </a:rPr>
              <a:t> is an </a:t>
            </a:r>
            <a:r>
              <a:rPr lang="en-US" sz="2800" b="1" dirty="0" smtClean="0">
                <a:solidFill>
                  <a:srgbClr val="0070C0"/>
                </a:solidFill>
                <a:latin typeface="Times New Roman" pitchFamily="18" charset="0"/>
                <a:cs typeface="Times New Roman" pitchFamily="18" charset="0"/>
              </a:rPr>
              <a:t>electrostatic</a:t>
            </a:r>
            <a:r>
              <a:rPr lang="en-US" sz="2800" dirty="0" smtClean="0">
                <a:latin typeface="Times New Roman" pitchFamily="18" charset="0"/>
                <a:cs typeface="Times New Roman" pitchFamily="18" charset="0"/>
              </a:rPr>
              <a:t> one.</a:t>
            </a:r>
          </a:p>
          <a:p>
            <a:pPr algn="just">
              <a:lnSpc>
                <a:spcPct val="150000"/>
              </a:lnSpc>
              <a:buFont typeface="Wingdings" pitchFamily="2" charset="2"/>
              <a:buChar char="Ø"/>
            </a:pPr>
            <a:r>
              <a:rPr lang="en-US" sz="2800" dirty="0" smtClean="0">
                <a:latin typeface="Times New Roman" pitchFamily="18" charset="0"/>
                <a:cs typeface="Times New Roman" pitchFamily="18" charset="0"/>
              </a:rPr>
              <a:t>Ligands are considered as </a:t>
            </a:r>
            <a:r>
              <a:rPr lang="en-US" sz="2800" dirty="0" smtClean="0">
                <a:solidFill>
                  <a:srgbClr val="00B0F0"/>
                </a:solidFill>
                <a:latin typeface="Times New Roman" pitchFamily="18" charset="0"/>
                <a:cs typeface="Times New Roman" pitchFamily="18" charset="0"/>
              </a:rPr>
              <a:t>point charges</a:t>
            </a:r>
            <a:r>
              <a:rPr lang="en-US" sz="2800" dirty="0" smtClean="0">
                <a:latin typeface="Times New Roman" pitchFamily="18" charset="0"/>
                <a:cs typeface="Times New Roman" pitchFamily="18" charset="0"/>
              </a:rPr>
              <a:t> and there are no metal–ligand </a:t>
            </a:r>
            <a:r>
              <a:rPr lang="en-US" sz="2800" dirty="0" smtClean="0">
                <a:solidFill>
                  <a:srgbClr val="FF0000"/>
                </a:solidFill>
                <a:latin typeface="Times New Roman" pitchFamily="18" charset="0"/>
                <a:cs typeface="Times New Roman" pitchFamily="18" charset="0"/>
              </a:rPr>
              <a:t>covalent</a:t>
            </a:r>
            <a:r>
              <a:rPr lang="en-US" sz="2800" dirty="0" smtClean="0">
                <a:latin typeface="Times New Roman" pitchFamily="18" charset="0"/>
                <a:cs typeface="Times New Roman" pitchFamily="18" charset="0"/>
              </a:rPr>
              <a:t> interactions.</a:t>
            </a:r>
          </a:p>
          <a:p>
            <a:pPr algn="just">
              <a:lnSpc>
                <a:spcPct val="150000"/>
              </a:lnSpc>
              <a:buFont typeface="Wingdings" pitchFamily="2" charset="2"/>
              <a:buChar char="ü"/>
            </a:pPr>
            <a:r>
              <a:rPr lang="en-US" sz="2800" dirty="0" smtClean="0">
                <a:latin typeface="Times New Roman" pitchFamily="18" charset="0"/>
                <a:cs typeface="Times New Roman" pitchFamily="18" charset="0"/>
              </a:rPr>
              <a:t>In order to understand clearly the </a:t>
            </a:r>
            <a:r>
              <a:rPr lang="en-US" sz="2800" dirty="0" smtClean="0">
                <a:solidFill>
                  <a:srgbClr val="7030A0"/>
                </a:solidFill>
                <a:latin typeface="Times New Roman" pitchFamily="18" charset="0"/>
                <a:cs typeface="Times New Roman" pitchFamily="18" charset="0"/>
              </a:rPr>
              <a:t>interactions</a:t>
            </a:r>
            <a:r>
              <a:rPr lang="en-US" sz="2800" dirty="0" smtClean="0">
                <a:latin typeface="Times New Roman" pitchFamily="18" charset="0"/>
                <a:cs typeface="Times New Roman" pitchFamily="18" charset="0"/>
              </a:rPr>
              <a:t> that are responsible for </a:t>
            </a:r>
            <a:r>
              <a:rPr lang="en-US" sz="2800" dirty="0" smtClean="0">
                <a:solidFill>
                  <a:srgbClr val="00B050"/>
                </a:solidFill>
                <a:latin typeface="Times New Roman" pitchFamily="18" charset="0"/>
                <a:cs typeface="Times New Roman" pitchFamily="18" charset="0"/>
              </a:rPr>
              <a:t>crystal or ligand field effects </a:t>
            </a:r>
            <a:r>
              <a:rPr lang="en-US" sz="2800" dirty="0" smtClean="0">
                <a:latin typeface="Times New Roman" pitchFamily="18" charset="0"/>
                <a:cs typeface="Times New Roman" pitchFamily="18" charset="0"/>
              </a:rPr>
              <a:t>in transition metal complexes, it is necessary to have a </a:t>
            </a:r>
            <a:r>
              <a:rPr lang="en-US" sz="2800" dirty="0" smtClean="0">
                <a:solidFill>
                  <a:srgbClr val="FF0000"/>
                </a:solidFill>
                <a:latin typeface="Times New Roman" pitchFamily="18" charset="0"/>
                <a:cs typeface="Times New Roman" pitchFamily="18" charset="0"/>
              </a:rPr>
              <a:t>firm grasp </a:t>
            </a:r>
            <a:r>
              <a:rPr lang="en-US" sz="2800" dirty="0" smtClean="0">
                <a:latin typeface="Times New Roman" pitchFamily="18" charset="0"/>
                <a:cs typeface="Times New Roman" pitchFamily="18" charset="0"/>
              </a:rPr>
              <a:t>of the </a:t>
            </a:r>
            <a:r>
              <a:rPr lang="en-US" sz="2800" dirty="0" smtClean="0">
                <a:solidFill>
                  <a:srgbClr val="00B0F0"/>
                </a:solidFill>
                <a:latin typeface="Times New Roman" pitchFamily="18" charset="0"/>
                <a:cs typeface="Times New Roman" pitchFamily="18" charset="0"/>
              </a:rPr>
              <a:t>geometrical relationships </a:t>
            </a:r>
            <a:r>
              <a:rPr lang="en-US" sz="2800" dirty="0" smtClean="0">
                <a:latin typeface="Times New Roman" pitchFamily="18" charset="0"/>
                <a:cs typeface="Times New Roman" pitchFamily="18" charset="0"/>
              </a:rPr>
              <a:t>of the </a:t>
            </a:r>
            <a:r>
              <a:rPr lang="en-US" sz="2800" i="1" dirty="0" smtClean="0">
                <a:solidFill>
                  <a:srgbClr val="7030A0"/>
                </a:solidFill>
                <a:latin typeface="Times New Roman" pitchFamily="18" charset="0"/>
                <a:cs typeface="Times New Roman" pitchFamily="18" charset="0"/>
              </a:rPr>
              <a:t>d </a:t>
            </a:r>
            <a:r>
              <a:rPr lang="en-US" sz="2800" dirty="0" smtClean="0">
                <a:solidFill>
                  <a:srgbClr val="7030A0"/>
                </a:solidFill>
                <a:latin typeface="Times New Roman" pitchFamily="18" charset="0"/>
                <a:cs typeface="Times New Roman" pitchFamily="18" charset="0"/>
              </a:rPr>
              <a:t>orbitals</a:t>
            </a:r>
            <a:r>
              <a:rPr lang="en-US" sz="2800" dirty="0" smtClean="0">
                <a:latin typeface="Times New Roman" pitchFamily="18" charset="0"/>
                <a:cs typeface="Times New Roman" pitchFamily="18" charset="0"/>
              </a:rPr>
              <a:t>.                          </a:t>
            </a:r>
            <a:fld id="{86B1E562-349C-40DB-A173-4D5CD0D7B7D7}" type="slidenum">
              <a:rPr lang="en-US" sz="2800" smtClean="0">
                <a:latin typeface="Times New Roman" pitchFamily="18" charset="0"/>
                <a:cs typeface="Times New Roman" pitchFamily="18" charset="0"/>
              </a:rPr>
              <a:pPr algn="just">
                <a:lnSpc>
                  <a:spcPct val="150000"/>
                </a:lnSpc>
                <a:buFont typeface="Wingdings" pitchFamily="2" charset="2"/>
                <a:buChar char="ü"/>
              </a:pPr>
              <a:t>285</a:t>
            </a:fld>
            <a:endParaRPr lang="en-US" sz="2800" b="1" dirty="0" smtClean="0">
              <a:latin typeface="Times New Roman" pitchFamily="18" charset="0"/>
              <a:cs typeface="Times New Roman" pitchFamily="18" charset="0"/>
            </a:endParaRPr>
          </a:p>
          <a:p>
            <a:pPr>
              <a:buFont typeface="Wingdings" pitchFamily="2" charset="2"/>
              <a:buChar char="ü"/>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mtClean="0"/>
              <a:pPr/>
              <a:t>285</a:t>
            </a:fld>
            <a:endParaRPr lang="en-US"/>
          </a:p>
        </p:txBody>
      </p:sp>
    </p:spTree>
  </p:cSld>
  <p:clrMapOvr>
    <a:masterClrMapping/>
  </p:clrMapOvr>
  <p:transition>
    <p:circle/>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609600"/>
            <a:ext cx="8229600" cy="304800"/>
          </a:xfrm>
        </p:spPr>
        <p:txBody>
          <a:bodyPr>
            <a:normAutofit fontScale="90000"/>
          </a:bodyPr>
          <a:lstStyle/>
          <a:p>
            <a:endParaRPr lang="en-US" dirty="0"/>
          </a:p>
        </p:txBody>
      </p:sp>
      <p:pic>
        <p:nvPicPr>
          <p:cNvPr id="4" name="Content Placeholder 3"/>
          <p:cNvPicPr>
            <a:picLocks noGrp="1"/>
          </p:cNvPicPr>
          <p:nvPr>
            <p:ph idx="1"/>
          </p:nvPr>
        </p:nvPicPr>
        <p:blipFill>
          <a:blip r:embed="rId2" cstate="print"/>
          <a:srcRect/>
          <a:stretch>
            <a:fillRect/>
          </a:stretch>
        </p:blipFill>
        <p:spPr bwMode="auto">
          <a:xfrm>
            <a:off x="304800" y="457200"/>
            <a:ext cx="2642179" cy="2134238"/>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3200400" y="228600"/>
            <a:ext cx="2133600" cy="2057400"/>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5715000" y="304800"/>
            <a:ext cx="2209800" cy="1905000"/>
          </a:xfrm>
          <a:prstGeom prst="rect">
            <a:avLst/>
          </a:prstGeom>
          <a:noFill/>
          <a:ln w="9525">
            <a:noFill/>
            <a:miter lim="800000"/>
            <a:headEnd/>
            <a:tailEnd/>
          </a:ln>
        </p:spPr>
      </p:pic>
      <p:pic>
        <p:nvPicPr>
          <p:cNvPr id="7" name="Picture 6"/>
          <p:cNvPicPr/>
          <p:nvPr/>
        </p:nvPicPr>
        <p:blipFill>
          <a:blip r:embed="rId5" cstate="print"/>
          <a:srcRect/>
          <a:stretch>
            <a:fillRect/>
          </a:stretch>
        </p:blipFill>
        <p:spPr bwMode="auto">
          <a:xfrm>
            <a:off x="685800" y="2819400"/>
            <a:ext cx="2057400" cy="2133600"/>
          </a:xfrm>
          <a:prstGeom prst="rect">
            <a:avLst/>
          </a:prstGeom>
          <a:noFill/>
          <a:ln w="9525">
            <a:noFill/>
            <a:miter lim="800000"/>
            <a:headEnd/>
            <a:tailEnd/>
          </a:ln>
        </p:spPr>
      </p:pic>
      <p:pic>
        <p:nvPicPr>
          <p:cNvPr id="8" name="Picture 7"/>
          <p:cNvPicPr/>
          <p:nvPr/>
        </p:nvPicPr>
        <p:blipFill>
          <a:blip r:embed="rId6" cstate="print"/>
          <a:srcRect/>
          <a:stretch>
            <a:fillRect/>
          </a:stretch>
        </p:blipFill>
        <p:spPr bwMode="auto">
          <a:xfrm>
            <a:off x="2895600" y="2667000"/>
            <a:ext cx="2514600" cy="2057400"/>
          </a:xfrm>
          <a:prstGeom prst="rect">
            <a:avLst/>
          </a:prstGeom>
          <a:noFill/>
          <a:ln w="9525">
            <a:noFill/>
            <a:miter lim="800000"/>
            <a:headEnd/>
            <a:tailEnd/>
          </a:ln>
        </p:spPr>
      </p:pic>
      <p:sp>
        <p:nvSpPr>
          <p:cNvPr id="9" name="Rectangle 8"/>
          <p:cNvSpPr/>
          <p:nvPr/>
        </p:nvSpPr>
        <p:spPr>
          <a:xfrm>
            <a:off x="457200" y="5257800"/>
            <a:ext cx="8382000" cy="1384995"/>
          </a:xfrm>
          <a:prstGeom prst="rect">
            <a:avLst/>
          </a:prstGeom>
        </p:spPr>
        <p:txBody>
          <a:bodyPr wrap="square">
            <a:spAutoFit/>
          </a:bodyPr>
          <a:lstStyle/>
          <a:p>
            <a:pPr algn="just"/>
            <a:r>
              <a:rPr lang="en-US" sz="2800" dirty="0" smtClean="0">
                <a:latin typeface="Times New Roman" pitchFamily="18" charset="0"/>
                <a:cs typeface="Times New Roman" pitchFamily="18" charset="0"/>
              </a:rPr>
              <a:t>The </a:t>
            </a:r>
            <a:r>
              <a:rPr lang="en-US" sz="2800" dirty="0" smtClean="0">
                <a:solidFill>
                  <a:srgbClr val="7030A0"/>
                </a:solidFill>
                <a:latin typeface="Times New Roman" pitchFamily="18" charset="0"/>
                <a:cs typeface="Times New Roman" pitchFamily="18" charset="0"/>
              </a:rPr>
              <a:t>five </a:t>
            </a:r>
            <a:r>
              <a:rPr lang="en-US" sz="2800" i="1" dirty="0" smtClean="0">
                <a:solidFill>
                  <a:srgbClr val="7030A0"/>
                </a:solidFill>
                <a:latin typeface="Times New Roman" pitchFamily="18" charset="0"/>
                <a:cs typeface="Times New Roman" pitchFamily="18" charset="0"/>
              </a:rPr>
              <a:t>d </a:t>
            </a:r>
            <a:r>
              <a:rPr lang="en-US" sz="2800" dirty="0" smtClean="0">
                <a:solidFill>
                  <a:srgbClr val="7030A0"/>
                </a:solidFill>
                <a:latin typeface="Times New Roman" pitchFamily="18" charset="0"/>
                <a:cs typeface="Times New Roman" pitchFamily="18" charset="0"/>
              </a:rPr>
              <a:t>orbitals</a:t>
            </a:r>
            <a:r>
              <a:rPr lang="en-US" sz="2800" dirty="0" smtClean="0">
                <a:latin typeface="Times New Roman" pitchFamily="18" charset="0"/>
                <a:cs typeface="Times New Roman" pitchFamily="18" charset="0"/>
              </a:rPr>
              <a:t> in an </a:t>
            </a:r>
            <a:r>
              <a:rPr lang="en-US" sz="2800" dirty="0" smtClean="0">
                <a:solidFill>
                  <a:srgbClr val="C00000"/>
                </a:solidFill>
                <a:latin typeface="Times New Roman" pitchFamily="18" charset="0"/>
                <a:cs typeface="Times New Roman" pitchFamily="18" charset="0"/>
              </a:rPr>
              <a:t>isolated</a:t>
            </a:r>
            <a:r>
              <a:rPr lang="en-US" sz="2800" dirty="0" smtClean="0">
                <a:latin typeface="Times New Roman" pitchFamily="18" charset="0"/>
                <a:cs typeface="Times New Roman" pitchFamily="18" charset="0"/>
              </a:rPr>
              <a:t>, </a:t>
            </a:r>
            <a:r>
              <a:rPr lang="en-US" sz="2800" dirty="0" smtClean="0">
                <a:solidFill>
                  <a:srgbClr val="7030A0"/>
                </a:solidFill>
                <a:latin typeface="Times New Roman" pitchFamily="18" charset="0"/>
                <a:cs typeface="Times New Roman" pitchFamily="18" charset="0"/>
              </a:rPr>
              <a:t>gaseous metal ion</a:t>
            </a:r>
            <a:r>
              <a:rPr lang="en-US" sz="2800" dirty="0" smtClean="0">
                <a:latin typeface="Times New Roman" pitchFamily="18" charset="0"/>
                <a:cs typeface="Times New Roman" pitchFamily="18" charset="0"/>
              </a:rPr>
              <a:t> are </a:t>
            </a:r>
            <a:r>
              <a:rPr lang="en-US" sz="2800" b="1" dirty="0" smtClean="0">
                <a:solidFill>
                  <a:srgbClr val="C00000"/>
                </a:solidFill>
                <a:latin typeface="Times New Roman" pitchFamily="18" charset="0"/>
                <a:cs typeface="Times New Roman" pitchFamily="18" charset="0"/>
              </a:rPr>
              <a:t>degenerate</a:t>
            </a:r>
            <a:r>
              <a:rPr lang="en-US" sz="2800" dirty="0" smtClean="0">
                <a:latin typeface="Times New Roman" pitchFamily="18" charset="0"/>
                <a:cs typeface="Times New Roman" pitchFamily="18" charset="0"/>
              </a:rPr>
              <a:t>.                                </a:t>
            </a:r>
          </a:p>
          <a:p>
            <a:pPr algn="ctr"/>
            <a:fld id="{959FDD57-28B5-42B9-A15B-674B3F47C7C3}" type="slidenum">
              <a:rPr lang="en-US" sz="2800" smtClean="0">
                <a:latin typeface="Times New Roman" pitchFamily="18" charset="0"/>
                <a:cs typeface="Times New Roman" pitchFamily="18" charset="0"/>
              </a:rPr>
              <a:pPr algn="ctr"/>
              <a:t>286</a:t>
            </a:fld>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52400"/>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If a </a:t>
            </a:r>
            <a:r>
              <a:rPr lang="en-US" sz="2800" dirty="0" smtClean="0">
                <a:solidFill>
                  <a:srgbClr val="7030A0"/>
                </a:solidFill>
                <a:latin typeface="Times New Roman" pitchFamily="18" charset="0"/>
                <a:cs typeface="Times New Roman" pitchFamily="18" charset="0"/>
              </a:rPr>
              <a:t>spherically symmetric </a:t>
            </a:r>
            <a:r>
              <a:rPr lang="en-US" sz="2800" dirty="0" smtClean="0">
                <a:latin typeface="Times New Roman" pitchFamily="18" charset="0"/>
                <a:cs typeface="Times New Roman" pitchFamily="18" charset="0"/>
              </a:rPr>
              <a:t>field of </a:t>
            </a:r>
            <a:r>
              <a:rPr lang="en-US" sz="2800" dirty="0" smtClean="0">
                <a:solidFill>
                  <a:srgbClr val="FF0000"/>
                </a:solidFill>
                <a:latin typeface="Times New Roman" pitchFamily="18" charset="0"/>
                <a:cs typeface="Times New Roman" pitchFamily="18" charset="0"/>
              </a:rPr>
              <a:t>negative charges </a:t>
            </a:r>
            <a:r>
              <a:rPr lang="en-US" sz="2800" dirty="0" smtClean="0">
                <a:latin typeface="Times New Roman" pitchFamily="18" charset="0"/>
                <a:cs typeface="Times New Roman" pitchFamily="18" charset="0"/>
              </a:rPr>
              <a:t>is placed around the </a:t>
            </a:r>
            <a:r>
              <a:rPr lang="en-US" sz="2800" dirty="0" smtClean="0">
                <a:solidFill>
                  <a:srgbClr val="C00000"/>
                </a:solidFill>
                <a:latin typeface="Times New Roman" pitchFamily="18" charset="0"/>
                <a:cs typeface="Times New Roman" pitchFamily="18" charset="0"/>
              </a:rPr>
              <a:t>metal</a:t>
            </a:r>
            <a:r>
              <a:rPr lang="en-US" sz="2800" dirty="0" smtClean="0">
                <a:latin typeface="Times New Roman" pitchFamily="18" charset="0"/>
                <a:cs typeface="Times New Roman" pitchFamily="18" charset="0"/>
              </a:rPr>
              <a:t>, the </a:t>
            </a:r>
            <a:r>
              <a:rPr lang="en-US" sz="2800" dirty="0" smtClean="0">
                <a:solidFill>
                  <a:srgbClr val="002060"/>
                </a:solidFill>
                <a:latin typeface="Times New Roman" pitchFamily="18" charset="0"/>
                <a:cs typeface="Times New Roman" pitchFamily="18" charset="0"/>
              </a:rPr>
              <a:t>orbitals</a:t>
            </a:r>
            <a:r>
              <a:rPr lang="en-US" sz="2800" dirty="0" smtClean="0">
                <a:latin typeface="Times New Roman" pitchFamily="18" charset="0"/>
                <a:cs typeface="Times New Roman" pitchFamily="18" charset="0"/>
              </a:rPr>
              <a:t> will remain </a:t>
            </a:r>
            <a:r>
              <a:rPr lang="en-US" sz="2800" dirty="0" smtClean="0">
                <a:solidFill>
                  <a:srgbClr val="C00000"/>
                </a:solidFill>
                <a:latin typeface="Times New Roman" pitchFamily="18" charset="0"/>
                <a:cs typeface="Times New Roman" pitchFamily="18" charset="0"/>
              </a:rPr>
              <a:t>degenerate</a:t>
            </a:r>
            <a:r>
              <a:rPr lang="en-US" sz="2800" dirty="0" smtClean="0">
                <a:latin typeface="Times New Roman" pitchFamily="18" charset="0"/>
                <a:cs typeface="Times New Roman" pitchFamily="18" charset="0"/>
              </a:rPr>
              <a:t>, but all of them will be </a:t>
            </a:r>
            <a:r>
              <a:rPr lang="en-US" sz="2800" dirty="0" smtClean="0">
                <a:solidFill>
                  <a:srgbClr val="7030A0"/>
                </a:solidFill>
                <a:latin typeface="Times New Roman" pitchFamily="18" charset="0"/>
                <a:cs typeface="Times New Roman" pitchFamily="18" charset="0"/>
              </a:rPr>
              <a:t>raised in energy </a:t>
            </a:r>
            <a:r>
              <a:rPr lang="en-US" sz="2800" dirty="0" smtClean="0">
                <a:latin typeface="Times New Roman" pitchFamily="18" charset="0"/>
                <a:cs typeface="Times New Roman" pitchFamily="18" charset="0"/>
              </a:rPr>
              <a:t>as a result of the </a:t>
            </a:r>
            <a:r>
              <a:rPr lang="en-US" sz="2800" dirty="0" smtClean="0">
                <a:solidFill>
                  <a:srgbClr val="0070C0"/>
                </a:solidFill>
                <a:latin typeface="Times New Roman" pitchFamily="18" charset="0"/>
                <a:cs typeface="Times New Roman" pitchFamily="18" charset="0"/>
              </a:rPr>
              <a:t>repulsion</a:t>
            </a:r>
            <a:r>
              <a:rPr lang="en-US" sz="2800" dirty="0" smtClean="0">
                <a:latin typeface="Times New Roman" pitchFamily="18" charset="0"/>
                <a:cs typeface="Times New Roman" pitchFamily="18" charset="0"/>
              </a:rPr>
              <a:t> between the </a:t>
            </a:r>
            <a:r>
              <a:rPr lang="en-US" sz="2800" dirty="0" smtClean="0">
                <a:solidFill>
                  <a:srgbClr val="FF0000"/>
                </a:solidFill>
                <a:latin typeface="Times New Roman" pitchFamily="18" charset="0"/>
                <a:cs typeface="Times New Roman" pitchFamily="18" charset="0"/>
              </a:rPr>
              <a:t>negative field </a:t>
            </a:r>
            <a:r>
              <a:rPr lang="en-US" sz="2800" dirty="0" smtClean="0">
                <a:latin typeface="Times New Roman" pitchFamily="18" charset="0"/>
                <a:cs typeface="Times New Roman" pitchFamily="18" charset="0"/>
              </a:rPr>
              <a:t>and the </a:t>
            </a:r>
            <a:r>
              <a:rPr lang="en-US" sz="2800" dirty="0" smtClean="0">
                <a:solidFill>
                  <a:srgbClr val="C00000"/>
                </a:solidFill>
                <a:latin typeface="Times New Roman" pitchFamily="18" charset="0"/>
                <a:cs typeface="Times New Roman" pitchFamily="18" charset="0"/>
              </a:rPr>
              <a:t>negative electrons</a:t>
            </a:r>
            <a:r>
              <a:rPr lang="en-US" sz="2800" dirty="0" smtClean="0">
                <a:latin typeface="Times New Roman" pitchFamily="18" charset="0"/>
                <a:cs typeface="Times New Roman" pitchFamily="18" charset="0"/>
              </a:rPr>
              <a:t> in the orbitals.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But, under the influence of ligands, the </a:t>
            </a:r>
            <a:r>
              <a:rPr lang="en-US" sz="2800" b="1" dirty="0" smtClean="0">
                <a:solidFill>
                  <a:srgbClr val="0070C0"/>
                </a:solidFill>
                <a:latin typeface="Times New Roman" pitchFamily="18" charset="0"/>
                <a:cs typeface="Times New Roman" pitchFamily="18" charset="0"/>
              </a:rPr>
              <a:t>degeneracy</a:t>
            </a:r>
            <a:r>
              <a:rPr lang="en-US" sz="2800" dirty="0" smtClean="0">
                <a:latin typeface="Times New Roman" pitchFamily="18" charset="0"/>
                <a:cs typeface="Times New Roman" pitchFamily="18" charset="0"/>
              </a:rPr>
              <a:t> of the </a:t>
            </a:r>
            <a:r>
              <a:rPr lang="en-US" sz="2800" i="1" dirty="0" smtClean="0">
                <a:latin typeface="Times New Roman" pitchFamily="18" charset="0"/>
                <a:cs typeface="Times New Roman" pitchFamily="18" charset="0"/>
              </a:rPr>
              <a:t>d </a:t>
            </a:r>
            <a:r>
              <a:rPr lang="en-US" sz="2800" dirty="0" smtClean="0">
                <a:solidFill>
                  <a:srgbClr val="C00000"/>
                </a:solidFill>
                <a:latin typeface="Times New Roman" pitchFamily="18" charset="0"/>
                <a:cs typeface="Times New Roman" pitchFamily="18" charset="0"/>
              </a:rPr>
              <a:t>orbitals</a:t>
            </a:r>
            <a:r>
              <a:rPr lang="en-US" sz="2800" dirty="0" smtClean="0">
                <a:latin typeface="Times New Roman" pitchFamily="18" charset="0"/>
                <a:cs typeface="Times New Roman" pitchFamily="18" charset="0"/>
              </a:rPr>
              <a:t> will be </a:t>
            </a:r>
            <a:r>
              <a:rPr lang="en-US" sz="2800" dirty="0" smtClean="0">
                <a:solidFill>
                  <a:srgbClr val="FF0000"/>
                </a:solidFill>
                <a:latin typeface="Times New Roman" pitchFamily="18" charset="0"/>
                <a:cs typeface="Times New Roman" pitchFamily="18" charset="0"/>
              </a:rPr>
              <a:t>removed</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It is this </a:t>
            </a:r>
            <a:r>
              <a:rPr lang="en-US" sz="2800" dirty="0" smtClean="0">
                <a:solidFill>
                  <a:srgbClr val="FF0000"/>
                </a:solidFill>
                <a:latin typeface="Times New Roman" pitchFamily="18" charset="0"/>
                <a:cs typeface="Times New Roman" pitchFamily="18" charset="0"/>
              </a:rPr>
              <a:t>splitting</a:t>
            </a:r>
            <a:r>
              <a:rPr lang="en-US" sz="2800" dirty="0" smtClean="0">
                <a:latin typeface="Times New Roman" pitchFamily="18" charset="0"/>
                <a:cs typeface="Times New Roman" pitchFamily="18" charset="0"/>
              </a:rPr>
              <a:t> of </a:t>
            </a:r>
            <a:r>
              <a:rPr lang="en-US" sz="2800" i="1" dirty="0" smtClean="0">
                <a:solidFill>
                  <a:srgbClr val="7030A0"/>
                </a:solidFill>
                <a:latin typeface="Times New Roman" pitchFamily="18" charset="0"/>
                <a:cs typeface="Times New Roman" pitchFamily="18" charset="0"/>
              </a:rPr>
              <a:t>d </a:t>
            </a:r>
            <a:r>
              <a:rPr lang="en-US" sz="2800" dirty="0" smtClean="0">
                <a:solidFill>
                  <a:srgbClr val="7030A0"/>
                </a:solidFill>
                <a:latin typeface="Times New Roman" pitchFamily="18" charset="0"/>
                <a:cs typeface="Times New Roman" pitchFamily="18" charset="0"/>
              </a:rPr>
              <a:t>orbital energies </a:t>
            </a:r>
            <a:r>
              <a:rPr lang="en-US" sz="2800" dirty="0" smtClean="0">
                <a:latin typeface="Times New Roman" pitchFamily="18" charset="0"/>
                <a:cs typeface="Times New Roman" pitchFamily="18" charset="0"/>
              </a:rPr>
              <a:t>and </a:t>
            </a:r>
            <a:r>
              <a:rPr lang="en-US" sz="2800" dirty="0" smtClean="0">
                <a:solidFill>
                  <a:srgbClr val="00B050"/>
                </a:solidFill>
                <a:latin typeface="Times New Roman" pitchFamily="18" charset="0"/>
                <a:cs typeface="Times New Roman" pitchFamily="18" charset="0"/>
              </a:rPr>
              <a:t>its consequences</a:t>
            </a:r>
            <a:r>
              <a:rPr lang="en-US" sz="2800" dirty="0" smtClean="0">
                <a:latin typeface="Times New Roman" pitchFamily="18" charset="0"/>
                <a:cs typeface="Times New Roman" pitchFamily="18" charset="0"/>
              </a:rPr>
              <a:t> that are at the </a:t>
            </a:r>
            <a:r>
              <a:rPr lang="en-US" sz="2800" b="1" dirty="0" smtClean="0">
                <a:solidFill>
                  <a:srgbClr val="7030A0"/>
                </a:solidFill>
                <a:latin typeface="Times New Roman" pitchFamily="18" charset="0"/>
                <a:cs typeface="Times New Roman" pitchFamily="18" charset="0"/>
              </a:rPr>
              <a:t>heart</a:t>
            </a:r>
            <a:r>
              <a:rPr lang="en-US" sz="2800" dirty="0" smtClean="0">
                <a:latin typeface="Times New Roman" pitchFamily="18" charset="0"/>
                <a:cs typeface="Times New Roman" pitchFamily="18" charset="0"/>
              </a:rPr>
              <a:t> of </a:t>
            </a:r>
            <a:r>
              <a:rPr lang="en-US" sz="2800" dirty="0" smtClean="0">
                <a:solidFill>
                  <a:srgbClr val="00B050"/>
                </a:solidFill>
                <a:latin typeface="Times New Roman" pitchFamily="18" charset="0"/>
                <a:cs typeface="Times New Roman" pitchFamily="18" charset="0"/>
              </a:rPr>
              <a:t>CFT</a:t>
            </a:r>
            <a:r>
              <a:rPr lang="en-US" sz="2800" dirty="0" smtClean="0">
                <a:latin typeface="Times New Roman" pitchFamily="18" charset="0"/>
                <a:cs typeface="Times New Roman" pitchFamily="18" charset="0"/>
              </a:rPr>
              <a:t>.</a:t>
            </a:r>
          </a:p>
          <a:p>
            <a:pPr algn="ctr">
              <a:lnSpc>
                <a:spcPct val="150000"/>
              </a:lnSpc>
              <a:buNone/>
            </a:pPr>
            <a:fld id="{D12A53C4-1655-47DC-B065-4C78CE5D1CE6}" type="slidenum">
              <a:rPr lang="en-US" sz="2800" smtClean="0">
                <a:latin typeface="Times New Roman" pitchFamily="18" charset="0"/>
                <a:cs typeface="Times New Roman" pitchFamily="18" charset="0"/>
              </a:rPr>
              <a:pPr algn="ctr">
                <a:lnSpc>
                  <a:spcPct val="150000"/>
                </a:lnSpc>
                <a:buNone/>
              </a:pPr>
              <a:t>287</a:t>
            </a:fld>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mtClean="0"/>
              <a:pPr/>
              <a:t>287</a:t>
            </a:fld>
            <a:endParaRPr lang="en-US"/>
          </a:p>
        </p:txBody>
      </p:sp>
    </p:spTree>
  </p:cSld>
  <p:clrMapOvr>
    <a:masterClrMapping/>
  </p:clrMapOvr>
  <p:transition>
    <p:strips/>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lgn="just">
              <a:lnSpc>
                <a:spcPct val="160000"/>
              </a:lnSpc>
              <a:buNone/>
            </a:pPr>
            <a:endParaRPr lang="en-US" sz="3000" dirty="0" smtClean="0">
              <a:latin typeface="Times New Roman" pitchFamily="18" charset="0"/>
              <a:cs typeface="Times New Roman" pitchFamily="18" charset="0"/>
            </a:endParaRPr>
          </a:p>
          <a:p>
            <a:pPr algn="just">
              <a:lnSpc>
                <a:spcPct val="170000"/>
              </a:lnSpc>
              <a:buNone/>
            </a:pPr>
            <a:endParaRPr lang="en-US" sz="3000" dirty="0" smtClean="0">
              <a:latin typeface="Times New Roman" pitchFamily="18" charset="0"/>
              <a:cs typeface="Times New Roman" pitchFamily="18" charset="0"/>
            </a:endParaRPr>
          </a:p>
          <a:p>
            <a:pPr algn="just">
              <a:lnSpc>
                <a:spcPct val="170000"/>
              </a:lnSpc>
              <a:buNone/>
            </a:pPr>
            <a:endParaRPr lang="en-US" sz="1900" dirty="0" smtClean="0">
              <a:latin typeface="Times New Roman" pitchFamily="18" charset="0"/>
              <a:cs typeface="Times New Roman" pitchFamily="18" charset="0"/>
            </a:endParaRPr>
          </a:p>
        </p:txBody>
      </p:sp>
      <p:pic>
        <p:nvPicPr>
          <p:cNvPr id="6" name="Picture 5"/>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685800"/>
          </a:xfrm>
        </p:spPr>
        <p:txBody>
          <a:bodyPr>
            <a:noAutofit/>
          </a:bodyPr>
          <a:lstStyle/>
          <a:p>
            <a:r>
              <a:rPr lang="en-US" sz="3600" b="1" dirty="0" smtClean="0">
                <a:solidFill>
                  <a:srgbClr val="7030A0"/>
                </a:solidFill>
                <a:latin typeface="Times New Roman" pitchFamily="18" charset="0"/>
                <a:cs typeface="Times New Roman" pitchFamily="18" charset="0"/>
              </a:rPr>
              <a:t>The octahedral crystal field</a:t>
            </a:r>
            <a:endParaRPr lang="en-US" sz="3600"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a:xfrm>
            <a:off x="0" y="457200"/>
            <a:ext cx="9144000" cy="6400800"/>
          </a:xfrm>
        </p:spPr>
        <p:txBody>
          <a:bodyPr>
            <a:no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There is an </a:t>
            </a:r>
            <a:r>
              <a:rPr lang="en-US" sz="2800" dirty="0" smtClean="0">
                <a:solidFill>
                  <a:srgbClr val="00B050"/>
                </a:solidFill>
                <a:latin typeface="Times New Roman" pitchFamily="18" charset="0"/>
                <a:cs typeface="Times New Roman" pitchFamily="18" charset="0"/>
              </a:rPr>
              <a:t>electrostatic attraction</a:t>
            </a:r>
            <a:r>
              <a:rPr lang="en-US" sz="2800" dirty="0" smtClean="0">
                <a:latin typeface="Times New Roman" pitchFamily="18" charset="0"/>
                <a:cs typeface="Times New Roman" pitchFamily="18" charset="0"/>
              </a:rPr>
              <a:t> between the </a:t>
            </a:r>
            <a:r>
              <a:rPr lang="en-US" sz="2800" dirty="0" smtClean="0">
                <a:solidFill>
                  <a:srgbClr val="7030A0"/>
                </a:solidFill>
                <a:latin typeface="Times New Roman" pitchFamily="18" charset="0"/>
                <a:cs typeface="Times New Roman" pitchFamily="18" charset="0"/>
              </a:rPr>
              <a:t>metal ion and ligands.</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However, there is also a </a:t>
            </a:r>
            <a:r>
              <a:rPr lang="en-US" sz="2800" dirty="0" smtClean="0">
                <a:solidFill>
                  <a:srgbClr val="FF0000"/>
                </a:solidFill>
                <a:latin typeface="Times New Roman" pitchFamily="18" charset="0"/>
                <a:cs typeface="Times New Roman" pitchFamily="18" charset="0"/>
              </a:rPr>
              <a:t>repulsive interaction </a:t>
            </a:r>
            <a:r>
              <a:rPr lang="en-US" sz="2800" dirty="0" smtClean="0">
                <a:latin typeface="Times New Roman" pitchFamily="18" charset="0"/>
                <a:cs typeface="Times New Roman" pitchFamily="18" charset="0"/>
              </a:rPr>
              <a:t>between </a:t>
            </a:r>
            <a:r>
              <a:rPr lang="en-US" sz="2800" dirty="0" smtClean="0">
                <a:solidFill>
                  <a:srgbClr val="00B0F0"/>
                </a:solidFill>
                <a:latin typeface="Times New Roman" pitchFamily="18" charset="0"/>
                <a:cs typeface="Times New Roman" pitchFamily="18" charset="0"/>
              </a:rPr>
              <a:t>electrons</a:t>
            </a:r>
            <a:r>
              <a:rPr lang="en-US" sz="2800" dirty="0" smtClean="0">
                <a:latin typeface="Times New Roman" pitchFamily="18" charset="0"/>
                <a:cs typeface="Times New Roman" pitchFamily="18" charset="0"/>
              </a:rPr>
              <a:t> in the d orbitals and the </a:t>
            </a:r>
            <a:r>
              <a:rPr lang="en-US" sz="2800" dirty="0" smtClean="0">
                <a:solidFill>
                  <a:srgbClr val="FF0000"/>
                </a:solidFill>
                <a:latin typeface="Times New Roman" pitchFamily="18" charset="0"/>
                <a:cs typeface="Times New Roman" pitchFamily="18" charset="0"/>
              </a:rPr>
              <a:t>ligand point charges.</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If the </a:t>
            </a:r>
            <a:r>
              <a:rPr lang="en-US" sz="2800" dirty="0" smtClean="0">
                <a:solidFill>
                  <a:srgbClr val="FF0000"/>
                </a:solidFill>
                <a:latin typeface="Times New Roman" pitchFamily="18" charset="0"/>
                <a:cs typeface="Times New Roman" pitchFamily="18" charset="0"/>
              </a:rPr>
              <a:t>electrostatic field </a:t>
            </a:r>
            <a:r>
              <a:rPr lang="en-US" sz="2800" dirty="0" smtClean="0">
                <a:latin typeface="Times New Roman" pitchFamily="18" charset="0"/>
                <a:cs typeface="Times New Roman" pitchFamily="18" charset="0"/>
              </a:rPr>
              <a:t>(CF) were </a:t>
            </a:r>
            <a:r>
              <a:rPr lang="en-US" sz="2800" dirty="0" smtClean="0">
                <a:solidFill>
                  <a:srgbClr val="00B0F0"/>
                </a:solidFill>
                <a:latin typeface="Times New Roman" pitchFamily="18" charset="0"/>
                <a:cs typeface="Times New Roman" pitchFamily="18" charset="0"/>
              </a:rPr>
              <a:t>spherical</a:t>
            </a:r>
            <a:r>
              <a:rPr lang="en-US" sz="2800" dirty="0" smtClean="0">
                <a:latin typeface="Times New Roman" pitchFamily="18" charset="0"/>
                <a:cs typeface="Times New Roman" pitchFamily="18" charset="0"/>
              </a:rPr>
              <a:t>, then the energies of the </a:t>
            </a:r>
            <a:r>
              <a:rPr lang="en-US" sz="2800" dirty="0" smtClean="0">
                <a:solidFill>
                  <a:srgbClr val="7030A0"/>
                </a:solidFill>
                <a:latin typeface="Times New Roman" pitchFamily="18" charset="0"/>
                <a:cs typeface="Times New Roman" pitchFamily="18" charset="0"/>
              </a:rPr>
              <a:t>five 3d </a:t>
            </a:r>
            <a:r>
              <a:rPr lang="en-US" sz="2800" dirty="0" smtClean="0">
                <a:latin typeface="Times New Roman" pitchFamily="18" charset="0"/>
                <a:cs typeface="Times New Roman" pitchFamily="18" charset="0"/>
              </a:rPr>
              <a:t>orbitals would be </a:t>
            </a:r>
            <a:r>
              <a:rPr lang="en-US" sz="2800" dirty="0" smtClean="0">
                <a:solidFill>
                  <a:srgbClr val="7030A0"/>
                </a:solidFill>
                <a:latin typeface="Times New Roman" pitchFamily="18" charset="0"/>
                <a:cs typeface="Times New Roman" pitchFamily="18" charset="0"/>
              </a:rPr>
              <a:t>raised(destabilized)</a:t>
            </a:r>
            <a:r>
              <a:rPr lang="en-US" sz="2800" dirty="0" smtClean="0">
                <a:latin typeface="Times New Roman" pitchFamily="18" charset="0"/>
                <a:cs typeface="Times New Roman" pitchFamily="18" charset="0"/>
              </a:rPr>
              <a:t> by the same amount. </a:t>
            </a:r>
          </a:p>
          <a:p>
            <a:pPr algn="ctr">
              <a:lnSpc>
                <a:spcPct val="150000"/>
              </a:lnSpc>
              <a:buNone/>
            </a:pPr>
            <a:fld id="{61B91B7B-AD93-41B6-8071-0CAB09E90FF6}" type="slidenum">
              <a:rPr lang="en-US" sz="2800" smtClean="0">
                <a:latin typeface="Times New Roman" pitchFamily="18" charset="0"/>
                <a:cs typeface="Times New Roman" pitchFamily="18" charset="0"/>
              </a:rPr>
              <a:pPr algn="ctr">
                <a:lnSpc>
                  <a:spcPct val="150000"/>
                </a:lnSpc>
                <a:buNone/>
              </a:pPr>
              <a:t>289</a:t>
            </a:fld>
            <a:endParaRPr lang="en-US" sz="2800" dirty="0" smtClean="0">
              <a:latin typeface="Times New Roman" pitchFamily="18" charset="0"/>
              <a:cs typeface="Times New Roman" pitchFamily="18" charset="0"/>
            </a:endParaRPr>
          </a:p>
          <a:p>
            <a:pPr algn="just">
              <a:lnSpc>
                <a:spcPct val="200000"/>
              </a:lnSpc>
              <a:buFont typeface="Wingdings" pitchFamily="2" charset="2"/>
              <a:buChar char="Ø"/>
            </a:pPr>
            <a:endParaRPr lang="en-US" sz="28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mtClean="0"/>
              <a:pPr/>
              <a:t>289</a:t>
            </a:fld>
            <a:endParaRPr lang="en-US"/>
          </a:p>
        </p:txBody>
      </p:sp>
    </p:spTree>
  </p:cSld>
  <p:clrMapOvr>
    <a:masterClrMapping/>
  </p:clrMapOvr>
  <p:transition>
    <p:strips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Autofit/>
          </a:bodyPr>
          <a:lstStyle/>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The value for Zn is correspondingly low as the ionization consists of the removal of an electron which allows the production of  the stable </a:t>
            </a:r>
            <a:r>
              <a:rPr lang="en-US" sz="2800" i="1" dirty="0" smtClean="0">
                <a:solidFill>
                  <a:schemeClr val="tx1"/>
                </a:solidFill>
                <a:latin typeface="Times New Roman" pitchFamily="18" charset="0"/>
                <a:cs typeface="Times New Roman" pitchFamily="18" charset="0"/>
              </a:rPr>
              <a:t>d</a:t>
            </a:r>
            <a:r>
              <a:rPr lang="en-US" sz="2800" i="1" baseline="30000" dirty="0" smtClean="0">
                <a:solidFill>
                  <a:schemeClr val="tx1"/>
                </a:solidFill>
                <a:latin typeface="Times New Roman" pitchFamily="18" charset="0"/>
                <a:cs typeface="Times New Roman" pitchFamily="18" charset="0"/>
              </a:rPr>
              <a:t>10</a:t>
            </a:r>
            <a:r>
              <a:rPr lang="en-US" sz="2800" i="1"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configuration. </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The trend in the third ionization enthalpies is not complicated by the 4</a:t>
            </a:r>
            <a:r>
              <a:rPr lang="en-US" sz="2800" i="1" dirty="0" smtClean="0">
                <a:solidFill>
                  <a:schemeClr val="tx1"/>
                </a:solidFill>
                <a:latin typeface="Times New Roman" pitchFamily="18" charset="0"/>
                <a:cs typeface="Times New Roman" pitchFamily="18" charset="0"/>
              </a:rPr>
              <a:t>s orbital factor and shows the greater difficulty </a:t>
            </a:r>
            <a:r>
              <a:rPr lang="en-US" sz="2800" dirty="0" smtClean="0">
                <a:solidFill>
                  <a:schemeClr val="tx1"/>
                </a:solidFill>
                <a:latin typeface="Times New Roman" pitchFamily="18" charset="0"/>
                <a:cs typeface="Times New Roman" pitchFamily="18" charset="0"/>
              </a:rPr>
              <a:t>of removing an electron from the </a:t>
            </a:r>
            <a:r>
              <a:rPr lang="en-US" sz="2800" i="1" dirty="0" smtClean="0">
                <a:solidFill>
                  <a:schemeClr val="tx1"/>
                </a:solidFill>
                <a:latin typeface="Times New Roman" pitchFamily="18" charset="0"/>
                <a:cs typeface="Times New Roman" pitchFamily="18" charset="0"/>
              </a:rPr>
              <a:t>d</a:t>
            </a:r>
            <a:r>
              <a:rPr lang="en-US" sz="2800" i="1" baseline="30000" dirty="0" smtClean="0">
                <a:solidFill>
                  <a:schemeClr val="tx1"/>
                </a:solidFill>
                <a:latin typeface="Times New Roman" pitchFamily="18" charset="0"/>
                <a:cs typeface="Times New Roman" pitchFamily="18" charset="0"/>
              </a:rPr>
              <a:t>5</a:t>
            </a:r>
            <a:r>
              <a:rPr lang="en-US" sz="2800" i="1" dirty="0" smtClean="0">
                <a:solidFill>
                  <a:schemeClr val="tx1"/>
                </a:solidFill>
                <a:latin typeface="Times New Roman" pitchFamily="18" charset="0"/>
                <a:cs typeface="Times New Roman" pitchFamily="18" charset="0"/>
              </a:rPr>
              <a:t> (Mn</a:t>
            </a:r>
            <a:r>
              <a:rPr lang="en-US" sz="2800" i="1" baseline="30000" dirty="0" smtClean="0">
                <a:solidFill>
                  <a:schemeClr val="tx1"/>
                </a:solidFill>
                <a:latin typeface="Times New Roman" pitchFamily="18" charset="0"/>
                <a:cs typeface="Times New Roman" pitchFamily="18" charset="0"/>
              </a:rPr>
              <a:t>2+</a:t>
            </a:r>
            <a:r>
              <a:rPr lang="en-US" sz="2800" i="1" dirty="0" smtClean="0">
                <a:solidFill>
                  <a:schemeClr val="tx1"/>
                </a:solidFill>
                <a:latin typeface="Times New Roman" pitchFamily="18" charset="0"/>
                <a:cs typeface="Times New Roman" pitchFamily="18" charset="0"/>
              </a:rPr>
              <a:t>) and d</a:t>
            </a:r>
            <a:r>
              <a:rPr lang="en-US" sz="2800" i="1" baseline="30000" dirty="0" smtClean="0">
                <a:solidFill>
                  <a:schemeClr val="tx1"/>
                </a:solidFill>
                <a:latin typeface="Times New Roman" pitchFamily="18" charset="0"/>
                <a:cs typeface="Times New Roman" pitchFamily="18" charset="0"/>
              </a:rPr>
              <a:t>10</a:t>
            </a:r>
            <a:r>
              <a:rPr lang="en-US" sz="2800" i="1" dirty="0" smtClean="0">
                <a:solidFill>
                  <a:schemeClr val="tx1"/>
                </a:solidFill>
                <a:latin typeface="Times New Roman" pitchFamily="18" charset="0"/>
                <a:cs typeface="Times New Roman" pitchFamily="18" charset="0"/>
              </a:rPr>
              <a:t> (Zn</a:t>
            </a:r>
            <a:r>
              <a:rPr lang="en-US" sz="2800" i="1" baseline="30000" dirty="0" smtClean="0">
                <a:solidFill>
                  <a:schemeClr val="tx1"/>
                </a:solidFill>
                <a:latin typeface="Times New Roman" pitchFamily="18" charset="0"/>
                <a:cs typeface="Times New Roman" pitchFamily="18" charset="0"/>
              </a:rPr>
              <a:t>2+</a:t>
            </a:r>
            <a:r>
              <a:rPr lang="en-US" sz="2800" i="1" dirty="0" smtClean="0">
                <a:solidFill>
                  <a:schemeClr val="tx1"/>
                </a:solidFill>
                <a:latin typeface="Times New Roman" pitchFamily="18" charset="0"/>
                <a:cs typeface="Times New Roman" pitchFamily="18" charset="0"/>
              </a:rPr>
              <a:t>) ions </a:t>
            </a:r>
            <a:r>
              <a:rPr lang="en-US" sz="2800" dirty="0" smtClean="0">
                <a:solidFill>
                  <a:schemeClr val="tx1"/>
                </a:solidFill>
                <a:latin typeface="Times New Roman" pitchFamily="18" charset="0"/>
                <a:cs typeface="Times New Roman" pitchFamily="18" charset="0"/>
              </a:rPr>
              <a:t>superimposed upon the general increasing trend. </a:t>
            </a:r>
          </a:p>
          <a:p>
            <a:pPr algn="just">
              <a:lnSpc>
                <a:spcPct val="150000"/>
              </a:lnSpc>
              <a:buFont typeface="Wingdings" pitchFamily="2" charset="2"/>
              <a:buChar char="Ø"/>
            </a:pPr>
            <a:endParaRPr lang="en-US" sz="2800"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In general, the third ionization enthalpies are quite high and there is a marked break between the values for Mn</a:t>
            </a:r>
            <a:r>
              <a:rPr lang="en-US" sz="2800" baseline="30000" dirty="0" smtClean="0">
                <a:solidFill>
                  <a:schemeClr val="tx1"/>
                </a:solidFill>
                <a:latin typeface="Times New Roman" pitchFamily="18" charset="0"/>
                <a:cs typeface="Times New Roman" pitchFamily="18" charset="0"/>
              </a:rPr>
              <a:t>2+ </a:t>
            </a:r>
            <a:r>
              <a:rPr lang="en-US" sz="2800" dirty="0" smtClean="0">
                <a:solidFill>
                  <a:schemeClr val="tx1"/>
                </a:solidFill>
                <a:latin typeface="Times New Roman" pitchFamily="18" charset="0"/>
                <a:cs typeface="Times New Roman" pitchFamily="18" charset="0"/>
              </a:rPr>
              <a:t>and Fe</a:t>
            </a:r>
            <a:r>
              <a:rPr lang="en-US" sz="2800" baseline="30000" dirty="0" smtClean="0">
                <a:solidFill>
                  <a:schemeClr val="tx1"/>
                </a:solidFill>
                <a:latin typeface="Times New Roman" pitchFamily="18" charset="0"/>
                <a:cs typeface="Times New Roman" pitchFamily="18" charset="0"/>
              </a:rPr>
              <a:t>2+</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29</a:t>
            </a:fld>
            <a:endParaRPr lang="en-US"/>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52400"/>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However, the </a:t>
            </a:r>
            <a:r>
              <a:rPr lang="en-US" sz="2800" dirty="0" smtClean="0">
                <a:solidFill>
                  <a:srgbClr val="FF0000"/>
                </a:solidFill>
                <a:latin typeface="Times New Roman" pitchFamily="18" charset="0"/>
                <a:cs typeface="Times New Roman" pitchFamily="18" charset="0"/>
              </a:rPr>
              <a:t>d</a:t>
            </a:r>
            <a:r>
              <a:rPr lang="en-US" sz="2800" baseline="-25000" dirty="0" smtClean="0">
                <a:solidFill>
                  <a:srgbClr val="FF0000"/>
                </a:solidFill>
                <a:latin typeface="Times New Roman" pitchFamily="18" charset="0"/>
                <a:cs typeface="Times New Roman" pitchFamily="18" charset="0"/>
              </a:rPr>
              <a:t>z</a:t>
            </a:r>
            <a:r>
              <a:rPr lang="en-US" sz="2800" dirty="0" smtClean="0">
                <a:solidFill>
                  <a:srgbClr val="FF0000"/>
                </a:solidFill>
                <a:latin typeface="Times New Roman" pitchFamily="18" charset="0"/>
                <a:cs typeface="Times New Roman" pitchFamily="18" charset="0"/>
              </a:rPr>
              <a:t>2</a:t>
            </a:r>
            <a:r>
              <a:rPr lang="en-US" sz="2800" dirty="0" smtClean="0">
                <a:latin typeface="Times New Roman" pitchFamily="18" charset="0"/>
                <a:cs typeface="Times New Roman" pitchFamily="18" charset="0"/>
              </a:rPr>
              <a:t> and </a:t>
            </a:r>
            <a:r>
              <a:rPr lang="en-US" sz="2800" dirty="0" smtClean="0">
                <a:solidFill>
                  <a:srgbClr val="FF0000"/>
                </a:solidFill>
                <a:latin typeface="Times New Roman" pitchFamily="18" charset="0"/>
                <a:cs typeface="Times New Roman" pitchFamily="18" charset="0"/>
              </a:rPr>
              <a:t>d</a:t>
            </a:r>
            <a:r>
              <a:rPr lang="en-US" sz="2800" baseline="-25000" dirty="0" smtClean="0">
                <a:solidFill>
                  <a:srgbClr val="FF0000"/>
                </a:solidFill>
                <a:latin typeface="Times New Roman" pitchFamily="18" charset="0"/>
                <a:cs typeface="Times New Roman" pitchFamily="18" charset="0"/>
              </a:rPr>
              <a:t>x</a:t>
            </a:r>
            <a:r>
              <a:rPr lang="en-US" sz="2800" baseline="30000" dirty="0" smtClean="0">
                <a:solidFill>
                  <a:srgbClr val="FF0000"/>
                </a:solidFill>
                <a:latin typeface="Times New Roman" pitchFamily="18" charset="0"/>
                <a:cs typeface="Times New Roman" pitchFamily="18" charset="0"/>
              </a:rPr>
              <a:t>2</a:t>
            </a:r>
            <a:r>
              <a:rPr lang="en-US" sz="2800" dirty="0" smtClean="0">
                <a:solidFill>
                  <a:srgbClr val="FF0000"/>
                </a:solidFill>
                <a:latin typeface="Times New Roman" pitchFamily="18" charset="0"/>
                <a:cs typeface="Times New Roman" pitchFamily="18" charset="0"/>
              </a:rPr>
              <a:t>-</a:t>
            </a:r>
            <a:r>
              <a:rPr lang="en-US" sz="2800" baseline="-25000" dirty="0" smtClean="0">
                <a:solidFill>
                  <a:srgbClr val="FF0000"/>
                </a:solidFill>
                <a:latin typeface="Times New Roman" pitchFamily="18" charset="0"/>
                <a:cs typeface="Times New Roman" pitchFamily="18" charset="0"/>
              </a:rPr>
              <a:t>y</a:t>
            </a:r>
            <a:r>
              <a:rPr lang="en-US" sz="2800" baseline="30000" dirty="0" smtClean="0">
                <a:solidFill>
                  <a:srgbClr val="FF0000"/>
                </a:solidFill>
                <a:latin typeface="Times New Roman" pitchFamily="18" charset="0"/>
                <a:cs typeface="Times New Roman" pitchFamily="18" charset="0"/>
              </a:rPr>
              <a:t>2</a:t>
            </a:r>
            <a:r>
              <a:rPr lang="en-US" sz="2800" dirty="0" smtClean="0">
                <a:latin typeface="Times New Roman" pitchFamily="18" charset="0"/>
                <a:cs typeface="Times New Roman" pitchFamily="18" charset="0"/>
              </a:rPr>
              <a:t> atomic orbitals point </a:t>
            </a:r>
            <a:r>
              <a:rPr lang="en-US" sz="2800" dirty="0" smtClean="0">
                <a:solidFill>
                  <a:srgbClr val="C00000"/>
                </a:solidFill>
                <a:latin typeface="Times New Roman" pitchFamily="18" charset="0"/>
                <a:cs typeface="Times New Roman" pitchFamily="18" charset="0"/>
              </a:rPr>
              <a:t>directly</a:t>
            </a:r>
            <a:r>
              <a:rPr lang="en-US" sz="2800" dirty="0" smtClean="0">
                <a:latin typeface="Times New Roman" pitchFamily="18" charset="0"/>
                <a:cs typeface="Times New Roman" pitchFamily="18" charset="0"/>
              </a:rPr>
              <a:t> at the ligands(</a:t>
            </a:r>
            <a:r>
              <a:rPr lang="en-US" sz="2800" dirty="0" smtClean="0">
                <a:solidFill>
                  <a:srgbClr val="002060"/>
                </a:solidFill>
                <a:latin typeface="Times New Roman" pitchFamily="18" charset="0"/>
                <a:cs typeface="Times New Roman" pitchFamily="18" charset="0"/>
              </a:rPr>
              <a:t>destabilized</a:t>
            </a:r>
            <a:r>
              <a:rPr lang="en-US" sz="2800" dirty="0" smtClean="0">
                <a:latin typeface="Times New Roman" pitchFamily="18" charset="0"/>
                <a:cs typeface="Times New Roman" pitchFamily="18" charset="0"/>
              </a:rPr>
              <a:t>) while the </a:t>
            </a:r>
            <a:r>
              <a:rPr lang="en-US" sz="2800" dirty="0" err="1" smtClean="0">
                <a:solidFill>
                  <a:srgbClr val="FF0000"/>
                </a:solidFill>
                <a:latin typeface="Times New Roman" pitchFamily="18" charset="0"/>
                <a:cs typeface="Times New Roman" pitchFamily="18" charset="0"/>
              </a:rPr>
              <a:t>d</a:t>
            </a:r>
            <a:r>
              <a:rPr lang="en-US" sz="2800" baseline="-25000" dirty="0" err="1" smtClean="0">
                <a:solidFill>
                  <a:srgbClr val="FF0000"/>
                </a:solidFill>
                <a:latin typeface="Times New Roman" pitchFamily="18" charset="0"/>
                <a:cs typeface="Times New Roman" pitchFamily="18" charset="0"/>
              </a:rPr>
              <a:t>xy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a:t>
            </a:r>
            <a:r>
              <a:rPr lang="en-US" sz="2800" baseline="-25000" dirty="0" err="1" smtClean="0">
                <a:solidFill>
                  <a:srgbClr val="FF0000"/>
                </a:solidFill>
                <a:latin typeface="Times New Roman" pitchFamily="18" charset="0"/>
                <a:cs typeface="Times New Roman" pitchFamily="18" charset="0"/>
              </a:rPr>
              <a:t>yz</a:t>
            </a:r>
            <a:r>
              <a:rPr lang="en-US" sz="2800" dirty="0" smtClean="0">
                <a:solidFill>
                  <a:srgbClr val="FF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and </a:t>
            </a:r>
            <a:r>
              <a:rPr lang="en-US" sz="2800" dirty="0" err="1" smtClean="0">
                <a:solidFill>
                  <a:srgbClr val="FF0000"/>
                </a:solidFill>
                <a:latin typeface="Times New Roman" pitchFamily="18" charset="0"/>
                <a:cs typeface="Times New Roman" pitchFamily="18" charset="0"/>
              </a:rPr>
              <a:t>d</a:t>
            </a:r>
            <a:r>
              <a:rPr lang="en-US" sz="2800" baseline="-25000" dirty="0" err="1" smtClean="0">
                <a:solidFill>
                  <a:srgbClr val="FF0000"/>
                </a:solidFill>
                <a:latin typeface="Times New Roman" pitchFamily="18" charset="0"/>
                <a:cs typeface="Times New Roman" pitchFamily="18" charset="0"/>
              </a:rPr>
              <a:t>xz</a:t>
            </a:r>
            <a:r>
              <a:rPr lang="en-US" sz="2800" dirty="0" smtClean="0">
                <a:solidFill>
                  <a:srgbClr val="FF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atomic orbitals point between them(</a:t>
            </a:r>
            <a:r>
              <a:rPr lang="en-US" sz="2800" dirty="0" err="1" smtClean="0">
                <a:solidFill>
                  <a:srgbClr val="FF0000"/>
                </a:solidFill>
                <a:latin typeface="Times New Roman" pitchFamily="18" charset="0"/>
                <a:cs typeface="Times New Roman" pitchFamily="18" charset="0"/>
              </a:rPr>
              <a:t>stablized</a:t>
            </a:r>
            <a:r>
              <a:rPr lang="en-US" sz="2800" dirty="0" smtClean="0">
                <a:latin typeface="Times New Roman" pitchFamily="18" charset="0"/>
                <a:cs typeface="Times New Roman" pitchFamily="18" charset="0"/>
              </a:rPr>
              <a:t>). </a:t>
            </a:r>
            <a:endParaRPr lang="en-US" sz="2800" dirty="0" smtClean="0">
              <a:solidFill>
                <a:srgbClr val="FF0000"/>
              </a:solidFill>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solidFill>
                  <a:srgbClr val="FF0000"/>
                </a:solidFill>
                <a:latin typeface="Times New Roman" pitchFamily="18" charset="0"/>
                <a:cs typeface="Times New Roman" pitchFamily="18" charset="0"/>
              </a:rPr>
              <a:t>dz</a:t>
            </a:r>
            <a:r>
              <a:rPr lang="en-US" sz="2800" baseline="30000" dirty="0" smtClean="0">
                <a:solidFill>
                  <a:srgbClr val="FF0000"/>
                </a:solidFill>
                <a:latin typeface="Times New Roman" pitchFamily="18" charset="0"/>
                <a:cs typeface="Times New Roman" pitchFamily="18" charset="0"/>
              </a:rPr>
              <a:t>2</a:t>
            </a:r>
            <a:r>
              <a:rPr lang="en-US" sz="2800" dirty="0" smtClean="0">
                <a:latin typeface="Times New Roman" pitchFamily="18" charset="0"/>
                <a:cs typeface="Times New Roman" pitchFamily="18" charset="0"/>
              </a:rPr>
              <a:t> and </a:t>
            </a:r>
            <a:r>
              <a:rPr lang="en-US" sz="2800" dirty="0" smtClean="0">
                <a:solidFill>
                  <a:srgbClr val="FF0000"/>
                </a:solidFill>
                <a:latin typeface="Times New Roman" pitchFamily="18" charset="0"/>
                <a:cs typeface="Times New Roman" pitchFamily="18" charset="0"/>
              </a:rPr>
              <a:t>dx</a:t>
            </a:r>
            <a:r>
              <a:rPr lang="en-US" sz="2800" baseline="30000" dirty="0" smtClean="0">
                <a:solidFill>
                  <a:srgbClr val="FF0000"/>
                </a:solidFill>
                <a:latin typeface="Times New Roman" pitchFamily="18" charset="0"/>
                <a:cs typeface="Times New Roman" pitchFamily="18" charset="0"/>
              </a:rPr>
              <a:t>2</a:t>
            </a:r>
            <a:r>
              <a:rPr lang="en-US" sz="2800" dirty="0" smtClean="0">
                <a:solidFill>
                  <a:srgbClr val="FF0000"/>
                </a:solidFill>
                <a:latin typeface="Times New Roman" pitchFamily="18" charset="0"/>
                <a:cs typeface="Times New Roman" pitchFamily="18" charset="0"/>
              </a:rPr>
              <a:t>-y</a:t>
            </a:r>
            <a:r>
              <a:rPr lang="en-US" sz="2800" baseline="30000" dirty="0" smtClean="0">
                <a:solidFill>
                  <a:srgbClr val="FF0000"/>
                </a:solidFill>
                <a:latin typeface="Times New Roman" pitchFamily="18" charset="0"/>
                <a:cs typeface="Times New Roman" pitchFamily="18" charset="0"/>
              </a:rPr>
              <a:t>2</a:t>
            </a:r>
            <a:r>
              <a:rPr lang="en-US" sz="2800" dirty="0" smtClean="0">
                <a:latin typeface="Times New Roman" pitchFamily="18" charset="0"/>
                <a:cs typeface="Times New Roman" pitchFamily="18" charset="0"/>
              </a:rPr>
              <a:t> orbitals have </a:t>
            </a:r>
            <a:r>
              <a:rPr lang="en-US" sz="2800" dirty="0" smtClean="0">
                <a:solidFill>
                  <a:srgbClr val="0070C0"/>
                </a:solidFill>
                <a:latin typeface="Times New Roman" pitchFamily="18" charset="0"/>
                <a:cs typeface="Times New Roman" pitchFamily="18" charset="0"/>
              </a:rPr>
              <a:t>e</a:t>
            </a:r>
            <a:r>
              <a:rPr lang="en-US" sz="2800" baseline="-25000" dirty="0" smtClean="0">
                <a:solidFill>
                  <a:srgbClr val="0070C0"/>
                </a:solidFill>
                <a:latin typeface="Times New Roman" pitchFamily="18" charset="0"/>
                <a:cs typeface="Times New Roman" pitchFamily="18" charset="0"/>
              </a:rPr>
              <a:t>g</a:t>
            </a:r>
            <a:r>
              <a:rPr lang="en-US" sz="2800" dirty="0" smtClean="0">
                <a:latin typeface="Times New Roman" pitchFamily="18" charset="0"/>
                <a:cs typeface="Times New Roman" pitchFamily="18" charset="0"/>
              </a:rPr>
              <a:t> symmetry, while the </a:t>
            </a:r>
            <a:r>
              <a:rPr lang="en-US" sz="2800" dirty="0" err="1" smtClean="0">
                <a:solidFill>
                  <a:srgbClr val="002060"/>
                </a:solidFill>
                <a:latin typeface="Times New Roman" pitchFamily="18" charset="0"/>
                <a:cs typeface="Times New Roman" pitchFamily="18" charset="0"/>
              </a:rPr>
              <a:t>d</a:t>
            </a:r>
            <a:r>
              <a:rPr lang="en-US" sz="2800" baseline="-25000" dirty="0" err="1" smtClean="0">
                <a:solidFill>
                  <a:srgbClr val="002060"/>
                </a:solidFill>
                <a:latin typeface="Times New Roman" pitchFamily="18" charset="0"/>
                <a:cs typeface="Times New Roman" pitchFamily="18" charset="0"/>
              </a:rPr>
              <a:t>xy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a:t>
            </a:r>
            <a:r>
              <a:rPr lang="en-US" sz="2800" baseline="-25000" dirty="0" err="1" smtClean="0">
                <a:solidFill>
                  <a:srgbClr val="002060"/>
                </a:solidFill>
                <a:latin typeface="Times New Roman" pitchFamily="18" charset="0"/>
                <a:cs typeface="Times New Roman" pitchFamily="18" charset="0"/>
              </a:rPr>
              <a:t>yz</a:t>
            </a:r>
            <a:r>
              <a:rPr lang="en-US" sz="2800" dirty="0" smtClean="0">
                <a:latin typeface="Times New Roman" pitchFamily="18" charset="0"/>
                <a:cs typeface="Times New Roman" pitchFamily="18" charset="0"/>
              </a:rPr>
              <a:t> and </a:t>
            </a:r>
            <a:r>
              <a:rPr lang="en-US" sz="2800" dirty="0" err="1" smtClean="0">
                <a:solidFill>
                  <a:srgbClr val="002060"/>
                </a:solidFill>
                <a:latin typeface="Times New Roman" pitchFamily="18" charset="0"/>
                <a:cs typeface="Times New Roman" pitchFamily="18" charset="0"/>
              </a:rPr>
              <a:t>d</a:t>
            </a:r>
            <a:r>
              <a:rPr lang="en-US" sz="2800" baseline="-25000" dirty="0" err="1" smtClean="0">
                <a:solidFill>
                  <a:srgbClr val="002060"/>
                </a:solidFill>
                <a:latin typeface="Times New Roman" pitchFamily="18" charset="0"/>
                <a:cs typeface="Times New Roman" pitchFamily="18" charset="0"/>
              </a:rPr>
              <a:t>xz</a:t>
            </a:r>
            <a:r>
              <a:rPr lang="en-US" sz="2800" dirty="0" smtClean="0">
                <a:latin typeface="Times New Roman" pitchFamily="18" charset="0"/>
                <a:cs typeface="Times New Roman" pitchFamily="18" charset="0"/>
              </a:rPr>
              <a:t> orbitals possess </a:t>
            </a:r>
            <a:r>
              <a:rPr lang="en-US" sz="2800" dirty="0" smtClean="0">
                <a:solidFill>
                  <a:srgbClr val="0070C0"/>
                </a:solidFill>
                <a:latin typeface="Times New Roman" pitchFamily="18" charset="0"/>
                <a:cs typeface="Times New Roman" pitchFamily="18" charset="0"/>
              </a:rPr>
              <a:t>t</a:t>
            </a:r>
            <a:r>
              <a:rPr lang="en-US" sz="2800" baseline="-25000" dirty="0" smtClean="0">
                <a:solidFill>
                  <a:srgbClr val="0070C0"/>
                </a:solidFill>
                <a:latin typeface="Times New Roman" pitchFamily="18" charset="0"/>
                <a:cs typeface="Times New Roman" pitchFamily="18" charset="0"/>
              </a:rPr>
              <a:t>2g</a:t>
            </a:r>
            <a:r>
              <a:rPr lang="en-US" sz="2800" dirty="0" smtClean="0">
                <a:latin typeface="Times New Roman" pitchFamily="18" charset="0"/>
                <a:cs typeface="Times New Roman" pitchFamily="18" charset="0"/>
              </a:rPr>
              <a:t> symmetry.</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a:t>
            </a:r>
            <a:r>
              <a:rPr lang="en-US" sz="2800" dirty="0" smtClean="0">
                <a:solidFill>
                  <a:srgbClr val="0070C0"/>
                </a:solidFill>
                <a:latin typeface="Times New Roman" pitchFamily="18" charset="0"/>
                <a:cs typeface="Times New Roman" pitchFamily="18" charset="0"/>
              </a:rPr>
              <a:t>energy separation </a:t>
            </a:r>
            <a:r>
              <a:rPr lang="en-US" sz="2800" dirty="0" smtClean="0">
                <a:latin typeface="Times New Roman" pitchFamily="18" charset="0"/>
                <a:cs typeface="Times New Roman" pitchFamily="18" charset="0"/>
              </a:rPr>
              <a:t>between them is </a:t>
            </a:r>
            <a:r>
              <a:rPr lang="en-US" sz="2800" dirty="0" smtClean="0">
                <a:solidFill>
                  <a:srgbClr val="7030A0"/>
                </a:solidFill>
                <a:latin typeface="Times New Roman" pitchFamily="18" charset="0"/>
                <a:cs typeface="Times New Roman" pitchFamily="18" charset="0"/>
              </a:rPr>
              <a:t>Δ</a:t>
            </a:r>
            <a:r>
              <a:rPr lang="en-US" sz="2800" baseline="-25000" dirty="0" smtClean="0">
                <a:solidFill>
                  <a:srgbClr val="7030A0"/>
                </a:solidFill>
                <a:latin typeface="Times New Roman" pitchFamily="18" charset="0"/>
                <a:cs typeface="Times New Roman" pitchFamily="18" charset="0"/>
              </a:rPr>
              <a:t>oct</a:t>
            </a:r>
            <a:r>
              <a:rPr lang="en-US" sz="2800" dirty="0" smtClean="0">
                <a:latin typeface="Times New Roman" pitchFamily="18" charset="0"/>
                <a:cs typeface="Times New Roman" pitchFamily="18" charset="0"/>
              </a:rPr>
              <a:t> </a:t>
            </a:r>
            <a:r>
              <a:rPr lang="en-US" sz="2800" dirty="0" smtClean="0">
                <a:solidFill>
                  <a:srgbClr val="7030A0"/>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a:t>
            </a:r>
            <a:r>
              <a:rPr lang="en-US" sz="2800" dirty="0" smtClean="0">
                <a:solidFill>
                  <a:srgbClr val="7030A0"/>
                </a:solidFill>
                <a:latin typeface="Times New Roman" pitchFamily="18" charset="0"/>
                <a:cs typeface="Times New Roman" pitchFamily="18" charset="0"/>
              </a:rPr>
              <a:t>delta </a:t>
            </a:r>
            <a:r>
              <a:rPr lang="en-US" sz="2800" dirty="0" err="1" smtClean="0">
                <a:solidFill>
                  <a:srgbClr val="7030A0"/>
                </a:solidFill>
                <a:latin typeface="Times New Roman" pitchFamily="18" charset="0"/>
                <a:cs typeface="Times New Roman" pitchFamily="18" charset="0"/>
              </a:rPr>
              <a:t>oct</a:t>
            </a:r>
            <a:r>
              <a:rPr lang="en-US" sz="2800" dirty="0" smtClean="0">
                <a:solidFill>
                  <a:srgbClr val="7030A0"/>
                </a:solidFill>
                <a:latin typeface="Times New Roman" pitchFamily="18" charset="0"/>
                <a:cs typeface="Times New Roman" pitchFamily="18" charset="0"/>
              </a:rPr>
              <a:t>’) or 10Dq</a:t>
            </a:r>
            <a:r>
              <a:rPr lang="en-US" sz="2800" dirty="0" smtClean="0">
                <a:solidFill>
                  <a:srgbClr val="7030A0"/>
                </a:solidFill>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overall </a:t>
            </a:r>
            <a:r>
              <a:rPr lang="en-US" sz="2800" dirty="0" smtClean="0">
                <a:solidFill>
                  <a:srgbClr val="FF0000"/>
                </a:solidFill>
                <a:latin typeface="Times New Roman" pitchFamily="18" charset="0"/>
                <a:cs typeface="Times New Roman" pitchFamily="18" charset="0"/>
              </a:rPr>
              <a:t>stabilization</a:t>
            </a:r>
            <a:r>
              <a:rPr lang="en-US" sz="2800" dirty="0" smtClean="0">
                <a:latin typeface="Times New Roman" pitchFamily="18" charset="0"/>
                <a:cs typeface="Times New Roman" pitchFamily="18" charset="0"/>
              </a:rPr>
              <a:t> of the </a:t>
            </a:r>
            <a:r>
              <a:rPr lang="en-US" sz="2800" dirty="0" smtClean="0">
                <a:solidFill>
                  <a:srgbClr val="FF0000"/>
                </a:solidFill>
                <a:latin typeface="Times New Roman" pitchFamily="18" charset="0"/>
                <a:cs typeface="Times New Roman" pitchFamily="18" charset="0"/>
              </a:rPr>
              <a:t>t</a:t>
            </a:r>
            <a:r>
              <a:rPr lang="en-US" sz="2800" baseline="-25000" dirty="0" smtClean="0">
                <a:solidFill>
                  <a:srgbClr val="FF0000"/>
                </a:solidFill>
                <a:latin typeface="Times New Roman" pitchFamily="18" charset="0"/>
                <a:cs typeface="Times New Roman" pitchFamily="18" charset="0"/>
              </a:rPr>
              <a:t>2g </a:t>
            </a:r>
            <a:r>
              <a:rPr lang="en-US" sz="2800" dirty="0" smtClean="0">
                <a:solidFill>
                  <a:srgbClr val="FF0000"/>
                </a:solidFill>
                <a:latin typeface="Times New Roman" pitchFamily="18" charset="0"/>
                <a:cs typeface="Times New Roman" pitchFamily="18" charset="0"/>
              </a:rPr>
              <a:t>orbitals </a:t>
            </a:r>
            <a:r>
              <a:rPr lang="en-US" sz="2800" dirty="0" smtClean="0">
                <a:latin typeface="Times New Roman" pitchFamily="18" charset="0"/>
                <a:cs typeface="Times New Roman" pitchFamily="18" charset="0"/>
              </a:rPr>
              <a:t>equals the overall destabilization of the </a:t>
            </a:r>
            <a:r>
              <a:rPr lang="en-US" sz="2800" dirty="0" smtClean="0">
                <a:solidFill>
                  <a:srgbClr val="FF0000"/>
                </a:solidFill>
                <a:latin typeface="Times New Roman" pitchFamily="18" charset="0"/>
                <a:cs typeface="Times New Roman" pitchFamily="18" charset="0"/>
              </a:rPr>
              <a:t>e</a:t>
            </a:r>
            <a:r>
              <a:rPr lang="en-US" sz="2800" baseline="-25000" dirty="0" smtClean="0">
                <a:solidFill>
                  <a:srgbClr val="FF0000"/>
                </a:solidFill>
                <a:latin typeface="Times New Roman" pitchFamily="18" charset="0"/>
                <a:cs typeface="Times New Roman" pitchFamily="18" charset="0"/>
              </a:rPr>
              <a:t>g</a:t>
            </a:r>
            <a:r>
              <a:rPr lang="en-US" sz="2800" dirty="0" smtClean="0">
                <a:solidFill>
                  <a:srgbClr val="FF0000"/>
                </a:solidFill>
                <a:latin typeface="Times New Roman" pitchFamily="18" charset="0"/>
                <a:cs typeface="Times New Roman" pitchFamily="18" charset="0"/>
              </a:rPr>
              <a:t> set</a:t>
            </a:r>
            <a:r>
              <a:rPr lang="en-US" sz="2800" dirty="0" smtClean="0">
                <a:latin typeface="Times New Roman" pitchFamily="18" charset="0"/>
                <a:cs typeface="Times New Roman" pitchFamily="18" charset="0"/>
              </a:rPr>
              <a:t>.</a:t>
            </a:r>
          </a:p>
          <a:p>
            <a:pPr algn="ctr">
              <a:buNone/>
            </a:pPr>
            <a:fld id="{BD3906EE-469F-48B7-B786-042A6EC503BF}" type="slidenum">
              <a:rPr lang="en-US" smtClean="0">
                <a:latin typeface="Times New Roman" pitchFamily="18" charset="0"/>
                <a:cs typeface="Times New Roman" pitchFamily="18" charset="0"/>
              </a:rPr>
              <a:pPr algn="ctr">
                <a:buNone/>
              </a:pPr>
              <a:t>290</a:t>
            </a:fld>
            <a:endParaRPr lang="en-US" dirty="0">
              <a:latin typeface="Times New Roman" pitchFamily="18" charset="0"/>
              <a:cs typeface="Times New Roman" pitchFamily="18" charset="0"/>
            </a:endParaRPr>
          </a:p>
        </p:txBody>
      </p:sp>
    </p:spTree>
  </p:cSld>
  <p:clrMapOvr>
    <a:masterClrMapping/>
  </p:clrMapOvr>
  <p:transition>
    <p:push dir="r"/>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45719"/>
          </a:xfrm>
        </p:spPr>
        <p:txBody>
          <a:bodyPr>
            <a:normAutofit fontScale="90000"/>
          </a:bodyPr>
          <a:lstStyle/>
          <a:p>
            <a:endParaRPr lang="en-US" dirty="0"/>
          </a:p>
        </p:txBody>
      </p:sp>
      <p:sp>
        <p:nvSpPr>
          <p:cNvPr id="5" name="Content Placeholder 4"/>
          <p:cNvSpPr>
            <a:spLocks noGrp="1"/>
          </p:cNvSpPr>
          <p:nvPr>
            <p:ph idx="1"/>
          </p:nvPr>
        </p:nvSpPr>
        <p:spPr>
          <a:xfrm>
            <a:off x="0" y="0"/>
            <a:ext cx="9144000" cy="6858000"/>
          </a:xfrm>
        </p:spPr>
        <p:txBody>
          <a:bodyPr>
            <a:normAutofit lnSpcReduction="1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Thus, orbitals in the </a:t>
            </a:r>
            <a:r>
              <a:rPr lang="en-US" sz="2800" dirty="0" err="1" smtClean="0">
                <a:solidFill>
                  <a:srgbClr val="FF0000"/>
                </a:solidFill>
                <a:latin typeface="Times New Roman" pitchFamily="18" charset="0"/>
                <a:cs typeface="Times New Roman" pitchFamily="18" charset="0"/>
              </a:rPr>
              <a:t>e</a:t>
            </a:r>
            <a:r>
              <a:rPr lang="en-US" sz="2800" baseline="-25000" dirty="0" err="1" smtClean="0">
                <a:solidFill>
                  <a:srgbClr val="FF0000"/>
                </a:solidFill>
                <a:latin typeface="Times New Roman" pitchFamily="18" charset="0"/>
                <a:cs typeface="Times New Roman" pitchFamily="18" charset="0"/>
              </a:rPr>
              <a:t>g</a:t>
            </a:r>
            <a:r>
              <a:rPr lang="en-US" sz="2800" dirty="0" smtClean="0">
                <a:solidFill>
                  <a:srgbClr val="FF0000"/>
                </a:solidFill>
                <a:latin typeface="Times New Roman" pitchFamily="18" charset="0"/>
                <a:cs typeface="Times New Roman" pitchFamily="18" charset="0"/>
              </a:rPr>
              <a:t> set </a:t>
            </a:r>
            <a:r>
              <a:rPr lang="en-US" sz="2800" dirty="0" smtClean="0">
                <a:latin typeface="Times New Roman" pitchFamily="18" charset="0"/>
                <a:cs typeface="Times New Roman" pitchFamily="18" charset="0"/>
              </a:rPr>
              <a:t>are raised by </a:t>
            </a:r>
            <a:r>
              <a:rPr lang="en-US" sz="2800" dirty="0" smtClean="0">
                <a:solidFill>
                  <a:srgbClr val="0070C0"/>
                </a:solidFill>
                <a:latin typeface="Times New Roman" pitchFamily="18" charset="0"/>
                <a:cs typeface="Times New Roman" pitchFamily="18" charset="0"/>
              </a:rPr>
              <a:t>0.6Δ</a:t>
            </a:r>
            <a:r>
              <a:rPr lang="en-US" sz="2800" baseline="-25000" dirty="0" smtClean="0">
                <a:solidFill>
                  <a:srgbClr val="0070C0"/>
                </a:solidFill>
                <a:latin typeface="Times New Roman" pitchFamily="18" charset="0"/>
                <a:cs typeface="Times New Roman" pitchFamily="18" charset="0"/>
              </a:rPr>
              <a:t>oct</a:t>
            </a:r>
            <a:r>
              <a:rPr lang="en-US" sz="2800" dirty="0" smtClean="0">
                <a:latin typeface="Times New Roman" pitchFamily="18" charset="0"/>
                <a:cs typeface="Times New Roman" pitchFamily="18" charset="0"/>
              </a:rPr>
              <a:t> with respect to the </a:t>
            </a:r>
            <a:r>
              <a:rPr lang="en-US" sz="2800" dirty="0" err="1" smtClean="0">
                <a:solidFill>
                  <a:srgbClr val="0070C0"/>
                </a:solidFill>
                <a:latin typeface="Times New Roman" pitchFamily="18" charset="0"/>
                <a:cs typeface="Times New Roman" pitchFamily="18" charset="0"/>
              </a:rPr>
              <a:t>barycentre</a:t>
            </a:r>
            <a:r>
              <a:rPr lang="en-US" sz="2800" dirty="0" smtClean="0">
                <a:latin typeface="Times New Roman" pitchFamily="18" charset="0"/>
                <a:cs typeface="Times New Roman" pitchFamily="18" charset="0"/>
              </a:rPr>
              <a:t> while those in the </a:t>
            </a:r>
            <a:r>
              <a:rPr lang="en-US" sz="2800" dirty="0" smtClean="0">
                <a:solidFill>
                  <a:srgbClr val="7030A0"/>
                </a:solidFill>
                <a:latin typeface="Times New Roman" pitchFamily="18" charset="0"/>
                <a:cs typeface="Times New Roman" pitchFamily="18" charset="0"/>
              </a:rPr>
              <a:t>t</a:t>
            </a:r>
            <a:r>
              <a:rPr lang="en-US" sz="2800" baseline="-25000" dirty="0" smtClean="0">
                <a:solidFill>
                  <a:srgbClr val="7030A0"/>
                </a:solidFill>
                <a:latin typeface="Times New Roman" pitchFamily="18" charset="0"/>
                <a:cs typeface="Times New Roman" pitchFamily="18" charset="0"/>
              </a:rPr>
              <a:t>2g</a:t>
            </a:r>
            <a:r>
              <a:rPr lang="en-US" sz="2800" dirty="0" smtClean="0">
                <a:solidFill>
                  <a:srgbClr val="7030A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set are lowered by </a:t>
            </a:r>
            <a:r>
              <a:rPr lang="en-US" sz="2800" dirty="0" smtClean="0">
                <a:solidFill>
                  <a:srgbClr val="7030A0"/>
                </a:solidFill>
                <a:latin typeface="Times New Roman" pitchFamily="18" charset="0"/>
                <a:cs typeface="Times New Roman" pitchFamily="18" charset="0"/>
              </a:rPr>
              <a:t>0.4Δ</a:t>
            </a:r>
            <a:r>
              <a:rPr lang="en-US" sz="2800" baseline="-25000" dirty="0" smtClean="0">
                <a:solidFill>
                  <a:srgbClr val="7030A0"/>
                </a:solidFill>
                <a:latin typeface="Times New Roman" pitchFamily="18" charset="0"/>
                <a:cs typeface="Times New Roman" pitchFamily="18" charset="0"/>
              </a:rPr>
              <a:t>oct</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ctr">
              <a:lnSpc>
                <a:spcPct val="150000"/>
              </a:lnSpc>
              <a:buNone/>
            </a:pPr>
            <a:endParaRPr lang="en-US" sz="2800" dirty="0" smtClean="0">
              <a:latin typeface="Times New Roman" pitchFamily="18" charset="0"/>
              <a:cs typeface="Times New Roman" pitchFamily="18" charset="0"/>
            </a:endParaRPr>
          </a:p>
          <a:p>
            <a:pPr algn="ctr">
              <a:lnSpc>
                <a:spcPct val="150000"/>
              </a:lnSpc>
              <a:buNone/>
            </a:pPr>
            <a:fld id="{C0928D58-AFDE-4E99-AA54-237CEF7C12BD}" type="slidenum">
              <a:rPr lang="en-US" sz="2800" smtClean="0">
                <a:latin typeface="Times New Roman" pitchFamily="18" charset="0"/>
                <a:cs typeface="Times New Roman" pitchFamily="18" charset="0"/>
              </a:rPr>
              <a:pPr algn="ctr">
                <a:lnSpc>
                  <a:spcPct val="150000"/>
                </a:lnSpc>
                <a:buNone/>
              </a:pPr>
              <a:t>291</a:t>
            </a:fld>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None/>
            </a:pPr>
            <a:endParaRPr lang="en-US" sz="2800" dirty="0" smtClean="0">
              <a:latin typeface="Times New Roman" pitchFamily="18" charset="0"/>
              <a:cs typeface="Times New Roman" pitchFamily="18" charset="0"/>
            </a:endParaRPr>
          </a:p>
          <a:p>
            <a:endParaRPr lang="en-US" dirty="0"/>
          </a:p>
        </p:txBody>
      </p:sp>
      <p:pic>
        <p:nvPicPr>
          <p:cNvPr id="6" name="Picture 5"/>
          <p:cNvPicPr/>
          <p:nvPr/>
        </p:nvPicPr>
        <p:blipFill>
          <a:blip r:embed="rId2" cstate="print"/>
          <a:srcRect/>
          <a:stretch>
            <a:fillRect/>
          </a:stretch>
        </p:blipFill>
        <p:spPr bwMode="auto">
          <a:xfrm>
            <a:off x="1600200" y="1981200"/>
            <a:ext cx="5943600" cy="38862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762000"/>
            <a:ext cx="8229600" cy="152400"/>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v"/>
            </a:pPr>
            <a:r>
              <a:rPr lang="en-US" sz="2800" dirty="0" smtClean="0">
                <a:latin typeface="Times New Roman" pitchFamily="18" charset="0"/>
                <a:cs typeface="Times New Roman" pitchFamily="18" charset="0"/>
              </a:rPr>
              <a:t>The </a:t>
            </a:r>
            <a:r>
              <a:rPr lang="en-US" sz="2800" dirty="0" smtClean="0">
                <a:solidFill>
                  <a:srgbClr val="FF0000"/>
                </a:solidFill>
                <a:latin typeface="Times New Roman" pitchFamily="18" charset="0"/>
                <a:cs typeface="Times New Roman" pitchFamily="18" charset="0"/>
              </a:rPr>
              <a:t>magnitude </a:t>
            </a:r>
            <a:r>
              <a:rPr lang="en-US" sz="2800" dirty="0" smtClean="0">
                <a:latin typeface="Times New Roman" pitchFamily="18" charset="0"/>
                <a:cs typeface="Times New Roman" pitchFamily="18" charset="0"/>
              </a:rPr>
              <a:t>of </a:t>
            </a:r>
            <a:r>
              <a:rPr lang="en-US" sz="2800" dirty="0" smtClean="0">
                <a:solidFill>
                  <a:srgbClr val="7030A0"/>
                </a:solidFill>
                <a:latin typeface="Times New Roman" pitchFamily="18" charset="0"/>
                <a:cs typeface="Times New Roman" pitchFamily="18" charset="0"/>
              </a:rPr>
              <a:t>Δ</a:t>
            </a:r>
            <a:r>
              <a:rPr lang="en-US" sz="2800" baseline="-25000" dirty="0" smtClean="0">
                <a:solidFill>
                  <a:srgbClr val="7030A0"/>
                </a:solidFill>
                <a:latin typeface="Times New Roman" pitchFamily="18" charset="0"/>
                <a:cs typeface="Times New Roman" pitchFamily="18" charset="0"/>
              </a:rPr>
              <a:t>oct</a:t>
            </a:r>
            <a:r>
              <a:rPr lang="en-US" sz="2800" dirty="0" smtClean="0">
                <a:latin typeface="Times New Roman" pitchFamily="18" charset="0"/>
                <a:cs typeface="Times New Roman" pitchFamily="18" charset="0"/>
              </a:rPr>
              <a:t> is determined by the strength of the </a:t>
            </a:r>
            <a:r>
              <a:rPr lang="en-US" sz="2800" dirty="0" smtClean="0">
                <a:solidFill>
                  <a:srgbClr val="C00000"/>
                </a:solidFill>
                <a:latin typeface="Times New Roman" pitchFamily="18" charset="0"/>
                <a:cs typeface="Times New Roman" pitchFamily="18" charset="0"/>
              </a:rPr>
              <a:t>crystal field</a:t>
            </a:r>
            <a:r>
              <a:rPr lang="en-US" sz="2800" dirty="0" smtClean="0">
                <a:latin typeface="Times New Roman" pitchFamily="18" charset="0"/>
                <a:cs typeface="Times New Roman" pitchFamily="18" charset="0"/>
              </a:rPr>
              <a:t>, the two </a:t>
            </a:r>
            <a:r>
              <a:rPr lang="en-US" sz="2800" dirty="0" smtClean="0">
                <a:solidFill>
                  <a:srgbClr val="7030A0"/>
                </a:solidFill>
                <a:latin typeface="Times New Roman" pitchFamily="18" charset="0"/>
                <a:cs typeface="Times New Roman" pitchFamily="18" charset="0"/>
              </a:rPr>
              <a:t>extremes</a:t>
            </a:r>
            <a:r>
              <a:rPr lang="en-US" sz="2800" dirty="0" smtClean="0">
                <a:latin typeface="Times New Roman" pitchFamily="18" charset="0"/>
                <a:cs typeface="Times New Roman" pitchFamily="18" charset="0"/>
              </a:rPr>
              <a:t> being called </a:t>
            </a:r>
            <a:r>
              <a:rPr lang="en-US" sz="2800" dirty="0" smtClean="0">
                <a:solidFill>
                  <a:srgbClr val="C00000"/>
                </a:solidFill>
                <a:latin typeface="Times New Roman" pitchFamily="18" charset="0"/>
                <a:cs typeface="Times New Roman" pitchFamily="18" charset="0"/>
              </a:rPr>
              <a:t>weak field </a:t>
            </a:r>
            <a:r>
              <a:rPr lang="en-US" sz="2800" dirty="0" smtClean="0">
                <a:latin typeface="Times New Roman" pitchFamily="18" charset="0"/>
                <a:cs typeface="Times New Roman" pitchFamily="18" charset="0"/>
              </a:rPr>
              <a:t>and </a:t>
            </a:r>
            <a:r>
              <a:rPr lang="en-US" sz="2800" dirty="0" smtClean="0">
                <a:solidFill>
                  <a:srgbClr val="0070C0"/>
                </a:solidFill>
                <a:latin typeface="Times New Roman" pitchFamily="18" charset="0"/>
                <a:cs typeface="Times New Roman" pitchFamily="18" charset="0"/>
              </a:rPr>
              <a:t>strong field</a:t>
            </a:r>
            <a:r>
              <a:rPr lang="en-US" sz="2800" dirty="0" smtClean="0">
                <a:latin typeface="Times New Roman" pitchFamily="18" charset="0"/>
                <a:cs typeface="Times New Roman" pitchFamily="18" charset="0"/>
              </a:rPr>
              <a:t>.</a:t>
            </a:r>
          </a:p>
          <a:p>
            <a:pPr algn="just">
              <a:lnSpc>
                <a:spcPct val="150000"/>
              </a:lnSpc>
              <a:buFont typeface="Wingdings" pitchFamily="2" charset="2"/>
              <a:buChar char="v"/>
            </a:pPr>
            <a:r>
              <a:rPr lang="en-US" sz="2800" dirty="0" smtClean="0">
                <a:solidFill>
                  <a:srgbClr val="7030A0"/>
                </a:solidFill>
                <a:latin typeface="Times New Roman" pitchFamily="18" charset="0"/>
                <a:cs typeface="Times New Roman" pitchFamily="18" charset="0"/>
              </a:rPr>
              <a:t>Δ</a:t>
            </a:r>
            <a:r>
              <a:rPr lang="en-US" sz="2800" baseline="-25000" dirty="0" smtClean="0">
                <a:solidFill>
                  <a:srgbClr val="7030A0"/>
                </a:solidFill>
                <a:latin typeface="Times New Roman" pitchFamily="18" charset="0"/>
                <a:cs typeface="Times New Roman" pitchFamily="18" charset="0"/>
              </a:rPr>
              <a:t>oct</a:t>
            </a:r>
            <a:r>
              <a:rPr lang="en-US" sz="2800" dirty="0" smtClean="0">
                <a:solidFill>
                  <a:srgbClr val="7030A0"/>
                </a:solidFill>
                <a:latin typeface="Times New Roman" pitchFamily="18" charset="0"/>
                <a:cs typeface="Times New Roman" pitchFamily="18" charset="0"/>
              </a:rPr>
              <a:t>(weak field) &lt; Δ</a:t>
            </a:r>
            <a:r>
              <a:rPr lang="en-US" sz="2800" baseline="-25000" dirty="0" smtClean="0">
                <a:solidFill>
                  <a:srgbClr val="7030A0"/>
                </a:solidFill>
                <a:latin typeface="Times New Roman" pitchFamily="18" charset="0"/>
                <a:cs typeface="Times New Roman" pitchFamily="18" charset="0"/>
              </a:rPr>
              <a:t>oct</a:t>
            </a:r>
            <a:r>
              <a:rPr lang="en-US" sz="2800" dirty="0" smtClean="0">
                <a:solidFill>
                  <a:srgbClr val="7030A0"/>
                </a:solidFill>
                <a:latin typeface="Times New Roman" pitchFamily="18" charset="0"/>
                <a:cs typeface="Times New Roman" pitchFamily="18" charset="0"/>
              </a:rPr>
              <a:t>(strong field)</a:t>
            </a:r>
          </a:p>
          <a:p>
            <a:pPr algn="just">
              <a:lnSpc>
                <a:spcPct val="150000"/>
              </a:lnSpc>
              <a:buFont typeface="Wingdings" pitchFamily="2" charset="2"/>
              <a:buChar char="v"/>
            </a:pPr>
            <a:r>
              <a:rPr lang="en-US" sz="2800" dirty="0" smtClean="0">
                <a:solidFill>
                  <a:srgbClr val="002060"/>
                </a:solidFill>
                <a:latin typeface="Times New Roman" pitchFamily="18" charset="0"/>
                <a:cs typeface="Times New Roman" pitchFamily="18" charset="0"/>
              </a:rPr>
              <a:t>Factors</a:t>
            </a:r>
            <a:r>
              <a:rPr lang="en-US" sz="2800" dirty="0" smtClean="0">
                <a:latin typeface="Times New Roman" pitchFamily="18" charset="0"/>
                <a:cs typeface="Times New Roman" pitchFamily="18" charset="0"/>
              </a:rPr>
              <a:t> governing the magnitude of </a:t>
            </a:r>
            <a:r>
              <a:rPr lang="en-US" sz="2800" dirty="0" err="1" smtClean="0">
                <a:solidFill>
                  <a:srgbClr val="FF0000"/>
                </a:solidFill>
                <a:latin typeface="Times New Roman" pitchFamily="18" charset="0"/>
                <a:cs typeface="Times New Roman" pitchFamily="18" charset="0"/>
              </a:rPr>
              <a:t>Δ</a:t>
            </a:r>
            <a:r>
              <a:rPr lang="en-US" sz="2800" baseline="-25000" dirty="0" err="1" smtClean="0">
                <a:solidFill>
                  <a:srgbClr val="FF0000"/>
                </a:solidFill>
                <a:latin typeface="Times New Roman" pitchFamily="18" charset="0"/>
                <a:cs typeface="Times New Roman" pitchFamily="18" charset="0"/>
              </a:rPr>
              <a:t>oct</a:t>
            </a:r>
            <a:r>
              <a:rPr lang="en-US" sz="2800" dirty="0" smtClean="0">
                <a:latin typeface="Times New Roman" pitchFamily="18" charset="0"/>
                <a:cs typeface="Times New Roman" pitchFamily="18" charset="0"/>
              </a:rPr>
              <a:t> are: the </a:t>
            </a:r>
            <a:r>
              <a:rPr lang="en-US" sz="2800" dirty="0" smtClean="0">
                <a:solidFill>
                  <a:srgbClr val="FF0000"/>
                </a:solidFill>
                <a:latin typeface="Times New Roman" pitchFamily="18" charset="0"/>
                <a:cs typeface="Times New Roman" pitchFamily="18" charset="0"/>
              </a:rPr>
              <a:t>identity</a:t>
            </a:r>
            <a:r>
              <a:rPr lang="en-US" sz="2800" dirty="0" smtClean="0">
                <a:latin typeface="Times New Roman" pitchFamily="18" charset="0"/>
                <a:cs typeface="Times New Roman" pitchFamily="18" charset="0"/>
              </a:rPr>
              <a:t> and </a:t>
            </a:r>
            <a:r>
              <a:rPr lang="en-US" sz="2800" dirty="0" smtClean="0">
                <a:solidFill>
                  <a:srgbClr val="FF0000"/>
                </a:solidFill>
                <a:latin typeface="Times New Roman" pitchFamily="18" charset="0"/>
                <a:cs typeface="Times New Roman" pitchFamily="18" charset="0"/>
              </a:rPr>
              <a:t>oxidation state</a:t>
            </a:r>
            <a:r>
              <a:rPr lang="en-US" sz="2800" dirty="0" smtClean="0">
                <a:latin typeface="Times New Roman" pitchFamily="18" charset="0"/>
                <a:cs typeface="Times New Roman" pitchFamily="18" charset="0"/>
              </a:rPr>
              <a:t> of the </a:t>
            </a:r>
            <a:r>
              <a:rPr lang="en-US" sz="2800" dirty="0" smtClean="0">
                <a:solidFill>
                  <a:srgbClr val="0070C0"/>
                </a:solidFill>
                <a:latin typeface="Times New Roman" pitchFamily="18" charset="0"/>
                <a:cs typeface="Times New Roman" pitchFamily="18" charset="0"/>
              </a:rPr>
              <a:t>metal ion  </a:t>
            </a:r>
            <a:r>
              <a:rPr lang="en-US" sz="2800" dirty="0" smtClean="0">
                <a:latin typeface="Times New Roman" pitchFamily="18" charset="0"/>
                <a:cs typeface="Times New Roman" pitchFamily="18" charset="0"/>
              </a:rPr>
              <a:t>and</a:t>
            </a:r>
            <a:r>
              <a:rPr lang="en-US" sz="2800" dirty="0" smtClean="0">
                <a:solidFill>
                  <a:srgbClr val="0070C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the </a:t>
            </a:r>
            <a:r>
              <a:rPr lang="en-US" sz="2800" dirty="0" smtClean="0">
                <a:solidFill>
                  <a:srgbClr val="0070C0"/>
                </a:solidFill>
                <a:latin typeface="Times New Roman" pitchFamily="18" charset="0"/>
                <a:cs typeface="Times New Roman" pitchFamily="18" charset="0"/>
              </a:rPr>
              <a:t>nature</a:t>
            </a:r>
            <a:r>
              <a:rPr lang="en-US" sz="2800" dirty="0" smtClean="0">
                <a:latin typeface="Times New Roman" pitchFamily="18" charset="0"/>
                <a:cs typeface="Times New Roman" pitchFamily="18" charset="0"/>
              </a:rPr>
              <a:t> of the ligands. For </a:t>
            </a:r>
            <a:r>
              <a:rPr lang="en-US" sz="2800" dirty="0" smtClean="0">
                <a:solidFill>
                  <a:srgbClr val="FF0000"/>
                </a:solidFill>
                <a:latin typeface="Times New Roman" pitchFamily="18" charset="0"/>
                <a:cs typeface="Times New Roman" pitchFamily="18" charset="0"/>
              </a:rPr>
              <a:t>octahedral</a:t>
            </a:r>
            <a:r>
              <a:rPr lang="en-US" sz="2800" dirty="0" smtClean="0">
                <a:latin typeface="Times New Roman" pitchFamily="18" charset="0"/>
                <a:cs typeface="Times New Roman" pitchFamily="18" charset="0"/>
              </a:rPr>
              <a:t> complexes, </a:t>
            </a:r>
            <a:r>
              <a:rPr lang="en-US" sz="2800" dirty="0" smtClean="0">
                <a:solidFill>
                  <a:srgbClr val="7030A0"/>
                </a:solidFill>
                <a:latin typeface="Times New Roman" pitchFamily="18" charset="0"/>
                <a:cs typeface="Times New Roman" pitchFamily="18" charset="0"/>
              </a:rPr>
              <a:t>Δ</a:t>
            </a:r>
            <a:r>
              <a:rPr lang="en-US" sz="2800" baseline="-25000" dirty="0" smtClean="0">
                <a:solidFill>
                  <a:srgbClr val="7030A0"/>
                </a:solidFill>
                <a:latin typeface="Times New Roman" pitchFamily="18" charset="0"/>
                <a:cs typeface="Times New Roman" pitchFamily="18" charset="0"/>
              </a:rPr>
              <a:t>oct</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increases</a:t>
            </a:r>
            <a:r>
              <a:rPr lang="en-US" sz="2800" dirty="0" smtClean="0">
                <a:latin typeface="Times New Roman" pitchFamily="18" charset="0"/>
                <a:cs typeface="Times New Roman" pitchFamily="18" charset="0"/>
              </a:rPr>
              <a:t> along the following </a:t>
            </a:r>
            <a:r>
              <a:rPr lang="en-US" sz="2800" dirty="0" smtClean="0">
                <a:solidFill>
                  <a:srgbClr val="FF0000"/>
                </a:solidFill>
                <a:latin typeface="Times New Roman" pitchFamily="18" charset="0"/>
                <a:cs typeface="Times New Roman" pitchFamily="18" charset="0"/>
              </a:rPr>
              <a:t>spectrochemical series</a:t>
            </a:r>
            <a:r>
              <a:rPr lang="en-US" sz="2800" dirty="0" smtClean="0">
                <a:latin typeface="Times New Roman" pitchFamily="18" charset="0"/>
                <a:cs typeface="Times New Roman" pitchFamily="18" charset="0"/>
              </a:rPr>
              <a:t> of </a:t>
            </a:r>
            <a:r>
              <a:rPr lang="en-US" sz="2800" dirty="0" smtClean="0">
                <a:solidFill>
                  <a:srgbClr val="C00000"/>
                </a:solidFill>
                <a:latin typeface="Times New Roman" pitchFamily="18" charset="0"/>
                <a:cs typeface="Times New Roman" pitchFamily="18" charset="0"/>
              </a:rPr>
              <a:t>ligands</a:t>
            </a:r>
            <a:r>
              <a:rPr lang="en-US" sz="2800" dirty="0" smtClean="0">
                <a:latin typeface="Times New Roman" pitchFamily="18" charset="0"/>
                <a:cs typeface="Times New Roman" pitchFamily="18" charset="0"/>
              </a:rPr>
              <a:t>.</a:t>
            </a:r>
          </a:p>
          <a:p>
            <a:pPr>
              <a:buFont typeface="Wingdings" pitchFamily="2" charset="2"/>
              <a:buChar char="v"/>
            </a:pPr>
            <a:endParaRPr lang="en-US" dirty="0">
              <a:latin typeface="Times New Roman" pitchFamily="18" charset="0"/>
              <a:cs typeface="Times New Roman" pitchFamily="18" charset="0"/>
            </a:endParaRPr>
          </a:p>
        </p:txBody>
      </p:sp>
      <p:pic>
        <p:nvPicPr>
          <p:cNvPr id="4" name="Picture 3"/>
          <p:cNvPicPr/>
          <p:nvPr/>
        </p:nvPicPr>
        <p:blipFill>
          <a:blip r:embed="rId2" cstate="print"/>
          <a:srcRect/>
          <a:stretch>
            <a:fillRect/>
          </a:stretch>
        </p:blipFill>
        <p:spPr bwMode="auto">
          <a:xfrm>
            <a:off x="381000" y="5257800"/>
            <a:ext cx="8229600" cy="1371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45C640F9-12FC-4035-B6BC-597DC992300D}" type="slidenum">
              <a:rPr lang="en-US" smtClean="0"/>
              <a:pPr/>
              <a:t>292</a:t>
            </a:fld>
            <a:endParaRPr lang="en-US"/>
          </a:p>
        </p:txBody>
      </p:sp>
    </p:spTree>
  </p:cSld>
  <p:clrMapOvr>
    <a:masterClrMapping/>
  </p:clrMapOvr>
  <p:transition>
    <p:cover dir="lu"/>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US" sz="2800"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pPr algn="just">
              <a:lnSpc>
                <a:spcPct val="150000"/>
              </a:lnSpc>
              <a:buNone/>
            </a:pPr>
            <a:r>
              <a:rPr lang="en-US" sz="2800" dirty="0" smtClean="0">
                <a:latin typeface="Times New Roman" pitchFamily="18" charset="0"/>
                <a:cs typeface="Times New Roman" pitchFamily="18" charset="0"/>
              </a:rPr>
              <a:t>The occupation of the 3d orbitals in weak and strong field Fe</a:t>
            </a:r>
            <a:r>
              <a:rPr lang="en-US" sz="2800" baseline="30000" dirty="0" smtClean="0">
                <a:latin typeface="Times New Roman" pitchFamily="18" charset="0"/>
                <a:cs typeface="Times New Roman" pitchFamily="18" charset="0"/>
              </a:rPr>
              <a:t>3+ </a:t>
            </a:r>
            <a:r>
              <a:rPr lang="en-US" sz="2800" dirty="0" smtClean="0">
                <a:latin typeface="Times New Roman" pitchFamily="18" charset="0"/>
                <a:cs typeface="Times New Roman" pitchFamily="18" charset="0"/>
              </a:rPr>
              <a:t>(d</a:t>
            </a:r>
            <a:r>
              <a:rPr lang="en-US" sz="2800" baseline="30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 complexes.</a:t>
            </a:r>
          </a:p>
          <a:p>
            <a:pPr algn="ctr">
              <a:lnSpc>
                <a:spcPct val="150000"/>
              </a:lnSpc>
              <a:buNone/>
            </a:pPr>
            <a:fld id="{F3F485FF-21E6-43FF-9B55-02B10175327C}" type="slidenum">
              <a:rPr lang="en-US" sz="2800" smtClean="0">
                <a:latin typeface="Times New Roman" pitchFamily="18" charset="0"/>
                <a:cs typeface="Times New Roman" pitchFamily="18" charset="0"/>
              </a:rPr>
              <a:pPr algn="ctr">
                <a:lnSpc>
                  <a:spcPct val="150000"/>
                </a:lnSpc>
                <a:buNone/>
              </a:pPr>
              <a:t>293</a:t>
            </a:fld>
            <a:endParaRPr lang="en-US" sz="2800" dirty="0" smtClean="0">
              <a:latin typeface="Times New Roman" pitchFamily="18" charset="0"/>
              <a:cs typeface="Times New Roman" pitchFamily="18" charset="0"/>
            </a:endParaRPr>
          </a:p>
          <a:p>
            <a:pPr>
              <a:buNone/>
            </a:pPr>
            <a:endParaRPr lang="en-US" sz="2800" dirty="0">
              <a:latin typeface="Times New Roman" pitchFamily="18" charset="0"/>
              <a:cs typeface="Times New Roman" pitchFamily="18" charset="0"/>
            </a:endParaRPr>
          </a:p>
        </p:txBody>
      </p:sp>
      <p:pic>
        <p:nvPicPr>
          <p:cNvPr id="4" name="Picture 3"/>
          <p:cNvPicPr/>
          <p:nvPr/>
        </p:nvPicPr>
        <p:blipFill>
          <a:blip r:embed="rId2" cstate="print"/>
          <a:srcRect/>
          <a:stretch>
            <a:fillRect/>
          </a:stretch>
        </p:blipFill>
        <p:spPr bwMode="auto">
          <a:xfrm>
            <a:off x="228600" y="0"/>
            <a:ext cx="83058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smtClean="0">
                <a:solidFill>
                  <a:srgbClr val="0070C0"/>
                </a:solidFill>
                <a:latin typeface="Times New Roman" pitchFamily="18" charset="0"/>
                <a:cs typeface="Times New Roman" pitchFamily="18" charset="0"/>
              </a:rPr>
              <a:t>Crystal field stabilization energ</a:t>
            </a:r>
            <a:r>
              <a:rPr lang="en-US" b="1" dirty="0" smtClean="0">
                <a:solidFill>
                  <a:srgbClr val="0070C0"/>
                </a:solidFill>
              </a:rPr>
              <a:t>y</a:t>
            </a:r>
            <a:endParaRPr lang="en-US" dirty="0">
              <a:solidFill>
                <a:srgbClr val="0070C0"/>
              </a:solidFill>
            </a:endParaRPr>
          </a:p>
        </p:txBody>
      </p:sp>
      <p:sp>
        <p:nvSpPr>
          <p:cNvPr id="3" name="Content Placeholder 2"/>
          <p:cNvSpPr>
            <a:spLocks noGrp="1"/>
          </p:cNvSpPr>
          <p:nvPr>
            <p:ph idx="1"/>
          </p:nvPr>
        </p:nvSpPr>
        <p:spPr>
          <a:xfrm>
            <a:off x="0" y="685800"/>
            <a:ext cx="9144000" cy="61722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For a given </a:t>
            </a:r>
            <a:r>
              <a:rPr lang="en-US" sz="2800" dirty="0" smtClean="0">
                <a:solidFill>
                  <a:srgbClr val="C00000"/>
                </a:solidFill>
                <a:latin typeface="Times New Roman" pitchFamily="18" charset="0"/>
                <a:cs typeface="Times New Roman" pitchFamily="18" charset="0"/>
              </a:rPr>
              <a:t>d</a:t>
            </a:r>
            <a:r>
              <a:rPr lang="en-US" sz="2800" baseline="30000" dirty="0" smtClean="0">
                <a:solidFill>
                  <a:srgbClr val="C00000"/>
                </a:solidFill>
                <a:latin typeface="Times New Roman" pitchFamily="18" charset="0"/>
                <a:cs typeface="Times New Roman" pitchFamily="18" charset="0"/>
              </a:rPr>
              <a:t>n</a:t>
            </a:r>
            <a:r>
              <a:rPr lang="en-US" sz="2800" dirty="0" smtClean="0">
                <a:latin typeface="Times New Roman" pitchFamily="18" charset="0"/>
                <a:cs typeface="Times New Roman" pitchFamily="18" charset="0"/>
              </a:rPr>
              <a:t> configuration, the </a:t>
            </a:r>
            <a:r>
              <a:rPr lang="en-US" sz="2800" dirty="0" smtClean="0">
                <a:solidFill>
                  <a:srgbClr val="7030A0"/>
                </a:solidFill>
                <a:latin typeface="Times New Roman" pitchFamily="18" charset="0"/>
                <a:cs typeface="Times New Roman" pitchFamily="18" charset="0"/>
              </a:rPr>
              <a:t>CFSE</a:t>
            </a:r>
            <a:r>
              <a:rPr lang="en-US" sz="2800" dirty="0" smtClean="0">
                <a:latin typeface="Times New Roman" pitchFamily="18" charset="0"/>
                <a:cs typeface="Times New Roman" pitchFamily="18" charset="0"/>
              </a:rPr>
              <a:t> is the </a:t>
            </a:r>
            <a:r>
              <a:rPr lang="en-US" sz="2800" dirty="0" smtClean="0">
                <a:solidFill>
                  <a:srgbClr val="7030A0"/>
                </a:solidFill>
                <a:latin typeface="Times New Roman" pitchFamily="18" charset="0"/>
                <a:cs typeface="Times New Roman" pitchFamily="18" charset="0"/>
              </a:rPr>
              <a:t>difference</a:t>
            </a:r>
            <a:r>
              <a:rPr lang="en-US" sz="2800" dirty="0" smtClean="0">
                <a:latin typeface="Times New Roman" pitchFamily="18" charset="0"/>
                <a:cs typeface="Times New Roman" pitchFamily="18" charset="0"/>
              </a:rPr>
              <a:t> in </a:t>
            </a:r>
            <a:r>
              <a:rPr lang="en-US" sz="2800" dirty="0" smtClean="0">
                <a:solidFill>
                  <a:srgbClr val="FF0000"/>
                </a:solidFill>
                <a:latin typeface="Times New Roman" pitchFamily="18" charset="0"/>
                <a:cs typeface="Times New Roman" pitchFamily="18" charset="0"/>
              </a:rPr>
              <a:t>energy</a:t>
            </a:r>
            <a:r>
              <a:rPr lang="en-US" sz="2800" dirty="0" smtClean="0">
                <a:latin typeface="Times New Roman" pitchFamily="18" charset="0"/>
                <a:cs typeface="Times New Roman" pitchFamily="18" charset="0"/>
              </a:rPr>
              <a:t> between the </a:t>
            </a:r>
            <a:r>
              <a:rPr lang="en-US" sz="2800" dirty="0" smtClean="0">
                <a:solidFill>
                  <a:srgbClr val="7030A0"/>
                </a:solidFill>
                <a:latin typeface="Times New Roman" pitchFamily="18" charset="0"/>
                <a:cs typeface="Times New Roman" pitchFamily="18" charset="0"/>
              </a:rPr>
              <a:t>d electrons </a:t>
            </a:r>
            <a:r>
              <a:rPr lang="en-US" sz="2800" dirty="0" smtClean="0">
                <a:latin typeface="Times New Roman" pitchFamily="18" charset="0"/>
                <a:cs typeface="Times New Roman" pitchFamily="18" charset="0"/>
              </a:rPr>
              <a:t>in an octahedral crystal field and the </a:t>
            </a:r>
            <a:r>
              <a:rPr lang="en-US" sz="2800" dirty="0" smtClean="0">
                <a:solidFill>
                  <a:srgbClr val="7030A0"/>
                </a:solidFill>
                <a:latin typeface="Times New Roman" pitchFamily="18" charset="0"/>
                <a:cs typeface="Times New Roman" pitchFamily="18" charset="0"/>
              </a:rPr>
              <a:t>d electrons </a:t>
            </a:r>
            <a:r>
              <a:rPr lang="en-US" sz="2800" dirty="0" smtClean="0">
                <a:latin typeface="Times New Roman" pitchFamily="18" charset="0"/>
                <a:cs typeface="Times New Roman" pitchFamily="18" charset="0"/>
              </a:rPr>
              <a:t>in a spherical crystal field.</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For a </a:t>
            </a:r>
            <a:r>
              <a:rPr lang="en-US" sz="2800" dirty="0" smtClean="0">
                <a:solidFill>
                  <a:srgbClr val="C00000"/>
                </a:solidFill>
                <a:latin typeface="Times New Roman" pitchFamily="18" charset="0"/>
                <a:cs typeface="Times New Roman" pitchFamily="18" charset="0"/>
              </a:rPr>
              <a:t>d</a:t>
            </a:r>
            <a:r>
              <a:rPr lang="en-US" sz="2800" baseline="30000" dirty="0" smtClean="0">
                <a:solidFill>
                  <a:srgbClr val="C00000"/>
                </a:solidFill>
                <a:latin typeface="Times New Roman" pitchFamily="18" charset="0"/>
                <a:cs typeface="Times New Roman" pitchFamily="18" charset="0"/>
              </a:rPr>
              <a:t>1</a:t>
            </a:r>
            <a:r>
              <a:rPr lang="en-US" sz="2800" dirty="0" smtClean="0">
                <a:latin typeface="Times New Roman" pitchFamily="18" charset="0"/>
                <a:cs typeface="Times New Roman" pitchFamily="18" charset="0"/>
              </a:rPr>
              <a:t> system, the </a:t>
            </a:r>
            <a:r>
              <a:rPr lang="en-US" sz="2800" dirty="0" smtClean="0">
                <a:solidFill>
                  <a:srgbClr val="7030A0"/>
                </a:solidFill>
                <a:latin typeface="Times New Roman" pitchFamily="18" charset="0"/>
                <a:cs typeface="Times New Roman" pitchFamily="18" charset="0"/>
              </a:rPr>
              <a:t>ground state</a:t>
            </a:r>
            <a:r>
              <a:rPr lang="en-US" sz="2800" dirty="0" smtClean="0">
                <a:latin typeface="Times New Roman" pitchFamily="18" charset="0"/>
                <a:cs typeface="Times New Roman" pitchFamily="18" charset="0"/>
              </a:rPr>
              <a:t> corresponds to the configuration </a:t>
            </a:r>
            <a:r>
              <a:rPr lang="en-US" sz="2800" dirty="0" smtClean="0">
                <a:solidFill>
                  <a:srgbClr val="00B0F0"/>
                </a:solidFill>
                <a:latin typeface="Times New Roman" pitchFamily="18" charset="0"/>
                <a:cs typeface="Times New Roman" pitchFamily="18" charset="0"/>
              </a:rPr>
              <a:t>t</a:t>
            </a:r>
            <a:r>
              <a:rPr lang="en-US" sz="2800" baseline="-25000" dirty="0" smtClean="0">
                <a:solidFill>
                  <a:srgbClr val="00B0F0"/>
                </a:solidFill>
                <a:latin typeface="Times New Roman" pitchFamily="18" charset="0"/>
                <a:cs typeface="Times New Roman" pitchFamily="18" charset="0"/>
              </a:rPr>
              <a:t>2g</a:t>
            </a:r>
            <a:r>
              <a:rPr lang="en-US" sz="2800" baseline="30000" dirty="0" smtClean="0">
                <a:solidFill>
                  <a:srgbClr val="00B0F0"/>
                </a:solidFill>
                <a:latin typeface="Times New Roman" pitchFamily="18" charset="0"/>
                <a:cs typeface="Times New Roman" pitchFamily="18" charset="0"/>
              </a:rPr>
              <a:t>1</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With respect to the </a:t>
            </a:r>
            <a:r>
              <a:rPr lang="en-US" sz="2800" dirty="0" smtClean="0">
                <a:solidFill>
                  <a:srgbClr val="0070C0"/>
                </a:solidFill>
                <a:latin typeface="Times New Roman" pitchFamily="18" charset="0"/>
                <a:cs typeface="Times New Roman" pitchFamily="18" charset="0"/>
              </a:rPr>
              <a:t>barycentre</a:t>
            </a:r>
            <a:r>
              <a:rPr lang="en-US" sz="2800" dirty="0" smtClean="0">
                <a:latin typeface="Times New Roman" pitchFamily="18" charset="0"/>
                <a:cs typeface="Times New Roman" pitchFamily="18" charset="0"/>
              </a:rPr>
              <a:t>, there is </a:t>
            </a:r>
            <a:r>
              <a:rPr lang="en-US" sz="2800" dirty="0" smtClean="0">
                <a:solidFill>
                  <a:srgbClr val="00B050"/>
                </a:solidFill>
                <a:latin typeface="Times New Roman" pitchFamily="18" charset="0"/>
                <a:cs typeface="Times New Roman" pitchFamily="18" charset="0"/>
              </a:rPr>
              <a:t>stabilization energy </a:t>
            </a:r>
            <a:r>
              <a:rPr lang="en-US" sz="2800" dirty="0" smtClean="0">
                <a:latin typeface="Times New Roman" pitchFamily="18" charset="0"/>
                <a:cs typeface="Times New Roman" pitchFamily="18" charset="0"/>
              </a:rPr>
              <a:t>of </a:t>
            </a:r>
            <a:r>
              <a:rPr lang="en-US" sz="2800" dirty="0" smtClean="0">
                <a:solidFill>
                  <a:srgbClr val="FF0000"/>
                </a:solidFill>
                <a:latin typeface="Times New Roman" pitchFamily="18" charset="0"/>
                <a:cs typeface="Times New Roman" pitchFamily="18" charset="0"/>
              </a:rPr>
              <a:t>-0.4Δ</a:t>
            </a:r>
            <a:r>
              <a:rPr lang="en-US" sz="2800" baseline="-25000" dirty="0" smtClean="0">
                <a:solidFill>
                  <a:srgbClr val="FF0000"/>
                </a:solidFill>
                <a:latin typeface="Times New Roman" pitchFamily="18" charset="0"/>
                <a:cs typeface="Times New Roman" pitchFamily="18" charset="0"/>
              </a:rPr>
              <a:t>oc</a:t>
            </a:r>
            <a:r>
              <a:rPr lang="en-US" sz="2800" baseline="-25000" dirty="0" smtClean="0">
                <a:latin typeface="Times New Roman" pitchFamily="18" charset="0"/>
                <a:cs typeface="Times New Roman" pitchFamily="18" charset="0"/>
              </a:rPr>
              <a:t>t</a:t>
            </a:r>
            <a:r>
              <a:rPr lang="en-US" sz="2800" dirty="0" smtClean="0">
                <a:latin typeface="Times New Roman" pitchFamily="18" charset="0"/>
                <a:cs typeface="Times New Roman" pitchFamily="18" charset="0"/>
              </a:rPr>
              <a:t>; this is the so-called </a:t>
            </a:r>
            <a:r>
              <a:rPr lang="en-US" sz="2800" dirty="0" smtClean="0">
                <a:solidFill>
                  <a:srgbClr val="00B050"/>
                </a:solidFill>
                <a:latin typeface="Times New Roman" pitchFamily="18" charset="0"/>
                <a:cs typeface="Times New Roman" pitchFamily="18" charset="0"/>
              </a:rPr>
              <a:t>CFSE</a:t>
            </a:r>
            <a:r>
              <a:rPr lang="en-US" sz="2800" dirty="0" smtClean="0">
                <a:latin typeface="Times New Roman" pitchFamily="18" charset="0"/>
                <a:cs typeface="Times New Roman" pitchFamily="18" charset="0"/>
              </a:rPr>
              <a:t>. For a </a:t>
            </a:r>
            <a:r>
              <a:rPr lang="en-US" sz="2800" dirty="0" smtClean="0">
                <a:solidFill>
                  <a:srgbClr val="FF0000"/>
                </a:solidFill>
                <a:latin typeface="Times New Roman" pitchFamily="18" charset="0"/>
                <a:cs typeface="Times New Roman" pitchFamily="18" charset="0"/>
              </a:rPr>
              <a:t>d</a:t>
            </a:r>
            <a:r>
              <a:rPr lang="en-US" sz="2800" baseline="30000" dirty="0" smtClean="0">
                <a:solidFill>
                  <a:srgbClr val="FF0000"/>
                </a:solidFill>
                <a:latin typeface="Times New Roman" pitchFamily="18" charset="0"/>
                <a:cs typeface="Times New Roman" pitchFamily="18" charset="0"/>
              </a:rPr>
              <a:t>2</a:t>
            </a:r>
            <a:r>
              <a:rPr lang="en-US" sz="2800" dirty="0" smtClean="0">
                <a:latin typeface="Times New Roman" pitchFamily="18" charset="0"/>
                <a:cs typeface="Times New Roman" pitchFamily="18" charset="0"/>
              </a:rPr>
              <a:t> ion, the </a:t>
            </a:r>
            <a:r>
              <a:rPr lang="en-US" sz="2800" dirty="0" smtClean="0">
                <a:solidFill>
                  <a:srgbClr val="7030A0"/>
                </a:solidFill>
                <a:latin typeface="Times New Roman" pitchFamily="18" charset="0"/>
                <a:cs typeface="Times New Roman" pitchFamily="18" charset="0"/>
              </a:rPr>
              <a:t>ground state</a:t>
            </a:r>
            <a:r>
              <a:rPr lang="en-US" sz="2800" dirty="0" smtClean="0">
                <a:latin typeface="Times New Roman" pitchFamily="18" charset="0"/>
                <a:cs typeface="Times New Roman" pitchFamily="18" charset="0"/>
              </a:rPr>
              <a:t> configuration is </a:t>
            </a:r>
            <a:r>
              <a:rPr lang="en-US" sz="2800" dirty="0" smtClean="0">
                <a:solidFill>
                  <a:srgbClr val="7030A0"/>
                </a:solidFill>
                <a:latin typeface="Times New Roman" pitchFamily="18" charset="0"/>
                <a:cs typeface="Times New Roman" pitchFamily="18" charset="0"/>
              </a:rPr>
              <a:t>t</a:t>
            </a:r>
            <a:r>
              <a:rPr lang="en-US" sz="2800" baseline="-25000" dirty="0" smtClean="0">
                <a:solidFill>
                  <a:srgbClr val="7030A0"/>
                </a:solidFill>
                <a:latin typeface="Times New Roman" pitchFamily="18" charset="0"/>
                <a:cs typeface="Times New Roman" pitchFamily="18" charset="0"/>
              </a:rPr>
              <a:t>2g</a:t>
            </a:r>
            <a:r>
              <a:rPr lang="en-US" sz="2800" baseline="30000" dirty="0" smtClean="0">
                <a:solidFill>
                  <a:srgbClr val="7030A0"/>
                </a:solidFill>
                <a:latin typeface="Times New Roman" pitchFamily="18" charset="0"/>
                <a:cs typeface="Times New Roman" pitchFamily="18" charset="0"/>
              </a:rPr>
              <a:t>2</a:t>
            </a:r>
            <a:r>
              <a:rPr lang="en-US" sz="2800" dirty="0" smtClean="0">
                <a:latin typeface="Times New Roman" pitchFamily="18" charset="0"/>
                <a:cs typeface="Times New Roman" pitchFamily="18" charset="0"/>
              </a:rPr>
              <a:t> and the </a:t>
            </a:r>
            <a:r>
              <a:rPr lang="en-US" sz="2800" dirty="0" smtClean="0">
                <a:solidFill>
                  <a:srgbClr val="FF0000"/>
                </a:solidFill>
                <a:latin typeface="Times New Roman" pitchFamily="18" charset="0"/>
                <a:cs typeface="Times New Roman" pitchFamily="18" charset="0"/>
              </a:rPr>
              <a:t>CFSE = -0.8Δ</a:t>
            </a:r>
            <a:r>
              <a:rPr lang="en-US" sz="2800" baseline="-25000" dirty="0" smtClean="0">
                <a:solidFill>
                  <a:srgbClr val="FF0000"/>
                </a:solidFill>
                <a:latin typeface="Times New Roman" pitchFamily="18" charset="0"/>
                <a:cs typeface="Times New Roman" pitchFamily="18" charset="0"/>
              </a:rPr>
              <a:t>oct</a:t>
            </a:r>
            <a:r>
              <a:rPr lang="en-US" sz="2800" dirty="0" smtClean="0">
                <a:latin typeface="Times New Roman" pitchFamily="18" charset="0"/>
                <a:cs typeface="Times New Roman" pitchFamily="18" charset="0"/>
              </a:rPr>
              <a:t> . </a:t>
            </a:r>
          </a:p>
          <a:p>
            <a:pPr algn="ctr">
              <a:lnSpc>
                <a:spcPct val="150000"/>
              </a:lnSpc>
              <a:buNone/>
            </a:pPr>
            <a:fld id="{86C192EB-0C07-4F86-BDA5-83F1225824A2}" type="slidenum">
              <a:rPr lang="en-US" sz="2800" smtClean="0">
                <a:solidFill>
                  <a:srgbClr val="FF0000"/>
                </a:solidFill>
                <a:latin typeface="Times New Roman" pitchFamily="18" charset="0"/>
                <a:cs typeface="Times New Roman" pitchFamily="18" charset="0"/>
              </a:rPr>
              <a:pPr algn="ctr">
                <a:lnSpc>
                  <a:spcPct val="150000"/>
                </a:lnSpc>
                <a:buNone/>
              </a:pPr>
              <a:t>294</a:t>
            </a:fld>
            <a:endParaRPr lang="en-US" sz="2800" dirty="0">
              <a:solidFill>
                <a:srgbClr val="FF0000"/>
              </a:solidFill>
              <a:latin typeface="Times New Roman" pitchFamily="18" charset="0"/>
              <a:cs typeface="Times New Roman" pitchFamily="18" charset="0"/>
            </a:endParaRPr>
          </a:p>
        </p:txBody>
      </p:sp>
    </p:spTree>
  </p:cSld>
  <p:clrMapOvr>
    <a:masterClrMapping/>
  </p:clrMapOvr>
  <p:transition>
    <p:pull dir="ru"/>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A </a:t>
            </a:r>
            <a:r>
              <a:rPr lang="en-US" sz="2800" dirty="0" smtClean="0">
                <a:solidFill>
                  <a:srgbClr val="FF0000"/>
                </a:solidFill>
                <a:latin typeface="Times New Roman" pitchFamily="18" charset="0"/>
                <a:cs typeface="Times New Roman" pitchFamily="18" charset="0"/>
              </a:rPr>
              <a:t>d</a:t>
            </a:r>
            <a:r>
              <a:rPr lang="en-US" sz="2800" baseline="30000" dirty="0" smtClean="0">
                <a:solidFill>
                  <a:srgbClr val="FF0000"/>
                </a:solidFill>
                <a:latin typeface="Times New Roman" pitchFamily="18" charset="0"/>
                <a:cs typeface="Times New Roman" pitchFamily="18" charset="0"/>
              </a:rPr>
              <a:t>3</a:t>
            </a:r>
            <a:r>
              <a:rPr lang="en-US" sz="2800" dirty="0" smtClean="0">
                <a:latin typeface="Times New Roman" pitchFamily="18" charset="0"/>
                <a:cs typeface="Times New Roman" pitchFamily="18" charset="0"/>
              </a:rPr>
              <a:t> ion (</a:t>
            </a:r>
            <a:r>
              <a:rPr lang="en-US" sz="2800" dirty="0" smtClean="0">
                <a:solidFill>
                  <a:srgbClr val="7030A0"/>
                </a:solidFill>
                <a:latin typeface="Times New Roman" pitchFamily="18" charset="0"/>
                <a:cs typeface="Times New Roman" pitchFamily="18" charset="0"/>
              </a:rPr>
              <a:t>t</a:t>
            </a:r>
            <a:r>
              <a:rPr lang="en-US" sz="2800" baseline="-25000" dirty="0" smtClean="0">
                <a:solidFill>
                  <a:srgbClr val="7030A0"/>
                </a:solidFill>
                <a:latin typeface="Times New Roman" pitchFamily="18" charset="0"/>
                <a:cs typeface="Times New Roman" pitchFamily="18" charset="0"/>
              </a:rPr>
              <a:t>2g</a:t>
            </a:r>
            <a:r>
              <a:rPr lang="en-US" sz="2800" baseline="30000" dirty="0" smtClean="0">
                <a:solidFill>
                  <a:srgbClr val="7030A0"/>
                </a:solidFill>
                <a:latin typeface="Times New Roman" pitchFamily="18" charset="0"/>
                <a:cs typeface="Times New Roman" pitchFamily="18" charset="0"/>
              </a:rPr>
              <a:t>3</a:t>
            </a:r>
            <a:r>
              <a:rPr lang="en-US" sz="2800" dirty="0" smtClean="0">
                <a:latin typeface="Times New Roman" pitchFamily="18" charset="0"/>
                <a:cs typeface="Times New Roman" pitchFamily="18" charset="0"/>
              </a:rPr>
              <a:t>) has a </a:t>
            </a:r>
            <a:r>
              <a:rPr lang="en-US" sz="2800" dirty="0" smtClean="0">
                <a:solidFill>
                  <a:srgbClr val="7030A0"/>
                </a:solidFill>
                <a:latin typeface="Times New Roman" pitchFamily="18" charset="0"/>
                <a:cs typeface="Times New Roman" pitchFamily="18" charset="0"/>
              </a:rPr>
              <a:t>CFSE = -1.2Δ</a:t>
            </a:r>
            <a:r>
              <a:rPr lang="en-US" sz="2800" baseline="-25000" dirty="0" smtClean="0">
                <a:solidFill>
                  <a:srgbClr val="7030A0"/>
                </a:solidFill>
                <a:latin typeface="Times New Roman" pitchFamily="18" charset="0"/>
                <a:cs typeface="Times New Roman" pitchFamily="18" charset="0"/>
              </a:rPr>
              <a:t>oct</a:t>
            </a:r>
            <a:r>
              <a:rPr lang="en-US" sz="2800" dirty="0" smtClean="0">
                <a:latin typeface="Times New Roman" pitchFamily="18" charset="0"/>
                <a:cs typeface="Times New Roman" pitchFamily="18" charset="0"/>
              </a:rPr>
              <a:t>. For a </a:t>
            </a:r>
            <a:r>
              <a:rPr lang="en-US" sz="2800" dirty="0" smtClean="0">
                <a:solidFill>
                  <a:srgbClr val="7030A0"/>
                </a:solidFill>
                <a:latin typeface="Times New Roman" pitchFamily="18" charset="0"/>
                <a:cs typeface="Times New Roman" pitchFamily="18" charset="0"/>
              </a:rPr>
              <a:t>d</a:t>
            </a:r>
            <a:r>
              <a:rPr lang="en-US" sz="2800" baseline="30000" dirty="0" smtClean="0">
                <a:solidFill>
                  <a:srgbClr val="7030A0"/>
                </a:solidFill>
                <a:latin typeface="Times New Roman" pitchFamily="18" charset="0"/>
                <a:cs typeface="Times New Roman" pitchFamily="18" charset="0"/>
              </a:rPr>
              <a:t>4</a:t>
            </a:r>
            <a:r>
              <a:rPr lang="en-US" sz="2800" dirty="0" smtClean="0">
                <a:latin typeface="Times New Roman" pitchFamily="18" charset="0"/>
                <a:cs typeface="Times New Roman" pitchFamily="18" charset="0"/>
              </a:rPr>
              <a:t> ion, two arrangements are available(</a:t>
            </a:r>
            <a:r>
              <a:rPr lang="en-US" sz="2800" dirty="0" smtClean="0">
                <a:solidFill>
                  <a:srgbClr val="FF0000"/>
                </a:solidFill>
                <a:latin typeface="Times New Roman" pitchFamily="18" charset="0"/>
                <a:cs typeface="Times New Roman" pitchFamily="18" charset="0"/>
              </a:rPr>
              <a:t>t</a:t>
            </a:r>
            <a:r>
              <a:rPr lang="en-US" sz="2800" baseline="-25000" dirty="0" smtClean="0">
                <a:solidFill>
                  <a:srgbClr val="FF0000"/>
                </a:solidFill>
                <a:latin typeface="Times New Roman" pitchFamily="18" charset="0"/>
                <a:cs typeface="Times New Roman" pitchFamily="18" charset="0"/>
              </a:rPr>
              <a:t>2g</a:t>
            </a:r>
            <a:r>
              <a:rPr lang="en-US" sz="2800" dirty="0" smtClean="0">
                <a:solidFill>
                  <a:srgbClr val="FF0000"/>
                </a:solidFill>
                <a:latin typeface="Times New Roman" pitchFamily="18" charset="0"/>
                <a:cs typeface="Times New Roman" pitchFamily="18" charset="0"/>
              </a:rPr>
              <a:t>3e</a:t>
            </a:r>
            <a:r>
              <a:rPr lang="en-US" sz="2800" baseline="-25000" dirty="0" smtClean="0">
                <a:solidFill>
                  <a:srgbClr val="FF0000"/>
                </a:solidFill>
                <a:latin typeface="Times New Roman" pitchFamily="18" charset="0"/>
                <a:cs typeface="Times New Roman" pitchFamily="18" charset="0"/>
              </a:rPr>
              <a:t>g</a:t>
            </a:r>
            <a:r>
              <a:rPr lang="en-US" sz="2800" baseline="30000" dirty="0" smtClean="0">
                <a:solidFill>
                  <a:srgbClr val="FF0000"/>
                </a:solidFill>
                <a:latin typeface="Times New Roman" pitchFamily="18" charset="0"/>
                <a:cs typeface="Times New Roman" pitchFamily="18" charset="0"/>
              </a:rPr>
              <a:t>1</a:t>
            </a:r>
            <a:r>
              <a:rPr lang="en-US" sz="2800" dirty="0" smtClean="0">
                <a:solidFill>
                  <a:srgbClr val="FF0000"/>
                </a:solidFill>
                <a:latin typeface="Times New Roman" pitchFamily="18" charset="0"/>
                <a:cs typeface="Times New Roman" pitchFamily="18" charset="0"/>
              </a:rPr>
              <a:t>and  t</a:t>
            </a:r>
            <a:r>
              <a:rPr lang="en-US" sz="2800" baseline="-25000" dirty="0" smtClean="0">
                <a:solidFill>
                  <a:srgbClr val="FF0000"/>
                </a:solidFill>
                <a:latin typeface="Times New Roman" pitchFamily="18" charset="0"/>
                <a:cs typeface="Times New Roman" pitchFamily="18" charset="0"/>
              </a:rPr>
              <a:t>2g</a:t>
            </a:r>
            <a:r>
              <a:rPr lang="en-US" sz="2800" baseline="30000" dirty="0" smtClean="0">
                <a:solidFill>
                  <a:srgbClr val="FF0000"/>
                </a:solidFill>
                <a:latin typeface="Times New Roman" pitchFamily="18" charset="0"/>
                <a:cs typeface="Times New Roman" pitchFamily="18" charset="0"/>
              </a:rPr>
              <a:t>4</a:t>
            </a:r>
            <a:r>
              <a:rPr lang="en-US" sz="2800" dirty="0" smtClean="0">
                <a:solidFill>
                  <a:srgbClr val="FF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a:t>
            </a:r>
            <a:r>
              <a:rPr lang="en-US" sz="2800" dirty="0" smtClean="0">
                <a:solidFill>
                  <a:srgbClr val="0070C0"/>
                </a:solidFill>
                <a:latin typeface="Times New Roman" pitchFamily="18" charset="0"/>
                <a:cs typeface="Times New Roman" pitchFamily="18" charset="0"/>
              </a:rPr>
              <a:t>preferred</a:t>
            </a:r>
            <a:r>
              <a:rPr lang="en-US" sz="2800" dirty="0" smtClean="0">
                <a:latin typeface="Times New Roman" pitchFamily="18" charset="0"/>
                <a:cs typeface="Times New Roman" pitchFamily="18" charset="0"/>
              </a:rPr>
              <a:t> configuration is that with the </a:t>
            </a:r>
            <a:r>
              <a:rPr lang="en-US" sz="2800" dirty="0" smtClean="0">
                <a:solidFill>
                  <a:srgbClr val="7030A0"/>
                </a:solidFill>
                <a:latin typeface="Times New Roman" pitchFamily="18" charset="0"/>
                <a:cs typeface="Times New Roman" pitchFamily="18" charset="0"/>
              </a:rPr>
              <a:t>lower energy</a:t>
            </a:r>
            <a:r>
              <a:rPr lang="en-US" sz="2800" dirty="0" smtClean="0">
                <a:latin typeface="Times New Roman" pitchFamily="18" charset="0"/>
                <a:cs typeface="Times New Roman" pitchFamily="18" charset="0"/>
              </a:rPr>
              <a:t> and depends on </a:t>
            </a:r>
            <a:r>
              <a:rPr lang="en-US" sz="2800" dirty="0" smtClean="0">
                <a:solidFill>
                  <a:srgbClr val="0070C0"/>
                </a:solidFill>
                <a:latin typeface="Times New Roman" pitchFamily="18" charset="0"/>
                <a:cs typeface="Times New Roman" pitchFamily="18" charset="0"/>
              </a:rPr>
              <a:t>P.</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Two </a:t>
            </a:r>
            <a:r>
              <a:rPr lang="en-US" sz="2800" dirty="0" smtClean="0">
                <a:solidFill>
                  <a:srgbClr val="C00000"/>
                </a:solidFill>
                <a:latin typeface="Times New Roman" pitchFamily="18" charset="0"/>
                <a:cs typeface="Times New Roman" pitchFamily="18" charset="0"/>
              </a:rPr>
              <a:t>terms</a:t>
            </a:r>
            <a:r>
              <a:rPr lang="en-US" sz="2800" dirty="0" smtClean="0">
                <a:latin typeface="Times New Roman" pitchFamily="18" charset="0"/>
                <a:cs typeface="Times New Roman" pitchFamily="18" charset="0"/>
              </a:rPr>
              <a:t> contribute to the </a:t>
            </a:r>
            <a:r>
              <a:rPr lang="en-US" sz="2800" dirty="0" smtClean="0">
                <a:solidFill>
                  <a:srgbClr val="0070C0"/>
                </a:solidFill>
                <a:latin typeface="Times New Roman" pitchFamily="18" charset="0"/>
                <a:cs typeface="Times New Roman" pitchFamily="18" charset="0"/>
              </a:rPr>
              <a:t>electron-pairing energy</a:t>
            </a:r>
            <a:r>
              <a:rPr lang="en-US" sz="2800" dirty="0" smtClean="0">
                <a:latin typeface="Times New Roman" pitchFamily="18" charset="0"/>
                <a:cs typeface="Times New Roman" pitchFamily="18" charset="0"/>
              </a:rPr>
              <a:t>, P, the </a:t>
            </a:r>
            <a:r>
              <a:rPr lang="en-US" sz="2800" dirty="0" smtClean="0">
                <a:solidFill>
                  <a:srgbClr val="7030A0"/>
                </a:solidFill>
                <a:latin typeface="Times New Roman" pitchFamily="18" charset="0"/>
                <a:cs typeface="Times New Roman" pitchFamily="18" charset="0"/>
              </a:rPr>
              <a:t>loss in the exchange energy </a:t>
            </a:r>
            <a:r>
              <a:rPr lang="en-US" sz="2800" dirty="0" smtClean="0">
                <a:latin typeface="Times New Roman" pitchFamily="18" charset="0"/>
                <a:cs typeface="Times New Roman" pitchFamily="18" charset="0"/>
              </a:rPr>
              <a:t> which occurs upon </a:t>
            </a:r>
            <a:r>
              <a:rPr lang="en-US" sz="2800" dirty="0" smtClean="0">
                <a:solidFill>
                  <a:srgbClr val="00B050"/>
                </a:solidFill>
                <a:latin typeface="Times New Roman" pitchFamily="18" charset="0"/>
                <a:cs typeface="Times New Roman" pitchFamily="18" charset="0"/>
              </a:rPr>
              <a:t>pairing</a:t>
            </a:r>
            <a:r>
              <a:rPr lang="en-US" sz="2800" dirty="0" smtClean="0">
                <a:solidFill>
                  <a:srgbClr val="FFC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the electrons; the </a:t>
            </a:r>
            <a:r>
              <a:rPr lang="en-US" sz="2800" dirty="0" smtClean="0">
                <a:solidFill>
                  <a:srgbClr val="00B0F0"/>
                </a:solidFill>
                <a:latin typeface="Times New Roman" pitchFamily="18" charset="0"/>
                <a:cs typeface="Times New Roman" pitchFamily="18" charset="0"/>
              </a:rPr>
              <a:t>coulombic repulsion </a:t>
            </a:r>
            <a:r>
              <a:rPr lang="en-US" sz="2800" dirty="0" smtClean="0">
                <a:latin typeface="Times New Roman" pitchFamily="18" charset="0"/>
                <a:cs typeface="Times New Roman" pitchFamily="18" charset="0"/>
              </a:rPr>
              <a:t>between the </a:t>
            </a:r>
            <a:r>
              <a:rPr lang="en-US" sz="2800" dirty="0" smtClean="0">
                <a:solidFill>
                  <a:srgbClr val="0070C0"/>
                </a:solidFill>
                <a:latin typeface="Times New Roman" pitchFamily="18" charset="0"/>
                <a:cs typeface="Times New Roman" pitchFamily="18" charset="0"/>
              </a:rPr>
              <a:t>spin-paired electrons.</a:t>
            </a:r>
          </a:p>
          <a:p>
            <a:pPr algn="ctr">
              <a:lnSpc>
                <a:spcPct val="150000"/>
              </a:lnSpc>
              <a:buNone/>
            </a:pPr>
            <a:fld id="{D77E4CB0-64A7-4AEF-B514-555551B91F99}" type="slidenum">
              <a:rPr lang="en-US" sz="2800" smtClean="0">
                <a:solidFill>
                  <a:srgbClr val="0070C0"/>
                </a:solidFill>
                <a:latin typeface="Times New Roman" pitchFamily="18" charset="0"/>
                <a:cs typeface="Times New Roman" pitchFamily="18" charset="0"/>
              </a:rPr>
              <a:pPr algn="ctr">
                <a:lnSpc>
                  <a:spcPct val="150000"/>
                </a:lnSpc>
                <a:buNone/>
              </a:pPr>
              <a:t>295</a:t>
            </a:fld>
            <a:endParaRPr lang="en-US" sz="2800" dirty="0" smtClean="0">
              <a:solidFill>
                <a:srgbClr val="0070C0"/>
              </a:solidFill>
              <a:latin typeface="Times New Roman" pitchFamily="18" charset="0"/>
              <a:cs typeface="Times New Roman" pitchFamily="18" charset="0"/>
            </a:endParaRPr>
          </a:p>
          <a:p>
            <a:pPr lvl="0">
              <a:buFont typeface="Wingdings" pitchFamily="2" charset="2"/>
              <a:buChar char="ü"/>
            </a:pPr>
            <a:endParaRPr lang="en-US" dirty="0" smtClean="0">
              <a:latin typeface="Times New Roman" pitchFamily="18" charset="0"/>
              <a:cs typeface="Times New Roman" pitchFamily="18" charset="0"/>
            </a:endParaRPr>
          </a:p>
          <a:p>
            <a:pPr>
              <a:buFont typeface="Wingdings" pitchFamily="2" charset="2"/>
              <a:buChar char="ü"/>
            </a:pPr>
            <a:endParaRPr lang="en-US" dirty="0">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For a </a:t>
            </a:r>
            <a:r>
              <a:rPr lang="en-US" sz="2800" dirty="0" smtClean="0">
                <a:solidFill>
                  <a:srgbClr val="0070C0"/>
                </a:solidFill>
                <a:latin typeface="Times New Roman" pitchFamily="18" charset="0"/>
                <a:cs typeface="Times New Roman" pitchFamily="18" charset="0"/>
              </a:rPr>
              <a:t>low-spin d</a:t>
            </a:r>
            <a:r>
              <a:rPr lang="en-US" sz="2800" baseline="30000" dirty="0" smtClean="0">
                <a:solidFill>
                  <a:srgbClr val="0070C0"/>
                </a:solidFill>
                <a:latin typeface="Times New Roman" pitchFamily="18" charset="0"/>
                <a:cs typeface="Times New Roman" pitchFamily="18" charset="0"/>
              </a:rPr>
              <a:t>4 </a:t>
            </a:r>
            <a:r>
              <a:rPr lang="en-US" sz="2800" dirty="0" smtClean="0">
                <a:latin typeface="Times New Roman" pitchFamily="18" charset="0"/>
                <a:cs typeface="Times New Roman" pitchFamily="18" charset="0"/>
              </a:rPr>
              <a:t>configuration, the </a:t>
            </a:r>
            <a:r>
              <a:rPr lang="en-US" sz="2800" dirty="0" smtClean="0">
                <a:solidFill>
                  <a:srgbClr val="FF0000"/>
                </a:solidFill>
                <a:latin typeface="Times New Roman" pitchFamily="18" charset="0"/>
                <a:cs typeface="Times New Roman" pitchFamily="18" charset="0"/>
              </a:rPr>
              <a:t>CFSE</a:t>
            </a:r>
            <a:r>
              <a:rPr lang="en-US" sz="2800" dirty="0" smtClean="0">
                <a:latin typeface="Times New Roman" pitchFamily="18" charset="0"/>
                <a:cs typeface="Times New Roman" pitchFamily="18" charset="0"/>
              </a:rPr>
              <a:t> consists of two </a:t>
            </a:r>
            <a:r>
              <a:rPr lang="en-US" sz="2800" dirty="0" err="1" smtClean="0">
                <a:latin typeface="Times New Roman" pitchFamily="18" charset="0"/>
                <a:cs typeface="Times New Roman" pitchFamily="18" charset="0"/>
              </a:rPr>
              <a:t>terms:a</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-1.6Δ</a:t>
            </a:r>
            <a:r>
              <a:rPr lang="en-US" sz="2800" baseline="-25000" dirty="0" smtClean="0">
                <a:solidFill>
                  <a:srgbClr val="FF0000"/>
                </a:solidFill>
                <a:latin typeface="Times New Roman" pitchFamily="18" charset="0"/>
                <a:cs typeface="Times New Roman" pitchFamily="18" charset="0"/>
              </a:rPr>
              <a:t>oct</a:t>
            </a:r>
            <a:r>
              <a:rPr lang="en-US" sz="2800" dirty="0" smtClean="0">
                <a:solidFill>
                  <a:srgbClr val="FF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term, and a </a:t>
            </a:r>
            <a:r>
              <a:rPr lang="en-US" sz="2800" dirty="0" smtClean="0">
                <a:solidFill>
                  <a:srgbClr val="7030A0"/>
                </a:solidFill>
                <a:latin typeface="Times New Roman" pitchFamily="18" charset="0"/>
                <a:cs typeface="Times New Roman" pitchFamily="18" charset="0"/>
              </a:rPr>
              <a:t>pairing energy</a:t>
            </a:r>
            <a:r>
              <a:rPr lang="en-US" sz="2800" dirty="0" smtClean="0">
                <a:latin typeface="Times New Roman" pitchFamily="18" charset="0"/>
                <a:cs typeface="Times New Roman" pitchFamily="18" charset="0"/>
              </a:rPr>
              <a:t>, </a:t>
            </a:r>
            <a:r>
              <a:rPr lang="en-US" sz="2800" dirty="0" smtClean="0">
                <a:solidFill>
                  <a:srgbClr val="00B0F0"/>
                </a:solidFill>
                <a:latin typeface="Times New Roman" pitchFamily="18" charset="0"/>
                <a:cs typeface="Times New Roman" pitchFamily="18" charset="0"/>
              </a:rPr>
              <a:t>P</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Now consider a </a:t>
            </a:r>
            <a:r>
              <a:rPr lang="en-US" sz="2800" dirty="0" smtClean="0">
                <a:solidFill>
                  <a:srgbClr val="FF0000"/>
                </a:solidFill>
                <a:latin typeface="Times New Roman" pitchFamily="18" charset="0"/>
                <a:cs typeface="Times New Roman" pitchFamily="18" charset="0"/>
              </a:rPr>
              <a:t>d</a:t>
            </a:r>
            <a:r>
              <a:rPr lang="en-US" sz="2800" baseline="30000" dirty="0" smtClean="0">
                <a:solidFill>
                  <a:srgbClr val="FF0000"/>
                </a:solidFill>
                <a:latin typeface="Times New Roman" pitchFamily="18" charset="0"/>
                <a:cs typeface="Times New Roman" pitchFamily="18" charset="0"/>
              </a:rPr>
              <a:t>6</a:t>
            </a:r>
            <a:r>
              <a:rPr lang="en-US" sz="2800" dirty="0" smtClean="0">
                <a:solidFill>
                  <a:srgbClr val="FF0000"/>
                </a:solidFill>
                <a:latin typeface="Times New Roman" pitchFamily="18" charset="0"/>
                <a:cs typeface="Times New Roman" pitchFamily="18" charset="0"/>
              </a:rPr>
              <a:t> ion</a:t>
            </a:r>
            <a:r>
              <a:rPr lang="en-US" sz="2800" dirty="0" smtClean="0">
                <a:latin typeface="Times New Roman" pitchFamily="18" charset="0"/>
                <a:cs typeface="Times New Roman" pitchFamily="18" charset="0"/>
              </a:rPr>
              <a:t>, </a:t>
            </a:r>
            <a:r>
              <a:rPr lang="en-US" sz="2800" dirty="0" smtClean="0">
                <a:solidFill>
                  <a:srgbClr val="00B050"/>
                </a:solidFill>
                <a:latin typeface="Times New Roman" pitchFamily="18" charset="0"/>
                <a:cs typeface="Times New Roman" pitchFamily="18" charset="0"/>
              </a:rPr>
              <a:t>high-spin d</a:t>
            </a:r>
            <a:r>
              <a:rPr lang="en-US" sz="2800" baseline="30000" dirty="0" smtClean="0">
                <a:solidFill>
                  <a:srgbClr val="00B050"/>
                </a:solidFill>
                <a:latin typeface="Times New Roman" pitchFamily="18" charset="0"/>
                <a:cs typeface="Times New Roman" pitchFamily="18" charset="0"/>
              </a:rPr>
              <a:t>6</a:t>
            </a:r>
            <a:r>
              <a:rPr lang="en-US" sz="2800" dirty="0" smtClean="0">
                <a:solidFill>
                  <a:srgbClr val="00B05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configuration (</a:t>
            </a:r>
            <a:r>
              <a:rPr lang="en-US" sz="2800" dirty="0" smtClean="0">
                <a:solidFill>
                  <a:srgbClr val="7030A0"/>
                </a:solidFill>
                <a:latin typeface="Times New Roman" pitchFamily="18" charset="0"/>
                <a:cs typeface="Times New Roman" pitchFamily="18" charset="0"/>
              </a:rPr>
              <a:t>t</a:t>
            </a:r>
            <a:r>
              <a:rPr lang="en-US" sz="2800" baseline="-25000" dirty="0" smtClean="0">
                <a:solidFill>
                  <a:srgbClr val="7030A0"/>
                </a:solidFill>
                <a:latin typeface="Times New Roman" pitchFamily="18" charset="0"/>
                <a:cs typeface="Times New Roman" pitchFamily="18" charset="0"/>
              </a:rPr>
              <a:t>2g</a:t>
            </a:r>
            <a:r>
              <a:rPr lang="en-US" sz="2800" baseline="30000" dirty="0" smtClean="0">
                <a:solidFill>
                  <a:srgbClr val="7030A0"/>
                </a:solidFill>
                <a:latin typeface="Times New Roman" pitchFamily="18" charset="0"/>
                <a:cs typeface="Times New Roman" pitchFamily="18" charset="0"/>
              </a:rPr>
              <a:t>4</a:t>
            </a:r>
            <a:r>
              <a:rPr lang="en-US" sz="2800" dirty="0" smtClean="0">
                <a:solidFill>
                  <a:srgbClr val="7030A0"/>
                </a:solidFill>
                <a:latin typeface="Times New Roman" pitchFamily="18" charset="0"/>
                <a:cs typeface="Times New Roman" pitchFamily="18" charset="0"/>
              </a:rPr>
              <a:t>e</a:t>
            </a:r>
            <a:r>
              <a:rPr lang="en-US" sz="2800" baseline="-25000" dirty="0" smtClean="0">
                <a:solidFill>
                  <a:srgbClr val="7030A0"/>
                </a:solidFill>
                <a:latin typeface="Times New Roman" pitchFamily="18" charset="0"/>
                <a:cs typeface="Times New Roman" pitchFamily="18" charset="0"/>
              </a:rPr>
              <a:t>g</a:t>
            </a:r>
            <a:r>
              <a:rPr lang="en-US" sz="2800" baseline="30000" dirty="0" smtClean="0">
                <a:solidFill>
                  <a:srgbClr val="7030A0"/>
                </a:solidFill>
                <a:latin typeface="Times New Roman" pitchFamily="18" charset="0"/>
                <a:cs typeface="Times New Roman" pitchFamily="18" charset="0"/>
              </a:rPr>
              <a:t>2</a:t>
            </a:r>
            <a:r>
              <a:rPr lang="en-US" sz="2800" dirty="0" smtClean="0">
                <a:solidFill>
                  <a:srgbClr val="7030A0"/>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ctr">
              <a:lnSpc>
                <a:spcPct val="150000"/>
              </a:lnSpc>
              <a:buNone/>
            </a:pPr>
            <a:r>
              <a:rPr lang="en-US" sz="2800" dirty="0" smtClean="0">
                <a:latin typeface="Times New Roman" pitchFamily="18" charset="0"/>
                <a:cs typeface="Times New Roman" pitchFamily="18" charset="0"/>
              </a:rPr>
              <a:t>CFSE = -(4x 0.4)Δ</a:t>
            </a:r>
            <a:r>
              <a:rPr lang="en-US" sz="2800" baseline="-25000" dirty="0" smtClean="0">
                <a:latin typeface="Times New Roman" pitchFamily="18" charset="0"/>
                <a:cs typeface="Times New Roman" pitchFamily="18" charset="0"/>
              </a:rPr>
              <a:t>oct</a:t>
            </a:r>
            <a:r>
              <a:rPr lang="en-US" sz="2800" dirty="0" smtClean="0">
                <a:latin typeface="Times New Roman" pitchFamily="18" charset="0"/>
                <a:cs typeface="Times New Roman" pitchFamily="18" charset="0"/>
              </a:rPr>
              <a:t> +(2x 0.6)Δ</a:t>
            </a:r>
            <a:r>
              <a:rPr lang="en-US" sz="2800" baseline="-25000" dirty="0" smtClean="0">
                <a:latin typeface="Times New Roman" pitchFamily="18" charset="0"/>
                <a:cs typeface="Times New Roman" pitchFamily="18" charset="0"/>
              </a:rPr>
              <a:t>oct</a:t>
            </a:r>
            <a:r>
              <a:rPr lang="en-US" sz="2800" dirty="0" smtClean="0">
                <a:latin typeface="Times New Roman" pitchFamily="18" charset="0"/>
                <a:cs typeface="Times New Roman" pitchFamily="18" charset="0"/>
              </a:rPr>
              <a:t> = </a:t>
            </a:r>
            <a:r>
              <a:rPr lang="en-US" sz="2800" dirty="0" smtClean="0">
                <a:solidFill>
                  <a:srgbClr val="FF0000"/>
                </a:solidFill>
                <a:latin typeface="Times New Roman" pitchFamily="18" charset="0"/>
                <a:cs typeface="Times New Roman" pitchFamily="18" charset="0"/>
              </a:rPr>
              <a:t>0.4Δ</a:t>
            </a:r>
            <a:r>
              <a:rPr lang="en-US" sz="2800" baseline="-25000" dirty="0" smtClean="0">
                <a:solidFill>
                  <a:srgbClr val="FF0000"/>
                </a:solidFill>
                <a:latin typeface="Times New Roman" pitchFamily="18" charset="0"/>
                <a:cs typeface="Times New Roman" pitchFamily="18" charset="0"/>
              </a:rPr>
              <a:t>oct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For a </a:t>
            </a:r>
            <a:r>
              <a:rPr lang="en-US" sz="2800" dirty="0" smtClean="0">
                <a:solidFill>
                  <a:srgbClr val="FF0000"/>
                </a:solidFill>
                <a:latin typeface="Times New Roman" pitchFamily="18" charset="0"/>
                <a:cs typeface="Times New Roman" pitchFamily="18" charset="0"/>
              </a:rPr>
              <a:t>low-spin d</a:t>
            </a:r>
            <a:r>
              <a:rPr lang="en-US" sz="2800" baseline="30000" dirty="0" smtClean="0">
                <a:solidFill>
                  <a:srgbClr val="FF0000"/>
                </a:solidFill>
                <a:latin typeface="Times New Roman" pitchFamily="18" charset="0"/>
                <a:cs typeface="Times New Roman" pitchFamily="18" charset="0"/>
              </a:rPr>
              <a:t>6</a:t>
            </a:r>
            <a:r>
              <a:rPr lang="en-US" sz="2800" dirty="0" smtClean="0">
                <a:solidFill>
                  <a:srgbClr val="FF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configuration (</a:t>
            </a:r>
            <a:r>
              <a:rPr lang="en-US" sz="2800" dirty="0" smtClean="0">
                <a:solidFill>
                  <a:srgbClr val="7030A0"/>
                </a:solidFill>
                <a:latin typeface="Times New Roman" pitchFamily="18" charset="0"/>
                <a:cs typeface="Times New Roman" pitchFamily="18" charset="0"/>
              </a:rPr>
              <a:t>t</a:t>
            </a:r>
            <a:r>
              <a:rPr lang="en-US" sz="2800" baseline="-25000" dirty="0" smtClean="0">
                <a:solidFill>
                  <a:srgbClr val="7030A0"/>
                </a:solidFill>
                <a:latin typeface="Times New Roman" pitchFamily="18" charset="0"/>
                <a:cs typeface="Times New Roman" pitchFamily="18" charset="0"/>
              </a:rPr>
              <a:t>2g</a:t>
            </a:r>
            <a:r>
              <a:rPr lang="en-US" sz="2800" baseline="30000" dirty="0" smtClean="0">
                <a:solidFill>
                  <a:srgbClr val="7030A0"/>
                </a:solidFill>
                <a:latin typeface="Times New Roman" pitchFamily="18" charset="0"/>
                <a:cs typeface="Times New Roman" pitchFamily="18" charset="0"/>
              </a:rPr>
              <a:t>6</a:t>
            </a:r>
            <a:r>
              <a:rPr lang="en-US" sz="2800" dirty="0" smtClean="0">
                <a:solidFill>
                  <a:srgbClr val="7030A0"/>
                </a:solidFill>
                <a:latin typeface="Times New Roman" pitchFamily="18" charset="0"/>
                <a:cs typeface="Times New Roman" pitchFamily="18" charset="0"/>
              </a:rPr>
              <a:t>e</a:t>
            </a:r>
            <a:r>
              <a:rPr lang="en-US" sz="2800" baseline="-25000" dirty="0" smtClean="0">
                <a:solidFill>
                  <a:srgbClr val="7030A0"/>
                </a:solidFill>
                <a:latin typeface="Times New Roman" pitchFamily="18" charset="0"/>
                <a:cs typeface="Times New Roman" pitchFamily="18" charset="0"/>
              </a:rPr>
              <a:t>g</a:t>
            </a:r>
            <a:r>
              <a:rPr lang="en-US" sz="2800" baseline="30000" dirty="0" smtClean="0">
                <a:solidFill>
                  <a:srgbClr val="7030A0"/>
                </a:solidFill>
                <a:latin typeface="Times New Roman" pitchFamily="18" charset="0"/>
                <a:cs typeface="Times New Roman" pitchFamily="18" charset="0"/>
              </a:rPr>
              <a:t>0</a:t>
            </a:r>
            <a:r>
              <a:rPr lang="en-US" sz="2800" dirty="0" smtClean="0">
                <a:latin typeface="Times New Roman" pitchFamily="18" charset="0"/>
                <a:cs typeface="Times New Roman" pitchFamily="18" charset="0"/>
              </a:rPr>
              <a:t>), the six electrons in the </a:t>
            </a:r>
            <a:r>
              <a:rPr lang="en-US" sz="2800" dirty="0" smtClean="0">
                <a:solidFill>
                  <a:srgbClr val="FF0000"/>
                </a:solidFill>
                <a:latin typeface="Times New Roman" pitchFamily="18" charset="0"/>
                <a:cs typeface="Times New Roman" pitchFamily="18" charset="0"/>
              </a:rPr>
              <a:t>t</a:t>
            </a:r>
            <a:r>
              <a:rPr lang="en-US" sz="2800" baseline="-25000" dirty="0" smtClean="0">
                <a:solidFill>
                  <a:srgbClr val="FF0000"/>
                </a:solidFill>
                <a:latin typeface="Times New Roman" pitchFamily="18" charset="0"/>
                <a:cs typeface="Times New Roman" pitchFamily="18" charset="0"/>
              </a:rPr>
              <a:t>2g</a:t>
            </a:r>
            <a:r>
              <a:rPr lang="en-US" sz="2800" dirty="0" smtClean="0">
                <a:latin typeface="Times New Roman" pitchFamily="18" charset="0"/>
                <a:cs typeface="Times New Roman" pitchFamily="18" charset="0"/>
              </a:rPr>
              <a:t> orbitals give rise to a </a:t>
            </a:r>
            <a:r>
              <a:rPr lang="en-US" sz="2800" dirty="0" smtClean="0">
                <a:solidFill>
                  <a:srgbClr val="7030A0"/>
                </a:solidFill>
                <a:latin typeface="Times New Roman" pitchFamily="18" charset="0"/>
                <a:cs typeface="Times New Roman" pitchFamily="18" charset="0"/>
              </a:rPr>
              <a:t>-2.4Δ</a:t>
            </a:r>
            <a:r>
              <a:rPr lang="en-US" sz="2800" baseline="-25000" dirty="0" smtClean="0">
                <a:solidFill>
                  <a:srgbClr val="7030A0"/>
                </a:solidFill>
                <a:latin typeface="Times New Roman" pitchFamily="18" charset="0"/>
                <a:cs typeface="Times New Roman" pitchFamily="18" charset="0"/>
              </a:rPr>
              <a:t>oct</a:t>
            </a:r>
            <a:r>
              <a:rPr lang="en-US" sz="2800" dirty="0" smtClean="0">
                <a:solidFill>
                  <a:srgbClr val="7030A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term.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A </a:t>
            </a:r>
            <a:r>
              <a:rPr lang="en-US" sz="2800" dirty="0" smtClean="0">
                <a:solidFill>
                  <a:srgbClr val="7030A0"/>
                </a:solidFill>
                <a:latin typeface="Times New Roman" pitchFamily="18" charset="0"/>
                <a:cs typeface="Times New Roman" pitchFamily="18" charset="0"/>
              </a:rPr>
              <a:t>pairing energy </a:t>
            </a:r>
            <a:r>
              <a:rPr lang="en-US" sz="2800" dirty="0" smtClean="0">
                <a:latin typeface="Times New Roman" pitchFamily="18" charset="0"/>
                <a:cs typeface="Times New Roman" pitchFamily="18" charset="0"/>
              </a:rPr>
              <a:t>term of </a:t>
            </a:r>
            <a:r>
              <a:rPr lang="en-US" sz="2800" dirty="0" smtClean="0">
                <a:solidFill>
                  <a:srgbClr val="FF0000"/>
                </a:solidFill>
                <a:latin typeface="Times New Roman" pitchFamily="18" charset="0"/>
                <a:cs typeface="Times New Roman" pitchFamily="18" charset="0"/>
              </a:rPr>
              <a:t>2P</a:t>
            </a:r>
            <a:r>
              <a:rPr lang="en-US" sz="2800" dirty="0" smtClean="0">
                <a:latin typeface="Times New Roman" pitchFamily="18" charset="0"/>
                <a:cs typeface="Times New Roman" pitchFamily="18" charset="0"/>
              </a:rPr>
              <a:t> is added to </a:t>
            </a:r>
            <a:r>
              <a:rPr lang="en-US" sz="2800" dirty="0" smtClean="0">
                <a:solidFill>
                  <a:srgbClr val="002060"/>
                </a:solidFill>
                <a:latin typeface="Times New Roman" pitchFamily="18" charset="0"/>
                <a:cs typeface="Times New Roman" pitchFamily="18" charset="0"/>
              </a:rPr>
              <a:t>-2.4</a:t>
            </a:r>
            <a:r>
              <a:rPr lang="en-US" sz="2800" dirty="0" smtClean="0">
                <a:latin typeface="Times New Roman" pitchFamily="18" charset="0"/>
                <a:cs typeface="Times New Roman" pitchFamily="18" charset="0"/>
              </a:rPr>
              <a:t>Δ</a:t>
            </a:r>
            <a:r>
              <a:rPr lang="en-US" sz="2800" baseline="-25000" dirty="0" smtClean="0">
                <a:latin typeface="Times New Roman" pitchFamily="18" charset="0"/>
                <a:cs typeface="Times New Roman" pitchFamily="18" charset="0"/>
              </a:rPr>
              <a:t>oct</a:t>
            </a:r>
            <a:r>
              <a:rPr lang="en-US" sz="2800" dirty="0" smtClean="0">
                <a:latin typeface="Times New Roman" pitchFamily="18" charset="0"/>
                <a:cs typeface="Times New Roman" pitchFamily="18" charset="0"/>
              </a:rPr>
              <a:t> in excess of the one in the high-spin configuration.</a:t>
            </a:r>
          </a:p>
          <a:p>
            <a:pPr algn="ctr">
              <a:lnSpc>
                <a:spcPct val="150000"/>
              </a:lnSpc>
              <a:buNone/>
            </a:pPr>
            <a:fld id="{24A3F031-267F-4123-88B9-7267C5A708CB}" type="slidenum">
              <a:rPr lang="en-US" sz="2800" smtClean="0">
                <a:latin typeface="Times New Roman" pitchFamily="18" charset="0"/>
                <a:cs typeface="Times New Roman" pitchFamily="18" charset="0"/>
              </a:rPr>
              <a:pPr algn="ctr">
                <a:lnSpc>
                  <a:spcPct val="150000"/>
                </a:lnSpc>
                <a:buNone/>
              </a:pPr>
              <a:t>296</a:t>
            </a:fld>
            <a:endParaRPr lang="en-US" sz="2800" dirty="0" smtClean="0">
              <a:latin typeface="Times New Roman" pitchFamily="18" charset="0"/>
              <a:cs typeface="Times New Roman" pitchFamily="18" charset="0"/>
            </a:endParaRPr>
          </a:p>
          <a:p>
            <a:pPr lvl="0" algn="just">
              <a:lnSpc>
                <a:spcPct val="150000"/>
              </a:lnSpc>
              <a:buFont typeface="Wingdings" pitchFamily="2" charset="2"/>
              <a:buChar char="ü"/>
            </a:pPr>
            <a:endParaRPr lang="en-US" dirty="0" smtClean="0">
              <a:latin typeface="Times New Roman" pitchFamily="18" charset="0"/>
              <a:cs typeface="Times New Roman" pitchFamily="18" charset="0"/>
            </a:endParaRPr>
          </a:p>
          <a:p>
            <a:pPr>
              <a:buFont typeface="Wingdings" pitchFamily="2" charset="2"/>
              <a:buChar char="Ø"/>
            </a:pPr>
            <a:endParaRPr lang="en-US"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lgn="ctr">
              <a:lnSpc>
                <a:spcPct val="150000"/>
              </a:lnSpc>
              <a:buNone/>
            </a:pPr>
            <a:r>
              <a:rPr lang="en-US" sz="2800" dirty="0" smtClean="0">
                <a:latin typeface="Times New Roman" pitchFamily="18" charset="0"/>
                <a:cs typeface="Times New Roman" pitchFamily="18" charset="0"/>
              </a:rPr>
              <a:t>For high-spin: </a:t>
            </a:r>
            <a:r>
              <a:rPr lang="en-US" sz="2800" dirty="0" err="1" smtClean="0">
                <a:solidFill>
                  <a:srgbClr val="7030A0"/>
                </a:solidFill>
                <a:latin typeface="Times New Roman" pitchFamily="18" charset="0"/>
                <a:cs typeface="Times New Roman" pitchFamily="18" charset="0"/>
              </a:rPr>
              <a:t>Δ</a:t>
            </a:r>
            <a:r>
              <a:rPr lang="en-US" sz="2800" baseline="-25000" dirty="0" err="1" smtClean="0">
                <a:solidFill>
                  <a:srgbClr val="7030A0"/>
                </a:solidFill>
                <a:latin typeface="Times New Roman" pitchFamily="18" charset="0"/>
                <a:cs typeface="Times New Roman" pitchFamily="18" charset="0"/>
              </a:rPr>
              <a:t>oct</a:t>
            </a:r>
            <a:r>
              <a:rPr lang="en-US" sz="2800" dirty="0" smtClean="0">
                <a:solidFill>
                  <a:srgbClr val="7030A0"/>
                </a:solidFill>
                <a:latin typeface="Times New Roman" pitchFamily="18" charset="0"/>
                <a:cs typeface="Times New Roman" pitchFamily="18" charset="0"/>
              </a:rPr>
              <a:t> &lt; P</a:t>
            </a:r>
            <a:endParaRPr lang="en-US" sz="2800" dirty="0" smtClean="0">
              <a:latin typeface="Times New Roman" pitchFamily="18" charset="0"/>
              <a:cs typeface="Times New Roman" pitchFamily="18" charset="0"/>
            </a:endParaRPr>
          </a:p>
          <a:p>
            <a:pPr algn="ctr">
              <a:lnSpc>
                <a:spcPct val="150000"/>
              </a:lnSpc>
              <a:buNone/>
            </a:pPr>
            <a:r>
              <a:rPr lang="en-US" sz="2800" dirty="0" smtClean="0">
                <a:latin typeface="Times New Roman" pitchFamily="18" charset="0"/>
                <a:cs typeface="Times New Roman" pitchFamily="18" charset="0"/>
              </a:rPr>
              <a:t>For low-spin: </a:t>
            </a:r>
            <a:r>
              <a:rPr lang="en-US" sz="2800" dirty="0" err="1" smtClean="0">
                <a:solidFill>
                  <a:srgbClr val="7030A0"/>
                </a:solidFill>
                <a:latin typeface="Times New Roman" pitchFamily="18" charset="0"/>
                <a:cs typeface="Times New Roman" pitchFamily="18" charset="0"/>
              </a:rPr>
              <a:t>Δ</a:t>
            </a:r>
            <a:r>
              <a:rPr lang="en-US" sz="2800" baseline="-25000" dirty="0" err="1" smtClean="0">
                <a:solidFill>
                  <a:srgbClr val="7030A0"/>
                </a:solidFill>
                <a:latin typeface="Times New Roman" pitchFamily="18" charset="0"/>
                <a:cs typeface="Times New Roman" pitchFamily="18" charset="0"/>
              </a:rPr>
              <a:t>oct</a:t>
            </a:r>
            <a:r>
              <a:rPr lang="en-US" sz="2800" dirty="0" smtClean="0">
                <a:solidFill>
                  <a:srgbClr val="7030A0"/>
                </a:solidFill>
                <a:latin typeface="Times New Roman" pitchFamily="18" charset="0"/>
                <a:cs typeface="Times New Roman" pitchFamily="18" charset="0"/>
              </a:rPr>
              <a:t> &gt; P</a:t>
            </a:r>
          </a:p>
          <a:p>
            <a:pPr algn="just">
              <a:lnSpc>
                <a:spcPct val="160000"/>
              </a:lnSpc>
              <a:buFont typeface="Wingdings" pitchFamily="2" charset="2"/>
              <a:buChar char="Ø"/>
            </a:pPr>
            <a:r>
              <a:rPr lang="en-US" sz="2800" dirty="0" smtClean="0">
                <a:solidFill>
                  <a:srgbClr val="7030A0"/>
                </a:solidFill>
                <a:latin typeface="Times New Roman" pitchFamily="18" charset="0"/>
                <a:cs typeface="Times New Roman" pitchFamily="18" charset="0"/>
              </a:rPr>
              <a:t>Strong field ligands </a:t>
            </a:r>
            <a:r>
              <a:rPr lang="en-US" sz="2800" dirty="0" smtClean="0">
                <a:latin typeface="Times New Roman" pitchFamily="18" charset="0"/>
                <a:cs typeface="Times New Roman" pitchFamily="18" charset="0"/>
              </a:rPr>
              <a:t>such as [</a:t>
            </a:r>
            <a:r>
              <a:rPr lang="en-US" sz="2800" dirty="0" smtClean="0">
                <a:solidFill>
                  <a:srgbClr val="FF0000"/>
                </a:solidFill>
                <a:latin typeface="Times New Roman" pitchFamily="18" charset="0"/>
                <a:cs typeface="Times New Roman" pitchFamily="18" charset="0"/>
              </a:rPr>
              <a:t>CN]</a:t>
            </a:r>
            <a:r>
              <a:rPr lang="en-US" sz="2800" baseline="300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favour the formation of </a:t>
            </a:r>
            <a:r>
              <a:rPr lang="en-US" sz="2800" dirty="0" smtClean="0">
                <a:solidFill>
                  <a:srgbClr val="FF0000"/>
                </a:solidFill>
                <a:latin typeface="Times New Roman" pitchFamily="18" charset="0"/>
                <a:cs typeface="Times New Roman" pitchFamily="18" charset="0"/>
              </a:rPr>
              <a:t>low-spin</a:t>
            </a:r>
            <a:r>
              <a:rPr lang="en-US" sz="2800" dirty="0" smtClean="0">
                <a:latin typeface="Times New Roman" pitchFamily="18" charset="0"/>
                <a:cs typeface="Times New Roman" pitchFamily="18" charset="0"/>
              </a:rPr>
              <a:t> complexes, while </a:t>
            </a:r>
            <a:r>
              <a:rPr lang="en-US" sz="2800" dirty="0" smtClean="0">
                <a:solidFill>
                  <a:srgbClr val="7030A0"/>
                </a:solidFill>
                <a:latin typeface="Times New Roman" pitchFamily="18" charset="0"/>
                <a:cs typeface="Times New Roman" pitchFamily="18" charset="0"/>
              </a:rPr>
              <a:t>weak field ligands </a:t>
            </a:r>
            <a:r>
              <a:rPr lang="en-US" sz="2800" dirty="0" smtClean="0">
                <a:latin typeface="Times New Roman" pitchFamily="18" charset="0"/>
                <a:cs typeface="Times New Roman" pitchFamily="18" charset="0"/>
              </a:rPr>
              <a:t>such as </a:t>
            </a:r>
            <a:r>
              <a:rPr lang="en-US" sz="2800" dirty="0" smtClean="0">
                <a:solidFill>
                  <a:srgbClr val="0070C0"/>
                </a:solidFill>
                <a:latin typeface="Times New Roman" pitchFamily="18" charset="0"/>
                <a:cs typeface="Times New Roman" pitchFamily="18" charset="0"/>
              </a:rPr>
              <a:t>halides</a:t>
            </a:r>
            <a:r>
              <a:rPr lang="en-US" sz="2800" dirty="0" smtClean="0">
                <a:latin typeface="Times New Roman" pitchFamily="18" charset="0"/>
                <a:cs typeface="Times New Roman" pitchFamily="18" charset="0"/>
              </a:rPr>
              <a:t> tend to favour </a:t>
            </a:r>
            <a:r>
              <a:rPr lang="en-US" sz="2800" dirty="0" smtClean="0">
                <a:solidFill>
                  <a:srgbClr val="FF0000"/>
                </a:solidFill>
                <a:latin typeface="Times New Roman" pitchFamily="18" charset="0"/>
                <a:cs typeface="Times New Roman" pitchFamily="18" charset="0"/>
              </a:rPr>
              <a:t>high-spin</a:t>
            </a:r>
            <a:r>
              <a:rPr lang="en-US" sz="2800" dirty="0" smtClean="0">
                <a:latin typeface="Times New Roman" pitchFamily="18" charset="0"/>
                <a:cs typeface="Times New Roman" pitchFamily="18" charset="0"/>
              </a:rPr>
              <a:t> complexes.</a:t>
            </a:r>
          </a:p>
          <a:p>
            <a:pPr algn="just">
              <a:lnSpc>
                <a:spcPct val="160000"/>
              </a:lnSpc>
              <a:buFont typeface="Wingdings" pitchFamily="2" charset="2"/>
              <a:buChar char="Ø"/>
            </a:pPr>
            <a:r>
              <a:rPr lang="en-US" sz="2800" dirty="0" smtClean="0">
                <a:latin typeface="Times New Roman" pitchFamily="18" charset="0"/>
                <a:cs typeface="Times New Roman" pitchFamily="18" charset="0"/>
              </a:rPr>
              <a:t>However, we cannot </a:t>
            </a:r>
            <a:r>
              <a:rPr lang="en-US" sz="2800" dirty="0" smtClean="0">
                <a:solidFill>
                  <a:srgbClr val="FF0000"/>
                </a:solidFill>
                <a:latin typeface="Times New Roman" pitchFamily="18" charset="0"/>
                <a:cs typeface="Times New Roman" pitchFamily="18" charset="0"/>
              </a:rPr>
              <a:t>predict</a:t>
            </a:r>
            <a:r>
              <a:rPr lang="en-US" sz="2800" dirty="0" smtClean="0">
                <a:latin typeface="Times New Roman" pitchFamily="18" charset="0"/>
                <a:cs typeface="Times New Roman" pitchFamily="18" charset="0"/>
              </a:rPr>
              <a:t> whether </a:t>
            </a:r>
            <a:r>
              <a:rPr lang="en-US" sz="2800" dirty="0" smtClean="0">
                <a:solidFill>
                  <a:srgbClr val="7030A0"/>
                </a:solidFill>
                <a:latin typeface="Times New Roman" pitchFamily="18" charset="0"/>
                <a:cs typeface="Times New Roman" pitchFamily="18" charset="0"/>
              </a:rPr>
              <a:t>high- or low-spin</a:t>
            </a:r>
            <a:r>
              <a:rPr lang="en-US" sz="2800" dirty="0" smtClean="0">
                <a:latin typeface="Times New Roman" pitchFamily="18" charset="0"/>
                <a:cs typeface="Times New Roman" pitchFamily="18" charset="0"/>
              </a:rPr>
              <a:t> complexes will be formed unless we have </a:t>
            </a:r>
            <a:r>
              <a:rPr lang="en-US" sz="2800" dirty="0" smtClean="0">
                <a:solidFill>
                  <a:srgbClr val="FF0000"/>
                </a:solidFill>
                <a:latin typeface="Times New Roman" pitchFamily="18" charset="0"/>
                <a:cs typeface="Times New Roman" pitchFamily="18" charset="0"/>
              </a:rPr>
              <a:t>accurate</a:t>
            </a:r>
            <a:r>
              <a:rPr lang="en-US" sz="2800" dirty="0" smtClean="0">
                <a:latin typeface="Times New Roman" pitchFamily="18" charset="0"/>
                <a:cs typeface="Times New Roman" pitchFamily="18" charset="0"/>
              </a:rPr>
              <a:t> values of </a:t>
            </a:r>
            <a:r>
              <a:rPr lang="en-US" sz="2800" dirty="0" smtClean="0">
                <a:solidFill>
                  <a:srgbClr val="0070C0"/>
                </a:solidFill>
                <a:latin typeface="Times New Roman" pitchFamily="18" charset="0"/>
                <a:cs typeface="Times New Roman" pitchFamily="18" charset="0"/>
              </a:rPr>
              <a:t>Δ</a:t>
            </a:r>
            <a:r>
              <a:rPr lang="en-US" sz="2800" baseline="-25000" dirty="0" smtClean="0">
                <a:solidFill>
                  <a:srgbClr val="0070C0"/>
                </a:solidFill>
                <a:latin typeface="Times New Roman" pitchFamily="18" charset="0"/>
                <a:cs typeface="Times New Roman" pitchFamily="18" charset="0"/>
              </a:rPr>
              <a:t>oct</a:t>
            </a:r>
            <a:r>
              <a:rPr lang="en-US" sz="2800" dirty="0" smtClean="0">
                <a:latin typeface="Times New Roman" pitchFamily="18" charset="0"/>
                <a:cs typeface="Times New Roman" pitchFamily="18" charset="0"/>
              </a:rPr>
              <a:t> and </a:t>
            </a:r>
            <a:r>
              <a:rPr lang="en-US" sz="2800" dirty="0" smtClean="0">
                <a:solidFill>
                  <a:srgbClr val="00B0F0"/>
                </a:solidFill>
                <a:latin typeface="Times New Roman" pitchFamily="18" charset="0"/>
                <a:cs typeface="Times New Roman" pitchFamily="18" charset="0"/>
              </a:rPr>
              <a:t>P</a:t>
            </a:r>
            <a:r>
              <a:rPr lang="en-US" sz="2800" dirty="0" smtClean="0">
                <a:latin typeface="Times New Roman" pitchFamily="18" charset="0"/>
                <a:cs typeface="Times New Roman" pitchFamily="18" charset="0"/>
              </a:rPr>
              <a:t>. </a:t>
            </a:r>
          </a:p>
          <a:p>
            <a:pPr algn="ctr">
              <a:lnSpc>
                <a:spcPct val="160000"/>
              </a:lnSpc>
              <a:buNone/>
            </a:pPr>
            <a:fld id="{D8C3F3E4-87FF-4BB3-8591-1B0E5911BE31}" type="slidenum">
              <a:rPr lang="en-US" sz="2800" smtClean="0">
                <a:latin typeface="Times New Roman" pitchFamily="18" charset="0"/>
                <a:cs typeface="Times New Roman" pitchFamily="18" charset="0"/>
              </a:rPr>
              <a:pPr algn="ctr">
                <a:lnSpc>
                  <a:spcPct val="160000"/>
                </a:lnSpc>
                <a:buNone/>
              </a:pPr>
              <a:t>297</a:t>
            </a:fld>
            <a:endParaRPr lang="en-US" sz="2800" dirty="0" smtClean="0">
              <a:latin typeface="Times New Roman" pitchFamily="18" charset="0"/>
              <a:cs typeface="Times New Roman" pitchFamily="18" charset="0"/>
            </a:endParaRPr>
          </a:p>
          <a:p>
            <a:pPr algn="just">
              <a:lnSpc>
                <a:spcPct val="160000"/>
              </a:lnSpc>
              <a:buFont typeface="Wingdings" pitchFamily="2" charset="2"/>
              <a:buChar char="Ø"/>
            </a:pPr>
            <a:endParaRPr lang="en-US" sz="2800" dirty="0" smtClean="0">
              <a:latin typeface="Times New Roman" pitchFamily="18" charset="0"/>
              <a:cs typeface="Times New Roman" pitchFamily="18" charset="0"/>
            </a:endParaRPr>
          </a:p>
          <a:p>
            <a:pPr>
              <a:buFont typeface="Wingdings" pitchFamily="2" charset="2"/>
              <a:buChar char="ü"/>
            </a:pPr>
            <a:endParaRPr lang="en-US" dirty="0" smtClean="0">
              <a:latin typeface="Times New Roman" pitchFamily="18" charset="0"/>
              <a:cs typeface="Times New Roman" pitchFamily="18" charset="0"/>
            </a:endParaRP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endParaRPr lang="en-US" dirty="0">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4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400" dirty="0" smtClean="0">
              <a:latin typeface="Times New Roman" pitchFamily="18" charset="0"/>
              <a:cs typeface="Times New Roman" pitchFamily="18" charset="0"/>
            </a:endParaRPr>
          </a:p>
          <a:p>
            <a:pPr algn="just">
              <a:lnSpc>
                <a:spcPct val="150000"/>
              </a:lnSpc>
              <a:buFont typeface="Wingdings" pitchFamily="2" charset="2"/>
              <a:buChar char="Ø"/>
            </a:pPr>
            <a:r>
              <a:rPr lang="en-US" sz="2400" dirty="0" smtClean="0">
                <a:latin typeface="Times New Roman" pitchFamily="18" charset="0"/>
                <a:cs typeface="Times New Roman" pitchFamily="18" charset="0"/>
              </a:rPr>
              <a:t>Octahedral crystal field stabilization energies (CFSE) for d n configurations; pairing energy, P, terms are included where appropriate.                                             </a:t>
            </a:r>
            <a:fld id="{43A12B05-5E69-4E91-BDE3-C582998A2DD4}" type="slidenum">
              <a:rPr lang="en-US" sz="2400" smtClean="0">
                <a:latin typeface="Times New Roman" pitchFamily="18" charset="0"/>
                <a:cs typeface="Times New Roman" pitchFamily="18" charset="0"/>
              </a:rPr>
              <a:pPr algn="just">
                <a:lnSpc>
                  <a:spcPct val="150000"/>
                </a:lnSpc>
                <a:buFont typeface="Wingdings" pitchFamily="2" charset="2"/>
                <a:buChar char="Ø"/>
              </a:pPr>
              <a:t>298</a:t>
            </a:fld>
            <a:endParaRPr lang="en-US" sz="2400" dirty="0">
              <a:latin typeface="Times New Roman" pitchFamily="18" charset="0"/>
              <a:cs typeface="Times New Roman" pitchFamily="18" charset="0"/>
            </a:endParaRPr>
          </a:p>
        </p:txBody>
      </p:sp>
      <p:pic>
        <p:nvPicPr>
          <p:cNvPr id="5" name="Picture 4"/>
          <p:cNvPicPr/>
          <p:nvPr/>
        </p:nvPicPr>
        <p:blipFill>
          <a:blip r:embed="rId2" cstate="print"/>
          <a:srcRect/>
          <a:stretch>
            <a:fillRect/>
          </a:stretch>
        </p:blipFill>
        <p:spPr bwMode="auto">
          <a:xfrm>
            <a:off x="457200" y="0"/>
            <a:ext cx="80772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On the other hand, with some </a:t>
            </a:r>
            <a:r>
              <a:rPr lang="en-US" sz="2800" dirty="0" smtClean="0">
                <a:solidFill>
                  <a:srgbClr val="00B0F0"/>
                </a:solidFill>
                <a:latin typeface="Times New Roman" pitchFamily="18" charset="0"/>
                <a:cs typeface="Times New Roman" pitchFamily="18" charset="0"/>
              </a:rPr>
              <a:t>experimental</a:t>
            </a:r>
            <a:r>
              <a:rPr lang="en-US" sz="2800" dirty="0" smtClean="0">
                <a:latin typeface="Times New Roman" pitchFamily="18" charset="0"/>
                <a:cs typeface="Times New Roman" pitchFamily="18" charset="0"/>
              </a:rPr>
              <a:t> knowledge in hand, we can make some </a:t>
            </a:r>
            <a:r>
              <a:rPr lang="en-US" sz="2800" dirty="0" smtClean="0">
                <a:solidFill>
                  <a:srgbClr val="FF0000"/>
                </a:solidFill>
                <a:latin typeface="Times New Roman" pitchFamily="18" charset="0"/>
                <a:cs typeface="Times New Roman" pitchFamily="18" charset="0"/>
              </a:rPr>
              <a:t>comparative predictions. </a:t>
            </a:r>
          </a:p>
          <a:p>
            <a:pPr algn="just">
              <a:lnSpc>
                <a:spcPct val="150000"/>
              </a:lnSpc>
              <a:buNone/>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If we know from </a:t>
            </a:r>
            <a:r>
              <a:rPr lang="en-US" sz="2800" dirty="0" smtClean="0">
                <a:solidFill>
                  <a:srgbClr val="FF0000"/>
                </a:solidFill>
                <a:latin typeface="Times New Roman" pitchFamily="18" charset="0"/>
                <a:cs typeface="Times New Roman" pitchFamily="18" charset="0"/>
              </a:rPr>
              <a:t>magnetic data </a:t>
            </a:r>
            <a:r>
              <a:rPr lang="en-US" sz="2800" dirty="0" smtClean="0">
                <a:latin typeface="Times New Roman" pitchFamily="18" charset="0"/>
                <a:cs typeface="Times New Roman" pitchFamily="18" charset="0"/>
              </a:rPr>
              <a:t>that [Co(H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6</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is </a:t>
            </a:r>
            <a:r>
              <a:rPr lang="en-US" sz="2800" dirty="0" smtClean="0">
                <a:solidFill>
                  <a:srgbClr val="7030A0"/>
                </a:solidFill>
                <a:latin typeface="Times New Roman" pitchFamily="18" charset="0"/>
                <a:cs typeface="Times New Roman" pitchFamily="18" charset="0"/>
              </a:rPr>
              <a:t>low-spin</a:t>
            </a:r>
            <a:r>
              <a:rPr lang="en-US" sz="2800" dirty="0" smtClean="0">
                <a:latin typeface="Times New Roman" pitchFamily="18" charset="0"/>
                <a:cs typeface="Times New Roman" pitchFamily="18" charset="0"/>
              </a:rPr>
              <a:t>, then from the </a:t>
            </a:r>
            <a:r>
              <a:rPr lang="en-US" sz="2800" dirty="0" err="1" smtClean="0">
                <a:solidFill>
                  <a:srgbClr val="FF0000"/>
                </a:solidFill>
                <a:latin typeface="Times New Roman" pitchFamily="18" charset="0"/>
                <a:cs typeface="Times New Roman" pitchFamily="18" charset="0"/>
              </a:rPr>
              <a:t>spectrochemical</a:t>
            </a:r>
            <a:r>
              <a:rPr lang="en-US" sz="2800" dirty="0" smtClean="0">
                <a:solidFill>
                  <a:srgbClr val="FF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series we can say that </a:t>
            </a:r>
            <a:r>
              <a:rPr lang="en-US" sz="2800" dirty="0" smtClean="0">
                <a:solidFill>
                  <a:srgbClr val="00B050"/>
                </a:solidFill>
                <a:latin typeface="Times New Roman" pitchFamily="18" charset="0"/>
                <a:cs typeface="Times New Roman" pitchFamily="18" charset="0"/>
              </a:rPr>
              <a:t>[Co(CN)</a:t>
            </a:r>
            <a:r>
              <a:rPr lang="en-US" sz="2800" baseline="-25000" dirty="0" smtClean="0">
                <a:solidFill>
                  <a:srgbClr val="00B050"/>
                </a:solidFill>
                <a:latin typeface="Times New Roman" pitchFamily="18" charset="0"/>
                <a:cs typeface="Times New Roman" pitchFamily="18" charset="0"/>
              </a:rPr>
              <a:t>6</a:t>
            </a:r>
            <a:r>
              <a:rPr lang="en-US" sz="2800" dirty="0" smtClean="0">
                <a:solidFill>
                  <a:srgbClr val="00B050"/>
                </a:solidFill>
                <a:latin typeface="Times New Roman" pitchFamily="18" charset="0"/>
                <a:cs typeface="Times New Roman" pitchFamily="18" charset="0"/>
              </a:rPr>
              <a:t>]</a:t>
            </a:r>
            <a:r>
              <a:rPr lang="en-US" sz="2800" baseline="30000" dirty="0" smtClean="0">
                <a:solidFill>
                  <a:srgbClr val="00B050"/>
                </a:solidFill>
                <a:latin typeface="Times New Roman" pitchFamily="18" charset="0"/>
                <a:cs typeface="Times New Roman" pitchFamily="18" charset="0"/>
              </a:rPr>
              <a:t>3-</a:t>
            </a:r>
            <a:r>
              <a:rPr lang="en-US" sz="2800" dirty="0" smtClean="0">
                <a:solidFill>
                  <a:srgbClr val="00B05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will be </a:t>
            </a:r>
            <a:r>
              <a:rPr lang="en-US" sz="2800" dirty="0" smtClean="0">
                <a:solidFill>
                  <a:srgbClr val="00B0F0"/>
                </a:solidFill>
                <a:latin typeface="Times New Roman" pitchFamily="18" charset="0"/>
                <a:cs typeface="Times New Roman" pitchFamily="18" charset="0"/>
              </a:rPr>
              <a:t>low-spin</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The only common high-spin cobalt(III) complex is [CoF</a:t>
            </a:r>
            <a:r>
              <a:rPr lang="en-US" sz="2800" baseline="-25000" dirty="0" smtClean="0">
                <a:latin typeface="Times New Roman" pitchFamily="18" charset="0"/>
                <a:cs typeface="Times New Roman" pitchFamily="18" charset="0"/>
              </a:rPr>
              <a:t>6</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p>
          <a:p>
            <a:pPr algn="ctr">
              <a:lnSpc>
                <a:spcPct val="150000"/>
              </a:lnSpc>
              <a:buNone/>
            </a:pPr>
            <a:endParaRPr lang="en-US" sz="2800" dirty="0" smtClean="0">
              <a:latin typeface="Times New Roman" pitchFamily="18" charset="0"/>
              <a:cs typeface="Times New Roman" pitchFamily="18" charset="0"/>
            </a:endParaRPr>
          </a:p>
          <a:p>
            <a:pPr algn="ctr">
              <a:lnSpc>
                <a:spcPct val="150000"/>
              </a:lnSpc>
              <a:buNone/>
            </a:pPr>
            <a:fld id="{808A3D7E-AC0C-4D53-B110-55ED631FFFC4}" type="slidenum">
              <a:rPr lang="en-US" sz="2800" smtClean="0">
                <a:latin typeface="Times New Roman" pitchFamily="18" charset="0"/>
                <a:cs typeface="Times New Roman" pitchFamily="18" charset="0"/>
              </a:rPr>
              <a:pPr algn="ctr">
                <a:lnSpc>
                  <a:spcPct val="150000"/>
                </a:lnSpc>
                <a:buNone/>
              </a:pPr>
              <a:t>299</a:t>
            </a:fld>
            <a:endParaRPr lang="en-US" sz="2800" dirty="0" smtClean="0">
              <a:latin typeface="Times New Roman" pitchFamily="18" charset="0"/>
              <a:cs typeface="Times New Roman" pitchFamily="18" charset="0"/>
            </a:endParaRPr>
          </a:p>
          <a:p>
            <a:pPr>
              <a:buFont typeface="Wingdings" pitchFamily="2" charset="2"/>
              <a:buChar char="ü"/>
            </a:pPr>
            <a:endParaRPr lang="en-US" dirty="0" smtClean="0">
              <a:latin typeface="Times New Roman" pitchFamily="18" charset="0"/>
              <a:cs typeface="Times New Roman" pitchFamily="18" charset="0"/>
            </a:endParaRPr>
          </a:p>
          <a:p>
            <a:endParaRPr lang="en-US" dirty="0"/>
          </a:p>
        </p:txBody>
      </p:sp>
    </p:spTree>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fontScale="85000" lnSpcReduction="10000"/>
          </a:bodyPr>
          <a:lstStyle/>
          <a:p>
            <a:r>
              <a:rPr lang="en-US" sz="4400" b="1" dirty="0" smtClean="0">
                <a:solidFill>
                  <a:srgbClr val="002060"/>
                </a:solidFill>
                <a:latin typeface="Times New Roman" pitchFamily="18" charset="0"/>
                <a:cs typeface="Times New Roman" pitchFamily="18" charset="0"/>
              </a:rPr>
              <a:t>CHAPTER ONE</a:t>
            </a:r>
          </a:p>
          <a:p>
            <a:pPr>
              <a:lnSpc>
                <a:spcPct val="150000"/>
              </a:lnSpc>
            </a:pPr>
            <a:r>
              <a:rPr lang="en-US" sz="4000" b="1" dirty="0" smtClean="0">
                <a:solidFill>
                  <a:srgbClr val="00B0F0"/>
                </a:solidFill>
                <a:latin typeface="Times New Roman" pitchFamily="18" charset="0"/>
                <a:cs typeface="Times New Roman" pitchFamily="18" charset="0"/>
              </a:rPr>
              <a:t>Chemistry of d-block elements </a:t>
            </a:r>
          </a:p>
          <a:p>
            <a:pPr algn="just">
              <a:lnSpc>
                <a:spcPct val="150000"/>
              </a:lnSpc>
              <a:buFont typeface="Wingdings" pitchFamily="2" charset="2"/>
              <a:buChar char="Ø"/>
            </a:pPr>
            <a:r>
              <a:rPr lang="en-US" dirty="0" smtClean="0">
                <a:solidFill>
                  <a:srgbClr val="002060"/>
                </a:solidFill>
                <a:latin typeface="Times New Roman" pitchFamily="18" charset="0"/>
                <a:cs typeface="Times New Roman" pitchFamily="18" charset="0"/>
              </a:rPr>
              <a:t>Iron</a:t>
            </a:r>
            <a:r>
              <a:rPr lang="en-US" dirty="0" smtClean="0">
                <a:solidFill>
                  <a:srgbClr val="002060"/>
                </a:solidFill>
                <a:latin typeface="Times New Roman" pitchFamily="18" charset="0"/>
                <a:cs typeface="Times New Roman" pitchFamily="18" charset="0"/>
              </a:rPr>
              <a:t>, copper, silver and gold are among the transition elements that have played important roles in the development of human civilization.</a:t>
            </a:r>
          </a:p>
          <a:p>
            <a:pPr algn="just">
              <a:lnSpc>
                <a:spcPct val="150000"/>
              </a:lnSpc>
              <a:buFont typeface="Wingdings" pitchFamily="2" charset="2"/>
              <a:buChar char="Ø"/>
            </a:pPr>
            <a:r>
              <a:rPr lang="en-US" dirty="0" smtClean="0">
                <a:solidFill>
                  <a:schemeClr val="tx1"/>
                </a:solidFill>
                <a:latin typeface="Times New Roman" pitchFamily="18" charset="0"/>
                <a:cs typeface="Times New Roman" pitchFamily="18" charset="0"/>
              </a:rPr>
              <a:t>The d–block occupies the large middle section flanked by s– and p– blocks in the periodic table.</a:t>
            </a:r>
          </a:p>
          <a:p>
            <a:pPr algn="just">
              <a:lnSpc>
                <a:spcPct val="160000"/>
              </a:lnSpc>
              <a:buFont typeface="Wingdings" pitchFamily="2" charset="2"/>
              <a:buChar char="Ø"/>
            </a:pPr>
            <a:r>
              <a:rPr lang="en-US" dirty="0" smtClean="0">
                <a:solidFill>
                  <a:schemeClr val="tx1"/>
                </a:solidFill>
                <a:latin typeface="Times New Roman" pitchFamily="18" charset="0"/>
                <a:cs typeface="Times New Roman" pitchFamily="18" charset="0"/>
              </a:rPr>
              <a:t>The terms </a:t>
            </a:r>
            <a:r>
              <a:rPr lang="en-US" i="1" dirty="0" smtClean="0">
                <a:solidFill>
                  <a:schemeClr val="tx1"/>
                </a:solidFill>
                <a:latin typeface="Times New Roman" pitchFamily="18" charset="0"/>
                <a:cs typeface="Times New Roman" pitchFamily="18" charset="0"/>
              </a:rPr>
              <a:t>transition metal (or element)</a:t>
            </a:r>
            <a:r>
              <a:rPr lang="en-US" dirty="0" smtClean="0">
                <a:solidFill>
                  <a:schemeClr val="tx1"/>
                </a:solidFill>
                <a:latin typeface="Times New Roman" pitchFamily="18" charset="0"/>
                <a:cs typeface="Times New Roman" pitchFamily="18" charset="0"/>
              </a:rPr>
              <a:t> and </a:t>
            </a:r>
            <a:r>
              <a:rPr lang="en-US" i="1" dirty="0" smtClean="0">
                <a:solidFill>
                  <a:schemeClr val="tx1"/>
                </a:solidFill>
                <a:latin typeface="Times New Roman" pitchFamily="18" charset="0"/>
                <a:cs typeface="Times New Roman" pitchFamily="18" charset="0"/>
              </a:rPr>
              <a:t>d block element</a:t>
            </a:r>
            <a:r>
              <a:rPr lang="en-US" dirty="0" smtClean="0">
                <a:solidFill>
                  <a:schemeClr val="tx1"/>
                </a:solidFill>
                <a:latin typeface="Times New Roman" pitchFamily="18" charset="0"/>
                <a:cs typeface="Times New Roman" pitchFamily="18" charset="0"/>
              </a:rPr>
              <a:t> are sometimes used as if they mean the same thing, but ‘d-block metal’ and ‘transition element’ are not interchangeable.</a:t>
            </a:r>
          </a:p>
          <a:p>
            <a:pPr algn="just"/>
            <a:endParaRPr lang="en-US" dirty="0" smtClean="0">
              <a:solidFill>
                <a:schemeClr val="tx1"/>
              </a:solidFill>
              <a:latin typeface="Times New Roman" pitchFamily="18" charset="0"/>
              <a:cs typeface="Times New Roman" pitchFamily="18" charset="0"/>
            </a:endParaRPr>
          </a:p>
          <a:p>
            <a:pPr algn="just"/>
            <a:endParaRPr lang="en-US" dirty="0">
              <a:solidFill>
                <a:schemeClr val="tx1"/>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3</a:t>
            </a:fld>
            <a:endParaRPr lang="en-US"/>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Also the high values for copper, nickel and zinc indicate why it is difficult to obtain oxidation state greater than two for these elements.</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Electro negativity </a:t>
            </a:r>
            <a:r>
              <a:rPr lang="en-US" sz="2800" b="1" i="1" dirty="0" smtClean="0">
                <a:solidFill>
                  <a:schemeClr val="tx1"/>
                </a:solidFill>
                <a:latin typeface="Times New Roman" pitchFamily="18" charset="0"/>
                <a:cs typeface="Times New Roman" pitchFamily="18" charset="0"/>
              </a:rPr>
              <a:t>increases</a:t>
            </a:r>
            <a:r>
              <a:rPr lang="en-US" sz="2800" dirty="0" smtClean="0">
                <a:solidFill>
                  <a:schemeClr val="tx1"/>
                </a:solidFill>
                <a:latin typeface="Times New Roman" pitchFamily="18" charset="0"/>
                <a:cs typeface="Times New Roman" pitchFamily="18" charset="0"/>
              </a:rPr>
              <a:t> within a group from Period 4 to 5, then generally remains unchanged from Period 5 to 6. </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The heavier elements often have high EN values.</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Although atomic size increases slightly down the group, nuclear charge increases much more, leading to higher EN values.</a:t>
            </a:r>
          </a:p>
          <a:p>
            <a:pPr algn="just">
              <a:lnSpc>
                <a:spcPct val="150000"/>
              </a:lnSpc>
              <a:buFont typeface="Wingdings" pitchFamily="2" charset="2"/>
              <a:buChar char="Ø"/>
            </a:pPr>
            <a:endParaRPr lang="en-US" sz="2800"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endParaRPr lang="en-US" sz="2800" b="1"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endParaRPr lang="en-US" sz="2800" dirty="0">
              <a:solidFill>
                <a:schemeClr val="tx1"/>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30</a:t>
            </a:fld>
            <a:endParaRPr lang="en-US"/>
          </a:p>
        </p:txBody>
      </p:sp>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b="1" dirty="0" smtClean="0"/>
              <a:t/>
            </a:r>
            <a:br>
              <a:rPr lang="en-US" b="1" dirty="0" smtClean="0"/>
            </a:br>
            <a:r>
              <a:rPr lang="en-US" sz="4900" b="1" dirty="0" smtClean="0">
                <a:solidFill>
                  <a:srgbClr val="C00000"/>
                </a:solidFill>
                <a:latin typeface="Times New Roman" pitchFamily="18" charset="0"/>
                <a:cs typeface="Times New Roman" pitchFamily="18" charset="0"/>
              </a:rPr>
              <a:t>The tetrahedral crystal field</a:t>
            </a:r>
            <a:r>
              <a:rPr lang="en-US" dirty="0" smtClean="0"/>
              <a:t/>
            </a:r>
            <a:br>
              <a:rPr lang="en-US" dirty="0" smtClean="0"/>
            </a:br>
            <a:endParaRPr lang="en-US" dirty="0"/>
          </a:p>
        </p:txBody>
      </p:sp>
      <p:pic>
        <p:nvPicPr>
          <p:cNvPr id="4" name="Content Placeholder 3"/>
          <p:cNvPicPr>
            <a:picLocks noGrp="1"/>
          </p:cNvPicPr>
          <p:nvPr>
            <p:ph idx="1"/>
          </p:nvPr>
        </p:nvPicPr>
        <p:blipFill>
          <a:blip r:embed="rId2" cstate="print"/>
          <a:srcRect/>
          <a:stretch>
            <a:fillRect/>
          </a:stretch>
        </p:blipFill>
        <p:spPr bwMode="auto">
          <a:xfrm>
            <a:off x="304800" y="1295400"/>
            <a:ext cx="3455157" cy="464820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4648200" y="1524000"/>
            <a:ext cx="3886200" cy="411480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52400"/>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 </a:t>
            </a:r>
            <a:r>
              <a:rPr lang="en-US" sz="2800" dirty="0" smtClean="0">
                <a:solidFill>
                  <a:srgbClr val="C00000"/>
                </a:solidFill>
                <a:latin typeface="Times New Roman" pitchFamily="18" charset="0"/>
                <a:cs typeface="Times New Roman" pitchFamily="18" charset="0"/>
              </a:rPr>
              <a:t>figure</a:t>
            </a:r>
            <a:r>
              <a:rPr lang="en-US" sz="2800" dirty="0" smtClean="0">
                <a:latin typeface="Times New Roman" pitchFamily="18" charset="0"/>
                <a:cs typeface="Times New Roman" pitchFamily="18" charset="0"/>
              </a:rPr>
              <a:t> shows a </a:t>
            </a:r>
            <a:r>
              <a:rPr lang="en-US" sz="2800" dirty="0" smtClean="0">
                <a:solidFill>
                  <a:srgbClr val="00B0F0"/>
                </a:solidFill>
                <a:latin typeface="Times New Roman" pitchFamily="18" charset="0"/>
                <a:cs typeface="Times New Roman" pitchFamily="18" charset="0"/>
              </a:rPr>
              <a:t>convenient</a:t>
            </a:r>
            <a:r>
              <a:rPr lang="en-US" sz="2800" dirty="0" smtClean="0">
                <a:latin typeface="Times New Roman" pitchFamily="18" charset="0"/>
                <a:cs typeface="Times New Roman" pitchFamily="18" charset="0"/>
              </a:rPr>
              <a:t> way of relating a </a:t>
            </a:r>
            <a:r>
              <a:rPr lang="en-US" sz="2800" dirty="0" smtClean="0">
                <a:solidFill>
                  <a:srgbClr val="7030A0"/>
                </a:solidFill>
                <a:latin typeface="Times New Roman" pitchFamily="18" charset="0"/>
                <a:cs typeface="Times New Roman" pitchFamily="18" charset="0"/>
              </a:rPr>
              <a:t>tetrahedron</a:t>
            </a:r>
            <a:r>
              <a:rPr lang="en-US" sz="2800" dirty="0" smtClean="0">
                <a:latin typeface="Times New Roman" pitchFamily="18" charset="0"/>
                <a:cs typeface="Times New Roman" pitchFamily="18" charset="0"/>
              </a:rPr>
              <a:t> to a </a:t>
            </a:r>
            <a:r>
              <a:rPr lang="en-US" sz="2800" dirty="0" smtClean="0">
                <a:solidFill>
                  <a:srgbClr val="7030A0"/>
                </a:solidFill>
                <a:latin typeface="Times New Roman" pitchFamily="18" charset="0"/>
                <a:cs typeface="Times New Roman" pitchFamily="18" charset="0"/>
              </a:rPr>
              <a:t>Cartesian axis </a:t>
            </a:r>
            <a:r>
              <a:rPr lang="en-US" sz="2800" dirty="0" smtClean="0">
                <a:latin typeface="Times New Roman" pitchFamily="18" charset="0"/>
                <a:cs typeface="Times New Roman" pitchFamily="18" charset="0"/>
              </a:rPr>
              <a:t>set.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With the </a:t>
            </a:r>
            <a:r>
              <a:rPr lang="en-US" sz="2800" dirty="0" smtClean="0">
                <a:solidFill>
                  <a:srgbClr val="7030A0"/>
                </a:solidFill>
                <a:latin typeface="Times New Roman" pitchFamily="18" charset="0"/>
                <a:cs typeface="Times New Roman" pitchFamily="18" charset="0"/>
              </a:rPr>
              <a:t>complex</a:t>
            </a:r>
            <a:r>
              <a:rPr lang="en-US" sz="2800" dirty="0" smtClean="0">
                <a:latin typeface="Times New Roman" pitchFamily="18" charset="0"/>
                <a:cs typeface="Times New Roman" pitchFamily="18" charset="0"/>
              </a:rPr>
              <a:t> in this </a:t>
            </a:r>
            <a:r>
              <a:rPr lang="en-US" sz="2800" dirty="0" smtClean="0">
                <a:solidFill>
                  <a:srgbClr val="C00000"/>
                </a:solidFill>
                <a:latin typeface="Times New Roman" pitchFamily="18" charset="0"/>
                <a:cs typeface="Times New Roman" pitchFamily="18" charset="0"/>
              </a:rPr>
              <a:t>orientation</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none</a:t>
            </a:r>
            <a:r>
              <a:rPr lang="en-US" sz="2800" dirty="0" smtClean="0">
                <a:latin typeface="Times New Roman" pitchFamily="18" charset="0"/>
                <a:cs typeface="Times New Roman" pitchFamily="18" charset="0"/>
              </a:rPr>
              <a:t> of the metal d orbitals points </a:t>
            </a:r>
            <a:r>
              <a:rPr lang="en-US" sz="2800" dirty="0" smtClean="0">
                <a:solidFill>
                  <a:srgbClr val="C00000"/>
                </a:solidFill>
                <a:latin typeface="Times New Roman" pitchFamily="18" charset="0"/>
                <a:cs typeface="Times New Roman" pitchFamily="18" charset="0"/>
              </a:rPr>
              <a:t>exactly</a:t>
            </a:r>
            <a:r>
              <a:rPr lang="en-US" sz="2800" dirty="0" smtClean="0">
                <a:latin typeface="Times New Roman" pitchFamily="18" charset="0"/>
                <a:cs typeface="Times New Roman" pitchFamily="18" charset="0"/>
              </a:rPr>
              <a:t> at the </a:t>
            </a:r>
            <a:r>
              <a:rPr lang="en-US" sz="2800" dirty="0" smtClean="0">
                <a:solidFill>
                  <a:srgbClr val="7030A0"/>
                </a:solidFill>
                <a:latin typeface="Times New Roman" pitchFamily="18" charset="0"/>
                <a:cs typeface="Times New Roman" pitchFamily="18" charset="0"/>
              </a:rPr>
              <a:t>ligands,</a:t>
            </a:r>
            <a:r>
              <a:rPr lang="en-US" sz="2800" dirty="0" smtClean="0">
                <a:latin typeface="Times New Roman" pitchFamily="18" charset="0"/>
                <a:cs typeface="Times New Roman" pitchFamily="18" charset="0"/>
              </a:rPr>
              <a:t> but the </a:t>
            </a:r>
            <a:r>
              <a:rPr lang="en-US" sz="2800" dirty="0" err="1" smtClean="0">
                <a:solidFill>
                  <a:srgbClr val="7030A0"/>
                </a:solidFill>
                <a:latin typeface="Times New Roman" pitchFamily="18" charset="0"/>
                <a:cs typeface="Times New Roman" pitchFamily="18" charset="0"/>
              </a:rPr>
              <a:t>d</a:t>
            </a:r>
            <a:r>
              <a:rPr lang="en-US" sz="2800" baseline="-25000" dirty="0" err="1" smtClean="0">
                <a:solidFill>
                  <a:srgbClr val="7030A0"/>
                </a:solidFill>
                <a:latin typeface="Times New Roman" pitchFamily="18" charset="0"/>
                <a:cs typeface="Times New Roman" pitchFamily="18" charset="0"/>
              </a:rPr>
              <a:t>xy</a:t>
            </a:r>
            <a:r>
              <a:rPr lang="en-US" sz="2800" dirty="0" smtClean="0">
                <a:solidFill>
                  <a:srgbClr val="7030A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d</a:t>
            </a:r>
            <a:r>
              <a:rPr lang="en-US" sz="2800" baseline="-25000" dirty="0" err="1" smtClean="0">
                <a:solidFill>
                  <a:srgbClr val="7030A0"/>
                </a:solidFill>
                <a:latin typeface="Times New Roman" pitchFamily="18" charset="0"/>
                <a:cs typeface="Times New Roman" pitchFamily="18" charset="0"/>
              </a:rPr>
              <a:t>y</a:t>
            </a:r>
            <a:r>
              <a:rPr lang="en-US" sz="2800" baseline="-25000" dirty="0" err="1" smtClean="0">
                <a:latin typeface="Times New Roman" pitchFamily="18" charset="0"/>
                <a:cs typeface="Times New Roman" pitchFamily="18" charset="0"/>
              </a:rPr>
              <a:t>z</a:t>
            </a:r>
            <a:r>
              <a:rPr lang="en-US" sz="2800" dirty="0" smtClean="0">
                <a:latin typeface="Times New Roman" pitchFamily="18" charset="0"/>
                <a:cs typeface="Times New Roman" pitchFamily="18" charset="0"/>
              </a:rPr>
              <a:t> and </a:t>
            </a:r>
            <a:r>
              <a:rPr lang="en-US" sz="2800" dirty="0" err="1" smtClean="0">
                <a:solidFill>
                  <a:srgbClr val="7030A0"/>
                </a:solidFill>
                <a:latin typeface="Times New Roman" pitchFamily="18" charset="0"/>
                <a:cs typeface="Times New Roman" pitchFamily="18" charset="0"/>
              </a:rPr>
              <a:t>d</a:t>
            </a:r>
            <a:r>
              <a:rPr lang="en-US" sz="2800" baseline="-25000" dirty="0" err="1" smtClean="0">
                <a:solidFill>
                  <a:srgbClr val="7030A0"/>
                </a:solidFill>
                <a:latin typeface="Times New Roman" pitchFamily="18" charset="0"/>
                <a:cs typeface="Times New Roman" pitchFamily="18" charset="0"/>
              </a:rPr>
              <a:t>xz</a:t>
            </a:r>
            <a:r>
              <a:rPr lang="en-US" sz="2800" dirty="0" smtClean="0">
                <a:latin typeface="Times New Roman" pitchFamily="18" charset="0"/>
                <a:cs typeface="Times New Roman" pitchFamily="18" charset="0"/>
              </a:rPr>
              <a:t> orbitals come </a:t>
            </a:r>
            <a:r>
              <a:rPr lang="en-US" sz="2800" dirty="0" smtClean="0">
                <a:solidFill>
                  <a:srgbClr val="00B050"/>
                </a:solidFill>
                <a:latin typeface="Times New Roman" pitchFamily="18" charset="0"/>
                <a:cs typeface="Times New Roman" pitchFamily="18" charset="0"/>
              </a:rPr>
              <a:t>nearer</a:t>
            </a:r>
            <a:r>
              <a:rPr lang="en-US" sz="2800" dirty="0" smtClean="0">
                <a:latin typeface="Times New Roman" pitchFamily="18" charset="0"/>
                <a:cs typeface="Times New Roman" pitchFamily="18" charset="0"/>
              </a:rPr>
              <a:t> to doing so than the </a:t>
            </a:r>
            <a:r>
              <a:rPr lang="en-US" sz="2800" dirty="0" smtClean="0">
                <a:solidFill>
                  <a:srgbClr val="FF0000"/>
                </a:solidFill>
                <a:latin typeface="Times New Roman" pitchFamily="18" charset="0"/>
                <a:cs typeface="Times New Roman" pitchFamily="18" charset="0"/>
              </a:rPr>
              <a:t>d</a:t>
            </a:r>
            <a:r>
              <a:rPr lang="en-US" sz="2800" baseline="-25000" dirty="0" smtClean="0">
                <a:solidFill>
                  <a:srgbClr val="FF0000"/>
                </a:solidFill>
                <a:latin typeface="Times New Roman" pitchFamily="18" charset="0"/>
                <a:cs typeface="Times New Roman" pitchFamily="18" charset="0"/>
              </a:rPr>
              <a:t>z</a:t>
            </a:r>
            <a:r>
              <a:rPr lang="en-US" sz="2800" baseline="30000" dirty="0" smtClean="0">
                <a:solidFill>
                  <a:srgbClr val="FF0000"/>
                </a:solidFill>
                <a:latin typeface="Times New Roman" pitchFamily="18" charset="0"/>
                <a:cs typeface="Times New Roman" pitchFamily="18" charset="0"/>
              </a:rPr>
              <a:t>2</a:t>
            </a:r>
            <a:r>
              <a:rPr lang="en-US" sz="2800" dirty="0" smtClean="0">
                <a:latin typeface="Times New Roman" pitchFamily="18" charset="0"/>
                <a:cs typeface="Times New Roman" pitchFamily="18" charset="0"/>
              </a:rPr>
              <a:t> and </a:t>
            </a:r>
            <a:r>
              <a:rPr lang="en-US" sz="2800" dirty="0" smtClean="0">
                <a:solidFill>
                  <a:srgbClr val="FF0000"/>
                </a:solidFill>
                <a:latin typeface="Times New Roman" pitchFamily="18" charset="0"/>
                <a:cs typeface="Times New Roman" pitchFamily="18" charset="0"/>
              </a:rPr>
              <a:t>d</a:t>
            </a:r>
            <a:r>
              <a:rPr lang="en-US" sz="2800" baseline="-25000" dirty="0" smtClean="0">
                <a:solidFill>
                  <a:srgbClr val="FF0000"/>
                </a:solidFill>
                <a:latin typeface="Times New Roman" pitchFamily="18" charset="0"/>
                <a:cs typeface="Times New Roman" pitchFamily="18" charset="0"/>
              </a:rPr>
              <a:t>x</a:t>
            </a:r>
            <a:r>
              <a:rPr lang="en-US" sz="2800" baseline="30000" dirty="0" smtClean="0">
                <a:solidFill>
                  <a:srgbClr val="FF0000"/>
                </a:solidFill>
                <a:latin typeface="Times New Roman" pitchFamily="18" charset="0"/>
                <a:cs typeface="Times New Roman" pitchFamily="18" charset="0"/>
              </a:rPr>
              <a:t>2</a:t>
            </a:r>
            <a:r>
              <a:rPr lang="en-US" sz="2800" baseline="-25000" dirty="0" smtClean="0">
                <a:solidFill>
                  <a:srgbClr val="FF0000"/>
                </a:solidFill>
                <a:latin typeface="Times New Roman" pitchFamily="18" charset="0"/>
                <a:cs typeface="Times New Roman" pitchFamily="18" charset="0"/>
              </a:rPr>
              <a:t>-y</a:t>
            </a:r>
            <a:r>
              <a:rPr lang="en-US" sz="2800" baseline="30000" dirty="0" smtClean="0">
                <a:solidFill>
                  <a:srgbClr val="FF0000"/>
                </a:solidFill>
                <a:latin typeface="Times New Roman" pitchFamily="18" charset="0"/>
                <a:cs typeface="Times New Roman" pitchFamily="18" charset="0"/>
              </a:rPr>
              <a:t>2</a:t>
            </a:r>
            <a:r>
              <a:rPr lang="en-US" sz="2800" dirty="0" smtClean="0">
                <a:latin typeface="Times New Roman" pitchFamily="18" charset="0"/>
                <a:cs typeface="Times New Roman" pitchFamily="18" charset="0"/>
              </a:rPr>
              <a:t> orbitals.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For a </a:t>
            </a:r>
            <a:r>
              <a:rPr lang="en-US" sz="2800" dirty="0" smtClean="0">
                <a:solidFill>
                  <a:srgbClr val="FF0000"/>
                </a:solidFill>
                <a:latin typeface="Times New Roman" pitchFamily="18" charset="0"/>
                <a:cs typeface="Times New Roman" pitchFamily="18" charset="0"/>
              </a:rPr>
              <a:t>regular tetrahedron</a:t>
            </a:r>
            <a:r>
              <a:rPr lang="en-US" sz="2800" dirty="0" smtClean="0">
                <a:latin typeface="Times New Roman" pitchFamily="18" charset="0"/>
                <a:cs typeface="Times New Roman" pitchFamily="18" charset="0"/>
              </a:rPr>
              <a:t>, the </a:t>
            </a:r>
            <a:r>
              <a:rPr lang="en-US" sz="2800" dirty="0" smtClean="0">
                <a:solidFill>
                  <a:srgbClr val="00B0F0"/>
                </a:solidFill>
                <a:latin typeface="Times New Roman" pitchFamily="18" charset="0"/>
                <a:cs typeface="Times New Roman" pitchFamily="18" charset="0"/>
              </a:rPr>
              <a:t>splitting</a:t>
            </a:r>
            <a:r>
              <a:rPr lang="en-US" sz="2800" dirty="0" smtClean="0">
                <a:latin typeface="Times New Roman" pitchFamily="18" charset="0"/>
                <a:cs typeface="Times New Roman" pitchFamily="18" charset="0"/>
              </a:rPr>
              <a:t> of the </a:t>
            </a:r>
            <a:r>
              <a:rPr lang="en-US" sz="2800" dirty="0" smtClean="0">
                <a:solidFill>
                  <a:srgbClr val="7030A0"/>
                </a:solidFill>
                <a:latin typeface="Times New Roman" pitchFamily="18" charset="0"/>
                <a:cs typeface="Times New Roman" pitchFamily="18" charset="0"/>
              </a:rPr>
              <a:t>d orbitals</a:t>
            </a:r>
            <a:r>
              <a:rPr lang="en-US" sz="2800" dirty="0" smtClean="0">
                <a:latin typeface="Times New Roman" pitchFamily="18" charset="0"/>
                <a:cs typeface="Times New Roman" pitchFamily="18" charset="0"/>
              </a:rPr>
              <a:t> is </a:t>
            </a:r>
            <a:r>
              <a:rPr lang="en-US" sz="2800" dirty="0" smtClean="0">
                <a:solidFill>
                  <a:srgbClr val="FF0000"/>
                </a:solidFill>
                <a:latin typeface="Times New Roman" pitchFamily="18" charset="0"/>
                <a:cs typeface="Times New Roman" pitchFamily="18" charset="0"/>
              </a:rPr>
              <a:t>inverted</a:t>
            </a:r>
            <a:r>
              <a:rPr lang="en-US" sz="2800" dirty="0" smtClean="0">
                <a:latin typeface="Times New Roman" pitchFamily="18" charset="0"/>
                <a:cs typeface="Times New Roman" pitchFamily="18" charset="0"/>
              </a:rPr>
              <a:t> compared with that for a </a:t>
            </a:r>
            <a:r>
              <a:rPr lang="en-US" sz="2800" dirty="0" smtClean="0">
                <a:solidFill>
                  <a:srgbClr val="0070C0"/>
                </a:solidFill>
                <a:latin typeface="Times New Roman" pitchFamily="18" charset="0"/>
                <a:cs typeface="Times New Roman" pitchFamily="18" charset="0"/>
              </a:rPr>
              <a:t>regular octahedral </a:t>
            </a:r>
            <a:r>
              <a:rPr lang="en-US" sz="2800" dirty="0" smtClean="0">
                <a:latin typeface="Times New Roman" pitchFamily="18" charset="0"/>
                <a:cs typeface="Times New Roman" pitchFamily="18" charset="0"/>
              </a:rPr>
              <a:t>structure, and the </a:t>
            </a:r>
            <a:r>
              <a:rPr lang="en-US" sz="2800" dirty="0" smtClean="0">
                <a:solidFill>
                  <a:srgbClr val="002060"/>
                </a:solidFill>
                <a:latin typeface="Times New Roman" pitchFamily="18" charset="0"/>
                <a:cs typeface="Times New Roman" pitchFamily="18" charset="0"/>
              </a:rPr>
              <a:t>energy difference </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Δ</a:t>
            </a:r>
            <a:r>
              <a:rPr lang="en-US" sz="2800" baseline="-25000" dirty="0" err="1" smtClean="0">
                <a:latin typeface="Times New Roman" pitchFamily="18" charset="0"/>
                <a:cs typeface="Times New Roman" pitchFamily="18" charset="0"/>
              </a:rPr>
              <a:t>tet</a:t>
            </a:r>
            <a:r>
              <a:rPr lang="en-US" sz="2800" dirty="0" smtClean="0">
                <a:latin typeface="Times New Roman" pitchFamily="18" charset="0"/>
                <a:cs typeface="Times New Roman" pitchFamily="18" charset="0"/>
              </a:rPr>
              <a:t>) is </a:t>
            </a:r>
            <a:r>
              <a:rPr lang="en-US" sz="2800" dirty="0" smtClean="0">
                <a:solidFill>
                  <a:srgbClr val="00B050"/>
                </a:solidFill>
                <a:latin typeface="Times New Roman" pitchFamily="18" charset="0"/>
                <a:cs typeface="Times New Roman" pitchFamily="18" charset="0"/>
              </a:rPr>
              <a:t>smaller</a:t>
            </a:r>
            <a:r>
              <a:rPr lang="en-US" sz="2800" dirty="0" smtClean="0">
                <a:latin typeface="Times New Roman" pitchFamily="18" charset="0"/>
                <a:cs typeface="Times New Roman" pitchFamily="18" charset="0"/>
              </a:rPr>
              <a:t>.</a:t>
            </a:r>
          </a:p>
          <a:p>
            <a:pPr algn="ctr">
              <a:lnSpc>
                <a:spcPct val="150000"/>
              </a:lnSpc>
              <a:buNone/>
            </a:pPr>
            <a:fld id="{0082B49E-630B-4224-BEEF-AFD9C3D155AE}" type="slidenum">
              <a:rPr lang="en-US" sz="2800" smtClean="0">
                <a:latin typeface="Times New Roman" pitchFamily="18" charset="0"/>
                <a:cs typeface="Times New Roman" pitchFamily="18" charset="0"/>
              </a:rPr>
              <a:pPr algn="ctr">
                <a:lnSpc>
                  <a:spcPct val="150000"/>
                </a:lnSpc>
                <a:buNone/>
              </a:pPr>
              <a:t>301</a:t>
            </a:fld>
            <a:endParaRPr lang="en-US" sz="2800" dirty="0" smtClean="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990600"/>
            <a:ext cx="8229600" cy="152400"/>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pPr algn="ctr">
              <a:lnSpc>
                <a:spcPct val="150000"/>
              </a:lnSpc>
              <a:buNone/>
            </a:pPr>
            <a:r>
              <a:rPr lang="en-US" sz="2800" dirty="0" err="1" smtClean="0">
                <a:solidFill>
                  <a:srgbClr val="C00000"/>
                </a:solidFill>
                <a:latin typeface="Times New Roman" pitchFamily="18" charset="0"/>
                <a:cs typeface="Times New Roman" pitchFamily="18" charset="0"/>
              </a:rPr>
              <a:t>Δ</a:t>
            </a:r>
            <a:r>
              <a:rPr lang="en-US" sz="2800" baseline="-25000" dirty="0" err="1" smtClean="0">
                <a:solidFill>
                  <a:srgbClr val="C00000"/>
                </a:solidFill>
                <a:latin typeface="Times New Roman" pitchFamily="18" charset="0"/>
                <a:cs typeface="Times New Roman" pitchFamily="18" charset="0"/>
              </a:rPr>
              <a:t>tet</a:t>
            </a:r>
            <a:r>
              <a:rPr lang="en-US" sz="2800" dirty="0" smtClean="0">
                <a:solidFill>
                  <a:srgbClr val="C00000"/>
                </a:solidFill>
                <a:latin typeface="Times New Roman" pitchFamily="18" charset="0"/>
                <a:cs typeface="Times New Roman" pitchFamily="18" charset="0"/>
              </a:rPr>
              <a:t> =4/9Δ</a:t>
            </a:r>
            <a:r>
              <a:rPr lang="en-US" sz="2800" baseline="-25000" dirty="0" smtClean="0">
                <a:solidFill>
                  <a:srgbClr val="C00000"/>
                </a:solidFill>
                <a:latin typeface="Times New Roman" pitchFamily="18" charset="0"/>
                <a:cs typeface="Times New Roman" pitchFamily="18" charset="0"/>
              </a:rPr>
              <a:t>oct</a:t>
            </a:r>
            <a:r>
              <a:rPr lang="en-US" sz="2800" dirty="0" smtClean="0">
                <a:solidFill>
                  <a:srgbClr val="C00000"/>
                </a:solidFill>
                <a:latin typeface="Times New Roman" pitchFamily="18" charset="0"/>
                <a:cs typeface="Times New Roman" pitchFamily="18" charset="0"/>
              </a:rPr>
              <a:t>≈1/2Δ</a:t>
            </a:r>
            <a:r>
              <a:rPr lang="en-US" sz="2800" baseline="-25000" dirty="0" smtClean="0">
                <a:solidFill>
                  <a:srgbClr val="C00000"/>
                </a:solidFill>
                <a:latin typeface="Times New Roman" pitchFamily="18" charset="0"/>
                <a:cs typeface="Times New Roman" pitchFamily="18" charset="0"/>
              </a:rPr>
              <a:t>oct</a:t>
            </a: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Since </a:t>
            </a:r>
            <a:r>
              <a:rPr lang="en-US" sz="2800" dirty="0" err="1" smtClean="0">
                <a:solidFill>
                  <a:srgbClr val="C00000"/>
                </a:solidFill>
                <a:latin typeface="Times New Roman" pitchFamily="18" charset="0"/>
                <a:cs typeface="Times New Roman" pitchFamily="18" charset="0"/>
              </a:rPr>
              <a:t>Δ</a:t>
            </a:r>
            <a:r>
              <a:rPr lang="en-US" sz="2800" baseline="-25000" dirty="0" err="1" smtClean="0">
                <a:solidFill>
                  <a:srgbClr val="C00000"/>
                </a:solidFill>
                <a:latin typeface="Times New Roman" pitchFamily="18" charset="0"/>
                <a:cs typeface="Times New Roman" pitchFamily="18" charset="0"/>
              </a:rPr>
              <a:t>tet</a:t>
            </a:r>
            <a:r>
              <a:rPr lang="en-US" sz="2800" dirty="0" smtClean="0">
                <a:latin typeface="Times New Roman" pitchFamily="18" charset="0"/>
                <a:cs typeface="Times New Roman" pitchFamily="18" charset="0"/>
              </a:rPr>
              <a:t> is </a:t>
            </a:r>
            <a:r>
              <a:rPr lang="en-US" sz="2800" dirty="0" smtClean="0">
                <a:solidFill>
                  <a:srgbClr val="0070C0"/>
                </a:solidFill>
                <a:latin typeface="Times New Roman" pitchFamily="18" charset="0"/>
                <a:cs typeface="Times New Roman" pitchFamily="18" charset="0"/>
              </a:rPr>
              <a:t>significantly</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smaller</a:t>
            </a:r>
            <a:r>
              <a:rPr lang="en-US" sz="2800" dirty="0" smtClean="0">
                <a:latin typeface="Times New Roman" pitchFamily="18" charset="0"/>
                <a:cs typeface="Times New Roman" pitchFamily="18" charset="0"/>
              </a:rPr>
              <a:t> than </a:t>
            </a:r>
            <a:r>
              <a:rPr lang="en-US" sz="2800" dirty="0" smtClean="0">
                <a:solidFill>
                  <a:srgbClr val="C00000"/>
                </a:solidFill>
                <a:latin typeface="Times New Roman" pitchFamily="18" charset="0"/>
                <a:cs typeface="Times New Roman" pitchFamily="18" charset="0"/>
              </a:rPr>
              <a:t>Δ</a:t>
            </a:r>
            <a:r>
              <a:rPr lang="en-US" sz="2800" baseline="-25000" dirty="0" smtClean="0">
                <a:solidFill>
                  <a:srgbClr val="C00000"/>
                </a:solidFill>
                <a:latin typeface="Times New Roman" pitchFamily="18" charset="0"/>
                <a:cs typeface="Times New Roman" pitchFamily="18" charset="0"/>
              </a:rPr>
              <a:t>oct</a:t>
            </a:r>
            <a:r>
              <a:rPr lang="en-US" sz="2800" dirty="0" smtClean="0">
                <a:latin typeface="Times New Roman" pitchFamily="18" charset="0"/>
                <a:cs typeface="Times New Roman" pitchFamily="18" charset="0"/>
              </a:rPr>
              <a:t>, </a:t>
            </a:r>
            <a:r>
              <a:rPr lang="en-US" sz="2800" dirty="0" smtClean="0">
                <a:solidFill>
                  <a:srgbClr val="002060"/>
                </a:solidFill>
                <a:latin typeface="Times New Roman" pitchFamily="18" charset="0"/>
                <a:cs typeface="Times New Roman" pitchFamily="18" charset="0"/>
              </a:rPr>
              <a:t>tetrahedral complexes</a:t>
            </a:r>
            <a:r>
              <a:rPr lang="en-US" sz="2800" dirty="0" smtClean="0">
                <a:latin typeface="Times New Roman" pitchFamily="18" charset="0"/>
                <a:cs typeface="Times New Roman" pitchFamily="18" charset="0"/>
              </a:rPr>
              <a:t> are high-spin.</a:t>
            </a:r>
          </a:p>
          <a:p>
            <a:pPr algn="just">
              <a:lnSpc>
                <a:spcPct val="150000"/>
              </a:lnSpc>
              <a:buFont typeface="Wingdings" pitchFamily="2" charset="2"/>
              <a:buChar char="Ø"/>
            </a:pPr>
            <a:r>
              <a:rPr lang="en-US" sz="2800" dirty="0" smtClean="0">
                <a:latin typeface="Times New Roman" pitchFamily="18" charset="0"/>
                <a:cs typeface="Times New Roman" pitchFamily="18" charset="0"/>
              </a:rPr>
              <a:t>Corresponding </a:t>
            </a:r>
            <a:r>
              <a:rPr lang="en-US" sz="2800" dirty="0" smtClean="0">
                <a:solidFill>
                  <a:srgbClr val="00B0F0"/>
                </a:solidFill>
                <a:latin typeface="Times New Roman" pitchFamily="18" charset="0"/>
                <a:cs typeface="Times New Roman" pitchFamily="18" charset="0"/>
              </a:rPr>
              <a:t>octahedral</a:t>
            </a:r>
            <a:r>
              <a:rPr lang="en-US" sz="2800" dirty="0" smtClean="0">
                <a:latin typeface="Times New Roman" pitchFamily="18" charset="0"/>
                <a:cs typeface="Times New Roman" pitchFamily="18" charset="0"/>
              </a:rPr>
              <a:t> and </a:t>
            </a:r>
            <a:r>
              <a:rPr lang="en-US" sz="2800" dirty="0" smtClean="0">
                <a:solidFill>
                  <a:srgbClr val="00B0F0"/>
                </a:solidFill>
                <a:latin typeface="Times New Roman" pitchFamily="18" charset="0"/>
                <a:cs typeface="Times New Roman" pitchFamily="18" charset="0"/>
              </a:rPr>
              <a:t>tetrahedral</a:t>
            </a:r>
            <a:r>
              <a:rPr lang="en-US" sz="2800" dirty="0" smtClean="0">
                <a:latin typeface="Times New Roman" pitchFamily="18" charset="0"/>
                <a:cs typeface="Times New Roman" pitchFamily="18" charset="0"/>
              </a:rPr>
              <a:t> complexes often have </a:t>
            </a:r>
            <a:r>
              <a:rPr lang="en-US" sz="2800" dirty="0" smtClean="0">
                <a:solidFill>
                  <a:srgbClr val="C00000"/>
                </a:solidFill>
                <a:latin typeface="Times New Roman" pitchFamily="18" charset="0"/>
                <a:cs typeface="Times New Roman" pitchFamily="18" charset="0"/>
              </a:rPr>
              <a:t>different</a:t>
            </a:r>
            <a:r>
              <a:rPr lang="en-US" sz="2800" dirty="0" smtClean="0">
                <a:solidFill>
                  <a:srgbClr val="00B0F0"/>
                </a:solidFill>
                <a:latin typeface="Times New Roman" pitchFamily="18" charset="0"/>
                <a:cs typeface="Times New Roman" pitchFamily="18" charset="0"/>
              </a:rPr>
              <a:t> </a:t>
            </a:r>
            <a:r>
              <a:rPr lang="en-US" sz="2800" dirty="0" err="1" smtClean="0">
                <a:solidFill>
                  <a:srgbClr val="7030A0"/>
                </a:solidFill>
                <a:latin typeface="Times New Roman" pitchFamily="18" charset="0"/>
                <a:cs typeface="Times New Roman" pitchFamily="18" charset="0"/>
              </a:rPr>
              <a:t>colours</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ctr">
              <a:lnSpc>
                <a:spcPct val="150000"/>
              </a:lnSpc>
              <a:buNone/>
            </a:pPr>
            <a:fld id="{8556A7E8-61EA-4DF2-AD47-BDBB8DD82986}" type="slidenum">
              <a:rPr lang="en-US" sz="2800" smtClean="0">
                <a:latin typeface="Times New Roman" pitchFamily="18" charset="0"/>
                <a:cs typeface="Times New Roman" pitchFamily="18" charset="0"/>
              </a:rPr>
              <a:pPr algn="ctr">
                <a:lnSpc>
                  <a:spcPct val="150000"/>
                </a:lnSpc>
                <a:buNone/>
              </a:pPr>
              <a:t>302</a:t>
            </a:fld>
            <a:endParaRPr lang="en-US" sz="2800" dirty="0" smtClean="0">
              <a:latin typeface="Times New Roman" pitchFamily="18" charset="0"/>
              <a:cs typeface="Times New Roman" pitchFamily="18" charset="0"/>
            </a:endParaRPr>
          </a:p>
          <a:p>
            <a:pPr>
              <a:buFont typeface="Wingdings" pitchFamily="2" charset="2"/>
              <a:buChar char="Ø"/>
            </a:pPr>
            <a:endParaRPr lang="en-US" dirty="0">
              <a:latin typeface="Times New Roman" pitchFamily="18" charset="0"/>
              <a:cs typeface="Times New Roman" pitchFamily="18" charset="0"/>
            </a:endParaRPr>
          </a:p>
        </p:txBody>
      </p:sp>
      <p:pic>
        <p:nvPicPr>
          <p:cNvPr id="4" name="Picture 3"/>
          <p:cNvPicPr/>
          <p:nvPr/>
        </p:nvPicPr>
        <p:blipFill>
          <a:blip r:embed="rId2" cstate="print"/>
          <a:srcRect/>
          <a:stretch>
            <a:fillRect/>
          </a:stretch>
        </p:blipFill>
        <p:spPr bwMode="auto">
          <a:xfrm>
            <a:off x="914400" y="3200400"/>
            <a:ext cx="7315200" cy="2850925"/>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609600"/>
          </a:xfrm>
        </p:spPr>
        <p:txBody>
          <a:bodyPr>
            <a:normAutofit fontScale="90000"/>
          </a:bodyPr>
          <a:lstStyle/>
          <a:p>
            <a:r>
              <a:rPr lang="en-US" b="1" dirty="0" smtClean="0">
                <a:solidFill>
                  <a:srgbClr val="7030A0"/>
                </a:solidFill>
                <a:latin typeface="Times New Roman" pitchFamily="18" charset="0"/>
                <a:cs typeface="Times New Roman" pitchFamily="18" charset="0"/>
              </a:rPr>
              <a:t>The square planar crystal field</a:t>
            </a:r>
            <a:endParaRPr lang="en-US"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172200"/>
          </a:xfrm>
        </p:spPr>
        <p:txBody>
          <a:bodyPr>
            <a:normAutofit fontScale="925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A </a:t>
            </a:r>
            <a:r>
              <a:rPr lang="en-US" sz="2800" dirty="0" smtClean="0">
                <a:solidFill>
                  <a:srgbClr val="C00000"/>
                </a:solidFill>
                <a:latin typeface="Times New Roman" pitchFamily="18" charset="0"/>
                <a:cs typeface="Times New Roman" pitchFamily="18" charset="0"/>
              </a:rPr>
              <a:t>square planar </a:t>
            </a:r>
            <a:r>
              <a:rPr lang="en-US" sz="2800" dirty="0" smtClean="0">
                <a:latin typeface="Times New Roman" pitchFamily="18" charset="0"/>
                <a:cs typeface="Times New Roman" pitchFamily="18" charset="0"/>
              </a:rPr>
              <a:t>arrangement of </a:t>
            </a:r>
            <a:r>
              <a:rPr lang="en-US" sz="2800" dirty="0" smtClean="0">
                <a:solidFill>
                  <a:srgbClr val="0070C0"/>
                </a:solidFill>
                <a:latin typeface="Times New Roman" pitchFamily="18" charset="0"/>
                <a:cs typeface="Times New Roman" pitchFamily="18" charset="0"/>
              </a:rPr>
              <a:t>ligands</a:t>
            </a:r>
            <a:r>
              <a:rPr lang="en-US" sz="2800" dirty="0" smtClean="0">
                <a:latin typeface="Times New Roman" pitchFamily="18" charset="0"/>
                <a:cs typeface="Times New Roman" pitchFamily="18" charset="0"/>
              </a:rPr>
              <a:t> can be formally </a:t>
            </a:r>
            <a:r>
              <a:rPr lang="en-US" sz="2800" dirty="0" smtClean="0">
                <a:solidFill>
                  <a:srgbClr val="C00000"/>
                </a:solidFill>
                <a:latin typeface="Times New Roman" pitchFamily="18" charset="0"/>
                <a:cs typeface="Times New Roman" pitchFamily="18" charset="0"/>
              </a:rPr>
              <a:t>derived</a:t>
            </a:r>
            <a:r>
              <a:rPr lang="en-US" sz="2800" dirty="0" smtClean="0">
                <a:latin typeface="Times New Roman" pitchFamily="18" charset="0"/>
                <a:cs typeface="Times New Roman" pitchFamily="18" charset="0"/>
              </a:rPr>
              <a:t> from an </a:t>
            </a:r>
            <a:r>
              <a:rPr lang="en-US" sz="2800" dirty="0" smtClean="0">
                <a:solidFill>
                  <a:srgbClr val="0070C0"/>
                </a:solidFill>
                <a:latin typeface="Times New Roman" pitchFamily="18" charset="0"/>
                <a:cs typeface="Times New Roman" pitchFamily="18" charset="0"/>
              </a:rPr>
              <a:t>octahedral</a:t>
            </a:r>
            <a:r>
              <a:rPr lang="en-US" sz="2800" dirty="0" smtClean="0">
                <a:latin typeface="Times New Roman" pitchFamily="18" charset="0"/>
                <a:cs typeface="Times New Roman" pitchFamily="18" charset="0"/>
              </a:rPr>
              <a:t> array by </a:t>
            </a:r>
            <a:r>
              <a:rPr lang="en-US" sz="2800" dirty="0" smtClean="0">
                <a:solidFill>
                  <a:srgbClr val="FF0000"/>
                </a:solidFill>
                <a:latin typeface="Times New Roman" pitchFamily="18" charset="0"/>
                <a:cs typeface="Times New Roman" pitchFamily="18" charset="0"/>
              </a:rPr>
              <a:t>removal</a:t>
            </a:r>
            <a:r>
              <a:rPr lang="en-US" sz="2800" dirty="0" smtClean="0">
                <a:latin typeface="Times New Roman" pitchFamily="18" charset="0"/>
                <a:cs typeface="Times New Roman" pitchFamily="18" charset="0"/>
              </a:rPr>
              <a:t> of two </a:t>
            </a:r>
            <a:r>
              <a:rPr lang="en-US" sz="2800" dirty="0" smtClean="0">
                <a:solidFill>
                  <a:srgbClr val="00B050"/>
                </a:solidFill>
                <a:latin typeface="Times New Roman" pitchFamily="18" charset="0"/>
                <a:cs typeface="Times New Roman" pitchFamily="18" charset="0"/>
              </a:rPr>
              <a:t>transligands</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If we </a:t>
            </a:r>
            <a:r>
              <a:rPr lang="en-US" sz="2800" dirty="0" smtClean="0">
                <a:solidFill>
                  <a:srgbClr val="FF0000"/>
                </a:solidFill>
                <a:latin typeface="Times New Roman" pitchFamily="18" charset="0"/>
                <a:cs typeface="Times New Roman" pitchFamily="18" charset="0"/>
              </a:rPr>
              <a:t>remove</a:t>
            </a:r>
            <a:r>
              <a:rPr lang="en-US" sz="2800" dirty="0" smtClean="0">
                <a:latin typeface="Times New Roman" pitchFamily="18" charset="0"/>
                <a:cs typeface="Times New Roman" pitchFamily="18" charset="0"/>
              </a:rPr>
              <a:t> the </a:t>
            </a:r>
            <a:r>
              <a:rPr lang="en-US" sz="2800" dirty="0" smtClean="0">
                <a:solidFill>
                  <a:srgbClr val="0070C0"/>
                </a:solidFill>
                <a:latin typeface="Times New Roman" pitchFamily="18" charset="0"/>
                <a:cs typeface="Times New Roman" pitchFamily="18" charset="0"/>
              </a:rPr>
              <a:t>ligands</a:t>
            </a:r>
            <a:r>
              <a:rPr lang="en-US" sz="2800" dirty="0" smtClean="0">
                <a:latin typeface="Times New Roman" pitchFamily="18" charset="0"/>
                <a:cs typeface="Times New Roman" pitchFamily="18" charset="0"/>
              </a:rPr>
              <a:t> lying along the </a:t>
            </a:r>
            <a:r>
              <a:rPr lang="en-US" sz="2800" dirty="0" smtClean="0">
                <a:solidFill>
                  <a:srgbClr val="7030A0"/>
                </a:solidFill>
                <a:latin typeface="Times New Roman" pitchFamily="18" charset="0"/>
                <a:cs typeface="Times New Roman" pitchFamily="18" charset="0"/>
              </a:rPr>
              <a:t>z axis</a:t>
            </a:r>
            <a:r>
              <a:rPr lang="en-US" sz="2800" dirty="0" smtClean="0">
                <a:latin typeface="Times New Roman" pitchFamily="18" charset="0"/>
                <a:cs typeface="Times New Roman" pitchFamily="18" charset="0"/>
              </a:rPr>
              <a:t>, then the </a:t>
            </a:r>
            <a:r>
              <a:rPr lang="en-US" sz="2800" dirty="0" smtClean="0">
                <a:solidFill>
                  <a:srgbClr val="00B050"/>
                </a:solidFill>
                <a:latin typeface="Times New Roman" pitchFamily="18" charset="0"/>
                <a:cs typeface="Times New Roman" pitchFamily="18" charset="0"/>
              </a:rPr>
              <a:t>d</a:t>
            </a:r>
            <a:r>
              <a:rPr lang="en-US" sz="2800" baseline="-25000" dirty="0" smtClean="0">
                <a:solidFill>
                  <a:srgbClr val="00B050"/>
                </a:solidFill>
                <a:latin typeface="Times New Roman" pitchFamily="18" charset="0"/>
                <a:cs typeface="Times New Roman" pitchFamily="18" charset="0"/>
              </a:rPr>
              <a:t>z</a:t>
            </a:r>
            <a:r>
              <a:rPr lang="en-US" sz="2800" baseline="30000" dirty="0" smtClean="0">
                <a:solidFill>
                  <a:srgbClr val="00B050"/>
                </a:solidFill>
                <a:latin typeface="Times New Roman" pitchFamily="18" charset="0"/>
                <a:cs typeface="Times New Roman" pitchFamily="18" charset="0"/>
              </a:rPr>
              <a:t>2</a:t>
            </a:r>
            <a:r>
              <a:rPr lang="en-US" sz="2800" dirty="0" smtClean="0">
                <a:latin typeface="Times New Roman" pitchFamily="18" charset="0"/>
                <a:cs typeface="Times New Roman" pitchFamily="18" charset="0"/>
              </a:rPr>
              <a:t> orbital is </a:t>
            </a:r>
            <a:r>
              <a:rPr lang="en-US" sz="2800" dirty="0" smtClean="0">
                <a:solidFill>
                  <a:srgbClr val="002060"/>
                </a:solidFill>
                <a:latin typeface="Times New Roman" pitchFamily="18" charset="0"/>
                <a:cs typeface="Times New Roman" pitchFamily="18" charset="0"/>
              </a:rPr>
              <a:t>greatly stabilized</a:t>
            </a:r>
            <a:r>
              <a:rPr lang="en-US" sz="2800" dirty="0" smtClean="0">
                <a:latin typeface="Times New Roman" pitchFamily="18" charset="0"/>
                <a:cs typeface="Times New Roman" pitchFamily="18" charset="0"/>
              </a:rPr>
              <a:t>; the </a:t>
            </a:r>
            <a:r>
              <a:rPr lang="en-US" sz="2800" dirty="0" smtClean="0">
                <a:solidFill>
                  <a:srgbClr val="FF0000"/>
                </a:solidFill>
                <a:latin typeface="Times New Roman" pitchFamily="18" charset="0"/>
                <a:cs typeface="Times New Roman" pitchFamily="18" charset="0"/>
              </a:rPr>
              <a:t>energies</a:t>
            </a:r>
            <a:r>
              <a:rPr lang="en-US" sz="2800" dirty="0" smtClean="0">
                <a:latin typeface="Times New Roman" pitchFamily="18" charset="0"/>
                <a:cs typeface="Times New Roman" pitchFamily="18" charset="0"/>
              </a:rPr>
              <a:t> of the </a:t>
            </a:r>
            <a:r>
              <a:rPr lang="en-US" sz="2800" dirty="0" err="1" smtClean="0">
                <a:solidFill>
                  <a:srgbClr val="7030A0"/>
                </a:solidFill>
                <a:latin typeface="Times New Roman" pitchFamily="18" charset="0"/>
                <a:cs typeface="Times New Roman" pitchFamily="18" charset="0"/>
              </a:rPr>
              <a:t>d</a:t>
            </a:r>
            <a:r>
              <a:rPr lang="en-US" sz="2800" baseline="-25000" dirty="0" err="1" smtClean="0">
                <a:solidFill>
                  <a:srgbClr val="7030A0"/>
                </a:solidFill>
                <a:latin typeface="Times New Roman" pitchFamily="18" charset="0"/>
                <a:cs typeface="Times New Roman" pitchFamily="18" charset="0"/>
              </a:rPr>
              <a:t>yz</a:t>
            </a:r>
            <a:r>
              <a:rPr lang="en-US" sz="2800" baseline="-250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and </a:t>
            </a:r>
            <a:r>
              <a:rPr lang="en-US" sz="2800" dirty="0" err="1" smtClean="0">
                <a:solidFill>
                  <a:srgbClr val="7030A0"/>
                </a:solidFill>
                <a:latin typeface="Times New Roman" pitchFamily="18" charset="0"/>
                <a:cs typeface="Times New Roman" pitchFamily="18" charset="0"/>
              </a:rPr>
              <a:t>d</a:t>
            </a:r>
            <a:r>
              <a:rPr lang="en-US" sz="2800" baseline="-25000" dirty="0" err="1" smtClean="0">
                <a:solidFill>
                  <a:srgbClr val="7030A0"/>
                </a:solidFill>
                <a:latin typeface="Times New Roman" pitchFamily="18" charset="0"/>
                <a:cs typeface="Times New Roman" pitchFamily="18" charset="0"/>
              </a:rPr>
              <a:t>xz</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orbitals</a:t>
            </a:r>
            <a:r>
              <a:rPr lang="en-US" sz="2800" dirty="0" smtClean="0">
                <a:latin typeface="Times New Roman" pitchFamily="18" charset="0"/>
                <a:cs typeface="Times New Roman" pitchFamily="18" charset="0"/>
              </a:rPr>
              <a:t> are also </a:t>
            </a:r>
            <a:r>
              <a:rPr lang="en-US" sz="2800" dirty="0" smtClean="0">
                <a:solidFill>
                  <a:srgbClr val="00B0F0"/>
                </a:solidFill>
                <a:latin typeface="Times New Roman" pitchFamily="18" charset="0"/>
                <a:cs typeface="Times New Roman" pitchFamily="18" charset="0"/>
              </a:rPr>
              <a:t>lowered.</a:t>
            </a:r>
          </a:p>
          <a:p>
            <a:pPr algn="just">
              <a:lnSpc>
                <a:spcPct val="150000"/>
              </a:lnSpc>
              <a:buFont typeface="Wingdings" pitchFamily="2" charset="2"/>
              <a:buChar char="Ø"/>
            </a:pPr>
            <a:endParaRPr lang="en-US" sz="2800" dirty="0" smtClean="0">
              <a:solidFill>
                <a:srgbClr val="00B0F0"/>
              </a:solidFill>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solidFill>
                <a:srgbClr val="00B0F0"/>
              </a:solidFill>
              <a:latin typeface="Times New Roman" pitchFamily="18" charset="0"/>
              <a:cs typeface="Times New Roman" pitchFamily="18" charset="0"/>
            </a:endParaRPr>
          </a:p>
          <a:p>
            <a:pPr algn="just">
              <a:lnSpc>
                <a:spcPct val="150000"/>
              </a:lnSpc>
              <a:buNone/>
            </a:pPr>
            <a:r>
              <a:rPr lang="en-US" sz="2800" dirty="0" smtClean="0">
                <a:solidFill>
                  <a:srgbClr val="00B0F0"/>
                </a:solidFill>
                <a:latin typeface="Times New Roman" pitchFamily="18" charset="0"/>
                <a:cs typeface="Times New Roman" pitchFamily="18" charset="0"/>
              </a:rPr>
              <a:t>                                                                                                </a:t>
            </a:r>
            <a:fld id="{56B5E032-AD21-49DA-A4D2-22F9F3D24953}" type="slidenum">
              <a:rPr lang="en-US" sz="2800" smtClean="0">
                <a:solidFill>
                  <a:srgbClr val="00B0F0"/>
                </a:solidFill>
                <a:latin typeface="Times New Roman" pitchFamily="18" charset="0"/>
                <a:cs typeface="Times New Roman" pitchFamily="18" charset="0"/>
              </a:rPr>
              <a:pPr algn="just">
                <a:lnSpc>
                  <a:spcPct val="150000"/>
                </a:lnSpc>
                <a:buNone/>
              </a:pPr>
              <a:t>303</a:t>
            </a:fld>
            <a:endParaRPr lang="en-US" sz="2800" dirty="0" smtClean="0">
              <a:solidFill>
                <a:srgbClr val="00B0F0"/>
              </a:solidFill>
              <a:latin typeface="Times New Roman" pitchFamily="18" charset="0"/>
              <a:cs typeface="Times New Roman" pitchFamily="18" charset="0"/>
            </a:endParaRPr>
          </a:p>
          <a:p>
            <a:pPr>
              <a:buFont typeface="Wingdings" pitchFamily="2" charset="2"/>
              <a:buChar char="Ø"/>
            </a:pPr>
            <a:endParaRPr lang="en-US" dirty="0">
              <a:solidFill>
                <a:srgbClr val="00B0F0"/>
              </a:solidFill>
              <a:latin typeface="Times New Roman" pitchFamily="18" charset="0"/>
              <a:cs typeface="Times New Roman" pitchFamily="18" charset="0"/>
            </a:endParaRPr>
          </a:p>
        </p:txBody>
      </p:sp>
      <p:pic>
        <p:nvPicPr>
          <p:cNvPr id="4" name="Picture 3"/>
          <p:cNvPicPr/>
          <p:nvPr/>
        </p:nvPicPr>
        <p:blipFill>
          <a:blip r:embed="rId2" cstate="print"/>
          <a:srcRect/>
          <a:stretch>
            <a:fillRect/>
          </a:stretch>
        </p:blipFill>
        <p:spPr bwMode="auto">
          <a:xfrm>
            <a:off x="685800" y="4191000"/>
            <a:ext cx="7848600" cy="2057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303</a:t>
            </a:fld>
            <a:endParaRPr lang="en-US" sz="3200" dirty="0">
              <a:solidFill>
                <a:schemeClr val="tx1"/>
              </a:solidFill>
              <a:latin typeface="Times New Roman" pitchFamily="18" charset="0"/>
              <a:cs typeface="Times New Roman" pitchFamily="18" charset="0"/>
            </a:endParaRPr>
          </a:p>
        </p:txBody>
      </p:sp>
    </p:spTree>
  </p:cSld>
  <p:clrMapOvr>
    <a:masterClrMapping/>
  </p:clrMapOvr>
  <p:transition>
    <p:blinds dir="vert"/>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57200" y="-1295400"/>
            <a:ext cx="8229600" cy="381000"/>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lgn="just">
              <a:buFont typeface="Wingdings" pitchFamily="2" charset="2"/>
              <a:buChar char="Ø"/>
            </a:pPr>
            <a:r>
              <a:rPr lang="en-US" sz="2800" dirty="0" smtClean="0">
                <a:latin typeface="Times New Roman" pitchFamily="18" charset="0"/>
                <a:cs typeface="Times New Roman" pitchFamily="18" charset="0"/>
              </a:rPr>
              <a:t>The fact that </a:t>
            </a:r>
            <a:r>
              <a:rPr lang="en-US" sz="2800" dirty="0" smtClean="0">
                <a:solidFill>
                  <a:srgbClr val="00B0F0"/>
                </a:solidFill>
                <a:latin typeface="Times New Roman" pitchFamily="18" charset="0"/>
                <a:cs typeface="Times New Roman" pitchFamily="18" charset="0"/>
              </a:rPr>
              <a:t>square planar </a:t>
            </a:r>
            <a:r>
              <a:rPr lang="en-US" sz="2800" dirty="0" smtClean="0">
                <a:solidFill>
                  <a:srgbClr val="FF0000"/>
                </a:solidFill>
                <a:latin typeface="Times New Roman" pitchFamily="18" charset="0"/>
                <a:cs typeface="Times New Roman" pitchFamily="18" charset="0"/>
              </a:rPr>
              <a:t>d</a:t>
            </a:r>
            <a:r>
              <a:rPr lang="en-US" sz="2800" baseline="30000" dirty="0" smtClean="0">
                <a:solidFill>
                  <a:srgbClr val="FF0000"/>
                </a:solidFill>
                <a:latin typeface="Times New Roman" pitchFamily="18" charset="0"/>
                <a:cs typeface="Times New Roman" pitchFamily="18" charset="0"/>
              </a:rPr>
              <a:t>8</a:t>
            </a:r>
            <a:r>
              <a:rPr lang="en-US" sz="2800" dirty="0" smtClean="0">
                <a:latin typeface="Times New Roman" pitchFamily="18" charset="0"/>
                <a:cs typeface="Times New Roman" pitchFamily="18" charset="0"/>
              </a:rPr>
              <a:t> complexes such as </a:t>
            </a:r>
            <a:r>
              <a:rPr lang="en-US" sz="2800" dirty="0" smtClean="0">
                <a:solidFill>
                  <a:srgbClr val="7030A0"/>
                </a:solidFill>
                <a:latin typeface="Times New Roman" pitchFamily="18" charset="0"/>
                <a:cs typeface="Times New Roman" pitchFamily="18" charset="0"/>
              </a:rPr>
              <a:t>[Ni(CN)</a:t>
            </a:r>
            <a:r>
              <a:rPr lang="en-US" sz="2800" baseline="-25000" dirty="0" smtClean="0">
                <a:solidFill>
                  <a:srgbClr val="7030A0"/>
                </a:solidFill>
                <a:latin typeface="Times New Roman" pitchFamily="18" charset="0"/>
                <a:cs typeface="Times New Roman" pitchFamily="18" charset="0"/>
              </a:rPr>
              <a:t>4</a:t>
            </a:r>
            <a:r>
              <a:rPr lang="en-US" sz="2800" dirty="0" smtClean="0">
                <a:solidFill>
                  <a:srgbClr val="7030A0"/>
                </a:solidFill>
                <a:latin typeface="Times New Roman" pitchFamily="18" charset="0"/>
                <a:cs typeface="Times New Roman" pitchFamily="18" charset="0"/>
              </a:rPr>
              <a:t>]</a:t>
            </a:r>
            <a:r>
              <a:rPr lang="en-US" sz="2800" baseline="30000" dirty="0" smtClean="0">
                <a:solidFill>
                  <a:srgbClr val="7030A0"/>
                </a:solidFill>
                <a:latin typeface="Times New Roman" pitchFamily="18" charset="0"/>
                <a:cs typeface="Times New Roman" pitchFamily="18" charset="0"/>
              </a:rPr>
              <a:t>2-</a:t>
            </a:r>
            <a:r>
              <a:rPr lang="en-US" sz="2800" dirty="0" smtClean="0">
                <a:solidFill>
                  <a:srgbClr val="7030A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are </a:t>
            </a:r>
            <a:r>
              <a:rPr lang="en-US" sz="2800" b="1" dirty="0" smtClean="0">
                <a:solidFill>
                  <a:srgbClr val="0070C0"/>
                </a:solidFill>
                <a:latin typeface="Times New Roman" pitchFamily="18" charset="0"/>
                <a:cs typeface="Times New Roman" pitchFamily="18" charset="0"/>
              </a:rPr>
              <a:t>diamagnetic</a:t>
            </a:r>
            <a:r>
              <a:rPr lang="en-US" sz="2800" dirty="0" smtClean="0">
                <a:latin typeface="Times New Roman" pitchFamily="18" charset="0"/>
                <a:cs typeface="Times New Roman" pitchFamily="18" charset="0"/>
              </a:rPr>
              <a:t> is a consequence of the relatively </a:t>
            </a:r>
            <a:r>
              <a:rPr lang="en-US" sz="2800" dirty="0" smtClean="0">
                <a:solidFill>
                  <a:srgbClr val="7030A0"/>
                </a:solidFill>
                <a:latin typeface="Times New Roman" pitchFamily="18" charset="0"/>
                <a:cs typeface="Times New Roman" pitchFamily="18" charset="0"/>
              </a:rPr>
              <a:t>large energy difference </a:t>
            </a:r>
            <a:r>
              <a:rPr lang="en-US" sz="2800" dirty="0" smtClean="0">
                <a:latin typeface="Times New Roman" pitchFamily="18" charset="0"/>
                <a:cs typeface="Times New Roman" pitchFamily="18" charset="0"/>
              </a:rPr>
              <a:t>between the </a:t>
            </a:r>
            <a:r>
              <a:rPr lang="en-US" sz="2800" dirty="0" err="1" smtClean="0">
                <a:solidFill>
                  <a:srgbClr val="00B050"/>
                </a:solidFill>
                <a:latin typeface="Times New Roman" pitchFamily="18" charset="0"/>
                <a:cs typeface="Times New Roman" pitchFamily="18" charset="0"/>
              </a:rPr>
              <a:t>d</a:t>
            </a:r>
            <a:r>
              <a:rPr lang="en-US" sz="2800" baseline="-25000" dirty="0" err="1" smtClean="0">
                <a:solidFill>
                  <a:srgbClr val="00B050"/>
                </a:solidFill>
                <a:latin typeface="Times New Roman" pitchFamily="18" charset="0"/>
                <a:cs typeface="Times New Roman" pitchFamily="18" charset="0"/>
              </a:rPr>
              <a:t>xy</a:t>
            </a:r>
            <a:r>
              <a:rPr lang="en-US" sz="2800" dirty="0" smtClean="0">
                <a:solidFill>
                  <a:srgbClr val="00B05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and </a:t>
            </a:r>
            <a:r>
              <a:rPr lang="en-US" sz="2800" dirty="0" smtClean="0">
                <a:solidFill>
                  <a:srgbClr val="00B050"/>
                </a:solidFill>
                <a:latin typeface="Times New Roman" pitchFamily="18" charset="0"/>
                <a:cs typeface="Times New Roman" pitchFamily="18" charset="0"/>
              </a:rPr>
              <a:t>d</a:t>
            </a:r>
            <a:r>
              <a:rPr lang="en-US" sz="2800" baseline="-25000" dirty="0" smtClean="0">
                <a:solidFill>
                  <a:srgbClr val="00B050"/>
                </a:solidFill>
                <a:latin typeface="Times New Roman" pitchFamily="18" charset="0"/>
                <a:cs typeface="Times New Roman" pitchFamily="18" charset="0"/>
              </a:rPr>
              <a:t>x2_y2</a:t>
            </a:r>
            <a:r>
              <a:rPr lang="en-US" sz="2800" baseline="-250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orbitals. </a:t>
            </a:r>
          </a:p>
          <a:p>
            <a:pPr algn="just">
              <a:buFont typeface="Wingdings" pitchFamily="2" charset="2"/>
              <a:buChar char="Ø"/>
            </a:pPr>
            <a:endParaRPr lang="en-US" sz="2800" dirty="0" smtClean="0">
              <a:latin typeface="Times New Roman" pitchFamily="18" charset="0"/>
              <a:cs typeface="Times New Roman" pitchFamily="18" charset="0"/>
            </a:endParaRPr>
          </a:p>
          <a:p>
            <a:pPr algn="just">
              <a:buFont typeface="Wingdings" pitchFamily="2" charset="2"/>
              <a:buChar char="Ø"/>
            </a:pPr>
            <a:endParaRPr lang="en-US" sz="2800" dirty="0" smtClean="0">
              <a:latin typeface="Times New Roman" pitchFamily="18" charset="0"/>
              <a:cs typeface="Times New Roman" pitchFamily="18" charset="0"/>
            </a:endParaRPr>
          </a:p>
          <a:p>
            <a:pPr algn="just">
              <a:buFont typeface="Wingdings" pitchFamily="2" charset="2"/>
              <a:buChar char="Ø"/>
            </a:pPr>
            <a:endParaRPr lang="en-US" sz="2800" dirty="0" smtClean="0">
              <a:latin typeface="Times New Roman" pitchFamily="18" charset="0"/>
              <a:cs typeface="Times New Roman" pitchFamily="18" charset="0"/>
            </a:endParaRPr>
          </a:p>
          <a:p>
            <a:pPr algn="just">
              <a:buFont typeface="Wingdings" pitchFamily="2" charset="2"/>
              <a:buChar char="Ø"/>
            </a:pPr>
            <a:endParaRPr lang="en-US" sz="2800" dirty="0" smtClean="0">
              <a:latin typeface="Times New Roman" pitchFamily="18" charset="0"/>
              <a:cs typeface="Times New Roman" pitchFamily="18" charset="0"/>
            </a:endParaRPr>
          </a:p>
          <a:p>
            <a:pPr algn="just">
              <a:buFont typeface="Wingdings" pitchFamily="2" charset="2"/>
              <a:buChar char="Ø"/>
            </a:pPr>
            <a:endParaRPr lang="en-US" sz="2800" dirty="0" smtClean="0">
              <a:latin typeface="Times New Roman" pitchFamily="18" charset="0"/>
              <a:cs typeface="Times New Roman" pitchFamily="18" charset="0"/>
            </a:endParaRPr>
          </a:p>
          <a:p>
            <a:pPr algn="just">
              <a:buFont typeface="Wingdings" pitchFamily="2" charset="2"/>
              <a:buChar char="Ø"/>
            </a:pPr>
            <a:endParaRPr lang="en-US" sz="2800" dirty="0" smtClean="0">
              <a:latin typeface="Times New Roman" pitchFamily="18" charset="0"/>
              <a:cs typeface="Times New Roman" pitchFamily="18" charset="0"/>
            </a:endParaRPr>
          </a:p>
          <a:p>
            <a:pPr algn="just">
              <a:buFont typeface="Wingdings" pitchFamily="2" charset="2"/>
              <a:buChar char="Ø"/>
            </a:pPr>
            <a:endParaRPr lang="en-US" sz="2800" dirty="0" smtClean="0">
              <a:latin typeface="Times New Roman" pitchFamily="18" charset="0"/>
              <a:cs typeface="Times New Roman" pitchFamily="18" charset="0"/>
            </a:endParaRPr>
          </a:p>
          <a:p>
            <a:pPr algn="just">
              <a:buFont typeface="Wingdings" pitchFamily="2" charset="2"/>
              <a:buChar char="Ø"/>
            </a:pPr>
            <a:endParaRPr lang="en-US" sz="2800" dirty="0" smtClean="0">
              <a:latin typeface="Times New Roman" pitchFamily="18" charset="0"/>
              <a:cs typeface="Times New Roman" pitchFamily="18" charset="0"/>
            </a:endParaRPr>
          </a:p>
          <a:p>
            <a:pPr algn="ctr">
              <a:buNone/>
            </a:pPr>
            <a:r>
              <a:rPr lang="en-US" sz="2800" dirty="0" smtClean="0">
                <a:latin typeface="Times New Roman" pitchFamily="18" charset="0"/>
                <a:cs typeface="Times New Roman" pitchFamily="18" charset="0"/>
              </a:rPr>
              <a:t>                                                                                               </a:t>
            </a:r>
            <a:fld id="{FC05E41F-546D-473D-AC02-75104B54C336}" type="slidenum">
              <a:rPr lang="en-US" sz="2800" smtClean="0">
                <a:latin typeface="Times New Roman" pitchFamily="18" charset="0"/>
                <a:cs typeface="Times New Roman" pitchFamily="18" charset="0"/>
              </a:rPr>
              <a:pPr algn="ctr">
                <a:buNone/>
              </a:pPr>
              <a:t>304</a:t>
            </a:fld>
            <a:endParaRPr lang="en-US" sz="2800" dirty="0" smtClean="0">
              <a:latin typeface="Times New Roman" pitchFamily="18" charset="0"/>
              <a:cs typeface="Times New Roman" pitchFamily="18" charset="0"/>
            </a:endParaRPr>
          </a:p>
          <a:p>
            <a:pPr algn="just">
              <a:buNone/>
            </a:pPr>
            <a:endParaRPr lang="en-US" sz="2800" dirty="0" smtClean="0">
              <a:latin typeface="Times New Roman" pitchFamily="18" charset="0"/>
              <a:cs typeface="Times New Roman" pitchFamily="18" charset="0"/>
            </a:endParaRPr>
          </a:p>
          <a:p>
            <a:pPr algn="just">
              <a:buNone/>
            </a:pPr>
            <a:endParaRPr lang="en-US" sz="2800"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pic>
        <p:nvPicPr>
          <p:cNvPr id="4" name="Picture 3"/>
          <p:cNvPicPr/>
          <p:nvPr/>
        </p:nvPicPr>
        <p:blipFill>
          <a:blip r:embed="rId2" cstate="print"/>
          <a:srcRect/>
          <a:stretch>
            <a:fillRect/>
          </a:stretch>
        </p:blipFill>
        <p:spPr bwMode="auto">
          <a:xfrm>
            <a:off x="990601" y="1905001"/>
            <a:ext cx="7239000" cy="39624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b="1" dirty="0" err="1" smtClean="0">
                <a:solidFill>
                  <a:srgbClr val="0070C0"/>
                </a:solidFill>
                <a:latin typeface="Times New Roman" pitchFamily="18" charset="0"/>
                <a:cs typeface="Times New Roman" pitchFamily="18" charset="0"/>
              </a:rPr>
              <a:t>Jahn</a:t>
            </a:r>
            <a:r>
              <a:rPr lang="en-US" b="1" dirty="0" smtClean="0">
                <a:solidFill>
                  <a:srgbClr val="0070C0"/>
                </a:solidFill>
                <a:latin typeface="Times New Roman" pitchFamily="18" charset="0"/>
                <a:cs typeface="Times New Roman" pitchFamily="18" charset="0"/>
              </a:rPr>
              <a:t>–Teller distortions</a:t>
            </a:r>
            <a:endParaRPr lang="en-US"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19800"/>
          </a:xfrm>
        </p:spPr>
        <p:txBody>
          <a:bodyPr/>
          <a:lstStyle/>
          <a:p>
            <a:pPr algn="just">
              <a:buFont typeface="Wingdings" pitchFamily="2" charset="2"/>
              <a:buChar char="Ø"/>
            </a:pPr>
            <a:r>
              <a:rPr lang="en-US" dirty="0" smtClean="0">
                <a:solidFill>
                  <a:srgbClr val="00B0F0"/>
                </a:solidFill>
                <a:latin typeface="Times New Roman" pitchFamily="18" charset="0"/>
                <a:cs typeface="Times New Roman" pitchFamily="18" charset="0"/>
              </a:rPr>
              <a:t>Octahedral</a:t>
            </a:r>
            <a:r>
              <a:rPr lang="en-US" dirty="0" smtClean="0">
                <a:latin typeface="Times New Roman" pitchFamily="18" charset="0"/>
                <a:cs typeface="Times New Roman" pitchFamily="18" charset="0"/>
              </a:rPr>
              <a:t> complexes of </a:t>
            </a:r>
            <a:r>
              <a:rPr lang="en-US" dirty="0" smtClean="0">
                <a:solidFill>
                  <a:srgbClr val="FF0000"/>
                </a:solidFill>
                <a:latin typeface="Times New Roman" pitchFamily="18" charset="0"/>
                <a:cs typeface="Times New Roman" pitchFamily="18" charset="0"/>
              </a:rPr>
              <a:t>d</a:t>
            </a:r>
            <a:r>
              <a:rPr lang="en-US" baseline="30000" dirty="0" smtClean="0">
                <a:solidFill>
                  <a:srgbClr val="FF0000"/>
                </a:solidFill>
                <a:latin typeface="Times New Roman" pitchFamily="18" charset="0"/>
                <a:cs typeface="Times New Roman" pitchFamily="18" charset="0"/>
              </a:rPr>
              <a:t>9</a:t>
            </a:r>
            <a:r>
              <a:rPr lang="en-US" dirty="0" smtClean="0">
                <a:solidFill>
                  <a:srgbClr val="FF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and </a:t>
            </a:r>
            <a:r>
              <a:rPr lang="en-US" dirty="0" smtClean="0">
                <a:solidFill>
                  <a:srgbClr val="7030A0"/>
                </a:solidFill>
                <a:latin typeface="Times New Roman" pitchFamily="18" charset="0"/>
                <a:cs typeface="Times New Roman" pitchFamily="18" charset="0"/>
              </a:rPr>
              <a:t>high-spin d</a:t>
            </a:r>
            <a:r>
              <a:rPr lang="en-US" baseline="30000" dirty="0" smtClean="0">
                <a:solidFill>
                  <a:srgbClr val="7030A0"/>
                </a:solidFill>
                <a:latin typeface="Times New Roman" pitchFamily="18" charset="0"/>
                <a:cs typeface="Times New Roman" pitchFamily="18" charset="0"/>
              </a:rPr>
              <a:t>4</a:t>
            </a:r>
            <a:r>
              <a:rPr lang="en-US" dirty="0" smtClean="0">
                <a:solidFill>
                  <a:srgbClr val="7030A0"/>
                </a:solidFill>
                <a:latin typeface="Times New Roman" pitchFamily="18" charset="0"/>
                <a:cs typeface="Times New Roman" pitchFamily="18" charset="0"/>
              </a:rPr>
              <a:t> </a:t>
            </a:r>
            <a:r>
              <a:rPr lang="en-US" dirty="0" smtClean="0">
                <a:latin typeface="Times New Roman" pitchFamily="18" charset="0"/>
                <a:cs typeface="Times New Roman" pitchFamily="18" charset="0"/>
              </a:rPr>
              <a:t>ions are often </a:t>
            </a:r>
            <a:r>
              <a:rPr lang="en-US" dirty="0" smtClean="0">
                <a:solidFill>
                  <a:srgbClr val="FF0000"/>
                </a:solidFill>
                <a:latin typeface="Times New Roman" pitchFamily="18" charset="0"/>
                <a:cs typeface="Times New Roman" pitchFamily="18" charset="0"/>
              </a:rPr>
              <a:t>distorted</a:t>
            </a:r>
            <a:r>
              <a:rPr lang="en-US" dirty="0" smtClean="0">
                <a:latin typeface="Times New Roman" pitchFamily="18" charset="0"/>
                <a:cs typeface="Times New Roman" pitchFamily="18" charset="0"/>
              </a:rPr>
              <a:t>.</a:t>
            </a:r>
          </a:p>
          <a:p>
            <a:pPr algn="just">
              <a:buFont typeface="Wingdings" pitchFamily="2" charset="2"/>
              <a:buChar char="Ø"/>
            </a:pPr>
            <a:endParaRPr lang="en-US" dirty="0" smtClean="0">
              <a:latin typeface="Times New Roman" pitchFamily="18" charset="0"/>
              <a:cs typeface="Times New Roman" pitchFamily="18" charset="0"/>
            </a:endParaRPr>
          </a:p>
          <a:p>
            <a:pPr algn="just">
              <a:buFont typeface="Wingdings" pitchFamily="2" charset="2"/>
              <a:buChar char="Ø"/>
            </a:pPr>
            <a:endParaRPr lang="en-US" dirty="0" smtClean="0">
              <a:latin typeface="Times New Roman" pitchFamily="18" charset="0"/>
              <a:cs typeface="Times New Roman" pitchFamily="18" charset="0"/>
            </a:endParaRPr>
          </a:p>
          <a:p>
            <a:pPr algn="just">
              <a:buFont typeface="Wingdings" pitchFamily="2" charset="2"/>
              <a:buChar char="Ø"/>
            </a:pPr>
            <a:endParaRPr lang="en-US" dirty="0" smtClean="0">
              <a:latin typeface="Times New Roman" pitchFamily="18" charset="0"/>
              <a:cs typeface="Times New Roman" pitchFamily="18" charset="0"/>
            </a:endParaRPr>
          </a:p>
          <a:p>
            <a:pPr algn="just">
              <a:buFont typeface="Wingdings" pitchFamily="2" charset="2"/>
              <a:buChar char="Ø"/>
            </a:pPr>
            <a:endParaRPr lang="en-US" dirty="0" smtClean="0">
              <a:latin typeface="Times New Roman" pitchFamily="18" charset="0"/>
              <a:cs typeface="Times New Roman" pitchFamily="18" charset="0"/>
            </a:endParaRPr>
          </a:p>
          <a:p>
            <a:pPr algn="just">
              <a:buFont typeface="Wingdings" pitchFamily="2" charset="2"/>
              <a:buChar char="Ø"/>
            </a:pPr>
            <a:endParaRPr lang="en-US" dirty="0" smtClean="0">
              <a:latin typeface="Times New Roman" pitchFamily="18" charset="0"/>
              <a:cs typeface="Times New Roman" pitchFamily="18" charset="0"/>
            </a:endParaRPr>
          </a:p>
          <a:p>
            <a:pPr algn="just">
              <a:buFont typeface="Wingdings" pitchFamily="2" charset="2"/>
              <a:buChar char="Ø"/>
            </a:pPr>
            <a:endParaRPr lang="en-US" dirty="0" smtClean="0">
              <a:latin typeface="Times New Roman" pitchFamily="18" charset="0"/>
              <a:cs typeface="Times New Roman" pitchFamily="18" charset="0"/>
            </a:endParaRPr>
          </a:p>
          <a:p>
            <a:pPr algn="just">
              <a:buFont typeface="Wingdings" pitchFamily="2" charset="2"/>
              <a:buChar char="Ø"/>
            </a:pP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fld id="{D94DC0BD-7A18-4910-98B0-BD1CA4C5F7B3}" type="slidenum">
              <a:rPr lang="en-US" smtClean="0">
                <a:latin typeface="Times New Roman" pitchFamily="18" charset="0"/>
                <a:cs typeface="Times New Roman" pitchFamily="18" charset="0"/>
              </a:rPr>
              <a:pPr algn="just">
                <a:buNone/>
              </a:pPr>
              <a:t>305</a:t>
            </a:fld>
            <a:endParaRPr lang="en-US" dirty="0" smtClean="0">
              <a:latin typeface="Times New Roman" pitchFamily="18" charset="0"/>
              <a:cs typeface="Times New Roman" pitchFamily="18" charset="0"/>
            </a:endParaRPr>
          </a:p>
          <a:p>
            <a:pPr>
              <a:buFont typeface="Wingdings" pitchFamily="2" charset="2"/>
              <a:buChar char="Ø"/>
            </a:pPr>
            <a:endParaRPr lang="en-US" dirty="0" smtClean="0">
              <a:latin typeface="Times New Roman" pitchFamily="18" charset="0"/>
              <a:cs typeface="Times New Roman" pitchFamily="18" charset="0"/>
            </a:endParaRPr>
          </a:p>
        </p:txBody>
      </p:sp>
      <p:pic>
        <p:nvPicPr>
          <p:cNvPr id="4" name="Picture 3"/>
          <p:cNvPicPr/>
          <p:nvPr/>
        </p:nvPicPr>
        <p:blipFill>
          <a:blip r:embed="rId2" cstate="print"/>
          <a:srcRect/>
          <a:stretch>
            <a:fillRect/>
          </a:stretch>
        </p:blipFill>
        <p:spPr bwMode="auto">
          <a:xfrm>
            <a:off x="457200" y="2133600"/>
            <a:ext cx="8077200" cy="3962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45C640F9-12FC-4035-B6BC-597DC992300D}" type="slidenum">
              <a:rPr lang="en-US" smtClean="0"/>
              <a:pPr/>
              <a:t>305</a:t>
            </a:fld>
            <a:endParaRPr lang="en-US"/>
          </a:p>
        </p:txBody>
      </p:sp>
    </p:spTree>
  </p:cSld>
  <p:clrMapOvr>
    <a:masterClrMapping/>
  </p:clrMapOvr>
  <p:transition>
    <p:split/>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381000"/>
            <a:ext cx="8229600" cy="76200"/>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For a </a:t>
            </a:r>
            <a:r>
              <a:rPr lang="en-US" sz="2800" dirty="0" smtClean="0">
                <a:solidFill>
                  <a:srgbClr val="FF0000"/>
                </a:solidFill>
                <a:latin typeface="Times New Roman" pitchFamily="18" charset="0"/>
                <a:cs typeface="Times New Roman" pitchFamily="18" charset="0"/>
              </a:rPr>
              <a:t>high-spin d</a:t>
            </a:r>
            <a:r>
              <a:rPr lang="en-US" sz="2800" baseline="30000" dirty="0" smtClean="0">
                <a:solidFill>
                  <a:srgbClr val="FF0000"/>
                </a:solidFill>
                <a:latin typeface="Times New Roman" pitchFamily="18" charset="0"/>
                <a:cs typeface="Times New Roman" pitchFamily="18" charset="0"/>
              </a:rPr>
              <a:t>4</a:t>
            </a:r>
            <a:r>
              <a:rPr lang="en-US" sz="2800" dirty="0" smtClean="0">
                <a:solidFill>
                  <a:srgbClr val="FF0000"/>
                </a:solidFill>
                <a:latin typeface="Times New Roman" pitchFamily="18" charset="0"/>
                <a:cs typeface="Times New Roman" pitchFamily="18" charset="0"/>
              </a:rPr>
              <a:t> ion</a:t>
            </a:r>
            <a:r>
              <a:rPr lang="en-US" sz="2800" dirty="0" smtClean="0">
                <a:latin typeface="Times New Roman" pitchFamily="18" charset="0"/>
                <a:cs typeface="Times New Roman" pitchFamily="18" charset="0"/>
              </a:rPr>
              <a:t>, one of the </a:t>
            </a:r>
            <a:r>
              <a:rPr lang="en-US" sz="2800" dirty="0" smtClean="0">
                <a:solidFill>
                  <a:srgbClr val="7030A0"/>
                </a:solidFill>
                <a:latin typeface="Times New Roman" pitchFamily="18" charset="0"/>
                <a:cs typeface="Times New Roman" pitchFamily="18" charset="0"/>
              </a:rPr>
              <a:t>e</a:t>
            </a:r>
            <a:r>
              <a:rPr lang="en-US" sz="2800" baseline="-25000" dirty="0" smtClean="0">
                <a:solidFill>
                  <a:srgbClr val="7030A0"/>
                </a:solidFill>
                <a:latin typeface="Times New Roman" pitchFamily="18" charset="0"/>
                <a:cs typeface="Times New Roman" pitchFamily="18" charset="0"/>
              </a:rPr>
              <a:t>g</a:t>
            </a:r>
            <a:r>
              <a:rPr lang="en-US" sz="2800" dirty="0" smtClean="0">
                <a:latin typeface="Times New Roman" pitchFamily="18" charset="0"/>
                <a:cs typeface="Times New Roman" pitchFamily="18" charset="0"/>
              </a:rPr>
              <a:t> orbitals contains </a:t>
            </a:r>
            <a:r>
              <a:rPr lang="en-US" sz="2800" dirty="0" smtClean="0">
                <a:solidFill>
                  <a:srgbClr val="7030A0"/>
                </a:solidFill>
                <a:latin typeface="Times New Roman" pitchFamily="18" charset="0"/>
                <a:cs typeface="Times New Roman" pitchFamily="18" charset="0"/>
              </a:rPr>
              <a:t>one electron </a:t>
            </a:r>
            <a:r>
              <a:rPr lang="en-US" sz="2800" dirty="0" smtClean="0">
                <a:latin typeface="Times New Roman" pitchFamily="18" charset="0"/>
                <a:cs typeface="Times New Roman" pitchFamily="18" charset="0"/>
              </a:rPr>
              <a:t>while the other is </a:t>
            </a:r>
            <a:r>
              <a:rPr lang="en-US" sz="2800" dirty="0" smtClean="0">
                <a:solidFill>
                  <a:srgbClr val="FF0000"/>
                </a:solidFill>
                <a:latin typeface="Times New Roman" pitchFamily="18" charset="0"/>
                <a:cs typeface="Times New Roman" pitchFamily="18" charset="0"/>
              </a:rPr>
              <a:t>vacant</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If the </a:t>
            </a:r>
            <a:r>
              <a:rPr lang="en-US" sz="2800" dirty="0" smtClean="0">
                <a:solidFill>
                  <a:srgbClr val="0070C0"/>
                </a:solidFill>
                <a:latin typeface="Times New Roman" pitchFamily="18" charset="0"/>
                <a:cs typeface="Times New Roman" pitchFamily="18" charset="0"/>
              </a:rPr>
              <a:t>singly </a:t>
            </a:r>
            <a:r>
              <a:rPr lang="en-US" sz="2800" dirty="0" smtClean="0">
                <a:latin typeface="Times New Roman" pitchFamily="18" charset="0"/>
                <a:cs typeface="Times New Roman" pitchFamily="18" charset="0"/>
              </a:rPr>
              <a:t>occupied orbital is in the </a:t>
            </a:r>
            <a:r>
              <a:rPr lang="en-US" sz="2800" dirty="0" smtClean="0">
                <a:solidFill>
                  <a:srgbClr val="FF0000"/>
                </a:solidFill>
                <a:latin typeface="Times New Roman" pitchFamily="18" charset="0"/>
                <a:cs typeface="Times New Roman" pitchFamily="18" charset="0"/>
              </a:rPr>
              <a:t>dz</a:t>
            </a:r>
            <a:r>
              <a:rPr lang="en-US" sz="2800" baseline="30000" dirty="0" smtClean="0">
                <a:solidFill>
                  <a:srgbClr val="FF0000"/>
                </a:solidFill>
                <a:latin typeface="Times New Roman" pitchFamily="18" charset="0"/>
                <a:cs typeface="Times New Roman" pitchFamily="18" charset="0"/>
              </a:rPr>
              <a:t>2</a:t>
            </a:r>
            <a:r>
              <a:rPr lang="en-US" sz="2800" dirty="0" smtClean="0">
                <a:latin typeface="Times New Roman" pitchFamily="18" charset="0"/>
                <a:cs typeface="Times New Roman" pitchFamily="18" charset="0"/>
              </a:rPr>
              <a:t>, the complex suffers </a:t>
            </a:r>
            <a:r>
              <a:rPr lang="en-US" sz="2800" dirty="0" smtClean="0">
                <a:solidFill>
                  <a:srgbClr val="C00000"/>
                </a:solidFill>
                <a:latin typeface="Times New Roman" pitchFamily="18" charset="0"/>
                <a:cs typeface="Times New Roman" pitchFamily="18" charset="0"/>
              </a:rPr>
              <a:t>elongation</a:t>
            </a:r>
            <a:r>
              <a:rPr lang="en-US" sz="2800" dirty="0" smtClean="0">
                <a:latin typeface="Times New Roman" pitchFamily="18" charset="0"/>
                <a:cs typeface="Times New Roman" pitchFamily="18" charset="0"/>
              </a:rPr>
              <a:t> along the </a:t>
            </a:r>
            <a:r>
              <a:rPr lang="en-US" sz="2800" dirty="0" smtClean="0">
                <a:solidFill>
                  <a:srgbClr val="7030A0"/>
                </a:solidFill>
                <a:latin typeface="Times New Roman" pitchFamily="18" charset="0"/>
                <a:cs typeface="Times New Roman" pitchFamily="18" charset="0"/>
              </a:rPr>
              <a:t>z </a:t>
            </a:r>
            <a:r>
              <a:rPr lang="en-US" sz="2800" dirty="0" smtClean="0">
                <a:latin typeface="Times New Roman" pitchFamily="18" charset="0"/>
                <a:cs typeface="Times New Roman" pitchFamily="18" charset="0"/>
              </a:rPr>
              <a:t>axes.</a:t>
            </a:r>
          </a:p>
          <a:p>
            <a:pPr algn="just">
              <a:lnSpc>
                <a:spcPct val="150000"/>
              </a:lnSpc>
              <a:buFont typeface="Wingdings" pitchFamily="2" charset="2"/>
              <a:buChar char="Ø"/>
            </a:pPr>
            <a:r>
              <a:rPr lang="en-US" sz="2800" dirty="0" smtClean="0">
                <a:solidFill>
                  <a:srgbClr val="7030A0"/>
                </a:solidFill>
                <a:latin typeface="Times New Roman" pitchFamily="18" charset="0"/>
                <a:cs typeface="Times New Roman" pitchFamily="18" charset="0"/>
              </a:rPr>
              <a:t>Conversely</a:t>
            </a:r>
            <a:r>
              <a:rPr lang="en-US" sz="2800" dirty="0" smtClean="0">
                <a:latin typeface="Times New Roman" pitchFamily="18" charset="0"/>
                <a:cs typeface="Times New Roman" pitchFamily="18" charset="0"/>
              </a:rPr>
              <a:t>, occupation of the </a:t>
            </a:r>
            <a:r>
              <a:rPr lang="en-US" sz="2800" dirty="0" smtClean="0">
                <a:solidFill>
                  <a:srgbClr val="FF0000"/>
                </a:solidFill>
                <a:latin typeface="Times New Roman" pitchFamily="18" charset="0"/>
                <a:cs typeface="Times New Roman" pitchFamily="18" charset="0"/>
              </a:rPr>
              <a:t>dx</a:t>
            </a:r>
            <a:r>
              <a:rPr lang="en-US" sz="2800" baseline="30000" dirty="0" smtClean="0">
                <a:solidFill>
                  <a:srgbClr val="FF0000"/>
                </a:solidFill>
                <a:latin typeface="Times New Roman" pitchFamily="18" charset="0"/>
                <a:cs typeface="Times New Roman" pitchFamily="18" charset="0"/>
              </a:rPr>
              <a:t>2</a:t>
            </a:r>
            <a:r>
              <a:rPr lang="en-US" sz="2800" dirty="0" smtClean="0">
                <a:solidFill>
                  <a:srgbClr val="FF0000"/>
                </a:solidFill>
                <a:latin typeface="Times New Roman" pitchFamily="18" charset="0"/>
                <a:cs typeface="Times New Roman" pitchFamily="18" charset="0"/>
              </a:rPr>
              <a:t>-y</a:t>
            </a:r>
            <a:r>
              <a:rPr lang="en-US" sz="2800" baseline="30000" dirty="0" smtClean="0">
                <a:solidFill>
                  <a:srgbClr val="FF0000"/>
                </a:solidFill>
                <a:latin typeface="Times New Roman" pitchFamily="18" charset="0"/>
                <a:cs typeface="Times New Roman" pitchFamily="18" charset="0"/>
              </a:rPr>
              <a:t>2</a:t>
            </a:r>
            <a:r>
              <a:rPr lang="en-US" sz="2800" dirty="0" smtClean="0">
                <a:latin typeface="Times New Roman" pitchFamily="18" charset="0"/>
                <a:cs typeface="Times New Roman" pitchFamily="18" charset="0"/>
              </a:rPr>
              <a:t> orbital would lead to </a:t>
            </a:r>
            <a:r>
              <a:rPr lang="en-US" sz="2800" dirty="0" smtClean="0">
                <a:solidFill>
                  <a:srgbClr val="0070C0"/>
                </a:solidFill>
                <a:latin typeface="Times New Roman" pitchFamily="18" charset="0"/>
                <a:cs typeface="Times New Roman" pitchFamily="18" charset="0"/>
              </a:rPr>
              <a:t>elongation</a:t>
            </a:r>
            <a:r>
              <a:rPr lang="en-US" sz="2800" dirty="0" smtClean="0">
                <a:latin typeface="Times New Roman" pitchFamily="18" charset="0"/>
                <a:cs typeface="Times New Roman" pitchFamily="18" charset="0"/>
              </a:rPr>
              <a:t> along the </a:t>
            </a:r>
            <a:r>
              <a:rPr lang="en-US" sz="2800" dirty="0" smtClean="0">
                <a:solidFill>
                  <a:srgbClr val="FF0000"/>
                </a:solidFill>
                <a:latin typeface="Times New Roman" pitchFamily="18" charset="0"/>
                <a:cs typeface="Times New Roman" pitchFamily="18" charset="0"/>
              </a:rPr>
              <a:t>x</a:t>
            </a:r>
            <a:r>
              <a:rPr lang="en-US" sz="2800" dirty="0" smtClean="0">
                <a:latin typeface="Times New Roman" pitchFamily="18" charset="0"/>
                <a:cs typeface="Times New Roman" pitchFamily="18" charset="0"/>
              </a:rPr>
              <a:t> and </a:t>
            </a:r>
            <a:r>
              <a:rPr lang="en-US" sz="2800" dirty="0" smtClean="0">
                <a:solidFill>
                  <a:srgbClr val="FF0000"/>
                </a:solidFill>
                <a:latin typeface="Times New Roman" pitchFamily="18" charset="0"/>
                <a:cs typeface="Times New Roman" pitchFamily="18" charset="0"/>
              </a:rPr>
              <a:t>y</a:t>
            </a:r>
            <a:r>
              <a:rPr lang="en-US" sz="2800" dirty="0" smtClean="0">
                <a:latin typeface="Times New Roman" pitchFamily="18" charset="0"/>
                <a:cs typeface="Times New Roman" pitchFamily="18" charset="0"/>
              </a:rPr>
              <a:t> axes as in structure.</a:t>
            </a:r>
          </a:p>
          <a:p>
            <a:pPr algn="just">
              <a:lnSpc>
                <a:spcPct val="150000"/>
              </a:lnSpc>
              <a:buFont typeface="Wingdings" pitchFamily="2" charset="2"/>
              <a:buChar char="Ø"/>
            </a:pPr>
            <a:r>
              <a:rPr lang="en-US" sz="2800" dirty="0" smtClean="0">
                <a:latin typeface="Times New Roman" pitchFamily="18" charset="0"/>
                <a:cs typeface="Times New Roman" pitchFamily="18" charset="0"/>
              </a:rPr>
              <a:t>A </a:t>
            </a:r>
            <a:r>
              <a:rPr lang="en-US" sz="2800" dirty="0" smtClean="0">
                <a:solidFill>
                  <a:srgbClr val="FF0000"/>
                </a:solidFill>
                <a:latin typeface="Times New Roman" pitchFamily="18" charset="0"/>
                <a:cs typeface="Times New Roman" pitchFamily="18" charset="0"/>
              </a:rPr>
              <a:t>similar</a:t>
            </a:r>
            <a:r>
              <a:rPr lang="en-US" sz="2800" dirty="0" smtClean="0">
                <a:latin typeface="Times New Roman" pitchFamily="18" charset="0"/>
                <a:cs typeface="Times New Roman" pitchFamily="18" charset="0"/>
              </a:rPr>
              <a:t> argument can be put forward for the </a:t>
            </a:r>
            <a:r>
              <a:rPr lang="en-US" sz="2800" dirty="0" smtClean="0">
                <a:solidFill>
                  <a:srgbClr val="FF0000"/>
                </a:solidFill>
                <a:latin typeface="Times New Roman" pitchFamily="18" charset="0"/>
                <a:cs typeface="Times New Roman" pitchFamily="18" charset="0"/>
              </a:rPr>
              <a:t>d</a:t>
            </a:r>
            <a:r>
              <a:rPr lang="en-US" sz="2800" baseline="30000" dirty="0" smtClean="0">
                <a:solidFill>
                  <a:srgbClr val="FF0000"/>
                </a:solidFill>
                <a:latin typeface="Times New Roman" pitchFamily="18" charset="0"/>
                <a:cs typeface="Times New Roman" pitchFamily="18" charset="0"/>
              </a:rPr>
              <a:t>9</a:t>
            </a:r>
            <a:r>
              <a:rPr lang="en-US" sz="2800" dirty="0" smtClean="0">
                <a:latin typeface="Times New Roman" pitchFamily="18" charset="0"/>
                <a:cs typeface="Times New Roman" pitchFamily="18" charset="0"/>
              </a:rPr>
              <a:t> configuration</a:t>
            </a:r>
            <a:r>
              <a:rPr lang="en-US" sz="2800" dirty="0" smtClean="0"/>
              <a:t>.</a:t>
            </a:r>
          </a:p>
          <a:p>
            <a:pPr algn="ctr">
              <a:lnSpc>
                <a:spcPct val="150000"/>
              </a:lnSpc>
              <a:buNone/>
            </a:pPr>
            <a:fld id="{70C65922-DA71-484F-B3D8-28142436FD21}" type="slidenum">
              <a:rPr lang="en-US" sz="2800" smtClean="0">
                <a:latin typeface="Times New Roman" pitchFamily="18" charset="0"/>
                <a:cs typeface="Times New Roman" pitchFamily="18" charset="0"/>
              </a:rPr>
              <a:pPr algn="ctr">
                <a:lnSpc>
                  <a:spcPct val="150000"/>
                </a:lnSpc>
                <a:buNone/>
              </a:pPr>
              <a:t>306</a:t>
            </a:fld>
            <a:endParaRPr lang="en-US" sz="2800" dirty="0">
              <a:latin typeface="Times New Roman" pitchFamily="18" charset="0"/>
              <a:cs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33400"/>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 </a:t>
            </a:r>
            <a:r>
              <a:rPr lang="en-US" sz="2800" dirty="0" smtClean="0">
                <a:solidFill>
                  <a:srgbClr val="FF0000"/>
                </a:solidFill>
                <a:latin typeface="Times New Roman" pitchFamily="18" charset="0"/>
                <a:cs typeface="Times New Roman" pitchFamily="18" charset="0"/>
              </a:rPr>
              <a:t>corresponding effect </a:t>
            </a:r>
            <a:r>
              <a:rPr lang="en-US" sz="2800" dirty="0" smtClean="0">
                <a:latin typeface="Times New Roman" pitchFamily="18" charset="0"/>
                <a:cs typeface="Times New Roman" pitchFamily="18" charset="0"/>
              </a:rPr>
              <a:t>when the </a:t>
            </a:r>
            <a:r>
              <a:rPr lang="en-US" sz="2800" dirty="0" smtClean="0">
                <a:solidFill>
                  <a:srgbClr val="0070C0"/>
                </a:solidFill>
                <a:latin typeface="Times New Roman" pitchFamily="18" charset="0"/>
                <a:cs typeface="Times New Roman" pitchFamily="18" charset="0"/>
              </a:rPr>
              <a:t>t</a:t>
            </a:r>
            <a:r>
              <a:rPr lang="en-US" sz="2800" baseline="-25000" dirty="0" smtClean="0">
                <a:solidFill>
                  <a:srgbClr val="0070C0"/>
                </a:solidFill>
                <a:latin typeface="Times New Roman" pitchFamily="18" charset="0"/>
                <a:cs typeface="Times New Roman" pitchFamily="18" charset="0"/>
              </a:rPr>
              <a:t>2g</a:t>
            </a:r>
            <a:r>
              <a:rPr lang="en-US" sz="2800" dirty="0" smtClean="0">
                <a:latin typeface="Times New Roman" pitchFamily="18" charset="0"/>
                <a:cs typeface="Times New Roman" pitchFamily="18" charset="0"/>
              </a:rPr>
              <a:t> set is </a:t>
            </a:r>
            <a:r>
              <a:rPr lang="en-US" sz="2800" dirty="0" smtClean="0">
                <a:solidFill>
                  <a:srgbClr val="0070C0"/>
                </a:solidFill>
                <a:latin typeface="Times New Roman" pitchFamily="18" charset="0"/>
                <a:cs typeface="Times New Roman" pitchFamily="18" charset="0"/>
              </a:rPr>
              <a:t>unequally</a:t>
            </a:r>
            <a:r>
              <a:rPr lang="en-US" sz="2800" dirty="0" smtClean="0">
                <a:latin typeface="Times New Roman" pitchFamily="18" charset="0"/>
                <a:cs typeface="Times New Roman" pitchFamily="18" charset="0"/>
              </a:rPr>
              <a:t> occupied is expected to be very much </a:t>
            </a:r>
            <a:r>
              <a:rPr lang="en-US" sz="2800" dirty="0" smtClean="0">
                <a:solidFill>
                  <a:srgbClr val="0070C0"/>
                </a:solidFill>
                <a:latin typeface="Times New Roman" pitchFamily="18" charset="0"/>
                <a:cs typeface="Times New Roman" pitchFamily="18" charset="0"/>
              </a:rPr>
              <a:t>smaller.</a:t>
            </a:r>
          </a:p>
          <a:p>
            <a:pPr algn="just">
              <a:lnSpc>
                <a:spcPct val="150000"/>
              </a:lnSpc>
              <a:buFont typeface="Wingdings" pitchFamily="2" charset="2"/>
              <a:buChar char="Ø"/>
            </a:pPr>
            <a:r>
              <a:rPr lang="en-US" sz="2800" dirty="0" smtClean="0">
                <a:solidFill>
                  <a:srgbClr val="7030A0"/>
                </a:solidFill>
                <a:latin typeface="Times New Roman" pitchFamily="18" charset="0"/>
                <a:cs typeface="Times New Roman" pitchFamily="18" charset="0"/>
              </a:rPr>
              <a:t>Distortions</a:t>
            </a:r>
            <a:r>
              <a:rPr lang="en-US" sz="2800" dirty="0" smtClean="0">
                <a:latin typeface="Times New Roman" pitchFamily="18" charset="0"/>
                <a:cs typeface="Times New Roman" pitchFamily="18" charset="0"/>
              </a:rPr>
              <a:t> of this kind are called </a:t>
            </a:r>
            <a:r>
              <a:rPr lang="en-US" sz="2800" b="1" dirty="0" smtClean="0">
                <a:solidFill>
                  <a:srgbClr val="7030A0"/>
                </a:solidFill>
                <a:latin typeface="Times New Roman" pitchFamily="18" charset="0"/>
                <a:cs typeface="Times New Roman" pitchFamily="18" charset="0"/>
              </a:rPr>
              <a:t>Jahn–Teller</a:t>
            </a:r>
            <a:r>
              <a:rPr lang="en-US" sz="2800" dirty="0" smtClean="0">
                <a:solidFill>
                  <a:srgbClr val="7030A0"/>
                </a:solidFill>
                <a:latin typeface="Times New Roman" pitchFamily="18" charset="0"/>
                <a:cs typeface="Times New Roman" pitchFamily="18" charset="0"/>
              </a:rPr>
              <a:t> </a:t>
            </a:r>
            <a:r>
              <a:rPr lang="en-US" sz="2800" b="1" dirty="0" smtClean="0">
                <a:solidFill>
                  <a:srgbClr val="7030A0"/>
                </a:solidFill>
                <a:latin typeface="Times New Roman" pitchFamily="18" charset="0"/>
                <a:cs typeface="Times New Roman" pitchFamily="18" charset="0"/>
              </a:rPr>
              <a:t>distortions.</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The </a:t>
            </a:r>
            <a:r>
              <a:rPr lang="en-US" sz="2800" dirty="0" smtClean="0">
                <a:solidFill>
                  <a:srgbClr val="7030A0"/>
                </a:solidFill>
                <a:latin typeface="Times New Roman" pitchFamily="18" charset="0"/>
                <a:cs typeface="Times New Roman" pitchFamily="18" charset="0"/>
              </a:rPr>
              <a:t>Jahn–Teller theorem </a:t>
            </a:r>
            <a:r>
              <a:rPr lang="en-US" sz="2800" dirty="0" smtClean="0">
                <a:latin typeface="Times New Roman" pitchFamily="18" charset="0"/>
                <a:cs typeface="Times New Roman" pitchFamily="18" charset="0"/>
              </a:rPr>
              <a:t>states that any </a:t>
            </a:r>
            <a:r>
              <a:rPr lang="en-US" sz="2800" dirty="0" smtClean="0">
                <a:solidFill>
                  <a:srgbClr val="FF0000"/>
                </a:solidFill>
                <a:latin typeface="Times New Roman" pitchFamily="18" charset="0"/>
                <a:cs typeface="Times New Roman" pitchFamily="18" charset="0"/>
              </a:rPr>
              <a:t>non-linear molecular </a:t>
            </a:r>
            <a:r>
              <a:rPr lang="en-US" sz="2800" dirty="0" smtClean="0">
                <a:latin typeface="Times New Roman" pitchFamily="18" charset="0"/>
                <a:cs typeface="Times New Roman" pitchFamily="18" charset="0"/>
              </a:rPr>
              <a:t>system in a </a:t>
            </a:r>
            <a:r>
              <a:rPr lang="en-US" sz="2800" dirty="0" smtClean="0">
                <a:solidFill>
                  <a:srgbClr val="0070C0"/>
                </a:solidFill>
                <a:latin typeface="Times New Roman" pitchFamily="18" charset="0"/>
                <a:cs typeface="Times New Roman" pitchFamily="18" charset="0"/>
              </a:rPr>
              <a:t>degenerate</a:t>
            </a:r>
            <a:r>
              <a:rPr lang="en-US" sz="2800" dirty="0" smtClean="0">
                <a:latin typeface="Times New Roman" pitchFamily="18" charset="0"/>
                <a:cs typeface="Times New Roman" pitchFamily="18" charset="0"/>
              </a:rPr>
              <a:t> electronic state will be </a:t>
            </a:r>
            <a:r>
              <a:rPr lang="en-US" sz="2800" dirty="0" smtClean="0">
                <a:solidFill>
                  <a:srgbClr val="FF0000"/>
                </a:solidFill>
                <a:latin typeface="Times New Roman" pitchFamily="18" charset="0"/>
                <a:cs typeface="Times New Roman" pitchFamily="18" charset="0"/>
              </a:rPr>
              <a:t>unstable</a:t>
            </a:r>
            <a:r>
              <a:rPr lang="en-US" sz="2800" dirty="0" smtClean="0">
                <a:latin typeface="Times New Roman" pitchFamily="18" charset="0"/>
                <a:cs typeface="Times New Roman" pitchFamily="18" charset="0"/>
              </a:rPr>
              <a:t> and will undergo </a:t>
            </a:r>
            <a:r>
              <a:rPr lang="en-US" sz="2800" dirty="0" smtClean="0">
                <a:solidFill>
                  <a:srgbClr val="FF0000"/>
                </a:solidFill>
                <a:latin typeface="Times New Roman" pitchFamily="18" charset="0"/>
                <a:cs typeface="Times New Roman" pitchFamily="18" charset="0"/>
              </a:rPr>
              <a:t>distortion</a:t>
            </a:r>
            <a:r>
              <a:rPr lang="en-US" sz="2800" dirty="0" smtClean="0">
                <a:latin typeface="Times New Roman" pitchFamily="18" charset="0"/>
                <a:cs typeface="Times New Roman" pitchFamily="18" charset="0"/>
              </a:rPr>
              <a:t> to form a system of </a:t>
            </a:r>
            <a:r>
              <a:rPr lang="en-US" sz="2800" dirty="0" smtClean="0">
                <a:solidFill>
                  <a:srgbClr val="0070C0"/>
                </a:solidFill>
                <a:latin typeface="Times New Roman" pitchFamily="18" charset="0"/>
                <a:cs typeface="Times New Roman" pitchFamily="18" charset="0"/>
              </a:rPr>
              <a:t>lower symmetry </a:t>
            </a:r>
            <a:r>
              <a:rPr lang="en-US" sz="2800" dirty="0" smtClean="0">
                <a:latin typeface="Times New Roman" pitchFamily="18" charset="0"/>
                <a:cs typeface="Times New Roman" pitchFamily="18" charset="0"/>
              </a:rPr>
              <a:t>and </a:t>
            </a:r>
            <a:r>
              <a:rPr lang="en-US" sz="2800" dirty="0" smtClean="0">
                <a:solidFill>
                  <a:srgbClr val="7030A0"/>
                </a:solidFill>
                <a:latin typeface="Times New Roman" pitchFamily="18" charset="0"/>
                <a:cs typeface="Times New Roman" pitchFamily="18" charset="0"/>
              </a:rPr>
              <a:t>lower energy</a:t>
            </a:r>
            <a:r>
              <a:rPr lang="en-US" sz="2800" dirty="0" smtClean="0">
                <a:latin typeface="Times New Roman" pitchFamily="18" charset="0"/>
                <a:cs typeface="Times New Roman" pitchFamily="18" charset="0"/>
              </a:rPr>
              <a:t>, thereby </a:t>
            </a:r>
            <a:r>
              <a:rPr lang="en-US" sz="2800" dirty="0" smtClean="0">
                <a:solidFill>
                  <a:srgbClr val="7030A0"/>
                </a:solidFill>
                <a:latin typeface="Times New Roman" pitchFamily="18" charset="0"/>
                <a:cs typeface="Times New Roman" pitchFamily="18" charset="0"/>
              </a:rPr>
              <a:t>removing</a:t>
            </a:r>
            <a:r>
              <a:rPr lang="en-US" sz="2800" dirty="0" smtClean="0">
                <a:latin typeface="Times New Roman" pitchFamily="18" charset="0"/>
                <a:cs typeface="Times New Roman" pitchFamily="18" charset="0"/>
              </a:rPr>
              <a:t> the </a:t>
            </a:r>
            <a:r>
              <a:rPr lang="en-US" sz="2800" dirty="0" smtClean="0">
                <a:solidFill>
                  <a:srgbClr val="00B050"/>
                </a:solidFill>
                <a:latin typeface="Times New Roman" pitchFamily="18" charset="0"/>
                <a:cs typeface="Times New Roman" pitchFamily="18" charset="0"/>
              </a:rPr>
              <a:t>degeneracy</a:t>
            </a:r>
            <a:r>
              <a:rPr lang="en-US" sz="2800" dirty="0" smtClean="0">
                <a:latin typeface="Times New Roman" pitchFamily="18" charset="0"/>
                <a:cs typeface="Times New Roman" pitchFamily="18" charset="0"/>
              </a:rPr>
              <a:t>.</a:t>
            </a:r>
          </a:p>
          <a:p>
            <a:pPr algn="ctr">
              <a:buNone/>
            </a:pPr>
            <a:fld id="{D7CF843E-9121-4192-802D-376A0723FE82}" type="slidenum">
              <a:rPr lang="en-US" smtClean="0">
                <a:latin typeface="Times New Roman" pitchFamily="18" charset="0"/>
                <a:cs typeface="Times New Roman" pitchFamily="18" charset="0"/>
              </a:rPr>
              <a:pPr algn="ctr">
                <a:buNone/>
              </a:pPr>
              <a:t>307</a:t>
            </a:fld>
            <a:endParaRPr lang="en-US" dirty="0">
              <a:latin typeface="Times New Roman" pitchFamily="18" charset="0"/>
              <a:cs typeface="Times New Roman" pitchFamily="18" charset="0"/>
            </a:endParaRPr>
          </a:p>
        </p:txBody>
      </p:sp>
    </p:spTree>
  </p:cSld>
  <p:clrMapOvr>
    <a:masterClrMapping/>
  </p:clrMapOvr>
  <p:transition>
    <p:split dir="in"/>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b="1" dirty="0" smtClean="0"/>
              <a:t/>
            </a:r>
            <a:br>
              <a:rPr lang="en-US" b="1" dirty="0" smtClean="0"/>
            </a:br>
            <a:r>
              <a:rPr lang="en-US" sz="4900" b="1" dirty="0" smtClean="0">
                <a:solidFill>
                  <a:srgbClr val="0070C0"/>
                </a:solidFill>
                <a:latin typeface="Times New Roman" pitchFamily="18" charset="0"/>
                <a:cs typeface="Times New Roman" pitchFamily="18" charset="0"/>
              </a:rPr>
              <a:t>Crystal field theory: uses and limitations</a:t>
            </a:r>
            <a:r>
              <a:rPr lang="en-US" dirty="0" smtClean="0"/>
              <a:t/>
            </a:r>
            <a:br>
              <a:rPr lang="en-US" dirty="0" smtClean="0"/>
            </a:br>
            <a:endParaRPr lang="en-US" dirty="0"/>
          </a:p>
        </p:txBody>
      </p:sp>
      <p:sp>
        <p:nvSpPr>
          <p:cNvPr id="3" name="Content Placeholder 2"/>
          <p:cNvSpPr>
            <a:spLocks noGrp="1"/>
          </p:cNvSpPr>
          <p:nvPr>
            <p:ph idx="1"/>
          </p:nvPr>
        </p:nvSpPr>
        <p:spPr>
          <a:xfrm>
            <a:off x="0" y="990600"/>
            <a:ext cx="9144000" cy="5867400"/>
          </a:xfrm>
        </p:spPr>
        <p:txBody>
          <a:bodyPr>
            <a:normAutofit/>
          </a:bodyPr>
          <a:lstStyle/>
          <a:p>
            <a:pPr algn="just">
              <a:lnSpc>
                <a:spcPct val="150000"/>
              </a:lnSpc>
              <a:buFont typeface="Wingdings" pitchFamily="2" charset="2"/>
              <a:buChar char="Ø"/>
            </a:pPr>
            <a:r>
              <a:rPr lang="en-US" sz="2800" dirty="0" smtClean="0">
                <a:solidFill>
                  <a:srgbClr val="00B050"/>
                </a:solidFill>
                <a:latin typeface="Times New Roman" pitchFamily="18" charset="0"/>
                <a:cs typeface="Times New Roman" pitchFamily="18" charset="0"/>
              </a:rPr>
              <a:t>CFT </a:t>
            </a:r>
            <a:r>
              <a:rPr lang="en-US" sz="2800" dirty="0" smtClean="0">
                <a:latin typeface="Times New Roman" pitchFamily="18" charset="0"/>
                <a:cs typeface="Times New Roman" pitchFamily="18" charset="0"/>
              </a:rPr>
              <a:t>can bring together </a:t>
            </a:r>
            <a:r>
              <a:rPr lang="en-US" sz="2800" dirty="0" smtClean="0">
                <a:solidFill>
                  <a:srgbClr val="7030A0"/>
                </a:solidFill>
                <a:latin typeface="Times New Roman" pitchFamily="18" charset="0"/>
                <a:cs typeface="Times New Roman" pitchFamily="18" charset="0"/>
              </a:rPr>
              <a:t>structures</a:t>
            </a:r>
            <a:r>
              <a:rPr lang="en-US" sz="2800" dirty="0" smtClean="0">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magnetic </a:t>
            </a:r>
            <a:r>
              <a:rPr lang="en-US" sz="2800" dirty="0" smtClean="0">
                <a:latin typeface="Times New Roman" pitchFamily="18" charset="0"/>
                <a:cs typeface="Times New Roman" pitchFamily="18" charset="0"/>
              </a:rPr>
              <a:t>and </a:t>
            </a:r>
            <a:r>
              <a:rPr lang="en-US" sz="2800" dirty="0" smtClean="0">
                <a:solidFill>
                  <a:srgbClr val="0070C0"/>
                </a:solidFill>
                <a:latin typeface="Times New Roman" pitchFamily="18" charset="0"/>
                <a:cs typeface="Times New Roman" pitchFamily="18" charset="0"/>
              </a:rPr>
              <a:t>electronic</a:t>
            </a:r>
            <a:r>
              <a:rPr lang="en-US" sz="2800" dirty="0" smtClean="0">
                <a:latin typeface="Times New Roman" pitchFamily="18" charset="0"/>
                <a:cs typeface="Times New Roman" pitchFamily="18" charset="0"/>
              </a:rPr>
              <a:t> properties.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Trends in </a:t>
            </a:r>
            <a:r>
              <a:rPr lang="en-US" sz="2800" dirty="0" smtClean="0">
                <a:solidFill>
                  <a:srgbClr val="7030A0"/>
                </a:solidFill>
                <a:latin typeface="Times New Roman" pitchFamily="18" charset="0"/>
                <a:cs typeface="Times New Roman" pitchFamily="18" charset="0"/>
              </a:rPr>
              <a:t>CFSEs</a:t>
            </a:r>
            <a:r>
              <a:rPr lang="en-US" sz="2800" dirty="0" smtClean="0">
                <a:latin typeface="Times New Roman" pitchFamily="18" charset="0"/>
                <a:cs typeface="Times New Roman" pitchFamily="18" charset="0"/>
              </a:rPr>
              <a:t> provide some understanding of </a:t>
            </a:r>
            <a:r>
              <a:rPr lang="en-US" sz="2800" dirty="0" smtClean="0">
                <a:solidFill>
                  <a:srgbClr val="FF0000"/>
                </a:solidFill>
                <a:latin typeface="Times New Roman" pitchFamily="18" charset="0"/>
                <a:cs typeface="Times New Roman" pitchFamily="18" charset="0"/>
              </a:rPr>
              <a:t>thermodynamic </a:t>
            </a:r>
            <a:r>
              <a:rPr lang="en-US" sz="2800" dirty="0" smtClean="0">
                <a:latin typeface="Times New Roman" pitchFamily="18" charset="0"/>
                <a:cs typeface="Times New Roman" pitchFamily="18" charset="0"/>
              </a:rPr>
              <a:t>and </a:t>
            </a:r>
            <a:r>
              <a:rPr lang="en-US" sz="2800" dirty="0" smtClean="0">
                <a:solidFill>
                  <a:srgbClr val="C00000"/>
                </a:solidFill>
                <a:latin typeface="Times New Roman" pitchFamily="18" charset="0"/>
                <a:cs typeface="Times New Roman" pitchFamily="18" charset="0"/>
              </a:rPr>
              <a:t>kinetic</a:t>
            </a:r>
            <a:r>
              <a:rPr lang="en-US" sz="2800" dirty="0" smtClean="0">
                <a:latin typeface="Times New Roman" pitchFamily="18" charset="0"/>
                <a:cs typeface="Times New Roman" pitchFamily="18" charset="0"/>
              </a:rPr>
              <a:t> aspects of d-block metal complexes. </a:t>
            </a:r>
          </a:p>
          <a:p>
            <a:pPr algn="just">
              <a:lnSpc>
                <a:spcPct val="150000"/>
              </a:lnSpc>
              <a:buFont typeface="Wingdings" pitchFamily="2" charset="2"/>
              <a:buChar char="Ø"/>
            </a:pPr>
            <a:r>
              <a:rPr lang="en-US" sz="2800" dirty="0" smtClean="0">
                <a:solidFill>
                  <a:srgbClr val="00B050"/>
                </a:solidFill>
                <a:latin typeface="Times New Roman" pitchFamily="18" charset="0"/>
                <a:cs typeface="Times New Roman" pitchFamily="18" charset="0"/>
              </a:rPr>
              <a:t>CFT</a:t>
            </a:r>
            <a:r>
              <a:rPr lang="en-US" sz="2800" dirty="0" smtClean="0">
                <a:latin typeface="Times New Roman" pitchFamily="18" charset="0"/>
                <a:cs typeface="Times New Roman" pitchFamily="18" charset="0"/>
              </a:rPr>
              <a:t> is surprisingly useful when one considers its </a:t>
            </a:r>
            <a:r>
              <a:rPr lang="en-US" sz="2800" dirty="0" smtClean="0">
                <a:solidFill>
                  <a:srgbClr val="00B050"/>
                </a:solidFill>
                <a:latin typeface="Times New Roman" pitchFamily="18" charset="0"/>
                <a:cs typeface="Times New Roman" pitchFamily="18" charset="0"/>
              </a:rPr>
              <a:t>simplicity</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However, it has </a:t>
            </a:r>
            <a:r>
              <a:rPr lang="en-US" sz="2800" dirty="0" smtClean="0">
                <a:solidFill>
                  <a:srgbClr val="FF0000"/>
                </a:solidFill>
                <a:latin typeface="Times New Roman" pitchFamily="18" charset="0"/>
                <a:cs typeface="Times New Roman" pitchFamily="18" charset="0"/>
              </a:rPr>
              <a:t>limitations</a:t>
            </a:r>
            <a:r>
              <a:rPr lang="en-US" sz="2800" dirty="0" smtClean="0">
                <a:latin typeface="Times New Roman" pitchFamily="18" charset="0"/>
                <a:cs typeface="Times New Roman" pitchFamily="18" charset="0"/>
              </a:rPr>
              <a:t>. </a:t>
            </a:r>
          </a:p>
          <a:p>
            <a:pPr algn="ctr">
              <a:buNone/>
            </a:pPr>
            <a:endParaRPr lang="en-US" sz="2800" dirty="0" smtClean="0"/>
          </a:p>
          <a:p>
            <a:pPr algn="ctr">
              <a:buNone/>
            </a:pPr>
            <a:fld id="{2F178CA8-A0D0-4AE2-AB97-0CDFC198E126}" type="slidenum">
              <a:rPr lang="en-US" sz="2800" smtClean="0"/>
              <a:pPr algn="ctr">
                <a:buNone/>
              </a:pPr>
              <a:t>308</a:t>
            </a:fld>
            <a:endParaRPr lang="en-US" sz="2800" dirty="0"/>
          </a:p>
        </p:txBody>
      </p:sp>
    </p:spTree>
  </p:cSld>
  <p:clrMapOvr>
    <a:masterClrMapping/>
  </p:clrMapOvr>
  <p:transition>
    <p:wedge/>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lnSpc>
                <a:spcPct val="200000"/>
              </a:lnSpc>
              <a:buFont typeface="Wingdings" pitchFamily="2" charset="2"/>
              <a:buChar char="Ø"/>
            </a:pPr>
            <a:r>
              <a:rPr lang="en-US" sz="2800" dirty="0" smtClean="0">
                <a:latin typeface="Times New Roman" pitchFamily="18" charset="0"/>
                <a:cs typeface="Times New Roman" pitchFamily="18" charset="0"/>
              </a:rPr>
              <a:t>For example, although we can </a:t>
            </a:r>
            <a:r>
              <a:rPr lang="en-US" sz="2800" dirty="0" smtClean="0">
                <a:solidFill>
                  <a:srgbClr val="FF0000"/>
                </a:solidFill>
                <a:latin typeface="Times New Roman" pitchFamily="18" charset="0"/>
                <a:cs typeface="Times New Roman" pitchFamily="18" charset="0"/>
              </a:rPr>
              <a:t>interpret</a:t>
            </a:r>
            <a:r>
              <a:rPr lang="en-US" sz="2800" dirty="0" smtClean="0">
                <a:latin typeface="Times New Roman" pitchFamily="18" charset="0"/>
                <a:cs typeface="Times New Roman" pitchFamily="18" charset="0"/>
              </a:rPr>
              <a:t> the contrasting </a:t>
            </a:r>
            <a:r>
              <a:rPr lang="en-US" sz="2800" dirty="0" smtClean="0">
                <a:solidFill>
                  <a:srgbClr val="7030A0"/>
                </a:solidFill>
                <a:latin typeface="Times New Roman" pitchFamily="18" charset="0"/>
                <a:cs typeface="Times New Roman" pitchFamily="18" charset="0"/>
              </a:rPr>
              <a:t>magnetic</a:t>
            </a:r>
            <a:r>
              <a:rPr lang="en-US" sz="2800" dirty="0" smtClean="0">
                <a:latin typeface="Times New Roman" pitchFamily="18" charset="0"/>
                <a:cs typeface="Times New Roman" pitchFamily="18" charset="0"/>
              </a:rPr>
              <a:t> properties of </a:t>
            </a:r>
            <a:r>
              <a:rPr lang="en-US" sz="2800" dirty="0" smtClean="0">
                <a:solidFill>
                  <a:srgbClr val="002060"/>
                </a:solidFill>
                <a:latin typeface="Times New Roman" pitchFamily="18" charset="0"/>
                <a:cs typeface="Times New Roman" pitchFamily="18" charset="0"/>
              </a:rPr>
              <a:t>high- and low-spin </a:t>
            </a:r>
            <a:r>
              <a:rPr lang="en-US" sz="2800" dirty="0" smtClean="0">
                <a:latin typeface="Times New Roman" pitchFamily="18" charset="0"/>
                <a:cs typeface="Times New Roman" pitchFamily="18" charset="0"/>
              </a:rPr>
              <a:t>octahedral complexes on the basis of the positions of </a:t>
            </a:r>
            <a:r>
              <a:rPr lang="en-US" sz="2800" dirty="0" smtClean="0">
                <a:solidFill>
                  <a:srgbClr val="FF0000"/>
                </a:solidFill>
                <a:latin typeface="Times New Roman" pitchFamily="18" charset="0"/>
                <a:cs typeface="Times New Roman" pitchFamily="18" charset="0"/>
              </a:rPr>
              <a:t>weak- and strong</a:t>
            </a:r>
            <a:r>
              <a:rPr lang="en-US" sz="2800" dirty="0" smtClean="0">
                <a:latin typeface="Times New Roman" pitchFamily="18" charset="0"/>
                <a:cs typeface="Times New Roman" pitchFamily="18" charset="0"/>
              </a:rPr>
              <a:t>-</a:t>
            </a:r>
            <a:r>
              <a:rPr lang="en-US" sz="2800" dirty="0" smtClean="0">
                <a:solidFill>
                  <a:srgbClr val="00B0F0"/>
                </a:solidFill>
                <a:latin typeface="Times New Roman" pitchFamily="18" charset="0"/>
                <a:cs typeface="Times New Roman" pitchFamily="18" charset="0"/>
              </a:rPr>
              <a:t>field ligands </a:t>
            </a:r>
            <a:r>
              <a:rPr lang="en-US" sz="2800" dirty="0" smtClean="0">
                <a:latin typeface="Times New Roman" pitchFamily="18" charset="0"/>
                <a:cs typeface="Times New Roman" pitchFamily="18" charset="0"/>
              </a:rPr>
              <a:t>in the </a:t>
            </a:r>
            <a:r>
              <a:rPr lang="en-US" sz="2800" dirty="0" err="1" smtClean="0">
                <a:latin typeface="Times New Roman" pitchFamily="18" charset="0"/>
                <a:cs typeface="Times New Roman" pitchFamily="18" charset="0"/>
              </a:rPr>
              <a:t>spectrochemical</a:t>
            </a:r>
            <a:r>
              <a:rPr lang="en-US" sz="2800" dirty="0" smtClean="0">
                <a:latin typeface="Times New Roman" pitchFamily="18" charset="0"/>
                <a:cs typeface="Times New Roman" pitchFamily="18" charset="0"/>
              </a:rPr>
              <a:t> series, </a:t>
            </a:r>
          </a:p>
          <a:p>
            <a:pPr algn="just">
              <a:lnSpc>
                <a:spcPct val="200000"/>
              </a:lnSpc>
              <a:buFont typeface="Wingdings" pitchFamily="2" charset="2"/>
              <a:buChar char="Ø"/>
            </a:pPr>
            <a:r>
              <a:rPr lang="en-US" sz="2800" dirty="0" smtClean="0">
                <a:solidFill>
                  <a:srgbClr val="FF0000"/>
                </a:solidFill>
                <a:latin typeface="Times New Roman" pitchFamily="18" charset="0"/>
                <a:cs typeface="Times New Roman" pitchFamily="18" charset="0"/>
              </a:rPr>
              <a:t>CFT</a:t>
            </a:r>
            <a:r>
              <a:rPr lang="en-US" sz="2800" dirty="0" smtClean="0">
                <a:latin typeface="Times New Roman" pitchFamily="18" charset="0"/>
                <a:cs typeface="Times New Roman" pitchFamily="18" charset="0"/>
              </a:rPr>
              <a:t> provides no explanation as to why </a:t>
            </a:r>
            <a:r>
              <a:rPr lang="en-US" sz="2800" dirty="0" smtClean="0">
                <a:solidFill>
                  <a:srgbClr val="FF0000"/>
                </a:solidFill>
                <a:latin typeface="Times New Roman" pitchFamily="18" charset="0"/>
                <a:cs typeface="Times New Roman" pitchFamily="18" charset="0"/>
              </a:rPr>
              <a:t>particular ligands</a:t>
            </a:r>
            <a:r>
              <a:rPr lang="en-US" sz="2800" dirty="0" smtClean="0">
                <a:latin typeface="Times New Roman" pitchFamily="18" charset="0"/>
                <a:cs typeface="Times New Roman" pitchFamily="18" charset="0"/>
              </a:rPr>
              <a:t> are placed where they are in the </a:t>
            </a:r>
            <a:r>
              <a:rPr lang="en-US" sz="2800" dirty="0" smtClean="0">
                <a:solidFill>
                  <a:srgbClr val="FF0000"/>
                </a:solidFill>
                <a:latin typeface="Times New Roman" pitchFamily="18" charset="0"/>
                <a:cs typeface="Times New Roman" pitchFamily="18" charset="0"/>
              </a:rPr>
              <a:t>series</a:t>
            </a:r>
            <a:r>
              <a:rPr lang="en-US" sz="2800" dirty="0" smtClean="0">
                <a:latin typeface="Times New Roman" pitchFamily="18" charset="0"/>
                <a:cs typeface="Times New Roman" pitchFamily="18" charset="0"/>
              </a:rPr>
              <a:t>.</a:t>
            </a:r>
          </a:p>
          <a:p>
            <a:pPr algn="ctr">
              <a:lnSpc>
                <a:spcPct val="200000"/>
              </a:lnSpc>
              <a:buNone/>
            </a:pPr>
            <a:fld id="{CCDA3771-D964-4B91-8F89-52B0DDF8DA3A}" type="slidenum">
              <a:rPr lang="en-US" sz="2800" smtClean="0">
                <a:latin typeface="Times New Roman" pitchFamily="18" charset="0"/>
                <a:cs typeface="Times New Roman" pitchFamily="18" charset="0"/>
              </a:rPr>
              <a:pPr algn="ctr">
                <a:lnSpc>
                  <a:spcPct val="200000"/>
                </a:lnSpc>
                <a:buNone/>
              </a:pPr>
              <a:t>309</a:t>
            </a:fld>
            <a:endParaRPr lang="en-US" sz="2800" dirty="0" smtClean="0">
              <a:latin typeface="Times New Roman" pitchFamily="18" charset="0"/>
              <a:cs typeface="Times New Roman" pitchFamily="18" charset="0"/>
            </a:endParaRPr>
          </a:p>
          <a:p>
            <a:pPr algn="just">
              <a:lnSpc>
                <a:spcPct val="200000"/>
              </a:lnSpc>
              <a:buFont typeface="Wingdings" pitchFamily="2" charset="2"/>
              <a:buChar char="Ø"/>
            </a:pPr>
            <a:endParaRPr lang="en-US" sz="28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45C640F9-12FC-4035-B6BC-597DC992300D}" type="slidenum">
              <a:rPr lang="en-US" smtClean="0"/>
              <a:pPr/>
              <a:t>309</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US" dirty="0" smtClean="0"/>
          </a:p>
          <a:p>
            <a:endParaRPr lang="en-US" dirty="0" smtClean="0"/>
          </a:p>
          <a:p>
            <a:endParaRPr lang="en-US" dirty="0" smtClean="0"/>
          </a:p>
          <a:p>
            <a:endParaRPr lang="en-US" dirty="0" smtClean="0"/>
          </a:p>
          <a:p>
            <a:endParaRPr lang="en-US" dirty="0"/>
          </a:p>
        </p:txBody>
      </p:sp>
      <p:pic>
        <p:nvPicPr>
          <p:cNvPr id="4" name="Picture 3"/>
          <p:cNvPicPr>
            <a:picLocks noChangeAspect="1" noChangeArrowheads="1"/>
          </p:cNvPicPr>
          <p:nvPr/>
        </p:nvPicPr>
        <p:blipFill>
          <a:blip r:embed="rId3" cstate="print"/>
          <a:srcRect/>
          <a:stretch>
            <a:fillRect/>
          </a:stretch>
        </p:blipFill>
        <p:spPr bwMode="auto">
          <a:xfrm>
            <a:off x="762000" y="990600"/>
            <a:ext cx="7924800" cy="1428286"/>
          </a:xfrm>
          <a:prstGeom prst="rect">
            <a:avLst/>
          </a:prstGeom>
          <a:noFill/>
          <a:ln w="9525">
            <a:noFill/>
            <a:miter lim="800000"/>
            <a:headEnd/>
            <a:tailEnd/>
          </a:ln>
        </p:spPr>
      </p:pic>
      <p:pic>
        <p:nvPicPr>
          <p:cNvPr id="5" name="Picture 5"/>
          <p:cNvPicPr>
            <a:picLocks noChangeAspect="1" noChangeArrowheads="1"/>
          </p:cNvPicPr>
          <p:nvPr/>
        </p:nvPicPr>
        <p:blipFill>
          <a:blip r:embed="rId4" cstate="print"/>
          <a:srcRect/>
          <a:stretch>
            <a:fillRect/>
          </a:stretch>
        </p:blipFill>
        <p:spPr bwMode="auto">
          <a:xfrm>
            <a:off x="228600" y="2667000"/>
            <a:ext cx="8458200" cy="1447801"/>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228600" y="4038600"/>
            <a:ext cx="7391400" cy="1834521"/>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1AECD830-6D75-4D7C-923D-AC950AB2D063}" type="slidenum">
              <a:rPr lang="en-US" smtClean="0"/>
              <a:pPr/>
              <a:t>31</a:t>
            </a:fld>
            <a:endParaRPr lang="en-US"/>
          </a:p>
        </p:txBody>
      </p:sp>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dirty="0" smtClean="0">
                <a:solidFill>
                  <a:srgbClr val="FFC000"/>
                </a:solidFill>
                <a:latin typeface="Times New Roman" pitchFamily="18" charset="0"/>
                <a:cs typeface="Times New Roman" pitchFamily="18" charset="0"/>
              </a:rPr>
              <a:t>Molecular Orbital Theory(MOT)</a:t>
            </a:r>
            <a:endParaRPr lang="en-US" dirty="0">
              <a:solidFill>
                <a:srgbClr val="FFC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19800"/>
          </a:xfrm>
        </p:spPr>
        <p:txBody>
          <a:bodyPr>
            <a:normAutofit fontScale="92500" lnSpcReduction="1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In </a:t>
            </a:r>
            <a:r>
              <a:rPr lang="en-US" sz="2800" dirty="0" smtClean="0">
                <a:solidFill>
                  <a:srgbClr val="7030A0"/>
                </a:solidFill>
                <a:latin typeface="Times New Roman" pitchFamily="18" charset="0"/>
                <a:cs typeface="Times New Roman" pitchFamily="18" charset="0"/>
              </a:rPr>
              <a:t>contrast</a:t>
            </a:r>
            <a:r>
              <a:rPr lang="en-US" sz="2800" dirty="0" smtClean="0">
                <a:latin typeface="Times New Roman" pitchFamily="18" charset="0"/>
                <a:cs typeface="Times New Roman" pitchFamily="18" charset="0"/>
              </a:rPr>
              <a:t> to </a:t>
            </a:r>
            <a:r>
              <a:rPr lang="en-US" sz="2800" dirty="0" smtClean="0">
                <a:solidFill>
                  <a:srgbClr val="C00000"/>
                </a:solidFill>
                <a:latin typeface="Times New Roman" pitchFamily="18" charset="0"/>
                <a:cs typeface="Times New Roman" pitchFamily="18" charset="0"/>
              </a:rPr>
              <a:t>CFT</a:t>
            </a:r>
            <a:r>
              <a:rPr lang="en-US" sz="2800" dirty="0" smtClean="0">
                <a:latin typeface="Times New Roman" pitchFamily="18" charset="0"/>
                <a:cs typeface="Times New Roman" pitchFamily="18" charset="0"/>
              </a:rPr>
              <a:t>, the </a:t>
            </a:r>
            <a:r>
              <a:rPr lang="en-US" sz="2800" dirty="0" smtClean="0">
                <a:solidFill>
                  <a:srgbClr val="00B050"/>
                </a:solidFill>
                <a:latin typeface="Times New Roman" pitchFamily="18" charset="0"/>
                <a:cs typeface="Times New Roman" pitchFamily="18" charset="0"/>
              </a:rPr>
              <a:t>MOM</a:t>
            </a:r>
            <a:r>
              <a:rPr lang="en-US" sz="2800" dirty="0" smtClean="0">
                <a:latin typeface="Times New Roman" pitchFamily="18" charset="0"/>
                <a:cs typeface="Times New Roman" pitchFamily="18" charset="0"/>
              </a:rPr>
              <a:t> considers </a:t>
            </a:r>
            <a:r>
              <a:rPr lang="en-US" sz="2800" b="1" dirty="0" smtClean="0">
                <a:solidFill>
                  <a:srgbClr val="FF0000"/>
                </a:solidFill>
                <a:latin typeface="Times New Roman" pitchFamily="18" charset="0"/>
                <a:cs typeface="Times New Roman" pitchFamily="18" charset="0"/>
              </a:rPr>
              <a:t>covalent</a:t>
            </a:r>
            <a:r>
              <a:rPr lang="en-US" sz="2800" dirty="0" smtClean="0">
                <a:latin typeface="Times New Roman" pitchFamily="18" charset="0"/>
                <a:cs typeface="Times New Roman" pitchFamily="18" charset="0"/>
              </a:rPr>
              <a:t> </a:t>
            </a:r>
            <a:r>
              <a:rPr lang="en-US" sz="2800" dirty="0" smtClean="0">
                <a:solidFill>
                  <a:srgbClr val="7030A0"/>
                </a:solidFill>
                <a:latin typeface="Times New Roman" pitchFamily="18" charset="0"/>
                <a:cs typeface="Times New Roman" pitchFamily="18" charset="0"/>
              </a:rPr>
              <a:t>interactions </a:t>
            </a:r>
            <a:r>
              <a:rPr lang="en-US" sz="2800" dirty="0" smtClean="0">
                <a:latin typeface="Times New Roman" pitchFamily="18" charset="0"/>
                <a:cs typeface="Times New Roman" pitchFamily="18" charset="0"/>
              </a:rPr>
              <a:t>between the </a:t>
            </a:r>
            <a:r>
              <a:rPr lang="en-US" sz="2800" dirty="0" smtClean="0">
                <a:solidFill>
                  <a:srgbClr val="00B0F0"/>
                </a:solidFill>
                <a:latin typeface="Times New Roman" pitchFamily="18" charset="0"/>
                <a:cs typeface="Times New Roman" pitchFamily="18" charset="0"/>
              </a:rPr>
              <a:t>metal </a:t>
            </a:r>
            <a:r>
              <a:rPr lang="en-US" sz="2800" dirty="0" smtClean="0">
                <a:latin typeface="Times New Roman" pitchFamily="18" charset="0"/>
                <a:cs typeface="Times New Roman" pitchFamily="18" charset="0"/>
              </a:rPr>
              <a:t>centre and </a:t>
            </a:r>
            <a:r>
              <a:rPr lang="en-US" sz="2800" dirty="0" smtClean="0">
                <a:solidFill>
                  <a:schemeClr val="accent6">
                    <a:lumMod val="75000"/>
                  </a:schemeClr>
                </a:solidFill>
                <a:latin typeface="Times New Roman" pitchFamily="18" charset="0"/>
                <a:cs typeface="Times New Roman" pitchFamily="18" charset="0"/>
              </a:rPr>
              <a:t>ligands</a:t>
            </a:r>
            <a:r>
              <a:rPr lang="en-US" sz="2800" dirty="0" smtClean="0">
                <a:latin typeface="Times New Roman" pitchFamily="18" charset="0"/>
                <a:cs typeface="Times New Roman" pitchFamily="18" charset="0"/>
              </a:rPr>
              <a:t>.</a:t>
            </a:r>
          </a:p>
          <a:p>
            <a:pPr algn="just">
              <a:lnSpc>
                <a:spcPct val="150000"/>
              </a:lnSpc>
              <a:buNone/>
            </a:pPr>
            <a:r>
              <a:rPr lang="en-US" sz="2800" b="1" dirty="0" smtClean="0">
                <a:solidFill>
                  <a:srgbClr val="0070C0"/>
                </a:solidFill>
                <a:latin typeface="Times New Roman" pitchFamily="18" charset="0"/>
                <a:cs typeface="Times New Roman" pitchFamily="18" charset="0"/>
              </a:rPr>
              <a:t>Complexes with no metal–ligand   </a:t>
            </a:r>
            <a:r>
              <a:rPr lang="el-GR" sz="2800" b="1" dirty="0" smtClean="0">
                <a:solidFill>
                  <a:srgbClr val="0070C0"/>
                </a:solidFill>
                <a:latin typeface="Times New Roman" pitchFamily="18" charset="0"/>
                <a:cs typeface="Times New Roman" pitchFamily="18" charset="0"/>
              </a:rPr>
              <a:t>π</a:t>
            </a:r>
            <a:r>
              <a:rPr lang="en-US" sz="2800" b="1" dirty="0" smtClean="0">
                <a:solidFill>
                  <a:srgbClr val="0070C0"/>
                </a:solidFill>
                <a:latin typeface="Times New Roman" pitchFamily="18" charset="0"/>
                <a:cs typeface="Times New Roman" pitchFamily="18" charset="0"/>
              </a:rPr>
              <a:t>–bonding</a:t>
            </a:r>
          </a:p>
          <a:p>
            <a:pPr algn="just">
              <a:lnSpc>
                <a:spcPct val="150000"/>
              </a:lnSpc>
              <a:buFont typeface="Wingdings" pitchFamily="2" charset="2"/>
              <a:buChar char="Ø"/>
            </a:pPr>
            <a:r>
              <a:rPr lang="en-US" sz="2800" dirty="0" smtClean="0">
                <a:latin typeface="Times New Roman" pitchFamily="18" charset="0"/>
                <a:cs typeface="Times New Roman" pitchFamily="18" charset="0"/>
              </a:rPr>
              <a:t>consider an </a:t>
            </a:r>
            <a:r>
              <a:rPr lang="en-US" sz="2800" dirty="0" smtClean="0">
                <a:solidFill>
                  <a:srgbClr val="C00000"/>
                </a:solidFill>
                <a:latin typeface="Times New Roman" pitchFamily="18" charset="0"/>
                <a:cs typeface="Times New Roman" pitchFamily="18" charset="0"/>
              </a:rPr>
              <a:t>octahedral</a:t>
            </a:r>
            <a:r>
              <a:rPr lang="en-US" sz="2800" dirty="0" smtClean="0">
                <a:latin typeface="Times New Roman" pitchFamily="18" charset="0"/>
                <a:cs typeface="Times New Roman" pitchFamily="18" charset="0"/>
              </a:rPr>
              <a:t> complex such as</a:t>
            </a:r>
            <a:r>
              <a:rPr lang="en-US" sz="2800" dirty="0" smtClean="0">
                <a:solidFill>
                  <a:srgbClr val="7030A0"/>
                </a:solidFill>
                <a:latin typeface="Times New Roman" pitchFamily="18" charset="0"/>
                <a:cs typeface="Times New Roman" pitchFamily="18" charset="0"/>
              </a:rPr>
              <a:t>[Co(NH</a:t>
            </a:r>
            <a:r>
              <a:rPr lang="en-US" sz="2800" baseline="-25000" dirty="0" smtClean="0">
                <a:solidFill>
                  <a:srgbClr val="7030A0"/>
                </a:solidFill>
                <a:latin typeface="Times New Roman" pitchFamily="18" charset="0"/>
                <a:cs typeface="Times New Roman" pitchFamily="18" charset="0"/>
              </a:rPr>
              <a:t>3</a:t>
            </a:r>
            <a:r>
              <a:rPr lang="en-US" sz="2800" dirty="0" smtClean="0">
                <a:solidFill>
                  <a:srgbClr val="7030A0"/>
                </a:solidFill>
                <a:latin typeface="Times New Roman" pitchFamily="18" charset="0"/>
                <a:cs typeface="Times New Roman" pitchFamily="18" charset="0"/>
              </a:rPr>
              <a:t>)</a:t>
            </a:r>
            <a:r>
              <a:rPr lang="en-US" sz="2800" baseline="-25000" dirty="0" smtClean="0">
                <a:solidFill>
                  <a:srgbClr val="7030A0"/>
                </a:solidFill>
                <a:latin typeface="Times New Roman" pitchFamily="18" charset="0"/>
                <a:cs typeface="Times New Roman" pitchFamily="18" charset="0"/>
              </a:rPr>
              <a:t>6</a:t>
            </a:r>
            <a:r>
              <a:rPr lang="en-US" sz="2800" dirty="0" smtClean="0">
                <a:solidFill>
                  <a:srgbClr val="7030A0"/>
                </a:solidFill>
                <a:latin typeface="Times New Roman" pitchFamily="18" charset="0"/>
                <a:cs typeface="Times New Roman" pitchFamily="18" charset="0"/>
              </a:rPr>
              <a:t>]</a:t>
            </a:r>
            <a:r>
              <a:rPr lang="en-US" sz="2800" baseline="30000" dirty="0" smtClean="0">
                <a:solidFill>
                  <a:srgbClr val="7030A0"/>
                </a:solidFill>
                <a:latin typeface="Times New Roman" pitchFamily="18" charset="0"/>
                <a:cs typeface="Times New Roman" pitchFamily="18" charset="0"/>
              </a:rPr>
              <a:t>3+</a:t>
            </a:r>
            <a:r>
              <a:rPr lang="en-US" sz="2800" dirty="0" smtClean="0">
                <a:solidFill>
                  <a:srgbClr val="7030A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in which </a:t>
            </a:r>
            <a:r>
              <a:rPr lang="en-US" sz="2800" dirty="0" smtClean="0">
                <a:solidFill>
                  <a:srgbClr val="0070C0"/>
                </a:solidFill>
                <a:latin typeface="Times New Roman" pitchFamily="18" charset="0"/>
                <a:cs typeface="Times New Roman" pitchFamily="18" charset="0"/>
              </a:rPr>
              <a:t>metal–ligand</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σ</a:t>
            </a:r>
            <a:r>
              <a:rPr lang="en-US" sz="2800" dirty="0" smtClean="0">
                <a:latin typeface="Times New Roman" pitchFamily="18" charset="0"/>
                <a:cs typeface="Times New Roman" pitchFamily="18" charset="0"/>
              </a:rPr>
              <a:t> -bonding is </a:t>
            </a:r>
            <a:r>
              <a:rPr lang="en-US" sz="2800" dirty="0" smtClean="0">
                <a:solidFill>
                  <a:srgbClr val="FF0000"/>
                </a:solidFill>
                <a:latin typeface="Times New Roman" pitchFamily="18" charset="0"/>
                <a:cs typeface="Times New Roman" pitchFamily="18" charset="0"/>
              </a:rPr>
              <a:t>dominant.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For a </a:t>
            </a:r>
            <a:r>
              <a:rPr lang="en-US" sz="2800" dirty="0" smtClean="0">
                <a:solidFill>
                  <a:srgbClr val="FF0000"/>
                </a:solidFill>
                <a:latin typeface="Times New Roman" pitchFamily="18" charset="0"/>
                <a:cs typeface="Times New Roman" pitchFamily="18" charset="0"/>
              </a:rPr>
              <a:t>first</a:t>
            </a:r>
            <a:r>
              <a:rPr lang="en-US" sz="2800" dirty="0" smtClean="0">
                <a:latin typeface="Times New Roman" pitchFamily="18" charset="0"/>
                <a:cs typeface="Times New Roman" pitchFamily="18" charset="0"/>
              </a:rPr>
              <a:t> row </a:t>
            </a:r>
            <a:r>
              <a:rPr lang="en-US" sz="2800" dirty="0" smtClean="0">
                <a:solidFill>
                  <a:srgbClr val="00B0F0"/>
                </a:solidFill>
                <a:latin typeface="Times New Roman" pitchFamily="18" charset="0"/>
                <a:cs typeface="Times New Roman" pitchFamily="18" charset="0"/>
              </a:rPr>
              <a:t>metal</a:t>
            </a:r>
            <a:r>
              <a:rPr lang="en-US" sz="2800" dirty="0" smtClean="0">
                <a:latin typeface="Times New Roman" pitchFamily="18" charset="0"/>
                <a:cs typeface="Times New Roman" pitchFamily="18" charset="0"/>
              </a:rPr>
              <a:t>, the </a:t>
            </a:r>
            <a:r>
              <a:rPr lang="en-US" sz="2800" dirty="0" smtClean="0">
                <a:solidFill>
                  <a:srgbClr val="C00000"/>
                </a:solidFill>
                <a:latin typeface="Times New Roman" pitchFamily="18" charset="0"/>
                <a:cs typeface="Times New Roman" pitchFamily="18" charset="0"/>
              </a:rPr>
              <a:t>valenc</a:t>
            </a:r>
            <a:r>
              <a:rPr lang="en-US" sz="2800" dirty="0" smtClean="0">
                <a:solidFill>
                  <a:srgbClr val="FF0000"/>
                </a:solidFill>
                <a:latin typeface="Times New Roman" pitchFamily="18" charset="0"/>
                <a:cs typeface="Times New Roman" pitchFamily="18" charset="0"/>
              </a:rPr>
              <a:t>e</a:t>
            </a:r>
            <a:r>
              <a:rPr lang="en-US" sz="2800" dirty="0" smtClean="0">
                <a:latin typeface="Times New Roman" pitchFamily="18" charset="0"/>
                <a:cs typeface="Times New Roman" pitchFamily="18" charset="0"/>
              </a:rPr>
              <a:t> shell atomic orbitals are </a:t>
            </a:r>
            <a:r>
              <a:rPr lang="en-US" sz="2800" dirty="0" smtClean="0">
                <a:solidFill>
                  <a:srgbClr val="C00000"/>
                </a:solidFill>
                <a:latin typeface="Times New Roman" pitchFamily="18" charset="0"/>
                <a:cs typeface="Times New Roman" pitchFamily="18" charset="0"/>
              </a:rPr>
              <a:t>3d</a:t>
            </a:r>
            <a:r>
              <a:rPr lang="en-US" sz="2800" dirty="0" smtClean="0">
                <a:latin typeface="Times New Roman" pitchFamily="18" charset="0"/>
                <a:cs typeface="Times New Roman" pitchFamily="18" charset="0"/>
              </a:rPr>
              <a:t>, </a:t>
            </a:r>
            <a:r>
              <a:rPr lang="en-US" sz="2800" dirty="0" smtClean="0">
                <a:solidFill>
                  <a:srgbClr val="7030A0"/>
                </a:solidFill>
                <a:latin typeface="Times New Roman" pitchFamily="18" charset="0"/>
                <a:cs typeface="Times New Roman" pitchFamily="18" charset="0"/>
              </a:rPr>
              <a:t>4s</a:t>
            </a:r>
            <a:r>
              <a:rPr lang="en-US" sz="2800" dirty="0" smtClean="0">
                <a:latin typeface="Times New Roman" pitchFamily="18" charset="0"/>
                <a:cs typeface="Times New Roman" pitchFamily="18" charset="0"/>
              </a:rPr>
              <a:t> and </a:t>
            </a:r>
            <a:r>
              <a:rPr lang="en-US" sz="2800" dirty="0" smtClean="0">
                <a:solidFill>
                  <a:srgbClr val="00B050"/>
                </a:solidFill>
                <a:latin typeface="Times New Roman" pitchFamily="18" charset="0"/>
                <a:cs typeface="Times New Roman" pitchFamily="18" charset="0"/>
              </a:rPr>
              <a:t>4p</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Under </a:t>
            </a:r>
            <a:r>
              <a:rPr lang="en-US" sz="2800" dirty="0" smtClean="0">
                <a:solidFill>
                  <a:srgbClr val="00B050"/>
                </a:solidFill>
                <a:latin typeface="Times New Roman" pitchFamily="18" charset="0"/>
                <a:cs typeface="Times New Roman" pitchFamily="18" charset="0"/>
              </a:rPr>
              <a:t>O</a:t>
            </a:r>
            <a:r>
              <a:rPr lang="en-US" sz="2800" baseline="-25000" dirty="0" smtClean="0">
                <a:solidFill>
                  <a:srgbClr val="00B050"/>
                </a:solidFill>
                <a:latin typeface="Times New Roman" pitchFamily="18" charset="0"/>
                <a:cs typeface="Times New Roman" pitchFamily="18" charset="0"/>
              </a:rPr>
              <a:t>h</a:t>
            </a:r>
            <a:r>
              <a:rPr lang="en-US" sz="2800" dirty="0" smtClean="0">
                <a:solidFill>
                  <a:srgbClr val="00B050"/>
                </a:solidFill>
                <a:latin typeface="Times New Roman" pitchFamily="18" charset="0"/>
                <a:cs typeface="Times New Roman" pitchFamily="18" charset="0"/>
              </a:rPr>
              <a:t> </a:t>
            </a:r>
            <a:r>
              <a:rPr lang="en-US" sz="2800" dirty="0" smtClean="0">
                <a:solidFill>
                  <a:srgbClr val="7030A0"/>
                </a:solidFill>
                <a:latin typeface="Times New Roman" pitchFamily="18" charset="0"/>
                <a:cs typeface="Times New Roman" pitchFamily="18" charset="0"/>
              </a:rPr>
              <a:t>symmetry</a:t>
            </a:r>
            <a:r>
              <a:rPr lang="en-US" sz="2800" dirty="0" smtClean="0">
                <a:latin typeface="Times New Roman" pitchFamily="18" charset="0"/>
                <a:cs typeface="Times New Roman" pitchFamily="18" charset="0"/>
              </a:rPr>
              <a:t>, the </a:t>
            </a:r>
            <a:r>
              <a:rPr lang="en-US" sz="2800" dirty="0" smtClean="0">
                <a:solidFill>
                  <a:srgbClr val="FF0000"/>
                </a:solidFill>
                <a:latin typeface="Times New Roman" pitchFamily="18" charset="0"/>
                <a:cs typeface="Times New Roman" pitchFamily="18" charset="0"/>
              </a:rPr>
              <a:t>s</a:t>
            </a:r>
            <a:r>
              <a:rPr lang="en-US" sz="2800" dirty="0" smtClean="0">
                <a:latin typeface="Times New Roman" pitchFamily="18" charset="0"/>
                <a:cs typeface="Times New Roman" pitchFamily="18" charset="0"/>
              </a:rPr>
              <a:t> orbital has </a:t>
            </a:r>
            <a:r>
              <a:rPr lang="en-US" sz="2800" dirty="0" smtClean="0">
                <a:solidFill>
                  <a:srgbClr val="FF0000"/>
                </a:solidFill>
                <a:latin typeface="Times New Roman" pitchFamily="18" charset="0"/>
                <a:cs typeface="Times New Roman" pitchFamily="18" charset="0"/>
              </a:rPr>
              <a:t>a</a:t>
            </a:r>
            <a:r>
              <a:rPr lang="en-US" sz="2800" baseline="-25000" dirty="0" smtClean="0">
                <a:solidFill>
                  <a:srgbClr val="FF0000"/>
                </a:solidFill>
                <a:latin typeface="Times New Roman" pitchFamily="18" charset="0"/>
                <a:cs typeface="Times New Roman" pitchFamily="18" charset="0"/>
              </a:rPr>
              <a:t>1g</a:t>
            </a:r>
            <a:r>
              <a:rPr lang="en-US" sz="2800" dirty="0" smtClean="0">
                <a:solidFill>
                  <a:srgbClr val="FF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symmetry, the </a:t>
            </a:r>
            <a:r>
              <a:rPr lang="en-US" sz="2800" dirty="0" smtClean="0">
                <a:solidFill>
                  <a:srgbClr val="C00000"/>
                </a:solidFill>
                <a:latin typeface="Times New Roman" pitchFamily="18" charset="0"/>
                <a:cs typeface="Times New Roman" pitchFamily="18" charset="0"/>
              </a:rPr>
              <a:t>p </a:t>
            </a:r>
            <a:r>
              <a:rPr lang="en-US" sz="2800" dirty="0" smtClean="0">
                <a:latin typeface="Times New Roman" pitchFamily="18" charset="0"/>
                <a:cs typeface="Times New Roman" pitchFamily="18" charset="0"/>
              </a:rPr>
              <a:t>orbitals are </a:t>
            </a:r>
            <a:r>
              <a:rPr lang="en-US" sz="2800" dirty="0" smtClean="0">
                <a:solidFill>
                  <a:srgbClr val="00B0F0"/>
                </a:solidFill>
                <a:latin typeface="Times New Roman" pitchFamily="18" charset="0"/>
                <a:cs typeface="Times New Roman" pitchFamily="18" charset="0"/>
              </a:rPr>
              <a:t>degenerate</a:t>
            </a:r>
            <a:r>
              <a:rPr lang="en-US" sz="2800" dirty="0" smtClean="0">
                <a:latin typeface="Times New Roman" pitchFamily="18" charset="0"/>
                <a:cs typeface="Times New Roman" pitchFamily="18" charset="0"/>
              </a:rPr>
              <a:t> with </a:t>
            </a:r>
            <a:r>
              <a:rPr lang="en-US" sz="2800" dirty="0" smtClean="0">
                <a:solidFill>
                  <a:srgbClr val="C00000"/>
                </a:solidFill>
                <a:latin typeface="Times New Roman" pitchFamily="18" charset="0"/>
                <a:cs typeface="Times New Roman" pitchFamily="18" charset="0"/>
              </a:rPr>
              <a:t>t</a:t>
            </a:r>
            <a:r>
              <a:rPr lang="en-US" sz="2800" baseline="-25000" dirty="0" smtClean="0">
                <a:solidFill>
                  <a:srgbClr val="C00000"/>
                </a:solidFill>
                <a:latin typeface="Times New Roman" pitchFamily="18" charset="0"/>
                <a:cs typeface="Times New Roman" pitchFamily="18" charset="0"/>
              </a:rPr>
              <a:t>1u</a:t>
            </a:r>
            <a:r>
              <a:rPr lang="en-US" sz="2800" dirty="0" smtClean="0">
                <a:solidFill>
                  <a:srgbClr val="C0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symmetry, and the d orbitals split into </a:t>
            </a:r>
            <a:r>
              <a:rPr lang="en-US" sz="2800" dirty="0" smtClean="0">
                <a:solidFill>
                  <a:srgbClr val="7030A0"/>
                </a:solidFill>
                <a:latin typeface="Times New Roman" pitchFamily="18" charset="0"/>
                <a:cs typeface="Times New Roman" pitchFamily="18" charset="0"/>
              </a:rPr>
              <a:t>e</a:t>
            </a:r>
            <a:r>
              <a:rPr lang="en-US" sz="2800" baseline="-25000" dirty="0" smtClean="0">
                <a:solidFill>
                  <a:srgbClr val="7030A0"/>
                </a:solidFill>
                <a:latin typeface="Times New Roman" pitchFamily="18" charset="0"/>
                <a:cs typeface="Times New Roman" pitchFamily="18" charset="0"/>
              </a:rPr>
              <a:t>g</a:t>
            </a:r>
            <a:r>
              <a:rPr lang="en-US" sz="2800" baseline="-250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and</a:t>
            </a:r>
            <a:r>
              <a:rPr lang="en-US" sz="2800" baseline="-250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smtClean="0">
                <a:solidFill>
                  <a:srgbClr val="7030A0"/>
                </a:solidFill>
                <a:latin typeface="Times New Roman" pitchFamily="18" charset="0"/>
                <a:cs typeface="Times New Roman" pitchFamily="18" charset="0"/>
              </a:rPr>
              <a:t>t</a:t>
            </a:r>
            <a:r>
              <a:rPr lang="en-US" sz="2800" baseline="-25000" dirty="0" smtClean="0">
                <a:solidFill>
                  <a:srgbClr val="7030A0"/>
                </a:solidFill>
                <a:latin typeface="Times New Roman" pitchFamily="18" charset="0"/>
                <a:cs typeface="Times New Roman" pitchFamily="18" charset="0"/>
              </a:rPr>
              <a:t>2g</a:t>
            </a:r>
            <a:r>
              <a:rPr lang="en-US" sz="2800" dirty="0" smtClean="0">
                <a:latin typeface="Times New Roman" pitchFamily="18" charset="0"/>
                <a:cs typeface="Times New Roman" pitchFamily="18" charset="0"/>
              </a:rPr>
              <a:t> symmetries.                        </a:t>
            </a:r>
            <a:fld id="{27E622DF-7B70-4F77-A0B3-04A28C341338}" type="slidenum">
              <a:rPr lang="en-US" sz="2800" smtClean="0">
                <a:latin typeface="Times New Roman" pitchFamily="18" charset="0"/>
                <a:cs typeface="Times New Roman" pitchFamily="18" charset="0"/>
              </a:rPr>
              <a:pPr algn="just">
                <a:lnSpc>
                  <a:spcPct val="150000"/>
                </a:lnSpc>
                <a:buFont typeface="Wingdings" pitchFamily="2" charset="2"/>
                <a:buChar char="Ø"/>
              </a:pPr>
              <a:t>310</a:t>
            </a:fld>
            <a:endParaRPr lang="en-US" sz="2800" dirty="0" smtClean="0">
              <a:latin typeface="Times New Roman" pitchFamily="18" charset="0"/>
              <a:cs typeface="Times New Roman" pitchFamily="18" charset="0"/>
            </a:endParaRPr>
          </a:p>
          <a:p>
            <a:pPr>
              <a:buFont typeface="Wingdings" pitchFamily="2" charset="2"/>
              <a:buChar char="Ø"/>
            </a:pPr>
            <a:endParaRPr lang="en-US" dirty="0" smtClean="0">
              <a:solidFill>
                <a:srgbClr val="FF0000"/>
              </a:solidFill>
              <a:latin typeface="Times New Roman" pitchFamily="18" charset="0"/>
              <a:cs typeface="Times New Roman" pitchFamily="18" charset="0"/>
            </a:endParaRPr>
          </a:p>
          <a:p>
            <a:pPr>
              <a:buFont typeface="Wingdings" pitchFamily="2" charset="2"/>
              <a:buChar char="Ø"/>
            </a:pPr>
            <a:endParaRPr lang="en-US" dirty="0">
              <a:solidFill>
                <a:srgbClr val="0070C0"/>
              </a:solidFill>
              <a:latin typeface="Times New Roman" pitchFamily="18" charset="0"/>
              <a:cs typeface="Times New Roman" pitchFamily="18"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31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95250" cy="209550"/>
          </a:xfrm>
          <a:prstGeom prst="rect">
            <a:avLst/>
          </a:prstGeom>
          <a:noFill/>
        </p:spPr>
      </p:pic>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31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95250" cy="209550"/>
          </a:xfrm>
          <a:prstGeom prst="rect">
            <a:avLst/>
          </a:prstGeom>
          <a:noFill/>
        </p:spPr>
      </p:pic>
    </p:spTree>
  </p:cSld>
  <p:clrMapOvr>
    <a:masterClrMapping/>
  </p:clrMapOvr>
  <p:transition>
    <p:wipe dir="r"/>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52400"/>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85000" lnSpcReduction="10000"/>
          </a:bodyPr>
          <a:lstStyle/>
          <a:p>
            <a:pPr algn="just">
              <a:lnSpc>
                <a:spcPct val="170000"/>
              </a:lnSpc>
              <a:buFont typeface="Wingdings" pitchFamily="2" charset="2"/>
              <a:buChar char="Ø"/>
            </a:pPr>
            <a:r>
              <a:rPr lang="en-US" sz="3000" dirty="0" smtClean="0">
                <a:latin typeface="Times New Roman" pitchFamily="18" charset="0"/>
                <a:cs typeface="Times New Roman" pitchFamily="18" charset="0"/>
              </a:rPr>
              <a:t>Each </a:t>
            </a:r>
            <a:r>
              <a:rPr lang="en-US" sz="3000" dirty="0" smtClean="0">
                <a:solidFill>
                  <a:srgbClr val="C00000"/>
                </a:solidFill>
                <a:latin typeface="Times New Roman" pitchFamily="18" charset="0"/>
                <a:cs typeface="Times New Roman" pitchFamily="18" charset="0"/>
              </a:rPr>
              <a:t>ligand</a:t>
            </a:r>
            <a:r>
              <a:rPr lang="en-US" sz="3000" dirty="0" smtClean="0">
                <a:latin typeface="Times New Roman" pitchFamily="18" charset="0"/>
                <a:cs typeface="Times New Roman" pitchFamily="18" charset="0"/>
              </a:rPr>
              <a:t> provides one </a:t>
            </a:r>
            <a:r>
              <a:rPr lang="en-US" sz="3000" dirty="0" smtClean="0">
                <a:solidFill>
                  <a:srgbClr val="0070C0"/>
                </a:solidFill>
                <a:latin typeface="Times New Roman" pitchFamily="18" charset="0"/>
                <a:cs typeface="Times New Roman" pitchFamily="18" charset="0"/>
              </a:rPr>
              <a:t>orbital </a:t>
            </a:r>
            <a:r>
              <a:rPr lang="en-US" sz="3000" dirty="0" smtClean="0">
                <a:latin typeface="Times New Roman" pitchFamily="18" charset="0"/>
                <a:cs typeface="Times New Roman" pitchFamily="18" charset="0"/>
              </a:rPr>
              <a:t>and </a:t>
            </a:r>
            <a:r>
              <a:rPr lang="en-US" sz="3000" dirty="0" smtClean="0">
                <a:solidFill>
                  <a:srgbClr val="FF0000"/>
                </a:solidFill>
                <a:latin typeface="Times New Roman" pitchFamily="18" charset="0"/>
                <a:cs typeface="Times New Roman" pitchFamily="18" charset="0"/>
              </a:rPr>
              <a:t>derivation</a:t>
            </a:r>
            <a:r>
              <a:rPr lang="en-US" sz="3000" dirty="0" smtClean="0">
                <a:latin typeface="Times New Roman" pitchFamily="18" charset="0"/>
                <a:cs typeface="Times New Roman" pitchFamily="18" charset="0"/>
              </a:rPr>
              <a:t> of the </a:t>
            </a:r>
            <a:r>
              <a:rPr lang="en-US" sz="3000" dirty="0" smtClean="0">
                <a:solidFill>
                  <a:srgbClr val="00B0F0"/>
                </a:solidFill>
                <a:latin typeface="Times New Roman" pitchFamily="18" charset="0"/>
                <a:cs typeface="Times New Roman" pitchFamily="18" charset="0"/>
              </a:rPr>
              <a:t>ligand</a:t>
            </a:r>
            <a:r>
              <a:rPr lang="en-US" sz="3000" dirty="0" smtClean="0">
                <a:latin typeface="Times New Roman" pitchFamily="18" charset="0"/>
                <a:cs typeface="Times New Roman" pitchFamily="18" charset="0"/>
              </a:rPr>
              <a:t> group orbitals for the O</a:t>
            </a:r>
            <a:r>
              <a:rPr lang="en-US" sz="3000" baseline="-25000" dirty="0" smtClean="0">
                <a:latin typeface="Times New Roman" pitchFamily="18" charset="0"/>
                <a:cs typeface="Times New Roman" pitchFamily="18" charset="0"/>
              </a:rPr>
              <a:t>h</a:t>
            </a:r>
            <a:r>
              <a:rPr lang="en-US" sz="3000" dirty="0" smtClean="0">
                <a:latin typeface="Times New Roman" pitchFamily="18" charset="0"/>
                <a:cs typeface="Times New Roman" pitchFamily="18" charset="0"/>
              </a:rPr>
              <a:t> L</a:t>
            </a:r>
            <a:r>
              <a:rPr lang="en-US" sz="3000" baseline="-25000" dirty="0" smtClean="0">
                <a:latin typeface="Times New Roman" pitchFamily="18" charset="0"/>
                <a:cs typeface="Times New Roman" pitchFamily="18" charset="0"/>
              </a:rPr>
              <a:t>6</a:t>
            </a:r>
            <a:r>
              <a:rPr lang="en-US" sz="3000" dirty="0" smtClean="0">
                <a:latin typeface="Times New Roman" pitchFamily="18" charset="0"/>
                <a:cs typeface="Times New Roman" pitchFamily="18" charset="0"/>
              </a:rPr>
              <a:t> fragment is </a:t>
            </a:r>
            <a:r>
              <a:rPr lang="en-US" sz="3000" dirty="0" smtClean="0">
                <a:solidFill>
                  <a:srgbClr val="7030A0"/>
                </a:solidFill>
                <a:latin typeface="Times New Roman" pitchFamily="18" charset="0"/>
                <a:cs typeface="Times New Roman" pitchFamily="18" charset="0"/>
              </a:rPr>
              <a:t>analogous</a:t>
            </a:r>
            <a:r>
              <a:rPr lang="en-US" sz="3000" dirty="0" smtClean="0">
                <a:latin typeface="Times New Roman" pitchFamily="18" charset="0"/>
                <a:cs typeface="Times New Roman" pitchFamily="18" charset="0"/>
              </a:rPr>
              <a:t> to those for the </a:t>
            </a:r>
            <a:r>
              <a:rPr lang="en-US" sz="3000" dirty="0" smtClean="0">
                <a:solidFill>
                  <a:srgbClr val="7030A0"/>
                </a:solidFill>
                <a:latin typeface="Times New Roman" pitchFamily="18" charset="0"/>
                <a:cs typeface="Times New Roman" pitchFamily="18" charset="0"/>
              </a:rPr>
              <a:t>F</a:t>
            </a:r>
            <a:r>
              <a:rPr lang="en-US" sz="3000" baseline="-25000" dirty="0" smtClean="0">
                <a:solidFill>
                  <a:srgbClr val="7030A0"/>
                </a:solidFill>
                <a:latin typeface="Times New Roman" pitchFamily="18" charset="0"/>
                <a:cs typeface="Times New Roman" pitchFamily="18" charset="0"/>
              </a:rPr>
              <a:t>6</a:t>
            </a:r>
            <a:r>
              <a:rPr lang="en-US" sz="3000" dirty="0" smtClean="0">
                <a:latin typeface="Times New Roman" pitchFamily="18" charset="0"/>
                <a:cs typeface="Times New Roman" pitchFamily="18" charset="0"/>
              </a:rPr>
              <a:t> fragment in </a:t>
            </a:r>
            <a:r>
              <a:rPr lang="en-US" sz="3000" dirty="0" smtClean="0">
                <a:solidFill>
                  <a:srgbClr val="00B050"/>
                </a:solidFill>
                <a:latin typeface="Times New Roman" pitchFamily="18" charset="0"/>
                <a:cs typeface="Times New Roman" pitchFamily="18" charset="0"/>
              </a:rPr>
              <a:t>SF</a:t>
            </a:r>
            <a:r>
              <a:rPr lang="en-US" sz="3000" baseline="-25000" dirty="0" smtClean="0">
                <a:solidFill>
                  <a:srgbClr val="00B050"/>
                </a:solidFill>
                <a:latin typeface="Times New Roman" pitchFamily="18" charset="0"/>
                <a:cs typeface="Times New Roman" pitchFamily="18" charset="0"/>
              </a:rPr>
              <a:t>6</a:t>
            </a:r>
            <a:r>
              <a:rPr lang="en-US" sz="3000" dirty="0" smtClean="0">
                <a:latin typeface="Times New Roman" pitchFamily="18" charset="0"/>
                <a:cs typeface="Times New Roman" pitchFamily="18" charset="0"/>
              </a:rPr>
              <a:t>.</a:t>
            </a:r>
          </a:p>
          <a:p>
            <a:pPr algn="just">
              <a:lnSpc>
                <a:spcPct val="170000"/>
              </a:lnSpc>
              <a:buFont typeface="Wingdings" pitchFamily="2" charset="2"/>
              <a:buChar char="Ø"/>
            </a:pPr>
            <a:r>
              <a:rPr lang="en-US" sz="3000" dirty="0" smtClean="0">
                <a:latin typeface="Times New Roman" pitchFamily="18" charset="0"/>
                <a:cs typeface="Times New Roman" pitchFamily="18" charset="0"/>
              </a:rPr>
              <a:t>These </a:t>
            </a:r>
            <a:r>
              <a:rPr lang="en-US" sz="3000" dirty="0" smtClean="0">
                <a:solidFill>
                  <a:srgbClr val="FF0000"/>
                </a:solidFill>
                <a:latin typeface="Times New Roman" pitchFamily="18" charset="0"/>
                <a:cs typeface="Times New Roman" pitchFamily="18" charset="0"/>
              </a:rPr>
              <a:t>LGOs</a:t>
            </a:r>
            <a:r>
              <a:rPr lang="en-US" sz="3000" dirty="0" smtClean="0">
                <a:latin typeface="Times New Roman" pitchFamily="18" charset="0"/>
                <a:cs typeface="Times New Roman" pitchFamily="18" charset="0"/>
              </a:rPr>
              <a:t> have </a:t>
            </a:r>
            <a:r>
              <a:rPr lang="en-US" sz="3000" dirty="0" smtClean="0">
                <a:solidFill>
                  <a:srgbClr val="00B0F0"/>
                </a:solidFill>
                <a:latin typeface="Times New Roman" pitchFamily="18" charset="0"/>
                <a:cs typeface="Times New Roman" pitchFamily="18" charset="0"/>
              </a:rPr>
              <a:t>a</a:t>
            </a:r>
            <a:r>
              <a:rPr lang="en-US" sz="3000" baseline="-25000" dirty="0" smtClean="0">
                <a:solidFill>
                  <a:srgbClr val="00B0F0"/>
                </a:solidFill>
                <a:latin typeface="Times New Roman" pitchFamily="18" charset="0"/>
                <a:cs typeface="Times New Roman" pitchFamily="18" charset="0"/>
              </a:rPr>
              <a:t>1g</a:t>
            </a:r>
            <a:r>
              <a:rPr lang="en-US" sz="3000" dirty="0" smtClean="0">
                <a:latin typeface="Times New Roman" pitchFamily="18" charset="0"/>
                <a:cs typeface="Times New Roman" pitchFamily="18" charset="0"/>
              </a:rPr>
              <a:t>, </a:t>
            </a:r>
            <a:r>
              <a:rPr lang="en-US" sz="3000" dirty="0" smtClean="0">
                <a:solidFill>
                  <a:srgbClr val="C00000"/>
                </a:solidFill>
                <a:latin typeface="Times New Roman" pitchFamily="18" charset="0"/>
                <a:cs typeface="Times New Roman" pitchFamily="18" charset="0"/>
              </a:rPr>
              <a:t>t</a:t>
            </a:r>
            <a:r>
              <a:rPr lang="en-US" sz="3000" baseline="-25000" dirty="0" smtClean="0">
                <a:solidFill>
                  <a:srgbClr val="C00000"/>
                </a:solidFill>
                <a:latin typeface="Times New Roman" pitchFamily="18" charset="0"/>
                <a:cs typeface="Times New Roman" pitchFamily="18" charset="0"/>
              </a:rPr>
              <a:t>1u</a:t>
            </a:r>
            <a:r>
              <a:rPr lang="en-US" sz="3000" dirty="0" smtClean="0">
                <a:latin typeface="Times New Roman" pitchFamily="18" charset="0"/>
                <a:cs typeface="Times New Roman" pitchFamily="18" charset="0"/>
              </a:rPr>
              <a:t> and </a:t>
            </a:r>
            <a:r>
              <a:rPr lang="en-US" sz="3000" dirty="0" smtClean="0">
                <a:solidFill>
                  <a:srgbClr val="7030A0"/>
                </a:solidFill>
                <a:latin typeface="Times New Roman" pitchFamily="18" charset="0"/>
                <a:cs typeface="Times New Roman" pitchFamily="18" charset="0"/>
              </a:rPr>
              <a:t>e</a:t>
            </a:r>
            <a:r>
              <a:rPr lang="en-US" sz="3000" baseline="-25000" dirty="0" smtClean="0">
                <a:solidFill>
                  <a:srgbClr val="7030A0"/>
                </a:solidFill>
                <a:latin typeface="Times New Roman" pitchFamily="18" charset="0"/>
                <a:cs typeface="Times New Roman" pitchFamily="18" charset="0"/>
              </a:rPr>
              <a:t>g</a:t>
            </a:r>
            <a:r>
              <a:rPr lang="en-US" sz="3000" baseline="-25000"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symmetries.</a:t>
            </a:r>
          </a:p>
          <a:p>
            <a:pPr algn="just">
              <a:lnSpc>
                <a:spcPct val="170000"/>
              </a:lnSpc>
              <a:buFont typeface="Wingdings" pitchFamily="2" charset="2"/>
              <a:buChar char="Ø"/>
            </a:pPr>
            <a:r>
              <a:rPr lang="en-US" sz="3000" dirty="0" smtClean="0">
                <a:latin typeface="Times New Roman" pitchFamily="18" charset="0"/>
                <a:cs typeface="Times New Roman" pitchFamily="18" charset="0"/>
              </a:rPr>
              <a:t>Symmetry </a:t>
            </a:r>
            <a:r>
              <a:rPr lang="en-US" sz="3000" dirty="0" smtClean="0">
                <a:solidFill>
                  <a:srgbClr val="7030A0"/>
                </a:solidFill>
                <a:latin typeface="Times New Roman" pitchFamily="18" charset="0"/>
                <a:cs typeface="Times New Roman" pitchFamily="18" charset="0"/>
              </a:rPr>
              <a:t>matching</a:t>
            </a:r>
            <a:r>
              <a:rPr lang="en-US" sz="3000" dirty="0" smtClean="0">
                <a:latin typeface="Times New Roman" pitchFamily="18" charset="0"/>
                <a:cs typeface="Times New Roman" pitchFamily="18" charset="0"/>
              </a:rPr>
              <a:t> between </a:t>
            </a:r>
            <a:r>
              <a:rPr lang="en-US" sz="3000" dirty="0" smtClean="0">
                <a:solidFill>
                  <a:srgbClr val="FF0000"/>
                </a:solidFill>
                <a:latin typeface="Times New Roman" pitchFamily="18" charset="0"/>
                <a:cs typeface="Times New Roman" pitchFamily="18" charset="0"/>
              </a:rPr>
              <a:t>metal orbitals </a:t>
            </a:r>
            <a:r>
              <a:rPr lang="en-US" sz="3000" dirty="0" smtClean="0">
                <a:latin typeface="Times New Roman" pitchFamily="18" charset="0"/>
                <a:cs typeface="Times New Roman" pitchFamily="18" charset="0"/>
              </a:rPr>
              <a:t>and </a:t>
            </a:r>
            <a:r>
              <a:rPr lang="en-US" sz="3000" dirty="0" smtClean="0">
                <a:solidFill>
                  <a:srgbClr val="FF0000"/>
                </a:solidFill>
                <a:latin typeface="Times New Roman" pitchFamily="18" charset="0"/>
                <a:cs typeface="Times New Roman" pitchFamily="18" charset="0"/>
              </a:rPr>
              <a:t>LGOs</a:t>
            </a:r>
            <a:r>
              <a:rPr lang="en-US" sz="3000" dirty="0" smtClean="0">
                <a:latin typeface="Times New Roman" pitchFamily="18" charset="0"/>
                <a:cs typeface="Times New Roman" pitchFamily="18" charset="0"/>
              </a:rPr>
              <a:t> allows the construction of a </a:t>
            </a:r>
            <a:r>
              <a:rPr lang="en-US" sz="3000" dirty="0" smtClean="0">
                <a:solidFill>
                  <a:srgbClr val="0070C0"/>
                </a:solidFill>
                <a:latin typeface="Times New Roman" pitchFamily="18" charset="0"/>
                <a:cs typeface="Times New Roman" pitchFamily="18" charset="0"/>
              </a:rPr>
              <a:t>MO</a:t>
            </a:r>
            <a:r>
              <a:rPr lang="en-US" sz="3000" dirty="0" smtClean="0">
                <a:latin typeface="Times New Roman" pitchFamily="18" charset="0"/>
                <a:cs typeface="Times New Roman" pitchFamily="18" charset="0"/>
              </a:rPr>
              <a:t> diagram.</a:t>
            </a:r>
          </a:p>
          <a:p>
            <a:pPr algn="just">
              <a:lnSpc>
                <a:spcPct val="170000"/>
              </a:lnSpc>
              <a:buFont typeface="Wingdings" pitchFamily="2" charset="2"/>
              <a:buChar char="Ø"/>
            </a:pPr>
            <a:r>
              <a:rPr lang="en-US" sz="3000" dirty="0" smtClean="0">
                <a:latin typeface="Times New Roman" pitchFamily="18" charset="0"/>
                <a:cs typeface="Times New Roman" pitchFamily="18" charset="0"/>
              </a:rPr>
              <a:t>The metal </a:t>
            </a:r>
            <a:r>
              <a:rPr lang="en-US" sz="3000" dirty="0" err="1" smtClean="0">
                <a:solidFill>
                  <a:srgbClr val="C00000"/>
                </a:solidFill>
                <a:latin typeface="Times New Roman" pitchFamily="18" charset="0"/>
                <a:cs typeface="Times New Roman" pitchFamily="18" charset="0"/>
              </a:rPr>
              <a:t>d</a:t>
            </a:r>
            <a:r>
              <a:rPr lang="en-US" sz="3000" baseline="-25000" dirty="0" err="1" smtClean="0">
                <a:solidFill>
                  <a:srgbClr val="C00000"/>
                </a:solidFill>
                <a:latin typeface="Times New Roman" pitchFamily="18" charset="0"/>
                <a:cs typeface="Times New Roman" pitchFamily="18" charset="0"/>
              </a:rPr>
              <a:t>xy</a:t>
            </a:r>
            <a:r>
              <a:rPr lang="en-US" sz="3000" dirty="0" smtClean="0">
                <a:solidFill>
                  <a:srgbClr val="C00000"/>
                </a:solidFill>
                <a:latin typeface="Times New Roman" pitchFamily="18" charset="0"/>
                <a:cs typeface="Times New Roman" pitchFamily="18" charset="0"/>
              </a:rPr>
              <a:t>, </a:t>
            </a:r>
            <a:r>
              <a:rPr lang="en-US" sz="3000" dirty="0" err="1" smtClean="0">
                <a:solidFill>
                  <a:srgbClr val="C00000"/>
                </a:solidFill>
                <a:latin typeface="Times New Roman" pitchFamily="18" charset="0"/>
                <a:cs typeface="Times New Roman" pitchFamily="18" charset="0"/>
              </a:rPr>
              <a:t>d</a:t>
            </a:r>
            <a:r>
              <a:rPr lang="en-US" sz="3000" baseline="-25000" dirty="0" err="1" smtClean="0">
                <a:solidFill>
                  <a:srgbClr val="C00000"/>
                </a:solidFill>
                <a:latin typeface="Times New Roman" pitchFamily="18" charset="0"/>
                <a:cs typeface="Times New Roman" pitchFamily="18" charset="0"/>
              </a:rPr>
              <a:t>yz</a:t>
            </a:r>
            <a:r>
              <a:rPr lang="en-US" sz="3000" dirty="0" smtClean="0">
                <a:solidFill>
                  <a:srgbClr val="C00000"/>
                </a:solidFill>
                <a:latin typeface="Times New Roman" pitchFamily="18" charset="0"/>
                <a:cs typeface="Times New Roman" pitchFamily="18" charset="0"/>
              </a:rPr>
              <a:t> and </a:t>
            </a:r>
            <a:r>
              <a:rPr lang="en-US" sz="3000" dirty="0" err="1" smtClean="0">
                <a:solidFill>
                  <a:srgbClr val="C00000"/>
                </a:solidFill>
                <a:latin typeface="Times New Roman" pitchFamily="18" charset="0"/>
                <a:cs typeface="Times New Roman" pitchFamily="18" charset="0"/>
              </a:rPr>
              <a:t>d</a:t>
            </a:r>
            <a:r>
              <a:rPr lang="en-US" sz="3000" baseline="-25000" dirty="0" err="1" smtClean="0">
                <a:solidFill>
                  <a:srgbClr val="C00000"/>
                </a:solidFill>
                <a:latin typeface="Times New Roman" pitchFamily="18" charset="0"/>
                <a:cs typeface="Times New Roman" pitchFamily="18" charset="0"/>
              </a:rPr>
              <a:t>xz</a:t>
            </a:r>
            <a:r>
              <a:rPr lang="en-US" sz="3000" dirty="0" smtClean="0">
                <a:solidFill>
                  <a:srgbClr val="C00000"/>
                </a:solidFill>
                <a:latin typeface="Times New Roman" pitchFamily="18" charset="0"/>
                <a:cs typeface="Times New Roman" pitchFamily="18" charset="0"/>
              </a:rPr>
              <a:t> </a:t>
            </a:r>
            <a:r>
              <a:rPr lang="en-US" sz="3000" dirty="0" smtClean="0">
                <a:latin typeface="Times New Roman" pitchFamily="18" charset="0"/>
                <a:cs typeface="Times New Roman" pitchFamily="18" charset="0"/>
              </a:rPr>
              <a:t>atomic orbitals have </a:t>
            </a:r>
            <a:r>
              <a:rPr lang="en-US" sz="3000" b="1" dirty="0" smtClean="0">
                <a:solidFill>
                  <a:srgbClr val="0070C0"/>
                </a:solidFill>
                <a:latin typeface="Times New Roman" pitchFamily="18" charset="0"/>
                <a:cs typeface="Times New Roman" pitchFamily="18" charset="0"/>
              </a:rPr>
              <a:t>t</a:t>
            </a:r>
            <a:r>
              <a:rPr lang="en-US" sz="3000" b="1" baseline="-25000" dirty="0" smtClean="0">
                <a:solidFill>
                  <a:srgbClr val="0070C0"/>
                </a:solidFill>
                <a:latin typeface="Times New Roman" pitchFamily="18" charset="0"/>
                <a:cs typeface="Times New Roman" pitchFamily="18" charset="0"/>
              </a:rPr>
              <a:t>2g</a:t>
            </a:r>
            <a:r>
              <a:rPr lang="en-US" sz="3000" b="1" dirty="0" smtClean="0">
                <a:solidFill>
                  <a:srgbClr val="0070C0"/>
                </a:solidFill>
                <a:latin typeface="Times New Roman" pitchFamily="18" charset="0"/>
                <a:cs typeface="Times New Roman" pitchFamily="18" charset="0"/>
              </a:rPr>
              <a:t> </a:t>
            </a:r>
            <a:r>
              <a:rPr lang="en-US" sz="3000" dirty="0" smtClean="0">
                <a:latin typeface="Times New Roman" pitchFamily="18" charset="0"/>
                <a:cs typeface="Times New Roman" pitchFamily="18" charset="0"/>
              </a:rPr>
              <a:t>symmetry and are </a:t>
            </a:r>
            <a:r>
              <a:rPr lang="en-US" sz="3000" dirty="0" smtClean="0">
                <a:solidFill>
                  <a:srgbClr val="00B0F0"/>
                </a:solidFill>
                <a:latin typeface="Times New Roman" pitchFamily="18" charset="0"/>
                <a:cs typeface="Times New Roman" pitchFamily="18" charset="0"/>
              </a:rPr>
              <a:t>non-bonding</a:t>
            </a:r>
            <a:r>
              <a:rPr lang="en-US" sz="3000" dirty="0" smtClean="0">
                <a:latin typeface="Times New Roman" pitchFamily="18" charset="0"/>
                <a:cs typeface="Times New Roman" pitchFamily="18" charset="0"/>
              </a:rPr>
              <a:t>.</a:t>
            </a:r>
          </a:p>
          <a:p>
            <a:pPr algn="just">
              <a:lnSpc>
                <a:spcPct val="170000"/>
              </a:lnSpc>
              <a:buFont typeface="Wingdings" pitchFamily="2" charset="2"/>
              <a:buChar char="Ø"/>
            </a:pPr>
            <a:r>
              <a:rPr lang="en-US" sz="3000" dirty="0" smtClean="0">
                <a:latin typeface="Times New Roman" pitchFamily="18" charset="0"/>
                <a:cs typeface="Times New Roman" pitchFamily="18" charset="0"/>
              </a:rPr>
              <a:t>The </a:t>
            </a:r>
            <a:r>
              <a:rPr lang="en-US" sz="3000" dirty="0" smtClean="0">
                <a:solidFill>
                  <a:srgbClr val="0070C0"/>
                </a:solidFill>
                <a:latin typeface="Times New Roman" pitchFamily="18" charset="0"/>
                <a:cs typeface="Times New Roman" pitchFamily="18" charset="0"/>
              </a:rPr>
              <a:t>a</a:t>
            </a:r>
            <a:r>
              <a:rPr lang="en-US" sz="3000" baseline="-25000" dirty="0" smtClean="0">
                <a:solidFill>
                  <a:srgbClr val="0070C0"/>
                </a:solidFill>
                <a:latin typeface="Times New Roman" pitchFamily="18" charset="0"/>
                <a:cs typeface="Times New Roman" pitchFamily="18" charset="0"/>
              </a:rPr>
              <a:t>1g</a:t>
            </a:r>
            <a:r>
              <a:rPr lang="en-US" sz="3000" dirty="0" smtClean="0">
                <a:latin typeface="Times New Roman" pitchFamily="18" charset="0"/>
                <a:cs typeface="Times New Roman" pitchFamily="18" charset="0"/>
              </a:rPr>
              <a:t> and </a:t>
            </a:r>
            <a:r>
              <a:rPr lang="en-US" sz="3000" dirty="0" smtClean="0">
                <a:solidFill>
                  <a:srgbClr val="7030A0"/>
                </a:solidFill>
                <a:latin typeface="Times New Roman" pitchFamily="18" charset="0"/>
                <a:cs typeface="Times New Roman" pitchFamily="18" charset="0"/>
              </a:rPr>
              <a:t>t</a:t>
            </a:r>
            <a:r>
              <a:rPr lang="en-US" sz="3000" baseline="-25000" dirty="0" smtClean="0">
                <a:solidFill>
                  <a:srgbClr val="7030A0"/>
                </a:solidFill>
                <a:latin typeface="Times New Roman" pitchFamily="18" charset="0"/>
                <a:cs typeface="Times New Roman" pitchFamily="18" charset="0"/>
              </a:rPr>
              <a:t>1u</a:t>
            </a:r>
            <a:r>
              <a:rPr lang="en-US" sz="3000" dirty="0" smtClean="0">
                <a:latin typeface="Times New Roman" pitchFamily="18" charset="0"/>
                <a:cs typeface="Times New Roman" pitchFamily="18" charset="0"/>
              </a:rPr>
              <a:t> MOs are </a:t>
            </a:r>
            <a:r>
              <a:rPr lang="en-US" sz="3000" b="1" dirty="0" smtClean="0">
                <a:solidFill>
                  <a:srgbClr val="00B050"/>
                </a:solidFill>
                <a:latin typeface="Times New Roman" pitchFamily="18" charset="0"/>
                <a:cs typeface="Times New Roman" pitchFamily="18" charset="0"/>
              </a:rPr>
              <a:t>stabilized</a:t>
            </a:r>
            <a:r>
              <a:rPr lang="en-US" sz="3000" dirty="0" smtClean="0">
                <a:latin typeface="Times New Roman" pitchFamily="18" charset="0"/>
                <a:cs typeface="Times New Roman" pitchFamily="18" charset="0"/>
              </a:rPr>
              <a:t> to a greater extent than the </a:t>
            </a:r>
            <a:r>
              <a:rPr lang="en-US" sz="3000" dirty="0" smtClean="0">
                <a:solidFill>
                  <a:srgbClr val="FF0000"/>
                </a:solidFill>
                <a:latin typeface="Times New Roman" pitchFamily="18" charset="0"/>
                <a:cs typeface="Times New Roman" pitchFamily="18" charset="0"/>
              </a:rPr>
              <a:t>e</a:t>
            </a:r>
            <a:r>
              <a:rPr lang="en-US" sz="3000" baseline="-25000" dirty="0" smtClean="0">
                <a:solidFill>
                  <a:srgbClr val="FF0000"/>
                </a:solidFill>
                <a:latin typeface="Times New Roman" pitchFamily="18" charset="0"/>
                <a:cs typeface="Times New Roman" pitchFamily="18" charset="0"/>
              </a:rPr>
              <a:t>g</a:t>
            </a:r>
            <a:r>
              <a:rPr lang="en-US" sz="3000" dirty="0" smtClean="0">
                <a:solidFill>
                  <a:srgbClr val="FF0000"/>
                </a:solidFill>
                <a:latin typeface="Times New Roman" pitchFamily="18" charset="0"/>
                <a:cs typeface="Times New Roman" pitchFamily="18" charset="0"/>
              </a:rPr>
              <a:t> </a:t>
            </a:r>
            <a:r>
              <a:rPr lang="en-US" sz="3000" dirty="0" err="1" smtClean="0">
                <a:latin typeface="Times New Roman" pitchFamily="18" charset="0"/>
                <a:cs typeface="Times New Roman" pitchFamily="18" charset="0"/>
              </a:rPr>
              <a:t>MOs.</a:t>
            </a:r>
            <a:r>
              <a:rPr lang="en-US" sz="3000" dirty="0" smtClean="0">
                <a:latin typeface="Times New Roman" pitchFamily="18" charset="0"/>
                <a:cs typeface="Times New Roman" pitchFamily="18" charset="0"/>
              </a:rPr>
              <a:t>                          </a:t>
            </a:r>
            <a:fld id="{1C6DBE29-7504-4903-ADCF-2E7A55128FE4}" type="slidenum">
              <a:rPr lang="en-US" smtClean="0">
                <a:latin typeface="Times New Roman" pitchFamily="18" charset="0"/>
                <a:cs typeface="Times New Roman" pitchFamily="18" charset="0"/>
              </a:rPr>
              <a:pPr algn="just">
                <a:lnSpc>
                  <a:spcPct val="170000"/>
                </a:lnSpc>
                <a:buFont typeface="Wingdings" pitchFamily="2" charset="2"/>
                <a:buChar char="Ø"/>
              </a:pPr>
              <a:t>311</a:t>
            </a:fld>
            <a:endParaRPr lang="en-US" dirty="0">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533400"/>
            <a:ext cx="8229600" cy="152400"/>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In an </a:t>
            </a:r>
            <a:r>
              <a:rPr lang="en-US" sz="2800" dirty="0" smtClean="0">
                <a:solidFill>
                  <a:srgbClr val="7030A0"/>
                </a:solidFill>
                <a:latin typeface="Times New Roman" pitchFamily="18" charset="0"/>
                <a:cs typeface="Times New Roman" pitchFamily="18" charset="0"/>
              </a:rPr>
              <a:t>O</a:t>
            </a:r>
            <a:r>
              <a:rPr lang="en-US" sz="2800" baseline="-25000" dirty="0" smtClean="0">
                <a:solidFill>
                  <a:srgbClr val="7030A0"/>
                </a:solidFill>
                <a:latin typeface="Times New Roman" pitchFamily="18" charset="0"/>
                <a:cs typeface="Times New Roman" pitchFamily="18" charset="0"/>
              </a:rPr>
              <a:t>h</a:t>
            </a:r>
            <a:r>
              <a:rPr lang="en-US" sz="2800" dirty="0" smtClean="0">
                <a:latin typeface="Times New Roman" pitchFamily="18" charset="0"/>
                <a:cs typeface="Times New Roman" pitchFamily="18" charset="0"/>
              </a:rPr>
              <a:t> complex with no </a:t>
            </a:r>
            <a:r>
              <a:rPr lang="en-US" sz="2800" dirty="0" smtClean="0">
                <a:solidFill>
                  <a:srgbClr val="FF0000"/>
                </a:solidFill>
                <a:latin typeface="Times New Roman" pitchFamily="18" charset="0"/>
                <a:cs typeface="Times New Roman" pitchFamily="18" charset="0"/>
              </a:rPr>
              <a:t>𝜋-bonding</a:t>
            </a:r>
            <a:r>
              <a:rPr lang="en-US" sz="2800" dirty="0" smtClean="0">
                <a:latin typeface="Times New Roman" pitchFamily="18" charset="0"/>
                <a:cs typeface="Times New Roman" pitchFamily="18" charset="0"/>
              </a:rPr>
              <a:t>, the </a:t>
            </a:r>
            <a:r>
              <a:rPr lang="en-US" sz="2800" dirty="0" smtClean="0">
                <a:solidFill>
                  <a:srgbClr val="FF0000"/>
                </a:solidFill>
                <a:latin typeface="Times New Roman" pitchFamily="18" charset="0"/>
                <a:cs typeface="Times New Roman" pitchFamily="18" charset="0"/>
              </a:rPr>
              <a:t>energy difference </a:t>
            </a:r>
            <a:r>
              <a:rPr lang="en-US" sz="2800" dirty="0" smtClean="0">
                <a:latin typeface="Times New Roman" pitchFamily="18" charset="0"/>
                <a:cs typeface="Times New Roman" pitchFamily="18" charset="0"/>
              </a:rPr>
              <a:t>between the </a:t>
            </a:r>
            <a:r>
              <a:rPr lang="en-US" sz="2800" dirty="0" smtClean="0">
                <a:solidFill>
                  <a:srgbClr val="00B050"/>
                </a:solidFill>
                <a:latin typeface="Times New Roman" pitchFamily="18" charset="0"/>
                <a:cs typeface="Times New Roman" pitchFamily="18" charset="0"/>
              </a:rPr>
              <a:t>t</a:t>
            </a:r>
            <a:r>
              <a:rPr lang="en-US" sz="2800" baseline="-25000" dirty="0" smtClean="0">
                <a:solidFill>
                  <a:srgbClr val="00B050"/>
                </a:solidFill>
                <a:latin typeface="Times New Roman" pitchFamily="18" charset="0"/>
                <a:cs typeface="Times New Roman" pitchFamily="18" charset="0"/>
              </a:rPr>
              <a:t>2g</a:t>
            </a:r>
            <a:r>
              <a:rPr lang="en-US" sz="2800" baseline="-250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and </a:t>
            </a:r>
            <a:r>
              <a:rPr lang="en-US" sz="2800" dirty="0" smtClean="0">
                <a:solidFill>
                  <a:srgbClr val="FF0000"/>
                </a:solidFill>
                <a:latin typeface="Times New Roman" pitchFamily="18" charset="0"/>
                <a:cs typeface="Times New Roman" pitchFamily="18" charset="0"/>
              </a:rPr>
              <a:t>e</a:t>
            </a:r>
            <a:r>
              <a:rPr lang="en-US" sz="2800" baseline="-25000" dirty="0" smtClean="0">
                <a:solidFill>
                  <a:srgbClr val="FF0000"/>
                </a:solidFill>
                <a:latin typeface="Times New Roman" pitchFamily="18" charset="0"/>
                <a:cs typeface="Times New Roman" pitchFamily="18" charset="0"/>
              </a:rPr>
              <a:t>g</a:t>
            </a:r>
            <a:r>
              <a:rPr lang="en-US" sz="2800" baseline="30000" dirty="0" smtClean="0">
                <a:solidFill>
                  <a:srgbClr val="FF0000"/>
                </a:solidFill>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levels corresponds to </a:t>
            </a:r>
            <a:r>
              <a:rPr lang="en-US" sz="2800" dirty="0" smtClean="0">
                <a:solidFill>
                  <a:srgbClr val="FF0000"/>
                </a:solidFill>
                <a:latin typeface="Times New Roman" pitchFamily="18" charset="0"/>
                <a:cs typeface="Times New Roman" pitchFamily="18" charset="0"/>
              </a:rPr>
              <a:t>Δ</a:t>
            </a:r>
            <a:r>
              <a:rPr lang="en-US" sz="2800" baseline="-25000" dirty="0" smtClean="0">
                <a:solidFill>
                  <a:srgbClr val="FF0000"/>
                </a:solidFill>
                <a:latin typeface="Times New Roman" pitchFamily="18" charset="0"/>
                <a:cs typeface="Times New Roman" pitchFamily="18" charset="0"/>
              </a:rPr>
              <a:t>oct</a:t>
            </a:r>
            <a:r>
              <a:rPr lang="en-US" sz="2800" dirty="0" smtClean="0">
                <a:latin typeface="Times New Roman" pitchFamily="18" charset="0"/>
                <a:cs typeface="Times New Roman" pitchFamily="18" charset="0"/>
              </a:rPr>
              <a:t> in CFT.</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None/>
            </a:pPr>
            <a:r>
              <a:rPr lang="en-US" sz="2800" dirty="0" smtClean="0">
                <a:latin typeface="Times New Roman" pitchFamily="18" charset="0"/>
                <a:cs typeface="Times New Roman" pitchFamily="18" charset="0"/>
              </a:rPr>
              <a:t>                                                                                              </a:t>
            </a:r>
            <a:fld id="{EEBF6E62-82C3-4D2F-81BB-596C945CCBA5}" type="slidenum">
              <a:rPr lang="en-US" sz="2800" smtClean="0">
                <a:latin typeface="Times New Roman" pitchFamily="18" charset="0"/>
                <a:cs typeface="Times New Roman" pitchFamily="18" charset="0"/>
              </a:rPr>
              <a:pPr algn="just">
                <a:lnSpc>
                  <a:spcPct val="150000"/>
                </a:lnSpc>
                <a:buNone/>
              </a:pPr>
              <a:t>312</a:t>
            </a:fld>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endParaRPr lang="en-US" dirty="0"/>
          </a:p>
        </p:txBody>
      </p:sp>
      <p:pic>
        <p:nvPicPr>
          <p:cNvPr id="4" name="Picture 3"/>
          <p:cNvPicPr/>
          <p:nvPr/>
        </p:nvPicPr>
        <p:blipFill>
          <a:blip r:embed="rId2" cstate="print"/>
          <a:srcRect/>
          <a:stretch>
            <a:fillRect/>
          </a:stretch>
        </p:blipFill>
        <p:spPr bwMode="auto">
          <a:xfrm>
            <a:off x="990600" y="1600200"/>
            <a:ext cx="6477000" cy="5029200"/>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In </a:t>
            </a:r>
            <a:r>
              <a:rPr lang="en-US" sz="2800" dirty="0" smtClean="0">
                <a:solidFill>
                  <a:srgbClr val="00B0F0"/>
                </a:solidFill>
                <a:latin typeface="Times New Roman" pitchFamily="18" charset="0"/>
                <a:cs typeface="Times New Roman" pitchFamily="18" charset="0"/>
              </a:rPr>
              <a:t>low-spin</a:t>
            </a:r>
            <a:r>
              <a:rPr lang="en-US" sz="2800" dirty="0" smtClean="0">
                <a:latin typeface="Times New Roman" pitchFamily="18" charset="0"/>
                <a:cs typeface="Times New Roman" pitchFamily="18" charset="0"/>
              </a:rPr>
              <a:t> [Co(NH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6</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18</a:t>
            </a:r>
            <a:r>
              <a:rPr lang="en-US" sz="2800" dirty="0" smtClean="0">
                <a:latin typeface="Times New Roman" pitchFamily="18" charset="0"/>
                <a:cs typeface="Times New Roman" pitchFamily="18" charset="0"/>
              </a:rPr>
              <a:t> electrons occupy the </a:t>
            </a:r>
            <a:r>
              <a:rPr lang="en-US" sz="2800" dirty="0" smtClean="0">
                <a:solidFill>
                  <a:srgbClr val="FF0000"/>
                </a:solidFill>
                <a:latin typeface="Times New Roman" pitchFamily="18" charset="0"/>
                <a:cs typeface="Times New Roman" pitchFamily="18" charset="0"/>
              </a:rPr>
              <a:t>a</a:t>
            </a:r>
            <a:r>
              <a:rPr lang="en-US" sz="2800" baseline="-25000" dirty="0" smtClean="0">
                <a:solidFill>
                  <a:srgbClr val="FF0000"/>
                </a:solidFill>
                <a:latin typeface="Times New Roman" pitchFamily="18" charset="0"/>
                <a:cs typeface="Times New Roman" pitchFamily="18" charset="0"/>
              </a:rPr>
              <a:t>1g</a:t>
            </a:r>
            <a:r>
              <a:rPr lang="en-US" sz="2800" dirty="0" smtClean="0">
                <a:solidFill>
                  <a:srgbClr val="FF0000"/>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dirty="0" smtClean="0">
                <a:solidFill>
                  <a:srgbClr val="00B050"/>
                </a:solidFill>
                <a:latin typeface="Times New Roman" pitchFamily="18" charset="0"/>
                <a:cs typeface="Times New Roman" pitchFamily="18" charset="0"/>
              </a:rPr>
              <a:t>t</a:t>
            </a:r>
            <a:r>
              <a:rPr lang="en-US" sz="2800" baseline="-25000" dirty="0" smtClean="0">
                <a:solidFill>
                  <a:srgbClr val="00B050"/>
                </a:solidFill>
                <a:latin typeface="Times New Roman" pitchFamily="18" charset="0"/>
                <a:cs typeface="Times New Roman" pitchFamily="18" charset="0"/>
              </a:rPr>
              <a:t>1u</a:t>
            </a:r>
            <a:r>
              <a:rPr lang="en-US" sz="2800" dirty="0" smtClean="0">
                <a:solidFill>
                  <a:srgbClr val="00B050"/>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dirty="0" smtClean="0">
                <a:solidFill>
                  <a:srgbClr val="7030A0"/>
                </a:solidFill>
                <a:latin typeface="Times New Roman" pitchFamily="18" charset="0"/>
                <a:cs typeface="Times New Roman" pitchFamily="18" charset="0"/>
              </a:rPr>
              <a:t>e</a:t>
            </a:r>
            <a:r>
              <a:rPr lang="en-US" sz="2800" baseline="-25000" dirty="0" smtClean="0">
                <a:solidFill>
                  <a:srgbClr val="7030A0"/>
                </a:solidFill>
                <a:latin typeface="Times New Roman" pitchFamily="18" charset="0"/>
                <a:cs typeface="Times New Roman" pitchFamily="18" charset="0"/>
              </a:rPr>
              <a:t>g</a:t>
            </a:r>
            <a:r>
              <a:rPr lang="en-US" sz="2800" dirty="0" smtClean="0">
                <a:solidFill>
                  <a:srgbClr val="7030A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and </a:t>
            </a:r>
            <a:r>
              <a:rPr lang="en-US" sz="2800" dirty="0" smtClean="0">
                <a:solidFill>
                  <a:srgbClr val="7030A0"/>
                </a:solidFill>
                <a:latin typeface="Times New Roman" pitchFamily="18" charset="0"/>
                <a:cs typeface="Times New Roman" pitchFamily="18" charset="0"/>
              </a:rPr>
              <a:t>t</a:t>
            </a:r>
            <a:r>
              <a:rPr lang="en-US" sz="2800" baseline="-25000" dirty="0" smtClean="0">
                <a:solidFill>
                  <a:srgbClr val="7030A0"/>
                </a:solidFill>
                <a:latin typeface="Times New Roman" pitchFamily="18" charset="0"/>
                <a:cs typeface="Times New Roman" pitchFamily="18" charset="0"/>
              </a:rPr>
              <a:t>2g</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Mos</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Whether a complex is </a:t>
            </a:r>
            <a:r>
              <a:rPr lang="en-US" sz="2800" dirty="0" smtClean="0">
                <a:solidFill>
                  <a:srgbClr val="00B0F0"/>
                </a:solidFill>
                <a:latin typeface="Times New Roman" pitchFamily="18" charset="0"/>
                <a:cs typeface="Times New Roman" pitchFamily="18" charset="0"/>
              </a:rPr>
              <a:t>high- or low-spin </a:t>
            </a:r>
            <a:r>
              <a:rPr lang="en-US" sz="2800" dirty="0" smtClean="0">
                <a:latin typeface="Times New Roman" pitchFamily="18" charset="0"/>
                <a:cs typeface="Times New Roman" pitchFamily="18" charset="0"/>
              </a:rPr>
              <a:t>depends upon the </a:t>
            </a:r>
            <a:r>
              <a:rPr lang="en-US" sz="2800" dirty="0" smtClean="0">
                <a:solidFill>
                  <a:srgbClr val="FF0000"/>
                </a:solidFill>
                <a:latin typeface="Times New Roman" pitchFamily="18" charset="0"/>
                <a:cs typeface="Times New Roman" pitchFamily="18" charset="0"/>
              </a:rPr>
              <a:t>energy separation </a:t>
            </a:r>
            <a:r>
              <a:rPr lang="en-US" sz="2800" dirty="0" smtClean="0">
                <a:latin typeface="Times New Roman" pitchFamily="18" charset="0"/>
                <a:cs typeface="Times New Roman" pitchFamily="18" charset="0"/>
              </a:rPr>
              <a:t>of the </a:t>
            </a:r>
            <a:r>
              <a:rPr lang="en-US" sz="2800" dirty="0" smtClean="0">
                <a:solidFill>
                  <a:srgbClr val="C00000"/>
                </a:solidFill>
                <a:latin typeface="Times New Roman" pitchFamily="18" charset="0"/>
                <a:cs typeface="Times New Roman" pitchFamily="18" charset="0"/>
              </a:rPr>
              <a:t>t</a:t>
            </a:r>
            <a:r>
              <a:rPr lang="en-US" sz="2800" baseline="-25000" dirty="0" smtClean="0">
                <a:solidFill>
                  <a:srgbClr val="C00000"/>
                </a:solidFill>
                <a:latin typeface="Times New Roman" pitchFamily="18" charset="0"/>
                <a:cs typeface="Times New Roman" pitchFamily="18" charset="0"/>
              </a:rPr>
              <a:t>2g</a:t>
            </a:r>
            <a:r>
              <a:rPr lang="en-US" sz="2800" dirty="0" smtClean="0">
                <a:latin typeface="Times New Roman" pitchFamily="18" charset="0"/>
                <a:cs typeface="Times New Roman" pitchFamily="18" charset="0"/>
              </a:rPr>
              <a:t> and </a:t>
            </a:r>
            <a:r>
              <a:rPr lang="en-US" sz="2800" dirty="0" smtClean="0">
                <a:solidFill>
                  <a:srgbClr val="C00000"/>
                </a:solidFill>
                <a:latin typeface="Times New Roman" pitchFamily="18" charset="0"/>
                <a:cs typeface="Times New Roman" pitchFamily="18" charset="0"/>
              </a:rPr>
              <a:t>e</a:t>
            </a:r>
            <a:r>
              <a:rPr lang="en-US" sz="2800" baseline="-25000" dirty="0" smtClean="0">
                <a:solidFill>
                  <a:srgbClr val="C00000"/>
                </a:solidFill>
                <a:latin typeface="Times New Roman" pitchFamily="18" charset="0"/>
                <a:cs typeface="Times New Roman" pitchFamily="18" charset="0"/>
              </a:rPr>
              <a:t>g</a:t>
            </a:r>
            <a:r>
              <a:rPr lang="en-US" sz="2800" baseline="30000" dirty="0" smtClean="0">
                <a:solidFill>
                  <a:srgbClr val="C00000"/>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 levels.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Notionally, in a </a:t>
            </a:r>
            <a:r>
              <a:rPr lang="en-US" sz="2800" dirty="0" smtClean="0">
                <a:solidFill>
                  <a:srgbClr val="7030A0"/>
                </a:solidFill>
                <a:latin typeface="Times New Roman" pitchFamily="18" charset="0"/>
                <a:cs typeface="Times New Roman" pitchFamily="18" charset="0"/>
              </a:rPr>
              <a:t>σ-bonded</a:t>
            </a:r>
            <a:r>
              <a:rPr lang="en-US" sz="2800" dirty="0" smtClean="0">
                <a:latin typeface="Times New Roman" pitchFamily="18" charset="0"/>
                <a:cs typeface="Times New Roman" pitchFamily="18" charset="0"/>
              </a:rPr>
              <a:t> O</a:t>
            </a:r>
            <a:r>
              <a:rPr lang="en-US" sz="2800" baseline="-25000" dirty="0" smtClean="0">
                <a:latin typeface="Times New Roman" pitchFamily="18" charset="0"/>
                <a:cs typeface="Times New Roman" pitchFamily="18" charset="0"/>
              </a:rPr>
              <a:t>h</a:t>
            </a:r>
            <a:r>
              <a:rPr lang="en-US" sz="2800" dirty="0" smtClean="0">
                <a:latin typeface="Times New Roman" pitchFamily="18" charset="0"/>
                <a:cs typeface="Times New Roman" pitchFamily="18" charset="0"/>
              </a:rPr>
              <a:t> complex, the </a:t>
            </a:r>
            <a:r>
              <a:rPr lang="en-US" sz="2800" dirty="0" smtClean="0">
                <a:solidFill>
                  <a:srgbClr val="FF0000"/>
                </a:solidFill>
                <a:latin typeface="Times New Roman" pitchFamily="18" charset="0"/>
                <a:cs typeface="Times New Roman" pitchFamily="18" charset="0"/>
              </a:rPr>
              <a:t>12</a:t>
            </a:r>
            <a:r>
              <a:rPr lang="en-US" sz="2800" dirty="0" smtClean="0">
                <a:latin typeface="Times New Roman" pitchFamily="18" charset="0"/>
                <a:cs typeface="Times New Roman" pitchFamily="18" charset="0"/>
              </a:rPr>
              <a:t> </a:t>
            </a:r>
            <a:r>
              <a:rPr lang="en-US" sz="2800" dirty="0" smtClean="0">
                <a:solidFill>
                  <a:srgbClr val="00B0F0"/>
                </a:solidFill>
                <a:latin typeface="Times New Roman" pitchFamily="18" charset="0"/>
                <a:cs typeface="Times New Roman" pitchFamily="18" charset="0"/>
              </a:rPr>
              <a:t>electrons</a:t>
            </a:r>
            <a:r>
              <a:rPr lang="en-US" sz="2800" dirty="0" smtClean="0">
                <a:latin typeface="Times New Roman" pitchFamily="18" charset="0"/>
                <a:cs typeface="Times New Roman" pitchFamily="18" charset="0"/>
              </a:rPr>
              <a:t> supplied by the </a:t>
            </a:r>
            <a:r>
              <a:rPr lang="en-US" sz="2800" dirty="0" smtClean="0">
                <a:solidFill>
                  <a:srgbClr val="C00000"/>
                </a:solidFill>
                <a:latin typeface="Times New Roman" pitchFamily="18" charset="0"/>
                <a:cs typeface="Times New Roman" pitchFamily="18" charset="0"/>
              </a:rPr>
              <a:t>ligands</a:t>
            </a:r>
            <a:r>
              <a:rPr lang="en-US" sz="2800" dirty="0" smtClean="0">
                <a:latin typeface="Times New Roman" pitchFamily="18" charset="0"/>
                <a:cs typeface="Times New Roman" pitchFamily="18" charset="0"/>
              </a:rPr>
              <a:t> are considered to occupy the </a:t>
            </a:r>
            <a:r>
              <a:rPr lang="en-US" sz="2800" dirty="0" smtClean="0">
                <a:solidFill>
                  <a:srgbClr val="C00000"/>
                </a:solidFill>
                <a:latin typeface="Times New Roman" pitchFamily="18" charset="0"/>
                <a:cs typeface="Times New Roman" pitchFamily="18" charset="0"/>
              </a:rPr>
              <a:t>a</a:t>
            </a:r>
            <a:r>
              <a:rPr lang="en-US" sz="2800" baseline="-25000" dirty="0" smtClean="0">
                <a:solidFill>
                  <a:srgbClr val="C00000"/>
                </a:solidFill>
                <a:latin typeface="Times New Roman" pitchFamily="18" charset="0"/>
                <a:cs typeface="Times New Roman" pitchFamily="18" charset="0"/>
              </a:rPr>
              <a:t>1g</a:t>
            </a:r>
            <a:r>
              <a:rPr lang="en-US" sz="2800" dirty="0" smtClean="0">
                <a:latin typeface="Times New Roman" pitchFamily="18" charset="0"/>
                <a:cs typeface="Times New Roman" pitchFamily="18" charset="0"/>
              </a:rPr>
              <a:t>, </a:t>
            </a:r>
            <a:r>
              <a:rPr lang="en-US" sz="2800" dirty="0" smtClean="0">
                <a:solidFill>
                  <a:srgbClr val="7030A0"/>
                </a:solidFill>
                <a:latin typeface="Times New Roman" pitchFamily="18" charset="0"/>
                <a:cs typeface="Times New Roman" pitchFamily="18" charset="0"/>
              </a:rPr>
              <a:t>t</a:t>
            </a:r>
            <a:r>
              <a:rPr lang="en-US" sz="2800" baseline="-25000" dirty="0" smtClean="0">
                <a:solidFill>
                  <a:srgbClr val="7030A0"/>
                </a:solidFill>
                <a:latin typeface="Times New Roman" pitchFamily="18" charset="0"/>
                <a:cs typeface="Times New Roman" pitchFamily="18" charset="0"/>
              </a:rPr>
              <a:t>1u</a:t>
            </a:r>
            <a:r>
              <a:rPr lang="en-US" sz="2800" dirty="0" smtClean="0">
                <a:latin typeface="Times New Roman" pitchFamily="18" charset="0"/>
                <a:cs typeface="Times New Roman" pitchFamily="18" charset="0"/>
              </a:rPr>
              <a:t> and </a:t>
            </a:r>
            <a:r>
              <a:rPr lang="en-US" sz="2800" dirty="0" smtClean="0">
                <a:solidFill>
                  <a:srgbClr val="FF0000"/>
                </a:solidFill>
                <a:latin typeface="Times New Roman" pitchFamily="18" charset="0"/>
                <a:cs typeface="Times New Roman" pitchFamily="18" charset="0"/>
              </a:rPr>
              <a:t>e</a:t>
            </a:r>
            <a:r>
              <a:rPr lang="en-US" sz="2800" baseline="-25000" dirty="0" smtClean="0">
                <a:solidFill>
                  <a:srgbClr val="FF0000"/>
                </a:solidFill>
                <a:latin typeface="Times New Roman" pitchFamily="18" charset="0"/>
                <a:cs typeface="Times New Roman" pitchFamily="18" charset="0"/>
              </a:rPr>
              <a:t>g</a:t>
            </a:r>
            <a:r>
              <a:rPr lang="en-US" sz="2800" dirty="0" smtClean="0">
                <a:latin typeface="Times New Roman" pitchFamily="18" charset="0"/>
                <a:cs typeface="Times New Roman" pitchFamily="18" charset="0"/>
              </a:rPr>
              <a:t> orbitals.</a:t>
            </a:r>
          </a:p>
          <a:p>
            <a:pPr algn="just">
              <a:lnSpc>
                <a:spcPct val="150000"/>
              </a:lnSpc>
              <a:buFont typeface="Wingdings" pitchFamily="2" charset="2"/>
              <a:buChar char="Ø"/>
            </a:pPr>
            <a:r>
              <a:rPr lang="en-US" sz="2800" dirty="0" smtClean="0">
                <a:solidFill>
                  <a:srgbClr val="00B0F0"/>
                </a:solidFill>
                <a:latin typeface="Times New Roman" pitchFamily="18" charset="0"/>
                <a:cs typeface="Times New Roman" pitchFamily="18" charset="0"/>
              </a:rPr>
              <a:t>Occupancy</a:t>
            </a:r>
            <a:r>
              <a:rPr lang="en-US" sz="2800" dirty="0" smtClean="0">
                <a:latin typeface="Times New Roman" pitchFamily="18" charset="0"/>
                <a:cs typeface="Times New Roman" pitchFamily="18" charset="0"/>
              </a:rPr>
              <a:t> of the t</a:t>
            </a:r>
            <a:r>
              <a:rPr lang="en-US" sz="2800" baseline="-25000" dirty="0" smtClean="0">
                <a:latin typeface="Times New Roman" pitchFamily="18" charset="0"/>
                <a:cs typeface="Times New Roman" pitchFamily="18" charset="0"/>
              </a:rPr>
              <a:t>2g</a:t>
            </a:r>
            <a:r>
              <a:rPr lang="en-US" sz="2800" dirty="0" smtClean="0">
                <a:latin typeface="Times New Roman" pitchFamily="18" charset="0"/>
                <a:cs typeface="Times New Roman" pitchFamily="18" charset="0"/>
              </a:rPr>
              <a:t> and </a:t>
            </a:r>
            <a:r>
              <a:rPr lang="en-US" sz="2800" dirty="0" smtClean="0">
                <a:solidFill>
                  <a:srgbClr val="FF0000"/>
                </a:solidFill>
                <a:latin typeface="Times New Roman" pitchFamily="18" charset="0"/>
                <a:cs typeface="Times New Roman" pitchFamily="18" charset="0"/>
              </a:rPr>
              <a:t>e</a:t>
            </a:r>
            <a:r>
              <a:rPr lang="en-US" sz="2800" baseline="-25000" dirty="0" smtClean="0">
                <a:solidFill>
                  <a:srgbClr val="FF0000"/>
                </a:solidFill>
                <a:latin typeface="Times New Roman" pitchFamily="18" charset="0"/>
                <a:cs typeface="Times New Roman" pitchFamily="18" charset="0"/>
              </a:rPr>
              <a:t>g</a:t>
            </a:r>
            <a:r>
              <a:rPr lang="en-US" sz="2800" baseline="30000" dirty="0" smtClean="0">
                <a:solidFill>
                  <a:srgbClr val="FF0000"/>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 levels corresponds to the </a:t>
            </a:r>
            <a:r>
              <a:rPr lang="en-US" sz="2800" dirty="0" smtClean="0">
                <a:solidFill>
                  <a:srgbClr val="7030A0"/>
                </a:solidFill>
                <a:latin typeface="Times New Roman" pitchFamily="18" charset="0"/>
                <a:cs typeface="Times New Roman" pitchFamily="18" charset="0"/>
              </a:rPr>
              <a:t>number of valence electrons</a:t>
            </a:r>
            <a:r>
              <a:rPr lang="en-US" sz="2800" dirty="0" smtClean="0">
                <a:latin typeface="Times New Roman" pitchFamily="18" charset="0"/>
                <a:cs typeface="Times New Roman" pitchFamily="18" charset="0"/>
              </a:rPr>
              <a:t> of the metal ion, just as in </a:t>
            </a:r>
            <a:r>
              <a:rPr lang="en-US" sz="2800" b="1" dirty="0" smtClean="0">
                <a:solidFill>
                  <a:srgbClr val="C00000"/>
                </a:solidFill>
                <a:latin typeface="Times New Roman" pitchFamily="18" charset="0"/>
                <a:cs typeface="Times New Roman" pitchFamily="18" charset="0"/>
              </a:rPr>
              <a:t>CFT</a:t>
            </a:r>
            <a:r>
              <a:rPr lang="en-US" sz="2800" dirty="0" smtClean="0">
                <a:latin typeface="Times New Roman" pitchFamily="18" charset="0"/>
                <a:cs typeface="Times New Roman" pitchFamily="18" charset="0"/>
              </a:rPr>
              <a:t>.                 </a:t>
            </a:r>
            <a:fld id="{B4A21D8A-1C1F-423E-8555-697E62837526}" type="slidenum">
              <a:rPr lang="en-US" sz="2800" smtClean="0">
                <a:latin typeface="Times New Roman" pitchFamily="18" charset="0"/>
                <a:cs typeface="Times New Roman" pitchFamily="18" charset="0"/>
              </a:rPr>
              <a:pPr algn="just">
                <a:lnSpc>
                  <a:spcPct val="150000"/>
                </a:lnSpc>
                <a:buFont typeface="Wingdings" pitchFamily="2" charset="2"/>
                <a:buChar char="Ø"/>
              </a:pPr>
              <a:t>313</a:t>
            </a:fld>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5C640F9-12FC-4035-B6BC-597DC992300D}" type="slidenum">
              <a:rPr lang="en-US" smtClean="0"/>
              <a:pPr/>
              <a:t>313</a:t>
            </a:fld>
            <a:endParaRPr lang="en-US"/>
          </a:p>
        </p:txBody>
      </p:sp>
    </p:spTree>
  </p:cSld>
  <p:clrMapOvr>
    <a:masterClrMapping/>
  </p:clrMapOvr>
  <p:transition>
    <p:blinds dir="vert"/>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38200"/>
          </a:xfrm>
        </p:spPr>
        <p:txBody>
          <a:bodyPr>
            <a:noAutofit/>
          </a:bodyPr>
          <a:lstStyle/>
          <a:p>
            <a:r>
              <a:rPr lang="en-US" sz="3600" b="1" dirty="0" smtClean="0">
                <a:solidFill>
                  <a:srgbClr val="C00000"/>
                </a:solidFill>
                <a:latin typeface="Times New Roman" pitchFamily="18" charset="0"/>
                <a:cs typeface="Times New Roman" pitchFamily="18" charset="0"/>
              </a:rPr>
              <a:t>Complexes with metal–ligand </a:t>
            </a:r>
            <a:r>
              <a:rPr lang="el-GR" sz="3600" b="1" dirty="0" smtClean="0">
                <a:solidFill>
                  <a:srgbClr val="C00000"/>
                </a:solidFill>
                <a:latin typeface="Times New Roman" pitchFamily="18" charset="0"/>
                <a:cs typeface="Times New Roman" pitchFamily="18" charset="0"/>
              </a:rPr>
              <a:t>π</a:t>
            </a:r>
            <a:r>
              <a:rPr lang="en-US" sz="3600" b="1" dirty="0" smtClean="0">
                <a:solidFill>
                  <a:srgbClr val="C00000"/>
                </a:solidFill>
                <a:latin typeface="Times New Roman" pitchFamily="18" charset="0"/>
                <a:cs typeface="Times New Roman" pitchFamily="18" charset="0"/>
              </a:rPr>
              <a:t> -bonding</a:t>
            </a:r>
            <a:endParaRPr lang="en-US" sz="36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19800"/>
          </a:xfrm>
        </p:spPr>
        <p:txBody>
          <a:bodyPr>
            <a:normAutofit fontScale="62500" lnSpcReduction="20000"/>
          </a:bodyPr>
          <a:lstStyle/>
          <a:p>
            <a:pPr algn="just">
              <a:lnSpc>
                <a:spcPct val="170000"/>
              </a:lnSpc>
              <a:buFont typeface="Wingdings" pitchFamily="2" charset="2"/>
              <a:buChar char="Ø"/>
            </a:pPr>
            <a:r>
              <a:rPr lang="en-US" sz="4000" dirty="0" smtClean="0">
                <a:latin typeface="Times New Roman" pitchFamily="18" charset="0"/>
                <a:cs typeface="Times New Roman" pitchFamily="18" charset="0"/>
              </a:rPr>
              <a:t>The metal </a:t>
            </a:r>
            <a:r>
              <a:rPr lang="en-US" sz="4000" dirty="0" err="1" smtClean="0">
                <a:solidFill>
                  <a:srgbClr val="FF0000"/>
                </a:solidFill>
                <a:latin typeface="Times New Roman" pitchFamily="18" charset="0"/>
                <a:cs typeface="Times New Roman" pitchFamily="18" charset="0"/>
              </a:rPr>
              <a:t>d</a:t>
            </a:r>
            <a:r>
              <a:rPr lang="en-US" sz="4000" baseline="-25000" dirty="0" err="1" smtClean="0">
                <a:solidFill>
                  <a:srgbClr val="FF0000"/>
                </a:solidFill>
                <a:latin typeface="Times New Roman" pitchFamily="18" charset="0"/>
                <a:cs typeface="Times New Roman" pitchFamily="18" charset="0"/>
              </a:rPr>
              <a:t>xy</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d</a:t>
            </a:r>
            <a:r>
              <a:rPr lang="en-US" sz="4000" baseline="-25000" dirty="0" err="1" smtClean="0">
                <a:solidFill>
                  <a:srgbClr val="FF0000"/>
                </a:solidFill>
                <a:latin typeface="Times New Roman" pitchFamily="18" charset="0"/>
                <a:cs typeface="Times New Roman" pitchFamily="18" charset="0"/>
              </a:rPr>
              <a:t>yz</a:t>
            </a:r>
            <a:r>
              <a:rPr lang="en-US" sz="4000" dirty="0" smtClean="0">
                <a:solidFill>
                  <a:srgbClr val="FF0000"/>
                </a:solidFill>
                <a:latin typeface="Times New Roman" pitchFamily="18" charset="0"/>
                <a:cs typeface="Times New Roman" pitchFamily="18" charset="0"/>
              </a:rPr>
              <a:t> </a:t>
            </a:r>
            <a:r>
              <a:rPr lang="en-US" sz="4000" dirty="0" smtClean="0">
                <a:latin typeface="Times New Roman" pitchFamily="18" charset="0"/>
                <a:cs typeface="Times New Roman" pitchFamily="18" charset="0"/>
              </a:rPr>
              <a:t>and </a:t>
            </a:r>
            <a:r>
              <a:rPr lang="en-US" sz="4000" dirty="0" err="1" smtClean="0">
                <a:solidFill>
                  <a:srgbClr val="FF0000"/>
                </a:solidFill>
                <a:latin typeface="Times New Roman" pitchFamily="18" charset="0"/>
                <a:cs typeface="Times New Roman" pitchFamily="18" charset="0"/>
              </a:rPr>
              <a:t>d</a:t>
            </a:r>
            <a:r>
              <a:rPr lang="en-US" sz="4000" baseline="-25000" dirty="0" err="1" smtClean="0">
                <a:solidFill>
                  <a:srgbClr val="FF0000"/>
                </a:solidFill>
                <a:latin typeface="Times New Roman" pitchFamily="18" charset="0"/>
                <a:cs typeface="Times New Roman" pitchFamily="18" charset="0"/>
              </a:rPr>
              <a:t>xz</a:t>
            </a:r>
            <a:r>
              <a:rPr lang="en-US" sz="4000" dirty="0" smtClean="0">
                <a:latin typeface="Times New Roman" pitchFamily="18" charset="0"/>
                <a:cs typeface="Times New Roman" pitchFamily="18" charset="0"/>
              </a:rPr>
              <a:t> atomic orbitals are </a:t>
            </a:r>
            <a:r>
              <a:rPr lang="en-US" sz="4000" dirty="0" smtClean="0">
                <a:solidFill>
                  <a:srgbClr val="00B0F0"/>
                </a:solidFill>
                <a:latin typeface="Times New Roman" pitchFamily="18" charset="0"/>
                <a:cs typeface="Times New Roman" pitchFamily="18" charset="0"/>
              </a:rPr>
              <a:t>nonbonding</a:t>
            </a:r>
            <a:r>
              <a:rPr lang="en-US" sz="4000" dirty="0" smtClean="0">
                <a:latin typeface="Times New Roman" pitchFamily="18" charset="0"/>
                <a:cs typeface="Times New Roman" pitchFamily="18" charset="0"/>
              </a:rPr>
              <a:t> in an </a:t>
            </a:r>
            <a:r>
              <a:rPr lang="en-US" sz="4000" dirty="0" smtClean="0">
                <a:solidFill>
                  <a:srgbClr val="7030A0"/>
                </a:solidFill>
                <a:latin typeface="Times New Roman" pitchFamily="18" charset="0"/>
                <a:cs typeface="Times New Roman" pitchFamily="18" charset="0"/>
              </a:rPr>
              <a:t>[ML</a:t>
            </a:r>
            <a:r>
              <a:rPr lang="en-US" sz="4000" baseline="-25000" dirty="0" smtClean="0">
                <a:solidFill>
                  <a:srgbClr val="7030A0"/>
                </a:solidFill>
                <a:latin typeface="Times New Roman" pitchFamily="18" charset="0"/>
                <a:cs typeface="Times New Roman" pitchFamily="18" charset="0"/>
              </a:rPr>
              <a:t>6</a:t>
            </a:r>
            <a:r>
              <a:rPr lang="en-US" sz="4000" dirty="0" smtClean="0">
                <a:solidFill>
                  <a:srgbClr val="7030A0"/>
                </a:solidFill>
                <a:latin typeface="Times New Roman" pitchFamily="18" charset="0"/>
                <a:cs typeface="Times New Roman" pitchFamily="18" charset="0"/>
              </a:rPr>
              <a:t>]</a:t>
            </a:r>
            <a:r>
              <a:rPr lang="en-US" sz="4000" baseline="30000" dirty="0" smtClean="0">
                <a:solidFill>
                  <a:srgbClr val="7030A0"/>
                </a:solidFill>
                <a:latin typeface="Times New Roman" pitchFamily="18" charset="0"/>
                <a:cs typeface="Times New Roman" pitchFamily="18" charset="0"/>
              </a:rPr>
              <a:t>n+</a:t>
            </a:r>
            <a:r>
              <a:rPr lang="en-US" sz="4000" dirty="0" smtClean="0">
                <a:latin typeface="Times New Roman" pitchFamily="18" charset="0"/>
                <a:cs typeface="Times New Roman" pitchFamily="18" charset="0"/>
              </a:rPr>
              <a:t>, </a:t>
            </a:r>
            <a:r>
              <a:rPr lang="en-US" sz="4000" dirty="0" smtClean="0">
                <a:solidFill>
                  <a:srgbClr val="00B0F0"/>
                </a:solidFill>
                <a:latin typeface="Times New Roman" pitchFamily="18" charset="0"/>
                <a:cs typeface="Times New Roman" pitchFamily="18" charset="0"/>
              </a:rPr>
              <a:t>σ-bonded</a:t>
            </a:r>
            <a:r>
              <a:rPr lang="en-US" sz="4000" dirty="0" smtClean="0">
                <a:latin typeface="Times New Roman" pitchFamily="18" charset="0"/>
                <a:cs typeface="Times New Roman" pitchFamily="18" charset="0"/>
              </a:rPr>
              <a:t> complex and these orbitals may </a:t>
            </a:r>
            <a:r>
              <a:rPr lang="en-US" sz="4000" dirty="0" smtClean="0">
                <a:solidFill>
                  <a:srgbClr val="FF0000"/>
                </a:solidFill>
                <a:latin typeface="Times New Roman" pitchFamily="18" charset="0"/>
                <a:cs typeface="Times New Roman" pitchFamily="18" charset="0"/>
              </a:rPr>
              <a:t>overlap</a:t>
            </a:r>
            <a:r>
              <a:rPr lang="en-US" sz="4000" dirty="0" smtClean="0">
                <a:latin typeface="Times New Roman" pitchFamily="18" charset="0"/>
                <a:cs typeface="Times New Roman" pitchFamily="18" charset="0"/>
              </a:rPr>
              <a:t> with ligand orbitals of the </a:t>
            </a:r>
            <a:r>
              <a:rPr lang="en-US" sz="4000" dirty="0" smtClean="0">
                <a:solidFill>
                  <a:srgbClr val="00B050"/>
                </a:solidFill>
                <a:latin typeface="Times New Roman" pitchFamily="18" charset="0"/>
                <a:cs typeface="Times New Roman" pitchFamily="18" charset="0"/>
              </a:rPr>
              <a:t>correct symmetry</a:t>
            </a:r>
            <a:r>
              <a:rPr lang="en-US" sz="4000" dirty="0" smtClean="0">
                <a:latin typeface="Times New Roman" pitchFamily="18" charset="0"/>
                <a:cs typeface="Times New Roman" pitchFamily="18" charset="0"/>
              </a:rPr>
              <a:t> to give  </a:t>
            </a:r>
            <a:r>
              <a:rPr lang="el-GR" sz="4000" dirty="0" smtClean="0">
                <a:solidFill>
                  <a:srgbClr val="7030A0"/>
                </a:solidFill>
                <a:latin typeface="Times New Roman" pitchFamily="18" charset="0"/>
                <a:cs typeface="Times New Roman" pitchFamily="18" charset="0"/>
              </a:rPr>
              <a:t>π</a:t>
            </a:r>
            <a:r>
              <a:rPr lang="en-US" sz="4000" dirty="0" smtClean="0">
                <a:solidFill>
                  <a:srgbClr val="7030A0"/>
                </a:solidFill>
                <a:latin typeface="Times New Roman" pitchFamily="18" charset="0"/>
                <a:cs typeface="Times New Roman" pitchFamily="18" charset="0"/>
              </a:rPr>
              <a:t> - interactions</a:t>
            </a:r>
            <a:r>
              <a:rPr lang="en-US" sz="4000" dirty="0" smtClean="0">
                <a:latin typeface="Times New Roman" pitchFamily="18" charset="0"/>
                <a:cs typeface="Times New Roman" pitchFamily="18" charset="0"/>
              </a:rPr>
              <a:t>. </a:t>
            </a:r>
          </a:p>
          <a:p>
            <a:pPr algn="just">
              <a:lnSpc>
                <a:spcPct val="170000"/>
              </a:lnSpc>
              <a:buFont typeface="Wingdings" pitchFamily="2" charset="2"/>
              <a:buChar char="Ø"/>
            </a:pPr>
            <a:r>
              <a:rPr lang="en-US" sz="4000" dirty="0" smtClean="0">
                <a:latin typeface="Times New Roman" pitchFamily="18" charset="0"/>
                <a:cs typeface="Times New Roman" pitchFamily="18" charset="0"/>
              </a:rPr>
              <a:t>Two </a:t>
            </a:r>
            <a:r>
              <a:rPr lang="en-US" sz="4000" dirty="0" smtClean="0">
                <a:solidFill>
                  <a:srgbClr val="0070C0"/>
                </a:solidFill>
                <a:latin typeface="Times New Roman" pitchFamily="18" charset="0"/>
                <a:cs typeface="Times New Roman" pitchFamily="18" charset="0"/>
              </a:rPr>
              <a:t>types</a:t>
            </a:r>
            <a:r>
              <a:rPr lang="en-US" sz="4000" dirty="0" smtClean="0">
                <a:latin typeface="Times New Roman" pitchFamily="18" charset="0"/>
                <a:cs typeface="Times New Roman" pitchFamily="18" charset="0"/>
              </a:rPr>
              <a:t> of ligand must be </a:t>
            </a:r>
            <a:r>
              <a:rPr lang="en-US" sz="4000" dirty="0" smtClean="0">
                <a:solidFill>
                  <a:srgbClr val="FF0000"/>
                </a:solidFill>
                <a:latin typeface="Times New Roman" pitchFamily="18" charset="0"/>
                <a:cs typeface="Times New Roman" pitchFamily="18" charset="0"/>
              </a:rPr>
              <a:t>differentiated</a:t>
            </a:r>
            <a:r>
              <a:rPr lang="en-US" sz="4000" dirty="0" smtClean="0">
                <a:latin typeface="Times New Roman" pitchFamily="18" charset="0"/>
                <a:cs typeface="Times New Roman" pitchFamily="18" charset="0"/>
              </a:rPr>
              <a:t>: </a:t>
            </a:r>
            <a:r>
              <a:rPr lang="el-GR" sz="4000" dirty="0" smtClean="0">
                <a:solidFill>
                  <a:srgbClr val="00B0F0"/>
                </a:solidFill>
                <a:latin typeface="Times New Roman" pitchFamily="18" charset="0"/>
                <a:cs typeface="Times New Roman" pitchFamily="18" charset="0"/>
              </a:rPr>
              <a:t>π</a:t>
            </a:r>
            <a:r>
              <a:rPr lang="en-US" sz="4000" dirty="0" smtClean="0">
                <a:solidFill>
                  <a:srgbClr val="00B0F0"/>
                </a:solidFill>
                <a:latin typeface="Times New Roman" pitchFamily="18" charset="0"/>
                <a:cs typeface="Times New Roman" pitchFamily="18" charset="0"/>
              </a:rPr>
              <a:t>-donor</a:t>
            </a:r>
            <a:r>
              <a:rPr lang="en-US" sz="4000" dirty="0" smtClean="0">
                <a:latin typeface="Times New Roman" pitchFamily="18" charset="0"/>
                <a:cs typeface="Times New Roman" pitchFamily="18" charset="0"/>
              </a:rPr>
              <a:t> and </a:t>
            </a:r>
            <a:r>
              <a:rPr lang="el-GR" sz="4000" dirty="0" smtClean="0">
                <a:solidFill>
                  <a:srgbClr val="C00000"/>
                </a:solidFill>
                <a:latin typeface="Times New Roman" pitchFamily="18" charset="0"/>
                <a:cs typeface="Times New Roman" pitchFamily="18" charset="0"/>
              </a:rPr>
              <a:t>π</a:t>
            </a:r>
            <a:r>
              <a:rPr lang="en-US" sz="4000" dirty="0" smtClean="0">
                <a:solidFill>
                  <a:srgbClr val="C00000"/>
                </a:solidFill>
                <a:latin typeface="Times New Roman" pitchFamily="18" charset="0"/>
                <a:cs typeface="Times New Roman" pitchFamily="18" charset="0"/>
              </a:rPr>
              <a:t>–acceptor</a:t>
            </a:r>
            <a:r>
              <a:rPr lang="en-US" sz="4000" dirty="0" smtClean="0">
                <a:latin typeface="Times New Roman" pitchFamily="18" charset="0"/>
                <a:cs typeface="Times New Roman" pitchFamily="18" charset="0"/>
              </a:rPr>
              <a:t> ligands.</a:t>
            </a:r>
          </a:p>
          <a:p>
            <a:pPr algn="just">
              <a:lnSpc>
                <a:spcPct val="170000"/>
              </a:lnSpc>
              <a:buFont typeface="Wingdings" pitchFamily="2" charset="2"/>
              <a:buChar char="Ø"/>
            </a:pPr>
            <a:r>
              <a:rPr lang="en-US" sz="4000" b="1" i="1" dirty="0" smtClean="0">
                <a:latin typeface="Times New Roman" pitchFamily="18" charset="0"/>
                <a:cs typeface="Times New Roman" pitchFamily="18" charset="0"/>
              </a:rPr>
              <a:t> </a:t>
            </a:r>
            <a:r>
              <a:rPr lang="el-GR" sz="4000" dirty="0" smtClean="0">
                <a:solidFill>
                  <a:srgbClr val="00B0F0"/>
                </a:solidFill>
                <a:latin typeface="Times New Roman" pitchFamily="18" charset="0"/>
                <a:cs typeface="Times New Roman" pitchFamily="18" charset="0"/>
              </a:rPr>
              <a:t>π</a:t>
            </a:r>
            <a:r>
              <a:rPr lang="en-US" sz="4000" b="1" i="1" dirty="0" smtClean="0">
                <a:solidFill>
                  <a:srgbClr val="00B0F0"/>
                </a:solidFill>
                <a:latin typeface="Times New Roman" pitchFamily="18" charset="0"/>
                <a:cs typeface="Times New Roman" pitchFamily="18" charset="0"/>
              </a:rPr>
              <a:t>- </a:t>
            </a:r>
            <a:r>
              <a:rPr lang="en-US" sz="4000" dirty="0" smtClean="0">
                <a:solidFill>
                  <a:srgbClr val="00B0F0"/>
                </a:solidFill>
                <a:latin typeface="Times New Roman" pitchFamily="18" charset="0"/>
                <a:cs typeface="Times New Roman" pitchFamily="18" charset="0"/>
              </a:rPr>
              <a:t>donor</a:t>
            </a:r>
            <a:r>
              <a:rPr lang="en-US" sz="4000" dirty="0" smtClean="0">
                <a:latin typeface="Times New Roman" pitchFamily="18" charset="0"/>
                <a:cs typeface="Times New Roman" pitchFamily="18" charset="0"/>
              </a:rPr>
              <a:t> ligands donates </a:t>
            </a:r>
            <a:r>
              <a:rPr lang="en-US" sz="4000" dirty="0" smtClean="0">
                <a:solidFill>
                  <a:srgbClr val="7030A0"/>
                </a:solidFill>
                <a:latin typeface="Times New Roman" pitchFamily="18" charset="0"/>
                <a:cs typeface="Times New Roman" pitchFamily="18" charset="0"/>
              </a:rPr>
              <a:t>electrons</a:t>
            </a:r>
            <a:r>
              <a:rPr lang="en-US" sz="4000" dirty="0" smtClean="0">
                <a:latin typeface="Times New Roman" pitchFamily="18" charset="0"/>
                <a:cs typeface="Times New Roman" pitchFamily="18" charset="0"/>
              </a:rPr>
              <a:t> to the </a:t>
            </a:r>
            <a:r>
              <a:rPr lang="en-US" sz="4000" dirty="0" smtClean="0">
                <a:solidFill>
                  <a:srgbClr val="00B050"/>
                </a:solidFill>
                <a:latin typeface="Times New Roman" pitchFamily="18" charset="0"/>
                <a:cs typeface="Times New Roman" pitchFamily="18" charset="0"/>
              </a:rPr>
              <a:t>metal centre</a:t>
            </a:r>
            <a:r>
              <a:rPr lang="en-US" sz="4000" dirty="0" smtClean="0">
                <a:latin typeface="Times New Roman" pitchFamily="18" charset="0"/>
                <a:cs typeface="Times New Roman" pitchFamily="18" charset="0"/>
              </a:rPr>
              <a:t> in an interaction that involves a </a:t>
            </a:r>
            <a:r>
              <a:rPr lang="en-US" sz="4000" dirty="0" smtClean="0">
                <a:solidFill>
                  <a:srgbClr val="FF0000"/>
                </a:solidFill>
                <a:latin typeface="Times New Roman" pitchFamily="18" charset="0"/>
                <a:cs typeface="Times New Roman" pitchFamily="18" charset="0"/>
              </a:rPr>
              <a:t>filled</a:t>
            </a:r>
            <a:r>
              <a:rPr lang="en-US" sz="4000" dirty="0" smtClean="0">
                <a:latin typeface="Times New Roman" pitchFamily="18" charset="0"/>
                <a:cs typeface="Times New Roman" pitchFamily="18" charset="0"/>
              </a:rPr>
              <a:t> ligand orbital and an </a:t>
            </a:r>
            <a:r>
              <a:rPr lang="en-US" sz="4000" dirty="0" smtClean="0">
                <a:solidFill>
                  <a:srgbClr val="00B0F0"/>
                </a:solidFill>
                <a:latin typeface="Times New Roman" pitchFamily="18" charset="0"/>
                <a:cs typeface="Times New Roman" pitchFamily="18" charset="0"/>
              </a:rPr>
              <a:t>empty </a:t>
            </a:r>
            <a:r>
              <a:rPr lang="en-US" sz="4000" dirty="0" smtClean="0">
                <a:latin typeface="Times New Roman" pitchFamily="18" charset="0"/>
                <a:cs typeface="Times New Roman" pitchFamily="18" charset="0"/>
              </a:rPr>
              <a:t>metal orbital. </a:t>
            </a:r>
            <a:r>
              <a:rPr lang="en-US" sz="3600" dirty="0" smtClean="0">
                <a:latin typeface="Times New Roman" pitchFamily="18" charset="0"/>
                <a:cs typeface="Times New Roman" pitchFamily="18" charset="0"/>
              </a:rPr>
              <a:t>    </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p:wipe dir="r"/>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762000"/>
          </a:xfrm>
        </p:spPr>
        <p:txBody>
          <a:bodyPr>
            <a:normAutofit/>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dirty="0" smtClean="0"/>
              <a:t> </a:t>
            </a:r>
            <a:r>
              <a:rPr lang="en-US" sz="2800" dirty="0" smtClean="0">
                <a:latin typeface="Times New Roman" pitchFamily="18" charset="0"/>
                <a:cs typeface="Times New Roman" pitchFamily="18" charset="0"/>
              </a:rPr>
              <a:t>A </a:t>
            </a:r>
            <a:r>
              <a:rPr lang="el-GR" sz="2800" dirty="0" smtClean="0">
                <a:solidFill>
                  <a:srgbClr val="00B0F0"/>
                </a:solidFill>
                <a:latin typeface="Times New Roman" pitchFamily="18" charset="0"/>
                <a:cs typeface="Times New Roman" pitchFamily="18" charset="0"/>
              </a:rPr>
              <a:t>π</a:t>
            </a:r>
            <a:r>
              <a:rPr lang="en-US" sz="2800" dirty="0" smtClean="0">
                <a:solidFill>
                  <a:srgbClr val="00B0F0"/>
                </a:solidFill>
                <a:latin typeface="Times New Roman" pitchFamily="18" charset="0"/>
                <a:cs typeface="Times New Roman" pitchFamily="18" charset="0"/>
              </a:rPr>
              <a:t>–acceptor</a:t>
            </a:r>
            <a:r>
              <a:rPr lang="en-US" sz="2800" dirty="0" smtClean="0">
                <a:latin typeface="Times New Roman" pitchFamily="18" charset="0"/>
                <a:cs typeface="Times New Roman" pitchFamily="18" charset="0"/>
              </a:rPr>
              <a:t> ligand accepts electrons from the </a:t>
            </a:r>
            <a:r>
              <a:rPr lang="en-US" sz="2800" dirty="0" smtClean="0">
                <a:solidFill>
                  <a:srgbClr val="FF0000"/>
                </a:solidFill>
                <a:latin typeface="Times New Roman" pitchFamily="18" charset="0"/>
                <a:cs typeface="Times New Roman" pitchFamily="18" charset="0"/>
              </a:rPr>
              <a:t>metal centre </a:t>
            </a:r>
            <a:r>
              <a:rPr lang="en-US" sz="2800" dirty="0" smtClean="0">
                <a:latin typeface="Times New Roman" pitchFamily="18" charset="0"/>
                <a:cs typeface="Times New Roman" pitchFamily="18" charset="0"/>
              </a:rPr>
              <a:t>in an interaction that involves a </a:t>
            </a:r>
            <a:r>
              <a:rPr lang="en-US" sz="2800" dirty="0" smtClean="0">
                <a:solidFill>
                  <a:srgbClr val="7030A0"/>
                </a:solidFill>
                <a:latin typeface="Times New Roman" pitchFamily="18" charset="0"/>
                <a:cs typeface="Times New Roman" pitchFamily="18" charset="0"/>
              </a:rPr>
              <a:t>filled</a:t>
            </a:r>
            <a:r>
              <a:rPr lang="en-US" sz="2800" dirty="0" smtClean="0">
                <a:latin typeface="Times New Roman" pitchFamily="18" charset="0"/>
                <a:cs typeface="Times New Roman" pitchFamily="18" charset="0"/>
              </a:rPr>
              <a:t> metal orbital and an </a:t>
            </a:r>
            <a:r>
              <a:rPr lang="en-US" sz="2800" dirty="0" smtClean="0">
                <a:solidFill>
                  <a:srgbClr val="FF0000"/>
                </a:solidFill>
                <a:latin typeface="Times New Roman" pitchFamily="18" charset="0"/>
                <a:cs typeface="Times New Roman" pitchFamily="18" charset="0"/>
              </a:rPr>
              <a:t>empty</a:t>
            </a:r>
            <a:r>
              <a:rPr lang="en-US" sz="2800" dirty="0" smtClean="0">
                <a:latin typeface="Times New Roman" pitchFamily="18" charset="0"/>
                <a:cs typeface="Times New Roman" pitchFamily="18" charset="0"/>
              </a:rPr>
              <a:t> ligand orbital.</a:t>
            </a:r>
          </a:p>
          <a:p>
            <a:pPr algn="just">
              <a:lnSpc>
                <a:spcPct val="150000"/>
              </a:lnSpc>
              <a:buFont typeface="Wingdings" pitchFamily="2" charset="2"/>
              <a:buChar char="Ø"/>
            </a:pPr>
            <a:r>
              <a:rPr lang="el-GR" sz="2800" dirty="0" smtClean="0">
                <a:solidFill>
                  <a:srgbClr val="00B0F0"/>
                </a:solidFill>
                <a:latin typeface="Times New Roman" pitchFamily="18" charset="0"/>
                <a:cs typeface="Times New Roman" pitchFamily="18" charset="0"/>
              </a:rPr>
              <a:t>π</a:t>
            </a:r>
            <a:r>
              <a:rPr lang="en-US" sz="2800" dirty="0" smtClean="0">
                <a:solidFill>
                  <a:srgbClr val="00B0F0"/>
                </a:solidFill>
                <a:latin typeface="Times New Roman" pitchFamily="18" charset="0"/>
                <a:cs typeface="Times New Roman" pitchFamily="18" charset="0"/>
              </a:rPr>
              <a:t>-donor</a:t>
            </a:r>
            <a:r>
              <a:rPr lang="en-US" sz="2800" dirty="0" smtClean="0">
                <a:latin typeface="Times New Roman" pitchFamily="18" charset="0"/>
                <a:cs typeface="Times New Roman" pitchFamily="18" charset="0"/>
              </a:rPr>
              <a:t> ligands include </a:t>
            </a:r>
            <a:r>
              <a:rPr lang="en-US" sz="2800" dirty="0" smtClean="0">
                <a:solidFill>
                  <a:srgbClr val="00B050"/>
                </a:solidFill>
                <a:latin typeface="Times New Roman" pitchFamily="18" charset="0"/>
                <a:cs typeface="Times New Roman" pitchFamily="18" charset="0"/>
              </a:rPr>
              <a:t>Cl</a:t>
            </a:r>
            <a:r>
              <a:rPr lang="en-US" sz="2800" baseline="30000" dirty="0" smtClean="0">
                <a:solidFill>
                  <a:srgbClr val="00B050"/>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dirty="0" smtClean="0">
                <a:solidFill>
                  <a:srgbClr val="002060"/>
                </a:solidFill>
                <a:latin typeface="Times New Roman" pitchFamily="18" charset="0"/>
                <a:cs typeface="Times New Roman" pitchFamily="18" charset="0"/>
              </a:rPr>
              <a:t>Br</a:t>
            </a:r>
            <a:r>
              <a:rPr lang="en-US" sz="2800" baseline="30000" dirty="0" smtClean="0">
                <a:solidFill>
                  <a:srgbClr val="FFFF00"/>
                </a:solidFill>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and </a:t>
            </a:r>
            <a:r>
              <a:rPr lang="en-US" sz="2800" dirty="0" smtClean="0">
                <a:solidFill>
                  <a:srgbClr val="FF0000"/>
                </a:solidFill>
                <a:latin typeface="Times New Roman" pitchFamily="18" charset="0"/>
                <a:cs typeface="Times New Roman" pitchFamily="18" charset="0"/>
              </a:rPr>
              <a:t>I</a:t>
            </a:r>
            <a:r>
              <a:rPr lang="en-US" sz="2800" baseline="30000" dirty="0" smtClean="0">
                <a:solidFill>
                  <a:srgbClr val="FF0000"/>
                </a:solidFill>
                <a:latin typeface="Times New Roman" pitchFamily="18" charset="0"/>
                <a:cs typeface="Times New Roman" pitchFamily="18" charset="0"/>
              </a:rPr>
              <a:t>-</a:t>
            </a:r>
            <a:r>
              <a:rPr lang="en-US" sz="2800" dirty="0" smtClean="0">
                <a:solidFill>
                  <a:srgbClr val="FF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and the </a:t>
            </a:r>
            <a:r>
              <a:rPr lang="en-US" sz="2800" dirty="0" smtClean="0">
                <a:solidFill>
                  <a:srgbClr val="C00000"/>
                </a:solidFill>
                <a:latin typeface="Times New Roman" pitchFamily="18" charset="0"/>
                <a:cs typeface="Times New Roman" pitchFamily="18" charset="0"/>
              </a:rPr>
              <a:t>metal–ligand</a:t>
            </a:r>
            <a:r>
              <a:rPr lang="en-US" sz="28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π</a:t>
            </a:r>
            <a:r>
              <a:rPr lang="en-US" sz="2800" dirty="0" smtClean="0">
                <a:latin typeface="Times New Roman" pitchFamily="18" charset="0"/>
                <a:cs typeface="Times New Roman" pitchFamily="18" charset="0"/>
              </a:rPr>
              <a:t>-interaction involves transfer of </a:t>
            </a:r>
            <a:r>
              <a:rPr lang="en-US" sz="2800" dirty="0" smtClean="0">
                <a:solidFill>
                  <a:srgbClr val="00B0F0"/>
                </a:solidFill>
                <a:latin typeface="Times New Roman" pitchFamily="18" charset="0"/>
                <a:cs typeface="Times New Roman" pitchFamily="18" charset="0"/>
              </a:rPr>
              <a:t>electrons </a:t>
            </a:r>
            <a:r>
              <a:rPr lang="en-US" sz="2800" dirty="0" smtClean="0">
                <a:latin typeface="Times New Roman" pitchFamily="18" charset="0"/>
                <a:cs typeface="Times New Roman" pitchFamily="18" charset="0"/>
              </a:rPr>
              <a:t>from </a:t>
            </a:r>
            <a:r>
              <a:rPr lang="en-US" sz="2800" dirty="0" smtClean="0">
                <a:solidFill>
                  <a:srgbClr val="00B0F0"/>
                </a:solidFill>
                <a:latin typeface="Times New Roman" pitchFamily="18" charset="0"/>
                <a:cs typeface="Times New Roman" pitchFamily="18" charset="0"/>
              </a:rPr>
              <a:t>filled</a:t>
            </a:r>
            <a:r>
              <a:rPr lang="en-US" sz="2800" dirty="0" smtClean="0">
                <a:latin typeface="Times New Roman" pitchFamily="18" charset="0"/>
                <a:cs typeface="Times New Roman" pitchFamily="18" charset="0"/>
              </a:rPr>
              <a:t> ligand </a:t>
            </a:r>
            <a:r>
              <a:rPr lang="en-US" sz="2800" dirty="0" smtClean="0">
                <a:solidFill>
                  <a:srgbClr val="FF0000"/>
                </a:solidFill>
                <a:latin typeface="Times New Roman" pitchFamily="18" charset="0"/>
                <a:cs typeface="Times New Roman" pitchFamily="18" charset="0"/>
              </a:rPr>
              <a:t>p</a:t>
            </a:r>
            <a:r>
              <a:rPr lang="en-US" sz="2800" dirty="0" smtClean="0">
                <a:latin typeface="Times New Roman" pitchFamily="18" charset="0"/>
                <a:cs typeface="Times New Roman" pitchFamily="18" charset="0"/>
              </a:rPr>
              <a:t> orbitals to the </a:t>
            </a:r>
            <a:r>
              <a:rPr lang="en-US" sz="2800" dirty="0" smtClean="0">
                <a:solidFill>
                  <a:srgbClr val="FF0000"/>
                </a:solidFill>
                <a:latin typeface="Times New Roman" pitchFamily="18" charset="0"/>
                <a:cs typeface="Times New Roman" pitchFamily="18" charset="0"/>
              </a:rPr>
              <a:t>metal centre</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π</a:t>
            </a:r>
            <a:r>
              <a:rPr lang="en-US" sz="2800" dirty="0" smtClean="0">
                <a:latin typeface="Times New Roman" pitchFamily="18" charset="0"/>
                <a:cs typeface="Times New Roman" pitchFamily="18" charset="0"/>
              </a:rPr>
              <a:t>-acceptor ligands are CO, N</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NO and alkenes, and the </a:t>
            </a:r>
            <a:r>
              <a:rPr lang="en-US" sz="2800" dirty="0" smtClean="0">
                <a:solidFill>
                  <a:srgbClr val="00B0F0"/>
                </a:solidFill>
                <a:latin typeface="Times New Roman" pitchFamily="18" charset="0"/>
                <a:cs typeface="Times New Roman" pitchFamily="18" charset="0"/>
              </a:rPr>
              <a:t>metal–ligand </a:t>
            </a:r>
            <a:r>
              <a:rPr lang="en-US" sz="28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π</a:t>
            </a:r>
            <a:r>
              <a:rPr lang="en-US" sz="2800" dirty="0" smtClean="0">
                <a:latin typeface="Times New Roman" pitchFamily="18" charset="0"/>
                <a:cs typeface="Times New Roman" pitchFamily="18" charset="0"/>
              </a:rPr>
              <a:t>-bonds </a:t>
            </a:r>
            <a:r>
              <a:rPr lang="en-US" sz="2800" dirty="0" smtClean="0">
                <a:solidFill>
                  <a:srgbClr val="FF0000"/>
                </a:solidFill>
                <a:latin typeface="Times New Roman" pitchFamily="18" charset="0"/>
                <a:cs typeface="Times New Roman" pitchFamily="18" charset="0"/>
              </a:rPr>
              <a:t>arise</a:t>
            </a:r>
            <a:r>
              <a:rPr lang="en-US" sz="2800" dirty="0" smtClean="0">
                <a:latin typeface="Times New Roman" pitchFamily="18" charset="0"/>
                <a:cs typeface="Times New Roman" pitchFamily="18" charset="0"/>
              </a:rPr>
              <a:t> from the </a:t>
            </a:r>
            <a:r>
              <a:rPr lang="en-US" sz="2800" dirty="0" smtClean="0">
                <a:solidFill>
                  <a:srgbClr val="7030A0"/>
                </a:solidFill>
                <a:latin typeface="Times New Roman" pitchFamily="18" charset="0"/>
                <a:cs typeface="Times New Roman" pitchFamily="18" charset="0"/>
              </a:rPr>
              <a:t>back donation</a:t>
            </a:r>
            <a:r>
              <a:rPr lang="en-US" sz="2800" dirty="0" smtClean="0">
                <a:latin typeface="Times New Roman" pitchFamily="18" charset="0"/>
                <a:cs typeface="Times New Roman" pitchFamily="18" charset="0"/>
              </a:rPr>
              <a:t> of </a:t>
            </a:r>
            <a:r>
              <a:rPr lang="en-US" sz="2800" dirty="0" smtClean="0">
                <a:solidFill>
                  <a:srgbClr val="FF0000"/>
                </a:solidFill>
                <a:latin typeface="Times New Roman" pitchFamily="18" charset="0"/>
                <a:cs typeface="Times New Roman" pitchFamily="18" charset="0"/>
              </a:rPr>
              <a:t>electrons </a:t>
            </a:r>
            <a:r>
              <a:rPr lang="en-US" sz="2800" dirty="0" smtClean="0">
                <a:latin typeface="Times New Roman" pitchFamily="18" charset="0"/>
                <a:cs typeface="Times New Roman" pitchFamily="18" charset="0"/>
              </a:rPr>
              <a:t>from the </a:t>
            </a:r>
            <a:r>
              <a:rPr lang="en-US" sz="2800" dirty="0" smtClean="0">
                <a:solidFill>
                  <a:srgbClr val="00B0F0"/>
                </a:solidFill>
                <a:latin typeface="Times New Roman" pitchFamily="18" charset="0"/>
                <a:cs typeface="Times New Roman" pitchFamily="18" charset="0"/>
              </a:rPr>
              <a:t>metal centre </a:t>
            </a:r>
            <a:r>
              <a:rPr lang="en-US" sz="2800" dirty="0" smtClean="0">
                <a:latin typeface="Times New Roman" pitchFamily="18" charset="0"/>
                <a:cs typeface="Times New Roman" pitchFamily="18" charset="0"/>
              </a:rPr>
              <a:t>to </a:t>
            </a:r>
            <a:r>
              <a:rPr lang="en-US" sz="2800" dirty="0" smtClean="0">
                <a:solidFill>
                  <a:srgbClr val="00B050"/>
                </a:solidFill>
                <a:latin typeface="Times New Roman" pitchFamily="18" charset="0"/>
                <a:cs typeface="Times New Roman" pitchFamily="18" charset="0"/>
              </a:rPr>
              <a:t>vacant</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antibonding</a:t>
            </a:r>
            <a:r>
              <a:rPr lang="en-US" sz="2800" dirty="0" smtClean="0">
                <a:latin typeface="Times New Roman" pitchFamily="18" charset="0"/>
                <a:cs typeface="Times New Roman" pitchFamily="18" charset="0"/>
              </a:rPr>
              <a:t> orbitals on the ligand.                                          </a:t>
            </a:r>
            <a:fld id="{BEC5C4B4-EAAD-4FB2-8C0A-24B8223ED48E}" type="slidenum">
              <a:rPr lang="en-US" sz="2800" smtClean="0">
                <a:latin typeface="Times New Roman" pitchFamily="18" charset="0"/>
                <a:cs typeface="Times New Roman" pitchFamily="18" charset="0"/>
              </a:rPr>
              <a:pPr algn="just">
                <a:lnSpc>
                  <a:spcPct val="150000"/>
                </a:lnSpc>
                <a:buFont typeface="Wingdings" pitchFamily="2" charset="2"/>
                <a:buChar char="Ø"/>
              </a:pPr>
              <a:t>315</a:t>
            </a:fld>
            <a:endParaRPr lang="en-US" sz="2800" dirty="0" smtClean="0">
              <a:latin typeface="Times New Roman" pitchFamily="18" charset="0"/>
              <a:cs typeface="Times New Roman" pitchFamily="18" charset="0"/>
            </a:endParaRPr>
          </a:p>
          <a:p>
            <a:pPr>
              <a:buFont typeface="Wingdings" pitchFamily="2" charset="2"/>
              <a:buChar char="ü"/>
            </a:pPr>
            <a:endParaRPr lang="en-US" dirty="0" smtClean="0">
              <a:latin typeface="Times New Roman" pitchFamily="18" charset="0"/>
              <a:cs typeface="Times New Roman" pitchFamily="18" charset="0"/>
            </a:endParaRPr>
          </a:p>
          <a:p>
            <a:pPr>
              <a:buFont typeface="Wingdings" pitchFamily="2" charset="2"/>
              <a:buChar char="ü"/>
            </a:pPr>
            <a:endParaRPr lang="en-US" dirty="0" smtClean="0">
              <a:latin typeface="Times New Roman" pitchFamily="18" charset="0"/>
              <a:cs typeface="Times New Roman" pitchFamily="18" charset="0"/>
            </a:endParaRPr>
          </a:p>
          <a:p>
            <a:pPr>
              <a:buFont typeface="Wingdings" pitchFamily="2" charset="2"/>
              <a:buChar char="ü"/>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just">
              <a:lnSpc>
                <a:spcPct val="150000"/>
              </a:lnSpc>
              <a:buNone/>
            </a:pPr>
            <a:endParaRPr lang="en-US" sz="2800" dirty="0" smtClean="0">
              <a:latin typeface="Times New Roman" pitchFamily="18" charset="0"/>
              <a:cs typeface="Times New Roman" pitchFamily="18" charset="0"/>
            </a:endParaRPr>
          </a:p>
          <a:p>
            <a:pPr algn="just">
              <a:lnSpc>
                <a:spcPct val="150000"/>
              </a:lnSpc>
              <a:buNone/>
            </a:pPr>
            <a:endParaRPr lang="en-US" sz="2800" dirty="0" smtClean="0">
              <a:latin typeface="Times New Roman" pitchFamily="18" charset="0"/>
              <a:cs typeface="Times New Roman" pitchFamily="18" charset="0"/>
            </a:endParaRPr>
          </a:p>
          <a:p>
            <a:pPr algn="just">
              <a:lnSpc>
                <a:spcPct val="150000"/>
              </a:lnSpc>
              <a:buNone/>
            </a:pPr>
            <a:endParaRPr lang="en-US" sz="2800" dirty="0" smtClean="0">
              <a:latin typeface="Times New Roman" pitchFamily="18" charset="0"/>
              <a:cs typeface="Times New Roman" pitchFamily="18" charset="0"/>
            </a:endParaRPr>
          </a:p>
          <a:p>
            <a:pPr algn="just">
              <a:lnSpc>
                <a:spcPct val="150000"/>
              </a:lnSpc>
              <a:buNone/>
            </a:pPr>
            <a:endParaRPr lang="en-US" sz="2800" dirty="0" smtClean="0">
              <a:latin typeface="Times New Roman" pitchFamily="18" charset="0"/>
              <a:cs typeface="Times New Roman" pitchFamily="18" charset="0"/>
            </a:endParaRPr>
          </a:p>
          <a:p>
            <a:pPr algn="just">
              <a:lnSpc>
                <a:spcPct val="150000"/>
              </a:lnSpc>
              <a:buNone/>
            </a:pPr>
            <a:endParaRPr lang="en-US" sz="2800" dirty="0" smtClean="0">
              <a:latin typeface="Times New Roman" pitchFamily="18" charset="0"/>
              <a:cs typeface="Times New Roman" pitchFamily="18" charset="0"/>
            </a:endParaRPr>
          </a:p>
          <a:p>
            <a:pPr algn="just">
              <a:lnSpc>
                <a:spcPct val="150000"/>
              </a:lnSpc>
              <a:buNone/>
            </a:pPr>
            <a:r>
              <a:rPr lang="el-GR" sz="2800" dirty="0" smtClean="0">
                <a:solidFill>
                  <a:srgbClr val="00B050"/>
                </a:solidFill>
                <a:latin typeface="Times New Roman" pitchFamily="18" charset="0"/>
                <a:cs typeface="Times New Roman" pitchFamily="18" charset="0"/>
              </a:rPr>
              <a:t>π</a:t>
            </a:r>
            <a:r>
              <a:rPr lang="en-US" sz="2800" dirty="0" smtClean="0">
                <a:solidFill>
                  <a:srgbClr val="00B050"/>
                </a:solidFill>
                <a:latin typeface="Times New Roman" pitchFamily="18" charset="0"/>
                <a:cs typeface="Times New Roman" pitchFamily="18" charset="0"/>
              </a:rPr>
              <a:t>-bond</a:t>
            </a:r>
            <a:r>
              <a:rPr lang="en-US" sz="2800" dirty="0" smtClean="0">
                <a:latin typeface="Times New Roman" pitchFamily="18" charset="0"/>
                <a:cs typeface="Times New Roman" pitchFamily="18" charset="0"/>
              </a:rPr>
              <a:t> formation in a </a:t>
            </a:r>
            <a:r>
              <a:rPr lang="en-US" sz="2800" dirty="0" smtClean="0">
                <a:solidFill>
                  <a:srgbClr val="FF0000"/>
                </a:solidFill>
                <a:latin typeface="Times New Roman" pitchFamily="18" charset="0"/>
                <a:cs typeface="Times New Roman" pitchFamily="18" charset="0"/>
              </a:rPr>
              <a:t>linear</a:t>
            </a:r>
            <a:r>
              <a:rPr lang="en-US" sz="2800" dirty="0" smtClean="0">
                <a:latin typeface="Times New Roman" pitchFamily="18" charset="0"/>
                <a:cs typeface="Times New Roman" pitchFamily="18" charset="0"/>
              </a:rPr>
              <a:t> </a:t>
            </a:r>
            <a:r>
              <a:rPr lang="en-US" sz="2800" dirty="0" smtClean="0">
                <a:solidFill>
                  <a:srgbClr val="00B0F0"/>
                </a:solidFill>
                <a:latin typeface="Times New Roman" pitchFamily="18" charset="0"/>
                <a:cs typeface="Times New Roman" pitchFamily="18" charset="0"/>
              </a:rPr>
              <a:t>L-M-L</a:t>
            </a:r>
            <a:r>
              <a:rPr lang="en-US" sz="2800" dirty="0" smtClean="0">
                <a:latin typeface="Times New Roman" pitchFamily="18" charset="0"/>
                <a:cs typeface="Times New Roman" pitchFamily="18" charset="0"/>
              </a:rPr>
              <a:t> unit in which the metal and ligand donor atoms lie on the </a:t>
            </a:r>
            <a:r>
              <a:rPr lang="en-US" sz="2800" dirty="0" smtClean="0">
                <a:solidFill>
                  <a:srgbClr val="FF0000"/>
                </a:solidFill>
                <a:latin typeface="Times New Roman" pitchFamily="18" charset="0"/>
                <a:cs typeface="Times New Roman" pitchFamily="18" charset="0"/>
              </a:rPr>
              <a:t>x axis</a:t>
            </a:r>
            <a:r>
              <a:rPr lang="en-US" sz="2800" dirty="0" smtClean="0">
                <a:latin typeface="Times New Roman" pitchFamily="18" charset="0"/>
                <a:cs typeface="Times New Roman" pitchFamily="18" charset="0"/>
              </a:rPr>
              <a:t>:</a:t>
            </a:r>
          </a:p>
          <a:p>
            <a:pPr marL="514350" indent="-514350" algn="just">
              <a:lnSpc>
                <a:spcPct val="150000"/>
              </a:lnSpc>
              <a:buAutoNum type="alphaLcParenBoth"/>
            </a:pPr>
            <a:r>
              <a:rPr lang="en-US" sz="2800" dirty="0" smtClean="0">
                <a:latin typeface="Times New Roman" pitchFamily="18" charset="0"/>
                <a:cs typeface="Times New Roman" pitchFamily="18" charset="0"/>
              </a:rPr>
              <a:t>between metal </a:t>
            </a:r>
            <a:r>
              <a:rPr lang="en-US" sz="2800" dirty="0" err="1" smtClean="0">
                <a:solidFill>
                  <a:srgbClr val="FF0000"/>
                </a:solidFill>
                <a:latin typeface="Times New Roman" pitchFamily="18" charset="0"/>
                <a:cs typeface="Times New Roman" pitchFamily="18" charset="0"/>
              </a:rPr>
              <a:t>d</a:t>
            </a:r>
            <a:r>
              <a:rPr lang="en-US" sz="2800" baseline="-25000" dirty="0" err="1" smtClean="0">
                <a:solidFill>
                  <a:srgbClr val="FF0000"/>
                </a:solidFill>
                <a:latin typeface="Times New Roman" pitchFamily="18" charset="0"/>
                <a:cs typeface="Times New Roman" pitchFamily="18" charset="0"/>
              </a:rPr>
              <a:t>xz</a:t>
            </a:r>
            <a:r>
              <a:rPr lang="en-US" sz="2800" dirty="0" smtClean="0">
                <a:latin typeface="Times New Roman" pitchFamily="18" charset="0"/>
                <a:cs typeface="Times New Roman" pitchFamily="18" charset="0"/>
              </a:rPr>
              <a:t> and ligand </a:t>
            </a:r>
            <a:r>
              <a:rPr lang="en-US" sz="2800" dirty="0" err="1" smtClean="0">
                <a:solidFill>
                  <a:srgbClr val="00B0F0"/>
                </a:solidFill>
                <a:latin typeface="Times New Roman" pitchFamily="18" charset="0"/>
                <a:cs typeface="Times New Roman" pitchFamily="18" charset="0"/>
              </a:rPr>
              <a:t>p</a:t>
            </a:r>
            <a:r>
              <a:rPr lang="en-US" sz="2800" baseline="-25000" dirty="0" err="1" smtClean="0">
                <a:solidFill>
                  <a:srgbClr val="00B0F0"/>
                </a:solidFill>
                <a:latin typeface="Times New Roman" pitchFamily="18" charset="0"/>
                <a:cs typeface="Times New Roman" pitchFamily="18" charset="0"/>
              </a:rPr>
              <a:t>z</a:t>
            </a:r>
            <a:r>
              <a:rPr lang="en-US" sz="2800" dirty="0" smtClean="0">
                <a:latin typeface="Times New Roman" pitchFamily="18" charset="0"/>
                <a:cs typeface="Times New Roman" pitchFamily="18" charset="0"/>
              </a:rPr>
              <a:t> orbitals as for ( a), an example of a </a:t>
            </a:r>
            <a:r>
              <a:rPr lang="el-GR" sz="2800" dirty="0" smtClean="0">
                <a:solidFill>
                  <a:srgbClr val="00B050"/>
                </a:solidFill>
                <a:latin typeface="Times New Roman" pitchFamily="18" charset="0"/>
                <a:cs typeface="Times New Roman" pitchFamily="18" charset="0"/>
              </a:rPr>
              <a:t>π</a:t>
            </a:r>
            <a:r>
              <a:rPr lang="en-US" sz="2800" dirty="0" smtClean="0">
                <a:solidFill>
                  <a:srgbClr val="00B050"/>
                </a:solidFill>
                <a:latin typeface="Times New Roman" pitchFamily="18" charset="0"/>
                <a:cs typeface="Times New Roman" pitchFamily="18" charset="0"/>
              </a:rPr>
              <a:t>-donor</a:t>
            </a:r>
            <a:r>
              <a:rPr lang="en-US" sz="2800" dirty="0" smtClean="0">
                <a:latin typeface="Times New Roman" pitchFamily="18" charset="0"/>
                <a:cs typeface="Times New Roman" pitchFamily="18" charset="0"/>
              </a:rPr>
              <a:t> ligand; and </a:t>
            </a:r>
          </a:p>
          <a:p>
            <a:pPr marL="514350" indent="-514350" algn="just">
              <a:lnSpc>
                <a:spcPct val="150000"/>
              </a:lnSpc>
              <a:buAutoNum type="alphaLcParenBoth"/>
            </a:pPr>
            <a:r>
              <a:rPr lang="en-US" sz="2800" dirty="0" smtClean="0">
                <a:latin typeface="Times New Roman" pitchFamily="18" charset="0"/>
                <a:cs typeface="Times New Roman" pitchFamily="18" charset="0"/>
              </a:rPr>
              <a:t>between metal </a:t>
            </a:r>
            <a:r>
              <a:rPr lang="en-US" sz="2800" dirty="0" err="1" smtClean="0">
                <a:solidFill>
                  <a:srgbClr val="00B0F0"/>
                </a:solidFill>
                <a:latin typeface="Times New Roman" pitchFamily="18" charset="0"/>
                <a:cs typeface="Times New Roman" pitchFamily="18" charset="0"/>
              </a:rPr>
              <a:t>d</a:t>
            </a:r>
            <a:r>
              <a:rPr lang="en-US" sz="2800" baseline="-25000" dirty="0" err="1" smtClean="0">
                <a:solidFill>
                  <a:srgbClr val="00B0F0"/>
                </a:solidFill>
                <a:latin typeface="Times New Roman" pitchFamily="18" charset="0"/>
                <a:cs typeface="Times New Roman" pitchFamily="18" charset="0"/>
              </a:rPr>
              <a:t>xz</a:t>
            </a:r>
            <a:r>
              <a:rPr lang="en-US" sz="2800" dirty="0" smtClean="0">
                <a:latin typeface="Times New Roman" pitchFamily="18" charset="0"/>
                <a:cs typeface="Times New Roman" pitchFamily="18" charset="0"/>
              </a:rPr>
              <a:t> and ligand </a:t>
            </a:r>
            <a:r>
              <a:rPr lang="el-GR" sz="2800" dirty="0" smtClean="0">
                <a:solidFill>
                  <a:srgbClr val="0070C0"/>
                </a:solidFill>
                <a:latin typeface="Times New Roman" pitchFamily="18" charset="0"/>
                <a:cs typeface="Times New Roman" pitchFamily="18" charset="0"/>
              </a:rPr>
              <a:t>π</a:t>
            </a:r>
            <a:r>
              <a:rPr lang="en-US" sz="2800" dirty="0" smtClean="0">
                <a:solidFill>
                  <a:srgbClr val="0070C0"/>
                </a:solidFill>
                <a:latin typeface="Times New Roman" pitchFamily="18" charset="0"/>
                <a:cs typeface="Times New Roman" pitchFamily="18" charset="0"/>
              </a:rPr>
              <a:t>-orbitals</a:t>
            </a:r>
            <a:r>
              <a:rPr lang="en-US" sz="2800" dirty="0" smtClean="0">
                <a:latin typeface="Times New Roman" pitchFamily="18" charset="0"/>
                <a:cs typeface="Times New Roman" pitchFamily="18" charset="0"/>
              </a:rPr>
              <a:t> as for </a:t>
            </a:r>
            <a:r>
              <a:rPr lang="en-US" sz="2800" dirty="0" smtClean="0">
                <a:solidFill>
                  <a:srgbClr val="00B050"/>
                </a:solidFill>
                <a:latin typeface="Times New Roman" pitchFamily="18" charset="0"/>
                <a:cs typeface="Times New Roman" pitchFamily="18" charset="0"/>
              </a:rPr>
              <a:t>L = CO</a:t>
            </a:r>
            <a:r>
              <a:rPr lang="en-US" sz="2800" dirty="0" smtClean="0">
                <a:latin typeface="Times New Roman" pitchFamily="18" charset="0"/>
                <a:cs typeface="Times New Roman" pitchFamily="18" charset="0"/>
              </a:rPr>
              <a:t>, an example of a </a:t>
            </a:r>
            <a:r>
              <a:rPr lang="el-GR" sz="2800" dirty="0" smtClean="0">
                <a:solidFill>
                  <a:srgbClr val="FF0000"/>
                </a:solidFill>
                <a:latin typeface="Times New Roman" pitchFamily="18" charset="0"/>
                <a:cs typeface="Times New Roman" pitchFamily="18" charset="0"/>
              </a:rPr>
              <a:t>π</a:t>
            </a:r>
            <a:r>
              <a:rPr lang="en-US" sz="2800" dirty="0" smtClean="0">
                <a:solidFill>
                  <a:srgbClr val="FF0000"/>
                </a:solidFill>
                <a:latin typeface="Times New Roman" pitchFamily="18" charset="0"/>
                <a:cs typeface="Times New Roman" pitchFamily="18" charset="0"/>
              </a:rPr>
              <a:t>-acceptor</a:t>
            </a:r>
            <a:r>
              <a:rPr lang="en-US" sz="2800" dirty="0" smtClean="0">
                <a:latin typeface="Times New Roman" pitchFamily="18" charset="0"/>
                <a:cs typeface="Times New Roman" pitchFamily="18" charset="0"/>
              </a:rPr>
              <a:t> ligand.                                            </a:t>
            </a:r>
            <a:fld id="{860D488B-0ED6-469C-BCA8-6382B477C3FC}" type="slidenum">
              <a:rPr lang="en-US" sz="2800" smtClean="0">
                <a:latin typeface="Times New Roman" pitchFamily="18" charset="0"/>
                <a:cs typeface="Times New Roman" pitchFamily="18" charset="0"/>
              </a:rPr>
              <a:pPr marL="514350" indent="-514350" algn="just">
                <a:lnSpc>
                  <a:spcPct val="150000"/>
                </a:lnSpc>
                <a:buAutoNum type="alphaLcParenBoth"/>
              </a:pPr>
              <a:t>316</a:t>
            </a:fld>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pic>
        <p:nvPicPr>
          <p:cNvPr id="4" name="Picture 3"/>
          <p:cNvPicPr/>
          <p:nvPr/>
        </p:nvPicPr>
        <p:blipFill>
          <a:blip r:embed="rId2" cstate="print"/>
          <a:srcRect/>
          <a:stretch>
            <a:fillRect/>
          </a:stretch>
        </p:blipFill>
        <p:spPr bwMode="auto">
          <a:xfrm>
            <a:off x="2514600" y="0"/>
            <a:ext cx="48006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6200"/>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lnSpcReduction="20000"/>
          </a:bodyPr>
          <a:lstStyle/>
          <a:p>
            <a:pPr algn="just">
              <a:lnSpc>
                <a:spcPct val="150000"/>
              </a:lnSpc>
              <a:buFont typeface="Wingdings" pitchFamily="2" charset="2"/>
              <a:buChar char="Ø"/>
            </a:pPr>
            <a:r>
              <a:rPr lang="el-GR" sz="2800" dirty="0" smtClean="0">
                <a:latin typeface="Times New Roman" pitchFamily="18" charset="0"/>
                <a:cs typeface="Times New Roman" pitchFamily="18" charset="0"/>
              </a:rPr>
              <a:t>π</a:t>
            </a:r>
            <a:r>
              <a:rPr lang="en-US" sz="2800" dirty="0" smtClean="0">
                <a:latin typeface="Times New Roman" pitchFamily="18" charset="0"/>
                <a:cs typeface="Times New Roman" pitchFamily="18" charset="0"/>
              </a:rPr>
              <a:t>-</a:t>
            </a:r>
            <a:r>
              <a:rPr lang="en-US" sz="2800" dirty="0" smtClean="0">
                <a:solidFill>
                  <a:srgbClr val="FF0000"/>
                </a:solidFill>
                <a:latin typeface="Times New Roman" pitchFamily="18" charset="0"/>
                <a:cs typeface="Times New Roman" pitchFamily="18" charset="0"/>
              </a:rPr>
              <a:t>acceptor ligands</a:t>
            </a:r>
            <a:r>
              <a:rPr lang="en-US" sz="2800" dirty="0" smtClean="0">
                <a:latin typeface="Times New Roman" pitchFamily="18" charset="0"/>
                <a:cs typeface="Times New Roman" pitchFamily="18" charset="0"/>
              </a:rPr>
              <a:t> can </a:t>
            </a:r>
            <a:r>
              <a:rPr lang="en-US" sz="2800" dirty="0" smtClean="0">
                <a:solidFill>
                  <a:srgbClr val="00B050"/>
                </a:solidFill>
                <a:latin typeface="Times New Roman" pitchFamily="18" charset="0"/>
                <a:cs typeface="Times New Roman" pitchFamily="18" charset="0"/>
              </a:rPr>
              <a:t>stabilize</a:t>
            </a:r>
            <a:r>
              <a:rPr lang="en-US" sz="2800" dirty="0" smtClean="0">
                <a:latin typeface="Times New Roman" pitchFamily="18" charset="0"/>
                <a:cs typeface="Times New Roman" pitchFamily="18" charset="0"/>
              </a:rPr>
              <a:t> low </a:t>
            </a:r>
            <a:r>
              <a:rPr lang="en-US" sz="2800" dirty="0" smtClean="0">
                <a:solidFill>
                  <a:srgbClr val="00B0F0"/>
                </a:solidFill>
                <a:latin typeface="Times New Roman" pitchFamily="18" charset="0"/>
                <a:cs typeface="Times New Roman" pitchFamily="18" charset="0"/>
              </a:rPr>
              <a:t>oxidation state </a:t>
            </a:r>
            <a:r>
              <a:rPr lang="en-US" sz="2800" dirty="0" smtClean="0">
                <a:latin typeface="Times New Roman" pitchFamily="18" charset="0"/>
                <a:cs typeface="Times New Roman" pitchFamily="18" charset="0"/>
              </a:rPr>
              <a:t>metal complexes.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a:t>
            </a:r>
            <a:r>
              <a:rPr lang="en-US" sz="2800" dirty="0" smtClean="0">
                <a:solidFill>
                  <a:srgbClr val="00B0F0"/>
                </a:solidFill>
                <a:latin typeface="Times New Roman" pitchFamily="18" charset="0"/>
                <a:cs typeface="Times New Roman" pitchFamily="18" charset="0"/>
              </a:rPr>
              <a:t>interaction </a:t>
            </a:r>
            <a:r>
              <a:rPr lang="en-US" sz="2800" dirty="0" smtClean="0">
                <a:latin typeface="Times New Roman" pitchFamily="18" charset="0"/>
                <a:cs typeface="Times New Roman" pitchFamily="18" charset="0"/>
              </a:rPr>
              <a:t>of</a:t>
            </a:r>
            <a:r>
              <a:rPr lang="en-US" sz="2800" dirty="0" smtClean="0">
                <a:solidFill>
                  <a:srgbClr val="00B0F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ligand </a:t>
            </a:r>
            <a:r>
              <a:rPr lang="el-GR" sz="2800" dirty="0" smtClean="0">
                <a:solidFill>
                  <a:srgbClr val="0070C0"/>
                </a:solidFill>
                <a:latin typeface="Times New Roman" pitchFamily="18" charset="0"/>
                <a:cs typeface="Times New Roman" pitchFamily="18" charset="0"/>
              </a:rPr>
              <a:t>π</a:t>
            </a:r>
            <a:r>
              <a:rPr lang="en-US" sz="2800" dirty="0" smtClean="0">
                <a:solidFill>
                  <a:srgbClr val="0070C0"/>
                </a:solidFill>
                <a:latin typeface="Times New Roman" pitchFamily="18" charset="0"/>
                <a:cs typeface="Times New Roman" pitchFamily="18" charset="0"/>
              </a:rPr>
              <a:t>-orbitals</a:t>
            </a:r>
            <a:r>
              <a:rPr lang="en-US" sz="2800" dirty="0" smtClean="0">
                <a:latin typeface="Times New Roman" pitchFamily="18" charset="0"/>
                <a:cs typeface="Times New Roman" pitchFamily="18" charset="0"/>
              </a:rPr>
              <a:t> with the </a:t>
            </a:r>
            <a:r>
              <a:rPr lang="en-US" sz="2800" dirty="0" smtClean="0">
                <a:solidFill>
                  <a:srgbClr val="FF0000"/>
                </a:solidFill>
                <a:latin typeface="Times New Roman" pitchFamily="18" charset="0"/>
                <a:cs typeface="Times New Roman" pitchFamily="18" charset="0"/>
              </a:rPr>
              <a:t>metal t</a:t>
            </a:r>
            <a:r>
              <a:rPr lang="en-US" sz="2800" baseline="-25000" dirty="0" smtClean="0">
                <a:solidFill>
                  <a:srgbClr val="FF0000"/>
                </a:solidFill>
                <a:latin typeface="Times New Roman" pitchFamily="18" charset="0"/>
                <a:cs typeface="Times New Roman" pitchFamily="18" charset="0"/>
              </a:rPr>
              <a:t>2g</a:t>
            </a:r>
            <a:r>
              <a:rPr lang="en-US" sz="2800" baseline="-250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atomic orbitals leads to </a:t>
            </a:r>
            <a:r>
              <a:rPr lang="en-US" sz="2800" dirty="0" smtClean="0">
                <a:solidFill>
                  <a:srgbClr val="FF0000"/>
                </a:solidFill>
                <a:latin typeface="Times New Roman" pitchFamily="18" charset="0"/>
                <a:cs typeface="Times New Roman" pitchFamily="18" charset="0"/>
              </a:rPr>
              <a:t>bonding (t</a:t>
            </a:r>
            <a:r>
              <a:rPr lang="en-US" sz="2800" baseline="-25000" dirty="0" smtClean="0">
                <a:solidFill>
                  <a:srgbClr val="FF0000"/>
                </a:solidFill>
                <a:latin typeface="Times New Roman" pitchFamily="18" charset="0"/>
                <a:cs typeface="Times New Roman" pitchFamily="18" charset="0"/>
              </a:rPr>
              <a:t>2g</a:t>
            </a:r>
            <a:r>
              <a:rPr lang="en-US" sz="2800" dirty="0" smtClean="0">
                <a:latin typeface="Times New Roman" pitchFamily="18" charset="0"/>
                <a:cs typeface="Times New Roman" pitchFamily="18" charset="0"/>
              </a:rPr>
              <a:t>) and </a:t>
            </a:r>
            <a:r>
              <a:rPr lang="en-US" sz="2800" dirty="0" smtClean="0">
                <a:solidFill>
                  <a:srgbClr val="7030A0"/>
                </a:solidFill>
                <a:latin typeface="Times New Roman" pitchFamily="18" charset="0"/>
                <a:cs typeface="Times New Roman" pitchFamily="18" charset="0"/>
              </a:rPr>
              <a:t>antibonding (t</a:t>
            </a:r>
            <a:r>
              <a:rPr lang="en-US" sz="2800" baseline="-25000" dirty="0" smtClean="0">
                <a:solidFill>
                  <a:srgbClr val="7030A0"/>
                </a:solidFill>
                <a:latin typeface="Times New Roman" pitchFamily="18" charset="0"/>
                <a:cs typeface="Times New Roman" pitchFamily="18" charset="0"/>
              </a:rPr>
              <a:t>2g</a:t>
            </a:r>
            <a:r>
              <a:rPr lang="en-US" sz="2800" baseline="30000" dirty="0" smtClean="0">
                <a:solidFill>
                  <a:srgbClr val="7030A0"/>
                </a:solidFill>
                <a:latin typeface="Times New Roman" pitchFamily="18" charset="0"/>
                <a:cs typeface="Times New Roman" pitchFamily="18" charset="0"/>
              </a:rPr>
              <a:t>*</a:t>
            </a:r>
            <a:r>
              <a:rPr lang="en-US" sz="2800" dirty="0" smtClean="0">
                <a:solidFill>
                  <a:srgbClr val="7030A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MOs.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a:t>
            </a:r>
            <a:r>
              <a:rPr lang="en-US" sz="2800" dirty="0" smtClean="0">
                <a:solidFill>
                  <a:srgbClr val="7030A0"/>
                </a:solidFill>
                <a:latin typeface="Times New Roman" pitchFamily="18" charset="0"/>
                <a:cs typeface="Times New Roman" pitchFamily="18" charset="0"/>
              </a:rPr>
              <a:t>energy separation</a:t>
            </a:r>
            <a:r>
              <a:rPr lang="en-US" sz="2800" dirty="0" smtClean="0">
                <a:latin typeface="Times New Roman" pitchFamily="18" charset="0"/>
                <a:cs typeface="Times New Roman" pitchFamily="18" charset="0"/>
              </a:rPr>
              <a:t> between the </a:t>
            </a:r>
            <a:r>
              <a:rPr lang="en-US" sz="2800" dirty="0" smtClean="0">
                <a:solidFill>
                  <a:srgbClr val="FF0000"/>
                </a:solidFill>
                <a:latin typeface="Times New Roman" pitchFamily="18" charset="0"/>
                <a:cs typeface="Times New Roman" pitchFamily="18" charset="0"/>
              </a:rPr>
              <a:t>t</a:t>
            </a:r>
            <a:r>
              <a:rPr lang="en-US" sz="2800" baseline="-25000" dirty="0" smtClean="0">
                <a:solidFill>
                  <a:srgbClr val="FF0000"/>
                </a:solidFill>
                <a:latin typeface="Times New Roman" pitchFamily="18" charset="0"/>
                <a:cs typeface="Times New Roman" pitchFamily="18" charset="0"/>
              </a:rPr>
              <a:t>2g</a:t>
            </a:r>
            <a:r>
              <a:rPr lang="en-US" sz="2800" baseline="30000" dirty="0" smtClean="0">
                <a:solidFill>
                  <a:srgbClr val="FF0000"/>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 and </a:t>
            </a:r>
            <a:r>
              <a:rPr lang="en-US" sz="2800" dirty="0" smtClean="0">
                <a:solidFill>
                  <a:srgbClr val="FF0000"/>
                </a:solidFill>
                <a:latin typeface="Times New Roman" pitchFamily="18" charset="0"/>
                <a:cs typeface="Times New Roman" pitchFamily="18" charset="0"/>
              </a:rPr>
              <a:t>eg</a:t>
            </a:r>
            <a:r>
              <a:rPr lang="en-US" sz="2800" baseline="30000" dirty="0" smtClean="0">
                <a:solidFill>
                  <a:srgbClr val="FF0000"/>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 levels corresponds to </a:t>
            </a:r>
            <a:r>
              <a:rPr lang="en-US" sz="2800" dirty="0" smtClean="0">
                <a:solidFill>
                  <a:srgbClr val="00B0F0"/>
                </a:solidFill>
                <a:latin typeface="Times New Roman" pitchFamily="18" charset="0"/>
                <a:cs typeface="Times New Roman" pitchFamily="18" charset="0"/>
              </a:rPr>
              <a:t>Δ</a:t>
            </a:r>
            <a:r>
              <a:rPr lang="en-US" sz="2800" baseline="-25000" dirty="0" smtClean="0">
                <a:solidFill>
                  <a:srgbClr val="00B0F0"/>
                </a:solidFill>
                <a:latin typeface="Times New Roman" pitchFamily="18" charset="0"/>
                <a:cs typeface="Times New Roman" pitchFamily="18" charset="0"/>
              </a:rPr>
              <a:t>oct</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In the </a:t>
            </a:r>
            <a:r>
              <a:rPr lang="en-US" sz="2800" dirty="0" smtClean="0">
                <a:solidFill>
                  <a:srgbClr val="FF0000"/>
                </a:solidFill>
                <a:latin typeface="Times New Roman" pitchFamily="18" charset="0"/>
                <a:cs typeface="Times New Roman" pitchFamily="18" charset="0"/>
              </a:rPr>
              <a:t>interaction </a:t>
            </a:r>
            <a:r>
              <a:rPr lang="en-US" sz="2800" dirty="0" smtClean="0">
                <a:latin typeface="Times New Roman" pitchFamily="18" charset="0"/>
                <a:cs typeface="Times New Roman" pitchFamily="18" charset="0"/>
              </a:rPr>
              <a:t>between a </a:t>
            </a:r>
            <a:r>
              <a:rPr lang="en-US" sz="2800" dirty="0" smtClean="0">
                <a:solidFill>
                  <a:srgbClr val="0070C0"/>
                </a:solidFill>
                <a:latin typeface="Times New Roman" pitchFamily="18" charset="0"/>
                <a:cs typeface="Times New Roman" pitchFamily="18" charset="0"/>
              </a:rPr>
              <a:t>metal ion </a:t>
            </a:r>
            <a:r>
              <a:rPr lang="en-US" sz="2800" dirty="0" smtClean="0">
                <a:latin typeface="Times New Roman" pitchFamily="18" charset="0"/>
                <a:cs typeface="Times New Roman" pitchFamily="18" charset="0"/>
              </a:rPr>
              <a:t>and </a:t>
            </a:r>
            <a:r>
              <a:rPr lang="en-US" sz="2800" dirty="0" smtClean="0">
                <a:solidFill>
                  <a:srgbClr val="7030A0"/>
                </a:solidFill>
                <a:latin typeface="Times New Roman" pitchFamily="18" charset="0"/>
                <a:cs typeface="Times New Roman" pitchFamily="18" charset="0"/>
              </a:rPr>
              <a:t>six </a:t>
            </a:r>
            <a:r>
              <a:rPr lang="el-GR" sz="2800" dirty="0" smtClean="0">
                <a:solidFill>
                  <a:srgbClr val="7030A0"/>
                </a:solidFill>
                <a:latin typeface="Times New Roman" pitchFamily="18" charset="0"/>
                <a:cs typeface="Times New Roman" pitchFamily="18" charset="0"/>
              </a:rPr>
              <a:t>π</a:t>
            </a:r>
            <a:r>
              <a:rPr lang="en-US" sz="2800" dirty="0" smtClean="0">
                <a:solidFill>
                  <a:srgbClr val="7030A0"/>
                </a:solidFill>
                <a:latin typeface="Times New Roman" pitchFamily="18" charset="0"/>
                <a:cs typeface="Times New Roman" pitchFamily="18" charset="0"/>
              </a:rPr>
              <a:t>-acceptor</a:t>
            </a:r>
            <a:r>
              <a:rPr lang="en-US" sz="2800" dirty="0" smtClean="0">
                <a:latin typeface="Times New Roman" pitchFamily="18" charset="0"/>
                <a:cs typeface="Times New Roman" pitchFamily="18" charset="0"/>
              </a:rPr>
              <a:t> ligands:- the </a:t>
            </a:r>
            <a:r>
              <a:rPr lang="en-US" sz="2800" dirty="0" smtClean="0">
                <a:solidFill>
                  <a:srgbClr val="FF0000"/>
                </a:solidFill>
                <a:latin typeface="Times New Roman" pitchFamily="18" charset="0"/>
                <a:cs typeface="Times New Roman" pitchFamily="18" charset="0"/>
              </a:rPr>
              <a:t>vacant</a:t>
            </a:r>
            <a:r>
              <a:rPr lang="en-US" sz="2800" dirty="0" smtClean="0">
                <a:latin typeface="Times New Roman" pitchFamily="18" charset="0"/>
                <a:cs typeface="Times New Roman" pitchFamily="18" charset="0"/>
              </a:rPr>
              <a:t> ligand  </a:t>
            </a:r>
            <a:r>
              <a:rPr lang="el-GR" sz="2800" dirty="0" smtClean="0">
                <a:latin typeface="Times New Roman" pitchFamily="18" charset="0"/>
                <a:cs typeface="Times New Roman" pitchFamily="18" charset="0"/>
              </a:rPr>
              <a:t>π</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-orbitals lie </a:t>
            </a:r>
            <a:r>
              <a:rPr lang="en-US" sz="2800" dirty="0" smtClean="0">
                <a:solidFill>
                  <a:srgbClr val="0070C0"/>
                </a:solidFill>
                <a:latin typeface="Times New Roman" pitchFamily="18" charset="0"/>
                <a:cs typeface="Times New Roman" pitchFamily="18" charset="0"/>
              </a:rPr>
              <a:t>significantly</a:t>
            </a:r>
            <a:r>
              <a:rPr lang="en-US" sz="2800" dirty="0" smtClean="0">
                <a:latin typeface="Times New Roman" pitchFamily="18" charset="0"/>
                <a:cs typeface="Times New Roman" pitchFamily="18" charset="0"/>
              </a:rPr>
              <a:t> higher in </a:t>
            </a:r>
            <a:r>
              <a:rPr lang="en-US" sz="2800" dirty="0" smtClean="0">
                <a:solidFill>
                  <a:srgbClr val="7030A0"/>
                </a:solidFill>
                <a:latin typeface="Times New Roman" pitchFamily="18" charset="0"/>
                <a:cs typeface="Times New Roman" pitchFamily="18" charset="0"/>
              </a:rPr>
              <a:t>energy</a:t>
            </a:r>
            <a:r>
              <a:rPr lang="en-US" sz="2800" dirty="0" smtClean="0">
                <a:latin typeface="Times New Roman" pitchFamily="18" charset="0"/>
                <a:cs typeface="Times New Roman" pitchFamily="18" charset="0"/>
              </a:rPr>
              <a:t> than the </a:t>
            </a:r>
            <a:r>
              <a:rPr lang="en-US" sz="2800" dirty="0" smtClean="0">
                <a:solidFill>
                  <a:srgbClr val="7030A0"/>
                </a:solidFill>
                <a:latin typeface="Times New Roman" pitchFamily="18" charset="0"/>
                <a:cs typeface="Times New Roman" pitchFamily="18" charset="0"/>
              </a:rPr>
              <a:t>ligand  -orbitals</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Orbital </a:t>
            </a:r>
            <a:r>
              <a:rPr lang="en-US" sz="2800" dirty="0" smtClean="0">
                <a:solidFill>
                  <a:srgbClr val="7030A0"/>
                </a:solidFill>
                <a:latin typeface="Times New Roman" pitchFamily="18" charset="0"/>
                <a:cs typeface="Times New Roman" pitchFamily="18" charset="0"/>
              </a:rPr>
              <a:t>interaction</a:t>
            </a:r>
            <a:r>
              <a:rPr lang="en-US" sz="2800" dirty="0" smtClean="0">
                <a:latin typeface="Times New Roman" pitchFamily="18" charset="0"/>
                <a:cs typeface="Times New Roman" pitchFamily="18" charset="0"/>
              </a:rPr>
              <a:t> leads to  </a:t>
            </a:r>
            <a:r>
              <a:rPr lang="en-US" sz="2800" dirty="0" smtClean="0">
                <a:solidFill>
                  <a:srgbClr val="0070C0"/>
                </a:solidFill>
                <a:latin typeface="Times New Roman" pitchFamily="18" charset="0"/>
                <a:cs typeface="Times New Roman" pitchFamily="18" charset="0"/>
              </a:rPr>
              <a:t>B(t</a:t>
            </a:r>
            <a:r>
              <a:rPr lang="en-US" sz="2800" baseline="-25000" dirty="0" smtClean="0">
                <a:solidFill>
                  <a:srgbClr val="0070C0"/>
                </a:solidFill>
                <a:latin typeface="Times New Roman" pitchFamily="18" charset="0"/>
                <a:cs typeface="Times New Roman" pitchFamily="18" charset="0"/>
              </a:rPr>
              <a:t>2g</a:t>
            </a:r>
            <a:r>
              <a:rPr lang="en-US" sz="2800" dirty="0" smtClean="0">
                <a:solidFill>
                  <a:srgbClr val="0070C0"/>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 and </a:t>
            </a:r>
            <a:r>
              <a:rPr lang="en-US" sz="2800" dirty="0" smtClean="0">
                <a:solidFill>
                  <a:srgbClr val="00B0F0"/>
                </a:solidFill>
                <a:latin typeface="Times New Roman" pitchFamily="18" charset="0"/>
                <a:cs typeface="Times New Roman" pitchFamily="18" charset="0"/>
              </a:rPr>
              <a:t>AB(t</a:t>
            </a:r>
            <a:r>
              <a:rPr lang="en-US" sz="2800" baseline="-25000" dirty="0" smtClean="0">
                <a:solidFill>
                  <a:srgbClr val="00B0F0"/>
                </a:solidFill>
                <a:latin typeface="Times New Roman" pitchFamily="18" charset="0"/>
                <a:cs typeface="Times New Roman" pitchFamily="18" charset="0"/>
              </a:rPr>
              <a:t>2g</a:t>
            </a:r>
            <a:r>
              <a:rPr lang="en-US" sz="2800" baseline="30000" dirty="0" smtClean="0">
                <a:solidFill>
                  <a:srgbClr val="00B0F0"/>
                </a:solidFill>
                <a:latin typeface="Times New Roman" pitchFamily="18" charset="0"/>
                <a:cs typeface="Times New Roman" pitchFamily="18" charset="0"/>
              </a:rPr>
              <a:t>*</a:t>
            </a:r>
            <a:r>
              <a:rPr lang="en-US" sz="2800" dirty="0" smtClean="0">
                <a:solidFill>
                  <a:srgbClr val="00B0F0"/>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 MOs as before, but now the </a:t>
            </a:r>
            <a:r>
              <a:rPr lang="en-US" sz="2800" dirty="0" smtClean="0">
                <a:solidFill>
                  <a:srgbClr val="C00000"/>
                </a:solidFill>
                <a:latin typeface="Times New Roman" pitchFamily="18" charset="0"/>
                <a:cs typeface="Times New Roman" pitchFamily="18" charset="0"/>
              </a:rPr>
              <a:t>t</a:t>
            </a:r>
            <a:r>
              <a:rPr lang="en-US" sz="2800" baseline="-25000" dirty="0" smtClean="0">
                <a:solidFill>
                  <a:srgbClr val="C00000"/>
                </a:solidFill>
                <a:latin typeface="Times New Roman" pitchFamily="18" charset="0"/>
                <a:cs typeface="Times New Roman" pitchFamily="18" charset="0"/>
              </a:rPr>
              <a:t>2g</a:t>
            </a:r>
            <a:r>
              <a:rPr lang="en-US" sz="2800" baseline="30000" dirty="0" smtClean="0">
                <a:solidFill>
                  <a:srgbClr val="C00000"/>
                </a:solidFill>
                <a:latin typeface="Times New Roman" pitchFamily="18" charset="0"/>
                <a:cs typeface="Times New Roman" pitchFamily="18" charset="0"/>
              </a:rPr>
              <a:t>*</a:t>
            </a:r>
            <a:r>
              <a:rPr lang="en-US" sz="2800" dirty="0" smtClean="0">
                <a:solidFill>
                  <a:srgbClr val="C0000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MOs are at </a:t>
            </a:r>
            <a:r>
              <a:rPr lang="en-US" sz="2800" dirty="0" smtClean="0">
                <a:solidFill>
                  <a:srgbClr val="C00000"/>
                </a:solidFill>
                <a:latin typeface="Times New Roman" pitchFamily="18" charset="0"/>
                <a:cs typeface="Times New Roman" pitchFamily="18" charset="0"/>
              </a:rPr>
              <a:t>high energy.                                    </a:t>
            </a:r>
          </a:p>
          <a:p>
            <a:pPr algn="ctr">
              <a:lnSpc>
                <a:spcPct val="150000"/>
              </a:lnSpc>
              <a:buNone/>
            </a:pPr>
            <a:fld id="{46C29513-75CB-4192-9CEF-AFFFBCB8839B}" type="slidenum">
              <a:rPr lang="en-US" sz="2800" smtClean="0">
                <a:solidFill>
                  <a:srgbClr val="C00000"/>
                </a:solidFill>
                <a:latin typeface="Times New Roman" pitchFamily="18" charset="0"/>
                <a:cs typeface="Times New Roman" pitchFamily="18" charset="0"/>
              </a:rPr>
              <a:pPr algn="ctr">
                <a:lnSpc>
                  <a:spcPct val="150000"/>
                </a:lnSpc>
                <a:buNone/>
              </a:pPr>
              <a:t>317</a:t>
            </a:fld>
            <a:endParaRPr lang="en-US" sz="2800" dirty="0" smtClean="0">
              <a:solidFill>
                <a:srgbClr val="C00000"/>
              </a:solidFill>
              <a:latin typeface="Times New Roman" pitchFamily="18" charset="0"/>
              <a:cs typeface="Times New Roman" pitchFamily="18" charset="0"/>
            </a:endParaRPr>
          </a:p>
          <a:p>
            <a:pPr>
              <a:buFont typeface="Wingdings" pitchFamily="2" charset="2"/>
              <a:buChar char="Ø"/>
            </a:pPr>
            <a:endParaRPr lang="en-US" dirty="0" smtClean="0">
              <a:solidFill>
                <a:srgbClr val="C00000"/>
              </a:solidFill>
              <a:latin typeface="Times New Roman" pitchFamily="18" charset="0"/>
              <a:cs typeface="Times New Roman" pitchFamily="18" charset="0"/>
            </a:endParaRPr>
          </a:p>
          <a:p>
            <a:pPr>
              <a:buFont typeface="Wingdings" pitchFamily="2" charset="2"/>
              <a:buChar char="Ø"/>
            </a:pPr>
            <a:endParaRPr lang="en-US" dirty="0">
              <a:latin typeface="Times New Roman" pitchFamily="18" charset="0"/>
              <a:cs typeface="Times New Roman" pitchFamily="18" charset="0"/>
            </a:endParaRPr>
          </a:p>
        </p:txBody>
      </p:sp>
    </p:spTree>
  </p:cSld>
  <p:clrMapOvr>
    <a:masterClrMapping/>
  </p:clrMapOvr>
  <p:transition>
    <p:push dir="r"/>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just">
              <a:buFont typeface="Wingdings" pitchFamily="2" charset="2"/>
              <a:buChar char="Ø"/>
            </a:pPr>
            <a:r>
              <a:rPr lang="en-US" sz="2800" dirty="0" err="1" smtClean="0">
                <a:solidFill>
                  <a:srgbClr val="C00000"/>
                </a:solidFill>
                <a:latin typeface="Times New Roman" pitchFamily="18" charset="0"/>
                <a:cs typeface="Times New Roman" pitchFamily="18" charset="0"/>
              </a:rPr>
              <a:t>Δ</a:t>
            </a:r>
            <a:r>
              <a:rPr lang="en-US" sz="2800" baseline="-25000" dirty="0" err="1" smtClean="0">
                <a:solidFill>
                  <a:srgbClr val="C00000"/>
                </a:solidFill>
                <a:latin typeface="Times New Roman" pitchFamily="18" charset="0"/>
                <a:cs typeface="Times New Roman" pitchFamily="18" charset="0"/>
              </a:rPr>
              <a:t>oct</a:t>
            </a:r>
            <a:r>
              <a:rPr lang="en-US" sz="2800" dirty="0" smtClean="0">
                <a:latin typeface="Times New Roman" pitchFamily="18" charset="0"/>
                <a:cs typeface="Times New Roman" pitchFamily="18" charset="0"/>
              </a:rPr>
              <a:t> is identified as the </a:t>
            </a:r>
            <a:r>
              <a:rPr lang="en-US" sz="2800" dirty="0" smtClean="0">
                <a:solidFill>
                  <a:srgbClr val="C00000"/>
                </a:solidFill>
                <a:latin typeface="Times New Roman" pitchFamily="18" charset="0"/>
                <a:cs typeface="Times New Roman" pitchFamily="18" charset="0"/>
              </a:rPr>
              <a:t>energy separation</a:t>
            </a:r>
            <a:r>
              <a:rPr lang="en-US" sz="2800" dirty="0" smtClean="0">
                <a:latin typeface="Times New Roman" pitchFamily="18" charset="0"/>
                <a:cs typeface="Times New Roman" pitchFamily="18" charset="0"/>
              </a:rPr>
              <a:t> between the </a:t>
            </a:r>
            <a:r>
              <a:rPr lang="en-US" sz="2800" dirty="0" smtClean="0">
                <a:solidFill>
                  <a:srgbClr val="00B0F0"/>
                </a:solidFill>
                <a:latin typeface="Times New Roman" pitchFamily="18" charset="0"/>
                <a:cs typeface="Times New Roman" pitchFamily="18" charset="0"/>
              </a:rPr>
              <a:t>t</a:t>
            </a:r>
            <a:r>
              <a:rPr lang="en-US" sz="2800" baseline="-25000" dirty="0" smtClean="0">
                <a:solidFill>
                  <a:srgbClr val="00B0F0"/>
                </a:solidFill>
                <a:latin typeface="Times New Roman" pitchFamily="18" charset="0"/>
                <a:cs typeface="Times New Roman" pitchFamily="18" charset="0"/>
              </a:rPr>
              <a:t>2g</a:t>
            </a:r>
            <a:r>
              <a:rPr lang="en-US" sz="2800" dirty="0" smtClean="0">
                <a:latin typeface="Times New Roman" pitchFamily="18" charset="0"/>
                <a:cs typeface="Times New Roman" pitchFamily="18" charset="0"/>
              </a:rPr>
              <a:t> and </a:t>
            </a:r>
            <a:r>
              <a:rPr lang="en-US" sz="2800" dirty="0" err="1" smtClean="0">
                <a:solidFill>
                  <a:srgbClr val="7030A0"/>
                </a:solidFill>
                <a:latin typeface="Times New Roman" pitchFamily="18" charset="0"/>
                <a:cs typeface="Times New Roman" pitchFamily="18" charset="0"/>
              </a:rPr>
              <a:t>e</a:t>
            </a:r>
            <a:r>
              <a:rPr lang="en-US" sz="2800" baseline="-25000" dirty="0" err="1" smtClean="0">
                <a:solidFill>
                  <a:srgbClr val="7030A0"/>
                </a:solidFill>
                <a:latin typeface="Times New Roman" pitchFamily="18" charset="0"/>
                <a:cs typeface="Times New Roman" pitchFamily="18" charset="0"/>
              </a:rPr>
              <a:t>g</a:t>
            </a:r>
            <a:r>
              <a:rPr lang="en-US" sz="2800" baseline="30000" dirty="0" smtClean="0">
                <a:solidFill>
                  <a:srgbClr val="7030A0"/>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 levels.</a:t>
            </a:r>
          </a:p>
          <a:p>
            <a:pPr>
              <a:buNone/>
            </a:pPr>
            <a:r>
              <a:rPr lang="el-GR" dirty="0" smtClean="0">
                <a:solidFill>
                  <a:srgbClr val="0070C0"/>
                </a:solidFill>
                <a:latin typeface="Times New Roman" pitchFamily="18" charset="0"/>
                <a:cs typeface="Times New Roman" pitchFamily="18" charset="0"/>
              </a:rPr>
              <a:t>π</a:t>
            </a:r>
            <a:r>
              <a:rPr lang="en-US" dirty="0" smtClean="0">
                <a:solidFill>
                  <a:srgbClr val="0070C0"/>
                </a:solidFill>
                <a:latin typeface="Times New Roman" pitchFamily="18" charset="0"/>
                <a:cs typeface="Times New Roman" pitchFamily="18" charset="0"/>
              </a:rPr>
              <a:t>-donor ligands diagram</a:t>
            </a:r>
          </a:p>
          <a:p>
            <a:pPr>
              <a:buNone/>
            </a:pPr>
            <a:endParaRPr lang="en-US" dirty="0" smtClean="0">
              <a:solidFill>
                <a:srgbClr val="0070C0"/>
              </a:solidFill>
              <a:latin typeface="Times New Roman" pitchFamily="18" charset="0"/>
              <a:cs typeface="Times New Roman" pitchFamily="18" charset="0"/>
            </a:endParaRPr>
          </a:p>
          <a:p>
            <a:pPr>
              <a:buNone/>
            </a:pPr>
            <a:endParaRPr lang="en-US" dirty="0" smtClean="0">
              <a:solidFill>
                <a:srgbClr val="0070C0"/>
              </a:solidFill>
              <a:latin typeface="Times New Roman" pitchFamily="18" charset="0"/>
              <a:cs typeface="Times New Roman" pitchFamily="18" charset="0"/>
            </a:endParaRPr>
          </a:p>
          <a:p>
            <a:pPr>
              <a:buNone/>
            </a:pPr>
            <a:endParaRPr lang="en-US" dirty="0" smtClean="0">
              <a:solidFill>
                <a:srgbClr val="0070C0"/>
              </a:solidFill>
              <a:latin typeface="Times New Roman" pitchFamily="18" charset="0"/>
              <a:cs typeface="Times New Roman" pitchFamily="18" charset="0"/>
            </a:endParaRPr>
          </a:p>
          <a:p>
            <a:pPr>
              <a:buNone/>
            </a:pPr>
            <a:endParaRPr lang="en-US" dirty="0" smtClean="0">
              <a:solidFill>
                <a:srgbClr val="0070C0"/>
              </a:solidFill>
              <a:latin typeface="Times New Roman" pitchFamily="18" charset="0"/>
              <a:cs typeface="Times New Roman" pitchFamily="18" charset="0"/>
            </a:endParaRPr>
          </a:p>
          <a:p>
            <a:pPr>
              <a:buNone/>
            </a:pPr>
            <a:endParaRPr lang="en-US" dirty="0" smtClean="0">
              <a:solidFill>
                <a:srgbClr val="0070C0"/>
              </a:solidFill>
              <a:latin typeface="Times New Roman" pitchFamily="18" charset="0"/>
              <a:cs typeface="Times New Roman" pitchFamily="18" charset="0"/>
            </a:endParaRPr>
          </a:p>
          <a:p>
            <a:pPr>
              <a:buNone/>
            </a:pPr>
            <a:endParaRPr lang="en-US" dirty="0" smtClean="0">
              <a:solidFill>
                <a:srgbClr val="0070C0"/>
              </a:solidFill>
              <a:latin typeface="Times New Roman" pitchFamily="18" charset="0"/>
              <a:cs typeface="Times New Roman" pitchFamily="18" charset="0"/>
            </a:endParaRPr>
          </a:p>
          <a:p>
            <a:pPr>
              <a:buNone/>
            </a:pPr>
            <a:endParaRPr lang="en-US" dirty="0" smtClean="0">
              <a:solidFill>
                <a:srgbClr val="0070C0"/>
              </a:solidFill>
              <a:latin typeface="Times New Roman" pitchFamily="18" charset="0"/>
              <a:cs typeface="Times New Roman" pitchFamily="18" charset="0"/>
            </a:endParaRPr>
          </a:p>
          <a:p>
            <a:pPr>
              <a:buNone/>
            </a:pPr>
            <a:endParaRPr lang="en-US" dirty="0" smtClean="0">
              <a:solidFill>
                <a:srgbClr val="0070C0"/>
              </a:solidFill>
              <a:latin typeface="Times New Roman" pitchFamily="18" charset="0"/>
              <a:cs typeface="Times New Roman" pitchFamily="18" charset="0"/>
            </a:endParaRPr>
          </a:p>
          <a:p>
            <a:pPr algn="r">
              <a:buNone/>
            </a:pPr>
            <a:r>
              <a:rPr lang="en-US" dirty="0" smtClean="0">
                <a:solidFill>
                  <a:srgbClr val="0070C0"/>
                </a:solidFill>
                <a:latin typeface="Times New Roman" pitchFamily="18" charset="0"/>
                <a:cs typeface="Times New Roman" pitchFamily="18" charset="0"/>
              </a:rPr>
              <a:t>                                                                                    </a:t>
            </a:r>
            <a:fld id="{09B96FF5-DC2A-4AC5-A746-A6C9098C2A85}" type="slidenum">
              <a:rPr lang="en-US" smtClean="0">
                <a:solidFill>
                  <a:srgbClr val="0070C0"/>
                </a:solidFill>
                <a:latin typeface="Times New Roman" pitchFamily="18" charset="0"/>
                <a:cs typeface="Times New Roman" pitchFamily="18" charset="0"/>
              </a:rPr>
              <a:pPr algn="r">
                <a:buNone/>
              </a:pPr>
              <a:t>318</a:t>
            </a:fld>
            <a:endParaRPr lang="en-US" dirty="0" smtClean="0">
              <a:solidFill>
                <a:srgbClr val="0070C0"/>
              </a:solidFill>
              <a:latin typeface="Times New Roman" pitchFamily="18" charset="0"/>
              <a:cs typeface="Times New Roman" pitchFamily="18" charset="0"/>
            </a:endParaRPr>
          </a:p>
          <a:p>
            <a:pPr>
              <a:buNone/>
            </a:pPr>
            <a:endParaRPr lang="en-US" dirty="0" smtClean="0">
              <a:solidFill>
                <a:srgbClr val="0070C0"/>
              </a:solidFill>
              <a:latin typeface="Times New Roman" pitchFamily="18" charset="0"/>
              <a:cs typeface="Times New Roman" pitchFamily="18" charset="0"/>
            </a:endParaRPr>
          </a:p>
          <a:p>
            <a:pPr>
              <a:buNone/>
            </a:pPr>
            <a:endParaRPr lang="en-US" dirty="0" smtClean="0">
              <a:solidFill>
                <a:srgbClr val="0070C0"/>
              </a:solidFill>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endParaRPr lang="en-US" dirty="0">
              <a:latin typeface="Times New Roman" pitchFamily="18" charset="0"/>
              <a:cs typeface="Times New Roman" pitchFamily="18" charset="0"/>
            </a:endParaRPr>
          </a:p>
        </p:txBody>
      </p:sp>
      <p:pic>
        <p:nvPicPr>
          <p:cNvPr id="6" name="Picture 5"/>
          <p:cNvPicPr/>
          <p:nvPr/>
        </p:nvPicPr>
        <p:blipFill>
          <a:blip r:embed="rId2" cstate="print"/>
          <a:srcRect/>
          <a:stretch>
            <a:fillRect/>
          </a:stretch>
        </p:blipFill>
        <p:spPr bwMode="auto">
          <a:xfrm>
            <a:off x="1524000" y="1524000"/>
            <a:ext cx="6400800" cy="4953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pic>
        <p:nvPicPr>
          <p:cNvPr id="4" name="Picture 3"/>
          <p:cNvPicPr/>
          <p:nvPr/>
        </p:nvPicPr>
        <p:blipFill>
          <a:blip r:embed="rId2" cstate="print"/>
          <a:srcRect/>
          <a:stretch>
            <a:fillRect/>
          </a:stretch>
        </p:blipFill>
        <p:spPr bwMode="auto">
          <a:xfrm>
            <a:off x="0" y="0"/>
            <a:ext cx="4648200" cy="31242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4800600" y="0"/>
            <a:ext cx="4343400" cy="32004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1371600" y="2959424"/>
            <a:ext cx="5562600" cy="38985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45C640F9-12FC-4035-B6BC-597DC992300D}" type="slidenum">
              <a:rPr lang="en-US" smtClean="0"/>
              <a:pPr/>
              <a:t>319</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lnSpcReduction="10000"/>
          </a:bodyPr>
          <a:lstStyle/>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Density increases dramatically down a group since atomic volumes change little while atomic masses increase significantly.</a:t>
            </a:r>
          </a:p>
          <a:p>
            <a:pPr marL="0" lvl="1" algn="just">
              <a:lnSpc>
                <a:spcPct val="150000"/>
              </a:lnSpc>
            </a:pPr>
            <a:r>
              <a:rPr lang="en-US" sz="3200" b="1" dirty="0" smtClean="0">
                <a:solidFill>
                  <a:srgbClr val="002060"/>
                </a:solidFill>
                <a:latin typeface="Times New Roman" pitchFamily="18" charset="0"/>
                <a:cs typeface="Times New Roman" pitchFamily="18" charset="0"/>
              </a:rPr>
              <a:t>General chemical properties</a:t>
            </a:r>
          </a:p>
          <a:p>
            <a:pPr marL="0" lvl="1" algn="just">
              <a:lnSpc>
                <a:spcPct val="150000"/>
              </a:lnSpc>
            </a:pPr>
            <a:r>
              <a:rPr lang="en-US" sz="2800" b="1" dirty="0" smtClean="0">
                <a:solidFill>
                  <a:srgbClr val="0070C0"/>
                </a:solidFill>
                <a:latin typeface="Times New Roman" pitchFamily="18" charset="0"/>
                <a:cs typeface="Times New Roman" pitchFamily="18" charset="0"/>
              </a:rPr>
              <a:t>The inherent variable oxidation states</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One of the key features of transition metal chemistry is the wide range of oxidation states that the metals can show.</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Most transition metals have </a:t>
            </a:r>
            <a:r>
              <a:rPr lang="en-US" sz="2800" b="1" i="1" dirty="0" smtClean="0">
                <a:solidFill>
                  <a:schemeClr val="tx1"/>
                </a:solidFill>
                <a:latin typeface="Times New Roman" pitchFamily="18" charset="0"/>
                <a:cs typeface="Times New Roman" pitchFamily="18" charset="0"/>
              </a:rPr>
              <a:t>multiple oxidation states</a:t>
            </a:r>
            <a:r>
              <a:rPr lang="en-US" sz="2800" dirty="0" smtClean="0">
                <a:solidFill>
                  <a:schemeClr val="tx1"/>
                </a:solidFill>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It would be wrong, though, to give the impression that </a:t>
            </a:r>
            <a:r>
              <a:rPr lang="en-US" sz="2800" i="1" dirty="0" smtClean="0">
                <a:solidFill>
                  <a:schemeClr val="tx1"/>
                </a:solidFill>
                <a:latin typeface="Times New Roman" pitchFamily="18" charset="0"/>
                <a:cs typeface="Times New Roman" pitchFamily="18" charset="0"/>
              </a:rPr>
              <a:t>only</a:t>
            </a:r>
            <a:r>
              <a:rPr lang="en-US" sz="2800" dirty="0" smtClean="0">
                <a:solidFill>
                  <a:schemeClr val="tx1"/>
                </a:solidFill>
                <a:latin typeface="Times New Roman" pitchFamily="18" charset="0"/>
                <a:cs typeface="Times New Roman" pitchFamily="18" charset="0"/>
              </a:rPr>
              <a:t> transition metals can have variable oxidation states.</a:t>
            </a:r>
          </a:p>
          <a:p>
            <a:pPr algn="just">
              <a:lnSpc>
                <a:spcPct val="150000"/>
              </a:lnSpc>
              <a:buFont typeface="Wingdings" pitchFamily="2" charset="2"/>
              <a:buChar char="Ø"/>
            </a:pPr>
            <a:endParaRPr lang="en-US" sz="2800" b="1" dirty="0" smtClean="0">
              <a:solidFill>
                <a:schemeClr val="tx1"/>
              </a:solidFill>
              <a:latin typeface="Times New Roman" pitchFamily="18" charset="0"/>
              <a:cs typeface="Times New Roman" pitchFamily="18" charset="0"/>
            </a:endParaRPr>
          </a:p>
          <a:p>
            <a:endParaRPr lang="en-US" dirty="0"/>
          </a:p>
        </p:txBody>
      </p:sp>
      <p:sp>
        <p:nvSpPr>
          <p:cNvPr id="5" name="Slide Number Placeholder 4"/>
          <p:cNvSpPr>
            <a:spLocks noGrp="1"/>
          </p:cNvSpPr>
          <p:nvPr>
            <p:ph type="sldNum" sz="quarter" idx="12"/>
          </p:nvPr>
        </p:nvSpPr>
        <p:spPr/>
        <p:txBody>
          <a:bodyPr/>
          <a:lstStyle/>
          <a:p>
            <a:fld id="{1AECD830-6D75-4D7C-923D-AC950AB2D063}" type="slidenum">
              <a:rPr lang="en-US" smtClean="0"/>
              <a:pPr/>
              <a:t>32</a:t>
            </a:fld>
            <a:endParaRPr lang="en-US" dirty="0"/>
          </a:p>
        </p:txBody>
      </p:sp>
    </p:spTree>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685800"/>
          </a:xfrm>
        </p:spPr>
        <p:txBody>
          <a:bodyPr>
            <a:normAutofit fontScale="90000"/>
          </a:bodyPr>
          <a:lstStyle/>
          <a:p>
            <a:r>
              <a:rPr lang="el-GR" dirty="0" smtClean="0">
                <a:solidFill>
                  <a:srgbClr val="0070C0"/>
                </a:solidFill>
                <a:latin typeface="Times New Roman" pitchFamily="18" charset="0"/>
                <a:cs typeface="Times New Roman" pitchFamily="18" charset="0"/>
              </a:rPr>
              <a:t>π</a:t>
            </a:r>
            <a:r>
              <a:rPr lang="en-US" dirty="0" smtClean="0">
                <a:solidFill>
                  <a:srgbClr val="0070C0"/>
                </a:solidFill>
                <a:latin typeface="Times New Roman" pitchFamily="18" charset="0"/>
                <a:cs typeface="Times New Roman" pitchFamily="18" charset="0"/>
              </a:rPr>
              <a:t>-acceptor ligands diagram</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0" y="609600"/>
            <a:ext cx="8915400" cy="6248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5C640F9-12FC-4035-B6BC-597DC992300D}" type="slidenum">
              <a:rPr lang="en-US" sz="3200" smtClean="0">
                <a:solidFill>
                  <a:schemeClr val="tx1"/>
                </a:solidFill>
                <a:latin typeface="Times New Roman" pitchFamily="18" charset="0"/>
                <a:cs typeface="Times New Roman" pitchFamily="18" charset="0"/>
              </a:rPr>
              <a:pPr/>
              <a:t>320</a:t>
            </a:fld>
            <a:endParaRPr lang="en-US" sz="3200" dirty="0">
              <a:solidFill>
                <a:schemeClr val="tx1"/>
              </a:solidFill>
              <a:latin typeface="Times New Roman" pitchFamily="18" charset="0"/>
              <a:cs typeface="Times New Roman" pitchFamily="18" charset="0"/>
            </a:endParaRPr>
          </a:p>
        </p:txBody>
      </p:sp>
    </p:spTree>
  </p:cSld>
  <p:clrMapOvr>
    <a:masterClrMapping/>
  </p:clrMapOvr>
  <p:transition>
    <p:push dir="r"/>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 above </a:t>
            </a:r>
            <a:r>
              <a:rPr lang="en-US" sz="2800" dirty="0" smtClean="0">
                <a:solidFill>
                  <a:srgbClr val="C00000"/>
                </a:solidFill>
                <a:latin typeface="Times New Roman" pitchFamily="18" charset="0"/>
                <a:cs typeface="Times New Roman" pitchFamily="18" charset="0"/>
              </a:rPr>
              <a:t>figures</a:t>
            </a:r>
            <a:r>
              <a:rPr lang="en-US" sz="2800" dirty="0" smtClean="0">
                <a:latin typeface="Times New Roman" pitchFamily="18" charset="0"/>
                <a:cs typeface="Times New Roman" pitchFamily="18" charset="0"/>
              </a:rPr>
              <a:t> reveal </a:t>
            </a:r>
            <a:r>
              <a:rPr lang="en-US" sz="2800" dirty="0" smtClean="0">
                <a:solidFill>
                  <a:srgbClr val="0070C0"/>
                </a:solidFill>
                <a:latin typeface="Times New Roman" pitchFamily="18" charset="0"/>
                <a:cs typeface="Times New Roman" pitchFamily="18" charset="0"/>
              </a:rPr>
              <a:t>importan</a:t>
            </a:r>
            <a:r>
              <a:rPr lang="en-US" sz="2800" dirty="0" smtClean="0">
                <a:latin typeface="Times New Roman" pitchFamily="18" charset="0"/>
                <a:cs typeface="Times New Roman" pitchFamily="18" charset="0"/>
              </a:rPr>
              <a:t>t differences between octahedral [ML</a:t>
            </a:r>
            <a:r>
              <a:rPr lang="en-US" sz="2800" baseline="-25000" dirty="0" smtClean="0">
                <a:latin typeface="Times New Roman" pitchFamily="18" charset="0"/>
                <a:cs typeface="Times New Roman" pitchFamily="18" charset="0"/>
              </a:rPr>
              <a:t>6</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n+</a:t>
            </a:r>
            <a:r>
              <a:rPr lang="en-US" sz="2800" dirty="0" smtClean="0">
                <a:latin typeface="Times New Roman" pitchFamily="18" charset="0"/>
                <a:cs typeface="Times New Roman" pitchFamily="18" charset="0"/>
              </a:rPr>
              <a:t> complexes containing </a:t>
            </a:r>
            <a:r>
              <a:rPr lang="en-US" sz="2800" dirty="0" smtClean="0">
                <a:solidFill>
                  <a:srgbClr val="7030A0"/>
                </a:solidFill>
                <a:latin typeface="Times New Roman" pitchFamily="18" charset="0"/>
                <a:cs typeface="Times New Roman" pitchFamily="18" charset="0"/>
              </a:rPr>
              <a:t>σ-donor</a:t>
            </a:r>
            <a:r>
              <a:rPr lang="en-US" sz="28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π</a:t>
            </a:r>
            <a:r>
              <a:rPr lang="en-US" sz="2800" dirty="0" smtClean="0">
                <a:latin typeface="Times New Roman" pitchFamily="18" charset="0"/>
                <a:cs typeface="Times New Roman" pitchFamily="18" charset="0"/>
              </a:rPr>
              <a:t>-</a:t>
            </a:r>
            <a:r>
              <a:rPr lang="en-US" sz="2800" dirty="0" smtClean="0">
                <a:solidFill>
                  <a:srgbClr val="0070C0"/>
                </a:solidFill>
                <a:latin typeface="Times New Roman" pitchFamily="18" charset="0"/>
                <a:cs typeface="Times New Roman" pitchFamily="18" charset="0"/>
              </a:rPr>
              <a:t>donor</a:t>
            </a:r>
            <a:r>
              <a:rPr lang="en-US" sz="2800" dirty="0" smtClean="0">
                <a:latin typeface="Times New Roman" pitchFamily="18" charset="0"/>
                <a:cs typeface="Times New Roman" pitchFamily="18" charset="0"/>
              </a:rPr>
              <a:t> and </a:t>
            </a:r>
            <a:r>
              <a:rPr lang="el-GR" sz="2800" dirty="0" smtClean="0">
                <a:latin typeface="Times New Roman" pitchFamily="18" charset="0"/>
                <a:cs typeface="Times New Roman" pitchFamily="18" charset="0"/>
              </a:rPr>
              <a:t>π</a:t>
            </a:r>
            <a:r>
              <a:rPr lang="en-US" sz="2800" dirty="0" smtClean="0">
                <a:latin typeface="Times New Roman" pitchFamily="18" charset="0"/>
                <a:cs typeface="Times New Roman" pitchFamily="18" charset="0"/>
              </a:rPr>
              <a:t> –</a:t>
            </a:r>
            <a:r>
              <a:rPr lang="en-US" sz="2800" dirty="0" smtClean="0">
                <a:solidFill>
                  <a:srgbClr val="C00000"/>
                </a:solidFill>
                <a:latin typeface="Times New Roman" pitchFamily="18" charset="0"/>
                <a:cs typeface="Times New Roman" pitchFamily="18" charset="0"/>
              </a:rPr>
              <a:t>acceptor</a:t>
            </a:r>
            <a:r>
              <a:rPr lang="en-US" sz="2800" dirty="0" smtClean="0">
                <a:latin typeface="Times New Roman" pitchFamily="18" charset="0"/>
                <a:cs typeface="Times New Roman" pitchFamily="18" charset="0"/>
              </a:rPr>
              <a:t> ligands:</a:t>
            </a:r>
          </a:p>
          <a:p>
            <a:pPr lvl="0" algn="just">
              <a:lnSpc>
                <a:spcPct val="150000"/>
              </a:lnSpc>
              <a:buFont typeface="Wingdings" pitchFamily="2" charset="2"/>
              <a:buChar char="ü"/>
            </a:pPr>
            <a:r>
              <a:rPr lang="en-US" sz="2800" dirty="0" smtClean="0">
                <a:solidFill>
                  <a:srgbClr val="C00000"/>
                </a:solidFill>
                <a:latin typeface="Times New Roman" pitchFamily="18" charset="0"/>
                <a:cs typeface="Times New Roman" pitchFamily="18" charset="0"/>
              </a:rPr>
              <a:t>Δ</a:t>
            </a:r>
            <a:r>
              <a:rPr lang="en-US" sz="2800" baseline="-25000" dirty="0" smtClean="0">
                <a:solidFill>
                  <a:srgbClr val="C00000"/>
                </a:solidFill>
                <a:latin typeface="Times New Roman" pitchFamily="18" charset="0"/>
                <a:cs typeface="Times New Roman" pitchFamily="18" charset="0"/>
              </a:rPr>
              <a:t>oct</a:t>
            </a:r>
            <a:r>
              <a:rPr lang="en-US" sz="2800" dirty="0" smtClean="0">
                <a:latin typeface="Times New Roman" pitchFamily="18" charset="0"/>
                <a:cs typeface="Times New Roman" pitchFamily="18" charset="0"/>
              </a:rPr>
              <a:t> </a:t>
            </a:r>
            <a:r>
              <a:rPr lang="en-US" sz="2800" b="1" dirty="0" smtClean="0">
                <a:solidFill>
                  <a:srgbClr val="7030A0"/>
                </a:solidFill>
                <a:latin typeface="Times New Roman" pitchFamily="18" charset="0"/>
                <a:cs typeface="Times New Roman" pitchFamily="18" charset="0"/>
              </a:rPr>
              <a:t>decreases</a:t>
            </a:r>
            <a:r>
              <a:rPr lang="en-US" sz="2800" dirty="0" smtClean="0">
                <a:latin typeface="Times New Roman" pitchFamily="18" charset="0"/>
                <a:cs typeface="Times New Roman" pitchFamily="18" charset="0"/>
              </a:rPr>
              <a:t> in going from a </a:t>
            </a:r>
            <a:r>
              <a:rPr lang="en-US" sz="2800" dirty="0" smtClean="0">
                <a:solidFill>
                  <a:srgbClr val="0070C0"/>
                </a:solidFill>
                <a:latin typeface="Times New Roman" pitchFamily="18" charset="0"/>
                <a:cs typeface="Times New Roman" pitchFamily="18" charset="0"/>
              </a:rPr>
              <a:t>σ-complex</a:t>
            </a:r>
            <a:r>
              <a:rPr lang="en-US" sz="2800" dirty="0" smtClean="0">
                <a:latin typeface="Times New Roman" pitchFamily="18" charset="0"/>
                <a:cs typeface="Times New Roman" pitchFamily="18" charset="0"/>
              </a:rPr>
              <a:t> to one containing  </a:t>
            </a:r>
            <a:r>
              <a:rPr lang="el-GR" sz="2800" dirty="0" smtClean="0">
                <a:latin typeface="Times New Roman" pitchFamily="18" charset="0"/>
                <a:cs typeface="Times New Roman" pitchFamily="18" charset="0"/>
              </a:rPr>
              <a:t>π</a:t>
            </a:r>
            <a:r>
              <a:rPr lang="en-US" sz="2800" dirty="0" smtClean="0">
                <a:latin typeface="Times New Roman" pitchFamily="18" charset="0"/>
                <a:cs typeface="Times New Roman" pitchFamily="18" charset="0"/>
              </a:rPr>
              <a:t>-</a:t>
            </a:r>
            <a:r>
              <a:rPr lang="en-US" sz="2800" dirty="0" smtClean="0">
                <a:solidFill>
                  <a:srgbClr val="0070C0"/>
                </a:solidFill>
                <a:latin typeface="Times New Roman" pitchFamily="18" charset="0"/>
                <a:cs typeface="Times New Roman" pitchFamily="18" charset="0"/>
              </a:rPr>
              <a:t>donor</a:t>
            </a:r>
            <a:r>
              <a:rPr lang="en-US" sz="2800" dirty="0" smtClean="0">
                <a:latin typeface="Times New Roman" pitchFamily="18" charset="0"/>
                <a:cs typeface="Times New Roman" pitchFamily="18" charset="0"/>
              </a:rPr>
              <a:t> ligands;</a:t>
            </a:r>
          </a:p>
          <a:p>
            <a:pPr lvl="0" algn="just">
              <a:lnSpc>
                <a:spcPct val="150000"/>
              </a:lnSpc>
              <a:buFont typeface="Wingdings" pitchFamily="2" charset="2"/>
              <a:buChar char="ü"/>
            </a:pPr>
            <a:r>
              <a:rPr lang="en-US" sz="2800" dirty="0" smtClean="0">
                <a:latin typeface="Times New Roman" pitchFamily="18" charset="0"/>
                <a:cs typeface="Times New Roman" pitchFamily="18" charset="0"/>
              </a:rPr>
              <a:t>for a complex with  </a:t>
            </a:r>
            <a:r>
              <a:rPr lang="el-GR" sz="2800" dirty="0" smtClean="0">
                <a:solidFill>
                  <a:srgbClr val="7030A0"/>
                </a:solidFill>
                <a:latin typeface="Times New Roman" pitchFamily="18" charset="0"/>
                <a:cs typeface="Times New Roman" pitchFamily="18" charset="0"/>
              </a:rPr>
              <a:t>π</a:t>
            </a:r>
            <a:r>
              <a:rPr lang="en-US" sz="2800" dirty="0" smtClean="0">
                <a:solidFill>
                  <a:srgbClr val="7030A0"/>
                </a:solidFill>
                <a:latin typeface="Times New Roman" pitchFamily="18" charset="0"/>
                <a:cs typeface="Times New Roman" pitchFamily="18" charset="0"/>
              </a:rPr>
              <a:t>-donor</a:t>
            </a:r>
            <a:r>
              <a:rPr lang="en-US" sz="2800" dirty="0" smtClean="0">
                <a:latin typeface="Times New Roman" pitchFamily="18" charset="0"/>
                <a:cs typeface="Times New Roman" pitchFamily="18" charset="0"/>
              </a:rPr>
              <a:t> ligands, </a:t>
            </a:r>
            <a:r>
              <a:rPr lang="en-US" sz="2800" dirty="0" smtClean="0">
                <a:solidFill>
                  <a:srgbClr val="C00000"/>
                </a:solidFill>
                <a:latin typeface="Times New Roman" pitchFamily="18" charset="0"/>
                <a:cs typeface="Times New Roman" pitchFamily="18" charset="0"/>
              </a:rPr>
              <a:t>increased</a:t>
            </a:r>
            <a:r>
              <a:rPr lang="en-US" sz="28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π</a:t>
            </a:r>
            <a:r>
              <a:rPr lang="en-US" sz="2800" dirty="0" smtClean="0">
                <a:latin typeface="Times New Roman" pitchFamily="18" charset="0"/>
                <a:cs typeface="Times New Roman" pitchFamily="18" charset="0"/>
              </a:rPr>
              <a:t>–donation </a:t>
            </a:r>
            <a:r>
              <a:rPr lang="en-US" sz="2800" dirty="0" smtClean="0">
                <a:solidFill>
                  <a:srgbClr val="0070C0"/>
                </a:solidFill>
                <a:latin typeface="Times New Roman" pitchFamily="18" charset="0"/>
                <a:cs typeface="Times New Roman" pitchFamily="18" charset="0"/>
              </a:rPr>
              <a:t>stabilizes</a:t>
            </a:r>
            <a:r>
              <a:rPr lang="en-US" sz="2800" dirty="0" smtClean="0">
                <a:latin typeface="Times New Roman" pitchFamily="18" charset="0"/>
                <a:cs typeface="Times New Roman" pitchFamily="18" charset="0"/>
              </a:rPr>
              <a:t> the </a:t>
            </a:r>
            <a:r>
              <a:rPr lang="en-US" sz="2800" dirty="0" smtClean="0">
                <a:solidFill>
                  <a:srgbClr val="FF0000"/>
                </a:solidFill>
                <a:latin typeface="Times New Roman" pitchFamily="18" charset="0"/>
                <a:cs typeface="Times New Roman" pitchFamily="18" charset="0"/>
              </a:rPr>
              <a:t>t</a:t>
            </a:r>
            <a:r>
              <a:rPr lang="en-US" sz="2800" baseline="-25000" dirty="0" smtClean="0">
                <a:solidFill>
                  <a:srgbClr val="FF0000"/>
                </a:solidFill>
                <a:latin typeface="Times New Roman" pitchFamily="18" charset="0"/>
                <a:cs typeface="Times New Roman" pitchFamily="18" charset="0"/>
              </a:rPr>
              <a:t>2g</a:t>
            </a:r>
            <a:r>
              <a:rPr lang="en-US" sz="2800" dirty="0" smtClean="0">
                <a:solidFill>
                  <a:srgbClr val="FF0000"/>
                </a:solidFill>
                <a:latin typeface="Times New Roman" pitchFamily="18" charset="0"/>
                <a:cs typeface="Times New Roman" pitchFamily="18" charset="0"/>
              </a:rPr>
              <a:t> level </a:t>
            </a:r>
            <a:r>
              <a:rPr lang="en-US" sz="2800" dirty="0" smtClean="0">
                <a:latin typeface="Times New Roman" pitchFamily="18" charset="0"/>
                <a:cs typeface="Times New Roman" pitchFamily="18" charset="0"/>
              </a:rPr>
              <a:t>and </a:t>
            </a:r>
            <a:r>
              <a:rPr lang="en-US" sz="2800" dirty="0" smtClean="0">
                <a:solidFill>
                  <a:srgbClr val="C00000"/>
                </a:solidFill>
                <a:latin typeface="Times New Roman" pitchFamily="18" charset="0"/>
                <a:cs typeface="Times New Roman" pitchFamily="18" charset="0"/>
              </a:rPr>
              <a:t>destabilizes</a:t>
            </a:r>
            <a:r>
              <a:rPr lang="en-US" sz="2800" dirty="0" smtClean="0">
                <a:latin typeface="Times New Roman" pitchFamily="18" charset="0"/>
                <a:cs typeface="Times New Roman" pitchFamily="18" charset="0"/>
              </a:rPr>
              <a:t> the </a:t>
            </a:r>
            <a:r>
              <a:rPr lang="en-US" sz="2800" dirty="0" smtClean="0">
                <a:solidFill>
                  <a:srgbClr val="0070C0"/>
                </a:solidFill>
                <a:latin typeface="Times New Roman" pitchFamily="18" charset="0"/>
                <a:cs typeface="Times New Roman" pitchFamily="18" charset="0"/>
              </a:rPr>
              <a:t>t</a:t>
            </a:r>
            <a:r>
              <a:rPr lang="en-US" sz="2800" baseline="-25000" dirty="0" smtClean="0">
                <a:solidFill>
                  <a:srgbClr val="0070C0"/>
                </a:solidFill>
                <a:latin typeface="Times New Roman" pitchFamily="18" charset="0"/>
                <a:cs typeface="Times New Roman" pitchFamily="18" charset="0"/>
              </a:rPr>
              <a:t>2g</a:t>
            </a:r>
            <a:r>
              <a:rPr lang="en-US" sz="2800" baseline="30000" dirty="0" smtClean="0">
                <a:solidFill>
                  <a:srgbClr val="0070C0"/>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 thus </a:t>
            </a:r>
            <a:r>
              <a:rPr lang="en-US" sz="2800" dirty="0" smtClean="0">
                <a:solidFill>
                  <a:srgbClr val="C00000"/>
                </a:solidFill>
                <a:latin typeface="Times New Roman" pitchFamily="18" charset="0"/>
                <a:cs typeface="Times New Roman" pitchFamily="18" charset="0"/>
              </a:rPr>
              <a:t>decreasing</a:t>
            </a:r>
            <a:r>
              <a:rPr lang="en-US" sz="2800" dirty="0" smtClean="0">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Δ</a:t>
            </a:r>
            <a:r>
              <a:rPr lang="en-US" sz="2800" baseline="-25000" dirty="0" err="1" smtClean="0">
                <a:solidFill>
                  <a:srgbClr val="0070C0"/>
                </a:solidFill>
                <a:latin typeface="Times New Roman" pitchFamily="18" charset="0"/>
                <a:cs typeface="Times New Roman" pitchFamily="18" charset="0"/>
              </a:rPr>
              <a:t>oct</a:t>
            </a:r>
            <a:r>
              <a:rPr lang="en-US" sz="2800" dirty="0" smtClean="0">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Δ</a:t>
            </a:r>
            <a:r>
              <a:rPr lang="en-US" sz="2800" baseline="-25000" dirty="0" err="1" smtClean="0">
                <a:solidFill>
                  <a:srgbClr val="0070C0"/>
                </a:solidFill>
                <a:latin typeface="Times New Roman" pitchFamily="18" charset="0"/>
                <a:cs typeface="Times New Roman" pitchFamily="18" charset="0"/>
              </a:rPr>
              <a:t>oct</a:t>
            </a:r>
            <a:r>
              <a:rPr lang="en-US" sz="2800" dirty="0" smtClean="0">
                <a:latin typeface="Times New Roman" pitchFamily="18" charset="0"/>
                <a:cs typeface="Times New Roman" pitchFamily="18" charset="0"/>
              </a:rPr>
              <a:t> values are relatively </a:t>
            </a:r>
            <a:r>
              <a:rPr lang="en-US" sz="2800" dirty="0" smtClean="0">
                <a:solidFill>
                  <a:srgbClr val="C00000"/>
                </a:solidFill>
                <a:latin typeface="Times New Roman" pitchFamily="18" charset="0"/>
                <a:cs typeface="Times New Roman" pitchFamily="18" charset="0"/>
              </a:rPr>
              <a:t>large</a:t>
            </a:r>
            <a:r>
              <a:rPr lang="en-US" sz="2800" dirty="0" smtClean="0">
                <a:latin typeface="Times New Roman" pitchFamily="18" charset="0"/>
                <a:cs typeface="Times New Roman" pitchFamily="18" charset="0"/>
              </a:rPr>
              <a:t> for complexes containing </a:t>
            </a:r>
            <a:r>
              <a:rPr lang="el-GR" sz="2800" dirty="0" smtClean="0">
                <a:latin typeface="Times New Roman" pitchFamily="18" charset="0"/>
                <a:cs typeface="Times New Roman" pitchFamily="18" charset="0"/>
              </a:rPr>
              <a:t>π</a:t>
            </a:r>
            <a:r>
              <a:rPr lang="en-US" sz="2800" dirty="0" smtClean="0">
                <a:latin typeface="Times New Roman" pitchFamily="18" charset="0"/>
                <a:cs typeface="Times New Roman" pitchFamily="18" charset="0"/>
              </a:rPr>
              <a:t>-</a:t>
            </a:r>
            <a:r>
              <a:rPr lang="en-US" sz="2800" dirty="0" smtClean="0">
                <a:solidFill>
                  <a:srgbClr val="00B050"/>
                </a:solidFill>
                <a:latin typeface="Times New Roman" pitchFamily="18" charset="0"/>
                <a:cs typeface="Times New Roman" pitchFamily="18" charset="0"/>
              </a:rPr>
              <a:t>acceptor</a:t>
            </a:r>
            <a:r>
              <a:rPr lang="en-US" sz="2800" dirty="0" smtClean="0">
                <a:latin typeface="Times New Roman" pitchFamily="18" charset="0"/>
                <a:cs typeface="Times New Roman" pitchFamily="18" charset="0"/>
              </a:rPr>
              <a:t> ligands, and such complexes are likely to be </a:t>
            </a:r>
            <a:r>
              <a:rPr lang="en-US" sz="2800" dirty="0" smtClean="0">
                <a:solidFill>
                  <a:srgbClr val="7030A0"/>
                </a:solidFill>
                <a:latin typeface="Times New Roman" pitchFamily="18" charset="0"/>
                <a:cs typeface="Times New Roman" pitchFamily="18" charset="0"/>
              </a:rPr>
              <a:t>low-spin</a:t>
            </a:r>
            <a:r>
              <a:rPr lang="en-US" sz="2800" dirty="0" smtClean="0">
                <a:latin typeface="Times New Roman" pitchFamily="18" charset="0"/>
                <a:cs typeface="Times New Roman" pitchFamily="18" charset="0"/>
              </a:rPr>
              <a:t>.              </a:t>
            </a:r>
            <a:fld id="{05F1ABD3-6AD7-4743-AE9F-3611876B0268}" type="slidenum">
              <a:rPr lang="en-US" sz="2800" smtClean="0">
                <a:latin typeface="Times New Roman" pitchFamily="18" charset="0"/>
                <a:cs typeface="Times New Roman" pitchFamily="18" charset="0"/>
              </a:rPr>
              <a:pPr lvl="0" algn="just">
                <a:lnSpc>
                  <a:spcPct val="150000"/>
                </a:lnSpc>
                <a:buFont typeface="Wingdings" pitchFamily="2" charset="2"/>
                <a:buChar char="ü"/>
              </a:pPr>
              <a:t>321</a:t>
            </a:fld>
            <a:endParaRPr lang="en-US" sz="2800" dirty="0" smtClean="0">
              <a:latin typeface="Times New Roman" pitchFamily="18" charset="0"/>
              <a:cs typeface="Times New Roman" pitchFamily="18" charset="0"/>
            </a:endParaRPr>
          </a:p>
          <a:p>
            <a:pPr>
              <a:buFont typeface="Wingdings" pitchFamily="2" charset="2"/>
              <a:buChar char="ü"/>
            </a:pPr>
            <a:endParaRPr lang="en-US" dirty="0" smtClean="0">
              <a:latin typeface="Times New Roman" pitchFamily="18" charset="0"/>
              <a:cs typeface="Times New Roman" pitchFamily="18" charset="0"/>
            </a:endParaRPr>
          </a:p>
          <a:p>
            <a:endParaRPr lang="en-US" dirty="0"/>
          </a:p>
        </p:txBody>
      </p:sp>
    </p:spTree>
  </p:cSld>
  <p:clrMapOvr>
    <a:masterClrMapping/>
  </p:clrMapOvr>
  <p:transition>
    <p:wheel spokes="3"/>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For a complex with </a:t>
            </a:r>
            <a:r>
              <a:rPr lang="el-GR" sz="2800" dirty="0" smtClean="0">
                <a:latin typeface="Times New Roman" pitchFamily="18" charset="0"/>
                <a:cs typeface="Times New Roman" pitchFamily="18" charset="0"/>
              </a:rPr>
              <a:t>π</a:t>
            </a:r>
            <a:r>
              <a:rPr lang="en-US" sz="2800" dirty="0" smtClean="0">
                <a:latin typeface="Times New Roman" pitchFamily="18" charset="0"/>
                <a:cs typeface="Times New Roman" pitchFamily="18" charset="0"/>
              </a:rPr>
              <a:t> -</a:t>
            </a:r>
            <a:r>
              <a:rPr lang="en-US" sz="2800" dirty="0" smtClean="0">
                <a:solidFill>
                  <a:srgbClr val="7030A0"/>
                </a:solidFill>
                <a:latin typeface="Times New Roman" pitchFamily="18" charset="0"/>
                <a:cs typeface="Times New Roman" pitchFamily="18" charset="0"/>
              </a:rPr>
              <a:t>acceptor</a:t>
            </a:r>
            <a:r>
              <a:rPr lang="en-US" sz="2800" dirty="0" smtClean="0">
                <a:latin typeface="Times New Roman" pitchFamily="18" charset="0"/>
                <a:cs typeface="Times New Roman" pitchFamily="18" charset="0"/>
              </a:rPr>
              <a:t> ligands, </a:t>
            </a:r>
            <a:r>
              <a:rPr lang="en-US" sz="2800" dirty="0" smtClean="0">
                <a:solidFill>
                  <a:srgbClr val="FF0000"/>
                </a:solidFill>
                <a:latin typeface="Times New Roman" pitchFamily="18" charset="0"/>
                <a:cs typeface="Times New Roman" pitchFamily="18" charset="0"/>
              </a:rPr>
              <a:t>increased</a:t>
            </a:r>
            <a:r>
              <a:rPr lang="en-US" sz="28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π</a:t>
            </a:r>
            <a:r>
              <a:rPr lang="en-US" sz="2800" dirty="0" smtClean="0">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acceptance</a:t>
            </a:r>
            <a:r>
              <a:rPr lang="en-US" sz="2800" dirty="0" smtClean="0">
                <a:latin typeface="Times New Roman" pitchFamily="18" charset="0"/>
                <a:cs typeface="Times New Roman" pitchFamily="18" charset="0"/>
              </a:rPr>
              <a:t> </a:t>
            </a:r>
            <a:r>
              <a:rPr lang="en-US" sz="2800" dirty="0" smtClean="0">
                <a:solidFill>
                  <a:srgbClr val="C00000"/>
                </a:solidFill>
                <a:latin typeface="Times New Roman" pitchFamily="18" charset="0"/>
                <a:cs typeface="Times New Roman" pitchFamily="18" charset="0"/>
              </a:rPr>
              <a:t>stabilizes</a:t>
            </a:r>
            <a:r>
              <a:rPr lang="en-US" sz="2800" dirty="0" smtClean="0">
                <a:latin typeface="Times New Roman" pitchFamily="18" charset="0"/>
                <a:cs typeface="Times New Roman" pitchFamily="18" charset="0"/>
              </a:rPr>
              <a:t> the </a:t>
            </a:r>
            <a:r>
              <a:rPr lang="en-US" sz="2800" dirty="0" smtClean="0">
                <a:solidFill>
                  <a:srgbClr val="0070C0"/>
                </a:solidFill>
                <a:latin typeface="Times New Roman" pitchFamily="18" charset="0"/>
                <a:cs typeface="Times New Roman" pitchFamily="18" charset="0"/>
              </a:rPr>
              <a:t>t</a:t>
            </a:r>
            <a:r>
              <a:rPr lang="en-US" sz="2800" baseline="-25000" dirty="0" smtClean="0">
                <a:solidFill>
                  <a:srgbClr val="0070C0"/>
                </a:solidFill>
                <a:latin typeface="Times New Roman" pitchFamily="18" charset="0"/>
                <a:cs typeface="Times New Roman" pitchFamily="18" charset="0"/>
              </a:rPr>
              <a:t>2g</a:t>
            </a:r>
            <a:r>
              <a:rPr lang="en-US" sz="2800" dirty="0" smtClean="0">
                <a:latin typeface="Times New Roman" pitchFamily="18" charset="0"/>
                <a:cs typeface="Times New Roman" pitchFamily="18" charset="0"/>
              </a:rPr>
              <a:t> level, </a:t>
            </a:r>
            <a:r>
              <a:rPr lang="en-US" sz="2800" dirty="0" smtClean="0">
                <a:solidFill>
                  <a:srgbClr val="FF0000"/>
                </a:solidFill>
                <a:latin typeface="Times New Roman" pitchFamily="18" charset="0"/>
                <a:cs typeface="Times New Roman" pitchFamily="18" charset="0"/>
              </a:rPr>
              <a:t>increasing</a:t>
            </a:r>
            <a:r>
              <a:rPr lang="en-US" sz="2800" dirty="0" smtClean="0">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Δ</a:t>
            </a:r>
            <a:r>
              <a:rPr lang="en-US" sz="2800" baseline="-25000" dirty="0" smtClean="0">
                <a:solidFill>
                  <a:srgbClr val="0070C0"/>
                </a:solidFill>
                <a:latin typeface="Times New Roman" pitchFamily="18" charset="0"/>
                <a:cs typeface="Times New Roman" pitchFamily="18" charset="0"/>
              </a:rPr>
              <a:t>oct</a:t>
            </a:r>
            <a:r>
              <a:rPr lang="en-US" sz="2800" dirty="0" smtClean="0">
                <a:latin typeface="Times New Roman" pitchFamily="18" charset="0"/>
                <a:cs typeface="Times New Roman" pitchFamily="18" charset="0"/>
              </a:rPr>
              <a:t>.</a:t>
            </a:r>
          </a:p>
          <a:p>
            <a:pPr algn="just">
              <a:lnSpc>
                <a:spcPct val="150000"/>
              </a:lnSpc>
              <a:buNone/>
            </a:pPr>
            <a:r>
              <a:rPr lang="en-US" sz="3000" b="1" dirty="0" smtClean="0">
                <a:solidFill>
                  <a:srgbClr val="00B0F0"/>
                </a:solidFill>
                <a:latin typeface="Times New Roman" pitchFamily="18" charset="0"/>
                <a:cs typeface="Times New Roman" pitchFamily="18" charset="0"/>
              </a:rPr>
              <a:t>Occupancies of the MOs in above figures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Six </a:t>
            </a:r>
            <a:r>
              <a:rPr lang="el-GR" sz="2800" dirty="0" smtClean="0">
                <a:latin typeface="Times New Roman" pitchFamily="18" charset="0"/>
                <a:cs typeface="Times New Roman" pitchFamily="18" charset="0"/>
              </a:rPr>
              <a:t>π</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donor</a:t>
            </a:r>
            <a:r>
              <a:rPr lang="en-US" sz="2800" dirty="0" smtClean="0">
                <a:latin typeface="Times New Roman" pitchFamily="18" charset="0"/>
                <a:cs typeface="Times New Roman" pitchFamily="18" charset="0"/>
              </a:rPr>
              <a:t> ligands provide </a:t>
            </a:r>
            <a:r>
              <a:rPr lang="en-US" sz="2800" dirty="0" smtClean="0">
                <a:solidFill>
                  <a:srgbClr val="7030A0"/>
                </a:solidFill>
                <a:latin typeface="Times New Roman" pitchFamily="18" charset="0"/>
                <a:cs typeface="Times New Roman" pitchFamily="18" charset="0"/>
              </a:rPr>
              <a:t>18 electrons </a:t>
            </a:r>
            <a:r>
              <a:rPr lang="en-US" sz="2800" dirty="0" smtClean="0">
                <a:latin typeface="Times New Roman" pitchFamily="18" charset="0"/>
                <a:cs typeface="Times New Roman" pitchFamily="18" charset="0"/>
              </a:rPr>
              <a:t>(</a:t>
            </a:r>
            <a:r>
              <a:rPr lang="en-US" sz="2800" dirty="0" smtClean="0">
                <a:solidFill>
                  <a:srgbClr val="00B050"/>
                </a:solidFill>
                <a:latin typeface="Times New Roman" pitchFamily="18" charset="0"/>
                <a:cs typeface="Times New Roman" pitchFamily="18" charset="0"/>
              </a:rPr>
              <a:t>12 σ- </a:t>
            </a:r>
            <a:r>
              <a:rPr lang="en-US" sz="2800" dirty="0" smtClean="0">
                <a:latin typeface="Times New Roman" pitchFamily="18" charset="0"/>
                <a:cs typeface="Times New Roman" pitchFamily="18" charset="0"/>
              </a:rPr>
              <a:t>and </a:t>
            </a:r>
            <a:r>
              <a:rPr lang="en-US" sz="2800" dirty="0" smtClean="0">
                <a:solidFill>
                  <a:srgbClr val="FF0000"/>
                </a:solidFill>
                <a:latin typeface="Times New Roman" pitchFamily="18" charset="0"/>
                <a:cs typeface="Times New Roman" pitchFamily="18" charset="0"/>
              </a:rPr>
              <a:t>six </a:t>
            </a:r>
            <a:r>
              <a:rPr lang="el-GR" sz="2800" dirty="0" smtClean="0">
                <a:solidFill>
                  <a:srgbClr val="FF0000"/>
                </a:solidFill>
                <a:latin typeface="Times New Roman" pitchFamily="18" charset="0"/>
                <a:cs typeface="Times New Roman" pitchFamily="18" charset="0"/>
              </a:rPr>
              <a:t>π</a:t>
            </a:r>
            <a:r>
              <a:rPr lang="en-US" sz="2800" dirty="0" smtClean="0">
                <a:latin typeface="Times New Roman" pitchFamily="18" charset="0"/>
                <a:cs typeface="Times New Roman" pitchFamily="18" charset="0"/>
              </a:rPr>
              <a:t>-electrons) </a:t>
            </a:r>
          </a:p>
          <a:p>
            <a:pPr algn="just">
              <a:lnSpc>
                <a:spcPct val="150000"/>
              </a:lnSpc>
              <a:buFont typeface="Wingdings" pitchFamily="2" charset="2"/>
              <a:buChar char="ü"/>
            </a:pPr>
            <a:r>
              <a:rPr lang="en-US" sz="2800" dirty="0" smtClean="0">
                <a:latin typeface="Times New Roman" pitchFamily="18" charset="0"/>
                <a:cs typeface="Times New Roman" pitchFamily="18" charset="0"/>
              </a:rPr>
              <a:t>and these can </a:t>
            </a:r>
            <a:r>
              <a:rPr lang="en-US" sz="2800" dirty="0" smtClean="0">
                <a:solidFill>
                  <a:srgbClr val="C00000"/>
                </a:solidFill>
                <a:latin typeface="Times New Roman" pitchFamily="18" charset="0"/>
                <a:cs typeface="Times New Roman" pitchFamily="18" charset="0"/>
              </a:rPr>
              <a:t>notionally</a:t>
            </a:r>
            <a:r>
              <a:rPr lang="en-US" sz="2800" dirty="0" smtClean="0">
                <a:latin typeface="Times New Roman" pitchFamily="18" charset="0"/>
                <a:cs typeface="Times New Roman" pitchFamily="18" charset="0"/>
              </a:rPr>
              <a:t> be considered to occupy the </a:t>
            </a:r>
            <a:r>
              <a:rPr lang="en-US" sz="2800" dirty="0" smtClean="0">
                <a:solidFill>
                  <a:srgbClr val="7030A0"/>
                </a:solidFill>
                <a:latin typeface="Times New Roman" pitchFamily="18" charset="0"/>
                <a:cs typeface="Times New Roman" pitchFamily="18" charset="0"/>
              </a:rPr>
              <a:t>a</a:t>
            </a:r>
            <a:r>
              <a:rPr lang="en-US" sz="2800" baseline="-25000" dirty="0" smtClean="0">
                <a:solidFill>
                  <a:srgbClr val="7030A0"/>
                </a:solidFill>
                <a:latin typeface="Times New Roman" pitchFamily="18" charset="0"/>
                <a:cs typeface="Times New Roman" pitchFamily="18" charset="0"/>
              </a:rPr>
              <a:t>1g</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t</a:t>
            </a:r>
            <a:r>
              <a:rPr lang="en-US" sz="2800" baseline="-25000" dirty="0" smtClean="0">
                <a:solidFill>
                  <a:srgbClr val="FF0000"/>
                </a:solidFill>
                <a:latin typeface="Times New Roman" pitchFamily="18" charset="0"/>
                <a:cs typeface="Times New Roman" pitchFamily="18" charset="0"/>
              </a:rPr>
              <a:t>1u</a:t>
            </a:r>
            <a:r>
              <a:rPr lang="en-US" sz="2800" dirty="0" smtClean="0">
                <a:latin typeface="Times New Roman" pitchFamily="18" charset="0"/>
                <a:cs typeface="Times New Roman" pitchFamily="18" charset="0"/>
              </a:rPr>
              <a:t>, </a:t>
            </a:r>
            <a:r>
              <a:rPr lang="en-US" sz="2800" dirty="0" smtClean="0">
                <a:solidFill>
                  <a:srgbClr val="00B0F0"/>
                </a:solidFill>
                <a:latin typeface="Times New Roman" pitchFamily="18" charset="0"/>
                <a:cs typeface="Times New Roman" pitchFamily="18" charset="0"/>
              </a:rPr>
              <a:t>e</a:t>
            </a:r>
            <a:r>
              <a:rPr lang="en-US" sz="2800" baseline="-25000" dirty="0" smtClean="0">
                <a:solidFill>
                  <a:srgbClr val="00B0F0"/>
                </a:solidFill>
                <a:latin typeface="Times New Roman" pitchFamily="18" charset="0"/>
                <a:cs typeface="Times New Roman" pitchFamily="18" charset="0"/>
              </a:rPr>
              <a:t>g</a:t>
            </a:r>
            <a:r>
              <a:rPr lang="en-US" sz="2800" dirty="0" smtClean="0">
                <a:latin typeface="Times New Roman" pitchFamily="18" charset="0"/>
                <a:cs typeface="Times New Roman" pitchFamily="18" charset="0"/>
              </a:rPr>
              <a:t> and </a:t>
            </a:r>
            <a:r>
              <a:rPr lang="en-US" sz="2800" dirty="0" smtClean="0">
                <a:solidFill>
                  <a:srgbClr val="7030A0"/>
                </a:solidFill>
                <a:latin typeface="Times New Roman" pitchFamily="18" charset="0"/>
                <a:cs typeface="Times New Roman" pitchFamily="18" charset="0"/>
              </a:rPr>
              <a:t>t</a:t>
            </a:r>
            <a:r>
              <a:rPr lang="en-US" sz="2800" baseline="-25000" dirty="0" smtClean="0">
                <a:solidFill>
                  <a:srgbClr val="7030A0"/>
                </a:solidFill>
                <a:latin typeface="Times New Roman" pitchFamily="18" charset="0"/>
                <a:cs typeface="Times New Roman" pitchFamily="18" charset="0"/>
              </a:rPr>
              <a:t>2g</a:t>
            </a:r>
            <a:r>
              <a:rPr lang="en-US" sz="2800" dirty="0" smtClean="0">
                <a:latin typeface="Times New Roman" pitchFamily="18" charset="0"/>
                <a:cs typeface="Times New Roman" pitchFamily="18" charset="0"/>
              </a:rPr>
              <a:t> orbitals of the complex.</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a:t>
            </a:r>
            <a:r>
              <a:rPr lang="en-US" sz="2800" dirty="0" smtClean="0">
                <a:solidFill>
                  <a:srgbClr val="C00000"/>
                </a:solidFill>
                <a:latin typeface="Times New Roman" pitchFamily="18" charset="0"/>
                <a:cs typeface="Times New Roman" pitchFamily="18" charset="0"/>
              </a:rPr>
              <a:t>occupancy</a:t>
            </a:r>
            <a:r>
              <a:rPr lang="en-US" sz="2800" dirty="0" smtClean="0">
                <a:latin typeface="Times New Roman" pitchFamily="18" charset="0"/>
                <a:cs typeface="Times New Roman" pitchFamily="18" charset="0"/>
              </a:rPr>
              <a:t> of the </a:t>
            </a:r>
            <a:r>
              <a:rPr lang="en-US" sz="2800" dirty="0" smtClean="0">
                <a:solidFill>
                  <a:srgbClr val="0070C0"/>
                </a:solidFill>
                <a:latin typeface="Times New Roman" pitchFamily="18" charset="0"/>
                <a:cs typeface="Times New Roman" pitchFamily="18" charset="0"/>
              </a:rPr>
              <a:t>t</a:t>
            </a:r>
            <a:r>
              <a:rPr lang="en-US" sz="2800" baseline="-25000" dirty="0" smtClean="0">
                <a:solidFill>
                  <a:srgbClr val="0070C0"/>
                </a:solidFill>
                <a:latin typeface="Times New Roman" pitchFamily="18" charset="0"/>
                <a:cs typeface="Times New Roman" pitchFamily="18" charset="0"/>
              </a:rPr>
              <a:t>2g</a:t>
            </a:r>
            <a:r>
              <a:rPr lang="en-US" sz="2800" baseline="30000" dirty="0" smtClean="0">
                <a:solidFill>
                  <a:srgbClr val="0070C0"/>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 and </a:t>
            </a:r>
            <a:r>
              <a:rPr lang="en-US" sz="2800" dirty="0" smtClean="0">
                <a:solidFill>
                  <a:srgbClr val="0070C0"/>
                </a:solidFill>
                <a:latin typeface="Times New Roman" pitchFamily="18" charset="0"/>
                <a:cs typeface="Times New Roman" pitchFamily="18" charset="0"/>
              </a:rPr>
              <a:t>eg</a:t>
            </a:r>
            <a:r>
              <a:rPr lang="en-US" sz="2800" baseline="30000" dirty="0" smtClean="0">
                <a:solidFill>
                  <a:srgbClr val="0070C0"/>
                </a:solidFill>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levels corresponds to the number of </a:t>
            </a:r>
            <a:r>
              <a:rPr lang="en-US" sz="2800" dirty="0" smtClean="0">
                <a:solidFill>
                  <a:srgbClr val="C00000"/>
                </a:solidFill>
                <a:latin typeface="Times New Roman" pitchFamily="18" charset="0"/>
                <a:cs typeface="Times New Roman" pitchFamily="18" charset="0"/>
              </a:rPr>
              <a:t>valence electrons </a:t>
            </a:r>
            <a:r>
              <a:rPr lang="en-US" sz="2800" dirty="0" smtClean="0">
                <a:latin typeface="Times New Roman" pitchFamily="18" charset="0"/>
                <a:cs typeface="Times New Roman" pitchFamily="18" charset="0"/>
              </a:rPr>
              <a:t>of the metal ion.</a:t>
            </a:r>
          </a:p>
          <a:p>
            <a:pPr algn="ctr">
              <a:lnSpc>
                <a:spcPct val="150000"/>
              </a:lnSpc>
              <a:buFont typeface="Wingdings" pitchFamily="2" charset="2"/>
              <a:buChar char="Ø"/>
            </a:pPr>
            <a:r>
              <a:rPr lang="en-US" sz="2800" dirty="0" smtClean="0">
                <a:latin typeface="Times New Roman" pitchFamily="18" charset="0"/>
                <a:cs typeface="Times New Roman" pitchFamily="18" charset="0"/>
              </a:rPr>
              <a:t>Six </a:t>
            </a:r>
            <a:r>
              <a:rPr lang="el-GR" sz="2800" dirty="0" smtClean="0">
                <a:latin typeface="Times New Roman" pitchFamily="18" charset="0"/>
                <a:cs typeface="Times New Roman" pitchFamily="18" charset="0"/>
              </a:rPr>
              <a:t>π</a:t>
            </a:r>
            <a:r>
              <a:rPr lang="en-US" sz="2800" dirty="0" smtClean="0">
                <a:latin typeface="Times New Roman" pitchFamily="18" charset="0"/>
                <a:cs typeface="Times New Roman" pitchFamily="18" charset="0"/>
              </a:rPr>
              <a:t>-</a:t>
            </a:r>
            <a:r>
              <a:rPr lang="en-US" sz="2800" dirty="0" smtClean="0">
                <a:solidFill>
                  <a:srgbClr val="7030A0"/>
                </a:solidFill>
                <a:latin typeface="Times New Roman" pitchFamily="18" charset="0"/>
                <a:cs typeface="Times New Roman" pitchFamily="18" charset="0"/>
              </a:rPr>
              <a:t>acceptor</a:t>
            </a:r>
            <a:r>
              <a:rPr lang="en-US" sz="2800" dirty="0" smtClean="0">
                <a:latin typeface="Times New Roman" pitchFamily="18" charset="0"/>
                <a:cs typeface="Times New Roman" pitchFamily="18" charset="0"/>
              </a:rPr>
              <a:t> ligands provide </a:t>
            </a:r>
            <a:r>
              <a:rPr lang="en-US" sz="2800" dirty="0" smtClean="0">
                <a:solidFill>
                  <a:srgbClr val="FF0000"/>
                </a:solidFill>
                <a:latin typeface="Times New Roman" pitchFamily="18" charset="0"/>
                <a:cs typeface="Times New Roman" pitchFamily="18" charset="0"/>
              </a:rPr>
              <a:t>12 electrons </a:t>
            </a:r>
            <a:r>
              <a:rPr lang="en-US" sz="2800" dirty="0" smtClean="0">
                <a:latin typeface="Times New Roman" pitchFamily="18" charset="0"/>
                <a:cs typeface="Times New Roman" pitchFamily="18" charset="0"/>
              </a:rPr>
              <a:t>and, formally, we can place these in the </a:t>
            </a:r>
            <a:r>
              <a:rPr lang="en-US" sz="2800" dirty="0" smtClean="0">
                <a:solidFill>
                  <a:srgbClr val="00B050"/>
                </a:solidFill>
                <a:latin typeface="Times New Roman" pitchFamily="18" charset="0"/>
                <a:cs typeface="Times New Roman" pitchFamily="18" charset="0"/>
              </a:rPr>
              <a:t>a</a:t>
            </a:r>
            <a:r>
              <a:rPr lang="en-US" sz="2800" baseline="-25000" dirty="0" smtClean="0">
                <a:solidFill>
                  <a:srgbClr val="00B050"/>
                </a:solidFill>
                <a:latin typeface="Times New Roman" pitchFamily="18" charset="0"/>
                <a:cs typeface="Times New Roman" pitchFamily="18" charset="0"/>
              </a:rPr>
              <a:t>1g</a:t>
            </a:r>
            <a:r>
              <a:rPr lang="en-US" sz="2800" dirty="0" smtClean="0">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t</a:t>
            </a:r>
            <a:r>
              <a:rPr lang="en-US" sz="2800" baseline="-25000" dirty="0" smtClean="0">
                <a:solidFill>
                  <a:srgbClr val="0070C0"/>
                </a:solidFill>
                <a:latin typeface="Times New Roman" pitchFamily="18" charset="0"/>
                <a:cs typeface="Times New Roman" pitchFamily="18" charset="0"/>
              </a:rPr>
              <a:t>1u</a:t>
            </a:r>
            <a:r>
              <a:rPr lang="en-US" sz="2800" dirty="0" smtClean="0">
                <a:latin typeface="Times New Roman" pitchFamily="18" charset="0"/>
                <a:cs typeface="Times New Roman" pitchFamily="18" charset="0"/>
              </a:rPr>
              <a:t> and </a:t>
            </a:r>
            <a:r>
              <a:rPr lang="en-US" sz="2800" dirty="0" smtClean="0">
                <a:solidFill>
                  <a:srgbClr val="7030A0"/>
                </a:solidFill>
                <a:latin typeface="Times New Roman" pitchFamily="18" charset="0"/>
                <a:cs typeface="Times New Roman" pitchFamily="18" charset="0"/>
              </a:rPr>
              <a:t>e</a:t>
            </a:r>
            <a:r>
              <a:rPr lang="en-US" sz="2800" baseline="-25000" dirty="0" smtClean="0">
                <a:solidFill>
                  <a:srgbClr val="7030A0"/>
                </a:solidFill>
                <a:latin typeface="Times New Roman" pitchFamily="18" charset="0"/>
                <a:cs typeface="Times New Roman" pitchFamily="18" charset="0"/>
              </a:rPr>
              <a:t>g</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orbitals</a:t>
            </a:r>
            <a:r>
              <a:rPr lang="en-US" sz="2800" dirty="0" smtClean="0">
                <a:latin typeface="Times New Roman" pitchFamily="18" charset="0"/>
                <a:cs typeface="Times New Roman" pitchFamily="18" charset="0"/>
              </a:rPr>
              <a:t> of the complex.     </a:t>
            </a:r>
            <a:fld id="{9AFB49B4-B217-4673-8187-5D483BC53638}" type="slidenum">
              <a:rPr lang="en-US" sz="2800" smtClean="0">
                <a:latin typeface="Times New Roman" pitchFamily="18" charset="0"/>
                <a:cs typeface="Times New Roman" pitchFamily="18" charset="0"/>
              </a:rPr>
              <a:pPr algn="ctr">
                <a:lnSpc>
                  <a:spcPct val="150000"/>
                </a:lnSpc>
                <a:buFont typeface="Wingdings" pitchFamily="2" charset="2"/>
                <a:buChar char="Ø"/>
              </a:pPr>
              <a:t>322</a:t>
            </a:fld>
            <a:endParaRPr lang="en-US" sz="2800" dirty="0" smtClean="0">
              <a:latin typeface="Times New Roman" pitchFamily="18" charset="0"/>
              <a:cs typeface="Times New Roman" pitchFamily="18" charset="0"/>
            </a:endParaRPr>
          </a:p>
          <a:p>
            <a:pPr>
              <a:buFont typeface="Wingdings" pitchFamily="2" charset="2"/>
              <a:buChar char="ü"/>
            </a:pPr>
            <a:endParaRPr lang="en-US" dirty="0" smtClean="0">
              <a:latin typeface="Times New Roman" pitchFamily="18" charset="0"/>
              <a:cs typeface="Times New Roman" pitchFamily="18" charset="0"/>
            </a:endParaRP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ü"/>
            </a:pPr>
            <a:endParaRPr lang="en-US" dirty="0" smtClean="0">
              <a:latin typeface="Times New Roman" pitchFamily="18" charset="0"/>
              <a:cs typeface="Times New Roman" pitchFamily="18" charset="0"/>
            </a:endParaRPr>
          </a:p>
          <a:p>
            <a:pPr>
              <a:buNone/>
            </a:pPr>
            <a:endParaRPr lang="en-US" b="1" dirty="0" smtClean="0">
              <a:solidFill>
                <a:srgbClr val="FF0000"/>
              </a:solidFill>
              <a:latin typeface="Times New Roman" pitchFamily="18" charset="0"/>
              <a:cs typeface="Times New Roman" pitchFamily="18" charset="0"/>
            </a:endParaRPr>
          </a:p>
          <a:p>
            <a:pPr>
              <a:buNone/>
            </a:pPr>
            <a:endParaRPr lang="en-US" b="1" dirty="0">
              <a:solidFill>
                <a:srgbClr val="FF0000"/>
              </a:solidFill>
              <a:latin typeface="Times New Roman" pitchFamily="18" charset="0"/>
              <a:cs typeface="Times New Roman" pitchFamily="18" charset="0"/>
            </a:endParaRPr>
          </a:p>
        </p:txBody>
      </p:sp>
    </p:spTree>
  </p:cSld>
  <p:clrMapOvr>
    <a:masterClrMapping/>
  </p:clrMapOvr>
  <p:transition>
    <p:cover dir="u"/>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457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 metal </a:t>
            </a:r>
            <a:r>
              <a:rPr lang="en-US" sz="2800" dirty="0" smtClean="0">
                <a:solidFill>
                  <a:srgbClr val="FF0000"/>
                </a:solidFill>
                <a:latin typeface="Times New Roman" pitchFamily="18" charset="0"/>
                <a:cs typeface="Times New Roman" pitchFamily="18" charset="0"/>
              </a:rPr>
              <a:t>valence electrons</a:t>
            </a:r>
            <a:r>
              <a:rPr lang="en-US" sz="2800" dirty="0" smtClean="0">
                <a:latin typeface="Times New Roman" pitchFamily="18" charset="0"/>
                <a:cs typeface="Times New Roman" pitchFamily="18" charset="0"/>
              </a:rPr>
              <a:t> then </a:t>
            </a:r>
            <a:r>
              <a:rPr lang="en-US" sz="2800" dirty="0" smtClean="0">
                <a:solidFill>
                  <a:srgbClr val="7030A0"/>
                </a:solidFill>
                <a:latin typeface="Times New Roman" pitchFamily="18" charset="0"/>
                <a:cs typeface="Times New Roman" pitchFamily="18" charset="0"/>
              </a:rPr>
              <a:t>corresponds</a:t>
            </a:r>
            <a:r>
              <a:rPr lang="en-US" sz="2800" dirty="0" smtClean="0">
                <a:latin typeface="Times New Roman" pitchFamily="18" charset="0"/>
                <a:cs typeface="Times New Roman" pitchFamily="18" charset="0"/>
              </a:rPr>
              <a:t> to the occupancy of the </a:t>
            </a:r>
            <a:r>
              <a:rPr lang="en-US" sz="2800" dirty="0" smtClean="0">
                <a:solidFill>
                  <a:srgbClr val="0070C0"/>
                </a:solidFill>
                <a:latin typeface="Times New Roman" pitchFamily="18" charset="0"/>
                <a:cs typeface="Times New Roman" pitchFamily="18" charset="0"/>
              </a:rPr>
              <a:t>t</a:t>
            </a:r>
            <a:r>
              <a:rPr lang="en-US" sz="2800" baseline="-25000" dirty="0" smtClean="0">
                <a:solidFill>
                  <a:srgbClr val="0070C0"/>
                </a:solidFill>
                <a:latin typeface="Times New Roman" pitchFamily="18" charset="0"/>
                <a:cs typeface="Times New Roman" pitchFamily="18" charset="0"/>
              </a:rPr>
              <a:t>2g</a:t>
            </a:r>
            <a:r>
              <a:rPr lang="en-US" sz="2800" dirty="0" smtClean="0">
                <a:latin typeface="Times New Roman" pitchFamily="18" charset="0"/>
                <a:cs typeface="Times New Roman" pitchFamily="18" charset="0"/>
              </a:rPr>
              <a:t> and </a:t>
            </a:r>
            <a:r>
              <a:rPr lang="en-US" sz="2800" dirty="0" smtClean="0">
                <a:solidFill>
                  <a:srgbClr val="0070C0"/>
                </a:solidFill>
                <a:latin typeface="Times New Roman" pitchFamily="18" charset="0"/>
                <a:cs typeface="Times New Roman" pitchFamily="18" charset="0"/>
              </a:rPr>
              <a:t>e</a:t>
            </a:r>
            <a:r>
              <a:rPr lang="en-US" sz="2800" baseline="-25000" dirty="0" smtClean="0">
                <a:solidFill>
                  <a:srgbClr val="0070C0"/>
                </a:solidFill>
                <a:latin typeface="Times New Roman" pitchFamily="18" charset="0"/>
                <a:cs typeface="Times New Roman" pitchFamily="18" charset="0"/>
              </a:rPr>
              <a:t>g</a:t>
            </a:r>
            <a:r>
              <a:rPr lang="en-US" sz="2800" baseline="30000" dirty="0" smtClean="0">
                <a:solidFill>
                  <a:srgbClr val="0070C0"/>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 levels.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Since occupying </a:t>
            </a:r>
            <a:r>
              <a:rPr lang="en-US" sz="2800" dirty="0" smtClean="0">
                <a:solidFill>
                  <a:srgbClr val="FF0000"/>
                </a:solidFill>
                <a:latin typeface="Times New Roman" pitchFamily="18" charset="0"/>
                <a:cs typeface="Times New Roman" pitchFamily="18" charset="0"/>
              </a:rPr>
              <a:t>antibonding</a:t>
            </a:r>
            <a:r>
              <a:rPr lang="en-US" sz="2800" dirty="0" smtClean="0">
                <a:latin typeface="Times New Roman" pitchFamily="18" charset="0"/>
                <a:cs typeface="Times New Roman" pitchFamily="18" charset="0"/>
              </a:rPr>
              <a:t> MOs is </a:t>
            </a:r>
            <a:r>
              <a:rPr lang="en-US" sz="2800" b="1" dirty="0" smtClean="0">
                <a:solidFill>
                  <a:srgbClr val="7030A0"/>
                </a:solidFill>
                <a:latin typeface="Times New Roman" pitchFamily="18" charset="0"/>
                <a:cs typeface="Times New Roman" pitchFamily="18" charset="0"/>
              </a:rPr>
              <a:t>detrimental</a:t>
            </a:r>
            <a:r>
              <a:rPr lang="en-US" sz="2800" dirty="0" smtClean="0">
                <a:latin typeface="Times New Roman" pitchFamily="18" charset="0"/>
                <a:cs typeface="Times New Roman" pitchFamily="18" charset="0"/>
              </a:rPr>
              <a:t> to </a:t>
            </a:r>
            <a:r>
              <a:rPr lang="en-US" sz="2800" dirty="0" smtClean="0">
                <a:solidFill>
                  <a:srgbClr val="00B050"/>
                </a:solidFill>
                <a:latin typeface="Times New Roman" pitchFamily="18" charset="0"/>
                <a:cs typeface="Times New Roman" pitchFamily="18" charset="0"/>
              </a:rPr>
              <a:t>metal </a:t>
            </a:r>
            <a:r>
              <a:rPr lang="el-GR" sz="2800" dirty="0" smtClean="0">
                <a:solidFill>
                  <a:srgbClr val="00B050"/>
                </a:solidFill>
                <a:latin typeface="Times New Roman" pitchFamily="18" charset="0"/>
                <a:cs typeface="Times New Roman" pitchFamily="18" charset="0"/>
              </a:rPr>
              <a:t>π</a:t>
            </a:r>
            <a:r>
              <a:rPr lang="en-US" sz="2800" dirty="0" smtClean="0">
                <a:solidFill>
                  <a:srgbClr val="00B050"/>
                </a:solidFill>
                <a:latin typeface="Times New Roman" pitchFamily="18" charset="0"/>
                <a:cs typeface="Times New Roman" pitchFamily="18" charset="0"/>
              </a:rPr>
              <a:t>–ligand</a:t>
            </a:r>
            <a:r>
              <a:rPr lang="en-US" sz="2800" dirty="0" smtClean="0">
                <a:latin typeface="Times New Roman" pitchFamily="18" charset="0"/>
                <a:cs typeface="Times New Roman" pitchFamily="18" charset="0"/>
              </a:rPr>
              <a:t> bond formation, it follows that, for example, </a:t>
            </a:r>
            <a:r>
              <a:rPr lang="en-US" sz="2800" dirty="0" smtClean="0">
                <a:solidFill>
                  <a:srgbClr val="C00000"/>
                </a:solidFill>
                <a:latin typeface="Times New Roman" pitchFamily="18" charset="0"/>
                <a:cs typeface="Times New Roman" pitchFamily="18" charset="0"/>
              </a:rPr>
              <a:t>O</a:t>
            </a:r>
            <a:r>
              <a:rPr lang="en-US" sz="2800" baseline="-25000" dirty="0" smtClean="0">
                <a:solidFill>
                  <a:srgbClr val="C00000"/>
                </a:solidFill>
                <a:latin typeface="Times New Roman" pitchFamily="18" charset="0"/>
                <a:cs typeface="Times New Roman" pitchFamily="18" charset="0"/>
              </a:rPr>
              <a:t>h</a:t>
            </a:r>
            <a:r>
              <a:rPr lang="en-US" sz="2800" dirty="0" smtClean="0">
                <a:solidFill>
                  <a:srgbClr val="C00000"/>
                </a:solidFill>
                <a:latin typeface="Times New Roman" pitchFamily="18" charset="0"/>
                <a:cs typeface="Times New Roman" pitchFamily="18" charset="0"/>
              </a:rPr>
              <a:t> complexes </a:t>
            </a:r>
            <a:r>
              <a:rPr lang="en-US" sz="2800" dirty="0" smtClean="0">
                <a:latin typeface="Times New Roman" pitchFamily="18" charset="0"/>
                <a:cs typeface="Times New Roman" pitchFamily="18" charset="0"/>
              </a:rPr>
              <a:t>with  </a:t>
            </a:r>
            <a:r>
              <a:rPr lang="el-GR" sz="2800" dirty="0" smtClean="0">
                <a:latin typeface="Times New Roman" pitchFamily="18" charset="0"/>
                <a:cs typeface="Times New Roman" pitchFamily="18" charset="0"/>
              </a:rPr>
              <a:t>π</a:t>
            </a:r>
            <a:r>
              <a:rPr lang="en-US" sz="2800" dirty="0" smtClean="0">
                <a:latin typeface="Times New Roman" pitchFamily="18" charset="0"/>
                <a:cs typeface="Times New Roman" pitchFamily="18" charset="0"/>
              </a:rPr>
              <a:t>-</a:t>
            </a:r>
            <a:r>
              <a:rPr lang="en-US" sz="2800" dirty="0" smtClean="0">
                <a:solidFill>
                  <a:srgbClr val="00B0F0"/>
                </a:solidFill>
                <a:latin typeface="Times New Roman" pitchFamily="18" charset="0"/>
                <a:cs typeface="Times New Roman" pitchFamily="18" charset="0"/>
              </a:rPr>
              <a:t>acceptor ligands </a:t>
            </a:r>
            <a:r>
              <a:rPr lang="en-US" sz="2800" dirty="0" smtClean="0">
                <a:latin typeface="Times New Roman" pitchFamily="18" charset="0"/>
                <a:cs typeface="Times New Roman" pitchFamily="18" charset="0"/>
              </a:rPr>
              <a:t>will not be favoured for metal centres with </a:t>
            </a:r>
            <a:r>
              <a:rPr lang="en-US" sz="2800" dirty="0" smtClean="0">
                <a:solidFill>
                  <a:srgbClr val="FF0000"/>
                </a:solidFill>
                <a:latin typeface="Times New Roman" pitchFamily="18" charset="0"/>
                <a:cs typeface="Times New Roman" pitchFamily="18" charset="0"/>
              </a:rPr>
              <a:t>d</a:t>
            </a:r>
            <a:r>
              <a:rPr lang="en-US" sz="2800" baseline="30000" dirty="0" smtClean="0">
                <a:solidFill>
                  <a:srgbClr val="FF0000"/>
                </a:solidFill>
                <a:latin typeface="Times New Roman" pitchFamily="18" charset="0"/>
                <a:cs typeface="Times New Roman" pitchFamily="18" charset="0"/>
              </a:rPr>
              <a:t>7</a:t>
            </a:r>
            <a:r>
              <a:rPr lang="en-US" sz="2800" dirty="0" smtClean="0">
                <a:solidFill>
                  <a:srgbClr val="FF0000"/>
                </a:solidFill>
                <a:latin typeface="Times New Roman" pitchFamily="18" charset="0"/>
                <a:cs typeface="Times New Roman" pitchFamily="18" charset="0"/>
              </a:rPr>
              <a:t>, d</a:t>
            </a:r>
            <a:r>
              <a:rPr lang="en-US" sz="2800" baseline="30000" dirty="0" smtClean="0">
                <a:solidFill>
                  <a:srgbClr val="FF0000"/>
                </a:solidFill>
                <a:latin typeface="Times New Roman" pitchFamily="18" charset="0"/>
                <a:cs typeface="Times New Roman" pitchFamily="18" charset="0"/>
              </a:rPr>
              <a:t>8</a:t>
            </a:r>
            <a:r>
              <a:rPr lang="en-US" sz="2800" dirty="0" smtClean="0">
                <a:solidFill>
                  <a:srgbClr val="FF0000"/>
                </a:solidFill>
                <a:latin typeface="Times New Roman" pitchFamily="18" charset="0"/>
                <a:cs typeface="Times New Roman" pitchFamily="18" charset="0"/>
              </a:rPr>
              <a:t>, d</a:t>
            </a:r>
            <a:r>
              <a:rPr lang="en-US" sz="2800" baseline="30000" dirty="0" smtClean="0">
                <a:solidFill>
                  <a:srgbClr val="FF0000"/>
                </a:solidFill>
                <a:latin typeface="Times New Roman" pitchFamily="18" charset="0"/>
                <a:cs typeface="Times New Roman" pitchFamily="18" charset="0"/>
              </a:rPr>
              <a:t>9</a:t>
            </a:r>
            <a:r>
              <a:rPr lang="en-US" sz="2800" dirty="0" smtClean="0">
                <a:solidFill>
                  <a:srgbClr val="FF0000"/>
                </a:solidFill>
                <a:latin typeface="Times New Roman" pitchFamily="18" charset="0"/>
                <a:cs typeface="Times New Roman" pitchFamily="18" charset="0"/>
              </a:rPr>
              <a:t> or d</a:t>
            </a:r>
            <a:r>
              <a:rPr lang="en-US" sz="2800" baseline="30000" dirty="0" smtClean="0">
                <a:solidFill>
                  <a:srgbClr val="FF0000"/>
                </a:solidFill>
                <a:latin typeface="Times New Roman" pitchFamily="18" charset="0"/>
                <a:cs typeface="Times New Roman" pitchFamily="18" charset="0"/>
              </a:rPr>
              <a:t>10</a:t>
            </a:r>
            <a:r>
              <a:rPr lang="en-US" sz="2800" dirty="0" smtClean="0">
                <a:latin typeface="Times New Roman" pitchFamily="18" charset="0"/>
                <a:cs typeface="Times New Roman" pitchFamily="18" charset="0"/>
              </a:rPr>
              <a:t> configurations.</a:t>
            </a:r>
          </a:p>
          <a:p>
            <a:pPr algn="just">
              <a:lnSpc>
                <a:spcPct val="150000"/>
              </a:lnSpc>
              <a:buNone/>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d-block metal </a:t>
            </a:r>
            <a:r>
              <a:rPr lang="en-US" sz="2800" dirty="0" smtClean="0">
                <a:solidFill>
                  <a:srgbClr val="C00000"/>
                </a:solidFill>
                <a:latin typeface="Times New Roman" pitchFamily="18" charset="0"/>
                <a:cs typeface="Times New Roman" pitchFamily="18" charset="0"/>
              </a:rPr>
              <a:t>organometallic</a:t>
            </a:r>
            <a:r>
              <a:rPr lang="en-US" sz="2800" dirty="0" smtClean="0">
                <a:latin typeface="Times New Roman" pitchFamily="18" charset="0"/>
                <a:cs typeface="Times New Roman" pitchFamily="18" charset="0"/>
              </a:rPr>
              <a:t> and related complexes tend to obey the </a:t>
            </a:r>
            <a:r>
              <a:rPr lang="en-US" sz="2800" b="1" i="1" dirty="0" smtClean="0">
                <a:solidFill>
                  <a:srgbClr val="7030A0"/>
                </a:solidFill>
                <a:latin typeface="Times New Roman" pitchFamily="18" charset="0"/>
                <a:cs typeface="Times New Roman" pitchFamily="18" charset="0"/>
              </a:rPr>
              <a:t>effective atomic number rule or 18-electron rule.</a:t>
            </a:r>
          </a:p>
          <a:p>
            <a:pPr algn="ctr">
              <a:lnSpc>
                <a:spcPct val="150000"/>
              </a:lnSpc>
              <a:buNone/>
            </a:pPr>
            <a:fld id="{D0615C00-7AAD-49EA-90CC-5A759B20B504}" type="slidenum">
              <a:rPr lang="en-US" sz="2800" smtClean="0">
                <a:solidFill>
                  <a:srgbClr val="7030A0"/>
                </a:solidFill>
                <a:latin typeface="Times New Roman" pitchFamily="18" charset="0"/>
                <a:cs typeface="Times New Roman" pitchFamily="18" charset="0"/>
              </a:rPr>
              <a:pPr algn="ctr">
                <a:lnSpc>
                  <a:spcPct val="150000"/>
                </a:lnSpc>
                <a:buNone/>
              </a:pPr>
              <a:t>323</a:t>
            </a:fld>
            <a:endParaRPr lang="en-US" sz="2800" dirty="0">
              <a:solidFill>
                <a:srgbClr val="7030A0"/>
              </a:solidFill>
              <a:latin typeface="Times New Roman" pitchFamily="18" charset="0"/>
              <a:cs typeface="Times New Roman" pitchFamily="18" charset="0"/>
            </a:endParaRPr>
          </a:p>
        </p:txBody>
      </p:sp>
    </p:spTree>
  </p:cSld>
  <p:clrMapOvr>
    <a:masterClrMapping/>
  </p:clrMapOvr>
  <p:transition>
    <p:spli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For example, elements like S or N or </a:t>
            </a:r>
            <a:r>
              <a:rPr lang="en-US" sz="2800" dirty="0" err="1" smtClean="0">
                <a:solidFill>
                  <a:schemeClr val="tx1"/>
                </a:solidFill>
                <a:latin typeface="Times New Roman" pitchFamily="18" charset="0"/>
                <a:cs typeface="Times New Roman" pitchFamily="18" charset="0"/>
              </a:rPr>
              <a:t>Cl</a:t>
            </a:r>
            <a:r>
              <a:rPr lang="en-US" sz="2800" dirty="0" smtClean="0">
                <a:solidFill>
                  <a:schemeClr val="tx1"/>
                </a:solidFill>
                <a:latin typeface="Times New Roman" pitchFamily="18" charset="0"/>
                <a:cs typeface="Times New Roman" pitchFamily="18" charset="0"/>
              </a:rPr>
              <a:t> have a very wide range of oxidation states in their compounds and these obviously aren't transition metals.</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However, this variability is less common in metals apart from the transition elements. </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Of the familiar metals from the main groups of the Periodic Table, only lead and tin show variable oxidation state to any extent.</a:t>
            </a:r>
          </a:p>
          <a:p>
            <a:pPr algn="just">
              <a:buFont typeface="Wingdings" pitchFamily="2" charset="2"/>
              <a:buChar char="Ø"/>
            </a:pPr>
            <a:r>
              <a:rPr lang="en-US" sz="2800" dirty="0" smtClean="0">
                <a:solidFill>
                  <a:schemeClr val="tx1"/>
                </a:solidFill>
                <a:latin typeface="Times New Roman" pitchFamily="18" charset="0"/>
                <a:cs typeface="Times New Roman" pitchFamily="18" charset="0"/>
              </a:rPr>
              <a:t>The </a:t>
            </a:r>
            <a:r>
              <a:rPr lang="en-US" sz="2800" dirty="0" err="1" smtClean="0">
                <a:solidFill>
                  <a:schemeClr val="tx1"/>
                </a:solidFill>
                <a:latin typeface="Times New Roman" pitchFamily="18" charset="0"/>
                <a:cs typeface="Times New Roman" pitchFamily="18" charset="0"/>
              </a:rPr>
              <a:t>transtion</a:t>
            </a:r>
            <a:r>
              <a:rPr lang="en-US" sz="2800" dirty="0" smtClean="0">
                <a:solidFill>
                  <a:schemeClr val="tx1"/>
                </a:solidFill>
                <a:latin typeface="Times New Roman" pitchFamily="18" charset="0"/>
                <a:cs typeface="Times New Roman" pitchFamily="18" charset="0"/>
              </a:rPr>
              <a:t> elements which give the greatest number of oxidation states occur in or near the middle of the series. </a:t>
            </a:r>
          </a:p>
          <a:p>
            <a:pPr algn="just">
              <a:lnSpc>
                <a:spcPct val="150000"/>
              </a:lnSpc>
              <a:buFont typeface="Wingdings" pitchFamily="2" charset="2"/>
              <a:buChar char="Ø"/>
            </a:pPr>
            <a:endParaRPr lang="en-US" sz="2800" dirty="0">
              <a:solidFill>
                <a:schemeClr val="tx1"/>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0" y="-175846"/>
            <a:ext cx="9143999" cy="703384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AECD830-6D75-4D7C-923D-AC950AB2D063}"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pPr algn="just">
              <a:lnSpc>
                <a:spcPct val="150000"/>
              </a:lnSpc>
              <a:buFont typeface="Wingdings" pitchFamily="2" charset="2"/>
              <a:buChar char="Ø"/>
              <a:defRPr/>
            </a:pPr>
            <a:r>
              <a:rPr lang="en-US" sz="2800" dirty="0" smtClean="0">
                <a:solidFill>
                  <a:schemeClr val="tx1"/>
                </a:solidFill>
                <a:latin typeface="Times New Roman" pitchFamily="18" charset="0"/>
                <a:cs typeface="Times New Roman" pitchFamily="18" charset="0"/>
              </a:rPr>
              <a:t>The highest oxidation state for elements in Groups 3B(3) through 7B(7) equals the </a:t>
            </a:r>
            <a:r>
              <a:rPr lang="en-US" sz="2800" i="1" dirty="0" smtClean="0">
                <a:solidFill>
                  <a:schemeClr val="tx1"/>
                </a:solidFill>
                <a:latin typeface="Times New Roman" pitchFamily="18" charset="0"/>
                <a:cs typeface="Times New Roman" pitchFamily="18" charset="0"/>
              </a:rPr>
              <a:t>group number</a:t>
            </a:r>
            <a:r>
              <a:rPr lang="en-US" sz="2800" dirty="0" smtClean="0">
                <a:solidFill>
                  <a:schemeClr val="tx1"/>
                </a:solidFill>
                <a:latin typeface="Times New Roman" pitchFamily="18" charset="0"/>
                <a:cs typeface="Times New Roman" pitchFamily="18" charset="0"/>
              </a:rPr>
              <a:t>.</a:t>
            </a:r>
          </a:p>
          <a:p>
            <a:pPr marL="168275" indent="-168275" algn="just">
              <a:lnSpc>
                <a:spcPct val="150000"/>
              </a:lnSpc>
              <a:buFont typeface="Wingdings" pitchFamily="2" charset="2"/>
              <a:buChar char="Ø"/>
              <a:defRPr/>
            </a:pPr>
            <a:r>
              <a:rPr lang="en-US" sz="2800" dirty="0" smtClean="0">
                <a:solidFill>
                  <a:schemeClr val="tx1"/>
                </a:solidFill>
                <a:latin typeface="Times New Roman" pitchFamily="18" charset="0"/>
                <a:cs typeface="Times New Roman" pitchFamily="18" charset="0"/>
              </a:rPr>
              <a:t>These states are seen when the elements combine with the highly electronegative oxygen or fluorine.</a:t>
            </a:r>
          </a:p>
          <a:p>
            <a:pPr algn="just">
              <a:lnSpc>
                <a:spcPct val="150000"/>
              </a:lnSpc>
              <a:buFont typeface="Wingdings" pitchFamily="2" charset="2"/>
              <a:buChar char="Ø"/>
              <a:defRPr/>
            </a:pPr>
            <a:r>
              <a:rPr lang="en-US" sz="2800" dirty="0" smtClean="0">
                <a:solidFill>
                  <a:schemeClr val="tx1"/>
                </a:solidFill>
                <a:latin typeface="Times New Roman" pitchFamily="18" charset="0"/>
                <a:cs typeface="Times New Roman" pitchFamily="18" charset="0"/>
              </a:rPr>
              <a:t>Elements in Groups 8B(8), 8B(9) and 8B(10) exhibit fewer oxidation states. </a:t>
            </a:r>
          </a:p>
          <a:p>
            <a:pPr algn="just">
              <a:lnSpc>
                <a:spcPct val="150000"/>
              </a:lnSpc>
              <a:buFont typeface="Wingdings" pitchFamily="2" charset="2"/>
              <a:buChar char="Ø"/>
              <a:defRPr/>
            </a:pPr>
            <a:r>
              <a:rPr lang="en-US" sz="2800" dirty="0" smtClean="0">
                <a:solidFill>
                  <a:schemeClr val="tx1"/>
                </a:solidFill>
                <a:latin typeface="Times New Roman" pitchFamily="18" charset="0"/>
                <a:cs typeface="Times New Roman" pitchFamily="18" charset="0"/>
              </a:rPr>
              <a:t>The higher oxidation state is less common and never equal to the group number.</a:t>
            </a:r>
          </a:p>
          <a:p>
            <a:pPr marL="168275" indent="-168275" algn="just">
              <a:lnSpc>
                <a:spcPct val="150000"/>
              </a:lnSpc>
              <a:buFont typeface="Wingdings" pitchFamily="2" charset="2"/>
              <a:buChar char="Ø"/>
              <a:defRPr/>
            </a:pPr>
            <a:r>
              <a:rPr lang="en-US" sz="2800" b="1" dirty="0" smtClean="0">
                <a:solidFill>
                  <a:schemeClr val="tx1"/>
                </a:solidFill>
                <a:latin typeface="Times New Roman" pitchFamily="18" charset="0"/>
                <a:cs typeface="Times New Roman" pitchFamily="18" charset="0"/>
              </a:rPr>
              <a:t>The +2 oxidation state is common because the </a:t>
            </a:r>
            <a:r>
              <a:rPr lang="en-US" sz="2800" b="1" i="1" dirty="0" smtClean="0">
                <a:solidFill>
                  <a:schemeClr val="tx1"/>
                </a:solidFill>
                <a:latin typeface="Times New Roman" pitchFamily="18" charset="0"/>
                <a:cs typeface="Times New Roman" pitchFamily="18" charset="0"/>
              </a:rPr>
              <a:t>ns</a:t>
            </a:r>
            <a:r>
              <a:rPr lang="en-US" sz="2800" b="1" baseline="30000" dirty="0" smtClean="0">
                <a:solidFill>
                  <a:schemeClr val="tx1"/>
                </a:solidFill>
                <a:latin typeface="Times New Roman" pitchFamily="18" charset="0"/>
                <a:cs typeface="Times New Roman" pitchFamily="18" charset="0"/>
              </a:rPr>
              <a:t>2</a:t>
            </a:r>
            <a:r>
              <a:rPr lang="en-US" sz="2800" b="1" dirty="0" smtClean="0">
                <a:solidFill>
                  <a:schemeClr val="tx1"/>
                </a:solidFill>
                <a:latin typeface="Times New Roman" pitchFamily="18" charset="0"/>
                <a:cs typeface="Times New Roman" pitchFamily="18" charset="0"/>
              </a:rPr>
              <a:t> electrons are readily lost.</a:t>
            </a:r>
          </a:p>
          <a:p>
            <a:pPr marL="168275" indent="-168275" algn="just">
              <a:lnSpc>
                <a:spcPct val="150000"/>
              </a:lnSpc>
              <a:buFont typeface="Wingdings" pitchFamily="2" charset="2"/>
              <a:buChar char="Ø"/>
              <a:defRPr/>
            </a:pPr>
            <a:endParaRPr lang="en-US" sz="2800" dirty="0" smtClean="0">
              <a:solidFill>
                <a:schemeClr val="tx1"/>
              </a:solidFill>
              <a:latin typeface="Times New Roman" pitchFamily="18" charset="0"/>
              <a:cs typeface="Times New Roman" pitchFamily="18" charset="0"/>
            </a:endParaRPr>
          </a:p>
          <a:p>
            <a:endParaRPr lang="en-US" dirty="0"/>
          </a:p>
        </p:txBody>
      </p:sp>
      <p:sp>
        <p:nvSpPr>
          <p:cNvPr id="5" name="Slide Number Placeholder 4"/>
          <p:cNvSpPr>
            <a:spLocks noGrp="1"/>
          </p:cNvSpPr>
          <p:nvPr>
            <p:ph type="sldNum" sz="quarter" idx="12"/>
          </p:nvPr>
        </p:nvSpPr>
        <p:spPr/>
        <p:txBody>
          <a:bodyPr/>
          <a:lstStyle/>
          <a:p>
            <a:fld id="{1AECD830-6D75-4D7C-923D-AC950AB2D063}"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US" dirty="0" smtClean="0"/>
          </a:p>
          <a:p>
            <a:endParaRPr lang="en-US" dirty="0"/>
          </a:p>
        </p:txBody>
      </p:sp>
      <p:grpSp>
        <p:nvGrpSpPr>
          <p:cNvPr id="4" name="Group 25"/>
          <p:cNvGrpSpPr>
            <a:grpSpLocks/>
          </p:cNvGrpSpPr>
          <p:nvPr/>
        </p:nvGrpSpPr>
        <p:grpSpPr bwMode="auto">
          <a:xfrm>
            <a:off x="609600" y="228600"/>
            <a:ext cx="8229600" cy="2598738"/>
            <a:chOff x="533400" y="456872"/>
            <a:chExt cx="8229600" cy="2599087"/>
          </a:xfrm>
        </p:grpSpPr>
        <p:grpSp>
          <p:nvGrpSpPr>
            <p:cNvPr id="5" name="Group 18"/>
            <p:cNvGrpSpPr>
              <a:grpSpLocks/>
            </p:cNvGrpSpPr>
            <p:nvPr/>
          </p:nvGrpSpPr>
          <p:grpSpPr bwMode="auto">
            <a:xfrm>
              <a:off x="533400" y="456872"/>
              <a:ext cx="4724400" cy="2599087"/>
              <a:chOff x="533400" y="609272"/>
              <a:chExt cx="4724400" cy="2599087"/>
            </a:xfrm>
          </p:grpSpPr>
          <p:grpSp>
            <p:nvGrpSpPr>
              <p:cNvPr id="7" name="Group 13"/>
              <p:cNvGrpSpPr>
                <a:grpSpLocks/>
              </p:cNvGrpSpPr>
              <p:nvPr/>
            </p:nvGrpSpPr>
            <p:grpSpPr bwMode="auto">
              <a:xfrm>
                <a:off x="533400" y="838604"/>
                <a:ext cx="4724400" cy="2369755"/>
                <a:chOff x="336" y="534"/>
                <a:chExt cx="2976" cy="1457"/>
              </a:xfrm>
            </p:grpSpPr>
            <p:pic>
              <p:nvPicPr>
                <p:cNvPr id="11" name="Picture 4"/>
                <p:cNvPicPr>
                  <a:picLocks noChangeAspect="1" noChangeArrowheads="1"/>
                </p:cNvPicPr>
                <p:nvPr/>
              </p:nvPicPr>
              <p:blipFill>
                <a:blip r:embed="rId3" cstate="print"/>
                <a:srcRect/>
                <a:stretch>
                  <a:fillRect/>
                </a:stretch>
              </p:blipFill>
              <p:spPr bwMode="auto">
                <a:xfrm>
                  <a:off x="336" y="768"/>
                  <a:ext cx="2822" cy="1223"/>
                </a:xfrm>
                <a:prstGeom prst="rect">
                  <a:avLst/>
                </a:prstGeom>
                <a:noFill/>
                <a:ln w="9525">
                  <a:noFill/>
                  <a:miter lim="800000"/>
                  <a:headEnd/>
                  <a:tailEnd/>
                </a:ln>
              </p:spPr>
            </p:pic>
            <p:sp>
              <p:nvSpPr>
                <p:cNvPr id="12" name="Text Box 6"/>
                <p:cNvSpPr txBox="1">
                  <a:spLocks noChangeArrowheads="1"/>
                </p:cNvSpPr>
                <p:nvPr/>
              </p:nvSpPr>
              <p:spPr bwMode="auto">
                <a:xfrm>
                  <a:off x="384" y="535"/>
                  <a:ext cx="576" cy="226"/>
                </a:xfrm>
                <a:prstGeom prst="rect">
                  <a:avLst/>
                </a:prstGeom>
                <a:noFill/>
                <a:ln w="9525">
                  <a:noFill/>
                  <a:miter lim="800000"/>
                  <a:headEnd/>
                  <a:tailEnd/>
                </a:ln>
              </p:spPr>
              <p:txBody>
                <a:bodyPr>
                  <a:spAutoFit/>
                </a:bodyPr>
                <a:lstStyle/>
                <a:p>
                  <a:pPr algn="ctr">
                    <a:spcBef>
                      <a:spcPct val="50000"/>
                    </a:spcBef>
                  </a:pPr>
                  <a:r>
                    <a:rPr lang="en-US" sz="1800"/>
                    <a:t>Mn</a:t>
                  </a:r>
                  <a:r>
                    <a:rPr lang="en-US" sz="1800" baseline="30000"/>
                    <a:t>2+</a:t>
                  </a:r>
                </a:p>
              </p:txBody>
            </p:sp>
            <p:sp>
              <p:nvSpPr>
                <p:cNvPr id="13" name="Text Box 7"/>
                <p:cNvSpPr txBox="1">
                  <a:spLocks noChangeArrowheads="1"/>
                </p:cNvSpPr>
                <p:nvPr/>
              </p:nvSpPr>
              <p:spPr bwMode="auto">
                <a:xfrm>
                  <a:off x="1488" y="534"/>
                  <a:ext cx="576" cy="216"/>
                </a:xfrm>
                <a:prstGeom prst="rect">
                  <a:avLst/>
                </a:prstGeom>
                <a:noFill/>
                <a:ln w="9525">
                  <a:noFill/>
                  <a:miter lim="800000"/>
                  <a:headEnd/>
                  <a:tailEnd/>
                </a:ln>
              </p:spPr>
              <p:txBody>
                <a:bodyPr>
                  <a:spAutoFit/>
                </a:bodyPr>
                <a:lstStyle/>
                <a:p>
                  <a:pPr algn="ctr">
                    <a:spcBef>
                      <a:spcPct val="50000"/>
                    </a:spcBef>
                  </a:pPr>
                  <a:r>
                    <a:rPr lang="en-US" sz="1700"/>
                    <a:t>MnO</a:t>
                  </a:r>
                  <a:r>
                    <a:rPr lang="en-US" sz="1700" b="1" baseline="-25000"/>
                    <a:t>4</a:t>
                  </a:r>
                  <a:r>
                    <a:rPr lang="en-US" sz="1700" b="1" baseline="30000"/>
                    <a:t>2</a:t>
                  </a:r>
                  <a:r>
                    <a:rPr lang="en-US" sz="1700" b="1" baseline="30000">
                      <a:cs typeface="Arial" pitchFamily="34" charset="0"/>
                    </a:rPr>
                    <a:t>−</a:t>
                  </a:r>
                </a:p>
              </p:txBody>
            </p:sp>
            <p:sp>
              <p:nvSpPr>
                <p:cNvPr id="14" name="Text Box 8"/>
                <p:cNvSpPr txBox="1">
                  <a:spLocks noChangeArrowheads="1"/>
                </p:cNvSpPr>
                <p:nvPr/>
              </p:nvSpPr>
              <p:spPr bwMode="auto">
                <a:xfrm>
                  <a:off x="2592" y="535"/>
                  <a:ext cx="720" cy="225"/>
                </a:xfrm>
                <a:prstGeom prst="rect">
                  <a:avLst/>
                </a:prstGeom>
                <a:noFill/>
                <a:ln w="9525">
                  <a:noFill/>
                  <a:miter lim="800000"/>
                  <a:headEnd/>
                  <a:tailEnd/>
                </a:ln>
              </p:spPr>
              <p:txBody>
                <a:bodyPr>
                  <a:spAutoFit/>
                </a:bodyPr>
                <a:lstStyle/>
                <a:p>
                  <a:pPr algn="ctr">
                    <a:spcBef>
                      <a:spcPct val="50000"/>
                    </a:spcBef>
                  </a:pPr>
                  <a:r>
                    <a:rPr lang="en-US" sz="1800"/>
                    <a:t>MnO</a:t>
                  </a:r>
                  <a:r>
                    <a:rPr lang="en-US" sz="1800" baseline="-25000"/>
                    <a:t>4</a:t>
                  </a:r>
                  <a:r>
                    <a:rPr lang="en-US" sz="1800" baseline="30000">
                      <a:cs typeface="Arial" pitchFamily="34" charset="0"/>
                    </a:rPr>
                    <a:t>−</a:t>
                  </a:r>
                </a:p>
              </p:txBody>
            </p:sp>
          </p:grpSp>
          <p:sp>
            <p:nvSpPr>
              <p:cNvPr id="8" name="TextBox 15"/>
              <p:cNvSpPr txBox="1">
                <a:spLocks noChangeArrowheads="1"/>
              </p:cNvSpPr>
              <p:nvPr/>
            </p:nvSpPr>
            <p:spPr bwMode="auto">
              <a:xfrm>
                <a:off x="762000" y="609272"/>
                <a:ext cx="447558" cy="369332"/>
              </a:xfrm>
              <a:prstGeom prst="rect">
                <a:avLst/>
              </a:prstGeom>
              <a:noFill/>
              <a:ln w="9525">
                <a:noFill/>
                <a:miter lim="800000"/>
                <a:headEnd/>
                <a:tailEnd/>
              </a:ln>
            </p:spPr>
            <p:txBody>
              <a:bodyPr wrap="none">
                <a:spAutoFit/>
              </a:bodyPr>
              <a:lstStyle/>
              <a:p>
                <a:r>
                  <a:rPr lang="en-US" sz="1800" b="1">
                    <a:solidFill>
                      <a:srgbClr val="FF0000"/>
                    </a:solidFill>
                  </a:rPr>
                  <a:t>+2</a:t>
                </a:r>
              </a:p>
            </p:txBody>
          </p:sp>
          <p:sp>
            <p:nvSpPr>
              <p:cNvPr id="9" name="TextBox 16"/>
              <p:cNvSpPr txBox="1">
                <a:spLocks noChangeArrowheads="1"/>
              </p:cNvSpPr>
              <p:nvPr/>
            </p:nvSpPr>
            <p:spPr bwMode="auto">
              <a:xfrm>
                <a:off x="2448042" y="609272"/>
                <a:ext cx="447558" cy="369332"/>
              </a:xfrm>
              <a:prstGeom prst="rect">
                <a:avLst/>
              </a:prstGeom>
              <a:noFill/>
              <a:ln w="9525">
                <a:noFill/>
                <a:miter lim="800000"/>
                <a:headEnd/>
                <a:tailEnd/>
              </a:ln>
            </p:spPr>
            <p:txBody>
              <a:bodyPr wrap="none">
                <a:spAutoFit/>
              </a:bodyPr>
              <a:lstStyle/>
              <a:p>
                <a:r>
                  <a:rPr lang="en-US" sz="1800" b="1">
                    <a:solidFill>
                      <a:srgbClr val="FF0000"/>
                    </a:solidFill>
                  </a:rPr>
                  <a:t>+6</a:t>
                </a:r>
              </a:p>
            </p:txBody>
          </p:sp>
          <p:sp>
            <p:nvSpPr>
              <p:cNvPr id="10" name="TextBox 17"/>
              <p:cNvSpPr txBox="1">
                <a:spLocks noChangeArrowheads="1"/>
              </p:cNvSpPr>
              <p:nvPr/>
            </p:nvSpPr>
            <p:spPr bwMode="auto">
              <a:xfrm>
                <a:off x="4267200" y="609272"/>
                <a:ext cx="447558" cy="369332"/>
              </a:xfrm>
              <a:prstGeom prst="rect">
                <a:avLst/>
              </a:prstGeom>
              <a:noFill/>
              <a:ln w="9525">
                <a:noFill/>
                <a:miter lim="800000"/>
                <a:headEnd/>
                <a:tailEnd/>
              </a:ln>
            </p:spPr>
            <p:txBody>
              <a:bodyPr wrap="none">
                <a:spAutoFit/>
              </a:bodyPr>
              <a:lstStyle/>
              <a:p>
                <a:r>
                  <a:rPr lang="en-US" sz="1800" b="1">
                    <a:solidFill>
                      <a:srgbClr val="FF0000"/>
                    </a:solidFill>
                  </a:rPr>
                  <a:t>+7</a:t>
                </a:r>
              </a:p>
            </p:txBody>
          </p:sp>
        </p:grpSp>
        <p:sp>
          <p:nvSpPr>
            <p:cNvPr id="6" name="TextBox 19"/>
            <p:cNvSpPr txBox="1">
              <a:spLocks noChangeArrowheads="1"/>
            </p:cNvSpPr>
            <p:nvPr/>
          </p:nvSpPr>
          <p:spPr bwMode="auto">
            <a:xfrm>
              <a:off x="5181600" y="1295072"/>
              <a:ext cx="3581400" cy="960457"/>
            </a:xfrm>
            <a:prstGeom prst="rect">
              <a:avLst/>
            </a:prstGeom>
            <a:noFill/>
            <a:ln w="9525">
              <a:noFill/>
              <a:miter lim="800000"/>
              <a:headEnd/>
              <a:tailEnd/>
            </a:ln>
          </p:spPr>
          <p:txBody>
            <a:bodyPr>
              <a:spAutoFit/>
            </a:bodyPr>
            <a:lstStyle/>
            <a:p>
              <a:pPr>
                <a:lnSpc>
                  <a:spcPct val="150000"/>
                </a:lnSpc>
              </a:pPr>
              <a:r>
                <a:rPr lang="en-US" sz="2000" dirty="0">
                  <a:latin typeface="Times New Roman" pitchFamily="18" charset="0"/>
                  <a:cs typeface="Times New Roman" pitchFamily="18" charset="0"/>
                </a:rPr>
                <a:t>The highest oxidation state for </a:t>
              </a:r>
              <a:r>
                <a:rPr lang="en-US" sz="2000" dirty="0" err="1">
                  <a:latin typeface="Times New Roman" pitchFamily="18" charset="0"/>
                  <a:cs typeface="Times New Roman" pitchFamily="18" charset="0"/>
                </a:rPr>
                <a:t>Mn</a:t>
              </a:r>
              <a:r>
                <a:rPr lang="en-US" sz="2000" dirty="0">
                  <a:latin typeface="Times New Roman" pitchFamily="18" charset="0"/>
                  <a:cs typeface="Times New Roman" pitchFamily="18" charset="0"/>
                </a:rPr>
                <a:t> equals its group number.</a:t>
              </a:r>
            </a:p>
          </p:txBody>
        </p:sp>
      </p:grpSp>
      <p:grpSp>
        <p:nvGrpSpPr>
          <p:cNvPr id="15" name="Group 26"/>
          <p:cNvGrpSpPr>
            <a:grpSpLocks/>
          </p:cNvGrpSpPr>
          <p:nvPr/>
        </p:nvGrpSpPr>
        <p:grpSpPr bwMode="auto">
          <a:xfrm>
            <a:off x="457200" y="3581400"/>
            <a:ext cx="7772400" cy="2995612"/>
            <a:chOff x="838200" y="3745468"/>
            <a:chExt cx="6873291" cy="2842657"/>
          </a:xfrm>
        </p:grpSpPr>
        <p:grpSp>
          <p:nvGrpSpPr>
            <p:cNvPr id="16" name="Group 23"/>
            <p:cNvGrpSpPr>
              <a:grpSpLocks/>
            </p:cNvGrpSpPr>
            <p:nvPr/>
          </p:nvGrpSpPr>
          <p:grpSpPr bwMode="auto">
            <a:xfrm>
              <a:off x="4114800" y="3745468"/>
              <a:ext cx="3596691" cy="2842657"/>
              <a:chOff x="4114800" y="3745468"/>
              <a:chExt cx="3596691" cy="2842657"/>
            </a:xfrm>
          </p:grpSpPr>
          <p:pic>
            <p:nvPicPr>
              <p:cNvPr id="18" name="Picture 3"/>
              <p:cNvPicPr>
                <a:picLocks noChangeAspect="1" noChangeArrowheads="1"/>
              </p:cNvPicPr>
              <p:nvPr/>
            </p:nvPicPr>
            <p:blipFill>
              <a:blip r:embed="rId4" cstate="print"/>
              <a:srcRect/>
              <a:stretch>
                <a:fillRect/>
              </a:stretch>
            </p:blipFill>
            <p:spPr bwMode="auto">
              <a:xfrm>
                <a:off x="4114800" y="4343400"/>
                <a:ext cx="3596691" cy="2244725"/>
              </a:xfrm>
              <a:prstGeom prst="rect">
                <a:avLst/>
              </a:prstGeom>
              <a:noFill/>
              <a:ln w="9525">
                <a:noFill/>
                <a:miter lim="800000"/>
                <a:headEnd/>
                <a:tailEnd/>
              </a:ln>
            </p:spPr>
          </p:pic>
          <p:sp>
            <p:nvSpPr>
              <p:cNvPr id="19" name="Text Box 9"/>
              <p:cNvSpPr txBox="1">
                <a:spLocks noChangeArrowheads="1"/>
              </p:cNvSpPr>
              <p:nvPr/>
            </p:nvSpPr>
            <p:spPr bwMode="auto">
              <a:xfrm>
                <a:off x="4343400" y="3976687"/>
                <a:ext cx="914400" cy="366713"/>
              </a:xfrm>
              <a:prstGeom prst="rect">
                <a:avLst/>
              </a:prstGeom>
              <a:noFill/>
              <a:ln w="9525">
                <a:noFill/>
                <a:miter lim="800000"/>
                <a:headEnd/>
                <a:tailEnd/>
              </a:ln>
            </p:spPr>
            <p:txBody>
              <a:bodyPr>
                <a:spAutoFit/>
              </a:bodyPr>
              <a:lstStyle/>
              <a:p>
                <a:pPr algn="ctr">
                  <a:spcBef>
                    <a:spcPct val="50000"/>
                  </a:spcBef>
                </a:pPr>
                <a:r>
                  <a:rPr lang="en-US" sz="1800"/>
                  <a:t>VO</a:t>
                </a:r>
                <a:r>
                  <a:rPr lang="en-US" sz="1800" baseline="-25000"/>
                  <a:t>4</a:t>
                </a:r>
                <a:r>
                  <a:rPr lang="en-US" sz="1800" baseline="30000"/>
                  <a:t>3</a:t>
                </a:r>
                <a:r>
                  <a:rPr lang="en-US" sz="1800" baseline="30000">
                    <a:cs typeface="Arial" pitchFamily="34" charset="0"/>
                  </a:rPr>
                  <a:t>−</a:t>
                </a:r>
              </a:p>
            </p:txBody>
          </p:sp>
          <p:sp>
            <p:nvSpPr>
              <p:cNvPr id="20" name="Text Box 10"/>
              <p:cNvSpPr txBox="1">
                <a:spLocks noChangeArrowheads="1"/>
              </p:cNvSpPr>
              <p:nvPr/>
            </p:nvSpPr>
            <p:spPr bwMode="auto">
              <a:xfrm>
                <a:off x="5562600" y="3976687"/>
                <a:ext cx="914400" cy="350838"/>
              </a:xfrm>
              <a:prstGeom prst="rect">
                <a:avLst/>
              </a:prstGeom>
              <a:noFill/>
              <a:ln w="9525">
                <a:noFill/>
                <a:miter lim="800000"/>
                <a:headEnd/>
                <a:tailEnd/>
              </a:ln>
            </p:spPr>
            <p:txBody>
              <a:bodyPr>
                <a:spAutoFit/>
              </a:bodyPr>
              <a:lstStyle/>
              <a:p>
                <a:pPr algn="ctr">
                  <a:spcBef>
                    <a:spcPct val="50000"/>
                  </a:spcBef>
                </a:pPr>
                <a:r>
                  <a:rPr lang="en-US" sz="1700"/>
                  <a:t>Cr</a:t>
                </a:r>
                <a:r>
                  <a:rPr lang="en-US" sz="1700" b="1" baseline="-25000"/>
                  <a:t>2</a:t>
                </a:r>
                <a:r>
                  <a:rPr lang="en-US" sz="1700"/>
                  <a:t>O</a:t>
                </a:r>
                <a:r>
                  <a:rPr lang="en-US" sz="1700" b="1" baseline="-25000"/>
                  <a:t>7</a:t>
                </a:r>
                <a:r>
                  <a:rPr lang="en-US" sz="1700" b="1" baseline="30000"/>
                  <a:t>2</a:t>
                </a:r>
                <a:r>
                  <a:rPr lang="en-US" sz="1700" b="1" baseline="30000">
                    <a:cs typeface="Arial" pitchFamily="34" charset="0"/>
                  </a:rPr>
                  <a:t>−</a:t>
                </a:r>
              </a:p>
            </p:txBody>
          </p:sp>
          <p:sp>
            <p:nvSpPr>
              <p:cNvPr id="21" name="Text Box 11"/>
              <p:cNvSpPr txBox="1">
                <a:spLocks noChangeArrowheads="1"/>
              </p:cNvSpPr>
              <p:nvPr/>
            </p:nvSpPr>
            <p:spPr bwMode="auto">
              <a:xfrm>
                <a:off x="6629400" y="3976687"/>
                <a:ext cx="990600" cy="366713"/>
              </a:xfrm>
              <a:prstGeom prst="rect">
                <a:avLst/>
              </a:prstGeom>
              <a:noFill/>
              <a:ln w="9525">
                <a:noFill/>
                <a:miter lim="800000"/>
                <a:headEnd/>
                <a:tailEnd/>
              </a:ln>
            </p:spPr>
            <p:txBody>
              <a:bodyPr>
                <a:spAutoFit/>
              </a:bodyPr>
              <a:lstStyle/>
              <a:p>
                <a:pPr algn="ctr">
                  <a:spcBef>
                    <a:spcPct val="50000"/>
                  </a:spcBef>
                </a:pPr>
                <a:r>
                  <a:rPr lang="en-US" sz="1800"/>
                  <a:t>MnO</a:t>
                </a:r>
                <a:r>
                  <a:rPr lang="en-US" sz="1800" baseline="-25000"/>
                  <a:t>4</a:t>
                </a:r>
                <a:r>
                  <a:rPr lang="en-US" sz="1800" baseline="30000"/>
                  <a:t>−</a:t>
                </a:r>
              </a:p>
            </p:txBody>
          </p:sp>
          <p:sp>
            <p:nvSpPr>
              <p:cNvPr id="22" name="TextBox 20"/>
              <p:cNvSpPr txBox="1">
                <a:spLocks noChangeArrowheads="1"/>
              </p:cNvSpPr>
              <p:nvPr/>
            </p:nvSpPr>
            <p:spPr bwMode="auto">
              <a:xfrm>
                <a:off x="4353042" y="3745468"/>
                <a:ext cx="447558" cy="369332"/>
              </a:xfrm>
              <a:prstGeom prst="rect">
                <a:avLst/>
              </a:prstGeom>
              <a:noFill/>
              <a:ln w="9525">
                <a:noFill/>
                <a:miter lim="800000"/>
                <a:headEnd/>
                <a:tailEnd/>
              </a:ln>
            </p:spPr>
            <p:txBody>
              <a:bodyPr wrap="none">
                <a:spAutoFit/>
              </a:bodyPr>
              <a:lstStyle/>
              <a:p>
                <a:r>
                  <a:rPr lang="en-US" sz="1800" b="1">
                    <a:solidFill>
                      <a:srgbClr val="FF0000"/>
                    </a:solidFill>
                  </a:rPr>
                  <a:t>+5</a:t>
                </a:r>
              </a:p>
            </p:txBody>
          </p:sp>
          <p:sp>
            <p:nvSpPr>
              <p:cNvPr id="23" name="TextBox 21"/>
              <p:cNvSpPr txBox="1">
                <a:spLocks noChangeArrowheads="1"/>
              </p:cNvSpPr>
              <p:nvPr/>
            </p:nvSpPr>
            <p:spPr bwMode="auto">
              <a:xfrm>
                <a:off x="5486400" y="3745468"/>
                <a:ext cx="447558" cy="369332"/>
              </a:xfrm>
              <a:prstGeom prst="rect">
                <a:avLst/>
              </a:prstGeom>
              <a:noFill/>
              <a:ln w="9525">
                <a:noFill/>
                <a:miter lim="800000"/>
                <a:headEnd/>
                <a:tailEnd/>
              </a:ln>
            </p:spPr>
            <p:txBody>
              <a:bodyPr wrap="none">
                <a:spAutoFit/>
              </a:bodyPr>
              <a:lstStyle/>
              <a:p>
                <a:r>
                  <a:rPr lang="en-US" sz="1800" b="1">
                    <a:solidFill>
                      <a:srgbClr val="FF0000"/>
                    </a:solidFill>
                  </a:rPr>
                  <a:t>+6</a:t>
                </a:r>
              </a:p>
            </p:txBody>
          </p:sp>
          <p:sp>
            <p:nvSpPr>
              <p:cNvPr id="24" name="TextBox 22"/>
              <p:cNvSpPr txBox="1">
                <a:spLocks noChangeArrowheads="1"/>
              </p:cNvSpPr>
              <p:nvPr/>
            </p:nvSpPr>
            <p:spPr bwMode="auto">
              <a:xfrm>
                <a:off x="6705600" y="3745468"/>
                <a:ext cx="447558" cy="369332"/>
              </a:xfrm>
              <a:prstGeom prst="rect">
                <a:avLst/>
              </a:prstGeom>
              <a:noFill/>
              <a:ln w="9525">
                <a:noFill/>
                <a:miter lim="800000"/>
                <a:headEnd/>
                <a:tailEnd/>
              </a:ln>
            </p:spPr>
            <p:txBody>
              <a:bodyPr wrap="none">
                <a:spAutoFit/>
              </a:bodyPr>
              <a:lstStyle/>
              <a:p>
                <a:r>
                  <a:rPr lang="en-US" sz="1800" b="1">
                    <a:solidFill>
                      <a:srgbClr val="FF0000"/>
                    </a:solidFill>
                  </a:rPr>
                  <a:t>+7</a:t>
                </a:r>
              </a:p>
            </p:txBody>
          </p:sp>
        </p:grpSp>
        <p:sp>
          <p:nvSpPr>
            <p:cNvPr id="17" name="TextBox 24"/>
            <p:cNvSpPr txBox="1">
              <a:spLocks noChangeArrowheads="1"/>
            </p:cNvSpPr>
            <p:nvPr/>
          </p:nvSpPr>
          <p:spPr bwMode="auto">
            <a:xfrm>
              <a:off x="838200" y="4778514"/>
              <a:ext cx="3124200" cy="788567"/>
            </a:xfrm>
            <a:prstGeom prst="rect">
              <a:avLst/>
            </a:prstGeom>
            <a:noFill/>
            <a:ln w="9525">
              <a:noFill/>
              <a:miter lim="800000"/>
              <a:headEnd/>
              <a:tailEnd/>
            </a:ln>
          </p:spPr>
          <p:txBody>
            <a:bodyPr>
              <a:spAutoFit/>
            </a:bodyPr>
            <a:lstStyle/>
            <a:p>
              <a:r>
                <a:rPr lang="en-US" sz="2400" dirty="0">
                  <a:latin typeface="Times New Roman" pitchFamily="18" charset="0"/>
                  <a:cs typeface="Times New Roman" pitchFamily="18" charset="0"/>
                </a:rPr>
                <a:t>Transition metal ions are often highly colored.</a:t>
              </a:r>
            </a:p>
          </p:txBody>
        </p:sp>
      </p:grpSp>
      <p:sp>
        <p:nvSpPr>
          <p:cNvPr id="26" name="Slide Number Placeholder 25"/>
          <p:cNvSpPr>
            <a:spLocks noGrp="1"/>
          </p:cNvSpPr>
          <p:nvPr>
            <p:ph type="sldNum" sz="quarter" idx="12"/>
          </p:nvPr>
        </p:nvSpPr>
        <p:spPr/>
        <p:txBody>
          <a:bodyPr/>
          <a:lstStyle/>
          <a:p>
            <a:fld id="{1AECD830-6D75-4D7C-923D-AC950AB2D063}" type="slidenum">
              <a:rPr lang="en-US" smtClean="0"/>
              <a:pPr/>
              <a:t>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lnSpcReduction="10000"/>
          </a:bodyPr>
          <a:lstStyle/>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The maximum oxidation states of reasonable stability correspond in value to the sum of the </a:t>
            </a:r>
            <a:r>
              <a:rPr lang="en-US" sz="2800" i="1" dirty="0" smtClean="0">
                <a:solidFill>
                  <a:schemeClr val="tx1"/>
                </a:solidFill>
                <a:latin typeface="Times New Roman" pitchFamily="18" charset="0"/>
                <a:cs typeface="Times New Roman" pitchFamily="18" charset="0"/>
              </a:rPr>
              <a:t>s and d electrons </a:t>
            </a:r>
            <a:r>
              <a:rPr lang="en-US" sz="2800" i="1" dirty="0" err="1" smtClean="0">
                <a:solidFill>
                  <a:schemeClr val="tx1"/>
                </a:solidFill>
                <a:latin typeface="Times New Roman" pitchFamily="18" charset="0"/>
                <a:cs typeface="Times New Roman" pitchFamily="18" charset="0"/>
              </a:rPr>
              <a:t>upto</a:t>
            </a:r>
            <a:r>
              <a:rPr lang="en-US" sz="2800" i="1" dirty="0" smtClean="0">
                <a:solidFill>
                  <a:schemeClr val="tx1"/>
                </a:solidFill>
                <a:latin typeface="Times New Roman" pitchFamily="18" charset="0"/>
                <a:cs typeface="Times New Roman" pitchFamily="18" charset="0"/>
              </a:rPr>
              <a:t> manganese.</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Although in the </a:t>
            </a:r>
            <a:r>
              <a:rPr lang="en-US" sz="2800" i="1" dirty="0" smtClean="0">
                <a:solidFill>
                  <a:schemeClr val="tx1"/>
                </a:solidFill>
                <a:latin typeface="Times New Roman" pitchFamily="18" charset="0"/>
                <a:cs typeface="Times New Roman" pitchFamily="18" charset="0"/>
              </a:rPr>
              <a:t>p–block the lower oxidation states are favoured by the heavier members </a:t>
            </a:r>
            <a:r>
              <a:rPr lang="en-US" sz="2800" dirty="0" smtClean="0">
                <a:solidFill>
                  <a:schemeClr val="tx1"/>
                </a:solidFill>
                <a:latin typeface="Times New Roman" pitchFamily="18" charset="0"/>
                <a:cs typeface="Times New Roman" pitchFamily="18" charset="0"/>
              </a:rPr>
              <a:t>(due to inert pair effect), the opposite is true in the groups of </a:t>
            </a:r>
            <a:r>
              <a:rPr lang="en-US" sz="2800" i="1" dirty="0" smtClean="0">
                <a:solidFill>
                  <a:schemeClr val="tx1"/>
                </a:solidFill>
                <a:latin typeface="Times New Roman" pitchFamily="18" charset="0"/>
                <a:cs typeface="Times New Roman" pitchFamily="18" charset="0"/>
              </a:rPr>
              <a:t>d-block.</a:t>
            </a:r>
          </a:p>
          <a:p>
            <a:pPr algn="just">
              <a:lnSpc>
                <a:spcPct val="160000"/>
              </a:lnSpc>
              <a:buFont typeface="Wingdings" pitchFamily="2" charset="2"/>
              <a:buChar char="Ø"/>
            </a:pPr>
            <a:r>
              <a:rPr lang="en-US" sz="2800" dirty="0" smtClean="0">
                <a:solidFill>
                  <a:schemeClr val="tx1"/>
                </a:solidFill>
                <a:latin typeface="Times New Roman" pitchFamily="18" charset="0"/>
                <a:cs typeface="Times New Roman" pitchFamily="18" charset="0"/>
              </a:rPr>
              <a:t>For example, in group 6, Mo(VI) and W(VI) are found to be more stable than Cr(VI). </a:t>
            </a:r>
          </a:p>
          <a:p>
            <a:pPr algn="just">
              <a:lnSpc>
                <a:spcPct val="160000"/>
              </a:lnSpc>
              <a:buFont typeface="Wingdings" pitchFamily="2" charset="2"/>
              <a:buChar char="Ø"/>
            </a:pPr>
            <a:r>
              <a:rPr lang="en-US" sz="2800" dirty="0" smtClean="0">
                <a:solidFill>
                  <a:schemeClr val="tx1"/>
                </a:solidFill>
                <a:latin typeface="Times New Roman" pitchFamily="18" charset="0"/>
                <a:cs typeface="Times New Roman" pitchFamily="18" charset="0"/>
              </a:rPr>
              <a:t>Thus Cr(VI) in the form of dichromate in acidic medium is a strong </a:t>
            </a:r>
            <a:r>
              <a:rPr lang="en-US" sz="2800" dirty="0" err="1" smtClean="0">
                <a:solidFill>
                  <a:schemeClr val="tx1"/>
                </a:solidFill>
                <a:latin typeface="Times New Roman" pitchFamily="18" charset="0"/>
                <a:cs typeface="Times New Roman" pitchFamily="18" charset="0"/>
              </a:rPr>
              <a:t>oxidising</a:t>
            </a:r>
            <a:r>
              <a:rPr lang="en-US" sz="2800" dirty="0" smtClean="0">
                <a:solidFill>
                  <a:schemeClr val="tx1"/>
                </a:solidFill>
                <a:latin typeface="Times New Roman" pitchFamily="18" charset="0"/>
                <a:cs typeface="Times New Roman" pitchFamily="18" charset="0"/>
              </a:rPr>
              <a:t> agent, whereas MoO</a:t>
            </a:r>
            <a:r>
              <a:rPr lang="en-US" sz="2800" baseline="-25000" dirty="0" smtClean="0">
                <a:solidFill>
                  <a:schemeClr val="tx1"/>
                </a:solidFill>
                <a:latin typeface="Times New Roman" pitchFamily="18" charset="0"/>
                <a:cs typeface="Times New Roman" pitchFamily="18" charset="0"/>
              </a:rPr>
              <a:t>3</a:t>
            </a:r>
            <a:r>
              <a:rPr lang="en-US" sz="2800" dirty="0" smtClean="0">
                <a:solidFill>
                  <a:schemeClr val="tx1"/>
                </a:solidFill>
                <a:latin typeface="Times New Roman" pitchFamily="18" charset="0"/>
                <a:cs typeface="Times New Roman" pitchFamily="18" charset="0"/>
              </a:rPr>
              <a:t> and WO</a:t>
            </a:r>
            <a:r>
              <a:rPr lang="en-US" sz="2800" baseline="-25000" dirty="0" smtClean="0">
                <a:solidFill>
                  <a:schemeClr val="tx1"/>
                </a:solidFill>
                <a:latin typeface="Times New Roman" pitchFamily="18" charset="0"/>
                <a:cs typeface="Times New Roman" pitchFamily="18" charset="0"/>
              </a:rPr>
              <a:t>3</a:t>
            </a:r>
            <a:r>
              <a:rPr lang="en-US" sz="2800" dirty="0" smtClean="0">
                <a:solidFill>
                  <a:schemeClr val="tx1"/>
                </a:solidFill>
                <a:latin typeface="Times New Roman" pitchFamily="18" charset="0"/>
                <a:cs typeface="Times New Roman" pitchFamily="18" charset="0"/>
              </a:rPr>
              <a:t> are not.</a:t>
            </a:r>
            <a:endParaRPr lang="en-US" sz="2800" dirty="0">
              <a:solidFill>
                <a:schemeClr val="tx1"/>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Low oxidation states are found when a complex compound has ligands capable of π-acceptor character in addition to the σ-bonding. </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For example, in Ni(CO)</a:t>
            </a:r>
            <a:r>
              <a:rPr lang="en-US" sz="2800" baseline="-25000" dirty="0" smtClean="0">
                <a:solidFill>
                  <a:schemeClr val="tx1"/>
                </a:solidFill>
                <a:latin typeface="Times New Roman" pitchFamily="18" charset="0"/>
                <a:cs typeface="Times New Roman" pitchFamily="18" charset="0"/>
              </a:rPr>
              <a:t>4</a:t>
            </a:r>
            <a:r>
              <a:rPr lang="en-US" sz="2800" dirty="0" smtClean="0">
                <a:solidFill>
                  <a:schemeClr val="tx1"/>
                </a:solidFill>
                <a:latin typeface="Times New Roman" pitchFamily="18" charset="0"/>
                <a:cs typeface="Times New Roman" pitchFamily="18" charset="0"/>
              </a:rPr>
              <a:t> and Fe(CO)</a:t>
            </a:r>
            <a:r>
              <a:rPr lang="en-US" sz="2800" baseline="-25000" dirty="0" smtClean="0">
                <a:solidFill>
                  <a:schemeClr val="tx1"/>
                </a:solidFill>
                <a:latin typeface="Times New Roman" pitchFamily="18" charset="0"/>
                <a:cs typeface="Times New Roman" pitchFamily="18" charset="0"/>
              </a:rPr>
              <a:t>5</a:t>
            </a:r>
            <a:r>
              <a:rPr lang="en-US" sz="2800" dirty="0" smtClean="0">
                <a:solidFill>
                  <a:schemeClr val="tx1"/>
                </a:solidFill>
                <a:latin typeface="Times New Roman" pitchFamily="18" charset="0"/>
                <a:cs typeface="Times New Roman" pitchFamily="18" charset="0"/>
              </a:rPr>
              <a:t>, the oxidation state of nickel and iron is zero.</a:t>
            </a:r>
          </a:p>
          <a:p>
            <a:pPr algn="just">
              <a:lnSpc>
                <a:spcPct val="150000"/>
              </a:lnSpc>
            </a:pPr>
            <a:r>
              <a:rPr lang="en-US" sz="2800" b="1" dirty="0" smtClean="0">
                <a:solidFill>
                  <a:schemeClr val="tx1"/>
                </a:solidFill>
                <a:latin typeface="Times New Roman" pitchFamily="18" charset="0"/>
                <a:cs typeface="Times New Roman" pitchFamily="18" charset="0"/>
              </a:rPr>
              <a:t>Explaining the variable oxidation states in the transition metals</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We'll look at the formation of simple ions like Fe</a:t>
            </a:r>
            <a:r>
              <a:rPr lang="en-US" sz="2800" baseline="30000" dirty="0" smtClean="0">
                <a:solidFill>
                  <a:schemeClr val="tx1"/>
                </a:solidFill>
                <a:latin typeface="Times New Roman" pitchFamily="18" charset="0"/>
                <a:cs typeface="Times New Roman" pitchFamily="18" charset="0"/>
              </a:rPr>
              <a:t>2+</a:t>
            </a:r>
            <a:r>
              <a:rPr lang="en-US" sz="2800" dirty="0" smtClean="0">
                <a:solidFill>
                  <a:schemeClr val="tx1"/>
                </a:solidFill>
                <a:latin typeface="Times New Roman" pitchFamily="18" charset="0"/>
                <a:cs typeface="Times New Roman" pitchFamily="18" charset="0"/>
              </a:rPr>
              <a:t> and Fe</a:t>
            </a:r>
            <a:r>
              <a:rPr lang="en-US" sz="2800" baseline="30000" dirty="0" smtClean="0">
                <a:solidFill>
                  <a:schemeClr val="tx1"/>
                </a:solidFill>
                <a:latin typeface="Times New Roman" pitchFamily="18" charset="0"/>
                <a:cs typeface="Times New Roman" pitchFamily="18" charset="0"/>
              </a:rPr>
              <a:t>3+</a:t>
            </a:r>
            <a:r>
              <a:rPr lang="en-US" sz="2800" dirty="0" smtClean="0">
                <a:solidFill>
                  <a:schemeClr val="tx1"/>
                </a:solidFill>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When a metal forms an ionic compound, the formula of the compound produced depends on the </a:t>
            </a:r>
            <a:r>
              <a:rPr lang="en-US" sz="2800" dirty="0" err="1" smtClean="0">
                <a:solidFill>
                  <a:schemeClr val="tx1"/>
                </a:solidFill>
                <a:latin typeface="Times New Roman" pitchFamily="18" charset="0"/>
                <a:cs typeface="Times New Roman" pitchFamily="18" charset="0"/>
              </a:rPr>
              <a:t>energetics</a:t>
            </a:r>
            <a:r>
              <a:rPr lang="en-US" sz="2800" dirty="0" smtClean="0">
                <a:solidFill>
                  <a:schemeClr val="tx1"/>
                </a:solidFill>
                <a:latin typeface="Times New Roman" pitchFamily="18" charset="0"/>
                <a:cs typeface="Times New Roman" pitchFamily="18" charset="0"/>
              </a:rPr>
              <a:t> of the process.</a:t>
            </a:r>
          </a:p>
          <a:p>
            <a:pPr algn="just">
              <a:lnSpc>
                <a:spcPct val="150000"/>
              </a:lnSpc>
            </a:pPr>
            <a:endParaRPr lang="en-US" sz="2800" b="1" dirty="0" smtClean="0">
              <a:solidFill>
                <a:schemeClr val="tx1"/>
              </a:solidFill>
              <a:latin typeface="Times New Roman" pitchFamily="18" charset="0"/>
              <a:cs typeface="Times New Roman" pitchFamily="18" charset="0"/>
            </a:endParaRPr>
          </a:p>
          <a:p>
            <a:endParaRPr lang="en-US" dirty="0"/>
          </a:p>
        </p:txBody>
      </p:sp>
      <p:sp>
        <p:nvSpPr>
          <p:cNvPr id="5" name="Slide Number Placeholder 4"/>
          <p:cNvSpPr>
            <a:spLocks noGrp="1"/>
          </p:cNvSpPr>
          <p:nvPr>
            <p:ph type="sldNum" sz="quarter" idx="12"/>
          </p:nvPr>
        </p:nvSpPr>
        <p:spPr/>
        <p:txBody>
          <a:bodyPr/>
          <a:lstStyle/>
          <a:p>
            <a:fld id="{1AECD830-6D75-4D7C-923D-AC950AB2D063}"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fontScale="92500" lnSpcReduction="10000"/>
          </a:bodyPr>
          <a:lstStyle/>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On the whole, the compound formed is the one in which most energy is released. </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The more energy released, the more stable the compound.</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There are several energy terms to think about, but the key ones are:-</a:t>
            </a:r>
          </a:p>
          <a:p>
            <a:pPr lvl="0"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The amount of energy needed to </a:t>
            </a:r>
            <a:r>
              <a:rPr lang="en-US" sz="2800" dirty="0" err="1" smtClean="0">
                <a:solidFill>
                  <a:schemeClr val="tx1"/>
                </a:solidFill>
                <a:latin typeface="Times New Roman" pitchFamily="18" charset="0"/>
                <a:cs typeface="Times New Roman" pitchFamily="18" charset="0"/>
              </a:rPr>
              <a:t>ionise</a:t>
            </a:r>
            <a:r>
              <a:rPr lang="en-US" sz="2800" dirty="0" smtClean="0">
                <a:solidFill>
                  <a:schemeClr val="tx1"/>
                </a:solidFill>
                <a:latin typeface="Times New Roman" pitchFamily="18" charset="0"/>
                <a:cs typeface="Times New Roman" pitchFamily="18" charset="0"/>
              </a:rPr>
              <a:t> the metal (the sum of the various </a:t>
            </a:r>
            <a:r>
              <a:rPr lang="en-US" sz="2800" dirty="0" err="1" smtClean="0">
                <a:solidFill>
                  <a:schemeClr val="tx1"/>
                </a:solidFill>
                <a:latin typeface="Times New Roman" pitchFamily="18" charset="0"/>
                <a:cs typeface="Times New Roman" pitchFamily="18" charset="0"/>
              </a:rPr>
              <a:t>ionisation</a:t>
            </a:r>
            <a:r>
              <a:rPr lang="en-US" sz="2800" dirty="0" smtClean="0">
                <a:solidFill>
                  <a:schemeClr val="tx1"/>
                </a:solidFill>
                <a:latin typeface="Times New Roman" pitchFamily="18" charset="0"/>
                <a:cs typeface="Times New Roman" pitchFamily="18" charset="0"/>
              </a:rPr>
              <a:t> energies)</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The amount of energy released when the compound forms. </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This will either be lattice enthalpy if you are thinking about solids, or the hydration enthalpies of the ions if you are thinking about solutions.</a:t>
            </a:r>
          </a:p>
          <a:p>
            <a:pPr algn="just">
              <a:lnSpc>
                <a:spcPct val="150000"/>
              </a:lnSpc>
              <a:buFont typeface="Wingdings" pitchFamily="2" charset="2"/>
              <a:buChar char="Ø"/>
            </a:pPr>
            <a:endParaRPr lang="en-US" sz="2800" dirty="0" smtClean="0">
              <a:solidFill>
                <a:schemeClr val="tx1"/>
              </a:solidFill>
              <a:latin typeface="Times New Roman" pitchFamily="18" charset="0"/>
              <a:cs typeface="Times New Roman" pitchFamily="18" charset="0"/>
            </a:endParaRPr>
          </a:p>
          <a:p>
            <a:pPr algn="just">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1AECD830-6D75-4D7C-923D-AC950AB2D063}"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dirty="0" smtClean="0">
                <a:latin typeface="Times New Roman" pitchFamily="18" charset="0"/>
                <a:cs typeface="Times New Roman" pitchFamily="18" charset="0"/>
              </a:rPr>
              <a:t>A transition element is defined as the one which has incompletely filled </a:t>
            </a:r>
            <a:r>
              <a:rPr lang="en-US" i="1" dirty="0" smtClean="0">
                <a:latin typeface="Times New Roman" pitchFamily="18" charset="0"/>
                <a:cs typeface="Times New Roman" pitchFamily="18" charset="0"/>
              </a:rPr>
              <a:t>d-orbitals in its </a:t>
            </a:r>
            <a:r>
              <a:rPr lang="en-US" dirty="0" smtClean="0">
                <a:latin typeface="Times New Roman" pitchFamily="18" charset="0"/>
                <a:cs typeface="Times New Roman" pitchFamily="18" charset="0"/>
              </a:rPr>
              <a:t>ground state or in any one of its oxidation states.</a:t>
            </a:r>
          </a:p>
          <a:p>
            <a:pPr algn="just">
              <a:lnSpc>
                <a:spcPct val="150000"/>
              </a:lnSpc>
              <a:buFont typeface="Wingdings" pitchFamily="2" charset="2"/>
              <a:buChar char="Ø"/>
            </a:pPr>
            <a:endParaRPr lang="en-US" dirty="0" smtClean="0">
              <a:latin typeface="Times New Roman" pitchFamily="18" charset="0"/>
              <a:cs typeface="Times New Roman" pitchFamily="18" charset="0"/>
            </a:endParaRPr>
          </a:p>
          <a:p>
            <a:pPr algn="just">
              <a:lnSpc>
                <a:spcPct val="150000"/>
              </a:lnSpc>
              <a:buFont typeface="Wingdings" pitchFamily="2" charset="2"/>
              <a:buChar char="Ø"/>
            </a:pPr>
            <a:r>
              <a:rPr lang="en-US" dirty="0" smtClean="0">
                <a:latin typeface="Times New Roman" pitchFamily="18" charset="0"/>
                <a:cs typeface="Times New Roman" pitchFamily="18" charset="0"/>
              </a:rPr>
              <a:t>Zinc</a:t>
            </a:r>
            <a:r>
              <a:rPr lang="en-US" dirty="0" smtClean="0">
                <a:latin typeface="Times New Roman" pitchFamily="18" charset="0"/>
                <a:cs typeface="Times New Roman" pitchFamily="18" charset="0"/>
              </a:rPr>
              <a:t>, cadmium and mercury of group 12 have full </a:t>
            </a:r>
            <a:r>
              <a:rPr lang="en-US" i="1" dirty="0" smtClean="0">
                <a:latin typeface="Times New Roman" pitchFamily="18" charset="0"/>
                <a:cs typeface="Times New Roman" pitchFamily="18" charset="0"/>
              </a:rPr>
              <a:t>d</a:t>
            </a:r>
            <a:r>
              <a:rPr lang="en-US" i="1" baseline="30000" dirty="0" smtClean="0">
                <a:latin typeface="Times New Roman" pitchFamily="18" charset="0"/>
                <a:cs typeface="Times New Roman" pitchFamily="18" charset="0"/>
              </a:rPr>
              <a:t>10</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configuration in their ground state as well as in their common oxidation states and hence, </a:t>
            </a:r>
            <a:r>
              <a:rPr lang="en-US" dirty="0" smtClean="0">
                <a:latin typeface="Times New Roman" pitchFamily="18" charset="0"/>
                <a:cs typeface="Times New Roman" pitchFamily="18" charset="0"/>
              </a:rPr>
              <a:t>are </a:t>
            </a:r>
            <a:r>
              <a:rPr lang="en-US" dirty="0" smtClean="0">
                <a:latin typeface="Times New Roman" pitchFamily="18" charset="0"/>
                <a:cs typeface="Times New Roman" pitchFamily="18" charset="0"/>
              </a:rPr>
              <a:t>not regarded as transition metals.</a:t>
            </a:r>
          </a:p>
          <a:p>
            <a:pPr>
              <a:buNone/>
            </a:pPr>
            <a:endParaRPr lang="en-US" dirty="0"/>
          </a:p>
        </p:txBody>
      </p:sp>
      <p:sp>
        <p:nvSpPr>
          <p:cNvPr id="5" name="Slide Number Placeholder 4"/>
          <p:cNvSpPr>
            <a:spLocks noGrp="1"/>
          </p:cNvSpPr>
          <p:nvPr>
            <p:ph type="sldNum" sz="quarter" idx="12"/>
          </p:nvPr>
        </p:nvSpPr>
        <p:spPr/>
        <p:txBody>
          <a:bodyPr/>
          <a:lstStyle/>
          <a:p>
            <a:fld id="{1AECD830-6D75-4D7C-923D-AC950AB2D063}"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fontScale="92500"/>
          </a:bodyPr>
          <a:lstStyle/>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The more highly charged the ion, the more electrons you have to remove and the more </a:t>
            </a:r>
            <a:r>
              <a:rPr lang="en-US" sz="2800" dirty="0" err="1" smtClean="0">
                <a:solidFill>
                  <a:schemeClr val="tx1"/>
                </a:solidFill>
                <a:latin typeface="Times New Roman" pitchFamily="18" charset="0"/>
                <a:cs typeface="Times New Roman" pitchFamily="18" charset="0"/>
              </a:rPr>
              <a:t>ionisation</a:t>
            </a:r>
            <a:r>
              <a:rPr lang="en-US" sz="2800" dirty="0" smtClean="0">
                <a:solidFill>
                  <a:schemeClr val="tx1"/>
                </a:solidFill>
                <a:latin typeface="Times New Roman" pitchFamily="18" charset="0"/>
                <a:cs typeface="Times New Roman" pitchFamily="18" charset="0"/>
              </a:rPr>
              <a:t> energy you will have to provide.</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But off-setting this, the more highly charged the ion, the more energy is released either as lattice enthalpy or the hydration enthalpy of  the metal ion.</a:t>
            </a:r>
          </a:p>
          <a:p>
            <a:pPr algn="just">
              <a:lnSpc>
                <a:spcPct val="150000"/>
              </a:lnSpc>
            </a:pPr>
            <a:r>
              <a:rPr lang="en-US" sz="2800" b="1" dirty="0" smtClean="0">
                <a:solidFill>
                  <a:srgbClr val="7030A0"/>
                </a:solidFill>
                <a:latin typeface="Times New Roman" pitchFamily="18" charset="0"/>
                <a:cs typeface="Times New Roman" pitchFamily="18" charset="0"/>
              </a:rPr>
              <a:t>Thinking about a typical non-transition metal (calcium)</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If you tried to make </a:t>
            </a:r>
            <a:r>
              <a:rPr lang="en-US" sz="2800" dirty="0" err="1" smtClean="0">
                <a:solidFill>
                  <a:schemeClr val="tx1"/>
                </a:solidFill>
                <a:latin typeface="Times New Roman" pitchFamily="18" charset="0"/>
                <a:cs typeface="Times New Roman" pitchFamily="18" charset="0"/>
              </a:rPr>
              <a:t>CaCl</a:t>
            </a:r>
            <a:r>
              <a:rPr lang="en-US" sz="2800" dirty="0" smtClean="0">
                <a:solidFill>
                  <a:schemeClr val="tx1"/>
                </a:solidFill>
                <a:latin typeface="Times New Roman" pitchFamily="18" charset="0"/>
                <a:cs typeface="Times New Roman" pitchFamily="18" charset="0"/>
              </a:rPr>
              <a:t>, (containing a Ca</a:t>
            </a:r>
            <a:r>
              <a:rPr lang="en-US" sz="2800" baseline="30000" dirty="0" smtClean="0">
                <a:solidFill>
                  <a:schemeClr val="tx1"/>
                </a:solidFill>
                <a:latin typeface="Times New Roman" pitchFamily="18" charset="0"/>
                <a:cs typeface="Times New Roman" pitchFamily="18" charset="0"/>
              </a:rPr>
              <a:t>+</a:t>
            </a:r>
            <a:r>
              <a:rPr lang="en-US" sz="2800" dirty="0" smtClean="0">
                <a:solidFill>
                  <a:schemeClr val="tx1"/>
                </a:solidFill>
                <a:latin typeface="Times New Roman" pitchFamily="18" charset="0"/>
                <a:cs typeface="Times New Roman" pitchFamily="18" charset="0"/>
              </a:rPr>
              <a:t> ion), the overall process is slightly exothermic.</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By making a Ca</a:t>
            </a:r>
            <a:r>
              <a:rPr lang="en-US" sz="2800" baseline="30000" dirty="0" smtClean="0">
                <a:solidFill>
                  <a:schemeClr val="tx1"/>
                </a:solidFill>
                <a:latin typeface="Times New Roman" pitchFamily="18" charset="0"/>
                <a:cs typeface="Times New Roman" pitchFamily="18" charset="0"/>
              </a:rPr>
              <a:t>2+</a:t>
            </a:r>
            <a:r>
              <a:rPr lang="en-US" sz="2800" dirty="0" smtClean="0">
                <a:solidFill>
                  <a:schemeClr val="tx1"/>
                </a:solidFill>
                <a:latin typeface="Times New Roman" pitchFamily="18" charset="0"/>
                <a:cs typeface="Times New Roman" pitchFamily="18" charset="0"/>
              </a:rPr>
              <a:t> ion instead, you have to supply more </a:t>
            </a:r>
            <a:r>
              <a:rPr lang="en-US" sz="2800" dirty="0" err="1" smtClean="0">
                <a:solidFill>
                  <a:schemeClr val="tx1"/>
                </a:solidFill>
                <a:latin typeface="Times New Roman" pitchFamily="18" charset="0"/>
                <a:cs typeface="Times New Roman" pitchFamily="18" charset="0"/>
              </a:rPr>
              <a:t>ionisation</a:t>
            </a:r>
            <a:r>
              <a:rPr lang="en-US" sz="2800" dirty="0" smtClean="0">
                <a:solidFill>
                  <a:schemeClr val="tx1"/>
                </a:solidFill>
                <a:latin typeface="Times New Roman" pitchFamily="18" charset="0"/>
                <a:cs typeface="Times New Roman" pitchFamily="18" charset="0"/>
              </a:rPr>
              <a:t> energy, but you get out lots more lattice energy. </a:t>
            </a:r>
          </a:p>
          <a:p>
            <a:pPr algn="just">
              <a:lnSpc>
                <a:spcPct val="150000"/>
              </a:lnSpc>
            </a:pPr>
            <a:endParaRPr lang="en-US" sz="2800" dirty="0">
              <a:solidFill>
                <a:schemeClr val="tx1"/>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lnSpcReduction="10000"/>
          </a:bodyPr>
          <a:lstStyle/>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There is much more attraction between chloride ions and Ca</a:t>
            </a:r>
            <a:r>
              <a:rPr lang="en-US" sz="2800" baseline="30000" dirty="0" smtClean="0">
                <a:solidFill>
                  <a:schemeClr val="tx1"/>
                </a:solidFill>
                <a:latin typeface="Times New Roman" pitchFamily="18" charset="0"/>
                <a:cs typeface="Times New Roman" pitchFamily="18" charset="0"/>
              </a:rPr>
              <a:t>2+</a:t>
            </a:r>
            <a:r>
              <a:rPr lang="en-US" sz="2800" dirty="0" smtClean="0">
                <a:solidFill>
                  <a:schemeClr val="tx1"/>
                </a:solidFill>
                <a:latin typeface="Times New Roman" pitchFamily="18" charset="0"/>
                <a:cs typeface="Times New Roman" pitchFamily="18" charset="0"/>
              </a:rPr>
              <a:t> ions than there is if you only have a 1+ ion. </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The overall process is very exothermic.</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Because the formation of CaCl</a:t>
            </a:r>
            <a:r>
              <a:rPr lang="en-US" sz="2800" baseline="-25000" dirty="0" smtClean="0">
                <a:solidFill>
                  <a:schemeClr val="tx1"/>
                </a:solidFill>
                <a:latin typeface="Times New Roman" pitchFamily="18" charset="0"/>
                <a:cs typeface="Times New Roman" pitchFamily="18" charset="0"/>
              </a:rPr>
              <a:t>2</a:t>
            </a:r>
            <a:r>
              <a:rPr lang="en-US" sz="2800" dirty="0" smtClean="0">
                <a:solidFill>
                  <a:schemeClr val="tx1"/>
                </a:solidFill>
                <a:latin typeface="Times New Roman" pitchFamily="18" charset="0"/>
                <a:cs typeface="Times New Roman" pitchFamily="18" charset="0"/>
              </a:rPr>
              <a:t> releases much more energy than making </a:t>
            </a:r>
            <a:r>
              <a:rPr lang="en-US" sz="2800" dirty="0" err="1" smtClean="0">
                <a:solidFill>
                  <a:schemeClr val="tx1"/>
                </a:solidFill>
                <a:latin typeface="Times New Roman" pitchFamily="18" charset="0"/>
                <a:cs typeface="Times New Roman" pitchFamily="18" charset="0"/>
              </a:rPr>
              <a:t>CaCl</a:t>
            </a:r>
            <a:r>
              <a:rPr lang="en-US" sz="2800" dirty="0" smtClean="0">
                <a:solidFill>
                  <a:schemeClr val="tx1"/>
                </a:solidFill>
                <a:latin typeface="Times New Roman" pitchFamily="18" charset="0"/>
                <a:cs typeface="Times New Roman" pitchFamily="18" charset="0"/>
              </a:rPr>
              <a:t>, then CaCl</a:t>
            </a:r>
            <a:r>
              <a:rPr lang="en-US" sz="2800" baseline="-25000" dirty="0" smtClean="0">
                <a:solidFill>
                  <a:schemeClr val="tx1"/>
                </a:solidFill>
                <a:latin typeface="Times New Roman" pitchFamily="18" charset="0"/>
                <a:cs typeface="Times New Roman" pitchFamily="18" charset="0"/>
              </a:rPr>
              <a:t>2</a:t>
            </a:r>
            <a:r>
              <a:rPr lang="en-US" sz="2800" dirty="0" smtClean="0">
                <a:solidFill>
                  <a:schemeClr val="tx1"/>
                </a:solidFill>
                <a:latin typeface="Times New Roman" pitchFamily="18" charset="0"/>
                <a:cs typeface="Times New Roman" pitchFamily="18" charset="0"/>
              </a:rPr>
              <a:t> is more stable and so forms instead.</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What about CaCl</a:t>
            </a:r>
            <a:r>
              <a:rPr lang="en-US" sz="2800" baseline="-25000" dirty="0" smtClean="0">
                <a:solidFill>
                  <a:schemeClr val="tx1"/>
                </a:solidFill>
                <a:latin typeface="Times New Roman" pitchFamily="18" charset="0"/>
                <a:cs typeface="Times New Roman" pitchFamily="18" charset="0"/>
              </a:rPr>
              <a:t>3</a:t>
            </a:r>
            <a:r>
              <a:rPr lang="en-US" sz="2800" dirty="0" smtClean="0">
                <a:solidFill>
                  <a:schemeClr val="tx1"/>
                </a:solidFill>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This time you have to remove yet another electron from calcium.</a:t>
            </a:r>
          </a:p>
          <a:p>
            <a:pPr algn="just">
              <a:lnSpc>
                <a:spcPct val="160000"/>
              </a:lnSpc>
              <a:buFont typeface="Wingdings" pitchFamily="2" charset="2"/>
              <a:buChar char="Ø"/>
            </a:pPr>
            <a:r>
              <a:rPr lang="en-US" sz="2800" dirty="0" smtClean="0">
                <a:solidFill>
                  <a:schemeClr val="tx1"/>
                </a:solidFill>
                <a:latin typeface="Times New Roman" pitchFamily="18" charset="0"/>
                <a:cs typeface="Times New Roman" pitchFamily="18" charset="0"/>
              </a:rPr>
              <a:t>The first two come from the 4s level.</a:t>
            </a:r>
            <a:endParaRPr lang="en-US" sz="2800" dirty="0">
              <a:solidFill>
                <a:schemeClr val="tx1"/>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lnSpcReduction="10000"/>
          </a:bodyPr>
          <a:lstStyle/>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The third one comes from the 3p. </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That is much closer to the nucleus and therefore much more difficult to remove. </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There is a large jump in </a:t>
            </a:r>
            <a:r>
              <a:rPr lang="en-US" sz="2800" dirty="0" err="1" smtClean="0">
                <a:solidFill>
                  <a:schemeClr val="tx1"/>
                </a:solidFill>
                <a:latin typeface="Times New Roman" pitchFamily="18" charset="0"/>
                <a:cs typeface="Times New Roman" pitchFamily="18" charset="0"/>
              </a:rPr>
              <a:t>ionisation</a:t>
            </a:r>
            <a:r>
              <a:rPr lang="en-US" sz="2800" dirty="0" smtClean="0">
                <a:solidFill>
                  <a:schemeClr val="tx1"/>
                </a:solidFill>
                <a:latin typeface="Times New Roman" pitchFamily="18" charset="0"/>
                <a:cs typeface="Times New Roman" pitchFamily="18" charset="0"/>
              </a:rPr>
              <a:t> energy between the second and third electron removed.</a:t>
            </a:r>
          </a:p>
          <a:p>
            <a:pPr algn="just">
              <a:lnSpc>
                <a:spcPct val="150000"/>
              </a:lnSpc>
              <a:buFont typeface="Wingdings" pitchFamily="2" charset="2"/>
              <a:buChar char="Ø"/>
            </a:pPr>
            <a:endParaRPr lang="en-US" sz="2800"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Although there will be a gain in lattice enthalpy, it isn't anything like enough to compensate for the extra </a:t>
            </a:r>
            <a:r>
              <a:rPr lang="en-US" sz="2800" dirty="0" err="1" smtClean="0">
                <a:solidFill>
                  <a:schemeClr val="tx1"/>
                </a:solidFill>
                <a:latin typeface="Times New Roman" pitchFamily="18" charset="0"/>
                <a:cs typeface="Times New Roman" pitchFamily="18" charset="0"/>
              </a:rPr>
              <a:t>ionisation</a:t>
            </a:r>
            <a:r>
              <a:rPr lang="en-US" sz="2800" dirty="0" smtClean="0">
                <a:solidFill>
                  <a:schemeClr val="tx1"/>
                </a:solidFill>
                <a:latin typeface="Times New Roman" pitchFamily="18" charset="0"/>
                <a:cs typeface="Times New Roman" pitchFamily="18" charset="0"/>
              </a:rPr>
              <a:t> energy, and the overall process is very endothermic.</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It definitely isn't energetically sensible to make CaCl</a:t>
            </a:r>
            <a:r>
              <a:rPr lang="en-US" sz="2800" baseline="-25000" dirty="0" smtClean="0">
                <a:solidFill>
                  <a:schemeClr val="tx1"/>
                </a:solidFill>
                <a:latin typeface="Times New Roman" pitchFamily="18" charset="0"/>
                <a:cs typeface="Times New Roman" pitchFamily="18" charset="0"/>
              </a:rPr>
              <a:t>3</a:t>
            </a:r>
            <a:r>
              <a:rPr lang="en-US" sz="2800" dirty="0" smtClean="0">
                <a:solidFill>
                  <a:schemeClr val="tx1"/>
                </a:solidFill>
                <a:latin typeface="Times New Roman" pitchFamily="18" charset="0"/>
                <a:cs typeface="Times New Roman" pitchFamily="18" charset="0"/>
              </a:rPr>
              <a:t>!</a:t>
            </a:r>
          </a:p>
          <a:p>
            <a:pPr algn="just">
              <a:lnSpc>
                <a:spcPct val="150000"/>
              </a:lnSpc>
              <a:buFont typeface="Wingdings" pitchFamily="2" charset="2"/>
              <a:buChar char="Ø"/>
            </a:pPr>
            <a:endParaRPr lang="en-US" sz="2800" dirty="0">
              <a:solidFill>
                <a:schemeClr val="tx1"/>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fontScale="92500"/>
          </a:bodyPr>
          <a:lstStyle/>
          <a:p>
            <a:r>
              <a:rPr lang="en-US" sz="3600" b="1" dirty="0" smtClean="0">
                <a:solidFill>
                  <a:srgbClr val="7030A0"/>
                </a:solidFill>
                <a:latin typeface="Times New Roman" pitchFamily="18" charset="0"/>
                <a:cs typeface="Times New Roman" pitchFamily="18" charset="0"/>
              </a:rPr>
              <a:t>Thinking about a typical transition metal (iron)</a:t>
            </a:r>
          </a:p>
          <a:p>
            <a:pPr algn="just">
              <a:lnSpc>
                <a:spcPct val="150000"/>
              </a:lnSpc>
            </a:pPr>
            <a:endParaRPr lang="en-US" sz="2800" dirty="0" smtClean="0">
              <a:solidFill>
                <a:schemeClr val="tx1"/>
              </a:solidFill>
              <a:latin typeface="Times New Roman" pitchFamily="18" charset="0"/>
              <a:cs typeface="Times New Roman" pitchFamily="18" charset="0"/>
            </a:endParaRPr>
          </a:p>
          <a:p>
            <a:pPr algn="just">
              <a:lnSpc>
                <a:spcPct val="150000"/>
              </a:lnSpc>
            </a:pPr>
            <a:r>
              <a:rPr lang="en-US" sz="2800" dirty="0" smtClean="0">
                <a:solidFill>
                  <a:schemeClr val="tx1"/>
                </a:solidFill>
                <a:latin typeface="Times New Roman" pitchFamily="18" charset="0"/>
                <a:cs typeface="Times New Roman" pitchFamily="18" charset="0"/>
              </a:rPr>
              <a:t>Here are the changes in the electronic structure of iron to make the 2+ or the 3+ ion.</a:t>
            </a:r>
          </a:p>
          <a:p>
            <a:pPr algn="just">
              <a:lnSpc>
                <a:spcPct val="150000"/>
              </a:lnSpc>
            </a:pPr>
            <a:r>
              <a:rPr lang="en-US" sz="2800" dirty="0" smtClean="0">
                <a:solidFill>
                  <a:schemeClr val="tx1"/>
                </a:solidFill>
                <a:latin typeface="Times New Roman" pitchFamily="18" charset="0"/>
                <a:cs typeface="Times New Roman" pitchFamily="18" charset="0"/>
              </a:rPr>
              <a:t>Fe:  [</a:t>
            </a:r>
            <a:r>
              <a:rPr lang="en-US" sz="2800" dirty="0" err="1" smtClean="0">
                <a:solidFill>
                  <a:schemeClr val="tx1"/>
                </a:solidFill>
                <a:latin typeface="Times New Roman" pitchFamily="18" charset="0"/>
                <a:cs typeface="Times New Roman" pitchFamily="18" charset="0"/>
              </a:rPr>
              <a:t>Ar</a:t>
            </a:r>
            <a:r>
              <a:rPr lang="en-US" sz="2800" dirty="0" smtClean="0">
                <a:solidFill>
                  <a:schemeClr val="tx1"/>
                </a:solidFill>
                <a:latin typeface="Times New Roman" pitchFamily="18" charset="0"/>
                <a:cs typeface="Times New Roman" pitchFamily="18" charset="0"/>
              </a:rPr>
              <a:t>] 3d</a:t>
            </a:r>
            <a:r>
              <a:rPr lang="en-US" sz="2800" baseline="30000" dirty="0" smtClean="0">
                <a:solidFill>
                  <a:schemeClr val="tx1"/>
                </a:solidFill>
                <a:latin typeface="Times New Roman" pitchFamily="18" charset="0"/>
                <a:cs typeface="Times New Roman" pitchFamily="18" charset="0"/>
              </a:rPr>
              <a:t>6</a:t>
            </a:r>
            <a:r>
              <a:rPr lang="en-US" sz="2800" dirty="0" smtClean="0">
                <a:solidFill>
                  <a:schemeClr val="tx1"/>
                </a:solidFill>
                <a:latin typeface="Times New Roman" pitchFamily="18" charset="0"/>
                <a:cs typeface="Times New Roman" pitchFamily="18" charset="0"/>
              </a:rPr>
              <a:t>4s</a:t>
            </a:r>
            <a:r>
              <a:rPr lang="en-US" sz="2800" baseline="30000" dirty="0" smtClean="0">
                <a:solidFill>
                  <a:schemeClr val="tx1"/>
                </a:solidFill>
                <a:latin typeface="Times New Roman" pitchFamily="18" charset="0"/>
                <a:cs typeface="Times New Roman" pitchFamily="18" charset="0"/>
              </a:rPr>
              <a:t>2</a:t>
            </a:r>
            <a:endParaRPr lang="en-US" sz="2800" dirty="0" smtClean="0">
              <a:solidFill>
                <a:schemeClr val="tx1"/>
              </a:solidFill>
              <a:latin typeface="Times New Roman" pitchFamily="18" charset="0"/>
              <a:cs typeface="Times New Roman" pitchFamily="18" charset="0"/>
            </a:endParaRPr>
          </a:p>
          <a:p>
            <a:pPr algn="just">
              <a:lnSpc>
                <a:spcPct val="150000"/>
              </a:lnSpc>
            </a:pPr>
            <a:r>
              <a:rPr lang="en-US" sz="2800" dirty="0" smtClean="0">
                <a:solidFill>
                  <a:schemeClr val="tx1"/>
                </a:solidFill>
                <a:latin typeface="Times New Roman" pitchFamily="18" charset="0"/>
                <a:cs typeface="Times New Roman" pitchFamily="18" charset="0"/>
              </a:rPr>
              <a:t>Fe</a:t>
            </a:r>
            <a:r>
              <a:rPr lang="en-US" sz="2800" baseline="30000" dirty="0" smtClean="0">
                <a:solidFill>
                  <a:schemeClr val="tx1"/>
                </a:solidFill>
                <a:latin typeface="Times New Roman" pitchFamily="18" charset="0"/>
                <a:cs typeface="Times New Roman" pitchFamily="18" charset="0"/>
              </a:rPr>
              <a:t>2+</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Ar</a:t>
            </a:r>
            <a:r>
              <a:rPr lang="en-US" sz="2800" dirty="0" smtClean="0">
                <a:solidFill>
                  <a:schemeClr val="tx1"/>
                </a:solidFill>
                <a:latin typeface="Times New Roman" pitchFamily="18" charset="0"/>
                <a:cs typeface="Times New Roman" pitchFamily="18" charset="0"/>
              </a:rPr>
              <a:t>] 3d</a:t>
            </a:r>
            <a:r>
              <a:rPr lang="en-US" sz="2800" baseline="30000" dirty="0" smtClean="0">
                <a:solidFill>
                  <a:schemeClr val="tx1"/>
                </a:solidFill>
                <a:latin typeface="Times New Roman" pitchFamily="18" charset="0"/>
                <a:cs typeface="Times New Roman" pitchFamily="18" charset="0"/>
              </a:rPr>
              <a:t>6</a:t>
            </a:r>
            <a:endParaRPr lang="en-US" sz="2800" dirty="0" smtClean="0">
              <a:solidFill>
                <a:schemeClr val="tx1"/>
              </a:solidFill>
              <a:latin typeface="Times New Roman" pitchFamily="18" charset="0"/>
              <a:cs typeface="Times New Roman" pitchFamily="18" charset="0"/>
            </a:endParaRPr>
          </a:p>
          <a:p>
            <a:pPr algn="just">
              <a:lnSpc>
                <a:spcPct val="150000"/>
              </a:lnSpc>
            </a:pPr>
            <a:r>
              <a:rPr lang="en-US" sz="2800" dirty="0" smtClean="0">
                <a:solidFill>
                  <a:schemeClr val="tx1"/>
                </a:solidFill>
                <a:latin typeface="Times New Roman" pitchFamily="18" charset="0"/>
                <a:cs typeface="Times New Roman" pitchFamily="18" charset="0"/>
              </a:rPr>
              <a:t>Fe</a:t>
            </a:r>
            <a:r>
              <a:rPr lang="en-US" sz="2800" baseline="30000" dirty="0" smtClean="0">
                <a:solidFill>
                  <a:schemeClr val="tx1"/>
                </a:solidFill>
                <a:latin typeface="Times New Roman" pitchFamily="18" charset="0"/>
                <a:cs typeface="Times New Roman" pitchFamily="18" charset="0"/>
              </a:rPr>
              <a:t>3+</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Ar</a:t>
            </a:r>
            <a:r>
              <a:rPr lang="en-US" sz="2800" dirty="0" smtClean="0">
                <a:solidFill>
                  <a:schemeClr val="tx1"/>
                </a:solidFill>
                <a:latin typeface="Times New Roman" pitchFamily="18" charset="0"/>
                <a:cs typeface="Times New Roman" pitchFamily="18" charset="0"/>
              </a:rPr>
              <a:t>] 3d</a:t>
            </a:r>
            <a:r>
              <a:rPr lang="en-US" sz="2800" baseline="30000" dirty="0" smtClean="0">
                <a:solidFill>
                  <a:schemeClr val="tx1"/>
                </a:solidFill>
                <a:latin typeface="Times New Roman" pitchFamily="18" charset="0"/>
                <a:cs typeface="Times New Roman" pitchFamily="18" charset="0"/>
              </a:rPr>
              <a:t>5</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The 4s orbital and the 3d orbitals have very similar energies.</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 There isn't a huge jump in the amount of energy you need to remove the third electron compared with the first and second.</a:t>
            </a:r>
          </a:p>
          <a:p>
            <a:pPr algn="just">
              <a:lnSpc>
                <a:spcPct val="150000"/>
              </a:lnSpc>
              <a:buFont typeface="Wingdings" pitchFamily="2" charset="2"/>
              <a:buChar char="Ø"/>
            </a:pPr>
            <a:endParaRPr lang="en-US" sz="2800" dirty="0" smtClean="0">
              <a:solidFill>
                <a:schemeClr val="tx1"/>
              </a:solidFill>
              <a:latin typeface="Times New Roman" pitchFamily="18" charset="0"/>
              <a:cs typeface="Times New Roman" pitchFamily="18" charset="0"/>
            </a:endParaRPr>
          </a:p>
          <a:p>
            <a:pPr algn="just">
              <a:lnSpc>
                <a:spcPct val="150000"/>
              </a:lnSpc>
            </a:pPr>
            <a:endParaRPr lang="en-US" dirty="0" smtClean="0">
              <a:solidFill>
                <a:schemeClr val="tx1"/>
              </a:solidFill>
              <a:latin typeface="Times New Roman" pitchFamily="18" charset="0"/>
              <a:cs typeface="Times New Roman" pitchFamily="18" charset="0"/>
            </a:endParaRPr>
          </a:p>
          <a:p>
            <a:pPr algn="just"/>
            <a:endParaRPr lang="en-US" b="1" dirty="0" smtClean="0">
              <a:solidFill>
                <a:srgbClr val="7030A0"/>
              </a:solidFill>
              <a:latin typeface="Times New Roman" pitchFamily="18" charset="0"/>
              <a:cs typeface="Times New Roman" pitchFamily="18" charset="0"/>
            </a:endParaRPr>
          </a:p>
          <a:p>
            <a:endParaRPr lang="en-US" dirty="0"/>
          </a:p>
        </p:txBody>
      </p:sp>
      <p:sp>
        <p:nvSpPr>
          <p:cNvPr id="5" name="Slide Number Placeholder 4"/>
          <p:cNvSpPr>
            <a:spLocks noGrp="1"/>
          </p:cNvSpPr>
          <p:nvPr>
            <p:ph type="sldNum" sz="quarter" idx="12"/>
          </p:nvPr>
        </p:nvSpPr>
        <p:spPr/>
        <p:txBody>
          <a:bodyPr/>
          <a:lstStyle/>
          <a:p>
            <a:fld id="{1AECD830-6D75-4D7C-923D-AC950AB2D063}"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lnSpcReduction="10000"/>
          </a:bodyPr>
          <a:lstStyle/>
          <a:p>
            <a:pPr algn="just">
              <a:lnSpc>
                <a:spcPct val="150000"/>
              </a:lnSpc>
            </a:pPr>
            <a:r>
              <a:rPr lang="en-US" sz="2800" dirty="0" smtClean="0">
                <a:solidFill>
                  <a:schemeClr val="tx1"/>
                </a:solidFill>
                <a:latin typeface="Times New Roman" pitchFamily="18" charset="0"/>
                <a:cs typeface="Times New Roman" pitchFamily="18" charset="0"/>
              </a:rPr>
              <a:t>The figures for the first three </a:t>
            </a:r>
            <a:r>
              <a:rPr lang="en-US" sz="2800" dirty="0" err="1" smtClean="0">
                <a:solidFill>
                  <a:schemeClr val="tx1"/>
                </a:solidFill>
                <a:latin typeface="Times New Roman" pitchFamily="18" charset="0"/>
                <a:cs typeface="Times New Roman" pitchFamily="18" charset="0"/>
              </a:rPr>
              <a:t>ionisation</a:t>
            </a:r>
            <a:r>
              <a:rPr lang="en-US" sz="2800" dirty="0" smtClean="0">
                <a:solidFill>
                  <a:schemeClr val="tx1"/>
                </a:solidFill>
                <a:latin typeface="Times New Roman" pitchFamily="18" charset="0"/>
                <a:cs typeface="Times New Roman" pitchFamily="18" charset="0"/>
              </a:rPr>
              <a:t> energies (in kJ mol</a:t>
            </a:r>
            <a:r>
              <a:rPr lang="en-US" sz="2800" baseline="30000" dirty="0" smtClean="0">
                <a:solidFill>
                  <a:schemeClr val="tx1"/>
                </a:solidFill>
                <a:latin typeface="Times New Roman" pitchFamily="18" charset="0"/>
                <a:cs typeface="Times New Roman" pitchFamily="18" charset="0"/>
              </a:rPr>
              <a:t>-1</a:t>
            </a:r>
            <a:r>
              <a:rPr lang="en-US" sz="2800" dirty="0" smtClean="0">
                <a:solidFill>
                  <a:schemeClr val="tx1"/>
                </a:solidFill>
                <a:latin typeface="Times New Roman" pitchFamily="18" charset="0"/>
                <a:cs typeface="Times New Roman" pitchFamily="18" charset="0"/>
              </a:rPr>
              <a:t>) for iron compared with those of calcium are:</a:t>
            </a:r>
          </a:p>
          <a:p>
            <a:pPr algn="just">
              <a:lnSpc>
                <a:spcPct val="150000"/>
              </a:lnSpc>
            </a:pPr>
            <a:endParaRPr lang="en-US" sz="2800" dirty="0" smtClean="0">
              <a:solidFill>
                <a:schemeClr val="tx1"/>
              </a:solidFill>
              <a:latin typeface="Times New Roman" pitchFamily="18" charset="0"/>
              <a:cs typeface="Times New Roman" pitchFamily="18" charset="0"/>
            </a:endParaRPr>
          </a:p>
          <a:p>
            <a:pPr algn="just">
              <a:lnSpc>
                <a:spcPct val="150000"/>
              </a:lnSpc>
            </a:pPr>
            <a:endParaRPr lang="en-US" sz="2800" dirty="0" smtClean="0">
              <a:solidFill>
                <a:schemeClr val="tx1"/>
              </a:solidFill>
              <a:latin typeface="Times New Roman" pitchFamily="18" charset="0"/>
              <a:cs typeface="Times New Roman" pitchFamily="18" charset="0"/>
            </a:endParaRPr>
          </a:p>
          <a:p>
            <a:pPr algn="just">
              <a:lnSpc>
                <a:spcPct val="150000"/>
              </a:lnSpc>
            </a:pPr>
            <a:endParaRPr lang="en-US" sz="2800" dirty="0" smtClean="0">
              <a:solidFill>
                <a:schemeClr val="tx1"/>
              </a:solidFill>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There is an increase in </a:t>
            </a:r>
            <a:r>
              <a:rPr lang="en-US" sz="2800" dirty="0" err="1" smtClean="0">
                <a:solidFill>
                  <a:schemeClr val="tx1"/>
                </a:solidFill>
                <a:latin typeface="Times New Roman" pitchFamily="18" charset="0"/>
                <a:cs typeface="Times New Roman" pitchFamily="18" charset="0"/>
              </a:rPr>
              <a:t>ionisation</a:t>
            </a:r>
            <a:r>
              <a:rPr lang="en-US" sz="2800" dirty="0" smtClean="0">
                <a:solidFill>
                  <a:schemeClr val="tx1"/>
                </a:solidFill>
                <a:latin typeface="Times New Roman" pitchFamily="18" charset="0"/>
                <a:cs typeface="Times New Roman" pitchFamily="18" charset="0"/>
              </a:rPr>
              <a:t> energy as you take more electrons off an atom because you have the same number of protons attracting fewer electrons. </a:t>
            </a:r>
          </a:p>
          <a:p>
            <a:pPr algn="just">
              <a:lnSpc>
                <a:spcPct val="160000"/>
              </a:lnSpc>
              <a:buFont typeface="Wingdings" pitchFamily="2" charset="2"/>
              <a:buChar char="Ø"/>
            </a:pPr>
            <a:r>
              <a:rPr lang="en-US" sz="2800" dirty="0" smtClean="0">
                <a:solidFill>
                  <a:schemeClr val="tx1"/>
                </a:solidFill>
                <a:latin typeface="Times New Roman" pitchFamily="18" charset="0"/>
                <a:cs typeface="Times New Roman" pitchFamily="18" charset="0"/>
              </a:rPr>
              <a:t>However, there is much less increase when you take the third electron from iron than from calcium.</a:t>
            </a:r>
          </a:p>
          <a:p>
            <a:pPr algn="just">
              <a:lnSpc>
                <a:spcPct val="150000"/>
              </a:lnSpc>
            </a:pPr>
            <a:endParaRPr lang="en-US" sz="2800" dirty="0" smtClean="0">
              <a:solidFill>
                <a:schemeClr val="tx1"/>
              </a:solidFill>
              <a:latin typeface="Times New Roman" pitchFamily="18" charset="0"/>
              <a:cs typeface="Times New Roman" pitchFamily="18" charset="0"/>
            </a:endParaRPr>
          </a:p>
          <a:p>
            <a:endParaRPr lang="en-US" dirty="0"/>
          </a:p>
        </p:txBody>
      </p:sp>
      <p:graphicFrame>
        <p:nvGraphicFramePr>
          <p:cNvPr id="4" name="Table 3"/>
          <p:cNvGraphicFramePr>
            <a:graphicFrameLocks noGrp="1"/>
          </p:cNvGraphicFramePr>
          <p:nvPr/>
        </p:nvGraphicFramePr>
        <p:xfrm>
          <a:off x="1524000" y="1397000"/>
          <a:ext cx="6096000" cy="1752600"/>
        </p:xfrm>
        <a:graphic>
          <a:graphicData uri="http://schemas.openxmlformats.org/drawingml/2006/table">
            <a:tbl>
              <a:tblPr firstRow="1" bandRow="1">
                <a:tableStyleId>{5DA37D80-6434-44D0-A028-1B22A696006F}</a:tableStyleId>
              </a:tblPr>
              <a:tblGrid>
                <a:gridCol w="1524000"/>
                <a:gridCol w="1524000"/>
                <a:gridCol w="1524000"/>
                <a:gridCol w="1524000"/>
              </a:tblGrid>
              <a:tr h="370840">
                <a:tc>
                  <a:txBody>
                    <a:bodyPr/>
                    <a:lstStyle/>
                    <a:p>
                      <a:r>
                        <a:rPr lang="en-US" sz="2800" dirty="0" smtClean="0">
                          <a:latin typeface="Times New Roman" pitchFamily="18" charset="0"/>
                          <a:cs typeface="Times New Roman" pitchFamily="18" charset="0"/>
                        </a:rPr>
                        <a:t>Metal</a:t>
                      </a:r>
                      <a:endParaRPr lang="en-US" sz="2800" dirty="0">
                        <a:latin typeface="Times New Roman" pitchFamily="18" charset="0"/>
                        <a:cs typeface="Times New Roman" pitchFamily="18" charset="0"/>
                      </a:endParaRPr>
                    </a:p>
                  </a:txBody>
                  <a:tcPr/>
                </a:tc>
                <a:tc>
                  <a:txBody>
                    <a:bodyPr/>
                    <a:lstStyle/>
                    <a:p>
                      <a:r>
                        <a:rPr lang="en-US" sz="2800" dirty="0" smtClean="0">
                          <a:latin typeface="Times New Roman" pitchFamily="18" charset="0"/>
                          <a:cs typeface="Times New Roman" pitchFamily="18" charset="0"/>
                        </a:rPr>
                        <a:t>1</a:t>
                      </a:r>
                      <a:r>
                        <a:rPr lang="en-US" sz="2800" baseline="30000" dirty="0" smtClean="0">
                          <a:latin typeface="Times New Roman" pitchFamily="18" charset="0"/>
                          <a:cs typeface="Times New Roman" pitchFamily="18" charset="0"/>
                        </a:rPr>
                        <a:t>st</a:t>
                      </a:r>
                      <a:r>
                        <a:rPr lang="en-US" sz="2800" dirty="0" smtClean="0">
                          <a:latin typeface="Times New Roman" pitchFamily="18" charset="0"/>
                          <a:cs typeface="Times New Roman" pitchFamily="18" charset="0"/>
                        </a:rPr>
                        <a:t> IE</a:t>
                      </a:r>
                      <a:endParaRPr lang="en-US" sz="2800" dirty="0">
                        <a:latin typeface="Times New Roman" pitchFamily="18" charset="0"/>
                        <a:cs typeface="Times New Roman" pitchFamily="18" charset="0"/>
                      </a:endParaRPr>
                    </a:p>
                  </a:txBody>
                  <a:tcPr/>
                </a:tc>
                <a:tc>
                  <a:txBody>
                    <a:bodyPr/>
                    <a:lstStyle/>
                    <a:p>
                      <a:r>
                        <a:rPr lang="en-US" sz="2800" dirty="0" smtClean="0">
                          <a:latin typeface="Times New Roman" pitchFamily="18" charset="0"/>
                          <a:cs typeface="Times New Roman" pitchFamily="18" charset="0"/>
                        </a:rPr>
                        <a:t>2</a:t>
                      </a:r>
                      <a:r>
                        <a:rPr lang="en-US" sz="2800" baseline="30000" dirty="0" smtClean="0">
                          <a:latin typeface="Times New Roman" pitchFamily="18" charset="0"/>
                          <a:cs typeface="Times New Roman" pitchFamily="18" charset="0"/>
                        </a:rPr>
                        <a:t>nd</a:t>
                      </a:r>
                      <a:r>
                        <a:rPr lang="en-US" sz="2800" baseline="0" dirty="0" smtClean="0">
                          <a:latin typeface="Times New Roman" pitchFamily="18" charset="0"/>
                          <a:cs typeface="Times New Roman" pitchFamily="18" charset="0"/>
                        </a:rPr>
                        <a:t> IE</a:t>
                      </a:r>
                      <a:endParaRPr lang="en-US" sz="2800" dirty="0">
                        <a:latin typeface="Times New Roman" pitchFamily="18" charset="0"/>
                        <a:cs typeface="Times New Roman" pitchFamily="18" charset="0"/>
                      </a:endParaRPr>
                    </a:p>
                  </a:txBody>
                  <a:tcPr/>
                </a:tc>
                <a:tc>
                  <a:txBody>
                    <a:bodyPr/>
                    <a:lstStyle/>
                    <a:p>
                      <a:r>
                        <a:rPr lang="en-US" sz="2800" dirty="0" smtClean="0">
                          <a:latin typeface="Times New Roman" pitchFamily="18" charset="0"/>
                          <a:cs typeface="Times New Roman" pitchFamily="18" charset="0"/>
                        </a:rPr>
                        <a:t>3</a:t>
                      </a:r>
                      <a:r>
                        <a:rPr lang="en-US" sz="2800" baseline="30000" dirty="0" smtClean="0">
                          <a:latin typeface="Times New Roman" pitchFamily="18" charset="0"/>
                          <a:cs typeface="Times New Roman" pitchFamily="18" charset="0"/>
                        </a:rPr>
                        <a:t>rd</a:t>
                      </a:r>
                      <a:r>
                        <a:rPr lang="en-US" sz="2800" dirty="0" smtClean="0">
                          <a:latin typeface="Times New Roman" pitchFamily="18" charset="0"/>
                          <a:cs typeface="Times New Roman" pitchFamily="18" charset="0"/>
                        </a:rPr>
                        <a:t> IE</a:t>
                      </a:r>
                      <a:endParaRPr lang="en-US" sz="2800" dirty="0">
                        <a:latin typeface="Times New Roman" pitchFamily="18" charset="0"/>
                        <a:cs typeface="Times New Roman" pitchFamily="18" charset="0"/>
                      </a:endParaRPr>
                    </a:p>
                  </a:txBody>
                  <a:tcPr/>
                </a:tc>
              </a:tr>
              <a:tr h="370840">
                <a:tc>
                  <a:txBody>
                    <a:bodyPr/>
                    <a:lstStyle/>
                    <a:p>
                      <a:r>
                        <a:rPr lang="en-US" sz="2800" dirty="0" smtClean="0">
                          <a:latin typeface="Times New Roman" pitchFamily="18" charset="0"/>
                          <a:cs typeface="Times New Roman" pitchFamily="18" charset="0"/>
                        </a:rPr>
                        <a:t>Ca</a:t>
                      </a:r>
                      <a:endParaRPr lang="en-US" sz="2800" dirty="0">
                        <a:latin typeface="Times New Roman" pitchFamily="18" charset="0"/>
                        <a:cs typeface="Times New Roman" pitchFamily="18" charset="0"/>
                      </a:endParaRPr>
                    </a:p>
                  </a:txBody>
                  <a:tcPr/>
                </a:tc>
                <a:tc>
                  <a:txBody>
                    <a:bodyPr/>
                    <a:lstStyle/>
                    <a:p>
                      <a:pPr marL="0" marR="0" algn="ctr">
                        <a:spcBef>
                          <a:spcPts val="0"/>
                        </a:spcBef>
                        <a:spcAft>
                          <a:spcPts val="0"/>
                        </a:spcAft>
                      </a:pPr>
                      <a:r>
                        <a:rPr lang="en-US" sz="2800" b="1" dirty="0">
                          <a:solidFill>
                            <a:srgbClr val="000000"/>
                          </a:solidFill>
                          <a:latin typeface="Times New Roman" pitchFamily="18" charset="0"/>
                          <a:ea typeface="Times New Roman"/>
                          <a:cs typeface="Times New Roman" pitchFamily="18" charset="0"/>
                        </a:rPr>
                        <a:t>590</a:t>
                      </a:r>
                      <a:endParaRPr lang="en-US" sz="2800" dirty="0">
                        <a:latin typeface="Times New Roman" pitchFamily="18" charset="0"/>
                        <a:ea typeface="Times New Roman"/>
                        <a:cs typeface="Times New Roman" pitchFamily="18" charset="0"/>
                      </a:endParaRPr>
                    </a:p>
                  </a:txBody>
                  <a:tcPr marL="95250" marR="95250" marT="95250" marB="95250" anchor="ctr"/>
                </a:tc>
                <a:tc>
                  <a:txBody>
                    <a:bodyPr/>
                    <a:lstStyle/>
                    <a:p>
                      <a:pPr marL="0" marR="0" algn="ctr">
                        <a:spcBef>
                          <a:spcPts val="0"/>
                        </a:spcBef>
                        <a:spcAft>
                          <a:spcPts val="0"/>
                        </a:spcAft>
                      </a:pPr>
                      <a:r>
                        <a:rPr lang="en-US" sz="2800" b="1" dirty="0">
                          <a:solidFill>
                            <a:srgbClr val="000000"/>
                          </a:solidFill>
                          <a:latin typeface="Times New Roman" pitchFamily="18" charset="0"/>
                          <a:ea typeface="Times New Roman"/>
                          <a:cs typeface="Times New Roman" pitchFamily="18" charset="0"/>
                        </a:rPr>
                        <a:t>1150</a:t>
                      </a:r>
                      <a:endParaRPr lang="en-US" sz="2800" dirty="0">
                        <a:latin typeface="Times New Roman" pitchFamily="18" charset="0"/>
                        <a:ea typeface="Times New Roman"/>
                        <a:cs typeface="Times New Roman" pitchFamily="18" charset="0"/>
                      </a:endParaRPr>
                    </a:p>
                  </a:txBody>
                  <a:tcPr marL="95250" marR="95250" marT="95250" marB="95250" anchor="ctr"/>
                </a:tc>
                <a:tc>
                  <a:txBody>
                    <a:bodyPr/>
                    <a:lstStyle/>
                    <a:p>
                      <a:pPr marL="0" marR="0" algn="ctr">
                        <a:spcBef>
                          <a:spcPts val="0"/>
                        </a:spcBef>
                        <a:spcAft>
                          <a:spcPts val="0"/>
                        </a:spcAft>
                      </a:pPr>
                      <a:r>
                        <a:rPr lang="en-US" sz="2800" b="1" dirty="0">
                          <a:solidFill>
                            <a:srgbClr val="000000"/>
                          </a:solidFill>
                          <a:latin typeface="Times New Roman" pitchFamily="18" charset="0"/>
                          <a:ea typeface="Times New Roman"/>
                          <a:cs typeface="Times New Roman" pitchFamily="18" charset="0"/>
                        </a:rPr>
                        <a:t>4940</a:t>
                      </a:r>
                      <a:endParaRPr lang="en-US" sz="2800" dirty="0">
                        <a:latin typeface="Times New Roman" pitchFamily="18" charset="0"/>
                        <a:ea typeface="Times New Roman"/>
                        <a:cs typeface="Times New Roman" pitchFamily="18" charset="0"/>
                      </a:endParaRPr>
                    </a:p>
                  </a:txBody>
                  <a:tcPr marL="95250" marR="95250" marT="95250" marB="95250" anchor="ctr"/>
                </a:tc>
              </a:tr>
              <a:tr h="370840">
                <a:tc>
                  <a:txBody>
                    <a:bodyPr/>
                    <a:lstStyle/>
                    <a:p>
                      <a:r>
                        <a:rPr lang="en-US" sz="2800" dirty="0" smtClean="0">
                          <a:latin typeface="Times New Roman" pitchFamily="18" charset="0"/>
                          <a:cs typeface="Times New Roman" pitchFamily="18" charset="0"/>
                        </a:rPr>
                        <a:t>Fe</a:t>
                      </a:r>
                      <a:endParaRPr lang="en-US" sz="2800" dirty="0">
                        <a:latin typeface="Times New Roman" pitchFamily="18" charset="0"/>
                        <a:cs typeface="Times New Roman" pitchFamily="18" charset="0"/>
                      </a:endParaRPr>
                    </a:p>
                  </a:txBody>
                  <a:tcPr/>
                </a:tc>
                <a:tc>
                  <a:txBody>
                    <a:bodyPr/>
                    <a:lstStyle/>
                    <a:p>
                      <a:pPr marL="0" marR="0" algn="ctr">
                        <a:spcBef>
                          <a:spcPts val="0"/>
                        </a:spcBef>
                        <a:spcAft>
                          <a:spcPts val="0"/>
                        </a:spcAft>
                      </a:pPr>
                      <a:r>
                        <a:rPr lang="en-US" sz="2800" b="1" dirty="0">
                          <a:solidFill>
                            <a:srgbClr val="000000"/>
                          </a:solidFill>
                          <a:latin typeface="Times New Roman" pitchFamily="18" charset="0"/>
                          <a:ea typeface="Times New Roman"/>
                          <a:cs typeface="Times New Roman" pitchFamily="18" charset="0"/>
                        </a:rPr>
                        <a:t>762</a:t>
                      </a:r>
                      <a:endParaRPr lang="en-US" sz="2800" dirty="0">
                        <a:latin typeface="Times New Roman" pitchFamily="18" charset="0"/>
                        <a:ea typeface="Times New Roman"/>
                        <a:cs typeface="Times New Roman" pitchFamily="18" charset="0"/>
                      </a:endParaRPr>
                    </a:p>
                  </a:txBody>
                  <a:tcPr marL="95250" marR="95250" marT="95250" marB="95250" anchor="ctr"/>
                </a:tc>
                <a:tc>
                  <a:txBody>
                    <a:bodyPr/>
                    <a:lstStyle/>
                    <a:p>
                      <a:pPr marL="0" marR="0" algn="ctr">
                        <a:spcBef>
                          <a:spcPts val="0"/>
                        </a:spcBef>
                        <a:spcAft>
                          <a:spcPts val="0"/>
                        </a:spcAft>
                      </a:pPr>
                      <a:r>
                        <a:rPr lang="en-US" sz="2800" b="1" dirty="0">
                          <a:solidFill>
                            <a:srgbClr val="000000"/>
                          </a:solidFill>
                          <a:latin typeface="Times New Roman" pitchFamily="18" charset="0"/>
                          <a:ea typeface="Times New Roman"/>
                          <a:cs typeface="Times New Roman" pitchFamily="18" charset="0"/>
                        </a:rPr>
                        <a:t>1560</a:t>
                      </a:r>
                      <a:endParaRPr lang="en-US" sz="2800" dirty="0">
                        <a:latin typeface="Times New Roman" pitchFamily="18" charset="0"/>
                        <a:ea typeface="Times New Roman"/>
                        <a:cs typeface="Times New Roman" pitchFamily="18" charset="0"/>
                      </a:endParaRPr>
                    </a:p>
                  </a:txBody>
                  <a:tcPr marL="95250" marR="95250" marT="95250" marB="95250" anchor="ctr"/>
                </a:tc>
                <a:tc>
                  <a:txBody>
                    <a:bodyPr/>
                    <a:lstStyle/>
                    <a:p>
                      <a:pPr marL="0" marR="0" algn="ctr">
                        <a:spcBef>
                          <a:spcPts val="0"/>
                        </a:spcBef>
                        <a:spcAft>
                          <a:spcPts val="0"/>
                        </a:spcAft>
                      </a:pPr>
                      <a:r>
                        <a:rPr lang="en-US" sz="2800" b="1" dirty="0">
                          <a:solidFill>
                            <a:srgbClr val="000000"/>
                          </a:solidFill>
                          <a:latin typeface="Times New Roman" pitchFamily="18" charset="0"/>
                          <a:ea typeface="Times New Roman"/>
                          <a:cs typeface="Times New Roman" pitchFamily="18" charset="0"/>
                        </a:rPr>
                        <a:t>2960</a:t>
                      </a:r>
                      <a:endParaRPr lang="en-US" sz="2800" dirty="0">
                        <a:latin typeface="Times New Roman" pitchFamily="18" charset="0"/>
                        <a:ea typeface="Times New Roman"/>
                        <a:cs typeface="Times New Roman" pitchFamily="18" charset="0"/>
                      </a:endParaRPr>
                    </a:p>
                  </a:txBody>
                  <a:tcPr marL="95250" marR="95250" marT="95250" marB="95250" anchor="ctr"/>
                </a:tc>
              </a:tr>
            </a:tbl>
          </a:graphicData>
        </a:graphic>
      </p:graphicFrame>
      <p:sp>
        <p:nvSpPr>
          <p:cNvPr id="6" name="Slide Number Placeholder 5"/>
          <p:cNvSpPr>
            <a:spLocks noGrp="1"/>
          </p:cNvSpPr>
          <p:nvPr>
            <p:ph type="sldNum" sz="quarter" idx="12"/>
          </p:nvPr>
        </p:nvSpPr>
        <p:spPr/>
        <p:txBody>
          <a:bodyPr/>
          <a:lstStyle/>
          <a:p>
            <a:fld id="{1AECD830-6D75-4D7C-923D-AC950AB2D063}"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lnSpcReduction="10000"/>
          </a:bodyPr>
          <a:lstStyle/>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In the iron case, the extra </a:t>
            </a:r>
            <a:r>
              <a:rPr lang="en-US" sz="2800" dirty="0" err="1" smtClean="0">
                <a:solidFill>
                  <a:schemeClr val="tx1"/>
                </a:solidFill>
                <a:latin typeface="Times New Roman" pitchFamily="18" charset="0"/>
                <a:cs typeface="Times New Roman" pitchFamily="18" charset="0"/>
              </a:rPr>
              <a:t>ionisation</a:t>
            </a:r>
            <a:r>
              <a:rPr lang="en-US" sz="2800" dirty="0" smtClean="0">
                <a:solidFill>
                  <a:schemeClr val="tx1"/>
                </a:solidFill>
                <a:latin typeface="Times New Roman" pitchFamily="18" charset="0"/>
                <a:cs typeface="Times New Roman" pitchFamily="18" charset="0"/>
              </a:rPr>
              <a:t> energy is compensated more or less by the extra lattice enthalpy or hydration enthalpy evolved when the 3+ compound is made.</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The net effect of all this is that the overall enthalpy change isn't vastly different whether you make, say, FeCl</a:t>
            </a:r>
            <a:r>
              <a:rPr lang="en-US" sz="2800" baseline="-25000" dirty="0" smtClean="0">
                <a:solidFill>
                  <a:schemeClr val="tx1"/>
                </a:solidFill>
                <a:latin typeface="Times New Roman" pitchFamily="18" charset="0"/>
                <a:cs typeface="Times New Roman" pitchFamily="18" charset="0"/>
              </a:rPr>
              <a:t>2</a:t>
            </a:r>
            <a:r>
              <a:rPr lang="en-US" sz="2800" dirty="0" smtClean="0">
                <a:solidFill>
                  <a:schemeClr val="tx1"/>
                </a:solidFill>
                <a:latin typeface="Times New Roman" pitchFamily="18" charset="0"/>
                <a:cs typeface="Times New Roman" pitchFamily="18" charset="0"/>
              </a:rPr>
              <a:t> or FeCl</a:t>
            </a:r>
            <a:r>
              <a:rPr lang="en-US" sz="2800" baseline="-25000" dirty="0" smtClean="0">
                <a:solidFill>
                  <a:schemeClr val="tx1"/>
                </a:solidFill>
                <a:latin typeface="Times New Roman" pitchFamily="18" charset="0"/>
                <a:cs typeface="Times New Roman" pitchFamily="18" charset="0"/>
              </a:rPr>
              <a:t>3</a:t>
            </a:r>
            <a:r>
              <a:rPr lang="en-US" sz="2800" dirty="0" smtClean="0">
                <a:solidFill>
                  <a:schemeClr val="tx1"/>
                </a:solidFill>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 That means that it isn't too difficult to convert between the two compounds.</a:t>
            </a:r>
            <a:r>
              <a:rPr lang="en-US" b="1" dirty="0" smtClean="0"/>
              <a:t> </a:t>
            </a:r>
          </a:p>
          <a:p>
            <a:pPr algn="just">
              <a:lnSpc>
                <a:spcPct val="150000"/>
              </a:lnSpc>
            </a:pPr>
            <a:r>
              <a:rPr lang="en-US" b="1" dirty="0" smtClean="0">
                <a:solidFill>
                  <a:srgbClr val="002060"/>
                </a:solidFill>
                <a:latin typeface="Times New Roman" pitchFamily="18" charset="0"/>
                <a:cs typeface="Times New Roman" pitchFamily="18" charset="0"/>
              </a:rPr>
              <a:t>Metallic Behavior of Transition Metals</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The </a:t>
            </a:r>
            <a:r>
              <a:rPr lang="en-US" sz="2800" b="1" i="1" dirty="0" smtClean="0">
                <a:solidFill>
                  <a:schemeClr val="tx1"/>
                </a:solidFill>
                <a:latin typeface="Times New Roman" pitchFamily="18" charset="0"/>
                <a:cs typeface="Times New Roman" pitchFamily="18" charset="0"/>
              </a:rPr>
              <a:t>lower</a:t>
            </a:r>
            <a:r>
              <a:rPr lang="en-US" sz="2800" dirty="0" smtClean="0">
                <a:solidFill>
                  <a:schemeClr val="tx1"/>
                </a:solidFill>
                <a:latin typeface="Times New Roman" pitchFamily="18" charset="0"/>
                <a:cs typeface="Times New Roman" pitchFamily="18" charset="0"/>
              </a:rPr>
              <a:t> the oxidation state of the transition metal, the </a:t>
            </a:r>
            <a:r>
              <a:rPr lang="en-US" sz="2800" b="1" i="1" dirty="0" smtClean="0">
                <a:solidFill>
                  <a:schemeClr val="tx1"/>
                </a:solidFill>
                <a:latin typeface="Times New Roman" pitchFamily="18" charset="0"/>
                <a:cs typeface="Times New Roman" pitchFamily="18" charset="0"/>
              </a:rPr>
              <a:t>more metallic</a:t>
            </a:r>
            <a:r>
              <a:rPr lang="en-US" sz="2800" dirty="0" smtClean="0">
                <a:solidFill>
                  <a:schemeClr val="tx1"/>
                </a:solidFill>
                <a:latin typeface="Times New Roman" pitchFamily="18" charset="0"/>
                <a:cs typeface="Times New Roman" pitchFamily="18" charset="0"/>
              </a:rPr>
              <a:t> its behavior.</a:t>
            </a:r>
          </a:p>
          <a:p>
            <a:pPr algn="just">
              <a:lnSpc>
                <a:spcPct val="150000"/>
              </a:lnSpc>
            </a:pPr>
            <a:endParaRPr lang="en-US" dirty="0" smtClean="0"/>
          </a:p>
          <a:p>
            <a:endParaRPr lang="en-US" dirty="0"/>
          </a:p>
        </p:txBody>
      </p:sp>
      <p:sp>
        <p:nvSpPr>
          <p:cNvPr id="5" name="Slide Number Placeholder 4"/>
          <p:cNvSpPr>
            <a:spLocks noGrp="1"/>
          </p:cNvSpPr>
          <p:nvPr>
            <p:ph type="sldNum" sz="quarter" idx="12"/>
          </p:nvPr>
        </p:nvSpPr>
        <p:spPr/>
        <p:txBody>
          <a:bodyPr/>
          <a:lstStyle/>
          <a:p>
            <a:fld id="{1AECD830-6D75-4D7C-923D-AC950AB2D063}"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algn="just">
              <a:lnSpc>
                <a:spcPct val="150000"/>
              </a:lnSpc>
              <a:buFont typeface="Wingdings" pitchFamily="2" charset="2"/>
              <a:buChar char="Ø"/>
            </a:pPr>
            <a:r>
              <a:rPr lang="en-US" sz="2800" b="1" i="1" dirty="0" smtClean="0">
                <a:solidFill>
                  <a:schemeClr val="tx1"/>
                </a:solidFill>
                <a:latin typeface="Times New Roman" pitchFamily="18" charset="0"/>
                <a:cs typeface="Times New Roman" pitchFamily="18" charset="0"/>
              </a:rPr>
              <a:t>Ionic</a:t>
            </a:r>
            <a:r>
              <a:rPr lang="en-US" sz="2800" dirty="0" smtClean="0">
                <a:solidFill>
                  <a:schemeClr val="tx1"/>
                </a:solidFill>
                <a:latin typeface="Times New Roman" pitchFamily="18" charset="0"/>
                <a:cs typeface="Times New Roman" pitchFamily="18" charset="0"/>
              </a:rPr>
              <a:t> bonding is more prevalent for the </a:t>
            </a:r>
            <a:r>
              <a:rPr lang="en-US" sz="2800" b="1" i="1" dirty="0" smtClean="0">
                <a:solidFill>
                  <a:schemeClr val="tx1"/>
                </a:solidFill>
                <a:latin typeface="Times New Roman" pitchFamily="18" charset="0"/>
                <a:cs typeface="Times New Roman" pitchFamily="18" charset="0"/>
              </a:rPr>
              <a:t>lower</a:t>
            </a:r>
            <a:r>
              <a:rPr lang="en-US" sz="2800" dirty="0" smtClean="0">
                <a:solidFill>
                  <a:schemeClr val="tx1"/>
                </a:solidFill>
                <a:latin typeface="Times New Roman" pitchFamily="18" charset="0"/>
                <a:cs typeface="Times New Roman" pitchFamily="18" charset="0"/>
              </a:rPr>
              <a:t> oxidation states, whereas </a:t>
            </a:r>
            <a:r>
              <a:rPr lang="en-US" sz="2800" b="1" i="1" dirty="0" smtClean="0">
                <a:solidFill>
                  <a:schemeClr val="tx1"/>
                </a:solidFill>
                <a:latin typeface="Times New Roman" pitchFamily="18" charset="0"/>
                <a:cs typeface="Times New Roman" pitchFamily="18" charset="0"/>
              </a:rPr>
              <a:t>covalent</a:t>
            </a:r>
            <a:r>
              <a:rPr lang="en-US" sz="2800" dirty="0" smtClean="0">
                <a:solidFill>
                  <a:schemeClr val="tx1"/>
                </a:solidFill>
                <a:latin typeface="Times New Roman" pitchFamily="18" charset="0"/>
                <a:cs typeface="Times New Roman" pitchFamily="18" charset="0"/>
              </a:rPr>
              <a:t> bonding occurs more frequently for </a:t>
            </a:r>
            <a:r>
              <a:rPr lang="en-US" sz="2800" b="1" i="1" dirty="0" smtClean="0">
                <a:solidFill>
                  <a:schemeClr val="tx1"/>
                </a:solidFill>
                <a:latin typeface="Times New Roman" pitchFamily="18" charset="0"/>
                <a:cs typeface="Times New Roman" pitchFamily="18" charset="0"/>
              </a:rPr>
              <a:t>higher</a:t>
            </a:r>
            <a:r>
              <a:rPr lang="en-US" sz="2800" dirty="0" smtClean="0">
                <a:solidFill>
                  <a:schemeClr val="tx1"/>
                </a:solidFill>
                <a:latin typeface="Times New Roman" pitchFamily="18" charset="0"/>
                <a:cs typeface="Times New Roman" pitchFamily="18" charset="0"/>
              </a:rPr>
              <a:t> oxidation states.</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 Metal oxides become </a:t>
            </a:r>
            <a:r>
              <a:rPr lang="en-US" sz="2800" b="1" i="1" dirty="0" smtClean="0">
                <a:solidFill>
                  <a:schemeClr val="tx1"/>
                </a:solidFill>
                <a:latin typeface="Times New Roman" pitchFamily="18" charset="0"/>
                <a:cs typeface="Times New Roman" pitchFamily="18" charset="0"/>
              </a:rPr>
              <a:t>less basic</a:t>
            </a:r>
            <a:r>
              <a:rPr lang="en-US" sz="2800" dirty="0" smtClean="0">
                <a:solidFill>
                  <a:schemeClr val="tx1"/>
                </a:solidFill>
                <a:latin typeface="Times New Roman" pitchFamily="18" charset="0"/>
                <a:cs typeface="Times New Roman" pitchFamily="18" charset="0"/>
              </a:rPr>
              <a:t> as the oxidation state </a:t>
            </a:r>
            <a:r>
              <a:rPr lang="en-US" sz="2800" b="1" i="1" dirty="0" smtClean="0">
                <a:solidFill>
                  <a:schemeClr val="tx1"/>
                </a:solidFill>
                <a:latin typeface="Times New Roman" pitchFamily="18" charset="0"/>
                <a:cs typeface="Times New Roman" pitchFamily="18" charset="0"/>
              </a:rPr>
              <a:t>increases</a:t>
            </a:r>
            <a:r>
              <a:rPr lang="en-US" sz="2800" dirty="0" smtClean="0">
                <a:solidFill>
                  <a:schemeClr val="tx1"/>
                </a:solidFill>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 A metal atom in a positive oxidation state has a greater attraction for bonded electrons, and therefore a greater effective </a:t>
            </a:r>
            <a:r>
              <a:rPr lang="en-US" sz="2800" dirty="0" err="1" smtClean="0">
                <a:solidFill>
                  <a:schemeClr val="tx1"/>
                </a:solidFill>
                <a:latin typeface="Times New Roman" pitchFamily="18" charset="0"/>
                <a:cs typeface="Times New Roman" pitchFamily="18" charset="0"/>
              </a:rPr>
              <a:t>electronegativity</a:t>
            </a:r>
            <a:r>
              <a:rPr lang="en-US" sz="2800" dirty="0" smtClean="0">
                <a:solidFill>
                  <a:schemeClr val="tx1"/>
                </a:solidFill>
                <a:latin typeface="Times New Roman" pitchFamily="18" charset="0"/>
                <a:cs typeface="Times New Roman" pitchFamily="18" charset="0"/>
              </a:rPr>
              <a:t>, or </a:t>
            </a:r>
            <a:r>
              <a:rPr lang="en-US" sz="2800" b="1" i="1" dirty="0" smtClean="0">
                <a:solidFill>
                  <a:schemeClr val="tx1"/>
                </a:solidFill>
                <a:latin typeface="Times New Roman" pitchFamily="18" charset="0"/>
                <a:cs typeface="Times New Roman" pitchFamily="18" charset="0"/>
              </a:rPr>
              <a:t>valence-state </a:t>
            </a:r>
            <a:r>
              <a:rPr lang="en-US" sz="2800" dirty="0" err="1" smtClean="0">
                <a:solidFill>
                  <a:schemeClr val="tx1"/>
                </a:solidFill>
                <a:latin typeface="Times New Roman" pitchFamily="18" charset="0"/>
                <a:cs typeface="Times New Roman" pitchFamily="18" charset="0"/>
              </a:rPr>
              <a:t>electronegativity</a:t>
            </a:r>
            <a:r>
              <a:rPr lang="en-US" sz="2800" dirty="0" smtClean="0">
                <a:solidFill>
                  <a:schemeClr val="tx1"/>
                </a:solidFill>
                <a:latin typeface="Times New Roman" pitchFamily="18" charset="0"/>
                <a:cs typeface="Times New Roman" pitchFamily="18" charset="0"/>
              </a:rPr>
              <a:t>, than in the zero oxidation state. </a:t>
            </a:r>
          </a:p>
          <a:p>
            <a:pPr algn="just">
              <a:lnSpc>
                <a:spcPct val="150000"/>
              </a:lnSpc>
              <a:buFont typeface="Wingdings" pitchFamily="2" charset="2"/>
              <a:buChar char="Ø"/>
            </a:pPr>
            <a:r>
              <a:rPr lang="en-US" sz="2800" dirty="0" smtClean="0">
                <a:solidFill>
                  <a:schemeClr val="tx1"/>
                </a:solidFill>
                <a:latin typeface="Times New Roman" pitchFamily="18" charset="0"/>
                <a:cs typeface="Times New Roman" pitchFamily="18" charset="0"/>
              </a:rPr>
              <a:t>This effect increases as its oxidation state increases.</a:t>
            </a:r>
          </a:p>
          <a:p>
            <a:pPr algn="just"/>
            <a:endParaRPr lang="en-US" sz="2800" dirty="0" smtClean="0">
              <a:solidFill>
                <a:schemeClr val="tx1"/>
              </a:solidFill>
              <a:latin typeface="Times New Roman" pitchFamily="18" charset="0"/>
              <a:cs typeface="Times New Roman" pitchFamily="18" charset="0"/>
            </a:endParaRPr>
          </a:p>
          <a:p>
            <a:endParaRPr lang="en-US" dirty="0"/>
          </a:p>
        </p:txBody>
      </p:sp>
      <p:sp>
        <p:nvSpPr>
          <p:cNvPr id="5" name="Slide Number Placeholder 4"/>
          <p:cNvSpPr>
            <a:spLocks noGrp="1"/>
          </p:cNvSpPr>
          <p:nvPr>
            <p:ph type="sldNum" sz="quarter" idx="12"/>
          </p:nvPr>
        </p:nvSpPr>
        <p:spPr/>
        <p:txBody>
          <a:bodyPr/>
          <a:lstStyle/>
          <a:p>
            <a:fld id="{1AECD830-6D75-4D7C-923D-AC950AB2D063}"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None/>
            </a:pPr>
            <a:r>
              <a:rPr lang="en-US" b="1" dirty="0" smtClean="0">
                <a:solidFill>
                  <a:srgbClr val="002060"/>
                </a:solidFill>
                <a:latin typeface="Times New Roman" pitchFamily="18" charset="0"/>
                <a:cs typeface="Times New Roman" pitchFamily="18" charset="0"/>
              </a:rPr>
              <a:t>Trends in the M</a:t>
            </a:r>
            <a:r>
              <a:rPr lang="en-US" b="1" baseline="30000" dirty="0" smtClean="0">
                <a:solidFill>
                  <a:srgbClr val="002060"/>
                </a:solidFill>
                <a:latin typeface="Times New Roman" pitchFamily="18" charset="0"/>
                <a:cs typeface="Times New Roman" pitchFamily="18" charset="0"/>
              </a:rPr>
              <a:t>2+/</a:t>
            </a:r>
            <a:r>
              <a:rPr lang="en-US" b="1" dirty="0" smtClean="0">
                <a:solidFill>
                  <a:srgbClr val="002060"/>
                </a:solidFill>
                <a:latin typeface="Times New Roman" pitchFamily="18" charset="0"/>
                <a:cs typeface="Times New Roman" pitchFamily="18" charset="0"/>
              </a:rPr>
              <a:t>M Standard Electrode Potentials</a:t>
            </a:r>
          </a:p>
          <a:p>
            <a:pPr algn="just">
              <a:buNone/>
            </a:pPr>
            <a:endParaRPr lang="en-US" b="1" dirty="0" smtClean="0">
              <a:solidFill>
                <a:srgbClr val="002060"/>
              </a:solidFill>
              <a:latin typeface="Times New Roman" pitchFamily="18" charset="0"/>
              <a:cs typeface="Times New Roman" pitchFamily="18" charset="0"/>
            </a:endParaRPr>
          </a:p>
          <a:p>
            <a:pPr algn="just">
              <a:buNone/>
            </a:pPr>
            <a:endParaRPr lang="en-US" sz="2400" dirty="0">
              <a:latin typeface="Times New Roman" pitchFamily="18" charset="0"/>
              <a:cs typeface="Times New Roman" pitchFamily="18" charset="0"/>
            </a:endParaRPr>
          </a:p>
        </p:txBody>
      </p:sp>
      <p:grpSp>
        <p:nvGrpSpPr>
          <p:cNvPr id="4" name="Group 57"/>
          <p:cNvGrpSpPr>
            <a:grpSpLocks/>
          </p:cNvGrpSpPr>
          <p:nvPr/>
        </p:nvGrpSpPr>
        <p:grpSpPr bwMode="auto">
          <a:xfrm>
            <a:off x="228600" y="1219200"/>
            <a:ext cx="8229600" cy="5410200"/>
            <a:chOff x="762000" y="1143000"/>
            <a:chExt cx="3810000" cy="3950732"/>
          </a:xfrm>
        </p:grpSpPr>
        <p:sp>
          <p:nvSpPr>
            <p:cNvPr id="5" name="Text Box 3"/>
            <p:cNvSpPr txBox="1">
              <a:spLocks noChangeArrowheads="1"/>
            </p:cNvSpPr>
            <p:nvPr/>
          </p:nvSpPr>
          <p:spPr bwMode="auto">
            <a:xfrm>
              <a:off x="1219200" y="1143000"/>
              <a:ext cx="1752600" cy="366713"/>
            </a:xfrm>
            <a:prstGeom prst="rect">
              <a:avLst/>
            </a:prstGeom>
            <a:noFill/>
            <a:ln w="9525">
              <a:noFill/>
              <a:miter lim="800000"/>
              <a:headEnd/>
              <a:tailEnd/>
            </a:ln>
          </p:spPr>
          <p:txBody>
            <a:bodyPr>
              <a:spAutoFit/>
            </a:bodyPr>
            <a:lstStyle/>
            <a:p>
              <a:pPr>
                <a:spcBef>
                  <a:spcPct val="50000"/>
                </a:spcBef>
              </a:pPr>
              <a:r>
                <a:rPr lang="en-US" sz="1800" b="1" dirty="0">
                  <a:cs typeface="Arial" pitchFamily="34" charset="0"/>
                </a:rPr>
                <a:t>Half-Reaction</a:t>
              </a:r>
            </a:p>
          </p:txBody>
        </p:sp>
        <p:sp>
          <p:nvSpPr>
            <p:cNvPr id="6" name="Text Box 4"/>
            <p:cNvSpPr txBox="1">
              <a:spLocks noChangeArrowheads="1"/>
            </p:cNvSpPr>
            <p:nvPr/>
          </p:nvSpPr>
          <p:spPr bwMode="auto">
            <a:xfrm>
              <a:off x="3810000" y="1143000"/>
              <a:ext cx="762000" cy="366713"/>
            </a:xfrm>
            <a:prstGeom prst="rect">
              <a:avLst/>
            </a:prstGeom>
            <a:noFill/>
            <a:ln w="9525">
              <a:noFill/>
              <a:miter lim="800000"/>
              <a:headEnd/>
              <a:tailEnd/>
            </a:ln>
          </p:spPr>
          <p:txBody>
            <a:bodyPr>
              <a:spAutoFit/>
            </a:bodyPr>
            <a:lstStyle/>
            <a:p>
              <a:pPr algn="r">
                <a:spcBef>
                  <a:spcPct val="50000"/>
                </a:spcBef>
              </a:pPr>
              <a:r>
                <a:rPr lang="en-US" sz="1800" b="1" i="1">
                  <a:cs typeface="Arial" pitchFamily="34" charset="0"/>
                </a:rPr>
                <a:t>E</a:t>
              </a:r>
              <a:r>
                <a:rPr lang="en-US" sz="1800" b="1">
                  <a:cs typeface="Arial" pitchFamily="34" charset="0"/>
                </a:rPr>
                <a:t>°(V)</a:t>
              </a:r>
            </a:p>
          </p:txBody>
        </p:sp>
        <p:sp>
          <p:nvSpPr>
            <p:cNvPr id="7" name="Line 50"/>
            <p:cNvSpPr>
              <a:spLocks noChangeShapeType="1"/>
            </p:cNvSpPr>
            <p:nvPr/>
          </p:nvSpPr>
          <p:spPr bwMode="auto">
            <a:xfrm>
              <a:off x="762000" y="1524000"/>
              <a:ext cx="3810000" cy="0"/>
            </a:xfrm>
            <a:prstGeom prst="line">
              <a:avLst/>
            </a:prstGeom>
            <a:noFill/>
            <a:ln w="28575">
              <a:solidFill>
                <a:schemeClr val="tx1"/>
              </a:solidFill>
              <a:round/>
              <a:headEnd/>
              <a:tailEnd/>
            </a:ln>
          </p:spPr>
          <p:txBody>
            <a:bodyPr wrap="none" anchor="ctr"/>
            <a:lstStyle/>
            <a:p>
              <a:endParaRPr lang="en-US"/>
            </a:p>
          </p:txBody>
        </p:sp>
        <p:grpSp>
          <p:nvGrpSpPr>
            <p:cNvPr id="8" name="Group 37"/>
            <p:cNvGrpSpPr>
              <a:grpSpLocks/>
            </p:cNvGrpSpPr>
            <p:nvPr/>
          </p:nvGrpSpPr>
          <p:grpSpPr bwMode="auto">
            <a:xfrm>
              <a:off x="762000" y="1676400"/>
              <a:ext cx="3505200" cy="366713"/>
              <a:chOff x="762000" y="1676400"/>
              <a:chExt cx="3505200" cy="366713"/>
            </a:xfrm>
          </p:grpSpPr>
          <p:sp>
            <p:nvSpPr>
              <p:cNvPr id="42" name="Text Box 12"/>
              <p:cNvSpPr txBox="1">
                <a:spLocks noChangeArrowheads="1"/>
              </p:cNvSpPr>
              <p:nvPr/>
            </p:nvSpPr>
            <p:spPr bwMode="auto">
              <a:xfrm>
                <a:off x="762000" y="1676400"/>
                <a:ext cx="3505200" cy="366713"/>
              </a:xfrm>
              <a:prstGeom prst="rect">
                <a:avLst/>
              </a:prstGeom>
              <a:noFill/>
              <a:ln w="9525">
                <a:noFill/>
                <a:miter lim="800000"/>
                <a:headEnd/>
                <a:tailEnd/>
              </a:ln>
            </p:spPr>
            <p:txBody>
              <a:bodyPr>
                <a:spAutoFit/>
              </a:bodyPr>
              <a:lstStyle/>
              <a:p>
                <a:pPr>
                  <a:spcBef>
                    <a:spcPct val="50000"/>
                  </a:spcBef>
                </a:pPr>
                <a:r>
                  <a:rPr lang="en-US" sz="1800" dirty="0">
                    <a:cs typeface="Arial" pitchFamily="34" charset="0"/>
                  </a:rPr>
                  <a:t>Ti</a:t>
                </a:r>
                <a:r>
                  <a:rPr lang="en-US" sz="1800" baseline="30000" dirty="0">
                    <a:cs typeface="Arial" pitchFamily="34" charset="0"/>
                  </a:rPr>
                  <a:t>2+</a:t>
                </a:r>
                <a:r>
                  <a:rPr lang="en-US" sz="1800" dirty="0">
                    <a:cs typeface="Arial" pitchFamily="34" charset="0"/>
                  </a:rPr>
                  <a:t>(</a:t>
                </a:r>
                <a:r>
                  <a:rPr lang="en-US" sz="1800" i="1" dirty="0" err="1">
                    <a:cs typeface="Arial" pitchFamily="34" charset="0"/>
                  </a:rPr>
                  <a:t>aq</a:t>
                </a:r>
                <a:r>
                  <a:rPr lang="en-US" sz="1800" dirty="0">
                    <a:cs typeface="Arial" pitchFamily="34" charset="0"/>
                  </a:rPr>
                  <a:t>) + 2e</a:t>
                </a:r>
                <a:r>
                  <a:rPr lang="en-US" sz="1800" baseline="30000" dirty="0">
                    <a:cs typeface="Arial" pitchFamily="34" charset="0"/>
                  </a:rPr>
                  <a:t>−</a:t>
                </a:r>
                <a:r>
                  <a:rPr lang="en-US" sz="1800" dirty="0">
                    <a:cs typeface="Arial" pitchFamily="34" charset="0"/>
                  </a:rPr>
                  <a:t>           Ti(</a:t>
                </a:r>
                <a:r>
                  <a:rPr lang="en-US" sz="1800" i="1" dirty="0">
                    <a:cs typeface="Arial" pitchFamily="34" charset="0"/>
                  </a:rPr>
                  <a:t>s</a:t>
                </a:r>
                <a:r>
                  <a:rPr lang="en-US" sz="1800" dirty="0">
                    <a:cs typeface="Arial" pitchFamily="34" charset="0"/>
                  </a:rPr>
                  <a:t>)</a:t>
                </a:r>
              </a:p>
            </p:txBody>
          </p:sp>
          <p:graphicFrame>
            <p:nvGraphicFramePr>
              <p:cNvPr id="43" name="Object 75"/>
              <p:cNvGraphicFramePr>
                <a:graphicFrameLocks noChangeAspect="1"/>
              </p:cNvGraphicFramePr>
              <p:nvPr/>
            </p:nvGraphicFramePr>
            <p:xfrm>
              <a:off x="2362259" y="1745478"/>
              <a:ext cx="457141" cy="228556"/>
            </p:xfrm>
            <a:graphic>
              <a:graphicData uri="http://schemas.openxmlformats.org/presentationml/2006/ole">
                <p:oleObj spid="_x0000_s1026" r:id="rId4" imgW="376457" imgH="179712" progId="ChemDraw.Document.6.0">
                  <p:embed/>
                </p:oleObj>
              </a:graphicData>
            </a:graphic>
          </p:graphicFrame>
        </p:grpSp>
        <p:grpSp>
          <p:nvGrpSpPr>
            <p:cNvPr id="9" name="Group 38"/>
            <p:cNvGrpSpPr>
              <a:grpSpLocks/>
            </p:cNvGrpSpPr>
            <p:nvPr/>
          </p:nvGrpSpPr>
          <p:grpSpPr bwMode="auto">
            <a:xfrm>
              <a:off x="762000" y="2057400"/>
              <a:ext cx="3505200" cy="366713"/>
              <a:chOff x="762000" y="2057400"/>
              <a:chExt cx="3505200" cy="366713"/>
            </a:xfrm>
          </p:grpSpPr>
          <p:sp>
            <p:nvSpPr>
              <p:cNvPr id="40" name="Text Box 12"/>
              <p:cNvSpPr txBox="1">
                <a:spLocks noChangeArrowheads="1"/>
              </p:cNvSpPr>
              <p:nvPr/>
            </p:nvSpPr>
            <p:spPr bwMode="auto">
              <a:xfrm>
                <a:off x="762000" y="2057400"/>
                <a:ext cx="3505200" cy="366713"/>
              </a:xfrm>
              <a:prstGeom prst="rect">
                <a:avLst/>
              </a:prstGeom>
              <a:noFill/>
              <a:ln w="9525">
                <a:noFill/>
                <a:miter lim="800000"/>
                <a:headEnd/>
                <a:tailEnd/>
              </a:ln>
            </p:spPr>
            <p:txBody>
              <a:bodyPr>
                <a:spAutoFit/>
              </a:bodyPr>
              <a:lstStyle/>
              <a:p>
                <a:pPr>
                  <a:spcBef>
                    <a:spcPct val="50000"/>
                  </a:spcBef>
                </a:pPr>
                <a:r>
                  <a:rPr lang="en-US" sz="1800" dirty="0">
                    <a:cs typeface="Arial" pitchFamily="34" charset="0"/>
                  </a:rPr>
                  <a:t>V</a:t>
                </a:r>
                <a:r>
                  <a:rPr lang="en-US" sz="1800" baseline="30000" dirty="0">
                    <a:cs typeface="Arial" pitchFamily="34" charset="0"/>
                  </a:rPr>
                  <a:t>2+</a:t>
                </a:r>
                <a:r>
                  <a:rPr lang="en-US" sz="1800" dirty="0">
                    <a:cs typeface="Arial" pitchFamily="34" charset="0"/>
                  </a:rPr>
                  <a:t>(</a:t>
                </a:r>
                <a:r>
                  <a:rPr lang="en-US" sz="1800" i="1" dirty="0" err="1">
                    <a:cs typeface="Arial" pitchFamily="34" charset="0"/>
                  </a:rPr>
                  <a:t>aq</a:t>
                </a:r>
                <a:r>
                  <a:rPr lang="en-US" sz="1800" dirty="0">
                    <a:cs typeface="Arial" pitchFamily="34" charset="0"/>
                  </a:rPr>
                  <a:t>) + 2e</a:t>
                </a:r>
                <a:r>
                  <a:rPr lang="en-US" sz="1800" baseline="30000" dirty="0">
                    <a:cs typeface="Arial" pitchFamily="34" charset="0"/>
                  </a:rPr>
                  <a:t>−</a:t>
                </a:r>
                <a:r>
                  <a:rPr lang="en-US" sz="1800" dirty="0">
                    <a:cs typeface="Arial" pitchFamily="34" charset="0"/>
                  </a:rPr>
                  <a:t>            V(</a:t>
                </a:r>
                <a:r>
                  <a:rPr lang="en-US" sz="1800" i="1" dirty="0">
                    <a:cs typeface="Arial" pitchFamily="34" charset="0"/>
                  </a:rPr>
                  <a:t>s</a:t>
                </a:r>
                <a:r>
                  <a:rPr lang="en-US" sz="1800" dirty="0">
                    <a:cs typeface="Arial" pitchFamily="34" charset="0"/>
                  </a:rPr>
                  <a:t>)</a:t>
                </a:r>
              </a:p>
            </p:txBody>
          </p:sp>
          <p:graphicFrame>
            <p:nvGraphicFramePr>
              <p:cNvPr id="41" name="Object 4"/>
              <p:cNvGraphicFramePr>
                <a:graphicFrameLocks noChangeAspect="1"/>
              </p:cNvGraphicFramePr>
              <p:nvPr/>
            </p:nvGraphicFramePr>
            <p:xfrm>
              <a:off x="2362259" y="2126478"/>
              <a:ext cx="457141" cy="228556"/>
            </p:xfrm>
            <a:graphic>
              <a:graphicData uri="http://schemas.openxmlformats.org/presentationml/2006/ole">
                <p:oleObj spid="_x0000_s1027" r:id="rId5" imgW="376457" imgH="179712" progId="ChemDraw.Document.6.0">
                  <p:embed/>
                </p:oleObj>
              </a:graphicData>
            </a:graphic>
          </p:graphicFrame>
        </p:grpSp>
        <p:grpSp>
          <p:nvGrpSpPr>
            <p:cNvPr id="10" name="Group 39"/>
            <p:cNvGrpSpPr>
              <a:grpSpLocks/>
            </p:cNvGrpSpPr>
            <p:nvPr/>
          </p:nvGrpSpPr>
          <p:grpSpPr bwMode="auto">
            <a:xfrm>
              <a:off x="762000" y="2438400"/>
              <a:ext cx="3505200" cy="366713"/>
              <a:chOff x="762000" y="2438400"/>
              <a:chExt cx="3505200" cy="366713"/>
            </a:xfrm>
          </p:grpSpPr>
          <p:sp>
            <p:nvSpPr>
              <p:cNvPr id="38" name="Text Box 12"/>
              <p:cNvSpPr txBox="1">
                <a:spLocks noChangeArrowheads="1"/>
              </p:cNvSpPr>
              <p:nvPr/>
            </p:nvSpPr>
            <p:spPr bwMode="auto">
              <a:xfrm>
                <a:off x="762000" y="2438400"/>
                <a:ext cx="3505200" cy="366713"/>
              </a:xfrm>
              <a:prstGeom prst="rect">
                <a:avLst/>
              </a:prstGeom>
              <a:noFill/>
              <a:ln w="9525">
                <a:noFill/>
                <a:miter lim="800000"/>
                <a:headEnd/>
                <a:tailEnd/>
              </a:ln>
            </p:spPr>
            <p:txBody>
              <a:bodyPr>
                <a:spAutoFit/>
              </a:bodyPr>
              <a:lstStyle/>
              <a:p>
                <a:pPr>
                  <a:spcBef>
                    <a:spcPct val="50000"/>
                  </a:spcBef>
                </a:pPr>
                <a:r>
                  <a:rPr lang="en-US" sz="1800" dirty="0">
                    <a:cs typeface="Arial" pitchFamily="34" charset="0"/>
                  </a:rPr>
                  <a:t>Cr</a:t>
                </a:r>
                <a:r>
                  <a:rPr lang="en-US" sz="1800" baseline="30000" dirty="0">
                    <a:cs typeface="Arial" pitchFamily="34" charset="0"/>
                  </a:rPr>
                  <a:t>2+</a:t>
                </a:r>
                <a:r>
                  <a:rPr lang="en-US" sz="1800" dirty="0">
                    <a:cs typeface="Arial" pitchFamily="34" charset="0"/>
                  </a:rPr>
                  <a:t>(</a:t>
                </a:r>
                <a:r>
                  <a:rPr lang="en-US" sz="1800" i="1" dirty="0" err="1">
                    <a:cs typeface="Arial" pitchFamily="34" charset="0"/>
                  </a:rPr>
                  <a:t>aq</a:t>
                </a:r>
                <a:r>
                  <a:rPr lang="en-US" sz="1800" dirty="0">
                    <a:cs typeface="Arial" pitchFamily="34" charset="0"/>
                  </a:rPr>
                  <a:t>) + 2e</a:t>
                </a:r>
                <a:r>
                  <a:rPr lang="en-US" sz="1800" baseline="30000" dirty="0">
                    <a:cs typeface="Arial" pitchFamily="34" charset="0"/>
                  </a:rPr>
                  <a:t>−</a:t>
                </a:r>
                <a:r>
                  <a:rPr lang="en-US" sz="1800" dirty="0">
                    <a:cs typeface="Arial" pitchFamily="34" charset="0"/>
                  </a:rPr>
                  <a:t>          Cr(</a:t>
                </a:r>
                <a:r>
                  <a:rPr lang="en-US" sz="1800" i="1" dirty="0">
                    <a:cs typeface="Arial" pitchFamily="34" charset="0"/>
                  </a:rPr>
                  <a:t>s</a:t>
                </a:r>
                <a:r>
                  <a:rPr lang="en-US" sz="1800" dirty="0">
                    <a:cs typeface="Arial" pitchFamily="34" charset="0"/>
                  </a:rPr>
                  <a:t>)</a:t>
                </a:r>
              </a:p>
            </p:txBody>
          </p:sp>
          <p:graphicFrame>
            <p:nvGraphicFramePr>
              <p:cNvPr id="39" name="Object 6"/>
              <p:cNvGraphicFramePr>
                <a:graphicFrameLocks noChangeAspect="1"/>
              </p:cNvGraphicFramePr>
              <p:nvPr/>
            </p:nvGraphicFramePr>
            <p:xfrm>
              <a:off x="2362259" y="2507478"/>
              <a:ext cx="457141" cy="228556"/>
            </p:xfrm>
            <a:graphic>
              <a:graphicData uri="http://schemas.openxmlformats.org/presentationml/2006/ole">
                <p:oleObj spid="_x0000_s1028" r:id="rId6" imgW="376457" imgH="179712" progId="ChemDraw.Document.6.0">
                  <p:embed/>
                </p:oleObj>
              </a:graphicData>
            </a:graphic>
          </p:graphicFrame>
        </p:grpSp>
        <p:grpSp>
          <p:nvGrpSpPr>
            <p:cNvPr id="11" name="Group 42"/>
            <p:cNvGrpSpPr>
              <a:grpSpLocks/>
            </p:cNvGrpSpPr>
            <p:nvPr/>
          </p:nvGrpSpPr>
          <p:grpSpPr bwMode="auto">
            <a:xfrm>
              <a:off x="762000" y="3581400"/>
              <a:ext cx="3505200" cy="366713"/>
              <a:chOff x="762000" y="3581400"/>
              <a:chExt cx="3505200" cy="366713"/>
            </a:xfrm>
          </p:grpSpPr>
          <p:sp>
            <p:nvSpPr>
              <p:cNvPr id="36" name="Text Box 12"/>
              <p:cNvSpPr txBox="1">
                <a:spLocks noChangeArrowheads="1"/>
              </p:cNvSpPr>
              <p:nvPr/>
            </p:nvSpPr>
            <p:spPr bwMode="auto">
              <a:xfrm>
                <a:off x="762000" y="3581400"/>
                <a:ext cx="3505200" cy="366713"/>
              </a:xfrm>
              <a:prstGeom prst="rect">
                <a:avLst/>
              </a:prstGeom>
              <a:noFill/>
              <a:ln w="9525">
                <a:noFill/>
                <a:miter lim="800000"/>
                <a:headEnd/>
                <a:tailEnd/>
              </a:ln>
            </p:spPr>
            <p:txBody>
              <a:bodyPr>
                <a:spAutoFit/>
              </a:bodyPr>
              <a:lstStyle/>
              <a:p>
                <a:pPr>
                  <a:spcBef>
                    <a:spcPct val="50000"/>
                  </a:spcBef>
                </a:pPr>
                <a:r>
                  <a:rPr lang="en-US" sz="1800">
                    <a:cs typeface="Arial" pitchFamily="34" charset="0"/>
                  </a:rPr>
                  <a:t>Co</a:t>
                </a:r>
                <a:r>
                  <a:rPr lang="en-US" sz="1800" baseline="30000">
                    <a:cs typeface="Arial" pitchFamily="34" charset="0"/>
                  </a:rPr>
                  <a:t>2+</a:t>
                </a:r>
                <a:r>
                  <a:rPr lang="en-US" sz="1800">
                    <a:cs typeface="Arial" pitchFamily="34" charset="0"/>
                  </a:rPr>
                  <a:t>(</a:t>
                </a:r>
                <a:r>
                  <a:rPr lang="en-US" sz="1800" i="1">
                    <a:cs typeface="Arial" pitchFamily="34" charset="0"/>
                  </a:rPr>
                  <a:t>aq</a:t>
                </a:r>
                <a:r>
                  <a:rPr lang="en-US" sz="1800">
                    <a:cs typeface="Arial" pitchFamily="34" charset="0"/>
                  </a:rPr>
                  <a:t>) + 2e</a:t>
                </a:r>
                <a:r>
                  <a:rPr lang="en-US" sz="1800" baseline="30000">
                    <a:cs typeface="Arial" pitchFamily="34" charset="0"/>
                  </a:rPr>
                  <a:t>−</a:t>
                </a:r>
                <a:r>
                  <a:rPr lang="en-US" sz="1800">
                    <a:cs typeface="Arial" pitchFamily="34" charset="0"/>
                  </a:rPr>
                  <a:t>         Co(</a:t>
                </a:r>
                <a:r>
                  <a:rPr lang="en-US" sz="1800" i="1">
                    <a:cs typeface="Arial" pitchFamily="34" charset="0"/>
                  </a:rPr>
                  <a:t>s</a:t>
                </a:r>
                <a:r>
                  <a:rPr lang="en-US" sz="1800">
                    <a:cs typeface="Arial" pitchFamily="34" charset="0"/>
                  </a:rPr>
                  <a:t>)</a:t>
                </a:r>
              </a:p>
            </p:txBody>
          </p:sp>
          <p:graphicFrame>
            <p:nvGraphicFramePr>
              <p:cNvPr id="37" name="Object 7"/>
              <p:cNvGraphicFramePr>
                <a:graphicFrameLocks noChangeAspect="1"/>
              </p:cNvGraphicFramePr>
              <p:nvPr/>
            </p:nvGraphicFramePr>
            <p:xfrm>
              <a:off x="2362259" y="3650478"/>
              <a:ext cx="457141" cy="228556"/>
            </p:xfrm>
            <a:graphic>
              <a:graphicData uri="http://schemas.openxmlformats.org/presentationml/2006/ole">
                <p:oleObj spid="_x0000_s1029" r:id="rId7" imgW="376457" imgH="179712" progId="ChemDraw.Document.6.0">
                  <p:embed/>
                </p:oleObj>
              </a:graphicData>
            </a:graphic>
          </p:graphicFrame>
        </p:grpSp>
        <p:grpSp>
          <p:nvGrpSpPr>
            <p:cNvPr id="12" name="Group 41"/>
            <p:cNvGrpSpPr>
              <a:grpSpLocks/>
            </p:cNvGrpSpPr>
            <p:nvPr/>
          </p:nvGrpSpPr>
          <p:grpSpPr bwMode="auto">
            <a:xfrm>
              <a:off x="762000" y="3200400"/>
              <a:ext cx="3505200" cy="366713"/>
              <a:chOff x="762000" y="3200400"/>
              <a:chExt cx="3505200" cy="366713"/>
            </a:xfrm>
          </p:grpSpPr>
          <p:sp>
            <p:nvSpPr>
              <p:cNvPr id="34" name="Text Box 12"/>
              <p:cNvSpPr txBox="1">
                <a:spLocks noChangeArrowheads="1"/>
              </p:cNvSpPr>
              <p:nvPr/>
            </p:nvSpPr>
            <p:spPr bwMode="auto">
              <a:xfrm>
                <a:off x="762000" y="3200400"/>
                <a:ext cx="3505200" cy="366713"/>
              </a:xfrm>
              <a:prstGeom prst="rect">
                <a:avLst/>
              </a:prstGeom>
              <a:noFill/>
              <a:ln w="9525">
                <a:noFill/>
                <a:miter lim="800000"/>
                <a:headEnd/>
                <a:tailEnd/>
              </a:ln>
            </p:spPr>
            <p:txBody>
              <a:bodyPr>
                <a:spAutoFit/>
              </a:bodyPr>
              <a:lstStyle/>
              <a:p>
                <a:pPr>
                  <a:spcBef>
                    <a:spcPct val="50000"/>
                  </a:spcBef>
                </a:pPr>
                <a:r>
                  <a:rPr lang="en-US" sz="1800" dirty="0">
                    <a:cs typeface="Arial" pitchFamily="34" charset="0"/>
                  </a:rPr>
                  <a:t>Fe</a:t>
                </a:r>
                <a:r>
                  <a:rPr lang="en-US" sz="1800" baseline="30000" dirty="0">
                    <a:cs typeface="Arial" pitchFamily="34" charset="0"/>
                  </a:rPr>
                  <a:t>2+</a:t>
                </a:r>
                <a:r>
                  <a:rPr lang="en-US" sz="1800" dirty="0">
                    <a:cs typeface="Arial" pitchFamily="34" charset="0"/>
                  </a:rPr>
                  <a:t>(</a:t>
                </a:r>
                <a:r>
                  <a:rPr lang="en-US" sz="1800" i="1" dirty="0" err="1">
                    <a:cs typeface="Arial" pitchFamily="34" charset="0"/>
                  </a:rPr>
                  <a:t>aq</a:t>
                </a:r>
                <a:r>
                  <a:rPr lang="en-US" sz="1800" dirty="0">
                    <a:cs typeface="Arial" pitchFamily="34" charset="0"/>
                  </a:rPr>
                  <a:t>) + 2e</a:t>
                </a:r>
                <a:r>
                  <a:rPr lang="en-US" sz="1800" baseline="30000" dirty="0">
                    <a:cs typeface="Arial" pitchFamily="34" charset="0"/>
                  </a:rPr>
                  <a:t>−</a:t>
                </a:r>
                <a:r>
                  <a:rPr lang="en-US" sz="1800" dirty="0">
                    <a:cs typeface="Arial" pitchFamily="34" charset="0"/>
                  </a:rPr>
                  <a:t>          Fe(</a:t>
                </a:r>
                <a:r>
                  <a:rPr lang="en-US" sz="1800" i="1" dirty="0">
                    <a:cs typeface="Arial" pitchFamily="34" charset="0"/>
                  </a:rPr>
                  <a:t>s</a:t>
                </a:r>
                <a:r>
                  <a:rPr lang="en-US" sz="1800" dirty="0">
                    <a:cs typeface="Arial" pitchFamily="34" charset="0"/>
                  </a:rPr>
                  <a:t>)</a:t>
                </a:r>
              </a:p>
            </p:txBody>
          </p:sp>
          <p:graphicFrame>
            <p:nvGraphicFramePr>
              <p:cNvPr id="35" name="Object 8"/>
              <p:cNvGraphicFramePr>
                <a:graphicFrameLocks noChangeAspect="1"/>
              </p:cNvGraphicFramePr>
              <p:nvPr/>
            </p:nvGraphicFramePr>
            <p:xfrm>
              <a:off x="2362259" y="3269478"/>
              <a:ext cx="457141" cy="228556"/>
            </p:xfrm>
            <a:graphic>
              <a:graphicData uri="http://schemas.openxmlformats.org/presentationml/2006/ole">
                <p:oleObj spid="_x0000_s1030" r:id="rId8" imgW="376457" imgH="179712" progId="ChemDraw.Document.6.0">
                  <p:embed/>
                </p:oleObj>
              </a:graphicData>
            </a:graphic>
          </p:graphicFrame>
        </p:grpSp>
        <p:grpSp>
          <p:nvGrpSpPr>
            <p:cNvPr id="13" name="Group 40"/>
            <p:cNvGrpSpPr>
              <a:grpSpLocks/>
            </p:cNvGrpSpPr>
            <p:nvPr/>
          </p:nvGrpSpPr>
          <p:grpSpPr bwMode="auto">
            <a:xfrm>
              <a:off x="762000" y="2819400"/>
              <a:ext cx="3505200" cy="366713"/>
              <a:chOff x="762000" y="2819400"/>
              <a:chExt cx="3505200" cy="366713"/>
            </a:xfrm>
          </p:grpSpPr>
          <p:sp>
            <p:nvSpPr>
              <p:cNvPr id="32" name="Text Box 12"/>
              <p:cNvSpPr txBox="1">
                <a:spLocks noChangeArrowheads="1"/>
              </p:cNvSpPr>
              <p:nvPr/>
            </p:nvSpPr>
            <p:spPr bwMode="auto">
              <a:xfrm>
                <a:off x="762000" y="2819400"/>
                <a:ext cx="3505200" cy="366713"/>
              </a:xfrm>
              <a:prstGeom prst="rect">
                <a:avLst/>
              </a:prstGeom>
              <a:noFill/>
              <a:ln w="9525">
                <a:noFill/>
                <a:miter lim="800000"/>
                <a:headEnd/>
                <a:tailEnd/>
              </a:ln>
            </p:spPr>
            <p:txBody>
              <a:bodyPr>
                <a:spAutoFit/>
              </a:bodyPr>
              <a:lstStyle/>
              <a:p>
                <a:pPr>
                  <a:spcBef>
                    <a:spcPct val="50000"/>
                  </a:spcBef>
                </a:pPr>
                <a:r>
                  <a:rPr lang="en-US" sz="1800" dirty="0">
                    <a:cs typeface="Arial" pitchFamily="34" charset="0"/>
                  </a:rPr>
                  <a:t>Mn</a:t>
                </a:r>
                <a:r>
                  <a:rPr lang="en-US" sz="1800" baseline="30000" dirty="0">
                    <a:cs typeface="Arial" pitchFamily="34" charset="0"/>
                  </a:rPr>
                  <a:t>2+</a:t>
                </a:r>
                <a:r>
                  <a:rPr lang="en-US" sz="1800" dirty="0">
                    <a:cs typeface="Arial" pitchFamily="34" charset="0"/>
                  </a:rPr>
                  <a:t>(</a:t>
                </a:r>
                <a:r>
                  <a:rPr lang="en-US" sz="1800" i="1" dirty="0" err="1">
                    <a:cs typeface="Arial" pitchFamily="34" charset="0"/>
                  </a:rPr>
                  <a:t>aq</a:t>
                </a:r>
                <a:r>
                  <a:rPr lang="en-US" sz="1800" dirty="0">
                    <a:cs typeface="Arial" pitchFamily="34" charset="0"/>
                  </a:rPr>
                  <a:t>) + 2e</a:t>
                </a:r>
                <a:r>
                  <a:rPr lang="en-US" sz="1800" baseline="30000" dirty="0">
                    <a:cs typeface="Arial" pitchFamily="34" charset="0"/>
                  </a:rPr>
                  <a:t>−</a:t>
                </a:r>
                <a:r>
                  <a:rPr lang="en-US" sz="1800" dirty="0">
                    <a:cs typeface="Arial" pitchFamily="34" charset="0"/>
                  </a:rPr>
                  <a:t>         </a:t>
                </a:r>
                <a:r>
                  <a:rPr lang="en-US" sz="1800" dirty="0" err="1">
                    <a:cs typeface="Arial" pitchFamily="34" charset="0"/>
                  </a:rPr>
                  <a:t>Mn</a:t>
                </a:r>
                <a:r>
                  <a:rPr lang="en-US" sz="1800" dirty="0">
                    <a:cs typeface="Arial" pitchFamily="34" charset="0"/>
                  </a:rPr>
                  <a:t>(</a:t>
                </a:r>
                <a:r>
                  <a:rPr lang="en-US" sz="1800" i="1" dirty="0">
                    <a:cs typeface="Arial" pitchFamily="34" charset="0"/>
                  </a:rPr>
                  <a:t>s</a:t>
                </a:r>
                <a:r>
                  <a:rPr lang="en-US" sz="1800" dirty="0">
                    <a:cs typeface="Arial" pitchFamily="34" charset="0"/>
                  </a:rPr>
                  <a:t>)</a:t>
                </a:r>
              </a:p>
            </p:txBody>
          </p:sp>
          <p:graphicFrame>
            <p:nvGraphicFramePr>
              <p:cNvPr id="33" name="Object 9"/>
              <p:cNvGraphicFramePr>
                <a:graphicFrameLocks noChangeAspect="1"/>
              </p:cNvGraphicFramePr>
              <p:nvPr/>
            </p:nvGraphicFramePr>
            <p:xfrm>
              <a:off x="2362259" y="2888478"/>
              <a:ext cx="457141" cy="228556"/>
            </p:xfrm>
            <a:graphic>
              <a:graphicData uri="http://schemas.openxmlformats.org/presentationml/2006/ole">
                <p:oleObj spid="_x0000_s1031" r:id="rId9" imgW="376457" imgH="179712" progId="ChemDraw.Document.6.0">
                  <p:embed/>
                </p:oleObj>
              </a:graphicData>
            </a:graphic>
          </p:graphicFrame>
        </p:grpSp>
        <p:grpSp>
          <p:nvGrpSpPr>
            <p:cNvPr id="14" name="Group 43"/>
            <p:cNvGrpSpPr>
              <a:grpSpLocks/>
            </p:cNvGrpSpPr>
            <p:nvPr/>
          </p:nvGrpSpPr>
          <p:grpSpPr bwMode="auto">
            <a:xfrm>
              <a:off x="762000" y="3962400"/>
              <a:ext cx="3505200" cy="366713"/>
              <a:chOff x="762000" y="3962400"/>
              <a:chExt cx="3505200" cy="366713"/>
            </a:xfrm>
          </p:grpSpPr>
          <p:sp>
            <p:nvSpPr>
              <p:cNvPr id="30" name="Text Box 12"/>
              <p:cNvSpPr txBox="1">
                <a:spLocks noChangeArrowheads="1"/>
              </p:cNvSpPr>
              <p:nvPr/>
            </p:nvSpPr>
            <p:spPr bwMode="auto">
              <a:xfrm>
                <a:off x="762000" y="3962400"/>
                <a:ext cx="3505200" cy="366713"/>
              </a:xfrm>
              <a:prstGeom prst="rect">
                <a:avLst/>
              </a:prstGeom>
              <a:noFill/>
              <a:ln w="9525">
                <a:noFill/>
                <a:miter lim="800000"/>
                <a:headEnd/>
                <a:tailEnd/>
              </a:ln>
            </p:spPr>
            <p:txBody>
              <a:bodyPr>
                <a:spAutoFit/>
              </a:bodyPr>
              <a:lstStyle/>
              <a:p>
                <a:pPr>
                  <a:spcBef>
                    <a:spcPct val="50000"/>
                  </a:spcBef>
                </a:pPr>
                <a:r>
                  <a:rPr lang="en-US" sz="1800">
                    <a:cs typeface="Arial" pitchFamily="34" charset="0"/>
                  </a:rPr>
                  <a:t>Ni</a:t>
                </a:r>
                <a:r>
                  <a:rPr lang="en-US" sz="1800" baseline="30000">
                    <a:cs typeface="Arial" pitchFamily="34" charset="0"/>
                  </a:rPr>
                  <a:t>2+</a:t>
                </a:r>
                <a:r>
                  <a:rPr lang="en-US" sz="1800">
                    <a:cs typeface="Arial" pitchFamily="34" charset="0"/>
                  </a:rPr>
                  <a:t>(</a:t>
                </a:r>
                <a:r>
                  <a:rPr lang="en-US" sz="1800" i="1">
                    <a:cs typeface="Arial" pitchFamily="34" charset="0"/>
                  </a:rPr>
                  <a:t>aq</a:t>
                </a:r>
                <a:r>
                  <a:rPr lang="en-US" sz="1800">
                    <a:cs typeface="Arial" pitchFamily="34" charset="0"/>
                  </a:rPr>
                  <a:t>) + 2e</a:t>
                </a:r>
                <a:r>
                  <a:rPr lang="en-US" sz="1800" baseline="30000">
                    <a:cs typeface="Arial" pitchFamily="34" charset="0"/>
                  </a:rPr>
                  <a:t>−</a:t>
                </a:r>
                <a:r>
                  <a:rPr lang="en-US" sz="1800">
                    <a:cs typeface="Arial" pitchFamily="34" charset="0"/>
                  </a:rPr>
                  <a:t>          Ni(</a:t>
                </a:r>
                <a:r>
                  <a:rPr lang="en-US" sz="1800" i="1">
                    <a:cs typeface="Arial" pitchFamily="34" charset="0"/>
                  </a:rPr>
                  <a:t>s</a:t>
                </a:r>
                <a:r>
                  <a:rPr lang="en-US" sz="1800">
                    <a:cs typeface="Arial" pitchFamily="34" charset="0"/>
                  </a:rPr>
                  <a:t>)</a:t>
                </a:r>
              </a:p>
            </p:txBody>
          </p:sp>
          <p:graphicFrame>
            <p:nvGraphicFramePr>
              <p:cNvPr id="31" name="Object 11"/>
              <p:cNvGraphicFramePr>
                <a:graphicFrameLocks noChangeAspect="1"/>
              </p:cNvGraphicFramePr>
              <p:nvPr/>
            </p:nvGraphicFramePr>
            <p:xfrm>
              <a:off x="2362259" y="4031478"/>
              <a:ext cx="457141" cy="228556"/>
            </p:xfrm>
            <a:graphic>
              <a:graphicData uri="http://schemas.openxmlformats.org/presentationml/2006/ole">
                <p:oleObj spid="_x0000_s1032" r:id="rId10" imgW="376457" imgH="179712" progId="ChemDraw.Document.6.0">
                  <p:embed/>
                </p:oleObj>
              </a:graphicData>
            </a:graphic>
          </p:graphicFrame>
        </p:grpSp>
        <p:grpSp>
          <p:nvGrpSpPr>
            <p:cNvPr id="15" name="Group 44"/>
            <p:cNvGrpSpPr>
              <a:grpSpLocks/>
            </p:cNvGrpSpPr>
            <p:nvPr/>
          </p:nvGrpSpPr>
          <p:grpSpPr bwMode="auto">
            <a:xfrm>
              <a:off x="762000" y="4343400"/>
              <a:ext cx="3505200" cy="366713"/>
              <a:chOff x="762000" y="4343400"/>
              <a:chExt cx="3505200" cy="366713"/>
            </a:xfrm>
          </p:grpSpPr>
          <p:sp>
            <p:nvSpPr>
              <p:cNvPr id="28" name="Text Box 12"/>
              <p:cNvSpPr txBox="1">
                <a:spLocks noChangeArrowheads="1"/>
              </p:cNvSpPr>
              <p:nvPr/>
            </p:nvSpPr>
            <p:spPr bwMode="auto">
              <a:xfrm>
                <a:off x="762000" y="4343400"/>
                <a:ext cx="3505200" cy="366713"/>
              </a:xfrm>
              <a:prstGeom prst="rect">
                <a:avLst/>
              </a:prstGeom>
              <a:noFill/>
              <a:ln w="9525">
                <a:noFill/>
                <a:miter lim="800000"/>
                <a:headEnd/>
                <a:tailEnd/>
              </a:ln>
            </p:spPr>
            <p:txBody>
              <a:bodyPr>
                <a:spAutoFit/>
              </a:bodyPr>
              <a:lstStyle/>
              <a:p>
                <a:pPr>
                  <a:spcBef>
                    <a:spcPct val="50000"/>
                  </a:spcBef>
                </a:pPr>
                <a:r>
                  <a:rPr lang="en-US" sz="1800" dirty="0">
                    <a:cs typeface="Arial" pitchFamily="34" charset="0"/>
                  </a:rPr>
                  <a:t>Cu</a:t>
                </a:r>
                <a:r>
                  <a:rPr lang="en-US" sz="1800" baseline="30000" dirty="0">
                    <a:cs typeface="Arial" pitchFamily="34" charset="0"/>
                  </a:rPr>
                  <a:t>2+</a:t>
                </a:r>
                <a:r>
                  <a:rPr lang="en-US" sz="1800" dirty="0">
                    <a:cs typeface="Arial" pitchFamily="34" charset="0"/>
                  </a:rPr>
                  <a:t>(</a:t>
                </a:r>
                <a:r>
                  <a:rPr lang="en-US" sz="1800" i="1" dirty="0" err="1">
                    <a:cs typeface="Arial" pitchFamily="34" charset="0"/>
                  </a:rPr>
                  <a:t>aq</a:t>
                </a:r>
                <a:r>
                  <a:rPr lang="en-US" sz="1800" dirty="0">
                    <a:cs typeface="Arial" pitchFamily="34" charset="0"/>
                  </a:rPr>
                  <a:t>) + 2e</a:t>
                </a:r>
                <a:r>
                  <a:rPr lang="en-US" sz="1800" baseline="30000" dirty="0">
                    <a:cs typeface="Arial" pitchFamily="34" charset="0"/>
                  </a:rPr>
                  <a:t>−</a:t>
                </a:r>
                <a:r>
                  <a:rPr lang="en-US" sz="1800" dirty="0">
                    <a:cs typeface="Arial" pitchFamily="34" charset="0"/>
                  </a:rPr>
                  <a:t>         Cu(</a:t>
                </a:r>
                <a:r>
                  <a:rPr lang="en-US" sz="1800" i="1" dirty="0">
                    <a:cs typeface="Arial" pitchFamily="34" charset="0"/>
                  </a:rPr>
                  <a:t>s</a:t>
                </a:r>
                <a:r>
                  <a:rPr lang="en-US" sz="1800" dirty="0">
                    <a:cs typeface="Arial" pitchFamily="34" charset="0"/>
                  </a:rPr>
                  <a:t>)</a:t>
                </a:r>
              </a:p>
            </p:txBody>
          </p:sp>
          <p:graphicFrame>
            <p:nvGraphicFramePr>
              <p:cNvPr id="29" name="Object 12"/>
              <p:cNvGraphicFramePr>
                <a:graphicFrameLocks noChangeAspect="1"/>
              </p:cNvGraphicFramePr>
              <p:nvPr/>
            </p:nvGraphicFramePr>
            <p:xfrm>
              <a:off x="2362259" y="4412478"/>
              <a:ext cx="457141" cy="228556"/>
            </p:xfrm>
            <a:graphic>
              <a:graphicData uri="http://schemas.openxmlformats.org/presentationml/2006/ole">
                <p:oleObj spid="_x0000_s1033" r:id="rId11" imgW="376457" imgH="179712" progId="ChemDraw.Document.6.0">
                  <p:embed/>
                </p:oleObj>
              </a:graphicData>
            </a:graphic>
          </p:graphicFrame>
        </p:grpSp>
        <p:grpSp>
          <p:nvGrpSpPr>
            <p:cNvPr id="16" name="Group 45"/>
            <p:cNvGrpSpPr>
              <a:grpSpLocks/>
            </p:cNvGrpSpPr>
            <p:nvPr/>
          </p:nvGrpSpPr>
          <p:grpSpPr bwMode="auto">
            <a:xfrm>
              <a:off x="762000" y="4724400"/>
              <a:ext cx="3505200" cy="366713"/>
              <a:chOff x="762000" y="4724400"/>
              <a:chExt cx="3505200" cy="366713"/>
            </a:xfrm>
          </p:grpSpPr>
          <p:sp>
            <p:nvSpPr>
              <p:cNvPr id="26" name="Text Box 12"/>
              <p:cNvSpPr txBox="1">
                <a:spLocks noChangeArrowheads="1"/>
              </p:cNvSpPr>
              <p:nvPr/>
            </p:nvSpPr>
            <p:spPr bwMode="auto">
              <a:xfrm>
                <a:off x="762000" y="4724400"/>
                <a:ext cx="3505200" cy="366713"/>
              </a:xfrm>
              <a:prstGeom prst="rect">
                <a:avLst/>
              </a:prstGeom>
              <a:noFill/>
              <a:ln w="9525">
                <a:noFill/>
                <a:miter lim="800000"/>
                <a:headEnd/>
                <a:tailEnd/>
              </a:ln>
            </p:spPr>
            <p:txBody>
              <a:bodyPr>
                <a:spAutoFit/>
              </a:bodyPr>
              <a:lstStyle/>
              <a:p>
                <a:pPr>
                  <a:spcBef>
                    <a:spcPct val="50000"/>
                  </a:spcBef>
                </a:pPr>
                <a:r>
                  <a:rPr lang="en-US" sz="1800">
                    <a:cs typeface="Arial" pitchFamily="34" charset="0"/>
                  </a:rPr>
                  <a:t>Zn</a:t>
                </a:r>
                <a:r>
                  <a:rPr lang="en-US" sz="1800" baseline="30000">
                    <a:cs typeface="Arial" pitchFamily="34" charset="0"/>
                  </a:rPr>
                  <a:t>2+</a:t>
                </a:r>
                <a:r>
                  <a:rPr lang="en-US" sz="1800">
                    <a:cs typeface="Arial" pitchFamily="34" charset="0"/>
                  </a:rPr>
                  <a:t>(</a:t>
                </a:r>
                <a:r>
                  <a:rPr lang="en-US" sz="1800" i="1">
                    <a:cs typeface="Arial" pitchFamily="34" charset="0"/>
                  </a:rPr>
                  <a:t>aq</a:t>
                </a:r>
                <a:r>
                  <a:rPr lang="en-US" sz="1800">
                    <a:cs typeface="Arial" pitchFamily="34" charset="0"/>
                  </a:rPr>
                  <a:t>) + 2e</a:t>
                </a:r>
                <a:r>
                  <a:rPr lang="en-US" sz="1800" baseline="30000">
                    <a:cs typeface="Arial" pitchFamily="34" charset="0"/>
                  </a:rPr>
                  <a:t>−</a:t>
                </a:r>
                <a:r>
                  <a:rPr lang="en-US" sz="1800">
                    <a:cs typeface="Arial" pitchFamily="34" charset="0"/>
                  </a:rPr>
                  <a:t>         Zn(</a:t>
                </a:r>
                <a:r>
                  <a:rPr lang="en-US" sz="1800" i="1">
                    <a:cs typeface="Arial" pitchFamily="34" charset="0"/>
                  </a:rPr>
                  <a:t>s</a:t>
                </a:r>
                <a:r>
                  <a:rPr lang="en-US" sz="1800">
                    <a:cs typeface="Arial" pitchFamily="34" charset="0"/>
                  </a:rPr>
                  <a:t>)</a:t>
                </a:r>
              </a:p>
            </p:txBody>
          </p:sp>
          <p:graphicFrame>
            <p:nvGraphicFramePr>
              <p:cNvPr id="27" name="Object 13"/>
              <p:cNvGraphicFramePr>
                <a:graphicFrameLocks noChangeAspect="1"/>
              </p:cNvGraphicFramePr>
              <p:nvPr/>
            </p:nvGraphicFramePr>
            <p:xfrm>
              <a:off x="2362259" y="4793478"/>
              <a:ext cx="457141" cy="228556"/>
            </p:xfrm>
            <a:graphic>
              <a:graphicData uri="http://schemas.openxmlformats.org/presentationml/2006/ole">
                <p:oleObj spid="_x0000_s1034" r:id="rId12" imgW="376457" imgH="179712" progId="ChemDraw.Document.6.0">
                  <p:embed/>
                </p:oleObj>
              </a:graphicData>
            </a:graphic>
          </p:graphicFrame>
        </p:grpSp>
        <p:sp>
          <p:nvSpPr>
            <p:cNvPr id="17" name="TextBox 46"/>
            <p:cNvSpPr txBox="1">
              <a:spLocks noChangeArrowheads="1"/>
            </p:cNvSpPr>
            <p:nvPr/>
          </p:nvSpPr>
          <p:spPr bwMode="auto">
            <a:xfrm>
              <a:off x="3733800" y="1676400"/>
              <a:ext cx="710451" cy="369332"/>
            </a:xfrm>
            <a:prstGeom prst="rect">
              <a:avLst/>
            </a:prstGeom>
            <a:noFill/>
            <a:ln w="9525">
              <a:noFill/>
              <a:miter lim="800000"/>
              <a:headEnd/>
              <a:tailEnd/>
            </a:ln>
          </p:spPr>
          <p:txBody>
            <a:bodyPr wrap="none">
              <a:spAutoFit/>
            </a:bodyPr>
            <a:lstStyle/>
            <a:p>
              <a:r>
                <a:rPr lang="en-US" sz="1800"/>
                <a:t>-1.63</a:t>
              </a:r>
            </a:p>
          </p:txBody>
        </p:sp>
        <p:sp>
          <p:nvSpPr>
            <p:cNvPr id="18" name="TextBox 47"/>
            <p:cNvSpPr txBox="1">
              <a:spLocks noChangeArrowheads="1"/>
            </p:cNvSpPr>
            <p:nvPr/>
          </p:nvSpPr>
          <p:spPr bwMode="auto">
            <a:xfrm>
              <a:off x="3733800" y="2057400"/>
              <a:ext cx="710451" cy="369332"/>
            </a:xfrm>
            <a:prstGeom prst="rect">
              <a:avLst/>
            </a:prstGeom>
            <a:noFill/>
            <a:ln w="9525">
              <a:noFill/>
              <a:miter lim="800000"/>
              <a:headEnd/>
              <a:tailEnd/>
            </a:ln>
          </p:spPr>
          <p:txBody>
            <a:bodyPr wrap="none">
              <a:spAutoFit/>
            </a:bodyPr>
            <a:lstStyle/>
            <a:p>
              <a:r>
                <a:rPr lang="en-US" sz="1800"/>
                <a:t>-1.19</a:t>
              </a:r>
            </a:p>
          </p:txBody>
        </p:sp>
        <p:sp>
          <p:nvSpPr>
            <p:cNvPr id="19" name="TextBox 48"/>
            <p:cNvSpPr txBox="1">
              <a:spLocks noChangeArrowheads="1"/>
            </p:cNvSpPr>
            <p:nvPr/>
          </p:nvSpPr>
          <p:spPr bwMode="auto">
            <a:xfrm>
              <a:off x="3733800" y="2438400"/>
              <a:ext cx="710451" cy="369332"/>
            </a:xfrm>
            <a:prstGeom prst="rect">
              <a:avLst/>
            </a:prstGeom>
            <a:noFill/>
            <a:ln w="9525">
              <a:noFill/>
              <a:miter lim="800000"/>
              <a:headEnd/>
              <a:tailEnd/>
            </a:ln>
          </p:spPr>
          <p:txBody>
            <a:bodyPr wrap="none">
              <a:spAutoFit/>
            </a:bodyPr>
            <a:lstStyle/>
            <a:p>
              <a:r>
                <a:rPr lang="en-US" sz="1800"/>
                <a:t>-0.91</a:t>
              </a:r>
            </a:p>
          </p:txBody>
        </p:sp>
        <p:sp>
          <p:nvSpPr>
            <p:cNvPr id="20" name="TextBox 49"/>
            <p:cNvSpPr txBox="1">
              <a:spLocks noChangeArrowheads="1"/>
            </p:cNvSpPr>
            <p:nvPr/>
          </p:nvSpPr>
          <p:spPr bwMode="auto">
            <a:xfrm>
              <a:off x="3733800" y="4724400"/>
              <a:ext cx="710451" cy="369332"/>
            </a:xfrm>
            <a:prstGeom prst="rect">
              <a:avLst/>
            </a:prstGeom>
            <a:noFill/>
            <a:ln w="9525">
              <a:noFill/>
              <a:miter lim="800000"/>
              <a:headEnd/>
              <a:tailEnd/>
            </a:ln>
          </p:spPr>
          <p:txBody>
            <a:bodyPr wrap="none">
              <a:spAutoFit/>
            </a:bodyPr>
            <a:lstStyle/>
            <a:p>
              <a:r>
                <a:rPr lang="en-US" sz="1800" dirty="0"/>
                <a:t>-0.76</a:t>
              </a:r>
            </a:p>
          </p:txBody>
        </p:sp>
        <p:sp>
          <p:nvSpPr>
            <p:cNvPr id="21" name="TextBox 50"/>
            <p:cNvSpPr txBox="1">
              <a:spLocks noChangeArrowheads="1"/>
            </p:cNvSpPr>
            <p:nvPr/>
          </p:nvSpPr>
          <p:spPr bwMode="auto">
            <a:xfrm>
              <a:off x="3733800" y="4343400"/>
              <a:ext cx="697627" cy="369332"/>
            </a:xfrm>
            <a:prstGeom prst="rect">
              <a:avLst/>
            </a:prstGeom>
            <a:noFill/>
            <a:ln w="9525">
              <a:noFill/>
              <a:miter lim="800000"/>
              <a:headEnd/>
              <a:tailEnd/>
            </a:ln>
          </p:spPr>
          <p:txBody>
            <a:bodyPr wrap="none">
              <a:spAutoFit/>
            </a:bodyPr>
            <a:lstStyle/>
            <a:p>
              <a:r>
                <a:rPr lang="en-US" sz="1800" dirty="0"/>
                <a:t> 0.34</a:t>
              </a:r>
            </a:p>
          </p:txBody>
        </p:sp>
        <p:sp>
          <p:nvSpPr>
            <p:cNvPr id="22" name="TextBox 52"/>
            <p:cNvSpPr txBox="1">
              <a:spLocks noChangeArrowheads="1"/>
            </p:cNvSpPr>
            <p:nvPr/>
          </p:nvSpPr>
          <p:spPr bwMode="auto">
            <a:xfrm>
              <a:off x="3733800" y="3581400"/>
              <a:ext cx="710451" cy="369332"/>
            </a:xfrm>
            <a:prstGeom prst="rect">
              <a:avLst/>
            </a:prstGeom>
            <a:noFill/>
            <a:ln w="9525">
              <a:noFill/>
              <a:miter lim="800000"/>
              <a:headEnd/>
              <a:tailEnd/>
            </a:ln>
          </p:spPr>
          <p:txBody>
            <a:bodyPr wrap="none">
              <a:spAutoFit/>
            </a:bodyPr>
            <a:lstStyle/>
            <a:p>
              <a:r>
                <a:rPr lang="en-US" sz="1800" dirty="0"/>
                <a:t>-0.28</a:t>
              </a:r>
            </a:p>
          </p:txBody>
        </p:sp>
        <p:sp>
          <p:nvSpPr>
            <p:cNvPr id="23" name="TextBox 53"/>
            <p:cNvSpPr txBox="1">
              <a:spLocks noChangeArrowheads="1"/>
            </p:cNvSpPr>
            <p:nvPr/>
          </p:nvSpPr>
          <p:spPr bwMode="auto">
            <a:xfrm>
              <a:off x="3733800" y="3962400"/>
              <a:ext cx="710451" cy="369332"/>
            </a:xfrm>
            <a:prstGeom prst="rect">
              <a:avLst/>
            </a:prstGeom>
            <a:noFill/>
            <a:ln w="9525">
              <a:noFill/>
              <a:miter lim="800000"/>
              <a:headEnd/>
              <a:tailEnd/>
            </a:ln>
          </p:spPr>
          <p:txBody>
            <a:bodyPr wrap="none">
              <a:spAutoFit/>
            </a:bodyPr>
            <a:lstStyle/>
            <a:p>
              <a:r>
                <a:rPr lang="en-US" sz="1800"/>
                <a:t>-0.25</a:t>
              </a:r>
            </a:p>
          </p:txBody>
        </p:sp>
        <p:sp>
          <p:nvSpPr>
            <p:cNvPr id="24" name="TextBox 55"/>
            <p:cNvSpPr txBox="1">
              <a:spLocks noChangeArrowheads="1"/>
            </p:cNvSpPr>
            <p:nvPr/>
          </p:nvSpPr>
          <p:spPr bwMode="auto">
            <a:xfrm>
              <a:off x="3733800" y="3200400"/>
              <a:ext cx="710451" cy="369332"/>
            </a:xfrm>
            <a:prstGeom prst="rect">
              <a:avLst/>
            </a:prstGeom>
            <a:noFill/>
            <a:ln w="9525">
              <a:noFill/>
              <a:miter lim="800000"/>
              <a:headEnd/>
              <a:tailEnd/>
            </a:ln>
          </p:spPr>
          <p:txBody>
            <a:bodyPr wrap="none">
              <a:spAutoFit/>
            </a:bodyPr>
            <a:lstStyle/>
            <a:p>
              <a:r>
                <a:rPr lang="en-US" sz="1800" dirty="0"/>
                <a:t>-0.44</a:t>
              </a:r>
            </a:p>
          </p:txBody>
        </p:sp>
        <p:sp>
          <p:nvSpPr>
            <p:cNvPr id="25" name="TextBox 56"/>
            <p:cNvSpPr txBox="1">
              <a:spLocks noChangeArrowheads="1"/>
            </p:cNvSpPr>
            <p:nvPr/>
          </p:nvSpPr>
          <p:spPr bwMode="auto">
            <a:xfrm>
              <a:off x="3733800" y="2819400"/>
              <a:ext cx="710451" cy="369332"/>
            </a:xfrm>
            <a:prstGeom prst="rect">
              <a:avLst/>
            </a:prstGeom>
            <a:noFill/>
            <a:ln w="9525">
              <a:noFill/>
              <a:miter lim="800000"/>
              <a:headEnd/>
              <a:tailEnd/>
            </a:ln>
          </p:spPr>
          <p:txBody>
            <a:bodyPr wrap="none">
              <a:spAutoFit/>
            </a:bodyPr>
            <a:lstStyle/>
            <a:p>
              <a:r>
                <a:rPr lang="en-US" sz="1800"/>
                <a:t>-1.18</a:t>
              </a:r>
            </a:p>
          </p:txBody>
        </p:sp>
      </p:grpSp>
      <p:sp>
        <p:nvSpPr>
          <p:cNvPr id="45" name="Slide Number Placeholder 44"/>
          <p:cNvSpPr>
            <a:spLocks noGrp="1"/>
          </p:cNvSpPr>
          <p:nvPr>
            <p:ph type="sldNum" sz="quarter" idx="12"/>
          </p:nvPr>
        </p:nvSpPr>
        <p:spPr/>
        <p:txBody>
          <a:bodyPr/>
          <a:lstStyle/>
          <a:p>
            <a:fld id="{1AECD830-6D75-4D7C-923D-AC950AB2D063}"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0" y="0"/>
            <a:ext cx="9144000" cy="6858000"/>
          </a:xfrm>
        </p:spPr>
        <p:txBody>
          <a:bodyPr/>
          <a:lstStyle/>
          <a:p>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0" y="-87083"/>
            <a:ext cx="8839199" cy="6945084"/>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1AECD830-6D75-4D7C-923D-AC950AB2D063}"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 unique </a:t>
            </a:r>
            <a:r>
              <a:rPr lang="en-US" sz="2800" dirty="0" err="1" smtClean="0">
                <a:latin typeface="Times New Roman" pitchFamily="18" charset="0"/>
                <a:cs typeface="Times New Roman" pitchFamily="18" charset="0"/>
              </a:rPr>
              <a:t>behaviour</a:t>
            </a:r>
            <a:r>
              <a:rPr lang="en-US" sz="2800" dirty="0" smtClean="0">
                <a:latin typeface="Times New Roman" pitchFamily="18" charset="0"/>
                <a:cs typeface="Times New Roman" pitchFamily="18" charset="0"/>
              </a:rPr>
              <a:t> of Cu, having a positive </a:t>
            </a:r>
            <a:r>
              <a:rPr lang="en-US" sz="2800" i="1" dirty="0" err="1" smtClean="0">
                <a:latin typeface="Times New Roman" pitchFamily="18" charset="0"/>
                <a:cs typeface="Times New Roman" pitchFamily="18" charset="0"/>
              </a:rPr>
              <a:t>E</a:t>
            </a:r>
            <a:r>
              <a:rPr lang="en-US" sz="2800" baseline="30000" dirty="0" err="1" smtClean="0">
                <a:latin typeface="Times New Roman" pitchFamily="18" charset="0"/>
                <a:cs typeface="Times New Roman" pitchFamily="18" charset="0"/>
              </a:rPr>
              <a:t>ʘ</a:t>
            </a:r>
            <a:r>
              <a:rPr lang="en-US" sz="2800" dirty="0" smtClean="0">
                <a:latin typeface="Times New Roman" pitchFamily="18" charset="0"/>
                <a:cs typeface="Times New Roman" pitchFamily="18" charset="0"/>
              </a:rPr>
              <a:t>, accounts for its inability to liberate 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from acids.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Only </a:t>
            </a:r>
            <a:r>
              <a:rPr lang="en-US" sz="2800" dirty="0" err="1" smtClean="0">
                <a:latin typeface="Times New Roman" pitchFamily="18" charset="0"/>
                <a:cs typeface="Times New Roman" pitchFamily="18" charset="0"/>
              </a:rPr>
              <a:t>oxidising</a:t>
            </a:r>
            <a:r>
              <a:rPr lang="en-US" sz="2800" dirty="0" smtClean="0">
                <a:latin typeface="Times New Roman" pitchFamily="18" charset="0"/>
                <a:cs typeface="Times New Roman" pitchFamily="18" charset="0"/>
              </a:rPr>
              <a:t> acids (nitric and hot concentrated </a:t>
            </a:r>
            <a:r>
              <a:rPr lang="en-US" sz="2800" dirty="0" err="1" smtClean="0">
                <a:latin typeface="Times New Roman" pitchFamily="18" charset="0"/>
                <a:cs typeface="Times New Roman" pitchFamily="18" charset="0"/>
              </a:rPr>
              <a:t>sulphuric</a:t>
            </a:r>
            <a:r>
              <a:rPr lang="en-US" sz="2800" dirty="0" smtClean="0">
                <a:latin typeface="Times New Roman" pitchFamily="18" charset="0"/>
                <a:cs typeface="Times New Roman" pitchFamily="18" charset="0"/>
              </a:rPr>
              <a:t>) react with Cu, the acids being reduced.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high energy to transform Cu(s) to Cu</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aq</a:t>
            </a:r>
            <a:r>
              <a:rPr lang="en-US" sz="2800" dirty="0" smtClean="0">
                <a:latin typeface="Times New Roman" pitchFamily="18" charset="0"/>
                <a:cs typeface="Times New Roman" pitchFamily="18" charset="0"/>
              </a:rPr>
              <a:t>) is not balanced by its hydration enthalpy.</a:t>
            </a:r>
          </a:p>
          <a:p>
            <a:pPr algn="just">
              <a:lnSpc>
                <a:spcPct val="170000"/>
              </a:lnSpc>
              <a:buFont typeface="Wingdings" pitchFamily="2" charset="2"/>
              <a:buChar char="Ø"/>
            </a:pPr>
            <a:r>
              <a:rPr lang="en-US" sz="2800" dirty="0" smtClean="0">
                <a:latin typeface="Times New Roman" pitchFamily="18" charset="0"/>
                <a:cs typeface="Times New Roman" pitchFamily="18" charset="0"/>
              </a:rPr>
              <a:t>The general trend towards less negative </a:t>
            </a:r>
            <a:r>
              <a:rPr lang="en-US" sz="2800" i="1" dirty="0" err="1" smtClean="0">
                <a:latin typeface="Times New Roman" pitchFamily="18" charset="0"/>
                <a:cs typeface="Times New Roman" pitchFamily="18" charset="0"/>
              </a:rPr>
              <a:t>E</a:t>
            </a:r>
            <a:r>
              <a:rPr lang="en-US" sz="2800" baseline="30000" dirty="0" err="1" smtClean="0">
                <a:latin typeface="Times New Roman" pitchFamily="18" charset="0"/>
                <a:cs typeface="Times New Roman" pitchFamily="18" charset="0"/>
              </a:rPr>
              <a:t>ʘ</a:t>
            </a:r>
            <a:r>
              <a:rPr lang="en-US" sz="2800" baseline="300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values across the series is related to the general increase in the sum of the first and second </a:t>
            </a:r>
            <a:r>
              <a:rPr lang="en-US" sz="2800" dirty="0" err="1" smtClean="0">
                <a:latin typeface="Times New Roman" pitchFamily="18" charset="0"/>
                <a:cs typeface="Times New Roman" pitchFamily="18" charset="0"/>
              </a:rPr>
              <a:t>ionisation</a:t>
            </a:r>
            <a:r>
              <a:rPr lang="en-US" sz="2800" dirty="0" smtClean="0">
                <a:latin typeface="Times New Roman" pitchFamily="18" charset="0"/>
                <a:cs typeface="Times New Roman" pitchFamily="18" charset="0"/>
              </a:rPr>
              <a:t> enthalpies. </a:t>
            </a:r>
            <a:endParaRPr lang="en-US" sz="28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lnSpc>
                <a:spcPct val="150000"/>
              </a:lnSpc>
              <a:buFont typeface="Wingdings" pitchFamily="2" charset="2"/>
              <a:buChar char="Ø"/>
            </a:pPr>
            <a:r>
              <a:rPr lang="en-US" dirty="0" smtClean="0">
                <a:latin typeface="Times New Roman" pitchFamily="18" charset="0"/>
                <a:cs typeface="Times New Roman" pitchFamily="18" charset="0"/>
              </a:rPr>
              <a:t>However, being the end members of the three transition series, their chemistry is studied along with the chemistry of the transition metals.</a:t>
            </a:r>
          </a:p>
          <a:p>
            <a:pPr algn="just">
              <a:lnSpc>
                <a:spcPct val="150000"/>
              </a:lnSpc>
              <a:buFont typeface="Wingdings" pitchFamily="2" charset="2"/>
              <a:buChar char="Ø"/>
            </a:pPr>
            <a:r>
              <a:rPr lang="en-US" dirty="0" smtClean="0">
                <a:latin typeface="Times New Roman" pitchFamily="18" charset="0"/>
                <a:cs typeface="Times New Roman" pitchFamily="18" charset="0"/>
              </a:rPr>
              <a:t>The presence of partly filled </a:t>
            </a:r>
            <a:r>
              <a:rPr lang="en-US" i="1" dirty="0" smtClean="0">
                <a:latin typeface="Times New Roman" pitchFamily="18" charset="0"/>
                <a:cs typeface="Times New Roman" pitchFamily="18" charset="0"/>
              </a:rPr>
              <a:t>d or f-orbitals in their </a:t>
            </a:r>
            <a:r>
              <a:rPr lang="en-US" dirty="0" smtClean="0">
                <a:latin typeface="Times New Roman" pitchFamily="18" charset="0"/>
                <a:cs typeface="Times New Roman" pitchFamily="18" charset="0"/>
              </a:rPr>
              <a:t>atoms sets the study of the transition elements and their compounds apart from that of the main group elements.</a:t>
            </a:r>
          </a:p>
          <a:p>
            <a:pPr algn="just">
              <a:lnSpc>
                <a:spcPct val="150000"/>
              </a:lnSpc>
              <a:buFont typeface="Wingdings" pitchFamily="2" charset="2"/>
              <a:buChar char="Ø"/>
            </a:pPr>
            <a:endParaRPr lang="en-US" dirty="0" smtClean="0">
              <a:latin typeface="Times New Roman" pitchFamily="18" charset="0"/>
              <a:cs typeface="Times New Roman" pitchFamily="18" charset="0"/>
            </a:endParaRPr>
          </a:p>
          <a:p>
            <a:endParaRPr lang="en-US" dirty="0"/>
          </a:p>
        </p:txBody>
      </p:sp>
      <p:sp>
        <p:nvSpPr>
          <p:cNvPr id="5" name="Slide Number Placeholder 4"/>
          <p:cNvSpPr>
            <a:spLocks noGrp="1"/>
          </p:cNvSpPr>
          <p:nvPr>
            <p:ph type="sldNum" sz="quarter" idx="12"/>
          </p:nvPr>
        </p:nvSpPr>
        <p:spPr/>
        <p:txBody>
          <a:bodyPr/>
          <a:lstStyle/>
          <a:p>
            <a:fld id="{1AECD830-6D75-4D7C-923D-AC950AB2D063}"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It is interesting to note that the value of </a:t>
            </a:r>
            <a:r>
              <a:rPr lang="en-US" sz="2800" i="1" dirty="0" err="1" smtClean="0">
                <a:latin typeface="Times New Roman" pitchFamily="18" charset="0"/>
                <a:cs typeface="Times New Roman" pitchFamily="18" charset="0"/>
              </a:rPr>
              <a:t>E</a:t>
            </a:r>
            <a:r>
              <a:rPr lang="en-US" sz="2800" baseline="30000" dirty="0" err="1" smtClean="0">
                <a:latin typeface="Times New Roman" pitchFamily="18" charset="0"/>
                <a:cs typeface="Times New Roman" pitchFamily="18" charset="0"/>
              </a:rPr>
              <a:t>ʘ</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for </a:t>
            </a:r>
            <a:r>
              <a:rPr lang="en-US" sz="2800" dirty="0" err="1" smtClean="0">
                <a:latin typeface="Times New Roman" pitchFamily="18" charset="0"/>
                <a:cs typeface="Times New Roman" pitchFamily="18" charset="0"/>
              </a:rPr>
              <a:t>Mn</a:t>
            </a:r>
            <a:r>
              <a:rPr lang="en-US" sz="2800" dirty="0" smtClean="0">
                <a:latin typeface="Times New Roman" pitchFamily="18" charset="0"/>
                <a:cs typeface="Times New Roman" pitchFamily="18" charset="0"/>
              </a:rPr>
              <a:t>, Ni and Zn are more negative than expected from the trend.</a:t>
            </a:r>
          </a:p>
          <a:p>
            <a:pPr algn="just">
              <a:lnSpc>
                <a:spcPct val="150000"/>
              </a:lnSpc>
              <a:buNone/>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Why is Cr</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reducing and Mn</a:t>
            </a:r>
            <a:r>
              <a:rPr lang="en-US" sz="2800" baseline="30000" dirty="0" smtClean="0">
                <a:latin typeface="Times New Roman" pitchFamily="18" charset="0"/>
                <a:cs typeface="Times New Roman" pitchFamily="18" charset="0"/>
              </a:rPr>
              <a:t>3+ </a:t>
            </a:r>
            <a:r>
              <a:rPr lang="en-US" sz="2800" dirty="0" err="1" smtClean="0">
                <a:latin typeface="Times New Roman" pitchFamily="18" charset="0"/>
                <a:cs typeface="Times New Roman" pitchFamily="18" charset="0"/>
              </a:rPr>
              <a:t>oxidising</a:t>
            </a:r>
            <a:r>
              <a:rPr lang="en-US" sz="2800" dirty="0" smtClean="0">
                <a:latin typeface="Times New Roman" pitchFamily="18" charset="0"/>
                <a:cs typeface="Times New Roman" pitchFamily="18" charset="0"/>
              </a:rPr>
              <a:t> when both have d</a:t>
            </a:r>
            <a:r>
              <a:rPr lang="en-US" sz="2800" baseline="30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configuration?</a:t>
            </a:r>
          </a:p>
          <a:p>
            <a:pPr algn="just">
              <a:lnSpc>
                <a:spcPct val="150000"/>
              </a:lnSpc>
              <a:buFont typeface="Wingdings" pitchFamily="2" charset="2"/>
              <a:buChar char="Ø"/>
            </a:pPr>
            <a:r>
              <a:rPr lang="en-US" sz="2800" dirty="0" smtClean="0">
                <a:latin typeface="Times New Roman" pitchFamily="18" charset="0"/>
                <a:cs typeface="Times New Roman" pitchFamily="18" charset="0"/>
              </a:rPr>
              <a:t>Cr</a:t>
            </a:r>
            <a:r>
              <a:rPr lang="en-US" sz="2800" baseline="30000" dirty="0" smtClean="0">
                <a:latin typeface="Times New Roman" pitchFamily="18" charset="0"/>
                <a:cs typeface="Times New Roman" pitchFamily="18" charset="0"/>
              </a:rPr>
              <a:t>2+ </a:t>
            </a:r>
            <a:r>
              <a:rPr lang="en-US" sz="2800" dirty="0" smtClean="0">
                <a:latin typeface="Times New Roman" pitchFamily="18" charset="0"/>
                <a:cs typeface="Times New Roman" pitchFamily="18" charset="0"/>
              </a:rPr>
              <a:t>is reducing as its configuration changes from d</a:t>
            </a:r>
            <a:r>
              <a:rPr lang="en-US" sz="2800" baseline="30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to d</a:t>
            </a:r>
            <a:r>
              <a:rPr lang="en-US" sz="2800" baseline="30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the latter having a half-filled t</a:t>
            </a:r>
            <a:r>
              <a:rPr lang="en-US" sz="2800" baseline="-25000" dirty="0" smtClean="0">
                <a:latin typeface="Times New Roman" pitchFamily="18" charset="0"/>
                <a:cs typeface="Times New Roman" pitchFamily="18" charset="0"/>
              </a:rPr>
              <a:t>2g</a:t>
            </a:r>
            <a:r>
              <a:rPr lang="en-US" sz="2800" dirty="0" smtClean="0">
                <a:latin typeface="Times New Roman" pitchFamily="18" charset="0"/>
                <a:cs typeface="Times New Roman" pitchFamily="18" charset="0"/>
              </a:rPr>
              <a:t> level. </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On the other hand, the change from Mn</a:t>
            </a:r>
            <a:r>
              <a:rPr lang="en-US" sz="2800" baseline="30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to Mn</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results in the half-filled (d</a:t>
            </a:r>
            <a:r>
              <a:rPr lang="en-US" sz="2800" baseline="30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 configuration which has extra stability.</a:t>
            </a:r>
          </a:p>
          <a:p>
            <a:endParaRPr lang="en-US" dirty="0"/>
          </a:p>
        </p:txBody>
      </p:sp>
      <p:sp>
        <p:nvSpPr>
          <p:cNvPr id="5" name="Slide Number Placeholder 4"/>
          <p:cNvSpPr>
            <a:spLocks noGrp="1"/>
          </p:cNvSpPr>
          <p:nvPr>
            <p:ph type="sldNum" sz="quarter" idx="12"/>
          </p:nvPr>
        </p:nvSpPr>
        <p:spPr/>
        <p:txBody>
          <a:bodyPr/>
          <a:lstStyle/>
          <a:p>
            <a:fld id="{1AECD830-6D75-4D7C-923D-AC950AB2D063}"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ctr">
              <a:lnSpc>
                <a:spcPct val="160000"/>
              </a:lnSpc>
              <a:buNone/>
            </a:pPr>
            <a:r>
              <a:rPr lang="en-US" sz="3000" b="1" dirty="0" smtClean="0">
                <a:solidFill>
                  <a:srgbClr val="0070C0"/>
                </a:solidFill>
                <a:latin typeface="Times New Roman" pitchFamily="18" charset="0"/>
                <a:cs typeface="Times New Roman" pitchFamily="18" charset="0"/>
              </a:rPr>
              <a:t>Trends in the M</a:t>
            </a:r>
            <a:r>
              <a:rPr lang="en-US" sz="3000" b="1" baseline="30000" dirty="0" smtClean="0">
                <a:solidFill>
                  <a:srgbClr val="0070C0"/>
                </a:solidFill>
                <a:latin typeface="Times New Roman" pitchFamily="18" charset="0"/>
                <a:cs typeface="Times New Roman" pitchFamily="18" charset="0"/>
              </a:rPr>
              <a:t>3+/</a:t>
            </a:r>
            <a:r>
              <a:rPr lang="en-US" sz="3000" b="1" dirty="0" smtClean="0">
                <a:solidFill>
                  <a:srgbClr val="0070C0"/>
                </a:solidFill>
                <a:latin typeface="Times New Roman" pitchFamily="18" charset="0"/>
                <a:cs typeface="Times New Roman" pitchFamily="18" charset="0"/>
              </a:rPr>
              <a:t>M</a:t>
            </a:r>
            <a:r>
              <a:rPr lang="en-US" sz="3000" b="1" baseline="30000" dirty="0" smtClean="0">
                <a:solidFill>
                  <a:srgbClr val="0070C0"/>
                </a:solidFill>
                <a:latin typeface="Times New Roman" pitchFamily="18" charset="0"/>
                <a:cs typeface="Times New Roman" pitchFamily="18" charset="0"/>
              </a:rPr>
              <a:t>2+</a:t>
            </a:r>
            <a:r>
              <a:rPr lang="en-US" sz="3000" b="1" dirty="0" smtClean="0">
                <a:solidFill>
                  <a:srgbClr val="0070C0"/>
                </a:solidFill>
                <a:latin typeface="Times New Roman" pitchFamily="18" charset="0"/>
                <a:cs typeface="Times New Roman" pitchFamily="18" charset="0"/>
              </a:rPr>
              <a:t> Standard Electrode Potentials</a:t>
            </a:r>
          </a:p>
          <a:p>
            <a:pPr algn="just">
              <a:lnSpc>
                <a:spcPct val="160000"/>
              </a:lnSpc>
              <a:buFont typeface="Wingdings" pitchFamily="2" charset="2"/>
              <a:buChar char="Ø"/>
            </a:pPr>
            <a:r>
              <a:rPr lang="en-US" sz="3000" dirty="0" smtClean="0">
                <a:latin typeface="Times New Roman" pitchFamily="18" charset="0"/>
                <a:cs typeface="Times New Roman" pitchFamily="18" charset="0"/>
              </a:rPr>
              <a:t>An examination of the </a:t>
            </a:r>
            <a:r>
              <a:rPr lang="en-US" sz="3000" dirty="0" err="1" smtClean="0">
                <a:latin typeface="Times New Roman" pitchFamily="18" charset="0"/>
                <a:cs typeface="Times New Roman" pitchFamily="18" charset="0"/>
              </a:rPr>
              <a:t>E</a:t>
            </a:r>
            <a:r>
              <a:rPr lang="en-US" sz="3000" baseline="30000" dirty="0" err="1" smtClean="0">
                <a:latin typeface="Times New Roman" pitchFamily="18" charset="0"/>
                <a:cs typeface="Times New Roman" pitchFamily="18" charset="0"/>
              </a:rPr>
              <a:t>ʘ</a:t>
            </a:r>
            <a:r>
              <a:rPr lang="en-US" sz="3000" dirty="0" smtClean="0">
                <a:latin typeface="Times New Roman" pitchFamily="18" charset="0"/>
                <a:cs typeface="Times New Roman" pitchFamily="18" charset="0"/>
              </a:rPr>
              <a:t> (M</a:t>
            </a:r>
            <a:r>
              <a:rPr lang="en-US" sz="3000" baseline="30000" dirty="0" smtClean="0">
                <a:latin typeface="Times New Roman" pitchFamily="18" charset="0"/>
                <a:cs typeface="Times New Roman" pitchFamily="18" charset="0"/>
              </a:rPr>
              <a:t>3+</a:t>
            </a:r>
            <a:r>
              <a:rPr lang="en-US" sz="3000" dirty="0" smtClean="0">
                <a:latin typeface="Times New Roman" pitchFamily="18" charset="0"/>
                <a:cs typeface="Times New Roman" pitchFamily="18" charset="0"/>
              </a:rPr>
              <a:t>/M</a:t>
            </a:r>
            <a:r>
              <a:rPr lang="en-US" sz="3000" baseline="30000" dirty="0" smtClean="0">
                <a:latin typeface="Times New Roman" pitchFamily="18" charset="0"/>
                <a:cs typeface="Times New Roman" pitchFamily="18" charset="0"/>
              </a:rPr>
              <a:t>2+</a:t>
            </a:r>
            <a:r>
              <a:rPr lang="en-US" sz="3000" dirty="0" smtClean="0">
                <a:latin typeface="Times New Roman" pitchFamily="18" charset="0"/>
                <a:cs typeface="Times New Roman" pitchFamily="18" charset="0"/>
              </a:rPr>
              <a:t>) values shows the varying trends.</a:t>
            </a:r>
          </a:p>
          <a:p>
            <a:pPr algn="just">
              <a:lnSpc>
                <a:spcPct val="160000"/>
              </a:lnSpc>
              <a:buFont typeface="Wingdings" pitchFamily="2" charset="2"/>
              <a:buChar char="Ø"/>
            </a:pPr>
            <a:r>
              <a:rPr lang="en-US" sz="3000" dirty="0" smtClean="0">
                <a:latin typeface="Times New Roman" pitchFamily="18" charset="0"/>
                <a:cs typeface="Times New Roman" pitchFamily="18" charset="0"/>
              </a:rPr>
              <a:t> The low value for Sc reflects the stability of Sc</a:t>
            </a:r>
            <a:r>
              <a:rPr lang="en-US" sz="3000" baseline="30000" dirty="0" smtClean="0">
                <a:latin typeface="Times New Roman" pitchFamily="18" charset="0"/>
                <a:cs typeface="Times New Roman" pitchFamily="18" charset="0"/>
              </a:rPr>
              <a:t>3+ </a:t>
            </a:r>
            <a:r>
              <a:rPr lang="en-US" sz="3000" dirty="0" smtClean="0">
                <a:latin typeface="Times New Roman" pitchFamily="18" charset="0"/>
                <a:cs typeface="Times New Roman" pitchFamily="18" charset="0"/>
              </a:rPr>
              <a:t>which has a noble gas configuration. </a:t>
            </a:r>
          </a:p>
          <a:p>
            <a:pPr algn="just">
              <a:lnSpc>
                <a:spcPct val="160000"/>
              </a:lnSpc>
              <a:buFont typeface="Wingdings" pitchFamily="2" charset="2"/>
              <a:buChar char="Ø"/>
            </a:pPr>
            <a:r>
              <a:rPr lang="en-US" sz="3000" dirty="0" smtClean="0">
                <a:latin typeface="Times New Roman" pitchFamily="18" charset="0"/>
                <a:cs typeface="Times New Roman" pitchFamily="18" charset="0"/>
              </a:rPr>
              <a:t>The highest value for Zn is due to the removal of an electron from the stable d</a:t>
            </a:r>
            <a:r>
              <a:rPr lang="en-US" sz="3000" baseline="30000" dirty="0" smtClean="0">
                <a:latin typeface="Times New Roman" pitchFamily="18" charset="0"/>
                <a:cs typeface="Times New Roman" pitchFamily="18" charset="0"/>
              </a:rPr>
              <a:t>10 </a:t>
            </a:r>
            <a:r>
              <a:rPr lang="en-US" sz="3000" dirty="0" smtClean="0">
                <a:latin typeface="Times New Roman" pitchFamily="18" charset="0"/>
                <a:cs typeface="Times New Roman" pitchFamily="18" charset="0"/>
              </a:rPr>
              <a:t>configuration of Zn</a:t>
            </a:r>
            <a:r>
              <a:rPr lang="en-US" sz="3000" baseline="30000" dirty="0" smtClean="0">
                <a:latin typeface="Times New Roman" pitchFamily="18" charset="0"/>
                <a:cs typeface="Times New Roman" pitchFamily="18" charset="0"/>
              </a:rPr>
              <a:t>2+</a:t>
            </a:r>
            <a:r>
              <a:rPr lang="en-US" sz="3000" dirty="0" smtClean="0">
                <a:latin typeface="Times New Roman" pitchFamily="18" charset="0"/>
                <a:cs typeface="Times New Roman" pitchFamily="18" charset="0"/>
              </a:rPr>
              <a:t>. </a:t>
            </a:r>
          </a:p>
          <a:p>
            <a:pPr algn="just">
              <a:lnSpc>
                <a:spcPct val="160000"/>
              </a:lnSpc>
              <a:buFont typeface="Wingdings" pitchFamily="2" charset="2"/>
              <a:buChar char="Ø"/>
            </a:pPr>
            <a:r>
              <a:rPr lang="en-US" sz="3000" dirty="0" smtClean="0">
                <a:latin typeface="Times New Roman" pitchFamily="18" charset="0"/>
                <a:cs typeface="Times New Roman" pitchFamily="18" charset="0"/>
              </a:rPr>
              <a:t>The comparatively high value for </a:t>
            </a:r>
            <a:r>
              <a:rPr lang="en-US" sz="3000" dirty="0" err="1" smtClean="0">
                <a:latin typeface="Times New Roman" pitchFamily="18" charset="0"/>
                <a:cs typeface="Times New Roman" pitchFamily="18" charset="0"/>
              </a:rPr>
              <a:t>Mn</a:t>
            </a:r>
            <a:r>
              <a:rPr lang="en-US" sz="3000" dirty="0" smtClean="0">
                <a:latin typeface="Times New Roman" pitchFamily="18" charset="0"/>
                <a:cs typeface="Times New Roman" pitchFamily="18" charset="0"/>
              </a:rPr>
              <a:t> shows that Mn</a:t>
            </a:r>
            <a:r>
              <a:rPr lang="en-US" sz="3000" baseline="30000" dirty="0" smtClean="0">
                <a:latin typeface="Times New Roman" pitchFamily="18" charset="0"/>
                <a:cs typeface="Times New Roman" pitchFamily="18" charset="0"/>
              </a:rPr>
              <a:t>2+</a:t>
            </a:r>
            <a:r>
              <a:rPr lang="en-US" sz="3000" dirty="0" smtClean="0">
                <a:latin typeface="Times New Roman" pitchFamily="18" charset="0"/>
                <a:cs typeface="Times New Roman" pitchFamily="18" charset="0"/>
              </a:rPr>
              <a:t>(d</a:t>
            </a:r>
            <a:r>
              <a:rPr lang="en-US" sz="3000" baseline="30000" dirty="0" smtClean="0">
                <a:latin typeface="Times New Roman" pitchFamily="18" charset="0"/>
                <a:cs typeface="Times New Roman" pitchFamily="18" charset="0"/>
              </a:rPr>
              <a:t>5</a:t>
            </a:r>
            <a:r>
              <a:rPr lang="en-US" sz="3000" dirty="0" smtClean="0">
                <a:latin typeface="Times New Roman" pitchFamily="18" charset="0"/>
                <a:cs typeface="Times New Roman" pitchFamily="18" charset="0"/>
              </a:rPr>
              <a:t>) is particularly stable, whereas comparatively low value for Fe shows the extra stability of Fe</a:t>
            </a:r>
            <a:r>
              <a:rPr lang="en-US" sz="3000" baseline="30000" dirty="0" smtClean="0">
                <a:latin typeface="Times New Roman" pitchFamily="18" charset="0"/>
                <a:cs typeface="Times New Roman" pitchFamily="18" charset="0"/>
              </a:rPr>
              <a:t>3+</a:t>
            </a:r>
            <a:r>
              <a:rPr lang="en-US" sz="3000" dirty="0" smtClean="0">
                <a:latin typeface="Times New Roman" pitchFamily="18" charset="0"/>
                <a:cs typeface="Times New Roman" pitchFamily="18" charset="0"/>
              </a:rPr>
              <a:t> (d</a:t>
            </a:r>
            <a:r>
              <a:rPr lang="en-US" sz="3000" baseline="30000" dirty="0" smtClean="0">
                <a:latin typeface="Times New Roman" pitchFamily="18" charset="0"/>
                <a:cs typeface="Times New Roman" pitchFamily="18" charset="0"/>
              </a:rPr>
              <a:t>5</a:t>
            </a:r>
            <a:r>
              <a:rPr lang="en-US" sz="3000" dirty="0" smtClean="0">
                <a:latin typeface="Times New Roman" pitchFamily="18" charset="0"/>
                <a:cs typeface="Times New Roman" pitchFamily="18" charset="0"/>
              </a:rPr>
              <a:t>). </a:t>
            </a:r>
          </a:p>
        </p:txBody>
      </p:sp>
      <p:sp>
        <p:nvSpPr>
          <p:cNvPr id="5" name="Slide Number Placeholder 4"/>
          <p:cNvSpPr>
            <a:spLocks noGrp="1"/>
          </p:cNvSpPr>
          <p:nvPr>
            <p:ph type="sldNum" sz="quarter" idx="12"/>
          </p:nvPr>
        </p:nvSpPr>
        <p:spPr/>
        <p:txBody>
          <a:bodyPr/>
          <a:lstStyle/>
          <a:p>
            <a:fld id="{1AECD830-6D75-4D7C-923D-AC950AB2D063}"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just">
              <a:lnSpc>
                <a:spcPct val="160000"/>
              </a:lnSpc>
              <a:buFont typeface="Wingdings" pitchFamily="2" charset="2"/>
              <a:buChar char="Ø"/>
            </a:pPr>
            <a:r>
              <a:rPr lang="en-US" sz="2800" dirty="0" smtClean="0">
                <a:latin typeface="Times New Roman" pitchFamily="18" charset="0"/>
                <a:cs typeface="Times New Roman" pitchFamily="18" charset="0"/>
              </a:rPr>
              <a:t>The comparatively low value for V is related to the  stability of  V</a:t>
            </a:r>
            <a:r>
              <a:rPr lang="en-US" sz="2800" baseline="30000" dirty="0" smtClean="0">
                <a:latin typeface="Times New Roman" pitchFamily="18" charset="0"/>
                <a:cs typeface="Times New Roman" pitchFamily="18" charset="0"/>
              </a:rPr>
              <a:t>2+ </a:t>
            </a:r>
            <a:r>
              <a:rPr lang="en-US" sz="2800" dirty="0" smtClean="0">
                <a:latin typeface="Times New Roman" pitchFamily="18" charset="0"/>
                <a:cs typeface="Times New Roman" pitchFamily="18" charset="0"/>
              </a:rPr>
              <a:t>(half-filled t</a:t>
            </a:r>
            <a:r>
              <a:rPr lang="en-US" sz="2800" baseline="-25000" dirty="0" smtClean="0">
                <a:latin typeface="Times New Roman" pitchFamily="18" charset="0"/>
                <a:cs typeface="Times New Roman" pitchFamily="18" charset="0"/>
              </a:rPr>
              <a:t>2g</a:t>
            </a:r>
            <a:r>
              <a:rPr lang="en-US" sz="2800" dirty="0" smtClean="0">
                <a:latin typeface="Times New Roman" pitchFamily="18" charset="0"/>
                <a:cs typeface="Times New Roman" pitchFamily="18" charset="0"/>
              </a:rPr>
              <a:t> level).</a:t>
            </a:r>
          </a:p>
          <a:p>
            <a:pPr algn="just">
              <a:lnSpc>
                <a:spcPct val="150000"/>
              </a:lnSpc>
              <a:buNone/>
            </a:pPr>
            <a:r>
              <a:rPr lang="en-US" sz="2800" b="1" dirty="0" smtClean="0">
                <a:solidFill>
                  <a:srgbClr val="0070C0"/>
                </a:solidFill>
                <a:latin typeface="Times New Roman" pitchFamily="18" charset="0"/>
                <a:cs typeface="Times New Roman" pitchFamily="18" charset="0"/>
              </a:rPr>
              <a:t>Chemical </a:t>
            </a:r>
            <a:r>
              <a:rPr lang="en-US" sz="2800" b="1" dirty="0" err="1" smtClean="0">
                <a:solidFill>
                  <a:srgbClr val="0070C0"/>
                </a:solidFill>
                <a:latin typeface="Times New Roman" pitchFamily="18" charset="0"/>
                <a:cs typeface="Times New Roman" pitchFamily="18" charset="0"/>
              </a:rPr>
              <a:t>Reactivityand</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E</a:t>
            </a:r>
            <a:r>
              <a:rPr lang="en-US" sz="2800" baseline="30000" dirty="0" err="1" smtClean="0">
                <a:latin typeface="Times New Roman" pitchFamily="18" charset="0"/>
                <a:cs typeface="Times New Roman" pitchFamily="18" charset="0"/>
              </a:rPr>
              <a:t>ʘ</a:t>
            </a:r>
            <a:r>
              <a:rPr lang="en-US" sz="2800" dirty="0" smtClean="0">
                <a:solidFill>
                  <a:srgbClr val="0070C0"/>
                </a:solidFill>
                <a:latin typeface="Times New Roman" pitchFamily="18" charset="0"/>
                <a:cs typeface="Times New Roman" pitchFamily="18" charset="0"/>
              </a:rPr>
              <a:t> </a:t>
            </a:r>
            <a:r>
              <a:rPr lang="en-US" sz="2800" b="1" dirty="0" smtClean="0">
                <a:solidFill>
                  <a:srgbClr val="0070C0"/>
                </a:solidFill>
                <a:latin typeface="Times New Roman" pitchFamily="18" charset="0"/>
                <a:cs typeface="Times New Roman" pitchFamily="18" charset="0"/>
              </a:rPr>
              <a:t>Values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Transition metals vary widely in their chemical reactivity.</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Many of them are sufficiently electropositive to dissolve in mineral acids, although a few are ‘noble’ that is, they are unaffected by single acids.</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The metals of the first series with the exception of copper are relatively more reactive and are </a:t>
            </a:r>
            <a:r>
              <a:rPr lang="en-US" sz="2800" dirty="0" err="1" smtClean="0">
                <a:latin typeface="Times New Roman" pitchFamily="18" charset="0"/>
                <a:cs typeface="Times New Roman" pitchFamily="18" charset="0"/>
              </a:rPr>
              <a:t>oxidised</a:t>
            </a:r>
            <a:r>
              <a:rPr lang="en-US" sz="2800" dirty="0" smtClean="0">
                <a:latin typeface="Times New Roman" pitchFamily="18" charset="0"/>
                <a:cs typeface="Times New Roman" pitchFamily="18" charset="0"/>
              </a:rPr>
              <a:t> by 1M H</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a:t>
            </a:r>
          </a:p>
          <a:p>
            <a:pPr algn="just">
              <a:lnSpc>
                <a:spcPct val="160000"/>
              </a:lnSpc>
              <a:buFont typeface="Wingdings" pitchFamily="2" charset="2"/>
              <a:buChar char="Ø"/>
            </a:pPr>
            <a:r>
              <a:rPr lang="en-US" sz="2800" dirty="0" smtClean="0">
                <a:latin typeface="Times New Roman" pitchFamily="18" charset="0"/>
                <a:cs typeface="Times New Roman" pitchFamily="18" charset="0"/>
              </a:rPr>
              <a:t> though the actual rate at which these metals react with </a:t>
            </a:r>
            <a:r>
              <a:rPr lang="en-US" sz="2800" dirty="0" err="1" smtClean="0">
                <a:latin typeface="Times New Roman" pitchFamily="18" charset="0"/>
                <a:cs typeface="Times New Roman" pitchFamily="18" charset="0"/>
              </a:rPr>
              <a:t>oxidising</a:t>
            </a:r>
            <a:r>
              <a:rPr lang="en-US" sz="2800" dirty="0" smtClean="0">
                <a:latin typeface="Times New Roman" pitchFamily="18" charset="0"/>
                <a:cs typeface="Times New Roman" pitchFamily="18" charset="0"/>
              </a:rPr>
              <a:t> agents like hydrogen ion (H</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is sometimes slow. </a:t>
            </a:r>
            <a:endParaRPr lang="en-US" sz="28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For example, titanium and vanadium, in practice, are passive to dilute non </a:t>
            </a:r>
            <a:r>
              <a:rPr lang="en-US" sz="2800" dirty="0" err="1" smtClean="0">
                <a:latin typeface="Times New Roman" pitchFamily="18" charset="0"/>
                <a:cs typeface="Times New Roman" pitchFamily="18" charset="0"/>
              </a:rPr>
              <a:t>oxidising</a:t>
            </a:r>
            <a:r>
              <a:rPr lang="en-US" sz="2800" dirty="0" smtClean="0">
                <a:latin typeface="Times New Roman" pitchFamily="18" charset="0"/>
                <a:cs typeface="Times New Roman" pitchFamily="18" charset="0"/>
              </a:rPr>
              <a:t> acids at room temperature.</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a:t>
            </a:r>
            <a:r>
              <a:rPr lang="en-US" sz="2800" i="1" dirty="0" err="1" smtClean="0">
                <a:latin typeface="Times New Roman" pitchFamily="18" charset="0"/>
                <a:cs typeface="Times New Roman" pitchFamily="18" charset="0"/>
              </a:rPr>
              <a:t>E</a:t>
            </a:r>
            <a:r>
              <a:rPr lang="en-US" sz="2800" baseline="30000" dirty="0" err="1" smtClean="0">
                <a:latin typeface="Times New Roman" pitchFamily="18" charset="0"/>
                <a:cs typeface="Times New Roman" pitchFamily="18" charset="0"/>
              </a:rPr>
              <a:t>ʘ</a:t>
            </a:r>
            <a:r>
              <a:rPr lang="en-US" sz="2800" i="1" dirty="0" smtClean="0">
                <a:latin typeface="Times New Roman" pitchFamily="18" charset="0"/>
                <a:cs typeface="Times New Roman" pitchFamily="18" charset="0"/>
              </a:rPr>
              <a:t> values </a:t>
            </a:r>
            <a:r>
              <a:rPr lang="en-US" sz="2800" dirty="0" smtClean="0">
                <a:latin typeface="Times New Roman" pitchFamily="18" charset="0"/>
                <a:cs typeface="Times New Roman" pitchFamily="18" charset="0"/>
              </a:rPr>
              <a:t>for M</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/M indicate a decreasing tendency to form divalent cations across the series.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This general trend towards less negative </a:t>
            </a:r>
            <a:r>
              <a:rPr lang="en-US" sz="2800" i="1" dirty="0" err="1" smtClean="0">
                <a:latin typeface="Times New Roman" pitchFamily="18" charset="0"/>
                <a:cs typeface="Times New Roman" pitchFamily="18" charset="0"/>
              </a:rPr>
              <a:t>E</a:t>
            </a:r>
            <a:r>
              <a:rPr lang="en-US" sz="2800" baseline="30000" dirty="0" err="1" smtClean="0">
                <a:latin typeface="Times New Roman" pitchFamily="18" charset="0"/>
                <a:cs typeface="Times New Roman" pitchFamily="18" charset="0"/>
              </a:rPr>
              <a:t>ʘ</a:t>
            </a:r>
            <a:r>
              <a:rPr lang="en-US" sz="2800" baseline="300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values is related to the increase in the sum of the first and second </a:t>
            </a:r>
            <a:r>
              <a:rPr lang="en-US" sz="2800" dirty="0" err="1" smtClean="0">
                <a:latin typeface="Times New Roman" pitchFamily="18" charset="0"/>
                <a:cs typeface="Times New Roman" pitchFamily="18" charset="0"/>
              </a:rPr>
              <a:t>ionisation</a:t>
            </a:r>
            <a:r>
              <a:rPr lang="en-US" sz="2800" dirty="0" smtClean="0">
                <a:latin typeface="Times New Roman" pitchFamily="18" charset="0"/>
                <a:cs typeface="Times New Roman" pitchFamily="18" charset="0"/>
              </a:rPr>
              <a:t> enthalpies.</a:t>
            </a:r>
          </a:p>
          <a:p>
            <a:pPr algn="just">
              <a:lnSpc>
                <a:spcPct val="160000"/>
              </a:lnSpc>
              <a:buFont typeface="Wingdings" pitchFamily="2" charset="2"/>
              <a:buChar char="Ø"/>
            </a:pPr>
            <a:r>
              <a:rPr lang="en-US" sz="2800" dirty="0" smtClean="0">
                <a:latin typeface="Times New Roman" pitchFamily="18" charset="0"/>
                <a:cs typeface="Times New Roman" pitchFamily="18" charset="0"/>
              </a:rPr>
              <a:t>It is interesting to note that the </a:t>
            </a:r>
            <a:r>
              <a:rPr lang="en-US" sz="2800" dirty="0" err="1" smtClean="0">
                <a:latin typeface="Times New Roman" pitchFamily="18" charset="0"/>
                <a:cs typeface="Times New Roman" pitchFamily="18" charset="0"/>
              </a:rPr>
              <a:t>E</a:t>
            </a:r>
            <a:r>
              <a:rPr lang="en-US" sz="2800" baseline="30000" dirty="0" err="1" smtClean="0">
                <a:latin typeface="Times New Roman" pitchFamily="18" charset="0"/>
                <a:cs typeface="Times New Roman" pitchFamily="18" charset="0"/>
              </a:rPr>
              <a:t>ʘ</a:t>
            </a:r>
            <a:r>
              <a:rPr lang="en-US" sz="2800" dirty="0" smtClean="0">
                <a:latin typeface="Times New Roman" pitchFamily="18" charset="0"/>
                <a:cs typeface="Times New Roman" pitchFamily="18" charset="0"/>
              </a:rPr>
              <a:t> values for </a:t>
            </a:r>
            <a:r>
              <a:rPr lang="en-US" sz="2800" dirty="0" err="1" smtClean="0">
                <a:latin typeface="Times New Roman" pitchFamily="18" charset="0"/>
                <a:cs typeface="Times New Roman" pitchFamily="18" charset="0"/>
              </a:rPr>
              <a:t>Mn</a:t>
            </a:r>
            <a:r>
              <a:rPr lang="en-US" sz="2800" dirty="0" smtClean="0">
                <a:latin typeface="Times New Roman" pitchFamily="18" charset="0"/>
                <a:cs typeface="Times New Roman" pitchFamily="18" charset="0"/>
              </a:rPr>
              <a:t>, Ni and Zn are more negative than expected from the general trend.</a:t>
            </a:r>
          </a:p>
        </p:txBody>
      </p:sp>
      <p:sp>
        <p:nvSpPr>
          <p:cNvPr id="5" name="Slide Number Placeholder 4"/>
          <p:cNvSpPr>
            <a:spLocks noGrp="1"/>
          </p:cNvSpPr>
          <p:nvPr>
            <p:ph type="sldNum" sz="quarter" idx="12"/>
          </p:nvPr>
        </p:nvSpPr>
        <p:spPr/>
        <p:txBody>
          <a:bodyPr/>
          <a:lstStyle/>
          <a:p>
            <a:fld id="{1AECD830-6D75-4D7C-923D-AC950AB2D063}"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514350" indent="-514350" algn="just">
              <a:lnSpc>
                <a:spcPct val="150000"/>
              </a:lnSpc>
              <a:buFont typeface="Wingdings" pitchFamily="2" charset="2"/>
              <a:buChar char="Ø"/>
            </a:pPr>
            <a:r>
              <a:rPr lang="en-US" sz="2800" dirty="0" smtClean="0">
                <a:latin typeface="Times New Roman" pitchFamily="18" charset="0"/>
                <a:cs typeface="Times New Roman" pitchFamily="18" charset="0"/>
              </a:rPr>
              <a:t>Whereas the stabilities of half-filled d subshell (d</a:t>
            </a:r>
            <a:r>
              <a:rPr lang="en-US" sz="2800" baseline="30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 in Mn</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and completely filled d subshell (d</a:t>
            </a:r>
            <a:r>
              <a:rPr lang="en-US" sz="2800" baseline="30000" dirty="0" smtClean="0">
                <a:latin typeface="Times New Roman" pitchFamily="18" charset="0"/>
                <a:cs typeface="Times New Roman" pitchFamily="18" charset="0"/>
              </a:rPr>
              <a:t>10</a:t>
            </a:r>
            <a:r>
              <a:rPr lang="en-US" sz="2800" dirty="0" smtClean="0">
                <a:latin typeface="Times New Roman" pitchFamily="18" charset="0"/>
                <a:cs typeface="Times New Roman" pitchFamily="18" charset="0"/>
              </a:rPr>
              <a:t>) in zinc are related to their </a:t>
            </a:r>
            <a:r>
              <a:rPr lang="en-US" sz="2800" dirty="0" err="1" smtClean="0">
                <a:latin typeface="Times New Roman" pitchFamily="18" charset="0"/>
                <a:cs typeface="Times New Roman" pitchFamily="18" charset="0"/>
              </a:rPr>
              <a:t>E</a:t>
            </a:r>
            <a:r>
              <a:rPr lang="en-US" sz="2800" baseline="30000" dirty="0" err="1" smtClean="0">
                <a:latin typeface="Times New Roman" pitchFamily="18" charset="0"/>
                <a:cs typeface="Times New Roman" pitchFamily="18" charset="0"/>
              </a:rPr>
              <a:t>ʘ</a:t>
            </a:r>
            <a:r>
              <a:rPr lang="en-US" sz="2800" dirty="0" smtClean="0">
                <a:latin typeface="Times New Roman" pitchFamily="18" charset="0"/>
                <a:cs typeface="Times New Roman" pitchFamily="18" charset="0"/>
              </a:rPr>
              <a:t> values; </a:t>
            </a:r>
          </a:p>
          <a:p>
            <a:pPr marL="514350" indent="-514350" algn="just">
              <a:lnSpc>
                <a:spcPct val="150000"/>
              </a:lnSpc>
              <a:buFont typeface="Wingdings" pitchFamily="2" charset="2"/>
              <a:buChar char="ü"/>
            </a:pPr>
            <a:r>
              <a:rPr lang="en-US" sz="2800" dirty="0" smtClean="0">
                <a:latin typeface="Times New Roman" pitchFamily="18" charset="0"/>
                <a:cs typeface="Times New Roman" pitchFamily="18" charset="0"/>
              </a:rPr>
              <a:t>for nickel, </a:t>
            </a:r>
            <a:r>
              <a:rPr lang="en-US" sz="2800" dirty="0" err="1" smtClean="0">
                <a:latin typeface="Times New Roman" pitchFamily="18" charset="0"/>
                <a:cs typeface="Times New Roman" pitchFamily="18" charset="0"/>
              </a:rPr>
              <a:t>E</a:t>
            </a:r>
            <a:r>
              <a:rPr lang="en-US" sz="2800" baseline="30000" dirty="0" err="1" smtClean="0">
                <a:latin typeface="Times New Roman" pitchFamily="18" charset="0"/>
                <a:cs typeface="Times New Roman" pitchFamily="18" charset="0"/>
              </a:rPr>
              <a:t>ʘ</a:t>
            </a:r>
            <a:r>
              <a:rPr lang="en-US" sz="2800" dirty="0" smtClean="0">
                <a:latin typeface="Times New Roman" pitchFamily="18" charset="0"/>
                <a:cs typeface="Times New Roman" pitchFamily="18" charset="0"/>
              </a:rPr>
              <a:t> value is related to the highest negative enthalpy of hydration.</a:t>
            </a:r>
          </a:p>
          <a:p>
            <a:pPr>
              <a:buNone/>
            </a:pPr>
            <a:r>
              <a:rPr lang="en-US" b="1" dirty="0" smtClean="0">
                <a:solidFill>
                  <a:srgbClr val="0070C0"/>
                </a:solidFill>
                <a:latin typeface="Times New Roman" pitchFamily="18" charset="0"/>
                <a:cs typeface="Times New Roman" pitchFamily="18" charset="0"/>
              </a:rPr>
              <a:t>Magnetic Properties</a:t>
            </a:r>
          </a:p>
          <a:p>
            <a:pPr algn="just">
              <a:lnSpc>
                <a:spcPct val="160000"/>
              </a:lnSpc>
              <a:buFont typeface="Wingdings" pitchFamily="2" charset="2"/>
              <a:buChar char="Ø"/>
            </a:pPr>
            <a:r>
              <a:rPr lang="en-US" sz="2800" dirty="0" smtClean="0">
                <a:latin typeface="Times New Roman" pitchFamily="18" charset="0"/>
                <a:cs typeface="Times New Roman" pitchFamily="18" charset="0"/>
              </a:rPr>
              <a:t>When a magnetic field is applied to substances, mainly two types of magnetic </a:t>
            </a:r>
            <a:r>
              <a:rPr lang="en-US" sz="2800" dirty="0" err="1" smtClean="0">
                <a:latin typeface="Times New Roman" pitchFamily="18" charset="0"/>
                <a:cs typeface="Times New Roman" pitchFamily="18" charset="0"/>
              </a:rPr>
              <a:t>behaviour</a:t>
            </a:r>
            <a:r>
              <a:rPr lang="en-US" sz="2800" dirty="0" smtClean="0">
                <a:latin typeface="Times New Roman" pitchFamily="18" charset="0"/>
                <a:cs typeface="Times New Roman" pitchFamily="18" charset="0"/>
              </a:rPr>
              <a:t> are observed: diamagnetism and </a:t>
            </a:r>
            <a:r>
              <a:rPr lang="en-US" sz="2800" dirty="0" err="1" smtClean="0">
                <a:latin typeface="Times New Roman" pitchFamily="18" charset="0"/>
                <a:cs typeface="Times New Roman" pitchFamily="18" charset="0"/>
              </a:rPr>
              <a:t>paramagnetism</a:t>
            </a:r>
            <a:r>
              <a:rPr lang="en-US" sz="2800" dirty="0" smtClean="0">
                <a:latin typeface="Times New Roman" pitchFamily="18" charset="0"/>
                <a:cs typeface="Times New Roman" pitchFamily="18" charset="0"/>
              </a:rPr>
              <a:t>. </a:t>
            </a:r>
          </a:p>
          <a:p>
            <a:endParaRPr lang="en-US" dirty="0"/>
          </a:p>
        </p:txBody>
      </p:sp>
      <p:sp>
        <p:nvSpPr>
          <p:cNvPr id="5" name="Slide Number Placeholder 4"/>
          <p:cNvSpPr>
            <a:spLocks noGrp="1"/>
          </p:cNvSpPr>
          <p:nvPr>
            <p:ph type="sldNum" sz="quarter" idx="12"/>
          </p:nvPr>
        </p:nvSpPr>
        <p:spPr/>
        <p:txBody>
          <a:bodyPr/>
          <a:lstStyle/>
          <a:p>
            <a:fld id="{1AECD830-6D75-4D7C-923D-AC950AB2D063}"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marL="514350" indent="-514350" algn="just">
              <a:lnSpc>
                <a:spcPct val="160000"/>
              </a:lnSpc>
              <a:buFont typeface="Wingdings" pitchFamily="2" charset="2"/>
              <a:buChar char="Ø"/>
            </a:pPr>
            <a:r>
              <a:rPr lang="en-US" sz="2800" dirty="0" smtClean="0">
                <a:latin typeface="Times New Roman" pitchFamily="18" charset="0"/>
                <a:cs typeface="Times New Roman" pitchFamily="18" charset="0"/>
              </a:rPr>
              <a:t>Diamagnetic substances are repelled by the applied field while the paramagnetic substances are attracted.</a:t>
            </a:r>
          </a:p>
          <a:p>
            <a:pPr marL="514350" indent="-514350" algn="just">
              <a:lnSpc>
                <a:spcPct val="160000"/>
              </a:lnSpc>
              <a:buFont typeface="Wingdings" pitchFamily="2" charset="2"/>
              <a:buChar char="Ø"/>
            </a:pPr>
            <a:r>
              <a:rPr lang="en-US" sz="2800" dirty="0" smtClean="0">
                <a:latin typeface="Times New Roman" pitchFamily="18" charset="0"/>
                <a:cs typeface="Times New Roman" pitchFamily="18" charset="0"/>
              </a:rPr>
              <a:t> Substances which are</a:t>
            </a:r>
            <a:r>
              <a:rPr lang="en-US" sz="2800" b="1" dirty="0" smtClean="0">
                <a:solidFill>
                  <a:srgbClr val="0070C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attracted very strongly are said to be ferromagnetic. </a:t>
            </a:r>
          </a:p>
          <a:p>
            <a:pPr marL="514350" indent="-514350" algn="just">
              <a:lnSpc>
                <a:spcPct val="160000"/>
              </a:lnSpc>
              <a:buFont typeface="Wingdings" pitchFamily="2" charset="2"/>
              <a:buChar char="Ø"/>
            </a:pPr>
            <a:r>
              <a:rPr lang="en-US" sz="2800" dirty="0" smtClean="0">
                <a:latin typeface="Times New Roman" pitchFamily="18" charset="0"/>
                <a:cs typeface="Times New Roman" pitchFamily="18" charset="0"/>
              </a:rPr>
              <a:t>In fact, ferromagnetism is an extreme form of </a:t>
            </a:r>
            <a:r>
              <a:rPr lang="en-US" sz="2800" dirty="0" err="1" smtClean="0">
                <a:latin typeface="Times New Roman" pitchFamily="18" charset="0"/>
                <a:cs typeface="Times New Roman" pitchFamily="18" charset="0"/>
              </a:rPr>
              <a:t>paramagnetism</a:t>
            </a:r>
            <a:r>
              <a:rPr lang="en-US" sz="2800" dirty="0" smtClean="0">
                <a:latin typeface="Times New Roman" pitchFamily="18" charset="0"/>
                <a:cs typeface="Times New Roman" pitchFamily="18" charset="0"/>
              </a:rPr>
              <a:t>. </a:t>
            </a:r>
          </a:p>
          <a:p>
            <a:pPr marL="514350" indent="-514350" algn="just">
              <a:lnSpc>
                <a:spcPct val="160000"/>
              </a:lnSpc>
              <a:buFont typeface="Wingdings" pitchFamily="2" charset="2"/>
              <a:buChar char="Ø"/>
            </a:pPr>
            <a:r>
              <a:rPr lang="en-US" sz="2800" dirty="0" smtClean="0">
                <a:latin typeface="Times New Roman" pitchFamily="18" charset="0"/>
                <a:cs typeface="Times New Roman" pitchFamily="18" charset="0"/>
              </a:rPr>
              <a:t>Many of the transition metal ions are paramagnetic.</a:t>
            </a:r>
          </a:p>
          <a:p>
            <a:pPr algn="just">
              <a:lnSpc>
                <a:spcPct val="150000"/>
              </a:lnSpc>
              <a:buFont typeface="Wingdings" pitchFamily="2" charset="2"/>
              <a:buChar char="Ø"/>
            </a:pPr>
            <a:r>
              <a:rPr lang="en-US" sz="2800" dirty="0" err="1" smtClean="0">
                <a:latin typeface="Times New Roman" pitchFamily="18" charset="0"/>
                <a:cs typeface="Times New Roman" pitchFamily="18" charset="0"/>
              </a:rPr>
              <a:t>Paramagnetism</a:t>
            </a:r>
            <a:r>
              <a:rPr lang="en-US" sz="2800" dirty="0" smtClean="0">
                <a:latin typeface="Times New Roman" pitchFamily="18" charset="0"/>
                <a:cs typeface="Times New Roman" pitchFamily="18" charset="0"/>
              </a:rPr>
              <a:t> arises from the presence of unpaired electrons,</a:t>
            </a:r>
          </a:p>
          <a:p>
            <a:pPr algn="just">
              <a:lnSpc>
                <a:spcPct val="150000"/>
              </a:lnSpc>
              <a:buFont typeface="Wingdings" pitchFamily="2" charset="2"/>
              <a:buChar char="ü"/>
            </a:pPr>
            <a:r>
              <a:rPr lang="en-US" sz="2800" dirty="0" smtClean="0">
                <a:latin typeface="Times New Roman" pitchFamily="18" charset="0"/>
                <a:cs typeface="Times New Roman" pitchFamily="18" charset="0"/>
              </a:rPr>
              <a:t> each such electron having a magnetic moment associated with its spin angular momentum and orbital angular momentum.</a:t>
            </a:r>
          </a:p>
        </p:txBody>
      </p:sp>
      <p:sp>
        <p:nvSpPr>
          <p:cNvPr id="5" name="Slide Number Placeholder 4"/>
          <p:cNvSpPr>
            <a:spLocks noGrp="1"/>
          </p:cNvSpPr>
          <p:nvPr>
            <p:ph type="sldNum" sz="quarter" idx="12"/>
          </p:nvPr>
        </p:nvSpPr>
        <p:spPr/>
        <p:txBody>
          <a:bodyPr/>
          <a:lstStyle/>
          <a:p>
            <a:fld id="{1AECD830-6D75-4D7C-923D-AC950AB2D063}"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For the compounds of the first series of transition metals, the contribution of the orbital angular momentum is effectively quenched and hence is of no significance.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For these, the magnetic moment is determined by the number of unpaired electrons and is calculated by using the ‘spin-only’ formula, i.e.,</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where n is the number of unpaired electrons and μ is the magnetic moment in units of Bohr </a:t>
            </a:r>
            <a:r>
              <a:rPr lang="en-US" sz="2800" dirty="0" err="1" smtClean="0">
                <a:latin typeface="Times New Roman" pitchFamily="18" charset="0"/>
                <a:cs typeface="Times New Roman" pitchFamily="18" charset="0"/>
              </a:rPr>
              <a:t>magneton</a:t>
            </a:r>
            <a:r>
              <a:rPr lang="en-US" sz="2800" dirty="0" smtClean="0">
                <a:latin typeface="Times New Roman" pitchFamily="18" charset="0"/>
                <a:cs typeface="Times New Roman" pitchFamily="18" charset="0"/>
              </a:rPr>
              <a:t> (BM). </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ctr">
              <a:lnSpc>
                <a:spcPct val="150000"/>
              </a:lnSpc>
              <a:buNone/>
            </a:pPr>
            <a:endParaRPr lang="en-US" sz="2800" dirty="0" smtClean="0">
              <a:latin typeface="Times New Roman" pitchFamily="18" charset="0"/>
              <a:cs typeface="Times New Roman" pitchFamily="18" charset="0"/>
            </a:endParaRPr>
          </a:p>
          <a:p>
            <a:pPr algn="just">
              <a:lnSpc>
                <a:spcPct val="150000"/>
              </a:lnSpc>
              <a:buNone/>
            </a:pPr>
            <a:endParaRPr lang="en-US" sz="2800" dirty="0">
              <a:latin typeface="Times New Roman" pitchFamily="18" charset="0"/>
              <a:cs typeface="Times New Roman" pitchFamily="18" charset="0"/>
            </a:endParaRPr>
          </a:p>
        </p:txBody>
      </p:sp>
      <p:pic>
        <p:nvPicPr>
          <p:cNvPr id="4" name="Picture 3"/>
          <p:cNvPicPr/>
          <p:nvPr/>
        </p:nvPicPr>
        <p:blipFill>
          <a:blip r:embed="rId3" cstate="print"/>
          <a:srcRect/>
          <a:stretch>
            <a:fillRect/>
          </a:stretch>
        </p:blipFill>
        <p:spPr bwMode="auto">
          <a:xfrm>
            <a:off x="3276600" y="4038600"/>
            <a:ext cx="2133600" cy="6858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1AECD830-6D75-4D7C-923D-AC950AB2D063}"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514350" indent="-514350" algn="just">
              <a:lnSpc>
                <a:spcPct val="150000"/>
              </a:lnSpc>
              <a:buFont typeface="Wingdings" pitchFamily="2" charset="2"/>
              <a:buChar char="Ø"/>
            </a:pPr>
            <a:r>
              <a:rPr lang="en-US" sz="2800" dirty="0" smtClean="0">
                <a:latin typeface="Times New Roman" pitchFamily="18" charset="0"/>
                <a:cs typeface="Times New Roman" pitchFamily="18" charset="0"/>
              </a:rPr>
              <a:t>A single unpaired electron has a magnetic moment of 1.73 Bohr </a:t>
            </a:r>
            <a:r>
              <a:rPr lang="en-US" sz="2800" dirty="0" err="1" smtClean="0">
                <a:latin typeface="Times New Roman" pitchFamily="18" charset="0"/>
                <a:cs typeface="Times New Roman" pitchFamily="18" charset="0"/>
              </a:rPr>
              <a:t>magnetons</a:t>
            </a:r>
            <a:r>
              <a:rPr lang="en-US" sz="2800" dirty="0" smtClean="0">
                <a:latin typeface="Times New Roman" pitchFamily="18" charset="0"/>
                <a:cs typeface="Times New Roman" pitchFamily="18" charset="0"/>
              </a:rPr>
              <a:t> (BM).</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magnetic moment increases with the increasing number of unpaired electrons.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Thus, the observed magnetic moment gives a useful indication about the number of unpaired electrons present in the atom, molecule or ion.</a:t>
            </a:r>
          </a:p>
          <a:p>
            <a:pPr algn="just">
              <a:lnSpc>
                <a:spcPct val="150000"/>
              </a:lnSpc>
              <a:buFont typeface="Wingdings" pitchFamily="2" charset="2"/>
              <a:buChar char="Ø"/>
            </a:pPr>
            <a:endParaRPr lang="en-US" sz="28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3" cstate="print"/>
          <a:srcRect/>
          <a:stretch>
            <a:fillRect/>
          </a:stretch>
        </p:blipFill>
        <p:spPr bwMode="auto">
          <a:xfrm>
            <a:off x="0" y="0"/>
            <a:ext cx="9149186" cy="6858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1AECD830-6D75-4D7C-923D-AC950AB2D063}"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Font typeface="Wingdings" pitchFamily="2" charset="2"/>
              <a:buChar char="Ø"/>
            </a:pPr>
            <a:r>
              <a:rPr lang="en-US" sz="2800" dirty="0" smtClean="0">
                <a:latin typeface="Times New Roman" pitchFamily="18" charset="0"/>
                <a:cs typeface="Times New Roman" pitchFamily="18" charset="0"/>
              </a:rPr>
              <a:t>Calculate the magnetic moment of a divalent ion in aqueous solution.</a:t>
            </a:r>
          </a:p>
          <a:p>
            <a:pPr>
              <a:buFont typeface="Wingdings" pitchFamily="2" charset="2"/>
              <a:buChar char="Ø"/>
            </a:pPr>
            <a:endParaRPr lang="en-US" sz="2800" dirty="0" smtClean="0">
              <a:latin typeface="Times New Roman" pitchFamily="18" charset="0"/>
              <a:cs typeface="Times New Roman" pitchFamily="18" charset="0"/>
            </a:endParaRPr>
          </a:p>
          <a:p>
            <a:pPr>
              <a:buFont typeface="Wingdings" pitchFamily="2" charset="2"/>
              <a:buChar char="Ø"/>
            </a:pPr>
            <a:endParaRPr lang="en-US" sz="2800" dirty="0" smtClean="0">
              <a:latin typeface="Times New Roman" pitchFamily="18" charset="0"/>
              <a:cs typeface="Times New Roman" pitchFamily="18" charset="0"/>
            </a:endParaRPr>
          </a:p>
          <a:p>
            <a:pPr>
              <a:buNone/>
            </a:pPr>
            <a:r>
              <a:rPr lang="en-US" b="1" dirty="0" smtClean="0">
                <a:solidFill>
                  <a:srgbClr val="0070C0"/>
                </a:solidFill>
                <a:latin typeface="Times New Roman" pitchFamily="18" charset="0"/>
                <a:cs typeface="Times New Roman" pitchFamily="18" charset="0"/>
              </a:rPr>
              <a:t>Formation of Coloured Ions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When an electron from a lower energy d orbital is excited to a higher energy d orbital, the energy of excitation corresponds to the frequency of light absorbed.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This frequency generally lies in the visible region.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colour</a:t>
            </a:r>
            <a:r>
              <a:rPr lang="en-US" sz="2800" dirty="0" smtClean="0">
                <a:latin typeface="Times New Roman" pitchFamily="18" charset="0"/>
                <a:cs typeface="Times New Roman" pitchFamily="18" charset="0"/>
              </a:rPr>
              <a:t> observed corresponds to the complementary </a:t>
            </a:r>
            <a:r>
              <a:rPr lang="en-US" sz="2800" dirty="0" err="1" smtClean="0">
                <a:latin typeface="Times New Roman" pitchFamily="18" charset="0"/>
                <a:cs typeface="Times New Roman" pitchFamily="18" charset="0"/>
              </a:rPr>
              <a:t>colour</a:t>
            </a:r>
            <a:r>
              <a:rPr lang="en-US" sz="2800" dirty="0" smtClean="0">
                <a:latin typeface="Times New Roman" pitchFamily="18" charset="0"/>
                <a:cs typeface="Times New Roman" pitchFamily="18" charset="0"/>
              </a:rPr>
              <a:t> of the light absorbed. </a:t>
            </a:r>
            <a:endParaRPr lang="en-US" sz="2800" dirty="0" smtClean="0">
              <a:solidFill>
                <a:srgbClr val="0070C0"/>
              </a:solidFill>
              <a:latin typeface="Times New Roman" pitchFamily="18" charset="0"/>
              <a:cs typeface="Times New Roman" pitchFamily="18" charset="0"/>
            </a:endParaRPr>
          </a:p>
          <a:p>
            <a:endParaRPr lang="en-US" dirty="0" smtClean="0"/>
          </a:p>
          <a:p>
            <a:endParaRPr lang="en-US" dirty="0"/>
          </a:p>
        </p:txBody>
      </p:sp>
      <p:pic>
        <p:nvPicPr>
          <p:cNvPr id="4" name="Picture 3"/>
          <p:cNvPicPr/>
          <p:nvPr/>
        </p:nvPicPr>
        <p:blipFill>
          <a:blip r:embed="rId3" cstate="print"/>
          <a:srcRect/>
          <a:stretch>
            <a:fillRect/>
          </a:stretch>
        </p:blipFill>
        <p:spPr bwMode="auto">
          <a:xfrm>
            <a:off x="3200400" y="1143000"/>
            <a:ext cx="2590800" cy="609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1AECD830-6D75-4D7C-923D-AC950AB2D063}"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dirty="0" smtClean="0">
                <a:latin typeface="Times New Roman" pitchFamily="18" charset="0"/>
                <a:cs typeface="Times New Roman" pitchFamily="18" charset="0"/>
              </a:rPr>
              <a:t>Various precious metals such as silver, gold and platinum and industrially important metals like iron, copper and titanium form part of the transition metals.</a:t>
            </a:r>
          </a:p>
          <a:p>
            <a:pPr algn="just">
              <a:lnSpc>
                <a:spcPct val="150000"/>
              </a:lnSpc>
              <a:buFont typeface="Wingdings" pitchFamily="2" charset="2"/>
              <a:buChar char="Ø"/>
            </a:pPr>
            <a:r>
              <a:rPr lang="en-US" dirty="0" smtClean="0">
                <a:latin typeface="Times New Roman" pitchFamily="18" charset="0"/>
                <a:cs typeface="Times New Roman" pitchFamily="18" charset="0"/>
              </a:rPr>
              <a:t>The d–orbitals of the penultimate energy level in their atoms receive electrons giving rise to the three rows of the transition metals, i.e., 3d, 4d and 5d. </a:t>
            </a:r>
          </a:p>
          <a:p>
            <a:pPr algn="just">
              <a:lnSpc>
                <a:spcPct val="150000"/>
              </a:lnSpc>
              <a:buFont typeface="Wingdings" pitchFamily="2" charset="2"/>
              <a:buChar char="Ø"/>
            </a:pPr>
            <a:r>
              <a:rPr lang="en-US" dirty="0" smtClean="0">
                <a:latin typeface="Times New Roman" pitchFamily="18" charset="0"/>
                <a:cs typeface="Times New Roman" pitchFamily="18" charset="0"/>
              </a:rPr>
              <a:t>The fourth row of 6d is still incomplete.</a:t>
            </a:r>
          </a:p>
          <a:p>
            <a:endParaRPr lang="en-US" dirty="0"/>
          </a:p>
        </p:txBody>
      </p:sp>
      <p:sp>
        <p:nvSpPr>
          <p:cNvPr id="5" name="Slide Number Placeholder 4"/>
          <p:cNvSpPr>
            <a:spLocks noGrp="1"/>
          </p:cNvSpPr>
          <p:nvPr>
            <p:ph type="sldNum" sz="quarter" idx="12"/>
          </p:nvPr>
        </p:nvSpPr>
        <p:spPr/>
        <p:txBody>
          <a:bodyPr/>
          <a:lstStyle/>
          <a:p>
            <a:fld id="{1AECD830-6D75-4D7C-923D-AC950AB2D063}"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 frequency of the light absorbed is determined by the nature of the ligand.</a:t>
            </a:r>
          </a:p>
          <a:p>
            <a:pPr algn="just">
              <a:buNone/>
            </a:pPr>
            <a:r>
              <a:rPr lang="en-US" sz="2800" b="1" dirty="0" smtClean="0">
                <a:solidFill>
                  <a:srgbClr val="00B0F0"/>
                </a:solidFill>
                <a:latin typeface="Times New Roman" pitchFamily="18" charset="0"/>
                <a:cs typeface="Times New Roman" pitchFamily="18" charset="0"/>
              </a:rPr>
              <a:t>Catalytic Properties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transition metals and their compounds are known for their catalytic activity.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This activity is ascribed to their ability to adopt multiple oxidation states and to form complexes.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Vanadium(V) oxide (in Contact Process), finely divided iron (in Haber’s Process), </a:t>
            </a:r>
            <a:r>
              <a:rPr lang="en-US" sz="2800" dirty="0" smtClean="0">
                <a:latin typeface="Times New Roman" pitchFamily="18" charset="0"/>
                <a:cs typeface="Times New Roman" pitchFamily="18" charset="0"/>
              </a:rPr>
              <a:t>and </a:t>
            </a:r>
            <a:r>
              <a:rPr lang="en-US" sz="2800" dirty="0" smtClean="0">
                <a:latin typeface="Times New Roman" pitchFamily="18" charset="0"/>
                <a:cs typeface="Times New Roman" pitchFamily="18" charset="0"/>
              </a:rPr>
              <a:t>nickel (in Catalytic Hydrogenation) are some of the examples.</a:t>
            </a:r>
            <a:endParaRPr lang="en-US" sz="2800" dirty="0">
              <a:solidFill>
                <a:srgbClr val="00B0F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Catalysts at a solid surface involve the formation of bonds between reactant molecules and atoms of the surface of the catalyst</a:t>
            </a:r>
            <a:r>
              <a:rPr lang="en-US" sz="2800" i="1"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i="1" dirty="0" smtClean="0">
                <a:latin typeface="Times New Roman" pitchFamily="18" charset="0"/>
                <a:cs typeface="Times New Roman" pitchFamily="18" charset="0"/>
              </a:rPr>
              <a:t>This has the effect of increasing the </a:t>
            </a:r>
            <a:r>
              <a:rPr lang="en-US" sz="2800" dirty="0" smtClean="0">
                <a:latin typeface="Times New Roman" pitchFamily="18" charset="0"/>
                <a:cs typeface="Times New Roman" pitchFamily="18" charset="0"/>
              </a:rPr>
              <a:t>concentration of the reactants at the catalyst surface and also weakening of the bonds in the reacting molecules.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Also because the transition metal ions can change their oxidation states, they become more effective as catalysts.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For example, iron(III) catalyses the reaction between iodide and </a:t>
            </a:r>
            <a:r>
              <a:rPr lang="en-US" sz="2800" dirty="0" err="1" smtClean="0">
                <a:latin typeface="Times New Roman" pitchFamily="18" charset="0"/>
                <a:cs typeface="Times New Roman" pitchFamily="18" charset="0"/>
              </a:rPr>
              <a:t>persulphate</a:t>
            </a:r>
            <a:r>
              <a:rPr lang="en-US" sz="2800" dirty="0" smtClean="0">
                <a:latin typeface="Times New Roman" pitchFamily="18" charset="0"/>
                <a:cs typeface="Times New Roman" pitchFamily="18" charset="0"/>
              </a:rPr>
              <a:t> ions.</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1AECD830-6D75-4D7C-923D-AC950AB2D063}"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Font typeface="Wingdings" pitchFamily="2" charset="2"/>
              <a:buChar char="Ø"/>
            </a:pPr>
            <a:r>
              <a:rPr lang="en-US" sz="2800" dirty="0" smtClean="0">
                <a:latin typeface="Times New Roman" pitchFamily="18" charset="0"/>
                <a:cs typeface="Times New Roman" pitchFamily="18" charset="0"/>
              </a:rPr>
              <a:t>An explanation of this catalytic action can be given as:</a:t>
            </a:r>
          </a:p>
          <a:p>
            <a:pPr>
              <a:buFont typeface="Wingdings" pitchFamily="2" charset="2"/>
              <a:buChar char="Ø"/>
            </a:pPr>
            <a:endParaRPr lang="en-US" sz="2800" dirty="0" smtClean="0">
              <a:latin typeface="Times New Roman" pitchFamily="18" charset="0"/>
              <a:cs typeface="Times New Roman" pitchFamily="18" charset="0"/>
            </a:endParaRPr>
          </a:p>
          <a:p>
            <a:pPr>
              <a:buFont typeface="Wingdings" pitchFamily="2" charset="2"/>
              <a:buChar char="Ø"/>
            </a:pPr>
            <a:endParaRPr lang="en-US" sz="2800" dirty="0" smtClean="0">
              <a:latin typeface="Times New Roman" pitchFamily="18" charset="0"/>
              <a:cs typeface="Times New Roman" pitchFamily="18" charset="0"/>
            </a:endParaRPr>
          </a:p>
          <a:p>
            <a:pPr>
              <a:buFont typeface="Wingdings" pitchFamily="2" charset="2"/>
              <a:buChar char="Ø"/>
            </a:pPr>
            <a:endParaRPr lang="en-US" sz="2800" dirty="0" smtClean="0">
              <a:latin typeface="Times New Roman" pitchFamily="18" charset="0"/>
              <a:cs typeface="Times New Roman" pitchFamily="18" charset="0"/>
            </a:endParaRPr>
          </a:p>
          <a:p>
            <a:pPr>
              <a:buFont typeface="Wingdings" pitchFamily="2" charset="2"/>
              <a:buChar char="Ø"/>
            </a:pPr>
            <a:r>
              <a:rPr lang="en-US" sz="2800" dirty="0" smtClean="0">
                <a:latin typeface="Times New Roman" pitchFamily="18" charset="0"/>
                <a:cs typeface="Times New Roman" pitchFamily="18" charset="0"/>
              </a:rPr>
              <a:t>Catalytic cycle for the hydrogenation of RCH=CH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using Wilkinson’s catalyst, </a:t>
            </a:r>
            <a:r>
              <a:rPr lang="en-US" sz="2800" dirty="0" err="1" smtClean="0">
                <a:latin typeface="Times New Roman" pitchFamily="18" charset="0"/>
                <a:cs typeface="Times New Roman" pitchFamily="18" charset="0"/>
              </a:rPr>
              <a:t>RhCl</a:t>
            </a:r>
            <a:r>
              <a:rPr lang="en-US" sz="2800" dirty="0" smtClean="0">
                <a:latin typeface="Times New Roman" pitchFamily="18" charset="0"/>
                <a:cs typeface="Times New Roman" pitchFamily="18" charset="0"/>
              </a:rPr>
              <a:t>(PPh</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p>
          <a:p>
            <a:pPr>
              <a:buFont typeface="Wingdings" pitchFamily="2" charset="2"/>
              <a:buChar char="Ø"/>
            </a:pPr>
            <a:endParaRPr lang="en-US" sz="2800" dirty="0" smtClean="0">
              <a:latin typeface="Times New Roman" pitchFamily="18" charset="0"/>
              <a:cs typeface="Times New Roman" pitchFamily="18" charset="0"/>
            </a:endParaRPr>
          </a:p>
          <a:p>
            <a:pPr>
              <a:buFont typeface="Wingdings" pitchFamily="2" charset="2"/>
              <a:buChar char="Ø"/>
            </a:pPr>
            <a:endParaRPr lang="en-US" sz="2800" dirty="0" smtClean="0">
              <a:latin typeface="Times New Roman" pitchFamily="18" charset="0"/>
              <a:cs typeface="Times New Roman" pitchFamily="18" charset="0"/>
            </a:endParaRPr>
          </a:p>
          <a:p>
            <a:pPr>
              <a:buFont typeface="Wingdings" pitchFamily="2" charset="2"/>
              <a:buChar char="Ø"/>
            </a:pPr>
            <a:endParaRPr lang="en-US" sz="2800"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p>
        </p:txBody>
      </p:sp>
      <p:pic>
        <p:nvPicPr>
          <p:cNvPr id="9" name="Picture 8"/>
          <p:cNvPicPr/>
          <p:nvPr/>
        </p:nvPicPr>
        <p:blipFill>
          <a:blip r:embed="rId3" cstate="print"/>
          <a:srcRect/>
          <a:stretch>
            <a:fillRect/>
          </a:stretch>
        </p:blipFill>
        <p:spPr bwMode="auto">
          <a:xfrm>
            <a:off x="2971800" y="304800"/>
            <a:ext cx="2667000" cy="762000"/>
          </a:xfrm>
          <a:prstGeom prst="rect">
            <a:avLst/>
          </a:prstGeom>
          <a:noFill/>
          <a:ln w="9525">
            <a:noFill/>
            <a:miter lim="800000"/>
            <a:headEnd/>
            <a:tailEnd/>
          </a:ln>
        </p:spPr>
      </p:pic>
      <p:pic>
        <p:nvPicPr>
          <p:cNvPr id="10" name="Picture 9"/>
          <p:cNvPicPr/>
          <p:nvPr/>
        </p:nvPicPr>
        <p:blipFill>
          <a:blip r:embed="rId4" cstate="print"/>
          <a:srcRect/>
          <a:stretch>
            <a:fillRect/>
          </a:stretch>
        </p:blipFill>
        <p:spPr bwMode="auto">
          <a:xfrm>
            <a:off x="2819400" y="1752600"/>
            <a:ext cx="3200400" cy="1295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1AECD830-6D75-4D7C-923D-AC950AB2D063}"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cstate="print"/>
          <a:srcRect/>
          <a:stretch>
            <a:fillRect/>
          </a:stretch>
        </p:blipFill>
        <p:spPr bwMode="auto">
          <a:xfrm>
            <a:off x="517874" y="0"/>
            <a:ext cx="8108252" cy="6858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1AECD830-6D75-4D7C-923D-AC950AB2D063}"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0" y="0"/>
            <a:ext cx="9144000" cy="6858000"/>
          </a:xfrm>
        </p:spPr>
        <p:txBody>
          <a:bodyPr>
            <a:normAutofit/>
          </a:bodyPr>
          <a:lstStyle/>
          <a:p>
            <a:pPr algn="just">
              <a:lnSpc>
                <a:spcPct val="150000"/>
              </a:lnSpc>
              <a:buNone/>
            </a:pPr>
            <a:r>
              <a:rPr lang="en-US" sz="2800" b="1" dirty="0" smtClean="0">
                <a:latin typeface="Times New Roman" pitchFamily="18" charset="0"/>
                <a:cs typeface="Times New Roman" pitchFamily="18" charset="0"/>
              </a:rPr>
              <a:t>Non-</a:t>
            </a:r>
            <a:r>
              <a:rPr lang="en-US" sz="2800" b="1" dirty="0" err="1" smtClean="0">
                <a:latin typeface="Times New Roman" pitchFamily="18" charset="0"/>
                <a:cs typeface="Times New Roman" pitchFamily="18" charset="0"/>
              </a:rPr>
              <a:t>stoichiometric</a:t>
            </a:r>
            <a:r>
              <a:rPr lang="en-US" sz="2800" b="1" dirty="0" smtClean="0">
                <a:latin typeface="Times New Roman" pitchFamily="18" charset="0"/>
                <a:cs typeface="Times New Roman" pitchFamily="18" charset="0"/>
              </a:rPr>
              <a:t> compounds</a:t>
            </a:r>
          </a:p>
          <a:p>
            <a:pPr algn="just">
              <a:lnSpc>
                <a:spcPct val="160000"/>
              </a:lnSpc>
              <a:buFont typeface="Wingdings" pitchFamily="2" charset="2"/>
              <a:buChar char="Ø"/>
            </a:pPr>
            <a:r>
              <a:rPr lang="en-US" sz="2800" dirty="0" smtClean="0">
                <a:latin typeface="Times New Roman" pitchFamily="18" charset="0"/>
                <a:cs typeface="Times New Roman" pitchFamily="18" charset="0"/>
              </a:rPr>
              <a:t>Interstitial compounds are those which are formed when small atoms like H, C or N are trapped inside the crystal lattices of metals.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They are usually non </a:t>
            </a:r>
            <a:r>
              <a:rPr lang="en-US" sz="2800" dirty="0" err="1" smtClean="0">
                <a:latin typeface="Times New Roman" pitchFamily="18" charset="0"/>
                <a:cs typeface="Times New Roman" pitchFamily="18" charset="0"/>
              </a:rPr>
              <a:t>stoichiometric</a:t>
            </a:r>
            <a:r>
              <a:rPr lang="en-US" sz="2800" dirty="0" smtClean="0">
                <a:latin typeface="Times New Roman" pitchFamily="18" charset="0"/>
                <a:cs typeface="Times New Roman" pitchFamily="18" charset="0"/>
              </a:rPr>
              <a:t> and are neither typically ionic nor covalent, for example, </a:t>
            </a:r>
            <a:r>
              <a:rPr lang="en-US" sz="2800" dirty="0" err="1" smtClean="0">
                <a:latin typeface="Times New Roman" pitchFamily="18" charset="0"/>
                <a:cs typeface="Times New Roman" pitchFamily="18" charset="0"/>
              </a:rPr>
              <a:t>TiC</a:t>
            </a:r>
            <a:r>
              <a:rPr lang="en-US" sz="2800" dirty="0" smtClean="0">
                <a:latin typeface="Times New Roman" pitchFamily="18" charset="0"/>
                <a:cs typeface="Times New Roman" pitchFamily="18" charset="0"/>
              </a:rPr>
              <a:t>, Mn</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N, Fe</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H, VH</a:t>
            </a:r>
            <a:r>
              <a:rPr lang="en-US" sz="2800" baseline="-25000" dirty="0" smtClean="0">
                <a:latin typeface="Times New Roman" pitchFamily="18" charset="0"/>
                <a:cs typeface="Times New Roman" pitchFamily="18" charset="0"/>
              </a:rPr>
              <a:t>0.56</a:t>
            </a:r>
            <a:r>
              <a:rPr lang="en-US" sz="2800" dirty="0" smtClean="0">
                <a:latin typeface="Times New Roman" pitchFamily="18" charset="0"/>
                <a:cs typeface="Times New Roman" pitchFamily="18" charset="0"/>
              </a:rPr>
              <a:t> and TiH</a:t>
            </a:r>
            <a:r>
              <a:rPr lang="en-US" sz="2800" baseline="-25000" dirty="0" smtClean="0">
                <a:latin typeface="Times New Roman" pitchFamily="18" charset="0"/>
                <a:cs typeface="Times New Roman" pitchFamily="18" charset="0"/>
              </a:rPr>
              <a:t>1.7</a:t>
            </a:r>
            <a:r>
              <a:rPr lang="en-US" sz="2800" dirty="0" smtClean="0">
                <a:latin typeface="Times New Roman" pitchFamily="18" charset="0"/>
                <a:cs typeface="Times New Roman" pitchFamily="18" charset="0"/>
              </a:rPr>
              <a:t>, etc.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The formulas quoted do not, of course, correspond to any normal oxidation state of the metal. </a:t>
            </a:r>
          </a:p>
        </p:txBody>
      </p:sp>
      <p:sp>
        <p:nvSpPr>
          <p:cNvPr id="5" name="Slide Number Placeholder 4"/>
          <p:cNvSpPr>
            <a:spLocks noGrp="1"/>
          </p:cNvSpPr>
          <p:nvPr>
            <p:ph type="sldNum" sz="quarter" idx="12"/>
          </p:nvPr>
        </p:nvSpPr>
        <p:spPr/>
        <p:txBody>
          <a:bodyPr/>
          <a:lstStyle/>
          <a:p>
            <a:fld id="{1AECD830-6D75-4D7C-923D-AC950AB2D063}"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05600"/>
          </a:xfrm>
        </p:spPr>
        <p:txBody>
          <a:bodyPr>
            <a:normAutofit lnSpcReduction="1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Because of the nature of their composition, these compounds are referred to as </a:t>
            </a:r>
            <a:r>
              <a:rPr lang="en-US" sz="2800" i="1" dirty="0" smtClean="0">
                <a:latin typeface="Times New Roman" pitchFamily="18" charset="0"/>
                <a:cs typeface="Times New Roman" pitchFamily="18" charset="0"/>
              </a:rPr>
              <a:t>interstitial compounds.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principal physical and chemical characteristics of these compounds are as follows:</a:t>
            </a:r>
          </a:p>
          <a:p>
            <a:pPr algn="just">
              <a:lnSpc>
                <a:spcPct val="150000"/>
              </a:lnSpc>
              <a:buNone/>
            </a:pP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i</a:t>
            </a:r>
            <a:r>
              <a:rPr lang="en-US" sz="2800" dirty="0" smtClean="0">
                <a:latin typeface="Times New Roman" pitchFamily="18" charset="0"/>
                <a:cs typeface="Times New Roman" pitchFamily="18" charset="0"/>
              </a:rPr>
              <a:t>) They have high melting points, higher than those of pure metals.</a:t>
            </a:r>
          </a:p>
          <a:p>
            <a:pPr algn="just">
              <a:lnSpc>
                <a:spcPct val="150000"/>
              </a:lnSpc>
              <a:buNone/>
            </a:pPr>
            <a:r>
              <a:rPr lang="en-US" sz="2800" dirty="0" smtClean="0">
                <a:latin typeface="Times New Roman" pitchFamily="18" charset="0"/>
                <a:cs typeface="Times New Roman" pitchFamily="18" charset="0"/>
              </a:rPr>
              <a:t>(ii) They are very hard, some borides approach diamond in hardness.</a:t>
            </a:r>
          </a:p>
          <a:p>
            <a:pPr algn="just">
              <a:lnSpc>
                <a:spcPct val="150000"/>
              </a:lnSpc>
              <a:buNone/>
            </a:pPr>
            <a:r>
              <a:rPr lang="en-US" sz="2800" dirty="0" smtClean="0">
                <a:latin typeface="Times New Roman" pitchFamily="18" charset="0"/>
                <a:cs typeface="Times New Roman" pitchFamily="18" charset="0"/>
              </a:rPr>
              <a:t>(iii) They retain metallic conductivity.</a:t>
            </a:r>
          </a:p>
          <a:p>
            <a:pPr algn="just">
              <a:lnSpc>
                <a:spcPct val="150000"/>
              </a:lnSpc>
              <a:buNone/>
            </a:pPr>
            <a:r>
              <a:rPr lang="en-US" sz="2800" dirty="0" smtClean="0">
                <a:latin typeface="Times New Roman" pitchFamily="18" charset="0"/>
                <a:cs typeface="Times New Roman" pitchFamily="18" charset="0"/>
              </a:rPr>
              <a:t>(iv) They are chemically inert.</a:t>
            </a:r>
            <a:endParaRPr lang="en-US" sz="2800" b="1" dirty="0" smtClean="0">
              <a:latin typeface="Times New Roman" pitchFamily="18" charset="0"/>
              <a:cs typeface="Times New Roman" pitchFamily="18" charset="0"/>
            </a:endParaRPr>
          </a:p>
          <a:p>
            <a:endParaRPr lang="en-US" dirty="0"/>
          </a:p>
        </p:txBody>
      </p:sp>
      <p:sp>
        <p:nvSpPr>
          <p:cNvPr id="5" name="Slide Number Placeholder 4"/>
          <p:cNvSpPr>
            <a:spLocks noGrp="1"/>
          </p:cNvSpPr>
          <p:nvPr>
            <p:ph type="sldNum" sz="quarter" idx="12"/>
          </p:nvPr>
        </p:nvSpPr>
        <p:spPr/>
        <p:txBody>
          <a:bodyPr/>
          <a:lstStyle/>
          <a:p>
            <a:fld id="{1AECD830-6D75-4D7C-923D-AC950AB2D063}"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ECD830-6D75-4D7C-923D-AC950AB2D063}" type="slidenum">
              <a:rPr lang="en-US" smtClean="0"/>
              <a:pPr/>
              <a:t>66</a:t>
            </a:fld>
            <a:endParaRPr lang="en-US"/>
          </a:p>
        </p:txBody>
      </p:sp>
      <p:sp>
        <p:nvSpPr>
          <p:cNvPr id="5" name="Title 1"/>
          <p:cNvSpPr>
            <a:spLocks noGrp="1"/>
          </p:cNvSpPr>
          <p:nvPr>
            <p:ph idx="1"/>
          </p:nvPr>
        </p:nvSpPr>
        <p:spPr>
          <a:xfrm>
            <a:off x="0" y="0"/>
            <a:ext cx="9144000" cy="6858000"/>
          </a:xfrm>
        </p:spPr>
        <p:txBody>
          <a:bodyPr>
            <a:normAutofit fontScale="92500" lnSpcReduction="20000"/>
          </a:bodyPr>
          <a:lstStyle/>
          <a:p>
            <a:pPr marL="342900" lvl="1" indent="-342900" algn="ctr">
              <a:buNone/>
            </a:pPr>
            <a:r>
              <a:rPr lang="en-US" sz="3500" b="1" dirty="0" smtClean="0">
                <a:latin typeface="Times New Roman" pitchFamily="18" charset="0"/>
                <a:cs typeface="Times New Roman" pitchFamily="18" charset="0"/>
              </a:rPr>
              <a:t>Descriptive Chemistry first series transition metals</a:t>
            </a:r>
          </a:p>
          <a:p>
            <a:pPr marL="342900" lvl="1" indent="-342900" algn="just">
              <a:buNone/>
            </a:pPr>
            <a:r>
              <a:rPr lang="en-US" sz="3200" b="1" dirty="0" smtClean="0">
                <a:latin typeface="Times New Roman" pitchFamily="18" charset="0"/>
                <a:cs typeface="Times New Roman" pitchFamily="18" charset="0"/>
              </a:rPr>
              <a:t>Chemistry of Titanium</a:t>
            </a:r>
          </a:p>
          <a:p>
            <a:pPr marL="342900" lvl="1" indent="-342900" algn="just">
              <a:buNone/>
            </a:pPr>
            <a:r>
              <a:rPr lang="en-US" sz="3200" b="1" dirty="0" smtClean="0">
                <a:latin typeface="Times New Roman" pitchFamily="18" charset="0"/>
                <a:cs typeface="Times New Roman" pitchFamily="18" charset="0"/>
              </a:rPr>
              <a:t>Properties</a:t>
            </a:r>
          </a:p>
          <a:p>
            <a:pPr marL="342900" lvl="1" indent="-342900" algn="just">
              <a:lnSpc>
                <a:spcPct val="150000"/>
              </a:lnSpc>
              <a:buFont typeface="Wingdings" pitchFamily="2" charset="2"/>
              <a:buChar char="Ø"/>
            </a:pPr>
            <a:r>
              <a:rPr lang="en-US" dirty="0" smtClean="0">
                <a:latin typeface="Times New Roman" pitchFamily="18" charset="0"/>
                <a:cs typeface="Times New Roman" pitchFamily="18" charset="0"/>
              </a:rPr>
              <a:t>Titanium is Soft, silver-white metal with melting and boiling points of 1814K and 3104K respectively.</a:t>
            </a:r>
          </a:p>
          <a:p>
            <a:pPr marL="342900" lvl="1" indent="-342900" algn="just">
              <a:lnSpc>
                <a:spcPct val="150000"/>
              </a:lnSpc>
              <a:buFont typeface="Wingdings" pitchFamily="2" charset="2"/>
              <a:buChar char="Ø"/>
            </a:pPr>
            <a:r>
              <a:rPr lang="en-US" dirty="0" smtClean="0">
                <a:latin typeface="Times New Roman" pitchFamily="18" charset="0"/>
                <a:cs typeface="Times New Roman" pitchFamily="18" charset="0"/>
              </a:rPr>
              <a:t>Titanium has the electronic structure [</a:t>
            </a:r>
            <a:r>
              <a:rPr lang="en-US" dirty="0" err="1" smtClean="0">
                <a:latin typeface="Times New Roman" pitchFamily="18" charset="0"/>
                <a:cs typeface="Times New Roman" pitchFamily="18" charset="0"/>
              </a:rPr>
              <a:t>Ar</a:t>
            </a:r>
            <a:r>
              <a:rPr lang="en-US" dirty="0" smtClean="0">
                <a:latin typeface="Times New Roman" pitchFamily="18" charset="0"/>
                <a:cs typeface="Times New Roman" pitchFamily="18" charset="0"/>
              </a:rPr>
              <a:t>] 4s</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3d</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Titanium does not react with alkalis and does not dissolve in mineral acids at room temperature.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It is attacked by hot </a:t>
            </a:r>
            <a:r>
              <a:rPr lang="en-US" sz="2800" dirty="0" err="1" smtClean="0">
                <a:latin typeface="Times New Roman" pitchFamily="18" charset="0"/>
                <a:cs typeface="Times New Roman" pitchFamily="18" charset="0"/>
              </a:rPr>
              <a:t>HCl</a:t>
            </a:r>
            <a:r>
              <a:rPr lang="en-US" sz="2800" dirty="0" smtClean="0">
                <a:latin typeface="Times New Roman" pitchFamily="18" charset="0"/>
                <a:cs typeface="Times New Roman" pitchFamily="18" charset="0"/>
              </a:rPr>
              <a:t>, forming Ti(III) and 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and hot HNO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oxidizes the metal to hydrous TiO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Titanium reacts with most non-metals at elevated temperatures; with C, 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N</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and halogens. </a:t>
            </a:r>
          </a:p>
          <a:p>
            <a:pPr>
              <a:buNone/>
            </a:pP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 binary hydrides, carbide, nitride and borides are all inert, high-melting, refractory materials.</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Ti exhibits the common oxidation numbers: +2, +3 and +4. +4 is the most stable state and corresponds to the group number.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This oxidation state is represented by the solid and ionic TiO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and the liquid covalent TiC</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The ionic character of the former means that it contains Ti</a:t>
            </a:r>
            <a:r>
              <a:rPr lang="en-US" sz="2800" baseline="30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ions, of [</a:t>
            </a:r>
            <a:r>
              <a:rPr lang="en-US" sz="2800" dirty="0" err="1" smtClean="0">
                <a:latin typeface="Times New Roman" pitchFamily="18" charset="0"/>
                <a:cs typeface="Times New Roman" pitchFamily="18" charset="0"/>
              </a:rPr>
              <a:t>Ar</a:t>
            </a:r>
            <a:r>
              <a:rPr lang="en-US" sz="2800" dirty="0" smtClean="0">
                <a:latin typeface="Times New Roman" pitchFamily="18" charset="0"/>
                <a:cs typeface="Times New Roman" pitchFamily="18" charset="0"/>
              </a:rPr>
              <a:t>] configuration.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This and its high lattice energy account for its stability.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However, the high polarizing power of Ti</a:t>
            </a:r>
            <a:r>
              <a:rPr lang="en-US" sz="2800" baseline="30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makes it energetically more favorable to form the tetrahedral covalent TiCl</a:t>
            </a:r>
            <a:r>
              <a:rPr lang="en-US" sz="2800" baseline="-25000" dirty="0" smtClean="0">
                <a:latin typeface="Times New Roman" pitchFamily="18" charset="0"/>
                <a:cs typeface="Times New Roman" pitchFamily="18" charset="0"/>
              </a:rPr>
              <a:t>4</a:t>
            </a:r>
            <a:r>
              <a:rPr lang="en-US" sz="2800" b="1"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Ti(II) compounds are the least stable and liberate hydrogen from water.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On the other hand, Ti(III) compounds in acidified solution can be stored and handled in an inert atmosphere.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d</a:t>
            </a:r>
            <a:r>
              <a:rPr lang="en-US" sz="2800" baseline="30000" dirty="0" smtClean="0">
                <a:latin typeface="Times New Roman" pitchFamily="18" charset="0"/>
                <a:cs typeface="Times New Roman" pitchFamily="18" charset="0"/>
              </a:rPr>
              <a:t>1</a:t>
            </a:r>
            <a:r>
              <a:rPr lang="en-US" sz="2800" dirty="0" smtClean="0">
                <a:latin typeface="Times New Roman" pitchFamily="18" charset="0"/>
                <a:cs typeface="Times New Roman" pitchFamily="18" charset="0"/>
              </a:rPr>
              <a:t> configuration of Ti</a:t>
            </a:r>
            <a:r>
              <a:rPr lang="en-US" sz="2800" baseline="30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give </a:t>
            </a:r>
            <a:r>
              <a:rPr lang="en-US" sz="2800" dirty="0" err="1" smtClean="0">
                <a:latin typeface="Times New Roman" pitchFamily="18" charset="0"/>
                <a:cs typeface="Times New Roman" pitchFamily="18" charset="0"/>
              </a:rPr>
              <a:t>colour</a:t>
            </a:r>
            <a:r>
              <a:rPr lang="en-US" sz="2800" dirty="0" smtClean="0">
                <a:latin typeface="Times New Roman" pitchFamily="18" charset="0"/>
                <a:cs typeface="Times New Roman" pitchFamily="18" charset="0"/>
              </a:rPr>
              <a:t>, and its visible absorption spectrum, unlike the </a:t>
            </a:r>
            <a:r>
              <a:rPr lang="en-US" sz="2800" dirty="0" err="1" smtClean="0">
                <a:latin typeface="Times New Roman" pitchFamily="18" charset="0"/>
                <a:cs typeface="Times New Roman" pitchFamily="18" charset="0"/>
              </a:rPr>
              <a:t>colourless</a:t>
            </a:r>
            <a:r>
              <a:rPr lang="en-US" sz="2800" dirty="0" smtClean="0">
                <a:latin typeface="Times New Roman" pitchFamily="18" charset="0"/>
                <a:cs typeface="Times New Roman" pitchFamily="18" charset="0"/>
              </a:rPr>
              <a:t> Ti(IV).</a:t>
            </a:r>
          </a:p>
          <a:p>
            <a:pPr marL="342900" lvl="2" indent="-342900" algn="just">
              <a:lnSpc>
                <a:spcPct val="150000"/>
              </a:lnSpc>
              <a:buNone/>
            </a:pPr>
            <a:r>
              <a:rPr lang="en-US" sz="2800" b="1" dirty="0" smtClean="0">
                <a:latin typeface="Times New Roman" pitchFamily="18" charset="0"/>
                <a:cs typeface="Times New Roman" pitchFamily="18" charset="0"/>
              </a:rPr>
              <a:t>Occurrence and extraction of  Titanium</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main ore of titanium is </a:t>
            </a:r>
            <a:r>
              <a:rPr lang="en-US" sz="2800" dirty="0" err="1" smtClean="0">
                <a:latin typeface="Times New Roman" pitchFamily="18" charset="0"/>
                <a:cs typeface="Times New Roman" pitchFamily="18" charset="0"/>
              </a:rPr>
              <a:t>ilmenite</a:t>
            </a:r>
            <a:r>
              <a:rPr lang="en-US" sz="2800" dirty="0" smtClean="0">
                <a:latin typeface="Times New Roman" pitchFamily="18" charset="0"/>
                <a:cs typeface="Times New Roman" pitchFamily="18" charset="0"/>
              </a:rPr>
              <a:t> (FeTiO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and it also occurs as three forms of TiO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anatase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rutile</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brookite</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perovskite</a:t>
            </a:r>
            <a:r>
              <a:rPr lang="en-US" sz="2800" dirty="0" smtClean="0">
                <a:latin typeface="Times New Roman" pitchFamily="18" charset="0"/>
                <a:cs typeface="Times New Roman" pitchFamily="18" charset="0"/>
              </a:rPr>
              <a:t>.</a:t>
            </a:r>
          </a:p>
          <a:p>
            <a:pPr algn="just">
              <a:lnSpc>
                <a:spcPct val="150000"/>
              </a:lnSpc>
              <a:buNone/>
            </a:pPr>
            <a:endParaRPr lang="en-US" sz="2800" b="1"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1AECD830-6D75-4D7C-923D-AC950AB2D063}"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Production of Ti involves conversion of </a:t>
            </a:r>
            <a:r>
              <a:rPr lang="en-US" sz="2800" dirty="0" err="1" smtClean="0">
                <a:latin typeface="Times New Roman" pitchFamily="18" charset="0"/>
                <a:cs typeface="Times New Roman" pitchFamily="18" charset="0"/>
              </a:rPr>
              <a:t>rutile</a:t>
            </a:r>
            <a:r>
              <a:rPr lang="en-US" sz="2800" dirty="0" smtClean="0">
                <a:latin typeface="Times New Roman" pitchFamily="18" charset="0"/>
                <a:cs typeface="Times New Roman" pitchFamily="18" charset="0"/>
              </a:rPr>
              <a:t> or </a:t>
            </a:r>
            <a:r>
              <a:rPr lang="en-US" sz="2800" dirty="0" err="1" smtClean="0">
                <a:latin typeface="Times New Roman" pitchFamily="18" charset="0"/>
                <a:cs typeface="Times New Roman" pitchFamily="18" charset="0"/>
              </a:rPr>
              <a:t>ilmenite</a:t>
            </a:r>
            <a:r>
              <a:rPr lang="en-US" sz="2800" dirty="0" smtClean="0">
                <a:latin typeface="Times New Roman" pitchFamily="18" charset="0"/>
                <a:cs typeface="Times New Roman" pitchFamily="18" charset="0"/>
              </a:rPr>
              <a:t> to TiCl</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(by heating in a stream of 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at 1200K in the presence of coke) followed by reduction using Mg.</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Titanium(IV) oxide is also purified via TiCl</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in the chloride process.</a:t>
            </a:r>
          </a:p>
          <a:p>
            <a:pPr algn="just">
              <a:lnSpc>
                <a:spcPct val="150000"/>
              </a:lnSpc>
              <a:buNone/>
            </a:pPr>
            <a:r>
              <a:rPr lang="en-US" b="1" dirty="0" smtClean="0">
                <a:latin typeface="Times New Roman" pitchFamily="18" charset="0"/>
                <a:cs typeface="Times New Roman" pitchFamily="18" charset="0"/>
              </a:rPr>
              <a:t>Importance and compounds of titanium</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Titanium metal is resistant to corrosion at ambient temperatures, and is lightweight and strong, making it valuable as a component in alloys, e.g. in aircraft construction.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Superconducting magnets (used, for example, in MRI equipment) contain </a:t>
            </a:r>
            <a:r>
              <a:rPr lang="en-US" sz="2800" dirty="0" err="1" smtClean="0">
                <a:latin typeface="Times New Roman" pitchFamily="18" charset="0"/>
                <a:cs typeface="Times New Roman" pitchFamily="18" charset="0"/>
              </a:rPr>
              <a:t>NbTi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multicore</a:t>
            </a:r>
            <a:r>
              <a:rPr lang="en-US" sz="2800" dirty="0" smtClean="0">
                <a:latin typeface="Times New Roman" pitchFamily="18" charset="0"/>
                <a:cs typeface="Times New Roman" pitchFamily="18" charset="0"/>
              </a:rPr>
              <a:t> conductors.</a:t>
            </a:r>
            <a:endParaRPr lang="en-US" sz="28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pPr>
              <a:buNone/>
            </a:pPr>
            <a:r>
              <a:rPr lang="en-US" b="1" dirty="0" smtClean="0">
                <a:latin typeface="Times New Roman" pitchFamily="18" charset="0"/>
                <a:cs typeface="Times New Roman" pitchFamily="18" charset="0"/>
              </a:rPr>
              <a:t>Electronic Configurations of the d-Block Elements</a:t>
            </a:r>
          </a:p>
          <a:p>
            <a:pPr algn="just">
              <a:lnSpc>
                <a:spcPct val="150000"/>
              </a:lnSpc>
              <a:buFont typeface="Wingdings" pitchFamily="2" charset="2"/>
              <a:buChar char="Ø"/>
            </a:pPr>
            <a:r>
              <a:rPr lang="en-US" dirty="0" smtClean="0">
                <a:latin typeface="Times New Roman" pitchFamily="18" charset="0"/>
                <a:cs typeface="Times New Roman" pitchFamily="18" charset="0"/>
              </a:rPr>
              <a:t>In general the electronic configuration of these elements is (n-1)d</a:t>
            </a:r>
            <a:r>
              <a:rPr lang="en-US" baseline="30000" dirty="0" smtClean="0">
                <a:latin typeface="Times New Roman" pitchFamily="18" charset="0"/>
                <a:cs typeface="Times New Roman" pitchFamily="18" charset="0"/>
              </a:rPr>
              <a:t>1–10</a:t>
            </a:r>
            <a:r>
              <a:rPr lang="en-US" dirty="0" smtClean="0">
                <a:latin typeface="Times New Roman" pitchFamily="18" charset="0"/>
                <a:cs typeface="Times New Roman" pitchFamily="18" charset="0"/>
              </a:rPr>
              <a:t>ns</a:t>
            </a:r>
            <a:r>
              <a:rPr lang="en-US" baseline="30000"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a:t>
            </a:r>
          </a:p>
          <a:p>
            <a:pPr algn="just">
              <a:lnSpc>
                <a:spcPct val="150000"/>
              </a:lnSpc>
              <a:buFont typeface="Wingdings" pitchFamily="2" charset="2"/>
              <a:buChar char="Ø"/>
            </a:pPr>
            <a:r>
              <a:rPr lang="en-US" dirty="0" smtClean="0">
                <a:latin typeface="Times New Roman" pitchFamily="18" charset="0"/>
                <a:cs typeface="Times New Roman" pitchFamily="18" charset="0"/>
              </a:rPr>
              <a:t>The (n–1) stands for the inner d-orbitals which may have one to ten electrons and the outermost ns orbital may have one or two electrons. </a:t>
            </a:r>
          </a:p>
          <a:p>
            <a:pPr algn="just">
              <a:lnSpc>
                <a:spcPct val="150000"/>
              </a:lnSpc>
              <a:buFont typeface="Wingdings" pitchFamily="2" charset="2"/>
              <a:buChar char="Ø"/>
            </a:pPr>
            <a:r>
              <a:rPr lang="en-US" dirty="0" smtClean="0">
                <a:latin typeface="Times New Roman" pitchFamily="18" charset="0"/>
                <a:cs typeface="Times New Roman" pitchFamily="18" charset="0"/>
              </a:rPr>
              <a:t>However, this generalization has several exceptions because</a:t>
            </a:r>
          </a:p>
          <a:p>
            <a:pPr algn="just">
              <a:lnSpc>
                <a:spcPct val="150000"/>
              </a:lnSpc>
              <a:buNone/>
            </a:pPr>
            <a:r>
              <a:rPr lang="en-US" dirty="0" smtClean="0">
                <a:latin typeface="Times New Roman" pitchFamily="18" charset="0"/>
                <a:cs typeface="Times New Roman" pitchFamily="18" charset="0"/>
              </a:rPr>
              <a:t>of very little energy difference between (n-1)</a:t>
            </a:r>
            <a:r>
              <a:rPr lang="en-US" i="1" dirty="0" smtClean="0">
                <a:latin typeface="Times New Roman" pitchFamily="18" charset="0"/>
                <a:cs typeface="Times New Roman" pitchFamily="18" charset="0"/>
              </a:rPr>
              <a:t>d and ns orbitals.</a:t>
            </a:r>
          </a:p>
          <a:p>
            <a:pPr algn="just">
              <a:lnSpc>
                <a:spcPct val="150000"/>
              </a:lnSpc>
              <a:buFont typeface="Wingdings" pitchFamily="2" charset="2"/>
              <a:buChar char="Ø"/>
            </a:pPr>
            <a:r>
              <a:rPr lang="en-US" dirty="0" smtClean="0">
                <a:latin typeface="Times New Roman" pitchFamily="18" charset="0"/>
                <a:cs typeface="Times New Roman" pitchFamily="18" charset="0"/>
              </a:rPr>
              <a:t>Furthermore, half and completely filled sets of orbitals are relatively more stable.</a:t>
            </a:r>
            <a:endParaRPr lang="en-US" b="1" dirty="0" smtClean="0">
              <a:latin typeface="Times New Roman" pitchFamily="18" charset="0"/>
              <a:cs typeface="Times New Roman" pitchFamily="18" charset="0"/>
            </a:endParaRPr>
          </a:p>
          <a:p>
            <a:endParaRPr lang="en-US" dirty="0"/>
          </a:p>
        </p:txBody>
      </p:sp>
      <p:sp>
        <p:nvSpPr>
          <p:cNvPr id="5" name="Slide Number Placeholder 4"/>
          <p:cNvSpPr>
            <a:spLocks noGrp="1"/>
          </p:cNvSpPr>
          <p:nvPr>
            <p:ph type="sldNum" sz="quarter" idx="12"/>
          </p:nvPr>
        </p:nvSpPr>
        <p:spPr/>
        <p:txBody>
          <a:bodyPr/>
          <a:lstStyle/>
          <a:p>
            <a:fld id="{1AECD830-6D75-4D7C-923D-AC950AB2D063}"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Titanium(IV) halides can be formed from the elements; industrially, TiCl</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is prepared by reacting TiO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with 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in the presence of carbon.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Titanium(IV) fluoride is a hygroscopic white solid which forms HF on hydrolysis.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Both TiCl</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and TiBr</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hydrolyzed more readily than TiF</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At 298K, TiCl</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is a </a:t>
            </a:r>
            <a:r>
              <a:rPr lang="en-US" sz="2800" dirty="0" err="1" smtClean="0">
                <a:latin typeface="Times New Roman" pitchFamily="18" charset="0"/>
                <a:cs typeface="Times New Roman" pitchFamily="18" charset="0"/>
              </a:rPr>
              <a:t>colourless</a:t>
            </a:r>
            <a:r>
              <a:rPr lang="en-US" sz="2800" dirty="0" smtClean="0">
                <a:latin typeface="Times New Roman" pitchFamily="18" charset="0"/>
                <a:cs typeface="Times New Roman" pitchFamily="18" charset="0"/>
              </a:rPr>
              <a:t> liquid and TiBr</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a yellow solid.</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The tetra-iodide is a red-brown hygroscopic solid which sublimes in </a:t>
            </a:r>
            <a:r>
              <a:rPr lang="en-US" sz="2800" dirty="0" err="1" smtClean="0">
                <a:latin typeface="Times New Roman" pitchFamily="18" charset="0"/>
                <a:cs typeface="Times New Roman" pitchFamily="18" charset="0"/>
              </a:rPr>
              <a:t>vacuo</a:t>
            </a:r>
            <a:r>
              <a:rPr lang="en-US" sz="2800" dirty="0" smtClean="0">
                <a:latin typeface="Times New Roman" pitchFamily="18" charset="0"/>
                <a:cs typeface="Times New Roman" pitchFamily="18" charset="0"/>
              </a:rPr>
              <a:t> at 473K to a red vapor.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Tetrahedral molecules are present in the solid and vapor phases of TiCl</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TiBr</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and TiI</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a:t>
            </a:r>
          </a:p>
          <a:p>
            <a:endParaRPr lang="en-US" dirty="0"/>
          </a:p>
        </p:txBody>
      </p:sp>
      <p:sp>
        <p:nvSpPr>
          <p:cNvPr id="4" name="Slide Number Placeholder 3"/>
          <p:cNvSpPr>
            <a:spLocks noGrp="1"/>
          </p:cNvSpPr>
          <p:nvPr>
            <p:ph type="sldNum" sz="quarter" idx="12"/>
          </p:nvPr>
        </p:nvSpPr>
        <p:spPr/>
        <p:txBody>
          <a:bodyPr/>
          <a:lstStyle/>
          <a:p>
            <a:fld id="{1AECD830-6D75-4D7C-923D-AC950AB2D063}"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Each tetra-halide acts as a Lewis acid; TiCl</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is the most important, being used with AlCl</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in Ziegler–Natta catalysts for alkenes Polymerization and as a catalyst in a variety of other organic reactions.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Dissolving dry TiO</a:t>
            </a:r>
            <a:r>
              <a:rPr lang="en-US" sz="2800" baseline="-25000" dirty="0" smtClean="0">
                <a:latin typeface="Times New Roman" pitchFamily="18" charset="0"/>
                <a:cs typeface="Times New Roman" pitchFamily="18" charset="0"/>
              </a:rPr>
              <a:t>2 </a:t>
            </a:r>
            <a:r>
              <a:rPr lang="en-US" sz="2800" dirty="0" smtClean="0">
                <a:latin typeface="Times New Roman" pitchFamily="18" charset="0"/>
                <a:cs typeface="Times New Roman" pitchFamily="18" charset="0"/>
              </a:rPr>
              <a:t>in acids is difficult, but the hydrous form (precipitated by adding base to solutions of Ti(IV) salts) dissolves in HF, </a:t>
            </a:r>
            <a:r>
              <a:rPr lang="en-US" sz="2800" dirty="0" err="1" smtClean="0">
                <a:latin typeface="Times New Roman" pitchFamily="18" charset="0"/>
                <a:cs typeface="Times New Roman" pitchFamily="18" charset="0"/>
              </a:rPr>
              <a:t>HCl</a:t>
            </a:r>
            <a:r>
              <a:rPr lang="en-US" sz="2800" dirty="0" smtClean="0">
                <a:latin typeface="Times New Roman" pitchFamily="18" charset="0"/>
                <a:cs typeface="Times New Roman" pitchFamily="18" charset="0"/>
              </a:rPr>
              <a:t> and 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SO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giving </a:t>
            </a:r>
            <a:r>
              <a:rPr lang="en-US" sz="2800" dirty="0" err="1" smtClean="0">
                <a:latin typeface="Times New Roman" pitchFamily="18" charset="0"/>
                <a:cs typeface="Times New Roman" pitchFamily="18" charset="0"/>
              </a:rPr>
              <a:t>fluoro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chloro</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sulfato</a:t>
            </a:r>
            <a:r>
              <a:rPr lang="en-US" sz="2800" dirty="0" smtClean="0">
                <a:latin typeface="Times New Roman" pitchFamily="18" charset="0"/>
                <a:cs typeface="Times New Roman" pitchFamily="18" charset="0"/>
              </a:rPr>
              <a:t> complexes respectively.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There is no simple aqua ion of Ti</a:t>
            </a:r>
            <a:r>
              <a:rPr lang="en-US" sz="2800" baseline="30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The reaction of TiO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with </a:t>
            </a:r>
            <a:r>
              <a:rPr lang="en-US" sz="2800" dirty="0" err="1" smtClean="0">
                <a:latin typeface="Times New Roman" pitchFamily="18" charset="0"/>
                <a:cs typeface="Times New Roman" pitchFamily="18" charset="0"/>
              </a:rPr>
              <a:t>CaO</a:t>
            </a:r>
            <a:r>
              <a:rPr lang="en-US" sz="2800" dirty="0" smtClean="0">
                <a:latin typeface="Times New Roman" pitchFamily="18" charset="0"/>
                <a:cs typeface="Times New Roman" pitchFamily="18" charset="0"/>
              </a:rPr>
              <a:t> at 1620K gives the </a:t>
            </a:r>
            <a:r>
              <a:rPr lang="en-US" sz="2800" dirty="0" err="1" smtClean="0">
                <a:latin typeface="Times New Roman" pitchFamily="18" charset="0"/>
                <a:cs typeface="Times New Roman" pitchFamily="18" charset="0"/>
              </a:rPr>
              <a:t>titanate</a:t>
            </a:r>
            <a:r>
              <a:rPr lang="en-US" sz="2800" dirty="0" smtClean="0">
                <a:latin typeface="Times New Roman" pitchFamily="18" charset="0"/>
                <a:cs typeface="Times New Roman" pitchFamily="18" charset="0"/>
              </a:rPr>
              <a:t>.</a:t>
            </a:r>
          </a:p>
          <a:p>
            <a:endParaRPr lang="en-US" dirty="0"/>
          </a:p>
        </p:txBody>
      </p:sp>
      <p:sp>
        <p:nvSpPr>
          <p:cNvPr id="4" name="Slide Number Placeholder 3"/>
          <p:cNvSpPr>
            <a:spLocks noGrp="1"/>
          </p:cNvSpPr>
          <p:nvPr>
            <p:ph type="sldNum" sz="quarter" idx="12"/>
          </p:nvPr>
        </p:nvSpPr>
        <p:spPr/>
        <p:txBody>
          <a:bodyPr/>
          <a:lstStyle/>
          <a:p>
            <a:fld id="{1AECD830-6D75-4D7C-923D-AC950AB2D063}"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Titanium(III) fluoride is prepared by passing 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and HF over Ti or its hydride at 970 K; it is a blue solid (m.pt 1473 K) with a structure related to ReO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trichloride</a:t>
            </a:r>
            <a:r>
              <a:rPr lang="en-US" sz="2800" dirty="0" smtClean="0">
                <a:latin typeface="Times New Roman" pitchFamily="18" charset="0"/>
                <a:cs typeface="Times New Roman" pitchFamily="18" charset="0"/>
              </a:rPr>
              <a:t> is commercially available; it is used as a catalyst in alkenes polymerization and is a powerful reducing agent.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In air, TiCl</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is readily oxidized, and disproportionate above 750K.</a:t>
            </a:r>
          </a:p>
          <a:p>
            <a:pPr algn="just">
              <a:lnSpc>
                <a:spcPct val="150000"/>
              </a:lnSpc>
              <a:buNone/>
            </a:pPr>
            <a:r>
              <a:rPr lang="en-US" sz="2800" dirty="0" smtClean="0">
                <a:latin typeface="Times New Roman" pitchFamily="18" charset="0"/>
                <a:cs typeface="Times New Roman" pitchFamily="18" charset="0"/>
              </a:rPr>
              <a:t>      2TiCl</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TiCl</a:t>
            </a:r>
            <a:r>
              <a:rPr lang="en-US" sz="2800" baseline="-25000" dirty="0" smtClean="0">
                <a:latin typeface="Times New Roman" pitchFamily="18" charset="0"/>
                <a:cs typeface="Times New Roman" pitchFamily="18" charset="0"/>
              </a:rPr>
              <a:t>4 </a:t>
            </a:r>
            <a:r>
              <a:rPr lang="en-US" sz="2800" dirty="0" smtClean="0">
                <a:latin typeface="Times New Roman" pitchFamily="18" charset="0"/>
                <a:cs typeface="Times New Roman" pitchFamily="18" charset="0"/>
              </a:rPr>
              <a:t>+ TiCl</a:t>
            </a:r>
            <a:r>
              <a:rPr lang="en-US" sz="2800" baseline="-25000" dirty="0" smtClean="0">
                <a:latin typeface="Times New Roman" pitchFamily="18" charset="0"/>
                <a:cs typeface="Times New Roman" pitchFamily="18" charset="0"/>
              </a:rPr>
              <a:t>2</a:t>
            </a:r>
          </a:p>
          <a:p>
            <a:pPr algn="just">
              <a:lnSpc>
                <a:spcPct val="150000"/>
              </a:lnSpc>
              <a:buNone/>
            </a:pPr>
            <a:endParaRPr lang="en-US" sz="2800" baseline="-250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72</a:t>
            </a:fld>
            <a:endParaRPr lang="en-US"/>
          </a:p>
        </p:txBody>
      </p:sp>
      <p:cxnSp>
        <p:nvCxnSpPr>
          <p:cNvPr id="6" name="Straight Arrow Connector 5"/>
          <p:cNvCxnSpPr/>
          <p:nvPr/>
        </p:nvCxnSpPr>
        <p:spPr>
          <a:xfrm>
            <a:off x="1752600" y="5791200"/>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Titanium tribromide is made by heating TiBr</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with Al, or by reaction of BBr</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with TiCl</a:t>
            </a:r>
            <a:r>
              <a:rPr lang="en-US" sz="2800" baseline="-25000" dirty="0" smtClean="0">
                <a:latin typeface="Times New Roman" pitchFamily="18" charset="0"/>
                <a:cs typeface="Times New Roman" pitchFamily="18" charset="0"/>
              </a:rPr>
              <a:t>3</a:t>
            </a: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When aqueous solutions of Ti(IV) are reduced by Zn, the purple aqua ion [Ti(H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6</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is obtained. </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This is a powerful reductant and is used in </a:t>
            </a:r>
            <a:r>
              <a:rPr lang="en-US" sz="2800" dirty="0" err="1" smtClean="0">
                <a:latin typeface="Times New Roman" pitchFamily="18" charset="0"/>
                <a:cs typeface="Times New Roman" pitchFamily="18" charset="0"/>
              </a:rPr>
              <a:t>titrimetric</a:t>
            </a:r>
            <a:r>
              <a:rPr lang="en-US" sz="2800" dirty="0" smtClean="0">
                <a:latin typeface="Times New Roman" pitchFamily="18" charset="0"/>
                <a:cs typeface="Times New Roman" pitchFamily="18" charset="0"/>
              </a:rPr>
              <a:t> analyses of Fe(III) and nitro groups (reduced to NH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groups); aqueous solutions of Ti(III) must be protected from aerial oxidation.</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1AECD830-6D75-4D7C-923D-AC950AB2D063}"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Chemistry of Vanadium</a:t>
            </a:r>
          </a:p>
          <a:p>
            <a:pPr marL="342900" lvl="1" indent="-342900">
              <a:buNone/>
            </a:pPr>
            <a:r>
              <a:rPr lang="en-US" sz="3200" b="1" dirty="0" smtClean="0">
                <a:latin typeface="Times New Roman" pitchFamily="18" charset="0"/>
                <a:cs typeface="Times New Roman" pitchFamily="18" charset="0"/>
              </a:rPr>
              <a:t>Properties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Ground state electronic configuration of vanadium [</a:t>
            </a:r>
            <a:r>
              <a:rPr lang="en-US" sz="2800" dirty="0" err="1" smtClean="0">
                <a:latin typeface="Times New Roman" pitchFamily="18" charset="0"/>
                <a:cs typeface="Times New Roman" pitchFamily="18" charset="0"/>
              </a:rPr>
              <a:t>Ar</a:t>
            </a:r>
            <a:r>
              <a:rPr lang="en-US" sz="2800" dirty="0" smtClean="0">
                <a:latin typeface="Times New Roman" pitchFamily="18" charset="0"/>
                <a:cs typeface="Times New Roman" pitchFamily="18" charset="0"/>
              </a:rPr>
              <a:t>]4s</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3d</a:t>
            </a:r>
            <a:r>
              <a:rPr lang="en-US" sz="2800" baseline="30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Vanadium is Soft, ductile, bright white metal.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It melts at 2183K and boils at 3650K. In many ways, vanadium metal is similar to Ti.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Vanadium is a powerful reductant but is passivated by an oxide film.</a:t>
            </a:r>
          </a:p>
          <a:p>
            <a:pPr algn="ctr">
              <a:lnSpc>
                <a:spcPct val="150000"/>
              </a:lnSpc>
              <a:buNone/>
            </a:pPr>
            <a:r>
              <a:rPr lang="en-US" sz="2800" dirty="0" smtClean="0">
                <a:latin typeface="Times New Roman" pitchFamily="18" charset="0"/>
                <a:cs typeface="Times New Roman" pitchFamily="18" charset="0"/>
              </a:rPr>
              <a:t>V</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+ 2e</a:t>
            </a:r>
            <a:r>
              <a:rPr lang="en-US" sz="2800" baseline="300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V         E</a:t>
            </a:r>
            <a:r>
              <a:rPr lang="en-US" sz="2800" baseline="30000" dirty="0" smtClean="0">
                <a:latin typeface="Times New Roman" pitchFamily="18" charset="0"/>
                <a:cs typeface="Times New Roman" pitchFamily="18" charset="0"/>
              </a:rPr>
              <a:t>0 </a:t>
            </a:r>
            <a:r>
              <a:rPr lang="en-US" sz="2800" dirty="0" smtClean="0">
                <a:latin typeface="Times New Roman" pitchFamily="18" charset="0"/>
                <a:cs typeface="Times New Roman" pitchFamily="18" charset="0"/>
              </a:rPr>
              <a:t>= -1.18V</a:t>
            </a:r>
            <a:r>
              <a:rPr lang="en-US" sz="2800" dirty="0" smtClean="0"/>
              <a:t>	</a:t>
            </a:r>
            <a:endParaRPr lang="en-US" sz="28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74</a:t>
            </a:fld>
            <a:endParaRPr lang="en-US"/>
          </a:p>
        </p:txBody>
      </p:sp>
      <p:cxnSp>
        <p:nvCxnSpPr>
          <p:cNvPr id="6" name="Straight Arrow Connector 5"/>
          <p:cNvCxnSpPr/>
          <p:nvPr/>
        </p:nvCxnSpPr>
        <p:spPr>
          <a:xfrm>
            <a:off x="4038600" y="64008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 metal is insoluble in non-oxidizing acids (except HF) and alkalis, but is attacked by HNO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aqua-</a:t>
            </a:r>
            <a:r>
              <a:rPr lang="en-US" sz="2800" dirty="0" err="1" smtClean="0">
                <a:latin typeface="Times New Roman" pitchFamily="18" charset="0"/>
                <a:cs typeface="Times New Roman" pitchFamily="18" charset="0"/>
              </a:rPr>
              <a:t>regia</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peroxodisulfate</a:t>
            </a:r>
            <a:r>
              <a:rPr lang="en-US" sz="2800" dirty="0" smtClean="0">
                <a:latin typeface="Times New Roman" pitchFamily="18" charset="0"/>
                <a:cs typeface="Times New Roman" pitchFamily="18" charset="0"/>
              </a:rPr>
              <a:t> solutions.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On heating, V reacts with halogens and combines with 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to give V</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 and with B, C and N</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to yield solid state materials.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Vanadium, like the other 3d transition metals, exhibits the common low oxidation state of +2 by the loss of its two s electrons.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In the highest oxidation state of +5, which corresponds to the group number, all the valence electrons are involved in bonding.</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Vanadium, like the other 3d transition metals, exhibits the common low oxidation state of +2 by the loss of its two s electrons.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In the highest oxidation state of +5, which corresponds to the group number, all the valence electrons are involved in bonding.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As usual, Ο or F stabilizes this state and the oxide V</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 is the most common oxide and is more ionic than the only +5 halide: VF</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Thermodynamically the +3 state is the most stable.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However, it is susceptible to oxidation in air.</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lgn="just">
              <a:lnSpc>
                <a:spcPct val="170000"/>
              </a:lnSpc>
              <a:buFont typeface="Wingdings" pitchFamily="2" charset="2"/>
              <a:buChar char="Ø"/>
            </a:pPr>
            <a:r>
              <a:rPr lang="en-US" sz="2800" dirty="0" smtClean="0">
                <a:latin typeface="Times New Roman" pitchFamily="18" charset="0"/>
                <a:cs typeface="Times New Roman" pitchFamily="18" charset="0"/>
              </a:rPr>
              <a:t>The +4</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state is stable in air. V(II) compounds are strong reductant whereas V(V) compounds are mild oxidants.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All the oxides representing the four oxidation states are known. </a:t>
            </a:r>
          </a:p>
          <a:p>
            <a:pPr algn="just">
              <a:lnSpc>
                <a:spcPct val="170000"/>
              </a:lnSpc>
              <a:buFont typeface="Wingdings" pitchFamily="2" charset="2"/>
              <a:buChar char="Ø"/>
            </a:pPr>
            <a:r>
              <a:rPr lang="en-US" sz="2800" dirty="0" smtClean="0">
                <a:latin typeface="Times New Roman" pitchFamily="18" charset="0"/>
                <a:cs typeface="Times New Roman" pitchFamily="18" charset="0"/>
              </a:rPr>
              <a:t>As the oxidation number and electro negativity increase, the basic character of the oxide decreases and its acidic character increases.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Thus VO and V(OH)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are basic whereas V</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is amphoteric and so is V</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 although it is more acidic than V</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a:t>
            </a:r>
          </a:p>
          <a:p>
            <a:pPr algn="just">
              <a:lnSpc>
                <a:spcPct val="170000"/>
              </a:lnSpc>
              <a:buFont typeface="Wingdings" pitchFamily="2" charset="2"/>
              <a:buChar char="Ø"/>
            </a:pPr>
            <a:r>
              <a:rPr lang="en-US" sz="2800" dirty="0" smtClean="0">
                <a:latin typeface="Times New Roman" pitchFamily="18" charset="0"/>
                <a:cs typeface="Times New Roman" pitchFamily="18" charset="0"/>
              </a:rPr>
              <a:t>The only binary halide of vanadium(V) is VF</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 (equation 2.2); it is a volatile white solid which is readily hydrolyzed and is a powerful fluorinating agent. </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77</a:t>
            </a:fld>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oxohalides</a:t>
            </a:r>
            <a:r>
              <a:rPr lang="en-US" sz="2800" dirty="0" smtClean="0">
                <a:latin typeface="Times New Roman" pitchFamily="18" charset="0"/>
                <a:cs typeface="Times New Roman" pitchFamily="18" charset="0"/>
              </a:rPr>
              <a:t> VOX</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are made by halogenations of V</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 Reaction of VOF</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with (Me</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Si)</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 yieldsVO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F, and treatment of VOCl</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with 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 gives VO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Cl.</a:t>
            </a:r>
          </a:p>
          <a:p>
            <a:pPr algn="just">
              <a:lnSpc>
                <a:spcPct val="150000"/>
              </a:lnSpc>
              <a:buFont typeface="Wingdings" pitchFamily="2" charset="2"/>
              <a:buChar char="Ø"/>
            </a:pPr>
            <a:r>
              <a:rPr lang="en-US" sz="2800" dirty="0" smtClean="0">
                <a:latin typeface="Times New Roman" pitchFamily="18" charset="0"/>
                <a:cs typeface="Times New Roman" pitchFamily="18" charset="0"/>
              </a:rPr>
              <a:t>Vanadium(V) oxide is amphoteric, being sparingly soluble in water but dissolving in alkalis to give a wide range of </a:t>
            </a:r>
            <a:r>
              <a:rPr lang="en-US" sz="2800" dirty="0" err="1" smtClean="0">
                <a:latin typeface="Times New Roman" pitchFamily="18" charset="0"/>
                <a:cs typeface="Times New Roman" pitchFamily="18" charset="0"/>
              </a:rPr>
              <a:t>vanadates</a:t>
            </a:r>
            <a:r>
              <a:rPr lang="en-US" sz="2800" dirty="0" smtClean="0">
                <a:latin typeface="Times New Roman" pitchFamily="18" charset="0"/>
                <a:cs typeface="Times New Roman" pitchFamily="18" charset="0"/>
              </a:rPr>
              <a:t>, and in strong acids to form complexes of [VO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a:t>
            </a:r>
          </a:p>
          <a:p>
            <a:pPr marL="342900" lvl="2" indent="-342900" algn="just">
              <a:lnSpc>
                <a:spcPct val="150000"/>
              </a:lnSpc>
              <a:buNone/>
            </a:pPr>
            <a:r>
              <a:rPr lang="en-US" sz="2800" b="1" dirty="0" smtClean="0">
                <a:latin typeface="Times New Roman" pitchFamily="18" charset="0"/>
                <a:cs typeface="Times New Roman" pitchFamily="18" charset="0"/>
              </a:rPr>
              <a:t>Occurrence and extraction of  Vanadium</a:t>
            </a:r>
          </a:p>
          <a:p>
            <a:pPr algn="just">
              <a:lnSpc>
                <a:spcPct val="150000"/>
              </a:lnSpc>
              <a:buFont typeface="Wingdings" pitchFamily="2" charset="2"/>
              <a:buChar char="Ø"/>
            </a:pPr>
            <a:r>
              <a:rPr lang="en-US" sz="2800" dirty="0" smtClean="0">
                <a:latin typeface="Times New Roman" pitchFamily="18" charset="0"/>
                <a:cs typeface="Times New Roman" pitchFamily="18" charset="0"/>
              </a:rPr>
              <a:t>Vanadium occurs in several minerals including </a:t>
            </a:r>
            <a:r>
              <a:rPr lang="en-US" sz="2800" dirty="0" err="1" smtClean="0">
                <a:latin typeface="Times New Roman" pitchFamily="18" charset="0"/>
                <a:cs typeface="Times New Roman" pitchFamily="18" charset="0"/>
              </a:rPr>
              <a:t>vanadinite</a:t>
            </a:r>
            <a:r>
              <a:rPr lang="en-US" sz="2800" dirty="0" smtClean="0">
                <a:latin typeface="Times New Roman" pitchFamily="18" charset="0"/>
                <a:cs typeface="Times New Roman" pitchFamily="18" charset="0"/>
              </a:rPr>
              <a:t> (Pb</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(VO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Cl), </a:t>
            </a:r>
            <a:r>
              <a:rPr lang="en-US" sz="2800" dirty="0" err="1" smtClean="0">
                <a:latin typeface="Times New Roman" pitchFamily="18" charset="0"/>
                <a:cs typeface="Times New Roman" pitchFamily="18" charset="0"/>
              </a:rPr>
              <a:t>carnotite</a:t>
            </a:r>
            <a:r>
              <a:rPr lang="en-US" sz="2800" dirty="0" smtClean="0">
                <a:latin typeface="Times New Roman" pitchFamily="18" charset="0"/>
                <a:cs typeface="Times New Roman" pitchFamily="18" charset="0"/>
              </a:rPr>
              <a:t> (K</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(UO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(VO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.3H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 </a:t>
            </a:r>
            <a:r>
              <a:rPr lang="en-US" sz="2800" dirty="0" err="1" smtClean="0">
                <a:latin typeface="Times New Roman" pitchFamily="18" charset="0"/>
                <a:cs typeface="Times New Roman" pitchFamily="18" charset="0"/>
              </a:rPr>
              <a:t>roscoelite</a:t>
            </a:r>
            <a:r>
              <a:rPr lang="en-US" sz="2800" dirty="0" smtClean="0">
                <a:latin typeface="Times New Roman" pitchFamily="18" charset="0"/>
                <a:cs typeface="Times New Roman" pitchFamily="18" charset="0"/>
              </a:rPr>
              <a:t>(a vanadium-containing mica) and the polysulfide </a:t>
            </a:r>
            <a:r>
              <a:rPr lang="en-US" sz="2800" dirty="0" err="1" smtClean="0">
                <a:latin typeface="Times New Roman" pitchFamily="18" charset="0"/>
                <a:cs typeface="Times New Roman" pitchFamily="18" charset="0"/>
              </a:rPr>
              <a:t>patronite</a:t>
            </a:r>
            <a:r>
              <a:rPr lang="en-US" sz="2800" dirty="0" smtClean="0">
                <a:latin typeface="Times New Roman" pitchFamily="18" charset="0"/>
                <a:cs typeface="Times New Roman" pitchFamily="18" charset="0"/>
              </a:rPr>
              <a:t> (VS</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a:t>
            </a:r>
          </a:p>
          <a:p>
            <a:pPr marL="342900" lvl="2" indent="-342900" algn="just">
              <a:lnSpc>
                <a:spcPct val="150000"/>
              </a:lnSpc>
              <a:buNone/>
            </a:pPr>
            <a:endParaRPr lang="en-US" sz="2800" b="1" dirty="0" smtClean="0">
              <a:latin typeface="Times New Roman" pitchFamily="18" charset="0"/>
              <a:cs typeface="Times New Roman" pitchFamily="18" charset="0"/>
            </a:endParaRPr>
          </a:p>
          <a:p>
            <a:pPr marL="342900" lvl="2" indent="-342900" algn="just">
              <a:lnSpc>
                <a:spcPct val="150000"/>
              </a:lnSpc>
              <a:buNone/>
            </a:pPr>
            <a:endParaRPr lang="en-US" sz="2800" b="1"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It also occurs in phosphate rock and in some crude oils. It is not mined directly and extraction of vanadium is associated with that of other metals.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Roasting vanadium ores with Na</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CO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gives water soluble NaVO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and from solutions of this salt, the sparingly soluble [NH</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][VO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can be precipitated.</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This is heated to give V</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 reduction of which with Ca yields V.</a:t>
            </a:r>
          </a:p>
          <a:p>
            <a:pPr algn="just">
              <a:lnSpc>
                <a:spcPct val="150000"/>
              </a:lnSpc>
              <a:buFont typeface="Wingdings" pitchFamily="2" charset="2"/>
              <a:buChar char="Ø"/>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pPr algn="just">
              <a:lnSpc>
                <a:spcPct val="150000"/>
              </a:lnSpc>
              <a:buFont typeface="Wingdings" pitchFamily="2" charset="2"/>
              <a:buChar char="Ø"/>
            </a:pPr>
            <a:r>
              <a:rPr lang="en-US" dirty="0" smtClean="0">
                <a:latin typeface="Times New Roman" pitchFamily="18" charset="0"/>
                <a:cs typeface="Times New Roman" pitchFamily="18" charset="0"/>
              </a:rPr>
              <a:t>A consequence of this factor is reflected in the electronic configurations of Cr and Cu in the 3d series. </a:t>
            </a:r>
          </a:p>
          <a:p>
            <a:pPr algn="just">
              <a:lnSpc>
                <a:spcPct val="150000"/>
              </a:lnSpc>
              <a:buFont typeface="Wingdings" pitchFamily="2" charset="2"/>
              <a:buChar char="Ø"/>
            </a:pPr>
            <a:r>
              <a:rPr lang="en-US" dirty="0" smtClean="0">
                <a:latin typeface="Times New Roman" pitchFamily="18" charset="0"/>
                <a:cs typeface="Times New Roman" pitchFamily="18" charset="0"/>
              </a:rPr>
              <a:t>Consider the case of Cr, for example, which has 3d</a:t>
            </a:r>
            <a:r>
              <a:rPr lang="en-US" baseline="30000" dirty="0" smtClean="0">
                <a:latin typeface="Times New Roman" pitchFamily="18" charset="0"/>
                <a:cs typeface="Times New Roman" pitchFamily="18" charset="0"/>
              </a:rPr>
              <a:t>5</a:t>
            </a:r>
            <a:r>
              <a:rPr lang="en-US" dirty="0" smtClean="0">
                <a:latin typeface="Times New Roman" pitchFamily="18" charset="0"/>
                <a:cs typeface="Times New Roman" pitchFamily="18" charset="0"/>
              </a:rPr>
              <a:t>4s</a:t>
            </a:r>
            <a:r>
              <a:rPr lang="en-US" baseline="30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instead of 3d</a:t>
            </a:r>
            <a:r>
              <a:rPr lang="en-US" baseline="30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4s</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t>
            </a:r>
          </a:p>
          <a:p>
            <a:pPr algn="just">
              <a:lnSpc>
                <a:spcPct val="150000"/>
              </a:lnSpc>
              <a:buFont typeface="Wingdings" pitchFamily="2" charset="2"/>
              <a:buChar char="Ø"/>
            </a:pPr>
            <a:r>
              <a:rPr lang="en-US" dirty="0" smtClean="0">
                <a:latin typeface="Times New Roman" pitchFamily="18" charset="0"/>
                <a:cs typeface="Times New Roman" pitchFamily="18" charset="0"/>
              </a:rPr>
              <a:t>the energy gap between the two sets (3d and 4s) of orbitals is small enough to prevent electron entering the 3d orbitals. </a:t>
            </a:r>
          </a:p>
          <a:p>
            <a:pPr algn="just">
              <a:lnSpc>
                <a:spcPct val="150000"/>
              </a:lnSpc>
              <a:buFont typeface="Wingdings" pitchFamily="2" charset="2"/>
              <a:buChar char="Ø"/>
            </a:pPr>
            <a:r>
              <a:rPr lang="en-US" dirty="0" smtClean="0">
                <a:latin typeface="Times New Roman" pitchFamily="18" charset="0"/>
                <a:cs typeface="Times New Roman" pitchFamily="18" charset="0"/>
              </a:rPr>
              <a:t>Similarly in case of Cu, the configuration is 3d</a:t>
            </a:r>
            <a:r>
              <a:rPr lang="en-US" baseline="30000" dirty="0" smtClean="0">
                <a:latin typeface="Times New Roman" pitchFamily="18" charset="0"/>
                <a:cs typeface="Times New Roman" pitchFamily="18" charset="0"/>
              </a:rPr>
              <a:t>10</a:t>
            </a:r>
            <a:r>
              <a:rPr lang="en-US" dirty="0" smtClean="0">
                <a:latin typeface="Times New Roman" pitchFamily="18" charset="0"/>
                <a:cs typeface="Times New Roman" pitchFamily="18" charset="0"/>
              </a:rPr>
              <a:t>4s</a:t>
            </a:r>
            <a:r>
              <a:rPr lang="en-US" baseline="30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and not 3d</a:t>
            </a:r>
            <a:r>
              <a:rPr lang="en-US" baseline="30000" dirty="0" smtClean="0">
                <a:latin typeface="Times New Roman" pitchFamily="18" charset="0"/>
                <a:cs typeface="Times New Roman" pitchFamily="18" charset="0"/>
              </a:rPr>
              <a:t>9</a:t>
            </a:r>
            <a:r>
              <a:rPr lang="en-US" dirty="0" smtClean="0">
                <a:latin typeface="Times New Roman" pitchFamily="18" charset="0"/>
                <a:cs typeface="Times New Roman" pitchFamily="18" charset="0"/>
              </a:rPr>
              <a:t>4s</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p>
          <a:p>
            <a:pPr algn="just">
              <a:lnSpc>
                <a:spcPct val="150000"/>
              </a:lnSpc>
              <a:buFont typeface="Wingdings" pitchFamily="2" charset="2"/>
              <a:buChar char="Ø"/>
            </a:pPr>
            <a:r>
              <a:rPr lang="en-US" dirty="0" smtClean="0">
                <a:latin typeface="Times New Roman" pitchFamily="18" charset="0"/>
                <a:cs typeface="Times New Roman" pitchFamily="18" charset="0"/>
              </a:rPr>
              <a:t>This is something that you are just going to have to accept. </a:t>
            </a:r>
          </a:p>
          <a:p>
            <a:pPr algn="just">
              <a:lnSpc>
                <a:spcPct val="150000"/>
              </a:lnSpc>
              <a:buFont typeface="Wingdings" pitchFamily="2" charset="2"/>
              <a:buChar char="Ø"/>
            </a:pPr>
            <a:r>
              <a:rPr lang="en-US" dirty="0" smtClean="0">
                <a:latin typeface="Times New Roman" pitchFamily="18" charset="0"/>
                <a:cs typeface="Times New Roman" pitchFamily="18" charset="0"/>
              </a:rPr>
              <a:t>There is no </a:t>
            </a:r>
            <a:r>
              <a:rPr lang="en-US" i="1" dirty="0" smtClean="0">
                <a:latin typeface="Times New Roman" pitchFamily="18" charset="0"/>
                <a:cs typeface="Times New Roman" pitchFamily="18" charset="0"/>
              </a:rPr>
              <a:t>simple</a:t>
            </a:r>
            <a:r>
              <a:rPr lang="en-US" dirty="0" smtClean="0">
                <a:latin typeface="Times New Roman" pitchFamily="18" charset="0"/>
                <a:cs typeface="Times New Roman" pitchFamily="18" charset="0"/>
              </a:rPr>
              <a:t> explanation for it which is usable at this level.</a:t>
            </a:r>
          </a:p>
          <a:p>
            <a:endParaRPr lang="en-US" dirty="0"/>
          </a:p>
        </p:txBody>
      </p:sp>
      <p:sp>
        <p:nvSpPr>
          <p:cNvPr id="5" name="Slide Number Placeholder 4"/>
          <p:cNvSpPr>
            <a:spLocks noGrp="1"/>
          </p:cNvSpPr>
          <p:nvPr>
            <p:ph type="sldNum" sz="quarter" idx="12"/>
          </p:nvPr>
        </p:nvSpPr>
        <p:spPr/>
        <p:txBody>
          <a:bodyPr/>
          <a:lstStyle/>
          <a:p>
            <a:fld id="{1AECD830-6D75-4D7C-923D-AC950AB2D063}"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None/>
            </a:pPr>
            <a:r>
              <a:rPr lang="en-US" sz="2800" b="1" dirty="0" smtClean="0">
                <a:latin typeface="Times New Roman" pitchFamily="18" charset="0"/>
                <a:cs typeface="Times New Roman" pitchFamily="18" charset="0"/>
              </a:rPr>
              <a:t>Importance and compounds of Vanadium</a:t>
            </a: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The steel industry consumes about 85% of world supplies of V and ferrovanadium (used for toughening steels) is made by reducing a mixture of V</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 and Fe</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with Al; steel–vanadium alloys are used for spring and high-speed cutting-tool steels.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Vanadium(V) oxide is used as a catalyst in the oxidations of SO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to SO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and of naphthalene to </a:t>
            </a:r>
            <a:r>
              <a:rPr lang="en-US" sz="2800" dirty="0" err="1" smtClean="0">
                <a:latin typeface="Times New Roman" pitchFamily="18" charset="0"/>
                <a:cs typeface="Times New Roman" pitchFamily="18" charset="0"/>
              </a:rPr>
              <a:t>phthalic</a:t>
            </a:r>
            <a:r>
              <a:rPr lang="en-US" sz="2800" dirty="0" smtClean="0">
                <a:latin typeface="Times New Roman" pitchFamily="18" charset="0"/>
                <a:cs typeface="Times New Roman" pitchFamily="18" charset="0"/>
              </a:rPr>
              <a:t> acid.</a:t>
            </a:r>
          </a:p>
          <a:p>
            <a:pPr algn="just">
              <a:lnSpc>
                <a:spcPct val="150000"/>
              </a:lnSpc>
              <a:buNone/>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Chemistry of Chromium</a:t>
            </a:r>
          </a:p>
          <a:p>
            <a:pPr marL="342900" lvl="1" indent="-342900">
              <a:buNone/>
            </a:pPr>
            <a:r>
              <a:rPr lang="en-US" sz="3200" b="1" dirty="0" smtClean="0">
                <a:latin typeface="Times New Roman" pitchFamily="18" charset="0"/>
                <a:cs typeface="Times New Roman" pitchFamily="18" charset="0"/>
              </a:rPr>
              <a:t>Properties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Ground state electronic configuration of chromium is [</a:t>
            </a:r>
            <a:r>
              <a:rPr lang="en-US" sz="2800" dirty="0" err="1" smtClean="0">
                <a:latin typeface="Times New Roman" pitchFamily="18" charset="0"/>
                <a:cs typeface="Times New Roman" pitchFamily="18" charset="0"/>
              </a:rPr>
              <a:t>Ar</a:t>
            </a:r>
            <a:r>
              <a:rPr lang="en-US" sz="2800" dirty="0" smtClean="0">
                <a:latin typeface="Times New Roman" pitchFamily="18" charset="0"/>
                <a:cs typeface="Times New Roman" pitchFamily="18" charset="0"/>
              </a:rPr>
              <a:t>]4s</a:t>
            </a:r>
            <a:r>
              <a:rPr lang="en-US" sz="2800" baseline="30000" dirty="0" smtClean="0">
                <a:latin typeface="Times New Roman" pitchFamily="18" charset="0"/>
                <a:cs typeface="Times New Roman" pitchFamily="18" charset="0"/>
              </a:rPr>
              <a:t>1</a:t>
            </a:r>
            <a:r>
              <a:rPr lang="en-US" sz="2800" dirty="0" smtClean="0">
                <a:latin typeface="Times New Roman" pitchFamily="18" charset="0"/>
                <a:cs typeface="Times New Roman" pitchFamily="18" charset="0"/>
              </a:rPr>
              <a:t>3d</a:t>
            </a:r>
            <a:r>
              <a:rPr lang="en-US" sz="2800" baseline="30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chromium is hard; blue-white metal with melting and boiling points of 2180 K and 2945 K respectively.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At ordinary temperatures, Cr metal is resistant to chemical attack (although it dissolves in dilute </a:t>
            </a:r>
            <a:r>
              <a:rPr lang="en-US" sz="2800" dirty="0" err="1" smtClean="0">
                <a:latin typeface="Times New Roman" pitchFamily="18" charset="0"/>
                <a:cs typeface="Times New Roman" pitchFamily="18" charset="0"/>
              </a:rPr>
              <a:t>HCl</a:t>
            </a:r>
            <a:r>
              <a:rPr lang="en-US" sz="2800" dirty="0" smtClean="0">
                <a:latin typeface="Times New Roman" pitchFamily="18" charset="0"/>
                <a:cs typeface="Times New Roman" pitchFamily="18" charset="0"/>
              </a:rPr>
              <a:t> and 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SO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Nitric acid renders Cr passive, and Cr is resistant to alkalis.</a:t>
            </a:r>
          </a:p>
          <a:p>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At higher temperatures the metal is reactive: it decomposes steam and combines with 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halogens, and most other non-metals.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Borides, carbides and nitrides exist in various phases (e.g. </a:t>
            </a:r>
            <a:r>
              <a:rPr lang="en-US" sz="2800" dirty="0" err="1" smtClean="0">
                <a:latin typeface="Times New Roman" pitchFamily="18" charset="0"/>
                <a:cs typeface="Times New Roman" pitchFamily="18" charset="0"/>
              </a:rPr>
              <a:t>CrN</a:t>
            </a:r>
            <a:r>
              <a:rPr lang="en-US" sz="2800" dirty="0" smtClean="0">
                <a:latin typeface="Times New Roman" pitchFamily="18" charset="0"/>
                <a:cs typeface="Times New Roman" pitchFamily="18" charset="0"/>
              </a:rPr>
              <a:t>, Cr</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N, Cr</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N, Cr</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N</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and are inert materials (e.g. </a:t>
            </a:r>
            <a:r>
              <a:rPr lang="en-US" sz="2800" dirty="0" err="1" smtClean="0">
                <a:latin typeface="Times New Roman" pitchFamily="18" charset="0"/>
                <a:cs typeface="Times New Roman" pitchFamily="18" charset="0"/>
              </a:rPr>
              <a:t>CrN</a:t>
            </a:r>
            <a:r>
              <a:rPr lang="en-US" sz="2800" dirty="0" smtClean="0">
                <a:latin typeface="Times New Roman" pitchFamily="18" charset="0"/>
                <a:cs typeface="Times New Roman" pitchFamily="18" charset="0"/>
              </a:rPr>
              <a:t> is used in wear-resistant coatings).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black sulfide Cr</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S</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is formed by direct combination of the elements on heating; a range of other sulfides are known, but methods of synthesis vary.</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main oxidation states of chromium are +6, +3 and +2.</a:t>
            </a:r>
          </a:p>
          <a:p>
            <a:endParaRPr lang="en-US" dirty="0"/>
          </a:p>
        </p:txBody>
      </p:sp>
      <p:sp>
        <p:nvSpPr>
          <p:cNvPr id="4" name="Slide Number Placeholder 3"/>
          <p:cNvSpPr>
            <a:spLocks noGrp="1"/>
          </p:cNvSpPr>
          <p:nvPr>
            <p:ph type="sldNum" sz="quarter" idx="12"/>
          </p:nvPr>
        </p:nvSpPr>
        <p:spPr/>
        <p:txBody>
          <a:bodyPr/>
          <a:lstStyle/>
          <a:p>
            <a:fld id="{1AECD830-6D75-4D7C-923D-AC950AB2D063}" type="slidenum">
              <a:rPr lang="en-US" smtClean="0"/>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lgn="just">
              <a:lnSpc>
                <a:spcPct val="160000"/>
              </a:lnSpc>
              <a:buFont typeface="Wingdings" pitchFamily="2" charset="2"/>
              <a:buChar char="Ø"/>
            </a:pPr>
            <a:r>
              <a:rPr lang="en-US" sz="2800" dirty="0" smtClean="0">
                <a:latin typeface="Times New Roman" pitchFamily="18" charset="0"/>
                <a:cs typeface="Times New Roman" pitchFamily="18" charset="0"/>
              </a:rPr>
              <a:t> Although the ground state electronic configuration of Cr: 3d</a:t>
            </a:r>
            <a:r>
              <a:rPr lang="en-US" sz="2800" baseline="30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4s</a:t>
            </a:r>
            <a:r>
              <a:rPr lang="en-US" sz="2800" baseline="30000" dirty="0" smtClean="0">
                <a:latin typeface="Times New Roman" pitchFamily="18" charset="0"/>
                <a:cs typeface="Times New Roman" pitchFamily="18" charset="0"/>
              </a:rPr>
              <a:t>1</a:t>
            </a:r>
            <a:r>
              <a:rPr lang="en-US" sz="2800" dirty="0" smtClean="0">
                <a:latin typeface="Times New Roman" pitchFamily="18" charset="0"/>
                <a:cs typeface="Times New Roman" pitchFamily="18" charset="0"/>
              </a:rPr>
              <a:t> suggests the formation of Cr(I) compounds, it is energetically more favorable to form Cr</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ions in solution or in solid compounds.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However, oxidation states of +1 or lower are stabilized in presence of π-bonding ligands.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The </a:t>
            </a:r>
            <a:r>
              <a:rPr lang="en-US" sz="2800" b="1" i="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2</a:t>
            </a:r>
            <a:r>
              <a:rPr lang="en-US" sz="2800" b="1"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is the lowest common oxidation state of Cr but Cr(II) compounds are powerful </a:t>
            </a:r>
            <a:r>
              <a:rPr lang="en-US" sz="2800" dirty="0" err="1" smtClean="0">
                <a:latin typeface="Times New Roman" pitchFamily="18" charset="0"/>
                <a:cs typeface="Times New Roman" pitchFamily="18" charset="0"/>
              </a:rPr>
              <a:t>reductants</a:t>
            </a:r>
            <a:r>
              <a:rPr lang="en-US" sz="2800" dirty="0" smtClean="0">
                <a:latin typeface="Times New Roman" pitchFamily="18" charset="0"/>
                <a:cs typeface="Times New Roman" pitchFamily="18" charset="0"/>
              </a:rPr>
              <a:t> which are readily oxidized to Cr(III): the most stable state.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A few compounds of Cr(V) and Cr(IV) are known, but are unstable with respect to  disproportionation. </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marL="342900" lvl="2" indent="-342900">
              <a:buNone/>
            </a:pP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Occurrence and extraction of Chromium</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major ore of chromium is </a:t>
            </a:r>
            <a:r>
              <a:rPr lang="en-US" sz="2800" dirty="0" err="1" smtClean="0">
                <a:latin typeface="Times New Roman" pitchFamily="18" charset="0"/>
                <a:cs typeface="Times New Roman" pitchFamily="18" charset="0"/>
              </a:rPr>
              <a:t>chromite</a:t>
            </a:r>
            <a:r>
              <a:rPr lang="en-US" sz="2800" dirty="0" smtClean="0">
                <a:latin typeface="Times New Roman" pitchFamily="18" charset="0"/>
                <a:cs typeface="Times New Roman" pitchFamily="18" charset="0"/>
              </a:rPr>
              <a:t> (FeCr</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which has a normal </a:t>
            </a:r>
            <a:r>
              <a:rPr lang="en-US" sz="2800" dirty="0" err="1" smtClean="0">
                <a:latin typeface="Times New Roman" pitchFamily="18" charset="0"/>
                <a:cs typeface="Times New Roman" pitchFamily="18" charset="0"/>
              </a:rPr>
              <a:t>spinel</a:t>
            </a:r>
            <a:r>
              <a:rPr lang="en-US" sz="2800" dirty="0" smtClean="0">
                <a:latin typeface="Times New Roman" pitchFamily="18" charset="0"/>
                <a:cs typeface="Times New Roman" pitchFamily="18" charset="0"/>
              </a:rPr>
              <a:t> structure.</a:t>
            </a:r>
          </a:p>
          <a:p>
            <a:pPr algn="just">
              <a:lnSpc>
                <a:spcPct val="150000"/>
              </a:lnSpc>
              <a:buFont typeface="Wingdings" pitchFamily="2" charset="2"/>
              <a:buChar char="Ø"/>
            </a:pPr>
            <a:r>
              <a:rPr lang="en-US" sz="2800" dirty="0" err="1" smtClean="0">
                <a:latin typeface="Times New Roman" pitchFamily="18" charset="0"/>
                <a:cs typeface="Times New Roman" pitchFamily="18" charset="0"/>
              </a:rPr>
              <a:t>Chromite</a:t>
            </a:r>
            <a:r>
              <a:rPr lang="en-US" sz="2800" dirty="0" smtClean="0">
                <a:latin typeface="Times New Roman" pitchFamily="18" charset="0"/>
                <a:cs typeface="Times New Roman" pitchFamily="18" charset="0"/>
              </a:rPr>
              <a:t> is reduced with carbon to produce ferrochromium for the steel industry; stainless steels contain Cr to increase their corrosion resistance.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For the production of Cr metal, </a:t>
            </a:r>
            <a:r>
              <a:rPr lang="en-US" sz="2800" dirty="0" err="1" smtClean="0">
                <a:latin typeface="Times New Roman" pitchFamily="18" charset="0"/>
                <a:cs typeface="Times New Roman" pitchFamily="18" charset="0"/>
              </a:rPr>
              <a:t>chromite</a:t>
            </a:r>
            <a:r>
              <a:rPr lang="en-US" sz="2800" dirty="0" smtClean="0">
                <a:latin typeface="Times New Roman" pitchFamily="18" charset="0"/>
                <a:cs typeface="Times New Roman" pitchFamily="18" charset="0"/>
              </a:rPr>
              <a:t> is fused with Na</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CO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in the presence of air to give water-soluble Na</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CrO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and insoluble Fe</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Extraction with water followed by acidification with 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SO</a:t>
            </a:r>
            <a:r>
              <a:rPr lang="en-US" sz="2800" baseline="-25000" dirty="0" smtClean="0">
                <a:latin typeface="Times New Roman" pitchFamily="18" charset="0"/>
                <a:cs typeface="Times New Roman" pitchFamily="18" charset="0"/>
              </a:rPr>
              <a:t>4 </a:t>
            </a:r>
            <a:r>
              <a:rPr lang="en-US" sz="2800" dirty="0" smtClean="0">
                <a:latin typeface="Times New Roman" pitchFamily="18" charset="0"/>
                <a:cs typeface="Times New Roman" pitchFamily="18" charset="0"/>
              </a:rPr>
              <a:t>gives a solution from which Na</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Cr</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7</a:t>
            </a:r>
            <a:r>
              <a:rPr lang="en-US" sz="2800" dirty="0" smtClean="0">
                <a:latin typeface="Times New Roman" pitchFamily="18" charset="0"/>
                <a:cs typeface="Times New Roman" pitchFamily="18" charset="0"/>
              </a:rPr>
              <a:t> can be crystallized.</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pPr>
              <a:buNone/>
            </a:pP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Importance and compounds of Chromium</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The corrosion resistance of Cr leads to its widespread use as a protective coating (chromium plating); the metal is deposited by </a:t>
            </a:r>
            <a:r>
              <a:rPr lang="en-US" sz="2800" dirty="0" err="1" smtClean="0">
                <a:latin typeface="Times New Roman" pitchFamily="18" charset="0"/>
                <a:cs typeface="Times New Roman" pitchFamily="18" charset="0"/>
              </a:rPr>
              <a:t>electrolysing</a:t>
            </a:r>
            <a:r>
              <a:rPr lang="en-US" sz="2800" dirty="0" smtClean="0">
                <a:latin typeface="Times New Roman" pitchFamily="18" charset="0"/>
                <a:cs typeface="Times New Roman" pitchFamily="18" charset="0"/>
              </a:rPr>
              <a:t> aqueous Cr</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(SO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produced by dissolving Cr</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in 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SO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a:t>
            </a:r>
          </a:p>
          <a:p>
            <a:pPr algn="just">
              <a:lnSpc>
                <a:spcPct val="16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60000"/>
              </a:lnSpc>
              <a:buFont typeface="Wingdings" pitchFamily="2" charset="2"/>
              <a:buChar char="Ø"/>
            </a:pPr>
            <a:r>
              <a:rPr lang="en-US" sz="2800" dirty="0" smtClean="0">
                <a:latin typeface="Times New Roman" pitchFamily="18" charset="0"/>
                <a:cs typeface="Times New Roman" pitchFamily="18" charset="0"/>
              </a:rPr>
              <a:t>After the steel industry, the next major consumer of Cr (25%) is the chemical industry; applications include pigments (e.g. chrome yellow), tanning agents, </a:t>
            </a:r>
            <a:r>
              <a:rPr lang="en-US" sz="2800" dirty="0" err="1" smtClean="0">
                <a:latin typeface="Times New Roman" pitchFamily="18" charset="0"/>
                <a:cs typeface="Times New Roman" pitchFamily="18" charset="0"/>
              </a:rPr>
              <a:t>mordants</a:t>
            </a:r>
            <a:r>
              <a:rPr lang="en-US" sz="2800" dirty="0" smtClean="0">
                <a:latin typeface="Times New Roman" pitchFamily="18" charset="0"/>
                <a:cs typeface="Times New Roman" pitchFamily="18" charset="0"/>
              </a:rPr>
              <a:t>, catalysts and oxidizing agents. </a:t>
            </a:r>
          </a:p>
          <a:p>
            <a:pPr algn="just">
              <a:lnSpc>
                <a:spcPct val="160000"/>
              </a:lnSpc>
              <a:buFont typeface="Wingdings" pitchFamily="2" charset="2"/>
              <a:buChar char="Ø"/>
            </a:pPr>
            <a:r>
              <a:rPr lang="en-US" sz="2800" dirty="0" err="1" smtClean="0">
                <a:latin typeface="Times New Roman" pitchFamily="18" charset="0"/>
                <a:cs typeface="Times New Roman" pitchFamily="18" charset="0"/>
              </a:rPr>
              <a:t>Chromite</a:t>
            </a:r>
            <a:r>
              <a:rPr lang="en-US" sz="2800" dirty="0" smtClean="0">
                <a:latin typeface="Times New Roman" pitchFamily="18" charset="0"/>
                <a:cs typeface="Times New Roman" pitchFamily="18" charset="0"/>
              </a:rPr>
              <a:t> is used as a refractory material, e.g. in refractory bricks and furnace linings.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Chromium compounds are toxic; chromates are corrosive to skin.</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just">
              <a:lnSpc>
                <a:spcPct val="170000"/>
              </a:lnSpc>
              <a:buFont typeface="Wingdings" pitchFamily="2" charset="2"/>
              <a:buChar char="Ø"/>
            </a:pPr>
            <a:r>
              <a:rPr lang="en-US" sz="2800" dirty="0" smtClean="0">
                <a:latin typeface="Times New Roman" pitchFamily="18" charset="0"/>
                <a:cs typeface="Times New Roman" pitchFamily="18" charset="0"/>
              </a:rPr>
              <a:t> The only halide of chromium(VI) to have been reported is yellow CrF</a:t>
            </a:r>
            <a:r>
              <a:rPr lang="en-US" sz="2800" baseline="-25000" dirty="0" smtClean="0">
                <a:latin typeface="Times New Roman" pitchFamily="18" charset="0"/>
                <a:cs typeface="Times New Roman" pitchFamily="18" charset="0"/>
              </a:rPr>
              <a:t>6</a:t>
            </a:r>
            <a:r>
              <a:rPr lang="en-US" sz="2800" dirty="0" smtClean="0">
                <a:latin typeface="Times New Roman" pitchFamily="18" charset="0"/>
                <a:cs typeface="Times New Roman" pitchFamily="18" charset="0"/>
              </a:rPr>
              <a:t>, produced by fluorination of the metal at 670K and 200 bar followed by rapid chilling. </a:t>
            </a:r>
          </a:p>
          <a:p>
            <a:pPr algn="just">
              <a:lnSpc>
                <a:spcPct val="170000"/>
              </a:lnSpc>
              <a:buFont typeface="Wingdings" pitchFamily="2" charset="2"/>
              <a:buChar char="Ø"/>
            </a:pPr>
            <a:r>
              <a:rPr lang="en-US" sz="2800" dirty="0" smtClean="0">
                <a:latin typeface="Times New Roman" pitchFamily="18" charset="0"/>
                <a:cs typeface="Times New Roman" pitchFamily="18" charset="0"/>
              </a:rPr>
              <a:t>The material so prepared reacts violently in moist air and decomposes at 173K into CrF</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 and F</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t>
            </a:r>
          </a:p>
          <a:p>
            <a:pPr algn="just">
              <a:lnSpc>
                <a:spcPct val="170000"/>
              </a:lnSpc>
              <a:buFont typeface="Wingdings" pitchFamily="2" charset="2"/>
              <a:buChar char="Ø"/>
            </a:pPr>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oxohalides</a:t>
            </a:r>
            <a:r>
              <a:rPr lang="en-US" sz="2800" dirty="0" smtClean="0">
                <a:latin typeface="Times New Roman" pitchFamily="18" charset="0"/>
                <a:cs typeface="Times New Roman" pitchFamily="18" charset="0"/>
              </a:rPr>
              <a:t> CrO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F</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and CrO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are much more stable. Chromium(VI) oxide (‘chromic acid’), CrO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separates as a purple-red solid when concentrated 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SO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is added to a solution of a dichromate(VI) salt; it is a powerful oxidant with uses in organic synthesis. </a:t>
            </a:r>
          </a:p>
          <a:p>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It melts at 471K and at slightly higher temperatures decomposes to Cr</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and 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with CrO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formed as an intermediate.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Chromium(VI) oxide dissolves in base to give yellow solutions of [CrO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Chromium(VI) is a powerful oxidizing agent in acidic solution.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Both Na</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Cr</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7</a:t>
            </a:r>
            <a:r>
              <a:rPr lang="en-US" sz="2800" dirty="0" smtClean="0">
                <a:latin typeface="Times New Roman" pitchFamily="18" charset="0"/>
                <a:cs typeface="Times New Roman" pitchFamily="18" charset="0"/>
              </a:rPr>
              <a:t> and K</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Cr</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7 </a:t>
            </a:r>
            <a:r>
              <a:rPr lang="en-US" sz="2800" dirty="0" smtClean="0">
                <a:latin typeface="Times New Roman" pitchFamily="18" charset="0"/>
                <a:cs typeface="Times New Roman" pitchFamily="18" charset="0"/>
              </a:rPr>
              <a:t>are manufactured on a large scale; K</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Cr</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7</a:t>
            </a:r>
            <a:r>
              <a:rPr lang="en-US" sz="2800" dirty="0" smtClean="0">
                <a:latin typeface="Times New Roman" pitchFamily="18" charset="0"/>
                <a:cs typeface="Times New Roman" pitchFamily="18" charset="0"/>
              </a:rPr>
              <a:t> is less soluble than Na</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Cr</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7</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Both are widely used as oxidants in organic syntheses.</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87</a:t>
            </a:fld>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 Chromium(VI) compounds are highly toxic (suspected carcinogens) and must be stored away from combustible materials.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Unlike CrF</a:t>
            </a:r>
            <a:r>
              <a:rPr lang="en-US" sz="2800" baseline="-25000" dirty="0" smtClean="0">
                <a:latin typeface="Times New Roman" pitchFamily="18" charset="0"/>
                <a:cs typeface="Times New Roman" pitchFamily="18" charset="0"/>
              </a:rPr>
              <a:t>6</a:t>
            </a:r>
            <a:r>
              <a:rPr lang="en-US" sz="2800" dirty="0" smtClean="0">
                <a:latin typeface="Times New Roman" pitchFamily="18" charset="0"/>
                <a:cs typeface="Times New Roman" pitchFamily="18" charset="0"/>
              </a:rPr>
              <a:t>, CrF</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 is well established.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It is a red, volatile solid (mp 303 K), formed by direct combination of the elements at around 570K.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vapour</a:t>
            </a:r>
            <a:r>
              <a:rPr lang="en-US" sz="2800" dirty="0" smtClean="0">
                <a:latin typeface="Times New Roman" pitchFamily="18" charset="0"/>
                <a:cs typeface="Times New Roman" pitchFamily="18" charset="0"/>
              </a:rPr>
              <a:t> is yellow and contains distorted trigonal </a:t>
            </a:r>
            <a:r>
              <a:rPr lang="en-US" sz="2800" dirty="0" err="1" smtClean="0">
                <a:latin typeface="Times New Roman" pitchFamily="18" charset="0"/>
                <a:cs typeface="Times New Roman" pitchFamily="18" charset="0"/>
              </a:rPr>
              <a:t>bipyramidal</a:t>
            </a:r>
            <a:r>
              <a:rPr lang="en-US" sz="2800" dirty="0" smtClean="0">
                <a:latin typeface="Times New Roman" pitchFamily="18" charset="0"/>
                <a:cs typeface="Times New Roman" pitchFamily="18" charset="0"/>
              </a:rPr>
              <a:t> CrF</a:t>
            </a:r>
            <a:r>
              <a:rPr lang="en-US" sz="2800" baseline="-25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 molecules.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It is a strong oxidizing and fluorinating agent.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For Cr(V), the fluoride is the only halide known.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Pure CrF</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can be made by fluorination of Cr using HF/F</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under </a:t>
            </a:r>
            <a:r>
              <a:rPr lang="en-US" sz="2800" dirty="0" err="1" smtClean="0">
                <a:latin typeface="Times New Roman" pitchFamily="18" charset="0"/>
                <a:cs typeface="Times New Roman" pitchFamily="18" charset="0"/>
              </a:rPr>
              <a:t>solvothermal</a:t>
            </a:r>
            <a:r>
              <a:rPr lang="en-US" sz="2800" dirty="0" smtClean="0">
                <a:latin typeface="Times New Roman" pitchFamily="18" charset="0"/>
                <a:cs typeface="Times New Roman" pitchFamily="18" charset="0"/>
              </a:rPr>
              <a:t> conditions. </a:t>
            </a:r>
          </a:p>
          <a:p>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 The pure material is violet, but the </a:t>
            </a:r>
            <a:r>
              <a:rPr lang="en-US" sz="2800" dirty="0" err="1" smtClean="0">
                <a:latin typeface="Times New Roman" pitchFamily="18" charset="0"/>
                <a:cs typeface="Times New Roman" pitchFamily="18" charset="0"/>
              </a:rPr>
              <a:t>colour</a:t>
            </a:r>
            <a:r>
              <a:rPr lang="en-US" sz="2800" dirty="0" smtClean="0">
                <a:latin typeface="Times New Roman" pitchFamily="18" charset="0"/>
                <a:cs typeface="Times New Roman" pitchFamily="18" charset="0"/>
              </a:rPr>
              <a:t> of samples prepared by different routes varies (green, green-black, brown) with descriptions being affected by the presence of impurities.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Chromium(IV) chloride and bromide have been prepared but are unstable. Chromium(IV) oxide, CrO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is usually made by controlled decomposition of CrO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It is a brown-black solid which has the </a:t>
            </a:r>
            <a:r>
              <a:rPr lang="en-US" sz="2800" dirty="0" err="1" smtClean="0">
                <a:latin typeface="Times New Roman" pitchFamily="18" charset="0"/>
                <a:cs typeface="Times New Roman" pitchFamily="18" charset="0"/>
              </a:rPr>
              <a:t>rutile</a:t>
            </a:r>
            <a:r>
              <a:rPr lang="en-US" sz="2800" dirty="0" smtClean="0">
                <a:latin typeface="Times New Roman" pitchFamily="18" charset="0"/>
                <a:cs typeface="Times New Roman" pitchFamily="18" charset="0"/>
              </a:rPr>
              <a:t> structure and is a metallic conductor.</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+3 oxidation state is the most stable for chromium in its compounds and octahedral coordination dominates for Cr(III) centres.</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Any simple explanation which is given is faulty!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People sometimes say that a half-filled d level as in chromium is stable, and so it is - </a:t>
            </a:r>
            <a:r>
              <a:rPr lang="en-US" sz="2800" i="1" dirty="0" smtClean="0">
                <a:latin typeface="Times New Roman" pitchFamily="18" charset="0"/>
                <a:cs typeface="Times New Roman" pitchFamily="18" charset="0"/>
              </a:rPr>
              <a:t>sometimes</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But you then have to look at </a:t>
            </a:r>
            <a:r>
              <a:rPr lang="en-US" sz="2800" i="1" dirty="0" smtClean="0">
                <a:latin typeface="Times New Roman" pitchFamily="18" charset="0"/>
                <a:cs typeface="Times New Roman" pitchFamily="18" charset="0"/>
              </a:rPr>
              <a:t>why</a:t>
            </a:r>
            <a:r>
              <a:rPr lang="en-US" sz="2800" dirty="0" smtClean="0">
                <a:latin typeface="Times New Roman" pitchFamily="18" charset="0"/>
                <a:cs typeface="Times New Roman" pitchFamily="18" charset="0"/>
              </a:rPr>
              <a:t> it is stable.</a:t>
            </a:r>
          </a:p>
          <a:p>
            <a:pPr algn="just">
              <a:lnSpc>
                <a:spcPct val="150000"/>
              </a:lnSpc>
              <a:buFont typeface="Wingdings" pitchFamily="2" charset="2"/>
              <a:buChar char="Ø"/>
            </a:pPr>
            <a:r>
              <a:rPr lang="en-US" sz="2800" dirty="0" smtClean="0">
                <a:latin typeface="Times New Roman" pitchFamily="18" charset="0"/>
                <a:cs typeface="Times New Roman" pitchFamily="18" charset="0"/>
              </a:rPr>
              <a:t>But you only have to look at the electronic configuration of tungsten (W) to see that this apparently simple explanation doesn't always work.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Tungsten has the same number of outer electrons as chromium, but its outer structure is different, 5d</a:t>
            </a:r>
            <a:r>
              <a:rPr lang="en-US" sz="2800" baseline="30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6s</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p>
          <a:p>
            <a:endParaRPr lang="en-US" dirty="0"/>
          </a:p>
        </p:txBody>
      </p:sp>
      <p:sp>
        <p:nvSpPr>
          <p:cNvPr id="5" name="Slide Number Placeholder 4"/>
          <p:cNvSpPr>
            <a:spLocks noGrp="1"/>
          </p:cNvSpPr>
          <p:nvPr>
            <p:ph type="sldNum" sz="quarter" idx="12"/>
          </p:nvPr>
        </p:nvSpPr>
        <p:spPr/>
        <p:txBody>
          <a:bodyPr/>
          <a:lstStyle/>
          <a:p>
            <a:fld id="{1AECD830-6D75-4D7C-923D-AC950AB2D063}" type="slidenum">
              <a:rPr lang="en-US" smtClean="0"/>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Anhydrous CrCl</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(red-violet solid, mp 1425 K) is made from the metal and 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and is converted to green CrF</a:t>
            </a:r>
            <a:r>
              <a:rPr lang="en-US" sz="2800" baseline="-25000" dirty="0" smtClean="0">
                <a:latin typeface="Times New Roman" pitchFamily="18" charset="0"/>
                <a:cs typeface="Times New Roman" pitchFamily="18" charset="0"/>
              </a:rPr>
              <a:t>3 </a:t>
            </a:r>
            <a:r>
              <a:rPr lang="en-US" sz="2800" dirty="0" smtClean="0">
                <a:latin typeface="Times New Roman" pitchFamily="18" charset="0"/>
                <a:cs typeface="Times New Roman" pitchFamily="18" charset="0"/>
              </a:rPr>
              <a:t>by heating with HF at 750 K.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Solid CrF</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is isostructural with VF</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and CrCl</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adopts a BiI</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structure.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dark green tribromide and triiodide can be prepared from Cr and the respective halogen and are isostructural with CrCl</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Chromium(III) trifluoride is sparingly soluble and may be precipitated as the hexahydrate.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Although pure CrCl</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is insoluble in water, addition of a trace of Cr(II) (e.g. CrCl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results in dissolution. </a:t>
            </a:r>
          </a:p>
          <a:p>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 Chromium(III) oxide is made by combination of the elements at high temperature, or by reduction of CrO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Anhydrous CrF</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CrCl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and CrBr</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are made by reacting Cr with HX (X=F, </a:t>
            </a:r>
            <a:r>
              <a:rPr lang="en-US" sz="2800" dirty="0" err="1" smtClean="0">
                <a:latin typeface="Times New Roman" pitchFamily="18" charset="0"/>
                <a:cs typeface="Times New Roman" pitchFamily="18" charset="0"/>
              </a:rPr>
              <a:t>Cl</a:t>
            </a:r>
            <a:r>
              <a:rPr lang="en-US" sz="2800" dirty="0" smtClean="0">
                <a:latin typeface="Times New Roman" pitchFamily="18" charset="0"/>
                <a:cs typeface="Times New Roman" pitchFamily="18" charset="0"/>
              </a:rPr>
              <a:t>, Br) at &gt;850 K; CrI</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is formed by heating the elements.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Crystals of CrCl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are </a:t>
            </a:r>
            <a:r>
              <a:rPr lang="en-US" sz="2800" dirty="0" err="1" smtClean="0">
                <a:latin typeface="Times New Roman" pitchFamily="18" charset="0"/>
                <a:cs typeface="Times New Roman" pitchFamily="18" charset="0"/>
              </a:rPr>
              <a:t>colourless</a:t>
            </a:r>
            <a:r>
              <a:rPr lang="en-US" sz="2800" dirty="0" smtClean="0">
                <a:latin typeface="Times New Roman" pitchFamily="18" charset="0"/>
                <a:cs typeface="Times New Roman" pitchFamily="18" charset="0"/>
              </a:rPr>
              <a:t> but dissolve in water to give blue solutions of the strongly reducing </a:t>
            </a:r>
            <a:r>
              <a:rPr lang="en-US" sz="2800" dirty="0" err="1" smtClean="0">
                <a:latin typeface="Times New Roman" pitchFamily="18" charset="0"/>
                <a:cs typeface="Times New Roman" pitchFamily="18" charset="0"/>
              </a:rPr>
              <a:t>hexaaqua</a:t>
            </a:r>
            <a:r>
              <a:rPr lang="en-US" sz="2800" dirty="0" smtClean="0">
                <a:latin typeface="Times New Roman" pitchFamily="18" charset="0"/>
                <a:cs typeface="Times New Roman" pitchFamily="18" charset="0"/>
              </a:rPr>
              <a:t> ion.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Solutions of [Cr(H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6</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are usually obtained by dissolving Cr in acids or by reduction (Zn amalgam or electrolytically) of Cr(III)-containing solutions.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Hydrated salts such as Cr(ClO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.6H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 CrCl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.4H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 and CrSO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.7H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 may be isolated from solution, but cannot be dehydrated without decomposition.</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buNone/>
            </a:pPr>
            <a:r>
              <a:rPr lang="en-US" sz="2800"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Chemistry of Manganese</a:t>
            </a:r>
          </a:p>
          <a:p>
            <a:pPr marL="342900" lvl="1" indent="-342900">
              <a:buNone/>
            </a:pPr>
            <a:r>
              <a:rPr lang="en-US" sz="3200" b="1" dirty="0" smtClean="0">
                <a:latin typeface="Times New Roman" pitchFamily="18" charset="0"/>
                <a:cs typeface="Times New Roman" pitchFamily="18" charset="0"/>
              </a:rPr>
              <a:t>Properties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Ground state electronic configuration of manganese is [</a:t>
            </a:r>
            <a:r>
              <a:rPr lang="en-US" sz="2800" dirty="0" err="1" smtClean="0">
                <a:latin typeface="Times New Roman" pitchFamily="18" charset="0"/>
                <a:cs typeface="Times New Roman" pitchFamily="18" charset="0"/>
              </a:rPr>
              <a:t>Ar</a:t>
            </a:r>
            <a:r>
              <a:rPr lang="en-US" sz="2800" dirty="0" smtClean="0">
                <a:latin typeface="Times New Roman" pitchFamily="18" charset="0"/>
                <a:cs typeface="Times New Roman" pitchFamily="18" charset="0"/>
              </a:rPr>
              <a:t>]4s</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3d</a:t>
            </a:r>
            <a:r>
              <a:rPr lang="en-US" sz="2800" baseline="30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Manganese is Hard; lustrous silver-blue metal with melting and boiling points of 1519 K and 2235K respectively.</a:t>
            </a:r>
          </a:p>
          <a:p>
            <a:pPr algn="just">
              <a:lnSpc>
                <a:spcPct val="150000"/>
              </a:lnSpc>
              <a:buFont typeface="Wingdings" pitchFamily="2" charset="2"/>
              <a:buChar char="Ø"/>
            </a:pPr>
            <a:r>
              <a:rPr lang="en-US" sz="2800" dirty="0" smtClean="0">
                <a:latin typeface="Times New Roman" pitchFamily="18" charset="0"/>
                <a:cs typeface="Times New Roman" pitchFamily="18" charset="0"/>
              </a:rPr>
              <a:t>Metallic Mn is slowly attacked by water and dissolves readily in acids.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finely divided metal is pyrophoric in air, but the bulk metal is not attacked unless heated.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At elevated temperatures, it combines with most non-metals, halogens, N</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C, Si and B. </a:t>
            </a:r>
          </a:p>
        </p:txBody>
      </p:sp>
      <p:sp>
        <p:nvSpPr>
          <p:cNvPr id="4" name="Slide Number Placeholder 3"/>
          <p:cNvSpPr>
            <a:spLocks noGrp="1"/>
          </p:cNvSpPr>
          <p:nvPr>
            <p:ph type="sldNum" sz="quarter" idx="12"/>
          </p:nvPr>
        </p:nvSpPr>
        <p:spPr/>
        <p:txBody>
          <a:bodyPr/>
          <a:lstStyle/>
          <a:p>
            <a:fld id="{1AECD830-6D75-4D7C-923D-AC950AB2D063}" type="slidenum">
              <a:rPr lang="en-US" smtClean="0"/>
              <a:pPr/>
              <a:t>92</a:t>
            </a:fld>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Manganese exhibits the widest range of oxidation states of any of the first row d-block metals and more common oxidation numbers than the other 3d transition metals.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The lowest common oxidation state of +2, represented by Mn</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is the most stable especially in acidic solution.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This stability is related to its exactly </a:t>
            </a:r>
            <a:r>
              <a:rPr lang="en-US" sz="2800" dirty="0" err="1" smtClean="0">
                <a:latin typeface="Times New Roman" pitchFamily="18" charset="0"/>
                <a:cs typeface="Times New Roman" pitchFamily="18" charset="0"/>
              </a:rPr>
              <a:t>haif</a:t>
            </a:r>
            <a:r>
              <a:rPr lang="en-US" sz="2800" dirty="0" smtClean="0">
                <a:latin typeface="Times New Roman" pitchFamily="18" charset="0"/>
                <a:cs typeface="Times New Roman" pitchFamily="18" charset="0"/>
              </a:rPr>
              <a:t>-filled d</a:t>
            </a:r>
            <a:r>
              <a:rPr lang="en-US" sz="2800" baseline="300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 sub level. The lowest states are stabilized by  -acceptor ligands.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All oxidation states above Mn(II) are powerful oxidizing agents.</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93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Occurrence and extraction of Manganese</a:t>
            </a:r>
          </a:p>
          <a:p>
            <a:pPr algn="just">
              <a:lnSpc>
                <a:spcPct val="150000"/>
              </a:lnSpc>
              <a:buFont typeface="Wingdings" pitchFamily="2" charset="2"/>
              <a:buChar char="Ø"/>
            </a:pPr>
            <a:r>
              <a:rPr lang="en-US" sz="2800" dirty="0" smtClean="0">
                <a:latin typeface="Times New Roman" pitchFamily="18" charset="0"/>
                <a:cs typeface="Times New Roman" pitchFamily="18" charset="0"/>
              </a:rPr>
              <a:t>Several oxides of manganese occur naturally, the most important being pyrolusite (</a:t>
            </a:r>
            <a:r>
              <a:rPr lang="el-GR" sz="2800" dirty="0" smtClean="0">
                <a:latin typeface="Times New Roman" pitchFamily="18" charset="0"/>
                <a:cs typeface="Times New Roman" pitchFamily="18" charset="0"/>
              </a:rPr>
              <a:t>β</a:t>
            </a:r>
            <a:r>
              <a:rPr lang="en-US" sz="2800" dirty="0" smtClean="0">
                <a:latin typeface="Times New Roman" pitchFamily="18" charset="0"/>
                <a:cs typeface="Times New Roman" pitchFamily="18" charset="0"/>
              </a:rPr>
              <a:t>-MnO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South Africa holds 80% of the world’s ore reserves but mine production in China, South Africa and Ukraine is currently at similar levels.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Little recycling of Mn currently takes place.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Manganese nodules containing up to 24% of the metal have been discovered on the ocean bed.</a:t>
            </a:r>
          </a:p>
          <a:p>
            <a:pPr algn="just">
              <a:lnSpc>
                <a:spcPct val="150000"/>
              </a:lnSpc>
              <a:buFont typeface="Wingdings" pitchFamily="2" charset="2"/>
              <a:buChar char="Ø"/>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94</a:t>
            </a:fld>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Importance and compounds of Manganese</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The main use of the element is in the steel industry; pyrolusite is mixed with Fe</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and reduced with coke to give ferromanganese (80%Mn).</a:t>
            </a:r>
          </a:p>
          <a:p>
            <a:pPr algn="just">
              <a:lnSpc>
                <a:spcPct val="160000"/>
              </a:lnSpc>
              <a:buFont typeface="Wingdings" pitchFamily="2" charset="2"/>
              <a:buChar char="Ø"/>
            </a:pPr>
            <a:r>
              <a:rPr lang="en-US" sz="2800" dirty="0" smtClean="0">
                <a:latin typeface="Times New Roman" pitchFamily="18" charset="0"/>
                <a:cs typeface="Times New Roman" pitchFamily="18" charset="0"/>
              </a:rPr>
              <a:t>Almost all steels contain some Mn; those with a high Mn content (up to 12%) possess very high resistance to shock and wear and are suitable for crushing, grinding and excavating machinery. </a:t>
            </a:r>
          </a:p>
          <a:p>
            <a:pPr algn="just">
              <a:lnSpc>
                <a:spcPct val="160000"/>
              </a:lnSpc>
              <a:buFont typeface="Wingdings" pitchFamily="2" charset="2"/>
              <a:buChar char="Ø"/>
            </a:pPr>
            <a:r>
              <a:rPr lang="en-US" sz="2800" dirty="0" smtClean="0">
                <a:latin typeface="Times New Roman" pitchFamily="18" charset="0"/>
                <a:cs typeface="Times New Roman" pitchFamily="18" charset="0"/>
              </a:rPr>
              <a:t>Manganese metal is produced by the electrolysis of MnSO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solutions. Manganese(IV) oxide is used in dry cell batteries. </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95</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The strong oxidizing power of KMnO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makes this an important chemical; Mn is an essential trace element for plants, and small amounts of MnSO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are added to fertilizers.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Binary halides of Mn(VII) have not been isolated.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oxohalides</a:t>
            </a:r>
            <a:r>
              <a:rPr lang="en-US" sz="2800" dirty="0" smtClean="0">
                <a:latin typeface="Times New Roman" pitchFamily="18" charset="0"/>
                <a:cs typeface="Times New Roman" pitchFamily="18" charset="0"/>
              </a:rPr>
              <a:t> MnO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F and MnO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Cl may be made by reacting KMnO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with HSO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X at low temperature; both are powerful oxidants and decompose explosively at room temperature.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Manganese(VII) chemistry is dominated by the manganate(VII) ion (permanganate).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potassium salt, KMnO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is a strong oxidizing agent and is corrosive to human tissue; it is manufactured on a large scale by conversion of MnO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to K</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MnO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followed by electrolytic oxidation. </a:t>
            </a:r>
            <a:endParaRPr lang="en-US" sz="2800" b="1" dirty="0" smtClean="0">
              <a:latin typeface="Times New Roman" pitchFamily="18" charset="0"/>
              <a:cs typeface="Times New Roman" pitchFamily="18" charset="0"/>
            </a:endParaRPr>
          </a:p>
          <a:p>
            <a:pPr>
              <a:buNone/>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96</a:t>
            </a:fld>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 Solid KMnO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forms dark purple-black crystals and is isostructural with KClO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a:t>
            </a:r>
          </a:p>
          <a:p>
            <a:pPr algn="just">
              <a:lnSpc>
                <a:spcPct val="150000"/>
              </a:lnSpc>
              <a:buFont typeface="Wingdings" pitchFamily="2" charset="2"/>
              <a:buChar char="Ø"/>
            </a:pPr>
            <a:r>
              <a:rPr lang="en-US" sz="2800" dirty="0" smtClean="0">
                <a:latin typeface="Times New Roman" pitchFamily="18" charset="0"/>
                <a:cs typeface="Times New Roman" pitchFamily="18" charset="0"/>
              </a:rPr>
              <a:t>Aqueous solutions of KMnO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deposit MnO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on standing.</a:t>
            </a:r>
          </a:p>
          <a:p>
            <a:pPr algn="just">
              <a:lnSpc>
                <a:spcPct val="150000"/>
              </a:lnSpc>
              <a:buFont typeface="Wingdings" pitchFamily="2" charset="2"/>
              <a:buChar char="Ø"/>
            </a:pPr>
            <a:r>
              <a:rPr lang="en-US" sz="2800" dirty="0" smtClean="0">
                <a:latin typeface="Times New Roman" pitchFamily="18" charset="0"/>
                <a:cs typeface="Times New Roman" pitchFamily="18" charset="0"/>
              </a:rPr>
              <a:t> Potassium permanganate is intensely coloured owing to charge transfer from O  to  Mn.</a:t>
            </a:r>
          </a:p>
          <a:p>
            <a:pPr algn="just">
              <a:lnSpc>
                <a:spcPct val="150000"/>
              </a:lnSpc>
              <a:buFont typeface="Wingdings" pitchFamily="2" charset="2"/>
              <a:buChar char="Ø"/>
            </a:pPr>
            <a:r>
              <a:rPr lang="en-US" sz="2800" dirty="0" smtClean="0">
                <a:latin typeface="Times New Roman" pitchFamily="18" charset="0"/>
                <a:cs typeface="Times New Roman" pitchFamily="18" charset="0"/>
              </a:rPr>
              <a:t>No binary halides of Mn(VI) have been isolated, and the only oxohalide is MnO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It is prepared by reducing KMnO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with SO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at low temperature in HSO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Cl, and is a brown liquid which readily hydrolyses and decomposes at 240 K.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Salts of dark green [MnO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are made by fusing MnO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with group one metal hydroxides in the presence of air.</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97</a:t>
            </a:fld>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 Manganate(VI) is unstable with respect to disproportionation  in the presence of even weak acids such as 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CO</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and is therefore not formed in the reduction of acidified [MnO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a:t>
            </a:r>
          </a:p>
          <a:p>
            <a:pPr algn="just">
              <a:lnSpc>
                <a:spcPct val="150000"/>
              </a:lnSpc>
              <a:buNone/>
            </a:pPr>
            <a:r>
              <a:rPr lang="en-US" sz="2800" dirty="0" smtClean="0">
                <a:latin typeface="Times New Roman" pitchFamily="18" charset="0"/>
                <a:cs typeface="Times New Roman" pitchFamily="18" charset="0"/>
              </a:rPr>
              <a:t>3[MnO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+ 4H</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2[MnO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 MnO</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+ 2H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The only binary halide of Mn(IV) is MnF</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prepared from the elements.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It is an unstable blue solid which decomposes at ambient temperatures. </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None/>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98</a:t>
            </a:fld>
            <a:endParaRPr lang="en-US"/>
          </a:p>
        </p:txBody>
      </p:sp>
      <p:cxnSp>
        <p:nvCxnSpPr>
          <p:cNvPr id="6" name="Straight Arrow Connector 5"/>
          <p:cNvCxnSpPr/>
          <p:nvPr/>
        </p:nvCxnSpPr>
        <p:spPr>
          <a:xfrm>
            <a:off x="2743200" y="3048000"/>
            <a:ext cx="1143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 Manganese(IV) oxide is polymorphic and often markedly non-</a:t>
            </a:r>
            <a:r>
              <a:rPr lang="en-US" sz="2800" dirty="0" err="1" smtClean="0">
                <a:latin typeface="Times New Roman" pitchFamily="18" charset="0"/>
                <a:cs typeface="Times New Roman" pitchFamily="18" charset="0"/>
              </a:rPr>
              <a:t>stoichiometric</a:t>
            </a:r>
            <a:r>
              <a:rPr lang="en-US" sz="2800" dirty="0" smtClean="0">
                <a:latin typeface="Times New Roman" pitchFamily="18" charset="0"/>
                <a:cs typeface="Times New Roman" pitchFamily="18" charset="0"/>
              </a:rPr>
              <a:t>.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It acts as an oxidizing agent when heated with concentrated acids.</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only binary halide of Mn(III) is the red-purple MnF</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which is made by the action of F</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on Mn(II) halides at 520 K.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It is thermally stable but is immediately </a:t>
            </a:r>
            <a:r>
              <a:rPr lang="en-US" sz="2800" dirty="0" err="1" smtClean="0">
                <a:latin typeface="Times New Roman" pitchFamily="18" charset="0"/>
                <a:cs typeface="Times New Roman" pitchFamily="18" charset="0"/>
              </a:rPr>
              <a:t>hydrolysed</a:t>
            </a:r>
            <a:r>
              <a:rPr lang="en-US" sz="2800" dirty="0" smtClean="0">
                <a:latin typeface="Times New Roman" pitchFamily="18" charset="0"/>
                <a:cs typeface="Times New Roman" pitchFamily="18" charset="0"/>
              </a:rPr>
              <a:t> by water. </a:t>
            </a:r>
          </a:p>
          <a:p>
            <a:pPr algn="just">
              <a:lnSpc>
                <a:spcPct val="150000"/>
              </a:lnSpc>
              <a:buFont typeface="Wingdings" pitchFamily="2" charset="2"/>
              <a:buChar char="Ø"/>
            </a:pPr>
            <a:r>
              <a:rPr lang="en-US" sz="2800" dirty="0" smtClean="0">
                <a:latin typeface="Times New Roman" pitchFamily="18" charset="0"/>
                <a:cs typeface="Times New Roman" pitchFamily="18" charset="0"/>
              </a:rPr>
              <a:t>The solid state structure of MnF</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is related to those of TiF</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VF</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CrF</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FeF</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and CoF</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a:t>
            </a:r>
          </a:p>
          <a:p>
            <a:pPr algn="just">
              <a:lnSpc>
                <a:spcPct val="160000"/>
              </a:lnSpc>
              <a:buFont typeface="Wingdings" pitchFamily="2" charset="2"/>
              <a:buChar char="Ø"/>
            </a:pPr>
            <a:r>
              <a:rPr lang="en-US" sz="2800" dirty="0" smtClean="0">
                <a:latin typeface="Times New Roman" pitchFamily="18" charset="0"/>
                <a:cs typeface="Times New Roman" pitchFamily="18" charset="0"/>
              </a:rPr>
              <a:t>The red aqua ion [Mn(H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6</a:t>
            </a:r>
            <a:r>
              <a:rPr lang="en-US" sz="2800" dirty="0" smtClean="0">
                <a:latin typeface="Times New Roman" pitchFamily="18" charset="0"/>
                <a:cs typeface="Times New Roman" pitchFamily="18" charset="0"/>
              </a:rPr>
              <a:t>]</a:t>
            </a:r>
            <a:r>
              <a:rPr lang="en-US" sz="2800" baseline="30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can be obtained by electrolytic oxidation of aqueous Mn</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and is present in the alum </a:t>
            </a:r>
            <a:r>
              <a:rPr lang="en-US" sz="2800" dirty="0" err="1" smtClean="0">
                <a:latin typeface="Times New Roman" pitchFamily="18" charset="0"/>
                <a:cs typeface="Times New Roman" pitchFamily="18" charset="0"/>
              </a:rPr>
              <a:t>CsMn</a:t>
            </a:r>
            <a:r>
              <a:rPr lang="en-US" sz="2800" dirty="0" smtClean="0">
                <a:latin typeface="Times New Roman" pitchFamily="18" charset="0"/>
                <a:cs typeface="Times New Roman" pitchFamily="18" charset="0"/>
              </a:rPr>
              <a:t>(SO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.12H</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AECD830-6D75-4D7C-923D-AC950AB2D063}" type="slidenum">
              <a:rPr lang="en-US" smtClean="0"/>
              <a:pPr/>
              <a:t>99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2829</TotalTime>
  <Words>24257</Words>
  <Application>Microsoft Office PowerPoint</Application>
  <PresentationFormat>On-screen Show (4:3)</PresentationFormat>
  <Paragraphs>2280</Paragraphs>
  <Slides>323</Slides>
  <Notes>203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323</vt:i4>
      </vt:variant>
    </vt:vector>
  </HeadingPairs>
  <TitlesOfParts>
    <vt:vector size="325" baseType="lpstr">
      <vt:lpstr>Office Theme</vt:lpstr>
      <vt:lpstr>CS ChemDraw Drawing</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 CHAPTER THREE COORDINATION CHEMISTRY OF TRANSITION METALS </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Slide 203</vt:lpstr>
      <vt:lpstr>Slide 204</vt:lpstr>
      <vt:lpstr>Slide 205</vt:lpstr>
      <vt:lpstr>Slide 206</vt:lpstr>
      <vt:lpstr>Slide 207</vt:lpstr>
      <vt:lpstr>Slide 208</vt:lpstr>
      <vt:lpstr>Slide 209</vt:lpstr>
      <vt:lpstr>Slide 210</vt:lpstr>
      <vt:lpstr>Slide 211</vt:lpstr>
      <vt:lpstr>Slide 212</vt:lpstr>
      <vt:lpstr>Slide 213</vt:lpstr>
      <vt:lpstr>Slide 214</vt:lpstr>
      <vt:lpstr>Slide 215</vt:lpstr>
      <vt:lpstr>Slide 216</vt:lpstr>
      <vt:lpstr>Slide 217</vt:lpstr>
      <vt:lpstr>Slide 218</vt:lpstr>
      <vt:lpstr>Slide 219</vt:lpstr>
      <vt:lpstr>Slide 220</vt:lpstr>
      <vt:lpstr>Slide 221</vt:lpstr>
      <vt:lpstr>Slide 222</vt:lpstr>
      <vt:lpstr>Slide 223</vt:lpstr>
      <vt:lpstr>Slide 224</vt:lpstr>
      <vt:lpstr>Slide 225</vt:lpstr>
      <vt:lpstr>Slide 226</vt:lpstr>
      <vt:lpstr>Slide 227</vt:lpstr>
      <vt:lpstr>Slide 228</vt:lpstr>
      <vt:lpstr>Slide 229</vt:lpstr>
      <vt:lpstr>Slide 230</vt:lpstr>
      <vt:lpstr>Slide 231</vt:lpstr>
      <vt:lpstr>Slide 232</vt:lpstr>
      <vt:lpstr>Slide 233</vt:lpstr>
      <vt:lpstr>Slide 234</vt:lpstr>
      <vt:lpstr>Slide 235</vt:lpstr>
      <vt:lpstr>Slide 236</vt:lpstr>
      <vt:lpstr>Slide 237</vt:lpstr>
      <vt:lpstr>Slide 238</vt:lpstr>
      <vt:lpstr>Slide 239</vt:lpstr>
      <vt:lpstr>Slide 240</vt:lpstr>
      <vt:lpstr>Slide 241</vt:lpstr>
      <vt:lpstr>Slide 242</vt:lpstr>
      <vt:lpstr>Slide 243</vt:lpstr>
      <vt:lpstr>Slide 244</vt:lpstr>
      <vt:lpstr>Slide 245</vt:lpstr>
      <vt:lpstr>Slide 246</vt:lpstr>
      <vt:lpstr>Slide 247</vt:lpstr>
      <vt:lpstr>Slide 248</vt:lpstr>
      <vt:lpstr>Slide 249</vt:lpstr>
      <vt:lpstr>Slide 250</vt:lpstr>
      <vt:lpstr>Slide 251</vt:lpstr>
      <vt:lpstr>Slide 252</vt:lpstr>
      <vt:lpstr>Slide 253</vt:lpstr>
      <vt:lpstr>Slide 254</vt:lpstr>
      <vt:lpstr>Slide 255</vt:lpstr>
      <vt:lpstr>Slide 256</vt:lpstr>
      <vt:lpstr>Slide 257</vt:lpstr>
      <vt:lpstr>Slide 258</vt:lpstr>
      <vt:lpstr>Slide 259</vt:lpstr>
      <vt:lpstr>Slide 260</vt:lpstr>
      <vt:lpstr>Slide 261</vt:lpstr>
      <vt:lpstr>Slide 262</vt:lpstr>
      <vt:lpstr>Slide 263</vt:lpstr>
      <vt:lpstr>Slide 264</vt:lpstr>
      <vt:lpstr>Slide 265</vt:lpstr>
      <vt:lpstr>Slide 266</vt:lpstr>
      <vt:lpstr>Slide 267</vt:lpstr>
      <vt:lpstr>Slide 268</vt:lpstr>
      <vt:lpstr>Slide 269</vt:lpstr>
      <vt:lpstr>Slide 270</vt:lpstr>
      <vt:lpstr>Slide 271</vt:lpstr>
      <vt:lpstr>Slide 272</vt:lpstr>
      <vt:lpstr>Slide 273</vt:lpstr>
      <vt:lpstr>Slide 274</vt:lpstr>
      <vt:lpstr>Slide 275</vt:lpstr>
      <vt:lpstr>Slide 276</vt:lpstr>
      <vt:lpstr>Slide 277</vt:lpstr>
      <vt:lpstr>Slide 278</vt:lpstr>
      <vt:lpstr>Slide 279</vt:lpstr>
      <vt:lpstr>Slide 280</vt:lpstr>
      <vt:lpstr>Applying VB theory</vt:lpstr>
      <vt:lpstr>Slide 282</vt:lpstr>
      <vt:lpstr>Slide 283</vt:lpstr>
      <vt:lpstr>Slide 284</vt:lpstr>
      <vt:lpstr>Crystal Field Theory(CFT) </vt:lpstr>
      <vt:lpstr>Slide 286</vt:lpstr>
      <vt:lpstr>Slide 287</vt:lpstr>
      <vt:lpstr>Slide 288</vt:lpstr>
      <vt:lpstr>The octahedral crystal field</vt:lpstr>
      <vt:lpstr>Slide 290</vt:lpstr>
      <vt:lpstr>Slide 291</vt:lpstr>
      <vt:lpstr>Slide 292</vt:lpstr>
      <vt:lpstr>Slide 293</vt:lpstr>
      <vt:lpstr>Crystal field stabilization energy</vt:lpstr>
      <vt:lpstr>Slide 295</vt:lpstr>
      <vt:lpstr>Slide 296</vt:lpstr>
      <vt:lpstr>Slide 297</vt:lpstr>
      <vt:lpstr>Slide 298</vt:lpstr>
      <vt:lpstr>Slide 299</vt:lpstr>
      <vt:lpstr> The tetrahedral crystal field </vt:lpstr>
      <vt:lpstr>Slide 301</vt:lpstr>
      <vt:lpstr>Slide 302</vt:lpstr>
      <vt:lpstr>The square planar crystal field</vt:lpstr>
      <vt:lpstr>Slide 304</vt:lpstr>
      <vt:lpstr>Jahn–Teller distortions</vt:lpstr>
      <vt:lpstr>Slide 306</vt:lpstr>
      <vt:lpstr>Slide 307</vt:lpstr>
      <vt:lpstr> Crystal field theory: uses and limitations </vt:lpstr>
      <vt:lpstr>Slide 309</vt:lpstr>
      <vt:lpstr>Molecular Orbital Theory(MOT)</vt:lpstr>
      <vt:lpstr>Slide 311</vt:lpstr>
      <vt:lpstr>Slide 312</vt:lpstr>
      <vt:lpstr>Slide 313</vt:lpstr>
      <vt:lpstr>Complexes with metal–ligand π -bonding</vt:lpstr>
      <vt:lpstr>Slide 315</vt:lpstr>
      <vt:lpstr>Slide 316</vt:lpstr>
      <vt:lpstr>Slide 317</vt:lpstr>
      <vt:lpstr>Slide 318</vt:lpstr>
      <vt:lpstr>Slide 319</vt:lpstr>
      <vt:lpstr>π-acceptor ligands diagram</vt:lpstr>
      <vt:lpstr>Slide 321</vt:lpstr>
      <vt:lpstr>Slide 322</vt:lpstr>
      <vt:lpstr>Slide 323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KIRUBEL</dc:creator>
  <cp:lastModifiedBy>kirteshome</cp:lastModifiedBy>
  <cp:revision>631</cp:revision>
  <dcterms:created xsi:type="dcterms:W3CDTF">2018-03-25T15:38:28Z</dcterms:created>
  <dcterms:modified xsi:type="dcterms:W3CDTF">2020-04-25T08:15:19Z</dcterms:modified>
</cp:coreProperties>
</file>