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4"/>
  </p:notesMasterIdLst>
  <p:handoutMasterIdLst>
    <p:handoutMasterId r:id="rId45"/>
  </p:handoutMasterIdLst>
  <p:sldIdLst>
    <p:sldId id="590" r:id="rId2"/>
    <p:sldId id="361" r:id="rId3"/>
    <p:sldId id="450" r:id="rId4"/>
    <p:sldId id="369" r:id="rId5"/>
    <p:sldId id="574" r:id="rId6"/>
    <p:sldId id="258" r:id="rId7"/>
    <p:sldId id="259" r:id="rId8"/>
    <p:sldId id="576" r:id="rId9"/>
    <p:sldId id="367" r:id="rId10"/>
    <p:sldId id="578" r:id="rId11"/>
    <p:sldId id="569" r:id="rId12"/>
    <p:sldId id="583" r:id="rId13"/>
    <p:sldId id="262" r:id="rId14"/>
    <p:sldId id="457" r:id="rId15"/>
    <p:sldId id="458" r:id="rId16"/>
    <p:sldId id="459" r:id="rId17"/>
    <p:sldId id="460" r:id="rId18"/>
    <p:sldId id="568" r:id="rId19"/>
    <p:sldId id="372" r:id="rId20"/>
    <p:sldId id="264" r:id="rId21"/>
    <p:sldId id="550" r:id="rId22"/>
    <p:sldId id="584" r:id="rId23"/>
    <p:sldId id="553" r:id="rId24"/>
    <p:sldId id="374" r:id="rId25"/>
    <p:sldId id="561" r:id="rId26"/>
    <p:sldId id="375" r:id="rId27"/>
    <p:sldId id="376" r:id="rId28"/>
    <p:sldId id="265" r:id="rId29"/>
    <p:sldId id="266" r:id="rId30"/>
    <p:sldId id="565" r:id="rId31"/>
    <p:sldId id="267" r:id="rId32"/>
    <p:sldId id="268" r:id="rId33"/>
    <p:sldId id="358" r:id="rId34"/>
    <p:sldId id="490" r:id="rId35"/>
    <p:sldId id="532" r:id="rId36"/>
    <p:sldId id="496" r:id="rId37"/>
    <p:sldId id="498" r:id="rId38"/>
    <p:sldId id="499" r:id="rId39"/>
    <p:sldId id="530" r:id="rId40"/>
    <p:sldId id="529" r:id="rId41"/>
    <p:sldId id="500" r:id="rId42"/>
    <p:sldId id="505" r:id="rId4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56" autoAdjust="0"/>
    <p:restoredTop sz="94343" autoAdjust="0"/>
  </p:normalViewPr>
  <p:slideViewPr>
    <p:cSldViewPr>
      <p:cViewPr varScale="1">
        <p:scale>
          <a:sx n="52" d="100"/>
          <a:sy n="52" d="100"/>
        </p:scale>
        <p:origin x="112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C28A1-1C50-4614-AD1D-77D6C6B0585C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38AC1-04DA-441D-A8FB-6B964A3FEB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5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8BE58-EAA1-4B83-BFB0-D6885F95B4B9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BC838-10F8-4DD4-B235-81A72D990D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5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C838-10F8-4DD4-B235-81A72D990D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46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C838-10F8-4DD4-B235-81A72D990D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30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187C1-9699-4ECB-AFCC-7FFCECAD7EB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46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C838-10F8-4DD4-B235-81A72D990DA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54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C838-10F8-4DD4-B235-81A72D990DA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6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C838-10F8-4DD4-B235-81A72D990DA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35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C838-10F8-4DD4-B235-81A72D990DA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6CAE8-91BF-40F3-9C78-C4EB2311E9B8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ACB0-A375-4FA1-AA80-8A3240FD3ACA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2422-1A84-4CFB-800D-B709EEA84DFB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A34E-0DDF-40DB-BEF1-CA4B24920517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0DC35-46B2-4DA1-8582-5D1F3207EB0E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28F9-2B1F-419D-84F2-0570C89E9AF7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850A4-D80E-4476-ADDD-47AEA2FEF1B3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CE90-5E05-4122-AC0F-BEB9495672C2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C5D0-0E43-463F-B207-F57D59F1B1C4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3B1ED-F6F2-4E39-A312-78C8BD9A8AAC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2926-47E5-4EDF-8451-5991C76F3A75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5E54D-4F4B-45A6-908B-EE2943E137F5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4739-0980-4DE7-94F2-4BBA89F04B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>
    <p:push dir="u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26" y="1371600"/>
            <a:ext cx="8229600" cy="49847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800" dirty="0">
                <a:solidFill>
                  <a:srgbClr val="0000FF"/>
                </a:solidFill>
                <a:latin typeface="High Tower Text" panose="02040502050506030303" pitchFamily="18" charset="0"/>
              </a:rPr>
              <a:t>Unit Four: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4800" dirty="0">
                <a:latin typeface="High Tower Text" panose="02040502050506030303" pitchFamily="18" charset="0"/>
                <a:cs typeface="Times New Roman" pitchFamily="18" charset="0"/>
              </a:rPr>
              <a:t>Leading health care</a:t>
            </a:r>
            <a:endParaRPr lang="en-US" sz="4800" dirty="0">
              <a:solidFill>
                <a:srgbClr val="0000FF"/>
              </a:solidFill>
              <a:latin typeface="High Tower Text" panose="02040502050506030303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4800" dirty="0">
              <a:solidFill>
                <a:srgbClr val="0000FF"/>
              </a:solidFill>
              <a:latin typeface="High Tower Text" panose="02040502050506030303" pitchFamily="18" charset="0"/>
            </a:endParaRPr>
          </a:p>
          <a:p>
            <a:pPr algn="ctr">
              <a:lnSpc>
                <a:spcPct val="150000"/>
              </a:lnSpc>
              <a:buFontTx/>
              <a:buNone/>
            </a:pPr>
            <a:endParaRPr lang="en-GB" b="1" dirty="0">
              <a:latin typeface="High Tower Text" panose="02040502050506030303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578-E3DF-46B0-A180-3E14EBF1C3A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33179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1004887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3333FF"/>
                </a:solidFill>
                <a:latin typeface="High Tower Text" panose="02040502050506030303" pitchFamily="18" charset="0"/>
              </a:rPr>
              <a:t>Who is a leader?</a:t>
            </a:r>
            <a:endParaRPr lang="en-US" sz="4000" dirty="0">
              <a:latin typeface="High Tower Text" panose="0204050205050603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14" descr="BD0497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95400"/>
            <a:ext cx="7239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7162800" y="838200"/>
            <a:ext cx="1676400" cy="990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dirty="0">
                <a:latin typeface="High Tower Text" panose="02040502050506030303" pitchFamily="18" charset="0"/>
              </a:rPr>
              <a:t>To achieve </a:t>
            </a:r>
          </a:p>
          <a:p>
            <a:r>
              <a:rPr lang="en-US" sz="2800" dirty="0">
                <a:latin typeface="High Tower Text" panose="02040502050506030303" pitchFamily="18" charset="0"/>
              </a:rPr>
              <a:t>objectives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990600" y="2133600"/>
            <a:ext cx="19050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r>
              <a:rPr lang="en-US" sz="2800" dirty="0">
                <a:latin typeface="High Tower Text" panose="02040502050506030303" pitchFamily="18" charset="0"/>
              </a:rPr>
              <a:t>Influence</a:t>
            </a:r>
          </a:p>
          <a:p>
            <a:pPr algn="just"/>
            <a:r>
              <a:rPr lang="en-US" sz="2800" dirty="0">
                <a:latin typeface="High Tower Text" panose="02040502050506030303" pitchFamily="18" charset="0"/>
              </a:rPr>
              <a:t>followers </a:t>
            </a:r>
          </a:p>
          <a:p>
            <a:pPr algn="just"/>
            <a:r>
              <a:rPr lang="en-US" sz="2800" dirty="0">
                <a:latin typeface="High Tower Text" panose="02040502050506030303" pitchFamily="18" charset="0"/>
              </a:rPr>
              <a:t>behavior</a:t>
            </a:r>
            <a:endParaRPr lang="en-US" dirty="0"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71154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33CC"/>
                </a:solidFill>
                <a:latin typeface="High Tower Text" panose="02040502050506030303" pitchFamily="18" charset="0"/>
              </a:rPr>
              <a:t>Dimensions of leadership</a:t>
            </a:r>
            <a:endParaRPr lang="en-US" sz="3600" dirty="0">
              <a:latin typeface="High Tower Text" panose="020405020505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88392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  <a:cs typeface="Times New Roman" panose="02020603050405020304" pitchFamily="18" charset="0"/>
              </a:rPr>
              <a:t>Leadership involves not just “doing” but  “being”  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  <a:cs typeface="Times New Roman" panose="02020603050405020304" pitchFamily="18" charset="0"/>
              </a:rPr>
              <a:t>Leadership is exercised with others.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Leadership is </a:t>
            </a:r>
            <a:r>
              <a:rPr lang="en-US" sz="2800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responsibility</a:t>
            </a: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, not rank, title, privilege, or money.</a:t>
            </a:r>
            <a:r>
              <a:rPr lang="en-US" dirty="0">
                <a:latin typeface="High Tower Text" panose="02040502050506030303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  <a:cs typeface="Times New Roman" panose="02020603050405020304" pitchFamily="18" charset="0"/>
              </a:rPr>
              <a:t>Leadership and management are both necessary.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  <a:cs typeface="Times New Roman" panose="02020603050405020304" pitchFamily="18" charset="0"/>
              </a:rPr>
              <a:t>Leadership is about </a:t>
            </a:r>
            <a:r>
              <a:rPr lang="en-US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enabling people to face challenges.</a:t>
            </a:r>
          </a:p>
          <a:p>
            <a:endParaRPr lang="en-US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30156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BFF081-B858-4AF5-AB4B-56AA063CB61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857"/>
            <a:ext cx="7086600" cy="9445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>
                <a:solidFill>
                  <a:srgbClr val="3333FF"/>
                </a:solidFill>
                <a:latin typeface="High Tower Text" panose="02040502050506030303" pitchFamily="18" charset="0"/>
              </a:rPr>
              <a:t>Some of the Great leaders</a:t>
            </a: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 rot="21313949">
            <a:off x="5927951" y="729290"/>
            <a:ext cx="1991890" cy="2971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8012" y="3939381"/>
            <a:ext cx="2667000" cy="259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9186" y="3939381"/>
            <a:ext cx="2133600" cy="2697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 descr="102802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05" y="930263"/>
            <a:ext cx="2512590" cy="3011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2299" y="732733"/>
            <a:ext cx="2574101" cy="30900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2290579"/>
      </p:ext>
    </p:extLst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90768"/>
            <a:ext cx="4191000" cy="503238"/>
          </a:xfrm>
        </p:spPr>
        <p:txBody>
          <a:bodyPr>
            <a:noAutofit/>
          </a:bodyPr>
          <a:lstStyle/>
          <a:p>
            <a:br>
              <a:rPr lang="en-US" sz="2800" dirty="0">
                <a:solidFill>
                  <a:srgbClr val="0033CC"/>
                </a:solidFill>
                <a:latin typeface="High Tower Text" panose="02040502050506030303" pitchFamily="18" charset="0"/>
                <a:cs typeface="Arial" pitchFamily="34" charset="0"/>
              </a:rPr>
            </a:br>
            <a:r>
              <a:rPr lang="en-US" sz="2800" dirty="0">
                <a:solidFill>
                  <a:srgbClr val="0033CC"/>
                </a:solidFill>
                <a:latin typeface="High Tower Text" panose="02040502050506030303" pitchFamily="18" charset="0"/>
                <a:cs typeface="Arial" pitchFamily="34" charset="0"/>
              </a:rPr>
              <a:t>Leading Practices</a:t>
            </a:r>
            <a:br>
              <a:rPr lang="en-US" sz="2800" dirty="0">
                <a:solidFill>
                  <a:srgbClr val="0033CC"/>
                </a:solidFill>
                <a:latin typeface="High Tower Text" panose="02040502050506030303" pitchFamily="18" charset="0"/>
                <a:cs typeface="Arial" pitchFamily="34" charset="0"/>
              </a:rPr>
            </a:br>
            <a:endParaRPr lang="en-US" sz="2800" b="1" dirty="0">
              <a:solidFill>
                <a:srgbClr val="0033CC"/>
              </a:solidFill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519646" y="1535113"/>
            <a:ext cx="3890554" cy="63976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Four Leadership Practices </a:t>
            </a:r>
            <a:endParaRPr lang="en-US" dirty="0">
              <a:solidFill>
                <a:srgbClr val="0033CC"/>
              </a:solidFill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>
          <a:xfrm>
            <a:off x="1519646" y="2315983"/>
            <a:ext cx="4038600" cy="3018018"/>
          </a:xfrm>
          <a:prstGeom prst="rect">
            <a:avLst/>
          </a:prstGeom>
          <a:solidFill>
            <a:srgbClr val="CC0099">
              <a:alpha val="30980"/>
            </a:srgb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dirty="0">
                <a:latin typeface="High Tower Text" panose="02040502050506030303" pitchFamily="18" charset="0"/>
              </a:rPr>
              <a:t>Scanning</a:t>
            </a:r>
            <a:endParaRPr lang="en-US" i="1" dirty="0">
              <a:latin typeface="High Tower Text" panose="02040502050506030303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dirty="0">
                <a:latin typeface="High Tower Text" panose="02040502050506030303" pitchFamily="18" charset="0"/>
              </a:rPr>
              <a:t>Focusing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dirty="0">
                <a:latin typeface="High Tower Text" panose="02040502050506030303" pitchFamily="18" charset="0"/>
              </a:rPr>
              <a:t>Aligning/</a:t>
            </a:r>
            <a:r>
              <a:rPr lang="en-US" sz="2000" dirty="0">
                <a:latin typeface="High Tower Text" panose="02040502050506030303" pitchFamily="18" charset="0"/>
              </a:rPr>
              <a:t>Mobilizing</a:t>
            </a:r>
            <a:endParaRPr lang="en-US" dirty="0">
              <a:latin typeface="High Tower Text" panose="02040502050506030303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dirty="0">
                <a:latin typeface="High Tower Text" panose="02040502050506030303" pitchFamily="18" charset="0"/>
              </a:rPr>
              <a:t>Inspiring</a:t>
            </a:r>
            <a:endParaRPr lang="en-US" sz="2000" dirty="0">
              <a:latin typeface="High Tower Text" panose="02040502050506030303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solidFill>
                <a:srgbClr val="3333FF"/>
              </a:solidFill>
              <a:latin typeface="High Tower Text" panose="0204050205050603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7575452" cy="533399"/>
          </a:xfrm>
        </p:spPr>
        <p:txBody>
          <a:bodyPr>
            <a:noAutofit/>
          </a:bodyPr>
          <a:lstStyle/>
          <a:p>
            <a:pPr algn="ctr"/>
            <a:r>
              <a:rPr lang="en-GB" sz="32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Leadership Practice: Scanning</a:t>
            </a:r>
            <a:endParaRPr lang="en-US" sz="3200" dirty="0">
              <a:solidFill>
                <a:srgbClr val="0000FF"/>
              </a:solidFill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38200"/>
            <a:ext cx="8686800" cy="563880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 encourage their teams to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internal &amp; external environments,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organizations, teams, and themselves.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client &amp; stakeholder need  &amp; priorities</a:t>
            </a:r>
          </a:p>
          <a:p>
            <a:pPr marL="800100" lvl="1" indent="-34290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 trends, opportunities, &amp; risks that affect organizations.</a:t>
            </a:r>
          </a:p>
          <a:p>
            <a:pPr marL="800100" lvl="1" indent="-34290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staff capacities &amp; constraints.</a:t>
            </a:r>
          </a:p>
          <a:p>
            <a:pPr marL="800100" lvl="1" indent="-34290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Know yourself, your staff, &amp; your organization values, strengths, &amp; weakness.  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267" y="609601"/>
            <a:ext cx="7870874" cy="457199"/>
          </a:xfrm>
        </p:spPr>
        <p:txBody>
          <a:bodyPr>
            <a:noAutofit/>
          </a:bodyPr>
          <a:lstStyle/>
          <a:p>
            <a:pPr algn="ctr"/>
            <a:r>
              <a:rPr lang="en-GB" sz="32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Leadership Practice: Focusing</a:t>
            </a:r>
            <a:endParaRPr lang="en-US" sz="3200" dirty="0">
              <a:solidFill>
                <a:srgbClr val="0000FF"/>
              </a:solidFill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01576" cy="5334000"/>
          </a:xfrm>
          <a:noFill/>
        </p:spPr>
        <p:txBody>
          <a:bodyPr>
            <a:noAutofit/>
          </a:bodyPr>
          <a:lstStyle/>
          <a:p>
            <a:pPr lvl="0" eaLnBrk="0" fontAlgn="base" hangingPunct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information from scanning, focus on a response. </a:t>
            </a:r>
          </a:p>
          <a:p>
            <a:pPr marL="0" lvl="0" indent="0" eaLnBrk="0" fontAlgn="base" hangingPunc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focus their limited time, energy, and resources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 the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people and things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 are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most important. </a:t>
            </a:r>
          </a:p>
          <a:p>
            <a:pPr marL="400050" lvl="1" indent="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Articulate the organization’s mission &amp; strategy</a:t>
            </a:r>
          </a:p>
          <a:p>
            <a:pPr marL="400050" lvl="1" indent="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Identify critical challenges</a:t>
            </a:r>
          </a:p>
          <a:p>
            <a:pPr marL="400050" lvl="1" indent="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Link goals with the overall organizational strategy</a:t>
            </a:r>
          </a:p>
          <a:p>
            <a:pPr marL="400050" lvl="1" indent="0" algn="just" fontAlgn="base">
              <a:lnSpc>
                <a:spcPct val="150000"/>
              </a:lnSpc>
              <a:spcAft>
                <a:spcPct val="0"/>
              </a:spcAft>
              <a:buClr>
                <a:schemeClr val="hlink"/>
              </a:buClr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Determine key priorities for action </a:t>
            </a:r>
          </a:p>
          <a:p>
            <a:pPr>
              <a:lnSpc>
                <a:spcPct val="150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8740"/>
            <a:ext cx="8039686" cy="495984"/>
          </a:xfrm>
        </p:spPr>
        <p:txBody>
          <a:bodyPr>
            <a:noAutofit/>
          </a:bodyPr>
          <a:lstStyle/>
          <a:p>
            <a:pPr algn="ctr"/>
            <a:r>
              <a:rPr lang="en-GB" sz="32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Leadership Practice: Aligning/Mobilizing </a:t>
            </a:r>
            <a:endParaRPr lang="en-US" sz="3200" dirty="0">
              <a:solidFill>
                <a:srgbClr val="0000FF"/>
              </a:solidFill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05911" cy="5257799"/>
          </a:xfrm>
          <a:noFill/>
        </p:spPr>
        <p:txBody>
          <a:bodyPr>
            <a:noAutofit/>
          </a:bodyPr>
          <a:lstStyle/>
          <a:p>
            <a:pPr algn="just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A leader </a:t>
            </a:r>
            <a:r>
              <a:rPr lang="en-US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aligns and mobilizes others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to achieve objectives. </a:t>
            </a:r>
          </a:p>
          <a:p>
            <a:pPr algn="just"/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This means </a:t>
            </a:r>
            <a:r>
              <a:rPr lang="en-US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seeking out other groups or people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whose objectives are in line with yours and getting them to work alongside you.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You should </a:t>
            </a:r>
            <a:r>
              <a:rPr lang="en-US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align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mobilize stakeholders’ and staff time and energies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as well as </a:t>
            </a:r>
            <a:r>
              <a:rPr lang="en-US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material and financial resources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to support organizational goals and priorities.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Facilitate teamwork.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9250"/>
            <a:ext cx="7899009" cy="457200"/>
          </a:xfrm>
        </p:spPr>
        <p:txBody>
          <a:bodyPr>
            <a:noAutofit/>
          </a:bodyPr>
          <a:lstStyle/>
          <a:p>
            <a:pPr algn="ctr"/>
            <a:r>
              <a:rPr lang="en-GB" sz="32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Leadership Practice: Inspiring</a:t>
            </a:r>
            <a:endParaRPr lang="en-US" sz="3200" dirty="0">
              <a:solidFill>
                <a:srgbClr val="0000FF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29200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 eaLnBrk="0" fontAlgn="base" hangingPunct="0">
              <a:lnSpc>
                <a:spcPct val="150000"/>
              </a:lnSpc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staff to face challenges creatively.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the people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whose example moves us to follow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their footsteps.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Inspiring involves demonstrating</a:t>
            </a: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0" fontAlgn="base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through </a:t>
            </a:r>
            <a:r>
              <a:rPr lang="en-GB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as role model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supporting staff</a:t>
            </a:r>
          </a:p>
          <a:p>
            <a:pPr eaLnBrk="0" fontAlgn="base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“Walking the talk” -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matching deeds with words.</a:t>
            </a:r>
            <a:endParaRPr lang="en-GB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Trust &amp; confidence in staff, acknowledging their contribution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 model of creativity, innovation ,learning&amp; supporting staff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62600" cy="10207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Manager Vs Leader</a:t>
            </a:r>
            <a:endParaRPr lang="en-US" sz="32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1219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</a:rPr>
              <a:t>Sometimes used interchangeably.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</a:rPr>
              <a:t>A person </a:t>
            </a:r>
            <a:r>
              <a:rPr lang="en-US" dirty="0">
                <a:solidFill>
                  <a:srgbClr val="FF0000"/>
                </a:solidFill>
                <a:latin typeface="High Tower Text" panose="02040502050506030303" pitchFamily="18" charset="0"/>
              </a:rPr>
              <a:t>emerges as a leader</a:t>
            </a:r>
            <a:r>
              <a:rPr lang="en-US" dirty="0">
                <a:latin typeface="High Tower Text" panose="02040502050506030303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</a:rPr>
              <a:t>A manager is put in to his position by </a:t>
            </a:r>
            <a:r>
              <a:rPr lang="en-US" dirty="0">
                <a:solidFill>
                  <a:srgbClr val="FF0000"/>
                </a:solidFill>
                <a:latin typeface="High Tower Text" panose="02040502050506030303" pitchFamily="18" charset="0"/>
              </a:rPr>
              <a:t>appointment</a:t>
            </a:r>
            <a:r>
              <a:rPr lang="en-US" dirty="0">
                <a:latin typeface="High Tower Text" panose="0204050205050603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</a:rPr>
              <a:t>If a manager cannot influence others he is not a good leader; though he is a manager.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High Tower Text" panose="02040502050506030303" pitchFamily="18" charset="0"/>
              </a:rPr>
              <a:t>There are good leaders who are not managers.</a:t>
            </a:r>
          </a:p>
          <a:p>
            <a:endParaRPr lang="en-US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44530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718864"/>
              </p:ext>
            </p:extLst>
          </p:nvPr>
        </p:nvGraphicFramePr>
        <p:xfrm>
          <a:off x="152400" y="76198"/>
          <a:ext cx="8839200" cy="7162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8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0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540">
                <a:tc>
                  <a:txBody>
                    <a:bodyPr/>
                    <a:lstStyle/>
                    <a:p>
                      <a:pPr marL="342900" marR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b="1" dirty="0">
                          <a:latin typeface="High Tower Text" panose="02040502050506030303" pitchFamily="18" charset="0"/>
                          <a:ea typeface="Calibri"/>
                          <a:cs typeface="Times New Roman"/>
                        </a:rPr>
                        <a:t>Managers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b="1" dirty="0">
                          <a:latin typeface="High Tower Text" panose="02040502050506030303" pitchFamily="18" charset="0"/>
                          <a:ea typeface="Calibri"/>
                          <a:cs typeface="Times New Roman"/>
                        </a:rPr>
                        <a:t>Leaders</a:t>
                      </a:r>
                      <a:endParaRPr lang="en-US" sz="2000" dirty="0">
                        <a:latin typeface="High Tower Text" panose="02040502050506030303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621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baseline="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Cope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with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 system complexity</a:t>
                      </a:r>
                      <a:endParaRPr lang="en-US" sz="2000" dirty="0">
                        <a:solidFill>
                          <a:srgbClr val="000000"/>
                        </a:solidFill>
                        <a:latin typeface="High Tower Text" panose="02040502050506030303" pitchFamily="18" charset="0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Plan and budget 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Control and solve problem 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Seeks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 change 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Set direction and shared values 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High Tower Text" panose="02040502050506030303" pitchFamily="18" charset="0"/>
                          <a:ea typeface="Calibri"/>
                        </a:rPr>
                        <a:t>Motivate people 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6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Administers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A copy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Maintains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Focuses on systems &amp;structure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Relies on control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Short- range view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Asks how and when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Eye on the bottom line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Imitates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Does things right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Arial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Innovates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An original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Develops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Focuses on people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Inspires trust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Long-range perspective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Asks what and why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Eye on the horizon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Originates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igh Tower Text" panose="02040502050506030303" pitchFamily="18" charset="0"/>
                          <a:cs typeface="Times New Roman" pitchFamily="18" charset="0"/>
                        </a:rPr>
                        <a:t>Does the right thing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igh Tower Text" panose="02040502050506030303" pitchFamily="18" charset="0"/>
                        <a:cs typeface="Arial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90600"/>
            <a:ext cx="8705088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 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session you will be able to: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leadership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leadership practices.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 different leadership theories, types &amp; styles.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differences between leader and manager.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on different types of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28888" cy="457200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High Tower Text" panose="02040502050506030303" pitchFamily="18" charset="0"/>
              </a:rPr>
            </a:br>
            <a:r>
              <a:rPr lang="en-US" sz="3600" dirty="0">
                <a:latin typeface="High Tower Text" panose="02040502050506030303" pitchFamily="18" charset="0"/>
                <a:cs typeface="Arial" pitchFamily="34" charset="0"/>
              </a:rPr>
              <a:t>Approaches  to leadership</a:t>
            </a:r>
            <a:br>
              <a:rPr lang="en-US" dirty="0">
                <a:latin typeface="High Tower Text" panose="02040502050506030303" pitchFamily="18" charset="0"/>
                <a:cs typeface="Arial" pitchFamily="34" charset="0"/>
              </a:rPr>
            </a:br>
            <a:endParaRPr lang="en-US" dirty="0"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05088" cy="5943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1. </a:t>
            </a:r>
            <a:r>
              <a:rPr lang="en-US" sz="24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The trait approach(Theory):</a:t>
            </a:r>
          </a:p>
          <a:p>
            <a:pPr algn="just"/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It was assumed that some people are set apart from others by virtue of their possession of some </a:t>
            </a:r>
            <a:r>
              <a:rPr lang="en-US" sz="24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quality or qualities of ‘greatness’ </a:t>
            </a:r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and that it is these people who become leaders. </a:t>
            </a:r>
          </a:p>
          <a:p>
            <a:pPr algn="just"/>
            <a:endParaRPr lang="en-US" sz="24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This approach to leadership suggests that </a:t>
            </a:r>
            <a:r>
              <a:rPr lang="en-US" sz="24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it is personal characteristics, or traits, that differentiate leaders from those they lead.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 “Leaders are </a:t>
            </a:r>
            <a:r>
              <a:rPr lang="en-US" sz="2400" dirty="0">
                <a:solidFill>
                  <a:srgbClr val="FF0000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born</a:t>
            </a:r>
            <a:r>
              <a:rPr lang="en-US" sz="24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 but </a:t>
            </a:r>
            <a:r>
              <a:rPr lang="en-US" sz="2400" dirty="0">
                <a:solidFill>
                  <a:srgbClr val="FF0000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not made</a:t>
            </a:r>
            <a:r>
              <a:rPr lang="en-US" sz="24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”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The trait approach…</a:t>
            </a:r>
            <a:endParaRPr lang="en-US" sz="2800" dirty="0">
              <a:latin typeface="High Tower Text" panose="020405020505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pPr algn="just">
              <a:spcBef>
                <a:spcPts val="2400"/>
              </a:spcBef>
            </a:pPr>
            <a:r>
              <a:rPr lang="en-US" sz="2300" dirty="0">
                <a:latin typeface="High Tower Text" panose="02040502050506030303" pitchFamily="18" charset="0"/>
                <a:cs typeface="Times New Roman" pitchFamily="18" charset="0"/>
              </a:rPr>
              <a:t>These leadership traits include </a:t>
            </a:r>
          </a:p>
          <a:p>
            <a:pPr lvl="1" algn="just">
              <a:spcBef>
                <a:spcPts val="2400"/>
              </a:spcBef>
            </a:pPr>
            <a:r>
              <a:rPr lang="en-US" sz="2300" b="1" i="1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personality characteristics </a:t>
            </a:r>
            <a:r>
              <a:rPr lang="en-US" sz="2300" dirty="0">
                <a:latin typeface="High Tower Text" panose="02040502050506030303" pitchFamily="18" charset="0"/>
                <a:cs typeface="Times New Roman" pitchFamily="18" charset="0"/>
              </a:rPr>
              <a:t>(adaptability, dominance, self-confidence),</a:t>
            </a:r>
          </a:p>
          <a:p>
            <a:pPr lvl="1" algn="just">
              <a:spcBef>
                <a:spcPts val="2400"/>
              </a:spcBef>
            </a:pPr>
            <a:r>
              <a:rPr lang="en-US" sz="2300" b="1" i="1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physical characteristics </a:t>
            </a:r>
            <a:r>
              <a:rPr lang="en-US" sz="2300" dirty="0">
                <a:latin typeface="High Tower Text" panose="02040502050506030303" pitchFamily="18" charset="0"/>
                <a:cs typeface="Times New Roman" pitchFamily="18" charset="0"/>
              </a:rPr>
              <a:t>(above-average height, medium weight, attractive appearance), and </a:t>
            </a:r>
          </a:p>
          <a:p>
            <a:pPr lvl="1" algn="just">
              <a:spcBef>
                <a:spcPts val="2400"/>
              </a:spcBef>
            </a:pPr>
            <a:r>
              <a:rPr lang="en-US" sz="2300" b="1" i="1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ability</a:t>
            </a:r>
            <a:r>
              <a:rPr lang="en-US" sz="2300" b="1" dirty="0">
                <a:latin typeface="High Tower Text" panose="02040502050506030303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High Tower Text" panose="02040502050506030303" pitchFamily="18" charset="0"/>
                <a:cs typeface="Times New Roman" pitchFamily="18" charset="0"/>
              </a:rPr>
              <a:t>(intelligence, task expertise, sensitivity in dealing with others). </a:t>
            </a:r>
          </a:p>
          <a:p>
            <a:pPr marL="457200" lvl="1" indent="0" algn="just">
              <a:spcBef>
                <a:spcPts val="2400"/>
              </a:spcBef>
              <a:buNone/>
            </a:pPr>
            <a:endParaRPr lang="en-US" sz="23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marL="0" indent="0">
              <a:spcBef>
                <a:spcPts val="2400"/>
              </a:spcBef>
              <a:buNone/>
            </a:pPr>
            <a:endParaRPr lang="en-US" sz="2400" dirty="0">
              <a:solidFill>
                <a:srgbClr val="0070C0"/>
              </a:solidFill>
              <a:latin typeface="High Tower Text" panose="02040502050506030303" pitchFamily="18" charset="0"/>
              <a:cs typeface="Times New Roman" pitchFamily="18" charset="0"/>
            </a:endParaRPr>
          </a:p>
          <a:p>
            <a:pPr>
              <a:spcBef>
                <a:spcPts val="2400"/>
              </a:spcBef>
            </a:pPr>
            <a:endParaRPr lang="en-US" sz="2400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33672"/>
      </p:ext>
    </p:extLst>
  </p:cSld>
  <p:clrMapOvr>
    <a:masterClrMapping/>
  </p:clrMapOvr>
  <p:transition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The behavioral approach(Theory):</a:t>
            </a:r>
            <a:b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</a:b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067800" cy="526052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en-US" sz="2400" b="1" dirty="0">
                <a:latin typeface="High Tower Text" panose="02040502050506030303" pitchFamily="18" charset="0"/>
              </a:rPr>
              <a:t>Assumptions: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>
                <a:latin typeface="High Tower Text" panose="02040502050506030303" pitchFamily="18" charset="0"/>
              </a:rPr>
              <a:t>	- Leaders can be</a:t>
            </a:r>
            <a:r>
              <a:rPr lang="en-US" sz="2800" i="1" u="sng" dirty="0">
                <a:latin typeface="High Tower Text" panose="02040502050506030303" pitchFamily="18" charset="0"/>
              </a:rPr>
              <a:t> </a:t>
            </a:r>
            <a:r>
              <a:rPr lang="en-US" sz="2800" i="1" u="sng" dirty="0">
                <a:solidFill>
                  <a:srgbClr val="0000FF"/>
                </a:solidFill>
                <a:latin typeface="High Tower Text" panose="02040502050506030303" pitchFamily="18" charset="0"/>
              </a:rPr>
              <a:t>made</a:t>
            </a:r>
            <a:r>
              <a:rPr lang="en-US" sz="2400" dirty="0">
                <a:solidFill>
                  <a:srgbClr val="0000FF"/>
                </a:solidFill>
                <a:latin typeface="High Tower Text" panose="02040502050506030303" pitchFamily="18" charset="0"/>
              </a:rPr>
              <a:t>, rather than are born.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>
                <a:latin typeface="High Tower Text" panose="02040502050506030303" pitchFamily="18" charset="0"/>
              </a:rPr>
              <a:t>	- Successful leadership is based in definable, learnable behavior.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b="1" dirty="0">
                <a:latin typeface="High Tower Text" panose="02040502050506030303" pitchFamily="18" charset="0"/>
              </a:rPr>
              <a:t>Description: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High Tower Text" panose="02040502050506030303" pitchFamily="18" charset="0"/>
              </a:rPr>
              <a:t>Behavioral theories of leadership </a:t>
            </a:r>
            <a:r>
              <a:rPr lang="en-US" sz="2400" dirty="0">
                <a:solidFill>
                  <a:srgbClr val="0000FF"/>
                </a:solidFill>
                <a:latin typeface="High Tower Text" panose="02040502050506030303" pitchFamily="18" charset="0"/>
              </a:rPr>
              <a:t>do not seek inborn traits </a:t>
            </a:r>
            <a:r>
              <a:rPr lang="en-US" sz="2400" dirty="0">
                <a:latin typeface="High Tower Text" panose="02040502050506030303" pitchFamily="18" charset="0"/>
              </a:rPr>
              <a:t>or capabilities. Rather, they look at what leaders  actually do.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>
                <a:latin typeface="High Tower Text" panose="02040502050506030303" pitchFamily="18" charset="0"/>
              </a:rPr>
              <a:t>• </a:t>
            </a:r>
            <a:r>
              <a:rPr lang="en-US" sz="2600" dirty="0">
                <a:latin typeface="High Tower Text" panose="02040502050506030303" pitchFamily="18" charset="0"/>
              </a:rPr>
              <a:t>Studied </a:t>
            </a:r>
            <a:r>
              <a:rPr lang="en-US" sz="2600" dirty="0">
                <a:solidFill>
                  <a:srgbClr val="FF0000"/>
                </a:solidFill>
                <a:latin typeface="High Tower Text" panose="02040502050506030303" pitchFamily="18" charset="0"/>
              </a:rPr>
              <a:t>behavioral characteristics </a:t>
            </a:r>
            <a:r>
              <a:rPr lang="en-US" sz="2600" dirty="0">
                <a:latin typeface="High Tower Text" panose="02040502050506030303" pitchFamily="18" charset="0"/>
              </a:rPr>
              <a:t>of leaders;</a:t>
            </a:r>
          </a:p>
          <a:p>
            <a:pPr>
              <a:lnSpc>
                <a:spcPct val="150000"/>
              </a:lnSpc>
              <a:buNone/>
            </a:pPr>
            <a:r>
              <a:rPr lang="en-US" sz="2600" dirty="0">
                <a:latin typeface="High Tower Text" panose="02040502050506030303" pitchFamily="18" charset="0"/>
              </a:rPr>
              <a:t>• What </a:t>
            </a:r>
            <a:r>
              <a:rPr lang="en-US" sz="2600" i="1" dirty="0">
                <a:solidFill>
                  <a:srgbClr val="FF0000"/>
                </a:solidFill>
                <a:latin typeface="High Tower Text" panose="02040502050506030303" pitchFamily="18" charset="0"/>
              </a:rPr>
              <a:t>they do </a:t>
            </a:r>
            <a:r>
              <a:rPr lang="en-US" sz="2600" dirty="0">
                <a:latin typeface="High Tower Text" panose="02040502050506030303" pitchFamily="18" charset="0"/>
              </a:rPr>
              <a:t>and how </a:t>
            </a:r>
            <a:r>
              <a:rPr lang="en-US" sz="2600" i="1" dirty="0">
                <a:solidFill>
                  <a:srgbClr val="FF0000"/>
                </a:solidFill>
                <a:latin typeface="High Tower Text" panose="02040502050506030303" pitchFamily="18" charset="0"/>
              </a:rPr>
              <a:t>they interact</a:t>
            </a:r>
            <a:r>
              <a:rPr lang="en-US" sz="2600" i="1" dirty="0">
                <a:latin typeface="High Tower Text" panose="02040502050506030303" pitchFamily="18" charset="0"/>
              </a:rPr>
              <a:t> </a:t>
            </a:r>
            <a:r>
              <a:rPr lang="en-US" sz="2600" dirty="0">
                <a:latin typeface="High Tower Text" panose="02040502050506030303" pitchFamily="18" charset="0"/>
              </a:rPr>
              <a:t>with the subordinates;</a:t>
            </a:r>
            <a:endParaRPr lang="en-US" sz="2600" dirty="0">
              <a:latin typeface="High Tower Text" panose="02040502050506030303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468339"/>
      </p:ext>
    </p:extLst>
  </p:cSld>
  <p:clrMapOvr>
    <a:masterClrMapping/>
  </p:clrMapOvr>
  <p:transition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The contingency approach:</a:t>
            </a:r>
            <a:b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</a:b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Leadership could vary with the 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situation or circumstances.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Focuses on 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requirements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single trait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has been shown to be common to all effective leaders and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single style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has been found to be effective in improving staff performance in all situations.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 management technique that best contributes to the attainment of organizational goals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might vary in different types of situations or circumstances.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59121"/>
      </p:ext>
    </p:extLst>
  </p:cSld>
  <p:clrMapOvr>
    <a:masterClrMapping/>
  </p:clrMapOvr>
  <p:transition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en-US" sz="3600" b="1" dirty="0">
                <a:latin typeface="High Tower Text" panose="02040502050506030303" pitchFamily="18" charset="0"/>
              </a:rPr>
            </a:br>
            <a:r>
              <a:rPr lang="en-US" sz="3600" b="1" dirty="0">
                <a:latin typeface="High Tower Text" panose="02040502050506030303" pitchFamily="18" charset="0"/>
              </a:rPr>
              <a:t>Types of leaders</a:t>
            </a:r>
            <a:br>
              <a:rPr lang="en-US" sz="3600" dirty="0">
                <a:latin typeface="High Tower Text" panose="02040502050506030303" pitchFamily="18" charset="0"/>
              </a:rPr>
            </a:br>
            <a:endParaRPr lang="en-US" sz="3600" dirty="0">
              <a:latin typeface="High Tower Text" panose="020405020505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5638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spcBef>
                <a:spcPts val="2400"/>
              </a:spcBef>
              <a:buNone/>
            </a:pPr>
            <a:r>
              <a:rPr lang="en-US" sz="2800" b="1" dirty="0">
                <a:latin typeface="High Tower Text" panose="02040502050506030303" pitchFamily="18" charset="0"/>
                <a:cs typeface="Arial" pitchFamily="34" charset="0"/>
              </a:rPr>
              <a:t>1. </a:t>
            </a:r>
            <a:r>
              <a:rPr lang="en-US" sz="2600" b="1" dirty="0">
                <a:latin typeface="High Tower Text" panose="02040502050506030303" pitchFamily="18" charset="0"/>
                <a:cs typeface="Arial" pitchFamily="34" charset="0"/>
              </a:rPr>
              <a:t>Transactional leaders</a:t>
            </a:r>
            <a:endParaRPr lang="en-US" sz="2600" dirty="0">
              <a:latin typeface="High Tower Text" panose="02040502050506030303" pitchFamily="18" charset="0"/>
              <a:cs typeface="Arial" pitchFamily="34" charset="0"/>
            </a:endParaRPr>
          </a:p>
          <a:p>
            <a:pPr>
              <a:lnSpc>
                <a:spcPct val="160000"/>
              </a:lnSpc>
              <a:spcBef>
                <a:spcPts val="2400"/>
              </a:spcBef>
            </a:pPr>
            <a:r>
              <a:rPr lang="en-US" sz="2600" dirty="0">
                <a:latin typeface="High Tower Text" panose="02040502050506030303" pitchFamily="18" charset="0"/>
                <a:cs typeface="Arial" pitchFamily="34" charset="0"/>
              </a:rPr>
              <a:t>Identify the </a:t>
            </a:r>
            <a:r>
              <a:rPr lang="en-US" sz="2600" dirty="0">
                <a:solidFill>
                  <a:srgbClr val="FF0000"/>
                </a:solidFill>
                <a:latin typeface="High Tower Text" panose="02040502050506030303" pitchFamily="18" charset="0"/>
                <a:cs typeface="Arial" pitchFamily="34" charset="0"/>
              </a:rPr>
              <a:t>expectations of their followers </a:t>
            </a:r>
          </a:p>
          <a:p>
            <a:pPr>
              <a:lnSpc>
                <a:spcPct val="160000"/>
              </a:lnSpc>
              <a:spcBef>
                <a:spcPts val="2400"/>
              </a:spcBef>
            </a:pP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Act managerially by establishing a close link between </a:t>
            </a:r>
            <a:r>
              <a:rPr lang="en-US" sz="28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effort and reward. </a:t>
            </a:r>
            <a:endParaRPr lang="en-US" sz="28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>
              <a:spcBef>
                <a:spcPts val="2400"/>
              </a:spcBef>
            </a:pP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They </a:t>
            </a:r>
            <a:r>
              <a:rPr lang="en-US" sz="28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evaluate, correct and train staff </a:t>
            </a: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whenever staff performance needs to be improved, and they </a:t>
            </a:r>
            <a:r>
              <a:rPr lang="en-US" sz="28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reward appropriately </a:t>
            </a: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when the required outcomes are achieved.</a:t>
            </a:r>
            <a:endParaRPr lang="en-US" sz="2600" b="1" dirty="0">
              <a:solidFill>
                <a:srgbClr val="0033CC"/>
              </a:solidFill>
              <a:latin typeface="High Tower Text" panose="02040502050506030303" pitchFamily="18" charset="0"/>
              <a:cs typeface="Arial" pitchFamily="34" charset="0"/>
            </a:endParaRPr>
          </a:p>
          <a:p>
            <a:pPr>
              <a:lnSpc>
                <a:spcPct val="160000"/>
              </a:lnSpc>
              <a:spcBef>
                <a:spcPts val="2400"/>
              </a:spcBef>
            </a:pPr>
            <a:r>
              <a:rPr lang="en-US" sz="2600" dirty="0">
                <a:latin typeface="High Tower Text" panose="02040502050506030303" pitchFamily="18" charset="0"/>
                <a:cs typeface="Arial" pitchFamily="34" charset="0"/>
              </a:rPr>
              <a:t>Power is given to the leader </a:t>
            </a:r>
            <a:r>
              <a:rPr lang="en-US" sz="2600" dirty="0">
                <a:solidFill>
                  <a:srgbClr val="FF0000"/>
                </a:solidFill>
                <a:latin typeface="High Tower Text" panose="02040502050506030303" pitchFamily="18" charset="0"/>
                <a:cs typeface="Arial" pitchFamily="34" charset="0"/>
              </a:rPr>
              <a:t>to evaluate and reward </a:t>
            </a:r>
            <a:r>
              <a:rPr lang="en-US" sz="2600" dirty="0">
                <a:latin typeface="High Tower Text" panose="02040502050506030303" pitchFamily="18" charset="0"/>
                <a:cs typeface="Arial" pitchFamily="34" charset="0"/>
              </a:rPr>
              <a:t>the followers.</a:t>
            </a:r>
          </a:p>
          <a:p>
            <a:pPr>
              <a:spcBef>
                <a:spcPts val="2400"/>
              </a:spcBef>
              <a:buNone/>
            </a:pPr>
            <a:endParaRPr lang="en-US" sz="2800" dirty="0"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715962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High Tower Text" panose="02040502050506030303" pitchFamily="18" charset="0"/>
                <a:cs typeface="Times New Roman" panose="02020603050405020304" pitchFamily="18" charset="0"/>
              </a:rPr>
              <a:t>2. Transformational leaders</a:t>
            </a:r>
            <a:br>
              <a:rPr lang="en-US" sz="2800" b="1" dirty="0">
                <a:latin typeface="High Tower Text" panose="02040502050506030303" pitchFamily="18" charset="0"/>
                <a:cs typeface="Times New Roman" panose="02020603050405020304" pitchFamily="18" charset="0"/>
              </a:rPr>
            </a:b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63" y="1143000"/>
            <a:ext cx="8355874" cy="4678363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Transformational leaders, as defined by Bass (1985) </a:t>
            </a:r>
            <a:r>
              <a:rPr lang="en-US" sz="2400" dirty="0">
                <a:solidFill>
                  <a:srgbClr val="0070C0"/>
                </a:solidFill>
                <a:latin typeface="Perpetua" panose="02020502060401020303" pitchFamily="18" charset="0"/>
                <a:cs typeface="Times New Roman" pitchFamily="18" charset="0"/>
              </a:rPr>
              <a:t>support their staff </a:t>
            </a:r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and encourage them to </a:t>
            </a:r>
            <a:r>
              <a:rPr lang="en-US" sz="2400" dirty="0">
                <a:solidFill>
                  <a:srgbClr val="0070C0"/>
                </a:solidFill>
                <a:latin typeface="Perpetua" panose="02020502060401020303" pitchFamily="18" charset="0"/>
                <a:cs typeface="Times New Roman" pitchFamily="18" charset="0"/>
              </a:rPr>
              <a:t>‘do more than they originally expected </a:t>
            </a:r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to do’. </a:t>
            </a:r>
          </a:p>
          <a:p>
            <a:pPr marL="0" indent="0" algn="just">
              <a:buNone/>
            </a:pPr>
            <a:r>
              <a:rPr lang="en-US" sz="900" dirty="0">
                <a:latin typeface="Perpetua" panose="02020502060401020303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Transformational leaders </a:t>
            </a:r>
            <a:r>
              <a:rPr lang="en-US" sz="2400" dirty="0">
                <a:solidFill>
                  <a:srgbClr val="0070C0"/>
                </a:solidFill>
                <a:latin typeface="Perpetua" panose="02020502060401020303" pitchFamily="18" charset="0"/>
                <a:cs typeface="Times New Roman" pitchFamily="18" charset="0"/>
              </a:rPr>
              <a:t>motivate </a:t>
            </a:r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staff to do better. </a:t>
            </a:r>
          </a:p>
          <a:p>
            <a:pPr marL="0" indent="0" algn="just">
              <a:buNone/>
            </a:pPr>
            <a:r>
              <a:rPr lang="en-US" sz="1050" dirty="0">
                <a:latin typeface="Perpetua" panose="02020502060401020303" pitchFamily="18" charset="0"/>
                <a:cs typeface="Times New Roman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en-US" sz="800" dirty="0">
                <a:latin typeface="Perpetua" panose="02020502060401020303" pitchFamily="18" charset="0"/>
                <a:cs typeface="Times New Roman" pitchFamily="18" charset="0"/>
              </a:rPr>
              <a:t>   </a:t>
            </a:r>
          </a:p>
          <a:p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Transformational leaders provide</a:t>
            </a:r>
            <a:r>
              <a:rPr lang="en-US" sz="2400" dirty="0">
                <a:solidFill>
                  <a:srgbClr val="0070C0"/>
                </a:solidFill>
                <a:latin typeface="Perpetua" panose="02020502060401020303" pitchFamily="18" charset="0"/>
                <a:cs typeface="Times New Roman" pitchFamily="18" charset="0"/>
              </a:rPr>
              <a:t> encouragement and support </a:t>
            </a:r>
            <a:r>
              <a:rPr lang="en-US" sz="2400" dirty="0">
                <a:latin typeface="Perpetua" panose="02020502060401020303" pitchFamily="18" charset="0"/>
                <a:cs typeface="Times New Roman" pitchFamily="18" charset="0"/>
              </a:rPr>
              <a:t>to followers. 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latin typeface="Perpetua" panose="02020502060401020303" pitchFamily="18" charset="0"/>
                <a:cs typeface="Times New Roman" panose="02020603050405020304" pitchFamily="18" charset="0"/>
              </a:rPr>
              <a:t>show </a:t>
            </a:r>
            <a:r>
              <a:rPr lang="en-US" sz="2400" dirty="0">
                <a:solidFill>
                  <a:srgbClr val="FF0000"/>
                </a:solidFill>
                <a:latin typeface="Perpetua" panose="02020502060401020303" pitchFamily="18" charset="0"/>
                <a:cs typeface="Times New Roman" panose="02020603050405020304" pitchFamily="18" charset="0"/>
              </a:rPr>
              <a:t>trust and respect </a:t>
            </a:r>
            <a:r>
              <a:rPr lang="en-US" sz="2400" dirty="0">
                <a:latin typeface="Perpetua" panose="02020502060401020303" pitchFamily="18" charset="0"/>
                <a:cs typeface="Times New Roman" panose="02020603050405020304" pitchFamily="18" charset="0"/>
              </a:rPr>
              <a:t>for them as individuals.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00" dirty="0">
                <a:latin typeface="Perpetua" panose="02020502060401020303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en-US" sz="2400" dirty="0">
                <a:latin typeface="Perpetua" panose="02020502060401020303" pitchFamily="18" charset="0"/>
                <a:cs typeface="Times New Roman" panose="02020603050405020304" pitchFamily="18" charset="0"/>
              </a:rPr>
              <a:t>They build </a:t>
            </a:r>
            <a:r>
              <a:rPr lang="en-US" sz="2400" dirty="0">
                <a:solidFill>
                  <a:srgbClr val="FF0000"/>
                </a:solidFill>
                <a:latin typeface="Perpetua" panose="02020502060401020303" pitchFamily="18" charset="0"/>
                <a:cs typeface="Times New Roman" panose="02020603050405020304" pitchFamily="18" charset="0"/>
              </a:rPr>
              <a:t>self-confidence</a:t>
            </a:r>
            <a:r>
              <a:rPr lang="en-US" sz="2400" dirty="0">
                <a:latin typeface="Perpetua" panose="02020502060401020303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Perpetua" panose="02020502060401020303" pitchFamily="18" charset="0"/>
                <a:cs typeface="Times New Roman" panose="02020603050405020304" pitchFamily="18" charset="0"/>
              </a:rPr>
              <a:t>heighten personal development</a:t>
            </a:r>
            <a:r>
              <a:rPr lang="en-US" sz="2400" dirty="0">
                <a:latin typeface="Perpetua" panose="02020502060401020303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Perpetua" panose="02020502060401020303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solidFill>
                <a:srgbClr val="0070C0"/>
              </a:solidFill>
              <a:latin typeface="Perpetua" panose="02020502060401020303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endParaRPr lang="en-US" sz="2400" dirty="0">
              <a:latin typeface="Perpetua" panose="02020502060401020303" pitchFamily="18" charset="0"/>
              <a:cs typeface="Arial" pitchFamily="34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5089"/>
      </p:ext>
    </p:extLst>
  </p:cSld>
  <p:clrMapOvr>
    <a:masterClrMapping/>
  </p:clrMapOvr>
  <p:transition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53000" cy="63976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igh Tower Text" panose="02040502050506030303" pitchFamily="18" charset="0"/>
                <a:cs typeface="Arial" pitchFamily="34" charset="0"/>
              </a:rPr>
              <a:t>Types of Leaders…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762000"/>
            <a:ext cx="8534400" cy="5486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/>
              <a:t>3.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Charismatic leaders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 Weber, a sociologist, defined charisma (from the Greek for “gift”) more than a century ago as “a certain quality of an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personality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by virtue of which he or she is set apart from ordinary people.”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Charismatic leaders rely on their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their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inspirational qualities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their aura/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Characteristics of a Charismatic Leader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Vision and articulation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Willing to take on high personal risk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Sensitive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follower needs</a:t>
            </a:r>
          </a:p>
          <a:p>
            <a:pPr>
              <a:buNone/>
            </a:pPr>
            <a:endParaRPr lang="en-US" sz="2800" dirty="0"/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00600" cy="6397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High Tower Text" panose="02040502050506030303" pitchFamily="18" charset="0"/>
                <a:cs typeface="Arial" pitchFamily="34" charset="0"/>
              </a:rPr>
              <a:t>Types of Leaders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3000"/>
              </a:spcBef>
              <a:buNone/>
            </a:pPr>
            <a:r>
              <a:rPr lang="en-US" sz="2400" b="1" dirty="0">
                <a:latin typeface="High Tower Text" panose="02040502050506030303" pitchFamily="18" charset="0"/>
                <a:cs typeface="Arial" pitchFamily="34" charset="0"/>
              </a:rPr>
              <a:t>4</a:t>
            </a:r>
            <a:r>
              <a:rPr lang="en-US" sz="3600" b="1" dirty="0">
                <a:latin typeface="High Tower Text" panose="02040502050506030303" pitchFamily="18" charset="0"/>
              </a:rPr>
              <a:t>. </a:t>
            </a:r>
            <a:r>
              <a:rPr lang="en-US" sz="2400" b="1" dirty="0">
                <a:latin typeface="High Tower Text" panose="02040502050506030303" pitchFamily="18" charset="0"/>
                <a:cs typeface="Arial" pitchFamily="34" charset="0"/>
              </a:rPr>
              <a:t>Situational leaders</a:t>
            </a:r>
            <a:endParaRPr lang="en-US" sz="2400" dirty="0">
              <a:latin typeface="High Tower Text" panose="02040502050506030303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Is one who can </a:t>
            </a:r>
            <a:r>
              <a:rPr lang="en-US" sz="24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adopt different </a:t>
            </a: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leadership styles depending on the situation.</a:t>
            </a:r>
          </a:p>
          <a:p>
            <a:pPr>
              <a:lnSpc>
                <a:spcPct val="150000"/>
              </a:lnSpc>
              <a:spcBef>
                <a:spcPts val="3000"/>
              </a:spcBef>
            </a:pP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Effective </a:t>
            </a:r>
            <a:r>
              <a:rPr lang="en-US" sz="24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leaders are versatile/Adapt </a:t>
            </a: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in being able to move between the styles according to the</a:t>
            </a:r>
            <a:r>
              <a:rPr lang="en-US" sz="2400" b="1" dirty="0">
                <a:latin typeface="High Tower Text" panose="02040502050506030303" pitchFamily="18" charset="0"/>
                <a:cs typeface="Arial" pitchFamily="34" charset="0"/>
              </a:rPr>
              <a:t> situation</a:t>
            </a: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, so there is </a:t>
            </a:r>
            <a:r>
              <a:rPr lang="en-US" sz="24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no one right style. </a:t>
            </a:r>
          </a:p>
          <a:p>
            <a:pPr>
              <a:spcBef>
                <a:spcPts val="3000"/>
              </a:spcBef>
              <a:buNone/>
            </a:pPr>
            <a:endParaRPr lang="en-US" sz="3600" dirty="0"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44958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igh Tower Text" panose="02040502050506030303" pitchFamily="18" charset="0"/>
                <a:cs typeface="Arial" pitchFamily="34" charset="0"/>
              </a:rPr>
              <a:t>Leadership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4864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the typical pattern of behavior that a leader uses to influence their employees to achieve organizational goals.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000" b="1" dirty="0">
                <a:solidFill>
                  <a:srgbClr val="0033CC"/>
                </a:solidFill>
                <a:latin typeface="High Tower Text" panose="02040502050506030303" pitchFamily="18" charset="0"/>
                <a:cs typeface="Arial" pitchFamily="34" charset="0"/>
              </a:rPr>
              <a:t>Autocratic Leaders: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 decisions and announce them.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There is also a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clear division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between the leader and the followers. 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 Do just what I say” or “ Don’t touch the hot iron”.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Subordinates carry out orders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 that money is the only reward that will motivate staffs.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7877"/>
            <a:ext cx="4584192" cy="6397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High Tower Text" panose="02040502050506030303" pitchFamily="18" charset="0"/>
              </a:rPr>
              <a:t>Styles of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" y="717550"/>
            <a:ext cx="8705088" cy="5638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Arial" pitchFamily="34" charset="0"/>
              </a:rPr>
              <a:t>2. Democratic /participative</a:t>
            </a: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Arial" pitchFamily="34" charset="0"/>
              </a:rPr>
              <a:t>Leaders</a:t>
            </a: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:</a:t>
            </a:r>
            <a:endParaRPr lang="en-US" sz="2400" dirty="0">
              <a:latin typeface="High Tower Text" panose="02040502050506030303" pitchFamily="18" charset="0"/>
              <a:cs typeface="Arial" pitchFamily="34" charset="0"/>
            </a:endParaRPr>
          </a:p>
          <a:p>
            <a:pPr algn="just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Democratic leaders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also known as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participative leaders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encourage group members to participate.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Democratic leaders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keep staff informed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about everything that affects their work and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share decision-making and problem-solving responsibilities.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Group members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feel engaged in the process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thus are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motivated and creative.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Permit subordinates to make decisions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Ideas are bilaterally proposed</a:t>
            </a:r>
          </a:p>
          <a:p>
            <a:pPr>
              <a:lnSpc>
                <a:spcPct val="150000"/>
              </a:lnSpc>
            </a:pP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 think? “Let’s do together”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401"/>
            <a:ext cx="8382000" cy="655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86836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Democratic /participative</a:t>
            </a: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Leaders…</a:t>
            </a: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 algn="just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This style is most successful </a:t>
            </a:r>
          </a:p>
          <a:p>
            <a:pPr lvl="1" algn="just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when used with highly skilled or experienced staff or </a:t>
            </a:r>
          </a:p>
          <a:p>
            <a:pPr lvl="1" algn="just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when implementing operational changes or resolving individual or group problems. </a:t>
            </a:r>
          </a:p>
          <a:p>
            <a:pPr algn="just"/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This is a popular style because when it is done well it </a:t>
            </a:r>
            <a:r>
              <a:rPr lang="en-US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creates a harmonious, productive and developing work force.</a:t>
            </a:r>
            <a:endParaRPr lang="en-US" sz="23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98723"/>
      </p:ext>
    </p:extLst>
  </p:cSld>
  <p:clrMapOvr>
    <a:masterClrMapping/>
  </p:clrMapOvr>
  <p:transition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4495800" cy="6096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High Tower Text" panose="02040502050506030303" pitchFamily="18" charset="0"/>
              </a:rPr>
              <a:t>Styles Leadership….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05088" cy="5638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3. Laissez – faire Leaders: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Laissez-faire leadership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 style where the leader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provides little or no direction and gives staff as much freedom as possible.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 authority or power is given to the staff and they determine goals, make decisions, and resolve problems on their own.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laissez-faire leader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promotes a strong sense of competence and expertise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team members and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allows others to rise to their performance potential.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style can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lack accountability for team failures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I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 have little or no  confidence in their ability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 as you like”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no concern for both staffs and the work output.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5181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Laissez – faire Leaders </a:t>
            </a:r>
            <a:r>
              <a:rPr lang="en-US" sz="3200" dirty="0">
                <a:solidFill>
                  <a:srgbClr val="0000FF"/>
                </a:solidFill>
                <a:latin typeface="High Tower Text" panose="02040502050506030303" pitchFamily="18" charset="0"/>
                <a:cs typeface="Arial" pitchFamily="34" charset="0"/>
              </a:rPr>
              <a:t>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05088" cy="556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>
                <a:latin typeface="High Tower Text" panose="02040502050506030303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High Tower Text" panose="02040502050506030303" pitchFamily="18" charset="0"/>
                <a:cs typeface="Arial" pitchFamily="34" charset="0"/>
              </a:rPr>
              <a:t>Type II: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Leaders are extremely confident about their staffs.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Subordinates may be high in their academic position.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Every staff knows the objectives of his / her organization.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High Tower Text" panose="02040502050506030303" pitchFamily="18" charset="0"/>
                <a:cs typeface="Arial" pitchFamily="34" charset="0"/>
              </a:rPr>
              <a:t>Able to plan and implement independently.</a:t>
            </a:r>
          </a:p>
          <a:p>
            <a:pPr>
              <a:buNone/>
            </a:pPr>
            <a:endParaRPr lang="en-US" dirty="0">
              <a:latin typeface="High Tower Text" panose="02040502050506030303" pitchFamily="18" charset="0"/>
            </a:endParaRPr>
          </a:p>
          <a:p>
            <a:endParaRPr lang="en-US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792162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FF0000"/>
                </a:solidFill>
                <a:latin typeface="High Tower Text" panose="02040502050506030303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High Tower Text" panose="02040502050506030303" pitchFamily="18" charset="0"/>
              </a:rPr>
              <a:t>You are a leader if:</a:t>
            </a:r>
            <a:br>
              <a:rPr lang="en-US" dirty="0">
                <a:solidFill>
                  <a:srgbClr val="FF0000"/>
                </a:solidFill>
                <a:latin typeface="High Tower Text" panose="02040502050506030303" pitchFamily="18" charset="0"/>
              </a:rPr>
            </a:br>
            <a:endParaRPr lang="en-US" dirty="0">
              <a:latin typeface="High Tower Text" panose="020405020505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58875"/>
            <a:ext cx="8915400" cy="5105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0000FF"/>
              </a:buClr>
              <a:buSzPct val="150000"/>
            </a:pP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You create something of a </a:t>
            </a:r>
            <a:r>
              <a:rPr lang="en-US" sz="2800" b="1" i="1" dirty="0">
                <a:solidFill>
                  <a:srgbClr val="0000FF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value</a:t>
            </a: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 that did not exist before</a:t>
            </a:r>
          </a:p>
          <a:p>
            <a:pPr>
              <a:lnSpc>
                <a:spcPct val="150000"/>
              </a:lnSpc>
              <a:buClr>
                <a:srgbClr val="0000FF"/>
              </a:buClr>
              <a:buSzPct val="150000"/>
            </a:pP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You exhibit </a:t>
            </a:r>
            <a:r>
              <a:rPr lang="en-US" sz="2800" b="1" i="1" dirty="0">
                <a:solidFill>
                  <a:srgbClr val="0000FF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positive energy</a:t>
            </a:r>
          </a:p>
          <a:p>
            <a:pPr>
              <a:lnSpc>
                <a:spcPct val="150000"/>
              </a:lnSpc>
              <a:buClr>
                <a:srgbClr val="0000FF"/>
              </a:buClr>
              <a:buSzPct val="150000"/>
            </a:pP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You </a:t>
            </a:r>
            <a:r>
              <a:rPr lang="en-US" sz="2800" b="1" i="1" dirty="0">
                <a:solidFill>
                  <a:srgbClr val="0000FF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actualize</a:t>
            </a:r>
            <a:r>
              <a:rPr lang="en-US" sz="2800" b="1" dirty="0">
                <a:latin typeface="High Tower Text" panose="02040502050506030303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Clr>
                <a:srgbClr val="0000FF"/>
              </a:buClr>
              <a:buSzPct val="150000"/>
            </a:pP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You welcome </a:t>
            </a:r>
            <a:r>
              <a:rPr lang="en-US" sz="2800" b="1" i="1" dirty="0">
                <a:solidFill>
                  <a:srgbClr val="0000FF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change</a:t>
            </a: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High Tower Text" panose="02040502050506030303" pitchFamily="18" charset="0"/>
                <a:cs typeface="Times New Roman" pitchFamily="18" charset="0"/>
              </a:rPr>
              <a:t>Leadership use of power and authority</a:t>
            </a:r>
            <a:endParaRPr lang="en-US" sz="4000" dirty="0">
              <a:latin typeface="High Tower Text" panose="02040502050506030303" pitchFamily="18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Leaders </a:t>
            </a:r>
            <a:r>
              <a:rPr lang="en-US" sz="28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influence</a:t>
            </a: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 people to do things through the use of </a:t>
            </a:r>
            <a:r>
              <a:rPr lang="en-US" sz="28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power </a:t>
            </a: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and</a:t>
            </a:r>
            <a:r>
              <a:rPr lang="en-US" sz="28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 authority</a:t>
            </a:r>
            <a:r>
              <a:rPr lang="en-US" sz="2800" dirty="0">
                <a:latin typeface="High Tower Text" panose="02040502050506030303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800" b="1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800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02791"/>
      </p:ext>
    </p:extLst>
  </p:cSld>
  <p:clrMapOvr>
    <a:masterClrMapping/>
  </p:clrMapOvr>
  <p:transition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High Tower Text" panose="02040502050506030303" pitchFamily="18" charset="0"/>
                <a:cs typeface="Times New Roman" pitchFamily="18" charset="0"/>
              </a:rPr>
              <a:t>Leadership use of power and authority…</a:t>
            </a:r>
            <a:endParaRPr lang="en-US" sz="2800" dirty="0">
              <a:solidFill>
                <a:srgbClr val="0000FF"/>
              </a:solidFill>
              <a:latin typeface="High Tower Text" panose="020405020505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‘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Authority</a:t>
            </a:r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’ is the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formal right </a:t>
            </a:r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to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get people to do things </a:t>
            </a:r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or the formal right to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control resources.</a:t>
            </a:r>
          </a:p>
          <a:p>
            <a:pPr marL="0" indent="0" algn="just">
              <a:buNone/>
            </a:pPr>
            <a:endParaRPr lang="en-US" sz="2600" b="1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Factors within a person, such as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talent or charm</a:t>
            </a:r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, help them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achieve power. </a:t>
            </a:r>
          </a:p>
          <a:p>
            <a:pPr algn="just"/>
            <a:r>
              <a:rPr lang="en-US" sz="2400" b="1" dirty="0">
                <a:latin typeface="High Tower Text" panose="02040502050506030303" pitchFamily="18" charset="0"/>
                <a:cs typeface="Times New Roman" pitchFamily="18" charset="0"/>
              </a:rPr>
              <a:t>Power </a:t>
            </a:r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is the </a:t>
            </a:r>
            <a:r>
              <a:rPr lang="en-US" sz="24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ability to influence </a:t>
            </a:r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decisions and </a:t>
            </a:r>
            <a:r>
              <a:rPr lang="en-US" sz="24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control</a:t>
            </a:r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 resources. </a:t>
            </a:r>
          </a:p>
          <a:p>
            <a:pPr algn="just"/>
            <a:endParaRPr lang="en-US" sz="24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Powerful people have the potential to </a:t>
            </a:r>
            <a:r>
              <a:rPr lang="en-US" sz="24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exercise influence</a:t>
            </a:r>
            <a:r>
              <a:rPr lang="en-US" sz="2400" dirty="0">
                <a:latin typeface="High Tower Text" panose="02040502050506030303" pitchFamily="18" charset="0"/>
                <a:cs typeface="Times New Roman" pitchFamily="18" charset="0"/>
              </a:rPr>
              <a:t>, and they exercise it frequently. </a:t>
            </a:r>
            <a:endParaRPr lang="en-US" sz="2600" dirty="0">
              <a:solidFill>
                <a:srgbClr val="0070C0"/>
              </a:solidFill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/>
            <a:endParaRPr lang="en-US" sz="26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Only the organization</a:t>
            </a:r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 can confer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Times New Roman" pitchFamily="18" charset="0"/>
              </a:rPr>
              <a:t> authority</a:t>
            </a:r>
            <a:r>
              <a:rPr lang="en-US" sz="2600" dirty="0">
                <a:latin typeface="High Tower Text" panose="02040502050506030303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2600" dirty="0">
              <a:latin typeface="High Tower Text" panose="02040502050506030303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98776"/>
      </p:ext>
    </p:extLst>
  </p:cSld>
  <p:clrMapOvr>
    <a:masterClrMapping/>
  </p:clrMapOvr>
  <p:transition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00600" cy="9445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igh Tower Text" panose="02040502050506030303" pitchFamily="18" charset="0"/>
              </a:rPr>
              <a:t>Types of Power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137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Leaders use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various types of power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to influence others.</a:t>
            </a:r>
          </a:p>
          <a:p>
            <a:pPr algn="just"/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However, power can also be exercised upwards by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behavior of group members or staff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and this acts as a constraint on how much power leaders can employ in practice.</a:t>
            </a:r>
          </a:p>
          <a:p>
            <a:pPr algn="just"/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 list that follows describes the types of power exercised by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leaders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and sometimes by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group members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(French and Raven, 1960).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563817"/>
      </p:ext>
    </p:extLst>
  </p:cSld>
  <p:clrMapOvr>
    <a:masterClrMapping/>
  </p:clrMapOvr>
  <p:transition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7921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High Tower Text" panose="02040502050506030303" pitchFamily="18" charset="0"/>
              </a:rPr>
              <a:t>Five types of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i="1" dirty="0">
                <a:latin typeface="High Tower Text" panose="02040502050506030303" pitchFamily="18" charset="0"/>
                <a:cs typeface="Times New Roman" pitchFamily="18" charset="0"/>
              </a:rPr>
              <a:t>        </a:t>
            </a:r>
            <a:r>
              <a:rPr lang="en-GB" b="1" i="1" dirty="0">
                <a:solidFill>
                  <a:srgbClr val="0033CC"/>
                </a:solidFill>
                <a:latin typeface="High Tower Text" panose="02040502050506030303" pitchFamily="18" charset="0"/>
                <a:cs typeface="Times New Roman" pitchFamily="18" charset="0"/>
              </a:rPr>
              <a:t>1. Legitimate power</a:t>
            </a:r>
          </a:p>
          <a:p>
            <a:pPr marL="0" indent="0">
              <a:buNone/>
            </a:pPr>
            <a:endParaRPr lang="en-GB" sz="1200" i="1" dirty="0">
              <a:latin typeface="High Tower Text" panose="02040502050506030303" pitchFamily="18" charset="0"/>
              <a:cs typeface="Times New Roman" pitchFamily="18" charset="0"/>
            </a:endParaRPr>
          </a:p>
          <a:p>
            <a:r>
              <a:rPr lang="en-GB" sz="2400" i="1" dirty="0">
                <a:latin typeface="High Tower Text" panose="02040502050506030303" pitchFamily="18" charset="0"/>
                <a:cs typeface="Times New Roman" pitchFamily="18" charset="0"/>
              </a:rPr>
              <a:t>It </a:t>
            </a:r>
            <a:r>
              <a:rPr lang="en-GB" sz="2400" dirty="0">
                <a:latin typeface="High Tower Text" panose="02040502050506030303" pitchFamily="18" charset="0"/>
                <a:cs typeface="Times New Roman" pitchFamily="18" charset="0"/>
              </a:rPr>
              <a:t>is a result of the position a person holds in the organization hierarchy.</a:t>
            </a:r>
          </a:p>
          <a:p>
            <a:pPr marL="0" indent="0">
              <a:buNone/>
            </a:pPr>
            <a:endParaRPr lang="en-GB" sz="2400" dirty="0">
              <a:latin typeface="High Tower Text" panose="02040502050506030303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High Tower Text" panose="02040502050506030303" pitchFamily="18" charset="0"/>
              </a:rPr>
              <a:t>It is the easiest type of influence for most staff to accept.</a:t>
            </a:r>
          </a:p>
          <a:p>
            <a:pPr marL="0" indent="0">
              <a:buNone/>
            </a:pPr>
            <a:endParaRPr lang="en-US" sz="2400" dirty="0">
              <a:latin typeface="High Tower Text" panose="02040502050506030303" pitchFamily="18" charset="0"/>
            </a:endParaRPr>
          </a:p>
          <a:p>
            <a:r>
              <a:rPr lang="en-US" sz="2400" dirty="0">
                <a:latin typeface="High Tower Text" panose="02040502050506030303" pitchFamily="18" charset="0"/>
              </a:rPr>
              <a:t> </a:t>
            </a:r>
            <a:r>
              <a:rPr lang="en-US" sz="2400" b="1" dirty="0">
                <a:latin typeface="High Tower Text" panose="02040502050506030303" pitchFamily="18" charset="0"/>
              </a:rPr>
              <a:t>For example</a:t>
            </a:r>
            <a:r>
              <a:rPr lang="en-US" sz="2400" dirty="0">
                <a:latin typeface="High Tower Text" panose="02040502050506030303" pitchFamily="18" charset="0"/>
              </a:rPr>
              <a:t>, virtually all employees accept the manager’s authority to conduct a performance evaluation.</a:t>
            </a:r>
            <a:endParaRPr lang="en-GB" sz="2400" b="1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b="1" i="1" dirty="0">
                <a:latin typeface="High Tower Text" panose="02040502050506030303" pitchFamily="18" charset="0"/>
                <a:cs typeface="Times New Roman" pitchFamily="18" charset="0"/>
              </a:rPr>
              <a:t> </a:t>
            </a:r>
            <a:endParaRPr lang="en-US" sz="2400" dirty="0"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10744"/>
      </p:ext>
    </p:extLst>
  </p:cSld>
  <p:clrMapOvr>
    <a:masterClrMapping/>
  </p:clrMapOvr>
  <p:transition>
    <p:push dir="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Reward power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7594"/>
            <a:ext cx="8686800" cy="5638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2800" dirty="0">
                <a:latin typeface="Perpetua" panose="02020502060401020303" pitchFamily="18" charset="0"/>
              </a:rPr>
              <a:t>Emanates/issue from the leaders ability to </a:t>
            </a:r>
            <a:r>
              <a:rPr lang="en-US" altLang="en-US" sz="2800" dirty="0">
                <a:solidFill>
                  <a:srgbClr val="0033CC"/>
                </a:solidFill>
                <a:latin typeface="Perpetua" panose="02020502060401020303" pitchFamily="18" charset="0"/>
              </a:rPr>
              <a:t>reward desirable behavior</a:t>
            </a:r>
            <a:r>
              <a:rPr lang="en-US" altLang="en-US" sz="2800" dirty="0">
                <a:latin typeface="Perpetua" panose="02020502060401020303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2800" dirty="0">
                <a:latin typeface="Perpetua" panose="02020502060401020303" pitchFamily="18" charset="0"/>
              </a:rPr>
              <a:t>It </a:t>
            </a:r>
            <a:r>
              <a:rPr lang="en-US" altLang="en-US" sz="2800" dirty="0">
                <a:solidFill>
                  <a:srgbClr val="0033CC"/>
                </a:solidFill>
                <a:latin typeface="Perpetua" panose="02020502060401020303" pitchFamily="18" charset="0"/>
              </a:rPr>
              <a:t>stems</a:t>
            </a:r>
            <a:r>
              <a:rPr lang="en-US" altLang="en-US" sz="2800" dirty="0">
                <a:latin typeface="Perpetua" panose="02020502060401020303" pitchFamily="18" charset="0"/>
              </a:rPr>
              <a:t> partly from the legitimate power.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2800" dirty="0">
                <a:latin typeface="Perpetua" panose="02020502060401020303" pitchFamily="18" charset="0"/>
              </a:rPr>
              <a:t>Reward includes pay increase, promotions, work schedule, recognitions of accomplishment, </a:t>
            </a:r>
            <a:r>
              <a:rPr lang="en-US" altLang="en-US" sz="2800" dirty="0" err="1">
                <a:latin typeface="Perpetua" panose="02020502060401020303" pitchFamily="18" charset="0"/>
              </a:rPr>
              <a:t>etc</a:t>
            </a:r>
            <a:endParaRPr lang="en-US" altLang="en-US" sz="2800" dirty="0">
              <a:latin typeface="Perpetua" panose="02020502060401020303" pitchFamily="18" charset="0"/>
            </a:endParaRPr>
          </a:p>
          <a:p>
            <a:pPr lvl="1">
              <a:lnSpc>
                <a:spcPct val="150000"/>
              </a:lnSpc>
              <a:buFontTx/>
              <a:buNone/>
            </a:pPr>
            <a:endParaRPr lang="en-GB" dirty="0">
              <a:latin typeface="Perpetua" panose="02020502060401020303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dirty="0">
              <a:latin typeface="Perpetua" panose="02020502060401020303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dirty="0">
              <a:latin typeface="Perpetua" panose="02020502060401020303" pitchFamily="18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50000"/>
              </a:lnSpc>
              <a:buNone/>
            </a:pPr>
            <a:endParaRPr lang="en-GB" dirty="0">
              <a:latin typeface="Perpetua" panose="02020502060401020303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None/>
            </a:pPr>
            <a:endParaRPr lang="en-GB" dirty="0">
              <a:latin typeface="Perpetua" panose="02020502060401020303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None/>
            </a:pPr>
            <a:endParaRPr lang="en-GB" dirty="0">
              <a:latin typeface="Perpetua" panose="02020502060401020303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22046"/>
      </p:ext>
    </p:extLst>
  </p:cSld>
  <p:clrMapOvr>
    <a:masterClrMapping/>
  </p:clrMapOvr>
  <p:transition>
    <p:push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i="1" dirty="0">
                <a:latin typeface="Times New Roman" pitchFamily="18" charset="0"/>
                <a:cs typeface="Times New Roman" pitchFamily="18" charset="0"/>
              </a:rPr>
              <a:t>3. Coercive power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latin typeface="Perpetua" panose="02020502060401020303" pitchFamily="18" charset="0"/>
              </a:rPr>
              <a:t>is the opposite of </a:t>
            </a:r>
            <a:r>
              <a:rPr lang="en-US" altLang="en-US" sz="2800" dirty="0">
                <a:solidFill>
                  <a:srgbClr val="CC0099"/>
                </a:solidFill>
                <a:latin typeface="Perpetua" panose="02020502060401020303" pitchFamily="18" charset="0"/>
              </a:rPr>
              <a:t>reward power</a:t>
            </a:r>
            <a:r>
              <a:rPr lang="en-US" altLang="en-US" sz="2800" dirty="0">
                <a:latin typeface="Perpetua" panose="02020502060401020303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en-US" sz="1200" dirty="0">
                <a:latin typeface="Perpetua" panose="02020502060401020303" pitchFamily="18" charset="0"/>
              </a:rPr>
              <a:t> </a:t>
            </a:r>
          </a:p>
          <a:p>
            <a:r>
              <a:rPr lang="en-US" altLang="en-US" sz="2800" dirty="0">
                <a:latin typeface="Perpetua" panose="02020502060401020303" pitchFamily="18" charset="0"/>
              </a:rPr>
              <a:t>based on the leader’s ability </a:t>
            </a:r>
            <a:r>
              <a:rPr lang="en-US" altLang="en-US" sz="2800" dirty="0">
                <a:solidFill>
                  <a:srgbClr val="0033CC"/>
                </a:solidFill>
                <a:latin typeface="Perpetua" panose="02020502060401020303" pitchFamily="18" charset="0"/>
              </a:rPr>
              <a:t>to punish or prevent </a:t>
            </a:r>
            <a:r>
              <a:rPr lang="en-US" altLang="en-US" sz="2800" dirty="0">
                <a:latin typeface="Perpetua" panose="02020502060401020303" pitchFamily="18" charset="0"/>
              </a:rPr>
              <a:t>them from obtaining desired rewards.</a:t>
            </a:r>
            <a:endParaRPr lang="en-US" sz="2800" dirty="0">
              <a:latin typeface="Perpetua" panose="020205020604010203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200" dirty="0">
                <a:latin typeface="Perpetua" panose="02020502060401020303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2800" dirty="0">
                <a:latin typeface="Perpetua" panose="02020502060401020303" pitchFamily="18" charset="0"/>
                <a:cs typeface="Times New Roman" panose="02020603050405020304" pitchFamily="18" charset="0"/>
              </a:rPr>
              <a:t>Organizational punishments include assignment to undesirable working hours, demotion, and firing.</a:t>
            </a:r>
          </a:p>
          <a:p>
            <a:pPr marL="0" indent="0">
              <a:buNone/>
            </a:pPr>
            <a:r>
              <a:rPr lang="en-US" sz="1400" dirty="0">
                <a:latin typeface="Perpetua" panose="02020502060401020303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800" dirty="0">
                <a:latin typeface="Perpetua" panose="02020502060401020303" pitchFamily="18" charset="0"/>
                <a:cs typeface="Times New Roman" panose="02020603050405020304" pitchFamily="18" charset="0"/>
              </a:rPr>
              <a:t> Effective leaders generally avoid heavy reliance on coercive power.</a:t>
            </a:r>
          </a:p>
          <a:p>
            <a:endParaRPr lang="en-US" sz="2800" dirty="0">
              <a:latin typeface="Perpetua" panose="0202050206040102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591655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/>
            </a:br>
            <a:r>
              <a:rPr lang="en-US"/>
              <a:t>Leadership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>
                <a:latin typeface="High Tower Text" panose="02040502050506030303" pitchFamily="18" charset="0"/>
              </a:rPr>
              <a:t>“I am more afraid of an army of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4000" i="1" dirty="0">
                <a:latin typeface="High Tower Text" panose="02040502050506030303" pitchFamily="18" charset="0"/>
              </a:rPr>
              <a:t> sheep led by a lion than an army of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4000" i="1" dirty="0">
                <a:latin typeface="High Tower Text" panose="02040502050506030303" pitchFamily="18" charset="0"/>
              </a:rPr>
              <a:t> lions led by a sheep”  </a:t>
            </a:r>
          </a:p>
          <a:p>
            <a:pPr marL="0" indent="0" algn="r">
              <a:buNone/>
            </a:pPr>
            <a:r>
              <a:rPr lang="en-US" sz="4000" i="1" dirty="0">
                <a:solidFill>
                  <a:srgbClr val="FF0000"/>
                </a:solidFill>
                <a:latin typeface="High Tower Text" panose="02040502050506030303" pitchFamily="18" charset="0"/>
              </a:rPr>
              <a:t>Talleyrand</a:t>
            </a:r>
            <a:endParaRPr lang="en-US" sz="4000" dirty="0">
              <a:solidFill>
                <a:srgbClr val="FF0000"/>
              </a:solidFill>
              <a:latin typeface="High Tower Text" panose="0204050205050603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Expert power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1295400"/>
            <a:ext cx="8229600" cy="4525963"/>
          </a:xfrm>
        </p:spPr>
        <p:txBody>
          <a:bodyPr>
            <a:normAutofit/>
          </a:bodyPr>
          <a:lstStyle/>
          <a:p>
            <a:pPr lvl="1" indent="-3429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derives from a leader’s job-related knowledge as perceived by group members. </a:t>
            </a:r>
          </a:p>
          <a:p>
            <a:pPr lvl="1" indent="-342900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power stems from having specialized skills, knowledge, or talent.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 power can be exercised even when a person 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occupy a formal leadership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383429"/>
      </p:ext>
    </p:extLst>
  </p:cSld>
  <p:clrMapOvr>
    <a:masterClrMapping/>
  </p:clrMapOvr>
  <p:transition>
    <p:push dir="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GB" sz="2400" b="1" i="1" dirty="0">
                <a:latin typeface="Times New Roman" pitchFamily="18" charset="0"/>
                <a:cs typeface="Times New Roman" pitchFamily="18" charset="0"/>
              </a:rPr>
              <a:t>5. Referent power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control 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loyalty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leader and the   group members’ desire to please that person.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Having referent power contributes to being 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perceived as charismatic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expert power also enhances charisma.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the loyalty to the leader is based on identification with the leader’s personal characteristics.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11725"/>
      </p:ext>
    </p:extLst>
  </p:cSld>
  <p:clrMapOvr>
    <a:masterClrMapping/>
  </p:clrMapOvr>
  <p:transition>
    <p:push dir="u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60960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High Tower Text" panose="02040502050506030303" pitchFamily="18" charset="0"/>
              </a:rPr>
              <a:t>  </a:t>
            </a:r>
          </a:p>
          <a:p>
            <a:pPr marL="0" indent="0">
              <a:buNone/>
            </a:pPr>
            <a:r>
              <a:rPr lang="en-US" sz="5400" dirty="0">
                <a:latin typeface="High Tower Text" panose="02040502050506030303" pitchFamily="18" charset="0"/>
              </a:rPr>
              <a:t>           </a:t>
            </a:r>
            <a:r>
              <a:rPr lang="en-US" sz="5400" b="1" i="1" dirty="0">
                <a:latin typeface="High Tower Text" panose="02040502050506030303" pitchFamily="18" charset="0"/>
              </a:rPr>
              <a:t>Thank you!!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917053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51054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High Tower Text" panose="02040502050506030303" pitchFamily="18" charset="0"/>
              </a:rPr>
              <a:t>What is Leadership?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56" y="930275"/>
            <a:ext cx="8552688" cy="5334000"/>
          </a:xfrm>
        </p:spPr>
        <p:txBody>
          <a:bodyPr>
            <a:normAutofit/>
          </a:bodyPr>
          <a:lstStyle/>
          <a:p>
            <a:pPr algn="just">
              <a:spcBef>
                <a:spcPts val="2400"/>
              </a:spcBef>
            </a:pP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Multidimensional concept that can be defined in different ways, </a:t>
            </a:r>
            <a:endParaRPr lang="en-US" sz="2800" dirty="0">
              <a:latin typeface="High Tower Text" panose="02040502050506030303" pitchFamily="18" charset="0"/>
            </a:endParaRP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The ability to influence a group toward the achievement of goals.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leadership is Enabling Groups to Make Progress in </a:t>
            </a:r>
            <a:r>
              <a:rPr lang="en-US" sz="2800" i="1" dirty="0">
                <a:solidFill>
                  <a:srgbClr val="FF0000"/>
                </a:solidFill>
                <a:latin typeface="High Tower Text" panose="02040502050506030303" pitchFamily="18" charset="0"/>
              </a:rPr>
              <a:t>Complex Conditions</a:t>
            </a:r>
            <a:r>
              <a:rPr lang="en-US" sz="2800" dirty="0">
                <a:latin typeface="High Tower Text" panose="02040502050506030303" pitchFamily="18" charset="0"/>
              </a:rPr>
              <a:t>.</a:t>
            </a:r>
            <a:r>
              <a:rPr lang="en-US" sz="2800" dirty="0">
                <a:solidFill>
                  <a:srgbClr val="0000FF"/>
                </a:solidFill>
                <a:latin typeface="High Tower Text" panose="02040502050506030303" pitchFamily="18" charset="0"/>
              </a:rPr>
              <a:t> Management sciences for health (2006)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Leadership is </a:t>
            </a:r>
            <a:r>
              <a:rPr lang="en-US" sz="2800" dirty="0">
                <a:solidFill>
                  <a:srgbClr val="0033CC"/>
                </a:solidFill>
                <a:latin typeface="High Tower Text" panose="02040502050506030303" pitchFamily="18" charset="0"/>
              </a:rPr>
              <a:t>not domination</a:t>
            </a:r>
            <a:r>
              <a:rPr lang="en-US" sz="2800" dirty="0">
                <a:latin typeface="High Tower Text" panose="02040502050506030303" pitchFamily="18" charset="0"/>
              </a:rPr>
              <a:t>, but the art of persuading people to work toward a common goal. </a:t>
            </a:r>
            <a:r>
              <a:rPr lang="en-US" sz="2800" dirty="0">
                <a:solidFill>
                  <a:srgbClr val="3333FF"/>
                </a:solidFill>
                <a:latin typeface="High Tower Text" panose="02040502050506030303" pitchFamily="18" charset="0"/>
              </a:rPr>
              <a:t>Goleman and Daniel,1995.</a:t>
            </a: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 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endParaRPr lang="en-US" sz="2800" dirty="0">
              <a:latin typeface="High Tower Text" panose="02040502050506030303" pitchFamily="18" charset="0"/>
            </a:endParaRPr>
          </a:p>
          <a:p>
            <a:pPr algn="just">
              <a:spcBef>
                <a:spcPts val="2400"/>
              </a:spcBef>
            </a:pPr>
            <a:endParaRPr lang="en-US" sz="2800" dirty="0">
              <a:solidFill>
                <a:srgbClr val="3333FF"/>
              </a:solidFill>
              <a:latin typeface="High Tower Text" panose="02040502050506030303" pitchFamily="18" charset="0"/>
            </a:endParaRPr>
          </a:p>
          <a:p>
            <a:pPr>
              <a:spcBef>
                <a:spcPts val="2400"/>
              </a:spcBef>
            </a:pPr>
            <a:endParaRPr lang="en-US" sz="2800" dirty="0">
              <a:latin typeface="High Tower Text" panose="020405020505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13C4739-0980-4DE7-94F2-4BBA89F04B6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085686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Leadership…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8712"/>
            <a:ext cx="8382000" cy="5410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Leadership is always exercised in relationship with   others.</a:t>
            </a:r>
          </a:p>
          <a:p>
            <a:pPr>
              <a:buNone/>
            </a:pPr>
            <a:endParaRPr lang="en-US" sz="2800" dirty="0">
              <a:latin typeface="High Tower Text" panose="02040502050506030303" pitchFamily="18" charset="0"/>
              <a:cs typeface="Arial" pitchFamily="34" charset="0"/>
            </a:endParaRPr>
          </a:p>
          <a:p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The true test of effective leadership is the </a:t>
            </a:r>
            <a:r>
              <a:rPr lang="en-US" sz="2800" dirty="0">
                <a:solidFill>
                  <a:srgbClr val="FF0000"/>
                </a:solidFill>
                <a:latin typeface="High Tower Text" panose="02040502050506030303" pitchFamily="18" charset="0"/>
                <a:cs typeface="Arial" pitchFamily="34" charset="0"/>
              </a:rPr>
              <a:t>visible progress towards the realization of  vision</a:t>
            </a: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, </a:t>
            </a:r>
          </a:p>
          <a:p>
            <a:pPr>
              <a:buNone/>
            </a:pP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     inspire others to follow.</a:t>
            </a:r>
          </a:p>
          <a:p>
            <a:pPr>
              <a:buNone/>
            </a:pP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 </a:t>
            </a:r>
          </a:p>
          <a:p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Leadership involves </a:t>
            </a:r>
            <a:r>
              <a:rPr lang="en-US" sz="2800" dirty="0">
                <a:solidFill>
                  <a:srgbClr val="FF0000"/>
                </a:solidFill>
                <a:latin typeface="High Tower Text" panose="02040502050506030303" pitchFamily="18" charset="0"/>
                <a:cs typeface="Arial" pitchFamily="34" charset="0"/>
              </a:rPr>
              <a:t>unequal distribution of  power </a:t>
            </a:r>
            <a:r>
              <a:rPr lang="en-US" sz="2800" dirty="0">
                <a:latin typeface="High Tower Text" panose="02040502050506030303" pitchFamily="18" charset="0"/>
                <a:cs typeface="Arial" pitchFamily="34" charset="0"/>
              </a:rPr>
              <a:t>between the leader and group members.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132" y="168275"/>
            <a:ext cx="7866888" cy="914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Leadership…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082675"/>
            <a:ext cx="8763000" cy="56388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The leader must </a:t>
            </a:r>
            <a:r>
              <a:rPr lang="en-US" sz="2800" dirty="0">
                <a:solidFill>
                  <a:srgbClr val="FF0000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win the willingness </a:t>
            </a:r>
            <a:r>
              <a:rPr lang="en-US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of the workers to accept directions.</a:t>
            </a:r>
          </a:p>
          <a:p>
            <a:pPr>
              <a:buNone/>
            </a:pP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  <a:p>
            <a:r>
              <a:rPr lang="en-US" altLang="ar-SA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Leaders are </a:t>
            </a:r>
            <a:r>
              <a:rPr lang="en-US" altLang="ar-SA" sz="2800" b="1" i="1" dirty="0">
                <a:solidFill>
                  <a:srgbClr val="FF0000"/>
                </a:solidFill>
                <a:latin typeface="High Tower Text" panose="02040502050506030303" pitchFamily="18" charset="0"/>
                <a:cs typeface="Times New Roman" panose="02020603050405020304" pitchFamily="18" charset="0"/>
              </a:rPr>
              <a:t>agents of change</a:t>
            </a:r>
            <a:r>
              <a:rPr lang="en-US" altLang="ar-SA" sz="2800" dirty="0">
                <a:latin typeface="High Tower Text" panose="02040502050506030303" pitchFamily="18" charset="0"/>
                <a:cs typeface="Times New Roman" panose="02020603050405020304" pitchFamily="18" charset="0"/>
              </a:rPr>
              <a:t>, persons whose acts affect other people more than other people’s acts affect them.</a:t>
            </a:r>
          </a:p>
          <a:p>
            <a:pPr marL="0" indent="0">
              <a:buNone/>
            </a:pPr>
            <a:endParaRPr lang="en-US" altLang="ar-SA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High Tower Text" panose="02040502050506030303" pitchFamily="18" charset="0"/>
              </a:rPr>
              <a:t>Leadership is an activity that takes place at all levels, </a:t>
            </a:r>
            <a:r>
              <a:rPr lang="en-US" sz="2800" dirty="0">
                <a:solidFill>
                  <a:srgbClr val="FF0000"/>
                </a:solidFill>
                <a:latin typeface="High Tower Text" panose="02040502050506030303" pitchFamily="18" charset="0"/>
              </a:rPr>
              <a:t>not a position </a:t>
            </a:r>
            <a:r>
              <a:rPr lang="en-US" sz="2800" dirty="0">
                <a:latin typeface="High Tower Text" panose="02040502050506030303" pitchFamily="18" charset="0"/>
              </a:rPr>
              <a:t>of authority</a:t>
            </a:r>
            <a:endParaRPr lang="en-US" sz="2600" dirty="0">
              <a:latin typeface="High Tower Text" panose="0204050205050603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High Tower Text" panose="020405020505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304800" y="228600"/>
            <a:ext cx="487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NZ" sz="3600" b="1" kern="0" dirty="0">
                <a:solidFill>
                  <a:srgbClr val="003399"/>
                </a:solidFill>
                <a:latin typeface="High Tower Text" panose="02040502050506030303" pitchFamily="18" charset="0"/>
                <a:ea typeface="+mj-ea"/>
                <a:cs typeface="Arial" pitchFamily="34" charset="0"/>
              </a:rPr>
              <a:t>Leadership is about:</a:t>
            </a:r>
            <a:endParaRPr lang="en-US" sz="2800" b="1" kern="0" dirty="0">
              <a:solidFill>
                <a:srgbClr val="003399"/>
              </a:solidFill>
              <a:latin typeface="High Tower Text" panose="02040502050506030303" pitchFamily="18" charset="0"/>
              <a:ea typeface="+mj-ea"/>
              <a:cs typeface="Arial" pitchFamily="34" charset="0"/>
            </a:endParaRPr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 bwMode="auto">
          <a:xfrm>
            <a:off x="611779" y="1108801"/>
            <a:ext cx="7541622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Influencing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Motivating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Inspiring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Taking people to greater heights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Working with participants on the how and helping them figure out the </a:t>
            </a:r>
            <a:r>
              <a:rPr lang="en-NZ" sz="2400" kern="0" dirty="0">
                <a:solidFill>
                  <a:srgbClr val="FF0000"/>
                </a:solidFill>
                <a:latin typeface="High Tower Text" panose="02040502050506030303" pitchFamily="18" charset="0"/>
              </a:rPr>
              <a:t>what and why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Encouraging them to push themselves to achieve the highest possible performance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Action</a:t>
            </a:r>
          </a:p>
          <a:p>
            <a:pPr marL="271463" indent="-271463">
              <a:spcBef>
                <a:spcPct val="20000"/>
              </a:spcBef>
              <a:spcAft>
                <a:spcPts val="600"/>
              </a:spcAft>
              <a:buFont typeface="Arial" charset="0"/>
              <a:buChar char="»"/>
              <a:defRPr/>
            </a:pPr>
            <a:r>
              <a:rPr lang="en-NZ" sz="2400" kern="0" dirty="0">
                <a:latin typeface="High Tower Text" panose="02040502050506030303" pitchFamily="18" charset="0"/>
              </a:rPr>
              <a:t>Enabling, not telling</a:t>
            </a:r>
          </a:p>
          <a:p>
            <a:pPr>
              <a:spcBef>
                <a:spcPct val="20000"/>
              </a:spcBef>
              <a:defRPr/>
            </a:pPr>
            <a:endParaRPr lang="en-US" sz="2300" kern="0" dirty="0">
              <a:latin typeface="High Tower Text" panose="020405020505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13C4739-0980-4DE7-94F2-4BBA89F04B6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380974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Who is a leader?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715000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latin typeface="High Tower Text" panose="02040502050506030303" pitchFamily="18" charset="0"/>
                <a:cs typeface="Arial" panose="020B0604020202020204" pitchFamily="34" charset="0"/>
              </a:rPr>
              <a:t>A leader is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Arial" panose="020B0604020202020204" pitchFamily="34" charset="0"/>
              </a:rPr>
              <a:t>an individual in a team influencing group activities </a:t>
            </a:r>
            <a:r>
              <a:rPr lang="en-US" sz="2600" dirty="0">
                <a:latin typeface="High Tower Text" panose="02040502050506030303" pitchFamily="18" charset="0"/>
                <a:cs typeface="Arial" panose="020B0604020202020204" pitchFamily="34" charset="0"/>
              </a:rPr>
              <a:t>towards goal formulation and achievement. </a:t>
            </a:r>
          </a:p>
          <a:p>
            <a:pPr algn="just"/>
            <a:endParaRPr lang="en-US" sz="2600" dirty="0">
              <a:latin typeface="High Tower Text" panose="02040502050506030303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latin typeface="High Tower Text" panose="02040502050506030303" pitchFamily="18" charset="0"/>
                <a:cs typeface="Arial" panose="020B0604020202020204" pitchFamily="34" charset="0"/>
              </a:rPr>
              <a:t>In other words, a leader is </a:t>
            </a:r>
            <a:r>
              <a:rPr lang="en-US" sz="2600" dirty="0">
                <a:solidFill>
                  <a:srgbClr val="0070C0"/>
                </a:solidFill>
                <a:latin typeface="High Tower Text" panose="02040502050506030303" pitchFamily="18" charset="0"/>
                <a:cs typeface="Arial" panose="020B0604020202020204" pitchFamily="34" charset="0"/>
              </a:rPr>
              <a:t>someone who has a vision, and the ability to make it a reality</a:t>
            </a:r>
            <a:r>
              <a:rPr lang="en-US" sz="2600" dirty="0">
                <a:latin typeface="High Tower Text" panose="02040502050506030303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sz="2600" dirty="0">
              <a:latin typeface="High Tower Text" panose="02040502050506030303" pitchFamily="18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rgbClr val="0033CC"/>
              </a:solidFill>
              <a:latin typeface="High Tower Text" panose="02040502050506030303" pitchFamily="18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4739-0980-4DE7-94F2-4BBA89F04B6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11123</TotalTime>
  <Words>2230</Words>
  <Application>Microsoft Office PowerPoint</Application>
  <PresentationFormat>On-screen Show (4:3)</PresentationFormat>
  <Paragraphs>334</Paragraphs>
  <Slides>42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High Tower Text</vt:lpstr>
      <vt:lpstr>Perpetua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 Leadership </vt:lpstr>
      <vt:lpstr>What is Leadership? </vt:lpstr>
      <vt:lpstr>Leadership…</vt:lpstr>
      <vt:lpstr>Leadership…</vt:lpstr>
      <vt:lpstr>PowerPoint Presentation</vt:lpstr>
      <vt:lpstr>Who is a leader?</vt:lpstr>
      <vt:lpstr>Who is a leader?</vt:lpstr>
      <vt:lpstr>Dimensions of leadership</vt:lpstr>
      <vt:lpstr>Some of the Great leaders</vt:lpstr>
      <vt:lpstr> Leading Practices </vt:lpstr>
      <vt:lpstr>Leadership Practice: Scanning</vt:lpstr>
      <vt:lpstr>Leadership Practice: Focusing</vt:lpstr>
      <vt:lpstr>Leadership Practice: Aligning/Mobilizing </vt:lpstr>
      <vt:lpstr>Leadership Practice: Inspiring</vt:lpstr>
      <vt:lpstr>Manager Vs Leader</vt:lpstr>
      <vt:lpstr>PowerPoint Presentation</vt:lpstr>
      <vt:lpstr> Approaches  to leadership </vt:lpstr>
      <vt:lpstr>The trait approach…</vt:lpstr>
      <vt:lpstr>2. The behavioral approach(Theory): </vt:lpstr>
      <vt:lpstr>3. The contingency approach: </vt:lpstr>
      <vt:lpstr> Types of leaders </vt:lpstr>
      <vt:lpstr>2. Transformational leaders </vt:lpstr>
      <vt:lpstr>Types of Leaders…</vt:lpstr>
      <vt:lpstr>Types of Leaders</vt:lpstr>
      <vt:lpstr>Leadership styles</vt:lpstr>
      <vt:lpstr>Styles of Leadership</vt:lpstr>
      <vt:lpstr>Democratic /participative Leaders…</vt:lpstr>
      <vt:lpstr>Styles Leadership….</vt:lpstr>
      <vt:lpstr>Laissez – faire Leaders ….</vt:lpstr>
      <vt:lpstr> You are a leader if: </vt:lpstr>
      <vt:lpstr>Leadership use of power and authority</vt:lpstr>
      <vt:lpstr>Leadership use of power and authority…</vt:lpstr>
      <vt:lpstr>Types of Power </vt:lpstr>
      <vt:lpstr>Five types of power</vt:lpstr>
      <vt:lpstr>2. Reward power</vt:lpstr>
      <vt:lpstr>3. Coercive power</vt:lpstr>
      <vt:lpstr>4. Expert power</vt:lpstr>
      <vt:lpstr>5. Referent power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Leading/Leadership</dc:title>
  <dc:creator>DSSUBREO</dc:creator>
  <cp:lastModifiedBy>Mihretu</cp:lastModifiedBy>
  <cp:revision>762</cp:revision>
  <dcterms:created xsi:type="dcterms:W3CDTF">2011-11-11T10:45:06Z</dcterms:created>
  <dcterms:modified xsi:type="dcterms:W3CDTF">2020-04-27T05:49:30Z</dcterms:modified>
</cp:coreProperties>
</file>