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673" r:id="rId3"/>
  </p:sldMasterIdLst>
  <p:notesMasterIdLst>
    <p:notesMasterId r:id="rId55"/>
  </p:notesMasterIdLst>
  <p:handoutMasterIdLst>
    <p:handoutMasterId r:id="rId56"/>
  </p:handoutMasterIdLst>
  <p:sldIdLst>
    <p:sldId id="351" r:id="rId4"/>
    <p:sldId id="542" r:id="rId5"/>
    <p:sldId id="642" r:id="rId6"/>
    <p:sldId id="529" r:id="rId7"/>
    <p:sldId id="533" r:id="rId8"/>
    <p:sldId id="640" r:id="rId9"/>
    <p:sldId id="636" r:id="rId10"/>
    <p:sldId id="567" r:id="rId11"/>
    <p:sldId id="568" r:id="rId12"/>
    <p:sldId id="569" r:id="rId13"/>
    <p:sldId id="573" r:id="rId14"/>
    <p:sldId id="574" r:id="rId15"/>
    <p:sldId id="637" r:id="rId16"/>
    <p:sldId id="593" r:id="rId17"/>
    <p:sldId id="594" r:id="rId18"/>
    <p:sldId id="648" r:id="rId19"/>
    <p:sldId id="638" r:id="rId20"/>
    <p:sldId id="598" r:id="rId21"/>
    <p:sldId id="599" r:id="rId22"/>
    <p:sldId id="600" r:id="rId23"/>
    <p:sldId id="641" r:id="rId24"/>
    <p:sldId id="584" r:id="rId25"/>
    <p:sldId id="585" r:id="rId26"/>
    <p:sldId id="643" r:id="rId27"/>
    <p:sldId id="586" r:id="rId28"/>
    <p:sldId id="504" r:id="rId29"/>
    <p:sldId id="605" r:id="rId30"/>
    <p:sldId id="507" r:id="rId31"/>
    <p:sldId id="611" r:id="rId32"/>
    <p:sldId id="612" r:id="rId33"/>
    <p:sldId id="613" r:id="rId34"/>
    <p:sldId id="614" r:id="rId35"/>
    <p:sldId id="618" r:id="rId36"/>
    <p:sldId id="619" r:id="rId37"/>
    <p:sldId id="620" r:id="rId38"/>
    <p:sldId id="625" r:id="rId39"/>
    <p:sldId id="626" r:id="rId40"/>
    <p:sldId id="633" r:id="rId41"/>
    <p:sldId id="634" r:id="rId42"/>
    <p:sldId id="649" r:id="rId43"/>
    <p:sldId id="650" r:id="rId44"/>
    <p:sldId id="651" r:id="rId45"/>
    <p:sldId id="652" r:id="rId46"/>
    <p:sldId id="653" r:id="rId47"/>
    <p:sldId id="654" r:id="rId48"/>
    <p:sldId id="655" r:id="rId49"/>
    <p:sldId id="656" r:id="rId50"/>
    <p:sldId id="657" r:id="rId51"/>
    <p:sldId id="658" r:id="rId52"/>
    <p:sldId id="659" r:id="rId53"/>
    <p:sldId id="661" r:id="rId54"/>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6797" autoAdjust="0"/>
  </p:normalViewPr>
  <p:slideViewPr>
    <p:cSldViewPr>
      <p:cViewPr varScale="1">
        <p:scale>
          <a:sx n="48" d="100"/>
          <a:sy n="48" d="100"/>
        </p:scale>
        <p:origin x="1339"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803"/>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notesMaster" Target="notesMasters/notesMaster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viewProps" Target="viewProps.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handoutMaster" Target="handoutMasters/handoutMaster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theme" Target="theme/theme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presProps" Target="presProps.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1B1489-B5D1-4B75-ABB6-15713155161B}"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2D8DFA2E-1CB8-4861-80C3-6858FACB1896}">
      <dgm:prSet phldrT="[Text]"/>
      <dgm:spPr/>
      <dgm:t>
        <a:bodyPr/>
        <a:lstStyle/>
        <a:p>
          <a:r>
            <a:rPr lang="en-US" dirty="0"/>
            <a:t>Planning </a:t>
          </a:r>
        </a:p>
      </dgm:t>
    </dgm:pt>
    <dgm:pt modelId="{AE075B05-9869-4592-BF95-C35FC0F2E317}" type="parTrans" cxnId="{7525C559-58ED-4083-B350-518C8B097817}">
      <dgm:prSet/>
      <dgm:spPr/>
      <dgm:t>
        <a:bodyPr/>
        <a:lstStyle/>
        <a:p>
          <a:endParaRPr lang="en-US"/>
        </a:p>
      </dgm:t>
    </dgm:pt>
    <dgm:pt modelId="{12D19C02-40D4-4411-8A4F-2661D2AB9CFA}" type="sibTrans" cxnId="{7525C559-58ED-4083-B350-518C8B097817}">
      <dgm:prSet/>
      <dgm:spPr/>
      <dgm:t>
        <a:bodyPr/>
        <a:lstStyle/>
        <a:p>
          <a:endParaRPr lang="en-US"/>
        </a:p>
      </dgm:t>
    </dgm:pt>
    <dgm:pt modelId="{C2F2407D-5CD5-4F94-9E76-2784794801D0}">
      <dgm:prSet phldrT="[Text]"/>
      <dgm:spPr/>
      <dgm:t>
        <a:bodyPr/>
        <a:lstStyle/>
        <a:p>
          <a:r>
            <a:rPr lang="en-US" dirty="0"/>
            <a:t>Organizing </a:t>
          </a:r>
        </a:p>
      </dgm:t>
    </dgm:pt>
    <dgm:pt modelId="{34C224D4-3E65-4544-B50B-700E02CB4DF9}" type="parTrans" cxnId="{D33B4B39-461A-4FF4-83FB-56D47C0A0525}">
      <dgm:prSet/>
      <dgm:spPr/>
      <dgm:t>
        <a:bodyPr/>
        <a:lstStyle/>
        <a:p>
          <a:endParaRPr lang="en-US"/>
        </a:p>
      </dgm:t>
    </dgm:pt>
    <dgm:pt modelId="{1D464E12-4C35-4F3D-B0B6-0641A959480A}" type="sibTrans" cxnId="{D33B4B39-461A-4FF4-83FB-56D47C0A0525}">
      <dgm:prSet/>
      <dgm:spPr/>
      <dgm:t>
        <a:bodyPr/>
        <a:lstStyle/>
        <a:p>
          <a:endParaRPr lang="en-US"/>
        </a:p>
      </dgm:t>
    </dgm:pt>
    <dgm:pt modelId="{CF6BE9AB-4566-4F88-9BAB-CD78879EEF3A}">
      <dgm:prSet phldrT="[Text]"/>
      <dgm:spPr/>
      <dgm:t>
        <a:bodyPr/>
        <a:lstStyle/>
        <a:p>
          <a:r>
            <a:rPr lang="en-US" dirty="0"/>
            <a:t>Leading </a:t>
          </a:r>
        </a:p>
      </dgm:t>
    </dgm:pt>
    <dgm:pt modelId="{E15586A5-5068-4FDD-98FC-53FEC555A6CB}" type="parTrans" cxnId="{8549540E-9F83-43BF-B4A0-E3F3DA776B3F}">
      <dgm:prSet/>
      <dgm:spPr/>
      <dgm:t>
        <a:bodyPr/>
        <a:lstStyle/>
        <a:p>
          <a:endParaRPr lang="en-US"/>
        </a:p>
      </dgm:t>
    </dgm:pt>
    <dgm:pt modelId="{374BD4D2-82A3-4E37-A8E0-CFF6418E143E}" type="sibTrans" cxnId="{8549540E-9F83-43BF-B4A0-E3F3DA776B3F}">
      <dgm:prSet/>
      <dgm:spPr/>
      <dgm:t>
        <a:bodyPr/>
        <a:lstStyle/>
        <a:p>
          <a:endParaRPr lang="en-US"/>
        </a:p>
      </dgm:t>
    </dgm:pt>
    <dgm:pt modelId="{53BEBD9C-4B84-4705-9145-97D598B1DDB9}">
      <dgm:prSet phldrT="[Text]"/>
      <dgm:spPr/>
      <dgm:t>
        <a:bodyPr/>
        <a:lstStyle/>
        <a:p>
          <a:r>
            <a:rPr lang="en-US" dirty="0"/>
            <a:t>Controlling </a:t>
          </a:r>
        </a:p>
      </dgm:t>
    </dgm:pt>
    <dgm:pt modelId="{3B04B912-5972-4161-ACFE-2EC5F59033A7}" type="parTrans" cxnId="{59103701-45D9-4D81-BA8D-07BB1B294781}">
      <dgm:prSet/>
      <dgm:spPr/>
      <dgm:t>
        <a:bodyPr/>
        <a:lstStyle/>
        <a:p>
          <a:endParaRPr lang="en-US"/>
        </a:p>
      </dgm:t>
    </dgm:pt>
    <dgm:pt modelId="{270F4D83-62A9-4801-AA6C-0683EEE5515C}" type="sibTrans" cxnId="{59103701-45D9-4D81-BA8D-07BB1B294781}">
      <dgm:prSet/>
      <dgm:spPr/>
      <dgm:t>
        <a:bodyPr/>
        <a:lstStyle/>
        <a:p>
          <a:endParaRPr lang="en-US"/>
        </a:p>
      </dgm:t>
    </dgm:pt>
    <dgm:pt modelId="{F29E760C-EBB3-4D4D-B8A3-90D0C758994D}">
      <dgm:prSet phldrT="[Text]"/>
      <dgm:spPr/>
      <dgm:t>
        <a:bodyPr/>
        <a:lstStyle/>
        <a:p>
          <a:r>
            <a:rPr lang="en-US" dirty="0"/>
            <a:t>Staffing</a:t>
          </a:r>
        </a:p>
      </dgm:t>
    </dgm:pt>
    <dgm:pt modelId="{8A90E0A0-8795-48EF-B3F8-49B7E8D73ACF}" type="parTrans" cxnId="{3F4EECBD-B88F-4A04-B796-922A15C06606}">
      <dgm:prSet/>
      <dgm:spPr/>
      <dgm:t>
        <a:bodyPr/>
        <a:lstStyle/>
        <a:p>
          <a:endParaRPr lang="en-US"/>
        </a:p>
      </dgm:t>
    </dgm:pt>
    <dgm:pt modelId="{DDCBBAA6-FD16-48D1-B918-ADA565943619}" type="sibTrans" cxnId="{3F4EECBD-B88F-4A04-B796-922A15C06606}">
      <dgm:prSet/>
      <dgm:spPr/>
      <dgm:t>
        <a:bodyPr/>
        <a:lstStyle/>
        <a:p>
          <a:endParaRPr lang="en-US"/>
        </a:p>
      </dgm:t>
    </dgm:pt>
    <dgm:pt modelId="{136F6F3E-5353-4FB2-BE98-7E7414A7A2E8}" type="pres">
      <dgm:prSet presAssocID="{0C1B1489-B5D1-4B75-ABB6-15713155161B}" presName="Name0" presStyleCnt="0">
        <dgm:presLayoutVars>
          <dgm:dir/>
          <dgm:resizeHandles val="exact"/>
        </dgm:presLayoutVars>
      </dgm:prSet>
      <dgm:spPr/>
    </dgm:pt>
    <dgm:pt modelId="{7DCBDEFD-CC8F-4C21-9B1B-20FA526DA7A7}" type="pres">
      <dgm:prSet presAssocID="{2D8DFA2E-1CB8-4861-80C3-6858FACB1896}" presName="node" presStyleLbl="node1" presStyleIdx="0" presStyleCnt="5">
        <dgm:presLayoutVars>
          <dgm:bulletEnabled val="1"/>
        </dgm:presLayoutVars>
      </dgm:prSet>
      <dgm:spPr/>
    </dgm:pt>
    <dgm:pt modelId="{61D0B265-3C4E-448A-AD76-C440B42D2C86}" type="pres">
      <dgm:prSet presAssocID="{12D19C02-40D4-4411-8A4F-2661D2AB9CFA}" presName="sibTrans" presStyleLbl="sibTrans2D1" presStyleIdx="0" presStyleCnt="5"/>
      <dgm:spPr/>
    </dgm:pt>
    <dgm:pt modelId="{D0CA2B01-74FA-45D8-9E86-048175249FE1}" type="pres">
      <dgm:prSet presAssocID="{12D19C02-40D4-4411-8A4F-2661D2AB9CFA}" presName="connectorText" presStyleLbl="sibTrans2D1" presStyleIdx="0" presStyleCnt="5"/>
      <dgm:spPr/>
    </dgm:pt>
    <dgm:pt modelId="{2584BF3B-7129-45D4-9931-516CA520C1EA}" type="pres">
      <dgm:prSet presAssocID="{C2F2407D-5CD5-4F94-9E76-2784794801D0}" presName="node" presStyleLbl="node1" presStyleIdx="1" presStyleCnt="5">
        <dgm:presLayoutVars>
          <dgm:bulletEnabled val="1"/>
        </dgm:presLayoutVars>
      </dgm:prSet>
      <dgm:spPr/>
    </dgm:pt>
    <dgm:pt modelId="{60CAC2ED-805D-48D7-966D-1412609B9707}" type="pres">
      <dgm:prSet presAssocID="{1D464E12-4C35-4F3D-B0B6-0641A959480A}" presName="sibTrans" presStyleLbl="sibTrans2D1" presStyleIdx="1" presStyleCnt="5"/>
      <dgm:spPr/>
    </dgm:pt>
    <dgm:pt modelId="{6794178B-D6D6-4828-B4FC-AE708E862C17}" type="pres">
      <dgm:prSet presAssocID="{1D464E12-4C35-4F3D-B0B6-0641A959480A}" presName="connectorText" presStyleLbl="sibTrans2D1" presStyleIdx="1" presStyleCnt="5"/>
      <dgm:spPr/>
    </dgm:pt>
    <dgm:pt modelId="{5CA599E6-C39E-47B3-AA57-189084092551}" type="pres">
      <dgm:prSet presAssocID="{F29E760C-EBB3-4D4D-B8A3-90D0C758994D}" presName="node" presStyleLbl="node1" presStyleIdx="2" presStyleCnt="5">
        <dgm:presLayoutVars>
          <dgm:bulletEnabled val="1"/>
        </dgm:presLayoutVars>
      </dgm:prSet>
      <dgm:spPr/>
    </dgm:pt>
    <dgm:pt modelId="{09F05735-AD39-4D40-834F-9EA260DB57A6}" type="pres">
      <dgm:prSet presAssocID="{DDCBBAA6-FD16-48D1-B918-ADA565943619}" presName="sibTrans" presStyleLbl="sibTrans2D1" presStyleIdx="2" presStyleCnt="5"/>
      <dgm:spPr/>
    </dgm:pt>
    <dgm:pt modelId="{A33154BA-2538-4E8D-B5C8-E9EFAC1C5370}" type="pres">
      <dgm:prSet presAssocID="{DDCBBAA6-FD16-48D1-B918-ADA565943619}" presName="connectorText" presStyleLbl="sibTrans2D1" presStyleIdx="2" presStyleCnt="5"/>
      <dgm:spPr/>
    </dgm:pt>
    <dgm:pt modelId="{11AC2730-725E-4F4F-9F7A-D6E51A42DCC0}" type="pres">
      <dgm:prSet presAssocID="{CF6BE9AB-4566-4F88-9BAB-CD78879EEF3A}" presName="node" presStyleLbl="node1" presStyleIdx="3" presStyleCnt="5">
        <dgm:presLayoutVars>
          <dgm:bulletEnabled val="1"/>
        </dgm:presLayoutVars>
      </dgm:prSet>
      <dgm:spPr/>
    </dgm:pt>
    <dgm:pt modelId="{1E4F42FA-6A60-459F-9559-160C814B35C0}" type="pres">
      <dgm:prSet presAssocID="{374BD4D2-82A3-4E37-A8E0-CFF6418E143E}" presName="sibTrans" presStyleLbl="sibTrans2D1" presStyleIdx="3" presStyleCnt="5"/>
      <dgm:spPr/>
    </dgm:pt>
    <dgm:pt modelId="{BE419FF3-5711-4057-8D43-E87BEB538684}" type="pres">
      <dgm:prSet presAssocID="{374BD4D2-82A3-4E37-A8E0-CFF6418E143E}" presName="connectorText" presStyleLbl="sibTrans2D1" presStyleIdx="3" presStyleCnt="5"/>
      <dgm:spPr/>
    </dgm:pt>
    <dgm:pt modelId="{834564EC-54B1-4D09-B406-8AC5368F105E}" type="pres">
      <dgm:prSet presAssocID="{53BEBD9C-4B84-4705-9145-97D598B1DDB9}" presName="node" presStyleLbl="node1" presStyleIdx="4" presStyleCnt="5">
        <dgm:presLayoutVars>
          <dgm:bulletEnabled val="1"/>
        </dgm:presLayoutVars>
      </dgm:prSet>
      <dgm:spPr/>
    </dgm:pt>
    <dgm:pt modelId="{4590549E-6C40-4DDC-8CED-FE35A072B27F}" type="pres">
      <dgm:prSet presAssocID="{270F4D83-62A9-4801-AA6C-0683EEE5515C}" presName="sibTrans" presStyleLbl="sibTrans2D1" presStyleIdx="4" presStyleCnt="5"/>
      <dgm:spPr/>
    </dgm:pt>
    <dgm:pt modelId="{81CA560E-52A1-484E-B8F3-D08DC86520B4}" type="pres">
      <dgm:prSet presAssocID="{270F4D83-62A9-4801-AA6C-0683EEE5515C}" presName="connectorText" presStyleLbl="sibTrans2D1" presStyleIdx="4" presStyleCnt="5"/>
      <dgm:spPr/>
    </dgm:pt>
  </dgm:ptLst>
  <dgm:cxnLst>
    <dgm:cxn modelId="{59103701-45D9-4D81-BA8D-07BB1B294781}" srcId="{0C1B1489-B5D1-4B75-ABB6-15713155161B}" destId="{53BEBD9C-4B84-4705-9145-97D598B1DDB9}" srcOrd="4" destOrd="0" parTransId="{3B04B912-5972-4161-ACFE-2EC5F59033A7}" sibTransId="{270F4D83-62A9-4801-AA6C-0683EEE5515C}"/>
    <dgm:cxn modelId="{6B52DA06-5BCF-488B-8EC7-3DAD65D3DFA9}" type="presOf" srcId="{270F4D83-62A9-4801-AA6C-0683EEE5515C}" destId="{4590549E-6C40-4DDC-8CED-FE35A072B27F}" srcOrd="0" destOrd="0" presId="urn:microsoft.com/office/officeart/2005/8/layout/cycle7"/>
    <dgm:cxn modelId="{9ABB2309-B965-4190-9435-B72F17D8312E}" type="presOf" srcId="{DDCBBAA6-FD16-48D1-B918-ADA565943619}" destId="{09F05735-AD39-4D40-834F-9EA260DB57A6}" srcOrd="0" destOrd="0" presId="urn:microsoft.com/office/officeart/2005/8/layout/cycle7"/>
    <dgm:cxn modelId="{8549540E-9F83-43BF-B4A0-E3F3DA776B3F}" srcId="{0C1B1489-B5D1-4B75-ABB6-15713155161B}" destId="{CF6BE9AB-4566-4F88-9BAB-CD78879EEF3A}" srcOrd="3" destOrd="0" parTransId="{E15586A5-5068-4FDD-98FC-53FEC555A6CB}" sibTransId="{374BD4D2-82A3-4E37-A8E0-CFF6418E143E}"/>
    <dgm:cxn modelId="{1716D12D-5BF7-4E82-8B61-AC0F34F2004D}" type="presOf" srcId="{C2F2407D-5CD5-4F94-9E76-2784794801D0}" destId="{2584BF3B-7129-45D4-9931-516CA520C1EA}" srcOrd="0" destOrd="0" presId="urn:microsoft.com/office/officeart/2005/8/layout/cycle7"/>
    <dgm:cxn modelId="{D33B4B39-461A-4FF4-83FB-56D47C0A0525}" srcId="{0C1B1489-B5D1-4B75-ABB6-15713155161B}" destId="{C2F2407D-5CD5-4F94-9E76-2784794801D0}" srcOrd="1" destOrd="0" parTransId="{34C224D4-3E65-4544-B50B-700E02CB4DF9}" sibTransId="{1D464E12-4C35-4F3D-B0B6-0641A959480A}"/>
    <dgm:cxn modelId="{B98BA240-F0C4-469B-802F-27080F2CBA4D}" type="presOf" srcId="{12D19C02-40D4-4411-8A4F-2661D2AB9CFA}" destId="{D0CA2B01-74FA-45D8-9E86-048175249FE1}" srcOrd="1" destOrd="0" presId="urn:microsoft.com/office/officeart/2005/8/layout/cycle7"/>
    <dgm:cxn modelId="{58F7645C-1A75-4B0E-A588-F613DCDBBDEF}" type="presOf" srcId="{53BEBD9C-4B84-4705-9145-97D598B1DDB9}" destId="{834564EC-54B1-4D09-B406-8AC5368F105E}" srcOrd="0" destOrd="0" presId="urn:microsoft.com/office/officeart/2005/8/layout/cycle7"/>
    <dgm:cxn modelId="{664F4444-7CA3-4C48-9F50-0BEF255D323C}" type="presOf" srcId="{1D464E12-4C35-4F3D-B0B6-0641A959480A}" destId="{6794178B-D6D6-4828-B4FC-AE708E862C17}" srcOrd="1" destOrd="0" presId="urn:microsoft.com/office/officeart/2005/8/layout/cycle7"/>
    <dgm:cxn modelId="{DFDE5D6B-C367-4DA6-9C6C-ED2616AFF399}" type="presOf" srcId="{F29E760C-EBB3-4D4D-B8A3-90D0C758994D}" destId="{5CA599E6-C39E-47B3-AA57-189084092551}" srcOrd="0" destOrd="0" presId="urn:microsoft.com/office/officeart/2005/8/layout/cycle7"/>
    <dgm:cxn modelId="{6D77376D-8905-4281-9923-79FDB67BB2A6}" type="presOf" srcId="{DDCBBAA6-FD16-48D1-B918-ADA565943619}" destId="{A33154BA-2538-4E8D-B5C8-E9EFAC1C5370}" srcOrd="1" destOrd="0" presId="urn:microsoft.com/office/officeart/2005/8/layout/cycle7"/>
    <dgm:cxn modelId="{DDB91C73-AF28-4741-A108-F86C56EDA2C3}" type="presOf" srcId="{0C1B1489-B5D1-4B75-ABB6-15713155161B}" destId="{136F6F3E-5353-4FB2-BE98-7E7414A7A2E8}" srcOrd="0" destOrd="0" presId="urn:microsoft.com/office/officeart/2005/8/layout/cycle7"/>
    <dgm:cxn modelId="{3E7A2379-B6F2-4B10-847D-C26258E37BA2}" type="presOf" srcId="{CF6BE9AB-4566-4F88-9BAB-CD78879EEF3A}" destId="{11AC2730-725E-4F4F-9F7A-D6E51A42DCC0}" srcOrd="0" destOrd="0" presId="urn:microsoft.com/office/officeart/2005/8/layout/cycle7"/>
    <dgm:cxn modelId="{7525C559-58ED-4083-B350-518C8B097817}" srcId="{0C1B1489-B5D1-4B75-ABB6-15713155161B}" destId="{2D8DFA2E-1CB8-4861-80C3-6858FACB1896}" srcOrd="0" destOrd="0" parTransId="{AE075B05-9869-4592-BF95-C35FC0F2E317}" sibTransId="{12D19C02-40D4-4411-8A4F-2661D2AB9CFA}"/>
    <dgm:cxn modelId="{EF10C681-44A9-40F1-BCAC-79057C90B35F}" type="presOf" srcId="{374BD4D2-82A3-4E37-A8E0-CFF6418E143E}" destId="{1E4F42FA-6A60-459F-9559-160C814B35C0}" srcOrd="0" destOrd="0" presId="urn:microsoft.com/office/officeart/2005/8/layout/cycle7"/>
    <dgm:cxn modelId="{4D8FBE98-750A-4162-895A-63821FBA366E}" type="presOf" srcId="{374BD4D2-82A3-4E37-A8E0-CFF6418E143E}" destId="{BE419FF3-5711-4057-8D43-E87BEB538684}" srcOrd="1" destOrd="0" presId="urn:microsoft.com/office/officeart/2005/8/layout/cycle7"/>
    <dgm:cxn modelId="{A35FC4AB-BEE5-4703-9BA8-E89542AB3F72}" type="presOf" srcId="{12D19C02-40D4-4411-8A4F-2661D2AB9CFA}" destId="{61D0B265-3C4E-448A-AD76-C440B42D2C86}" srcOrd="0" destOrd="0" presId="urn:microsoft.com/office/officeart/2005/8/layout/cycle7"/>
    <dgm:cxn modelId="{3F4EECBD-B88F-4A04-B796-922A15C06606}" srcId="{0C1B1489-B5D1-4B75-ABB6-15713155161B}" destId="{F29E760C-EBB3-4D4D-B8A3-90D0C758994D}" srcOrd="2" destOrd="0" parTransId="{8A90E0A0-8795-48EF-B3F8-49B7E8D73ACF}" sibTransId="{DDCBBAA6-FD16-48D1-B918-ADA565943619}"/>
    <dgm:cxn modelId="{7167EEC1-3F7D-4550-9842-520C8442F75F}" type="presOf" srcId="{2D8DFA2E-1CB8-4861-80C3-6858FACB1896}" destId="{7DCBDEFD-CC8F-4C21-9B1B-20FA526DA7A7}" srcOrd="0" destOrd="0" presId="urn:microsoft.com/office/officeart/2005/8/layout/cycle7"/>
    <dgm:cxn modelId="{2AD7BBED-16F7-4EEB-B166-2B6DA169BDC2}" type="presOf" srcId="{1D464E12-4C35-4F3D-B0B6-0641A959480A}" destId="{60CAC2ED-805D-48D7-966D-1412609B9707}" srcOrd="0" destOrd="0" presId="urn:microsoft.com/office/officeart/2005/8/layout/cycle7"/>
    <dgm:cxn modelId="{A3D9C4F5-3D13-453B-8795-8A7939B433DE}" type="presOf" srcId="{270F4D83-62A9-4801-AA6C-0683EEE5515C}" destId="{81CA560E-52A1-484E-B8F3-D08DC86520B4}" srcOrd="1" destOrd="0" presId="urn:microsoft.com/office/officeart/2005/8/layout/cycle7"/>
    <dgm:cxn modelId="{A743C000-F456-4EDD-9178-3475BB69F25B}" type="presParOf" srcId="{136F6F3E-5353-4FB2-BE98-7E7414A7A2E8}" destId="{7DCBDEFD-CC8F-4C21-9B1B-20FA526DA7A7}" srcOrd="0" destOrd="0" presId="urn:microsoft.com/office/officeart/2005/8/layout/cycle7"/>
    <dgm:cxn modelId="{AC41715B-5CA8-4F7C-9065-0397B1B2125A}" type="presParOf" srcId="{136F6F3E-5353-4FB2-BE98-7E7414A7A2E8}" destId="{61D0B265-3C4E-448A-AD76-C440B42D2C86}" srcOrd="1" destOrd="0" presId="urn:microsoft.com/office/officeart/2005/8/layout/cycle7"/>
    <dgm:cxn modelId="{AE359257-6A87-4021-9D63-8217F6D27442}" type="presParOf" srcId="{61D0B265-3C4E-448A-AD76-C440B42D2C86}" destId="{D0CA2B01-74FA-45D8-9E86-048175249FE1}" srcOrd="0" destOrd="0" presId="urn:microsoft.com/office/officeart/2005/8/layout/cycle7"/>
    <dgm:cxn modelId="{79498775-442C-4389-A05F-636A7D64E19E}" type="presParOf" srcId="{136F6F3E-5353-4FB2-BE98-7E7414A7A2E8}" destId="{2584BF3B-7129-45D4-9931-516CA520C1EA}" srcOrd="2" destOrd="0" presId="urn:microsoft.com/office/officeart/2005/8/layout/cycle7"/>
    <dgm:cxn modelId="{AAC0F9E9-980A-4991-BDF0-77C9B424F2CF}" type="presParOf" srcId="{136F6F3E-5353-4FB2-BE98-7E7414A7A2E8}" destId="{60CAC2ED-805D-48D7-966D-1412609B9707}" srcOrd="3" destOrd="0" presId="urn:microsoft.com/office/officeart/2005/8/layout/cycle7"/>
    <dgm:cxn modelId="{145BA202-125C-4172-A572-6A11CD329A72}" type="presParOf" srcId="{60CAC2ED-805D-48D7-966D-1412609B9707}" destId="{6794178B-D6D6-4828-B4FC-AE708E862C17}" srcOrd="0" destOrd="0" presId="urn:microsoft.com/office/officeart/2005/8/layout/cycle7"/>
    <dgm:cxn modelId="{D82F18C6-D277-40A5-9E18-B047D91F3472}" type="presParOf" srcId="{136F6F3E-5353-4FB2-BE98-7E7414A7A2E8}" destId="{5CA599E6-C39E-47B3-AA57-189084092551}" srcOrd="4" destOrd="0" presId="urn:microsoft.com/office/officeart/2005/8/layout/cycle7"/>
    <dgm:cxn modelId="{7EC8E4E6-0858-45AF-9FA3-259210D50A24}" type="presParOf" srcId="{136F6F3E-5353-4FB2-BE98-7E7414A7A2E8}" destId="{09F05735-AD39-4D40-834F-9EA260DB57A6}" srcOrd="5" destOrd="0" presId="urn:microsoft.com/office/officeart/2005/8/layout/cycle7"/>
    <dgm:cxn modelId="{8BBFE347-DB79-42DB-B70E-A5C9C977D79F}" type="presParOf" srcId="{09F05735-AD39-4D40-834F-9EA260DB57A6}" destId="{A33154BA-2538-4E8D-B5C8-E9EFAC1C5370}" srcOrd="0" destOrd="0" presId="urn:microsoft.com/office/officeart/2005/8/layout/cycle7"/>
    <dgm:cxn modelId="{643A09BC-89B3-4893-829B-0B4DE799A644}" type="presParOf" srcId="{136F6F3E-5353-4FB2-BE98-7E7414A7A2E8}" destId="{11AC2730-725E-4F4F-9F7A-D6E51A42DCC0}" srcOrd="6" destOrd="0" presId="urn:microsoft.com/office/officeart/2005/8/layout/cycle7"/>
    <dgm:cxn modelId="{3E422E9A-D59A-4C2F-BD8E-C7609A84DA53}" type="presParOf" srcId="{136F6F3E-5353-4FB2-BE98-7E7414A7A2E8}" destId="{1E4F42FA-6A60-459F-9559-160C814B35C0}" srcOrd="7" destOrd="0" presId="urn:microsoft.com/office/officeart/2005/8/layout/cycle7"/>
    <dgm:cxn modelId="{D6ED21BC-C0C9-4C1F-9419-CDE173F0CA95}" type="presParOf" srcId="{1E4F42FA-6A60-459F-9559-160C814B35C0}" destId="{BE419FF3-5711-4057-8D43-E87BEB538684}" srcOrd="0" destOrd="0" presId="urn:microsoft.com/office/officeart/2005/8/layout/cycle7"/>
    <dgm:cxn modelId="{7694B4E3-4351-4036-984A-E19805207883}" type="presParOf" srcId="{136F6F3E-5353-4FB2-BE98-7E7414A7A2E8}" destId="{834564EC-54B1-4D09-B406-8AC5368F105E}" srcOrd="8" destOrd="0" presId="urn:microsoft.com/office/officeart/2005/8/layout/cycle7"/>
    <dgm:cxn modelId="{B4F8B690-E22C-4741-88EB-725504CC1FF6}" type="presParOf" srcId="{136F6F3E-5353-4FB2-BE98-7E7414A7A2E8}" destId="{4590549E-6C40-4DDC-8CED-FE35A072B27F}" srcOrd="9" destOrd="0" presId="urn:microsoft.com/office/officeart/2005/8/layout/cycle7"/>
    <dgm:cxn modelId="{C59DBBD5-081A-4404-904D-B195CB6CE4DF}" type="presParOf" srcId="{4590549E-6C40-4DDC-8CED-FE35A072B27F}" destId="{81CA560E-52A1-484E-B8F3-D08DC86520B4}"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CBDEFD-CC8F-4C21-9B1B-20FA526DA7A7}">
      <dsp:nvSpPr>
        <dsp:cNvPr id="0" name=""/>
        <dsp:cNvSpPr/>
      </dsp:nvSpPr>
      <dsp:spPr>
        <a:xfrm>
          <a:off x="3410582" y="1817"/>
          <a:ext cx="1408434" cy="70421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Planning </a:t>
          </a:r>
        </a:p>
      </dsp:txBody>
      <dsp:txXfrm>
        <a:off x="3431208" y="22443"/>
        <a:ext cx="1367182" cy="662965"/>
      </dsp:txXfrm>
    </dsp:sp>
    <dsp:sp modelId="{61D0B265-3C4E-448A-AD76-C440B42D2C86}">
      <dsp:nvSpPr>
        <dsp:cNvPr id="0" name=""/>
        <dsp:cNvSpPr/>
      </dsp:nvSpPr>
      <dsp:spPr>
        <a:xfrm rot="2160000">
          <a:off x="4688657" y="914101"/>
          <a:ext cx="733558" cy="24647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4762600" y="963396"/>
        <a:ext cx="585672" cy="147886"/>
      </dsp:txXfrm>
    </dsp:sp>
    <dsp:sp modelId="{2584BF3B-7129-45D4-9931-516CA520C1EA}">
      <dsp:nvSpPr>
        <dsp:cNvPr id="0" name=""/>
        <dsp:cNvSpPr/>
      </dsp:nvSpPr>
      <dsp:spPr>
        <a:xfrm>
          <a:off x="5291856" y="1368643"/>
          <a:ext cx="1408434" cy="70421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Organizing </a:t>
          </a:r>
        </a:p>
      </dsp:txBody>
      <dsp:txXfrm>
        <a:off x="5312482" y="1389269"/>
        <a:ext cx="1367182" cy="662965"/>
      </dsp:txXfrm>
    </dsp:sp>
    <dsp:sp modelId="{60CAC2ED-805D-48D7-966D-1412609B9707}">
      <dsp:nvSpPr>
        <dsp:cNvPr id="0" name=""/>
        <dsp:cNvSpPr/>
      </dsp:nvSpPr>
      <dsp:spPr>
        <a:xfrm rot="6480000">
          <a:off x="5270003" y="2703299"/>
          <a:ext cx="733558" cy="24647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5343946" y="2752594"/>
        <a:ext cx="585672" cy="147886"/>
      </dsp:txXfrm>
    </dsp:sp>
    <dsp:sp modelId="{5CA599E6-C39E-47B3-AA57-189084092551}">
      <dsp:nvSpPr>
        <dsp:cNvPr id="0" name=""/>
        <dsp:cNvSpPr/>
      </dsp:nvSpPr>
      <dsp:spPr>
        <a:xfrm>
          <a:off x="4573274" y="3580214"/>
          <a:ext cx="1408434" cy="70421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Staffing</a:t>
          </a:r>
        </a:p>
      </dsp:txBody>
      <dsp:txXfrm>
        <a:off x="4593900" y="3600840"/>
        <a:ext cx="1367182" cy="662965"/>
      </dsp:txXfrm>
    </dsp:sp>
    <dsp:sp modelId="{09F05735-AD39-4D40-834F-9EA260DB57A6}">
      <dsp:nvSpPr>
        <dsp:cNvPr id="0" name=""/>
        <dsp:cNvSpPr/>
      </dsp:nvSpPr>
      <dsp:spPr>
        <a:xfrm rot="10800000">
          <a:off x="3748020" y="3809085"/>
          <a:ext cx="733558" cy="24647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3821963" y="3858380"/>
        <a:ext cx="585672" cy="147886"/>
      </dsp:txXfrm>
    </dsp:sp>
    <dsp:sp modelId="{11AC2730-725E-4F4F-9F7A-D6E51A42DCC0}">
      <dsp:nvSpPr>
        <dsp:cNvPr id="0" name=""/>
        <dsp:cNvSpPr/>
      </dsp:nvSpPr>
      <dsp:spPr>
        <a:xfrm>
          <a:off x="2247890" y="3580214"/>
          <a:ext cx="1408434" cy="70421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Leading </a:t>
          </a:r>
        </a:p>
      </dsp:txBody>
      <dsp:txXfrm>
        <a:off x="2268516" y="3600840"/>
        <a:ext cx="1367182" cy="662965"/>
      </dsp:txXfrm>
    </dsp:sp>
    <dsp:sp modelId="{1E4F42FA-6A60-459F-9559-160C814B35C0}">
      <dsp:nvSpPr>
        <dsp:cNvPr id="0" name=""/>
        <dsp:cNvSpPr/>
      </dsp:nvSpPr>
      <dsp:spPr>
        <a:xfrm rot="15120000">
          <a:off x="2226037" y="2703299"/>
          <a:ext cx="733558" cy="24647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2299980" y="2752594"/>
        <a:ext cx="585672" cy="147886"/>
      </dsp:txXfrm>
    </dsp:sp>
    <dsp:sp modelId="{834564EC-54B1-4D09-B406-8AC5368F105E}">
      <dsp:nvSpPr>
        <dsp:cNvPr id="0" name=""/>
        <dsp:cNvSpPr/>
      </dsp:nvSpPr>
      <dsp:spPr>
        <a:xfrm>
          <a:off x="1529308" y="1368643"/>
          <a:ext cx="1408434" cy="70421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Controlling </a:t>
          </a:r>
        </a:p>
      </dsp:txBody>
      <dsp:txXfrm>
        <a:off x="1549934" y="1389269"/>
        <a:ext cx="1367182" cy="662965"/>
      </dsp:txXfrm>
    </dsp:sp>
    <dsp:sp modelId="{4590549E-6C40-4DDC-8CED-FE35A072B27F}">
      <dsp:nvSpPr>
        <dsp:cNvPr id="0" name=""/>
        <dsp:cNvSpPr/>
      </dsp:nvSpPr>
      <dsp:spPr>
        <a:xfrm rot="19440000">
          <a:off x="2807383" y="914101"/>
          <a:ext cx="733558" cy="24647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2881326" y="963396"/>
        <a:ext cx="585672" cy="147886"/>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97E28284-A2FF-485D-BFE3-0CD60AE40428}" type="datetimeFigureOut">
              <a:rPr lang="en-US" smtClean="0"/>
              <a:pPr/>
              <a:t>4/27/2020</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F6F27DF7-A0AC-4A88-8A5E-6A651653E153}" type="slidenum">
              <a:rPr lang="en-US" smtClean="0"/>
              <a:pPr/>
              <a:t>‹#›</a:t>
            </a:fld>
            <a:endParaRPr lang="en-US"/>
          </a:p>
        </p:txBody>
      </p:sp>
    </p:spTree>
    <p:extLst>
      <p:ext uri="{BB962C8B-B14F-4D97-AF65-F5344CB8AC3E}">
        <p14:creationId xmlns:p14="http://schemas.microsoft.com/office/powerpoint/2010/main" val="12144931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CB9AA099-DD73-42E0-B914-56677D61CB2F}" type="datetimeFigureOut">
              <a:rPr lang="en-US" smtClean="0"/>
              <a:pPr/>
              <a:t>4/27/2020</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611BC829-141F-434C-9560-A0D48DC9A246}" type="slidenum">
              <a:rPr lang="en-US" smtClean="0"/>
              <a:pPr/>
              <a:t>‹#›</a:t>
            </a:fld>
            <a:endParaRPr lang="en-US"/>
          </a:p>
        </p:txBody>
      </p:sp>
    </p:spTree>
    <p:extLst>
      <p:ext uri="{BB962C8B-B14F-4D97-AF65-F5344CB8AC3E}">
        <p14:creationId xmlns:p14="http://schemas.microsoft.com/office/powerpoint/2010/main" val="2472865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1BC829-141F-434C-9560-A0D48DC9A246}" type="slidenum">
              <a:rPr lang="en-US" smtClean="0"/>
              <a:pPr/>
              <a:t>1</a:t>
            </a:fld>
            <a:endParaRPr lang="en-US"/>
          </a:p>
        </p:txBody>
      </p:sp>
    </p:spTree>
    <p:extLst>
      <p:ext uri="{BB962C8B-B14F-4D97-AF65-F5344CB8AC3E}">
        <p14:creationId xmlns:p14="http://schemas.microsoft.com/office/powerpoint/2010/main" val="1095072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endParaRPr lang="en-US" sz="1300" dirty="0">
              <a:latin typeface="Lucida Sans Unicode" pitchFamily="34" charset="0"/>
            </a:endParaRPr>
          </a:p>
          <a:p>
            <a:endParaRPr lang="en-US" dirty="0"/>
          </a:p>
        </p:txBody>
      </p:sp>
    </p:spTree>
    <p:extLst>
      <p:ext uri="{BB962C8B-B14F-4D97-AF65-F5344CB8AC3E}">
        <p14:creationId xmlns:p14="http://schemas.microsoft.com/office/powerpoint/2010/main" val="384126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32286751-1787-4BDB-BD08-F02BE422BFBD}" type="datetime1">
              <a:rPr lang="en-US" smtClean="0"/>
              <a:pPr/>
              <a:t>4/27/2020</a:t>
            </a:fld>
            <a:endParaRPr lang="en-US"/>
          </a:p>
        </p:txBody>
      </p:sp>
      <p:sp>
        <p:nvSpPr>
          <p:cNvPr id="5" name="Slide Number Placeholder 4"/>
          <p:cNvSpPr>
            <a:spLocks noGrp="1"/>
          </p:cNvSpPr>
          <p:nvPr>
            <p:ph type="sldNum" sz="quarter" idx="11"/>
          </p:nvPr>
        </p:nvSpPr>
        <p:spPr/>
        <p:txBody>
          <a:bodyPr/>
          <a:lstStyle/>
          <a:p>
            <a:fld id="{29C7D85C-F81B-4F4C-94FA-C38921F82B1D}" type="slidenum">
              <a:rPr lang="en-US" smtClean="0"/>
              <a:pPr/>
              <a:t>26</a:t>
            </a:fld>
            <a:endParaRPr lang="en-US"/>
          </a:p>
        </p:txBody>
      </p:sp>
    </p:spTree>
    <p:extLst>
      <p:ext uri="{BB962C8B-B14F-4D97-AF65-F5344CB8AC3E}">
        <p14:creationId xmlns:p14="http://schemas.microsoft.com/office/powerpoint/2010/main" val="6477503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lnSpcReduction="20000"/>
          </a:bodyPr>
          <a:lstStyle/>
          <a:p>
            <a:pPr eaLnBrk="1" fontAlgn="auto" hangingPunct="1">
              <a:lnSpc>
                <a:spcPct val="90000"/>
              </a:lnSpc>
              <a:spcBef>
                <a:spcPct val="0"/>
              </a:spcBef>
              <a:spcAft>
                <a:spcPts val="0"/>
              </a:spcAft>
              <a:defRPr/>
            </a:pPr>
            <a:r>
              <a:rPr lang="en-US" sz="1400" dirty="0">
                <a:latin typeface="Arial" panose="020B0604020202020204" pitchFamily="34" charset="0"/>
                <a:ea typeface="ＭＳ Ｐゴシック" panose="020B0600070205080204" pitchFamily="34" charset="-128"/>
              </a:rPr>
              <a:t>An indicator is a variable that measures one aspect of a program or project. </a:t>
            </a:r>
            <a:r>
              <a:rPr lang="en-US" altLang="ja-JP" sz="1400" dirty="0">
                <a:latin typeface="Arial" panose="020B0604020202020204" pitchFamily="34" charset="0"/>
              </a:rPr>
              <a:t>The purpose of indicators typically is to show that a program activities are carried out as planned or that a program activity has caused a change or difference in something else. Therefore an indicator of that change will be something that we reasonably expect to vary. Its value will change from a given or baseline level at the time the program begins, to another value after the program and its activities have had time to make their impact felt, when the variable, or indicator, is calculated again. </a:t>
            </a:r>
          </a:p>
          <a:p>
            <a:pPr eaLnBrk="1" fontAlgn="auto" hangingPunct="1">
              <a:lnSpc>
                <a:spcPct val="90000"/>
              </a:lnSpc>
              <a:spcBef>
                <a:spcPct val="0"/>
              </a:spcBef>
              <a:spcAft>
                <a:spcPts val="0"/>
              </a:spcAft>
              <a:defRPr/>
            </a:pPr>
            <a:endParaRPr lang="en-US" sz="1400" dirty="0">
              <a:latin typeface="Arial" panose="020B0604020202020204" pitchFamily="34" charset="0"/>
              <a:ea typeface="ＭＳ Ｐゴシック" panose="020B0600070205080204" pitchFamily="34" charset="-128"/>
            </a:endParaRPr>
          </a:p>
          <a:p>
            <a:pPr eaLnBrk="1" fontAlgn="auto" hangingPunct="1">
              <a:lnSpc>
                <a:spcPct val="90000"/>
              </a:lnSpc>
              <a:spcBef>
                <a:spcPct val="0"/>
              </a:spcBef>
              <a:spcAft>
                <a:spcPts val="0"/>
              </a:spcAft>
              <a:defRPr/>
            </a:pPr>
            <a:r>
              <a:rPr lang="en-US" sz="1400" dirty="0">
                <a:latin typeface="Arial" panose="020B0604020202020204" pitchFamily="34" charset="0"/>
                <a:ea typeface="ＭＳ Ｐゴシック" panose="020B0600070205080204" pitchFamily="34" charset="-128"/>
              </a:rPr>
              <a:t>- an indicator is a measurement. It measures the value of the change in meaningful units for program management: a measurement that can be compared to past and future units and values. A metric is the calculation or formula that the indicator is based on. Calculation of the metric establishes the indicator</a:t>
            </a:r>
            <a:r>
              <a:rPr lang="ja-JP" altLang="en-US" sz="1400" dirty="0">
                <a:latin typeface="Arial" panose="020B0604020202020204" pitchFamily="34" charset="0"/>
              </a:rPr>
              <a:t>’</a:t>
            </a:r>
            <a:r>
              <a:rPr lang="en-US" altLang="ja-JP" sz="1400" dirty="0">
                <a:latin typeface="Arial" panose="020B0604020202020204" pitchFamily="34" charset="0"/>
              </a:rPr>
              <a:t>s objective value at a point in time. Even if the factor itself is subjective, like attitudes of a target population, the indicator metric calculates its value objectively at a given time.</a:t>
            </a:r>
          </a:p>
          <a:p>
            <a:pPr eaLnBrk="1" fontAlgn="auto" hangingPunct="1">
              <a:lnSpc>
                <a:spcPct val="90000"/>
              </a:lnSpc>
              <a:spcBef>
                <a:spcPct val="0"/>
              </a:spcBef>
              <a:spcAft>
                <a:spcPts val="0"/>
              </a:spcAft>
              <a:defRPr/>
            </a:pPr>
            <a:endParaRPr lang="en-US" sz="1400" dirty="0">
              <a:latin typeface="Arial" panose="020B0604020202020204" pitchFamily="34" charset="0"/>
              <a:ea typeface="ＭＳ Ｐゴシック" panose="020B0600070205080204" pitchFamily="34" charset="-128"/>
            </a:endParaRPr>
          </a:p>
          <a:p>
            <a:pPr eaLnBrk="1" fontAlgn="auto" hangingPunct="1">
              <a:lnSpc>
                <a:spcPct val="90000"/>
              </a:lnSpc>
              <a:spcBef>
                <a:spcPct val="0"/>
              </a:spcBef>
              <a:spcAft>
                <a:spcPts val="0"/>
              </a:spcAft>
              <a:defRPr/>
            </a:pPr>
            <a:r>
              <a:rPr lang="en-US" sz="1400" dirty="0">
                <a:latin typeface="Arial" panose="020B0604020202020204" pitchFamily="34" charset="0"/>
                <a:ea typeface="ＭＳ Ｐゴシック" panose="020B0600070205080204" pitchFamily="34" charset="-128"/>
              </a:rPr>
              <a:t>Thirdly, an indicator focuses on a single aspect of a program or project. It may be an input, an output, or an overarching objective, but its related metric will be narrowly defined in a way that captures that aspect as precisely as possible.</a:t>
            </a:r>
          </a:p>
          <a:p>
            <a:pPr eaLnBrk="1" fontAlgn="auto" hangingPunct="1">
              <a:lnSpc>
                <a:spcPct val="90000"/>
              </a:lnSpc>
              <a:spcBef>
                <a:spcPct val="0"/>
              </a:spcBef>
              <a:spcAft>
                <a:spcPts val="0"/>
              </a:spcAft>
              <a:defRPr/>
            </a:pPr>
            <a:endParaRPr lang="en-US" sz="1400" dirty="0">
              <a:latin typeface="Arial" panose="020B0604020202020204" pitchFamily="34" charset="0"/>
              <a:ea typeface="ＭＳ Ｐゴシック" panose="020B0600070205080204" pitchFamily="34" charset="-128"/>
            </a:endParaRPr>
          </a:p>
          <a:p>
            <a:pPr eaLnBrk="1" fontAlgn="auto" hangingPunct="1">
              <a:lnSpc>
                <a:spcPct val="90000"/>
              </a:lnSpc>
              <a:spcBef>
                <a:spcPct val="0"/>
              </a:spcBef>
              <a:spcAft>
                <a:spcPts val="0"/>
              </a:spcAft>
              <a:defRPr/>
            </a:pPr>
            <a:r>
              <a:rPr lang="en-US" sz="1400" dirty="0">
                <a:latin typeface="Arial" panose="020B0604020202020204" pitchFamily="34" charset="0"/>
                <a:ea typeface="ＭＳ Ｐゴシック" panose="020B0600070205080204" pitchFamily="34" charset="-128"/>
              </a:rPr>
              <a:t>A full, complete, and appropriate set of indicators for a given project or program in a given context with given goals and objectives will include at least one indicator for each significant aspect of program activities. </a:t>
            </a:r>
          </a:p>
          <a:p>
            <a:pPr eaLnBrk="1" fontAlgn="auto" hangingPunct="1">
              <a:spcBef>
                <a:spcPts val="0"/>
              </a:spcBef>
              <a:spcAft>
                <a:spcPts val="0"/>
              </a:spcAft>
              <a:defRPr/>
            </a:pPr>
            <a:endParaRPr lang="en-US" dirty="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C87E89B-2CAD-412E-8427-C2757E9C8148}" type="slidenum">
              <a:rPr lang="en-US" altLang="en-US" smtClean="0"/>
              <a:pPr fontAlgn="base">
                <a:spcBef>
                  <a:spcPct val="0"/>
                </a:spcBef>
                <a:spcAft>
                  <a:spcPct val="0"/>
                </a:spcAft>
              </a:pPr>
              <a:t>27</a:t>
            </a:fld>
            <a:endParaRPr lang="en-US" altLang="en-US"/>
          </a:p>
        </p:txBody>
      </p:sp>
    </p:spTree>
    <p:extLst>
      <p:ext uri="{BB962C8B-B14F-4D97-AF65-F5344CB8AC3E}">
        <p14:creationId xmlns:p14="http://schemas.microsoft.com/office/powerpoint/2010/main" val="12720694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32286751-1787-4BDB-BD08-F02BE422BFBD}" type="datetime1">
              <a:rPr lang="en-US" smtClean="0"/>
              <a:pPr/>
              <a:t>4/27/2020</a:t>
            </a:fld>
            <a:endParaRPr lang="en-US"/>
          </a:p>
        </p:txBody>
      </p:sp>
      <p:sp>
        <p:nvSpPr>
          <p:cNvPr id="5" name="Slide Number Placeholder 4"/>
          <p:cNvSpPr>
            <a:spLocks noGrp="1"/>
          </p:cNvSpPr>
          <p:nvPr>
            <p:ph type="sldNum" sz="quarter" idx="11"/>
          </p:nvPr>
        </p:nvSpPr>
        <p:spPr/>
        <p:txBody>
          <a:bodyPr/>
          <a:lstStyle/>
          <a:p>
            <a:fld id="{29C7D85C-F81B-4F4C-94FA-C38921F82B1D}" type="slidenum">
              <a:rPr lang="en-US" smtClean="0"/>
              <a:pPr/>
              <a:t>28</a:t>
            </a:fld>
            <a:endParaRPr lang="en-US"/>
          </a:p>
        </p:txBody>
      </p:sp>
    </p:spTree>
    <p:extLst>
      <p:ext uri="{BB962C8B-B14F-4D97-AF65-F5344CB8AC3E}">
        <p14:creationId xmlns:p14="http://schemas.microsoft.com/office/powerpoint/2010/main" val="27136719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AB8655B-00FE-46D6-9FE1-F7DC297C6B71}" type="slidenum">
              <a:rPr lang="en-US" altLang="en-US" sz="1300" smtClean="0">
                <a:latin typeface="Arial" panose="020B0604020202020204" pitchFamily="34" charset="0"/>
              </a:rPr>
              <a:pPr fontAlgn="base">
                <a:spcBef>
                  <a:spcPct val="0"/>
                </a:spcBef>
                <a:spcAft>
                  <a:spcPct val="0"/>
                </a:spcAft>
              </a:pPr>
              <a:t>29</a:t>
            </a:fld>
            <a:endParaRPr lang="en-US" altLang="en-US" sz="1300">
              <a:latin typeface="Arial" panose="020B0604020202020204" pitchFamily="34" charset="0"/>
            </a:endParaRPr>
          </a:p>
        </p:txBody>
      </p:sp>
    </p:spTree>
    <p:extLst>
      <p:ext uri="{BB962C8B-B14F-4D97-AF65-F5344CB8AC3E}">
        <p14:creationId xmlns:p14="http://schemas.microsoft.com/office/powerpoint/2010/main" val="15945703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0579160-B58E-4E34-AA21-47F810ECBC9C}" type="slidenum">
              <a:rPr lang="en-US" altLang="en-US" sz="1300" smtClean="0">
                <a:latin typeface="Arial" panose="020B0604020202020204" pitchFamily="34" charset="0"/>
              </a:rPr>
              <a:pPr fontAlgn="base">
                <a:spcBef>
                  <a:spcPct val="0"/>
                </a:spcBef>
                <a:spcAft>
                  <a:spcPct val="0"/>
                </a:spcAft>
              </a:pPr>
              <a:t>30</a:t>
            </a:fld>
            <a:endParaRPr lang="en-US" altLang="en-US" sz="1300">
              <a:latin typeface="Arial" panose="020B0604020202020204" pitchFamily="34" charset="0"/>
            </a:endParaRPr>
          </a:p>
        </p:txBody>
      </p:sp>
    </p:spTree>
    <p:extLst>
      <p:ext uri="{BB962C8B-B14F-4D97-AF65-F5344CB8AC3E}">
        <p14:creationId xmlns:p14="http://schemas.microsoft.com/office/powerpoint/2010/main" val="16946443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1" eaLnBrk="1" hangingPunct="1">
              <a:spcBef>
                <a:spcPct val="0"/>
              </a:spcBef>
            </a:pPr>
            <a:r>
              <a:rPr lang="en-GB" altLang="en-US" sz="2400" dirty="0"/>
              <a:t>For </a:t>
            </a:r>
            <a:r>
              <a:rPr lang="en-GB" altLang="en-US" sz="2400" dirty="0" err="1"/>
              <a:t>example:counts</a:t>
            </a:r>
            <a:r>
              <a:rPr lang="en-GB" altLang="en-US" sz="2400" dirty="0"/>
              <a:t> of children vaccinated are direct measures of output; instances of change in hand-washing behaviour are a direct measure of project/programme outcome; and a decrease in infant mortality is a direct measure of project/programme impact. </a:t>
            </a:r>
            <a:endParaRPr lang="en-US" altLang="en-US" sz="2400" dirty="0">
              <a:latin typeface="Tahoma" panose="020B0604030504040204" pitchFamily="34" charset="0"/>
              <a:cs typeface="Tahoma" panose="020B0604030504040204" pitchFamily="34" charset="0"/>
            </a:endParaRPr>
          </a:p>
          <a:p>
            <a:pPr eaLnBrk="1" hangingPunct="1">
              <a:spcBef>
                <a:spcPct val="0"/>
              </a:spcBef>
            </a:pPr>
            <a:endParaRPr lang="en-US" altLang="en-US" dirty="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4E69C85-DE2C-4BDB-90ED-4152F8CC094C}" type="slidenum">
              <a:rPr lang="en-US" altLang="en-US" sz="1300" smtClean="0">
                <a:latin typeface="Arial" panose="020B0604020202020204" pitchFamily="34" charset="0"/>
              </a:rPr>
              <a:pPr fontAlgn="base">
                <a:spcBef>
                  <a:spcPct val="0"/>
                </a:spcBef>
                <a:spcAft>
                  <a:spcPct val="0"/>
                </a:spcAft>
              </a:pPr>
              <a:t>31</a:t>
            </a:fld>
            <a:endParaRPr lang="en-US" altLang="en-US" sz="1300">
              <a:latin typeface="Arial" panose="020B0604020202020204" pitchFamily="34" charset="0"/>
            </a:endParaRPr>
          </a:p>
        </p:txBody>
      </p:sp>
    </p:spTree>
    <p:extLst>
      <p:ext uri="{BB962C8B-B14F-4D97-AF65-F5344CB8AC3E}">
        <p14:creationId xmlns:p14="http://schemas.microsoft.com/office/powerpoint/2010/main" val="5122533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A6081C4-BBB6-457F-8A8E-4EB056FB40A8}" type="slidenum">
              <a:rPr lang="en-US" altLang="en-US" sz="1300" smtClean="0">
                <a:latin typeface="Arial" panose="020B0604020202020204" pitchFamily="34" charset="0"/>
              </a:rPr>
              <a:pPr fontAlgn="base">
                <a:spcBef>
                  <a:spcPct val="0"/>
                </a:spcBef>
                <a:spcAft>
                  <a:spcPct val="0"/>
                </a:spcAft>
              </a:pPr>
              <a:t>32</a:t>
            </a:fld>
            <a:endParaRPr lang="en-US" altLang="en-US" sz="1300">
              <a:latin typeface="Arial" panose="020B0604020202020204" pitchFamily="34" charset="0"/>
            </a:endParaRPr>
          </a:p>
        </p:txBody>
      </p:sp>
    </p:spTree>
    <p:extLst>
      <p:ext uri="{BB962C8B-B14F-4D97-AF65-F5344CB8AC3E}">
        <p14:creationId xmlns:p14="http://schemas.microsoft.com/office/powerpoint/2010/main" val="37411863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20641BD-A943-4CF2-A94A-C930CDBE4665}" type="slidenum">
              <a:rPr lang="en-US" altLang="en-US" sz="1300" smtClean="0">
                <a:latin typeface="Arial" panose="020B0604020202020204" pitchFamily="34" charset="0"/>
              </a:rPr>
              <a:pPr fontAlgn="base">
                <a:spcBef>
                  <a:spcPct val="0"/>
                </a:spcBef>
                <a:spcAft>
                  <a:spcPct val="0"/>
                </a:spcAft>
              </a:pPr>
              <a:t>33</a:t>
            </a:fld>
            <a:endParaRPr lang="en-US" altLang="en-US" sz="1300">
              <a:latin typeface="Arial" panose="020B0604020202020204" pitchFamily="34" charset="0"/>
            </a:endParaRPr>
          </a:p>
        </p:txBody>
      </p:sp>
    </p:spTree>
    <p:extLst>
      <p:ext uri="{BB962C8B-B14F-4D97-AF65-F5344CB8AC3E}">
        <p14:creationId xmlns:p14="http://schemas.microsoft.com/office/powerpoint/2010/main" val="34316304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0FF11DA-7276-46B9-8F1C-2756C842F907}" type="slidenum">
              <a:rPr lang="en-US" altLang="en-US" sz="1300" smtClean="0">
                <a:latin typeface="Arial" panose="020B0604020202020204" pitchFamily="34" charset="0"/>
              </a:rPr>
              <a:pPr fontAlgn="base">
                <a:spcBef>
                  <a:spcPct val="0"/>
                </a:spcBef>
                <a:spcAft>
                  <a:spcPct val="0"/>
                </a:spcAft>
              </a:pPr>
              <a:t>34</a:t>
            </a:fld>
            <a:endParaRPr lang="en-US" altLang="en-US" sz="1300">
              <a:latin typeface="Arial" panose="020B0604020202020204" pitchFamily="34" charset="0"/>
            </a:endParaRPr>
          </a:p>
        </p:txBody>
      </p:sp>
    </p:spTree>
    <p:extLst>
      <p:ext uri="{BB962C8B-B14F-4D97-AF65-F5344CB8AC3E}">
        <p14:creationId xmlns:p14="http://schemas.microsoft.com/office/powerpoint/2010/main" val="588976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7"/>
          <p:cNvSpPr>
            <a:spLocks noGrp="1" noChangeArrowheads="1"/>
          </p:cNvSpPr>
          <p:nvPr>
            <p:ph type="sldNum" sz="quarter" idx="5"/>
          </p:nvPr>
        </p:nvSpPr>
        <p:spPr>
          <a:noFill/>
        </p:spPr>
        <p:txBody>
          <a:bodyPr/>
          <a:lstStyle/>
          <a:p>
            <a:fld id="{57C96E49-2A5E-4145-8103-B4140B25EADB}" type="slidenum">
              <a:rPr lang="en-US"/>
              <a:pPr/>
              <a:t>4</a:t>
            </a:fld>
            <a:endParaRPr lang="en-US"/>
          </a:p>
        </p:txBody>
      </p:sp>
      <p:sp>
        <p:nvSpPr>
          <p:cNvPr id="607235" name="Rectangle 2"/>
          <p:cNvSpPr>
            <a:spLocks noGrp="1" noRot="1" noChangeAspect="1" noChangeArrowheads="1" noTextEdit="1"/>
          </p:cNvSpPr>
          <p:nvPr>
            <p:ph type="sldImg"/>
          </p:nvPr>
        </p:nvSpPr>
        <p:spPr>
          <a:ln/>
        </p:spPr>
      </p:sp>
      <p:sp>
        <p:nvSpPr>
          <p:cNvPr id="607236" name="Rectangle 3"/>
          <p:cNvSpPr>
            <a:spLocks noGrp="1" noChangeArrowheads="1"/>
          </p:cNvSpPr>
          <p:nvPr>
            <p:ph type="body" idx="1"/>
          </p:nvPr>
        </p:nvSpPr>
        <p:spPr>
          <a:noFill/>
          <a:ln/>
        </p:spPr>
        <p:txBody>
          <a:bodyPr/>
          <a:lstStyle/>
          <a:p>
            <a:pPr eaLnBrk="1" hangingPunct="1"/>
            <a:r>
              <a:rPr lang="en-US">
                <a:latin typeface="Arial" pitchFamily="34" charset="0"/>
              </a:rPr>
              <a:t>Gashaw</a:t>
            </a:r>
          </a:p>
          <a:p>
            <a:pPr eaLnBrk="1" hangingPunct="1"/>
            <a:endParaRPr lang="en-US">
              <a:latin typeface="Arial" pitchFamily="34" charset="0"/>
            </a:endParaRPr>
          </a:p>
        </p:txBody>
      </p:sp>
    </p:spTree>
    <p:extLst>
      <p:ext uri="{BB962C8B-B14F-4D97-AF65-F5344CB8AC3E}">
        <p14:creationId xmlns:p14="http://schemas.microsoft.com/office/powerpoint/2010/main" val="28234208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A frequent weakness seen in formulating indicators is the tendency to use general and purely quantitative indicators that measure number or percentage of something</a:t>
            </a:r>
          </a:p>
          <a:p>
            <a:pPr eaLnBrk="1" hangingPunct="1">
              <a:spcBef>
                <a:spcPct val="0"/>
              </a:spcBef>
            </a:pPr>
            <a:r>
              <a:rPr lang="en-US" altLang="en-US" dirty="0"/>
              <a:t>NB: Even when effective quantitative indicators are being used, qualitative indicators can supplement the numbers and percentages with a richness of information that brings a program's results to life.</a:t>
            </a:r>
          </a:p>
          <a:p>
            <a:pPr eaLnBrk="1" hangingPunct="1">
              <a:spcBef>
                <a:spcPct val="0"/>
              </a:spcBef>
            </a:pPr>
            <a:endParaRPr lang="en-US" altLang="en-US" dirty="0"/>
          </a:p>
        </p:txBody>
      </p:sp>
      <p:sp>
        <p:nvSpPr>
          <p:cNvPr id="77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D83D318-3B2D-4C0A-8E0E-C52764132596}" type="slidenum">
              <a:rPr lang="en-US" altLang="en-US" sz="1300" smtClean="0">
                <a:latin typeface="Arial" panose="020B0604020202020204" pitchFamily="34" charset="0"/>
              </a:rPr>
              <a:pPr fontAlgn="base">
                <a:spcBef>
                  <a:spcPct val="0"/>
                </a:spcBef>
                <a:spcAft>
                  <a:spcPct val="0"/>
                </a:spcAft>
              </a:pPr>
              <a:t>35</a:t>
            </a:fld>
            <a:endParaRPr lang="en-US" altLang="en-US" sz="1300">
              <a:latin typeface="Arial" panose="020B0604020202020204" pitchFamily="34" charset="0"/>
            </a:endParaRPr>
          </a:p>
        </p:txBody>
      </p:sp>
    </p:spTree>
    <p:extLst>
      <p:ext uri="{BB962C8B-B14F-4D97-AF65-F5344CB8AC3E}">
        <p14:creationId xmlns:p14="http://schemas.microsoft.com/office/powerpoint/2010/main" val="40318362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B7EDA47-55BC-41A5-9872-C7BAC9910AD2}" type="slidenum">
              <a:rPr lang="en-US" altLang="en-US" sz="1300" smtClean="0">
                <a:latin typeface="Arial" panose="020B0604020202020204" pitchFamily="34" charset="0"/>
              </a:rPr>
              <a:pPr fontAlgn="base">
                <a:spcBef>
                  <a:spcPct val="0"/>
                </a:spcBef>
                <a:spcAft>
                  <a:spcPct val="0"/>
                </a:spcAft>
              </a:pPr>
              <a:t>36</a:t>
            </a:fld>
            <a:endParaRPr lang="en-US" altLang="en-US" sz="1300">
              <a:latin typeface="Arial" panose="020B0604020202020204" pitchFamily="34" charset="0"/>
            </a:endParaRPr>
          </a:p>
        </p:txBody>
      </p:sp>
    </p:spTree>
    <p:extLst>
      <p:ext uri="{BB962C8B-B14F-4D97-AF65-F5344CB8AC3E}">
        <p14:creationId xmlns:p14="http://schemas.microsoft.com/office/powerpoint/2010/main" val="7007692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B652D2F-E0CE-4CA2-945C-56DC1C55B507}" type="slidenum">
              <a:rPr lang="en-US" altLang="en-US" smtClean="0">
                <a:latin typeface="Arial" panose="020B0604020202020204" pitchFamily="34" charset="0"/>
                <a:ea typeface="ＭＳ Ｐゴシック" panose="020B0600070205080204" pitchFamily="34" charset="-128"/>
              </a:rPr>
              <a:pPr fontAlgn="base">
                <a:spcBef>
                  <a:spcPct val="0"/>
                </a:spcBef>
                <a:spcAft>
                  <a:spcPct val="0"/>
                </a:spcAft>
              </a:pPr>
              <a:t>37</a:t>
            </a:fld>
            <a:endParaRPr lang="en-US" altLang="en-US">
              <a:latin typeface="Arial" panose="020B0604020202020204" pitchFamily="34" charset="0"/>
              <a:ea typeface="ＭＳ Ｐゴシック" panose="020B0600070205080204" pitchFamily="34" charset="-128"/>
            </a:endParaRPr>
          </a:p>
        </p:txBody>
      </p:sp>
      <p:sp>
        <p:nvSpPr>
          <p:cNvPr id="89091" name="Rectangle 2"/>
          <p:cNvSpPr>
            <a:spLocks noGrp="1" noRot="1" noChangeAspect="1" noChangeArrowheads="1" noTextEdit="1"/>
          </p:cNvSpPr>
          <p:nvPr>
            <p:ph type="sldImg"/>
          </p:nvPr>
        </p:nvSpPr>
        <p:spPr bwMode="auto">
          <a:xfrm>
            <a:off x="1757363" y="671513"/>
            <a:ext cx="3676650" cy="27574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2" name="Rectangle 3"/>
          <p:cNvSpPr>
            <a:spLocks noGrp="1" noChangeArrowheads="1"/>
          </p:cNvSpPr>
          <p:nvPr>
            <p:ph type="body" idx="1"/>
          </p:nvPr>
        </p:nvSpPr>
        <p:spPr bwMode="auto">
          <a:xfrm>
            <a:off x="887413" y="3897313"/>
            <a:ext cx="5030787"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sz="1100">
                <a:latin typeface="Arial" panose="020B0604020202020204" pitchFamily="34" charset="0"/>
                <a:ea typeface="ＭＳ Ｐゴシック" panose="020B0600070205080204" pitchFamily="34" charset="-128"/>
              </a:rPr>
              <a:t>This example demonstrates how indicators are related to logic models. </a:t>
            </a:r>
          </a:p>
          <a:p>
            <a:pPr eaLnBrk="1" hangingPunct="1">
              <a:lnSpc>
                <a:spcPct val="90000"/>
              </a:lnSpc>
              <a:spcBef>
                <a:spcPct val="0"/>
              </a:spcBef>
            </a:pPr>
            <a:endParaRPr lang="en-US" altLang="en-US" sz="1100">
              <a:latin typeface="Arial" panose="020B0604020202020204" pitchFamily="34" charset="0"/>
              <a:ea typeface="ＭＳ Ｐゴシック" panose="020B0600070205080204" pitchFamily="34" charset="-128"/>
            </a:endParaRPr>
          </a:p>
          <a:p>
            <a:pPr eaLnBrk="1" hangingPunct="1">
              <a:lnSpc>
                <a:spcPct val="90000"/>
              </a:lnSpc>
              <a:spcBef>
                <a:spcPct val="0"/>
              </a:spcBef>
            </a:pPr>
            <a:r>
              <a:rPr lang="en-US" altLang="en-US" sz="1100">
                <a:latin typeface="Arial" panose="020B0604020202020204" pitchFamily="34" charset="0"/>
                <a:ea typeface="ＭＳ Ｐゴシック" panose="020B0600070205080204" pitchFamily="34" charset="-128"/>
              </a:rPr>
              <a:t> </a:t>
            </a:r>
          </a:p>
          <a:p>
            <a:pPr eaLnBrk="1" hangingPunct="1">
              <a:lnSpc>
                <a:spcPct val="90000"/>
              </a:lnSpc>
              <a:spcBef>
                <a:spcPct val="0"/>
              </a:spcBef>
            </a:pPr>
            <a:endParaRPr lang="en-US" altLang="en-US" sz="110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1315989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5B56288-ACCA-4270-8E88-6D032C6DD113}" type="slidenum">
              <a:rPr lang="en-US" altLang="en-US" smtClean="0">
                <a:solidFill>
                  <a:srgbClr val="000000"/>
                </a:solidFill>
              </a:rPr>
              <a:pPr fontAlgn="base">
                <a:spcBef>
                  <a:spcPct val="0"/>
                </a:spcBef>
                <a:spcAft>
                  <a:spcPct val="0"/>
                </a:spcAft>
              </a:pPr>
              <a:t>39</a:t>
            </a:fld>
            <a:endParaRPr lang="en-US" altLang="en-US">
              <a:solidFill>
                <a:srgbClr val="000000"/>
              </a:solidFill>
            </a:endParaRPr>
          </a:p>
        </p:txBody>
      </p:sp>
      <p:sp>
        <p:nvSpPr>
          <p:cNvPr id="151555"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51556" name="Rectangle 3"/>
          <p:cNvSpPr>
            <a:spLocks noGrp="1" noChangeArrowheads="1"/>
          </p:cNvSpPr>
          <p:nvPr>
            <p:ph type="body" idx="1"/>
          </p:nvPr>
        </p:nvSpPr>
        <p:spPr bwMode="auto">
          <a:xfrm>
            <a:off x="912813" y="4343400"/>
            <a:ext cx="5032375" cy="4114800"/>
          </a:xfrm>
          <a:solidFill>
            <a:srgbClr val="FFFFFF"/>
          </a:solidFill>
          <a:ln>
            <a:solidFill>
              <a:srgbClr val="000000"/>
            </a:solidFill>
            <a:miter lim="800000"/>
            <a:headEnd/>
            <a:tailEnd/>
          </a:ln>
        </p:spPr>
        <p:txBody>
          <a:bodyPr wrap="square" lIns="89730" tIns="44865" rIns="89730" bIns="44865" numCol="1" anchor="t" anchorCtr="0" compatLnSpc="1">
            <a:prstTxWarp prst="textNoShape">
              <a:avLst/>
            </a:prstTxWarp>
          </a:bodyPr>
          <a:lstStyle/>
          <a:p>
            <a:pPr eaLnBrk="1" hangingPunct="1">
              <a:lnSpc>
                <a:spcPct val="80000"/>
              </a:lnSpc>
              <a:spcBef>
                <a:spcPct val="0"/>
              </a:spcBef>
            </a:pPr>
            <a:endParaRPr lang="en-US" altLang="en-US" sz="800" b="1"/>
          </a:p>
        </p:txBody>
      </p:sp>
    </p:spTree>
    <p:extLst>
      <p:ext uri="{BB962C8B-B14F-4D97-AF65-F5344CB8AC3E}">
        <p14:creationId xmlns:p14="http://schemas.microsoft.com/office/powerpoint/2010/main" val="16597264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a:xfrm>
            <a:off x="3884613" y="8684926"/>
            <a:ext cx="2971800" cy="457513"/>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5F1A23-40D7-474B-9C4A-3ADA9979F9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99686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7"/>
          <p:cNvSpPr>
            <a:spLocks noGrp="1" noChangeArrowheads="1"/>
          </p:cNvSpPr>
          <p:nvPr>
            <p:ph type="sldNum" sz="quarter" idx="5"/>
          </p:nvPr>
        </p:nvSpPr>
        <p:spPr>
          <a:noFill/>
        </p:spPr>
        <p:txBody>
          <a:bodyPr/>
          <a:lstStyle/>
          <a:p>
            <a:fld id="{57C96E49-2A5E-4145-8103-B4140B25EADB}" type="slidenum">
              <a:rPr lang="en-US"/>
              <a:pPr/>
              <a:t>5</a:t>
            </a:fld>
            <a:endParaRPr lang="en-US"/>
          </a:p>
        </p:txBody>
      </p:sp>
      <p:sp>
        <p:nvSpPr>
          <p:cNvPr id="607235" name="Rectangle 2"/>
          <p:cNvSpPr>
            <a:spLocks noGrp="1" noRot="1" noChangeAspect="1" noChangeArrowheads="1" noTextEdit="1"/>
          </p:cNvSpPr>
          <p:nvPr>
            <p:ph type="sldImg"/>
          </p:nvPr>
        </p:nvSpPr>
        <p:spPr>
          <a:ln/>
        </p:spPr>
      </p:sp>
      <p:sp>
        <p:nvSpPr>
          <p:cNvPr id="607236" name="Rectangle 3"/>
          <p:cNvSpPr>
            <a:spLocks noGrp="1" noChangeArrowheads="1"/>
          </p:cNvSpPr>
          <p:nvPr>
            <p:ph type="body" idx="1"/>
          </p:nvPr>
        </p:nvSpPr>
        <p:spPr>
          <a:noFill/>
          <a:ln/>
        </p:spPr>
        <p:txBody>
          <a:bodyPr/>
          <a:lstStyle/>
          <a:p>
            <a:pPr eaLnBrk="1" hangingPunct="1"/>
            <a:r>
              <a:rPr lang="en-US">
                <a:latin typeface="Arial" pitchFamily="34" charset="0"/>
              </a:rPr>
              <a:t>Gashaw</a:t>
            </a:r>
          </a:p>
          <a:p>
            <a:pPr eaLnBrk="1" hangingPunct="1"/>
            <a:endParaRPr lang="en-US">
              <a:latin typeface="Arial" pitchFamily="34" charset="0"/>
            </a:endParaRPr>
          </a:p>
        </p:txBody>
      </p:sp>
    </p:spTree>
    <p:extLst>
      <p:ext uri="{BB962C8B-B14F-4D97-AF65-F5344CB8AC3E}">
        <p14:creationId xmlns:p14="http://schemas.microsoft.com/office/powerpoint/2010/main" val="2595504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1BC829-141F-434C-9560-A0D48DC9A246}" type="slidenum">
              <a:rPr lang="en-US" smtClean="0"/>
              <a:pPr/>
              <a:t>6</a:t>
            </a:fld>
            <a:endParaRPr lang="en-US"/>
          </a:p>
        </p:txBody>
      </p:sp>
    </p:spTree>
    <p:extLst>
      <p:ext uri="{BB962C8B-B14F-4D97-AF65-F5344CB8AC3E}">
        <p14:creationId xmlns:p14="http://schemas.microsoft.com/office/powerpoint/2010/main" val="2370718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solidFill>
                  <a:srgbClr val="0070C0"/>
                </a:solidFill>
              </a:rPr>
              <a:t>Autocratic= do what</a:t>
            </a:r>
            <a:r>
              <a:rPr lang="en-US" baseline="0" dirty="0">
                <a:solidFill>
                  <a:srgbClr val="0070C0"/>
                </a:solidFill>
              </a:rPr>
              <a:t> I say</a:t>
            </a:r>
            <a:r>
              <a:rPr lang="en-US" dirty="0">
                <a:solidFill>
                  <a:srgbClr val="0070C0"/>
                </a:solidFill>
              </a:rPr>
              <a:t>, anarchic= do as you like and  democratic</a:t>
            </a:r>
            <a:r>
              <a:rPr lang="en-US" baseline="0" dirty="0">
                <a:solidFill>
                  <a:srgbClr val="0070C0"/>
                </a:solidFill>
              </a:rPr>
              <a:t> </a:t>
            </a:r>
            <a:r>
              <a:rPr lang="en-US" sz="1200" kern="1200" baseline="0" dirty="0">
                <a:solidFill>
                  <a:schemeClr val="tx1"/>
                </a:solidFill>
                <a:latin typeface="+mn-lt"/>
                <a:ea typeface="+mn-ea"/>
                <a:cs typeface="+mn-cs"/>
              </a:rPr>
              <a:t>Let us agree on what we are going to do</a:t>
            </a:r>
          </a:p>
          <a:p>
            <a:endParaRPr lang="en-US" dirty="0"/>
          </a:p>
        </p:txBody>
      </p:sp>
      <p:sp>
        <p:nvSpPr>
          <p:cNvPr id="4" name="Slide Number Placeholder 3"/>
          <p:cNvSpPr>
            <a:spLocks noGrp="1"/>
          </p:cNvSpPr>
          <p:nvPr>
            <p:ph type="sldNum" sz="quarter" idx="10"/>
          </p:nvPr>
        </p:nvSpPr>
        <p:spPr/>
        <p:txBody>
          <a:bodyPr/>
          <a:lstStyle/>
          <a:p>
            <a:fld id="{1074BAA6-4224-4CE4-8697-1B646CC03726}" type="slidenum">
              <a:rPr lang="en-US" smtClean="0"/>
              <a:pPr/>
              <a:t>11</a:t>
            </a:fld>
            <a:endParaRPr lang="en-US"/>
          </a:p>
        </p:txBody>
      </p:sp>
    </p:spTree>
    <p:extLst>
      <p:ext uri="{BB962C8B-B14F-4D97-AF65-F5344CB8AC3E}">
        <p14:creationId xmlns:p14="http://schemas.microsoft.com/office/powerpoint/2010/main" val="1010655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32286751-1787-4BDB-BD08-F02BE422BFBD}" type="datetime1">
              <a:rPr lang="en-US" smtClean="0"/>
              <a:pPr/>
              <a:t>4/27/2020</a:t>
            </a:fld>
            <a:endParaRPr lang="en-US"/>
          </a:p>
        </p:txBody>
      </p:sp>
      <p:sp>
        <p:nvSpPr>
          <p:cNvPr id="5" name="Slide Number Placeholder 4"/>
          <p:cNvSpPr>
            <a:spLocks noGrp="1"/>
          </p:cNvSpPr>
          <p:nvPr>
            <p:ph type="sldNum" sz="quarter" idx="11"/>
          </p:nvPr>
        </p:nvSpPr>
        <p:spPr/>
        <p:txBody>
          <a:bodyPr/>
          <a:lstStyle/>
          <a:p>
            <a:fld id="{29C7D85C-F81B-4F4C-94FA-C38921F82B1D}" type="slidenum">
              <a:rPr lang="en-US" smtClean="0"/>
              <a:pPr/>
              <a:t>14</a:t>
            </a:fld>
            <a:endParaRPr lang="en-US"/>
          </a:p>
        </p:txBody>
      </p:sp>
    </p:spTree>
    <p:extLst>
      <p:ext uri="{BB962C8B-B14F-4D97-AF65-F5344CB8AC3E}">
        <p14:creationId xmlns:p14="http://schemas.microsoft.com/office/powerpoint/2010/main" val="1389964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32286751-1787-4BDB-BD08-F02BE422BFBD}" type="datetime1">
              <a:rPr lang="en-US" smtClean="0"/>
              <a:pPr/>
              <a:t>4/27/2020</a:t>
            </a:fld>
            <a:endParaRPr lang="en-US"/>
          </a:p>
        </p:txBody>
      </p:sp>
      <p:sp>
        <p:nvSpPr>
          <p:cNvPr id="5" name="Slide Number Placeholder 4"/>
          <p:cNvSpPr>
            <a:spLocks noGrp="1"/>
          </p:cNvSpPr>
          <p:nvPr>
            <p:ph type="sldNum" sz="quarter" idx="11"/>
          </p:nvPr>
        </p:nvSpPr>
        <p:spPr/>
        <p:txBody>
          <a:bodyPr/>
          <a:lstStyle/>
          <a:p>
            <a:fld id="{29C7D85C-F81B-4F4C-94FA-C38921F82B1D}" type="slidenum">
              <a:rPr lang="en-US" smtClean="0"/>
              <a:pPr/>
              <a:t>15</a:t>
            </a:fld>
            <a:endParaRPr lang="en-US"/>
          </a:p>
        </p:txBody>
      </p:sp>
    </p:spTree>
    <p:extLst>
      <p:ext uri="{BB962C8B-B14F-4D97-AF65-F5344CB8AC3E}">
        <p14:creationId xmlns:p14="http://schemas.microsoft.com/office/powerpoint/2010/main" val="1334665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4860550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endParaRPr lang="en-US" sz="900" dirty="0"/>
          </a:p>
        </p:txBody>
      </p:sp>
    </p:spTree>
    <p:extLst>
      <p:ext uri="{BB962C8B-B14F-4D97-AF65-F5344CB8AC3E}">
        <p14:creationId xmlns:p14="http://schemas.microsoft.com/office/powerpoint/2010/main" val="2649286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CCBD664-CC3F-4B4D-8C34-758BFF1A6B44}" type="datetime1">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27165-DDB7-40E1-A26A-DAC8B4A7981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1A9604-3E4D-4B6E-AC78-AA6D5A4ED55E}" type="datetime1">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27165-DDB7-40E1-A26A-DAC8B4A7981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022EA3-483E-471A-AAF8-F89BE683E8E6}" type="datetime1">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27165-DDB7-40E1-A26A-DAC8B4A7981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fld id="{EE10938E-BC29-4067-81FC-89D28658803C}" type="datetime1">
              <a:rPr lang="en-US" smtClean="0"/>
              <a:t>4/27/2020</a:t>
            </a:fld>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dirty="0"/>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623427AF-DDAD-4AE2-89D1-B2A795BAF8CB}" type="slidenum">
              <a:rPr lang="en-US"/>
              <a:pPr/>
              <a:t>‹#›</a:t>
            </a:fld>
            <a:endParaRPr lang="en-US"/>
          </a:p>
        </p:txBody>
      </p:sp>
    </p:spTree>
    <p:extLst>
      <p:ext uri="{BB962C8B-B14F-4D97-AF65-F5344CB8AC3E}">
        <p14:creationId xmlns:p14="http://schemas.microsoft.com/office/powerpoint/2010/main" val="305799037"/>
      </p:ext>
    </p:extLst>
  </p:cSld>
  <p:clrMapOvr>
    <a:masterClrMapping/>
  </p:clrMapOvr>
  <p:transition>
    <p:wheel spokes="8"/>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B666D25A-42F5-44D9-BB27-D0586FD07CB5}" type="datetime1">
              <a:rPr lang="en-US" smtClean="0"/>
              <a:t>4/27/2020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84CCBA6-B305-45A0-BFF5-AC0B147A31E2}" type="slidenum">
              <a:rPr lang="en-US"/>
              <a:pPr>
                <a:defRPr/>
              </a:pPr>
              <a:t>‹#›</a:t>
            </a:fld>
            <a:endParaRPr lang="en-US"/>
          </a:p>
        </p:txBody>
      </p:sp>
    </p:spTree>
    <p:extLst>
      <p:ext uri="{BB962C8B-B14F-4D97-AF65-F5344CB8AC3E}">
        <p14:creationId xmlns:p14="http://schemas.microsoft.com/office/powerpoint/2010/main" val="2422080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DD9A7B67-83AC-4A1B-9FC2-77C0A148CB29}" type="datetime1">
              <a:rPr lang="en-US" smtClean="0"/>
              <a:t>4/27/2020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DE00FFD-911F-4D5D-B865-561BD34C56F5}" type="slidenum">
              <a:rPr lang="en-US"/>
              <a:pPr>
                <a:defRPr/>
              </a:pPr>
              <a:t>‹#›</a:t>
            </a:fld>
            <a:endParaRPr lang="en-US"/>
          </a:p>
        </p:txBody>
      </p:sp>
    </p:spTree>
    <p:extLst>
      <p:ext uri="{BB962C8B-B14F-4D97-AF65-F5344CB8AC3E}">
        <p14:creationId xmlns:p14="http://schemas.microsoft.com/office/powerpoint/2010/main" val="15083251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9D5C390E-1910-4F33-A83D-2055479A8EC9}" type="datetime1">
              <a:rPr lang="en-US" smtClean="0"/>
              <a:t>4/27/2020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41D3B3E-3D9E-4582-97D7-EBDB4EEC503C}" type="slidenum">
              <a:rPr lang="en-US"/>
              <a:pPr>
                <a:defRPr/>
              </a:pPr>
              <a:t>‹#›</a:t>
            </a:fld>
            <a:endParaRPr lang="en-US"/>
          </a:p>
        </p:txBody>
      </p:sp>
    </p:spTree>
    <p:extLst>
      <p:ext uri="{BB962C8B-B14F-4D97-AF65-F5344CB8AC3E}">
        <p14:creationId xmlns:p14="http://schemas.microsoft.com/office/powerpoint/2010/main" val="5518815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9C9D3EA0-F720-4C2C-95FF-992D6D4EFE45}" type="datetime1">
              <a:rPr lang="en-US" smtClean="0"/>
              <a:t>4/27/2020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580087B-B1FE-426B-904A-96D06DB1C124}" type="slidenum">
              <a:rPr lang="en-US"/>
              <a:pPr>
                <a:defRPr/>
              </a:pPr>
              <a:t>‹#›</a:t>
            </a:fld>
            <a:endParaRPr lang="en-US"/>
          </a:p>
        </p:txBody>
      </p:sp>
    </p:spTree>
    <p:extLst>
      <p:ext uri="{BB962C8B-B14F-4D97-AF65-F5344CB8AC3E}">
        <p14:creationId xmlns:p14="http://schemas.microsoft.com/office/powerpoint/2010/main" val="3292625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627EF127-0A81-48B1-80A4-59E2F8428FA4}" type="datetime1">
              <a:rPr lang="en-US" smtClean="0"/>
              <a:t>4/27/2020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C7FF0BC-FF43-4E9B-A861-F1877981BF28}" type="slidenum">
              <a:rPr lang="en-US"/>
              <a:pPr>
                <a:defRPr/>
              </a:pPr>
              <a:t>‹#›</a:t>
            </a:fld>
            <a:endParaRPr lang="en-US"/>
          </a:p>
        </p:txBody>
      </p:sp>
    </p:spTree>
    <p:extLst>
      <p:ext uri="{BB962C8B-B14F-4D97-AF65-F5344CB8AC3E}">
        <p14:creationId xmlns:p14="http://schemas.microsoft.com/office/powerpoint/2010/main" val="20361244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7F258936-B124-4F30-86BC-B6EBB82D72B6}" type="datetime1">
              <a:rPr lang="en-US" smtClean="0"/>
              <a:t>4/27/2020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3F8BD26-6A5E-42FB-AF27-2027E7DDD42B}" type="slidenum">
              <a:rPr lang="en-US"/>
              <a:pPr>
                <a:defRPr/>
              </a:pPr>
              <a:t>‹#›</a:t>
            </a:fld>
            <a:endParaRPr lang="en-US"/>
          </a:p>
        </p:txBody>
      </p:sp>
    </p:spTree>
    <p:extLst>
      <p:ext uri="{BB962C8B-B14F-4D97-AF65-F5344CB8AC3E}">
        <p14:creationId xmlns:p14="http://schemas.microsoft.com/office/powerpoint/2010/main" val="1846385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A26B302-5FE8-4A0B-B4B3-1BD2A32A4726}" type="datetime1">
              <a:rPr lang="en-US" smtClean="0"/>
              <a:t>4/27/2020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DF347B3-A3C5-4874-A979-E8B06B985979}" type="slidenum">
              <a:rPr lang="en-US"/>
              <a:pPr>
                <a:defRPr/>
              </a:pPr>
              <a:t>‹#›</a:t>
            </a:fld>
            <a:endParaRPr lang="en-US"/>
          </a:p>
        </p:txBody>
      </p:sp>
    </p:spTree>
    <p:extLst>
      <p:ext uri="{BB962C8B-B14F-4D97-AF65-F5344CB8AC3E}">
        <p14:creationId xmlns:p14="http://schemas.microsoft.com/office/powerpoint/2010/main" val="2397085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42613B-29CF-434E-BFFD-D0FE5CAB4734}" type="datetime1">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27165-DDB7-40E1-A26A-DAC8B4A79817}"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529425C-C51F-46A7-B053-8B2E3249BDEE}" type="datetime1">
              <a:rPr lang="en-US" smtClean="0"/>
              <a:t>4/27/2020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65FA4D3-12B1-4690-BAFC-6323CB1DBFB1}" type="slidenum">
              <a:rPr lang="en-US"/>
              <a:pPr>
                <a:defRPr/>
              </a:pPr>
              <a:t>‹#›</a:t>
            </a:fld>
            <a:endParaRPr lang="en-US"/>
          </a:p>
        </p:txBody>
      </p:sp>
    </p:spTree>
    <p:extLst>
      <p:ext uri="{BB962C8B-B14F-4D97-AF65-F5344CB8AC3E}">
        <p14:creationId xmlns:p14="http://schemas.microsoft.com/office/powerpoint/2010/main" val="5380017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431F8DE-2864-418C-BE8C-37641E7480C6}" type="datetime1">
              <a:rPr lang="en-US" smtClean="0"/>
              <a:t>4/27/2020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58EAF3A-81ED-4D63-A850-9125C78BE744}" type="slidenum">
              <a:rPr lang="en-US"/>
              <a:pPr>
                <a:defRPr/>
              </a:pPr>
              <a:t>‹#›</a:t>
            </a:fld>
            <a:endParaRPr lang="en-US"/>
          </a:p>
        </p:txBody>
      </p:sp>
    </p:spTree>
    <p:extLst>
      <p:ext uri="{BB962C8B-B14F-4D97-AF65-F5344CB8AC3E}">
        <p14:creationId xmlns:p14="http://schemas.microsoft.com/office/powerpoint/2010/main" val="41798788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B7FFDCE8-4644-4685-89B8-0A155617A8BC}" type="datetime1">
              <a:rPr lang="en-US" smtClean="0"/>
              <a:t>4/27/2020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0B138A7-3446-4075-8CAF-34372EFF322B}" type="slidenum">
              <a:rPr lang="en-US"/>
              <a:pPr>
                <a:defRPr/>
              </a:pPr>
              <a:t>‹#›</a:t>
            </a:fld>
            <a:endParaRPr lang="en-US"/>
          </a:p>
        </p:txBody>
      </p:sp>
    </p:spTree>
    <p:extLst>
      <p:ext uri="{BB962C8B-B14F-4D97-AF65-F5344CB8AC3E}">
        <p14:creationId xmlns:p14="http://schemas.microsoft.com/office/powerpoint/2010/main" val="17548490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9288D26C-F82F-4124-839C-82596EBD81E4}" type="datetime1">
              <a:rPr lang="en-US" smtClean="0"/>
              <a:t>4/27/2020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8DF0849-3E76-45D3-95D1-24C4648B3FD2}" type="slidenum">
              <a:rPr lang="en-US"/>
              <a:pPr>
                <a:defRPr/>
              </a:pPr>
              <a:t>‹#›</a:t>
            </a:fld>
            <a:endParaRPr lang="en-US"/>
          </a:p>
        </p:txBody>
      </p:sp>
    </p:spTree>
    <p:extLst>
      <p:ext uri="{BB962C8B-B14F-4D97-AF65-F5344CB8AC3E}">
        <p14:creationId xmlns:p14="http://schemas.microsoft.com/office/powerpoint/2010/main" val="29364808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4418895D-6A5F-469C-AC78-88DE42A4050E}" type="datetime1">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50F23-6755-4C9D-8B83-E8B1D8170DF8}" type="slidenum">
              <a:rPr lang="en-US" smtClean="0"/>
              <a:t>‹#›</a:t>
            </a:fld>
            <a:endParaRPr lang="en-US"/>
          </a:p>
        </p:txBody>
      </p:sp>
    </p:spTree>
    <p:extLst>
      <p:ext uri="{BB962C8B-B14F-4D97-AF65-F5344CB8AC3E}">
        <p14:creationId xmlns:p14="http://schemas.microsoft.com/office/powerpoint/2010/main" val="3963209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3B4A36-749F-4E28-B727-B5760A75E547}" type="datetime1">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50F23-6755-4C9D-8B83-E8B1D8170DF8}" type="slidenum">
              <a:rPr lang="en-US" smtClean="0"/>
              <a:t>‹#›</a:t>
            </a:fld>
            <a:endParaRPr lang="en-US"/>
          </a:p>
        </p:txBody>
      </p:sp>
    </p:spTree>
    <p:extLst>
      <p:ext uri="{BB962C8B-B14F-4D97-AF65-F5344CB8AC3E}">
        <p14:creationId xmlns:p14="http://schemas.microsoft.com/office/powerpoint/2010/main" val="3722518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4AE20C6-0218-4C15-ADD1-1D385B2DDB3D}" type="datetime1">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50F23-6755-4C9D-8B83-E8B1D8170DF8}" type="slidenum">
              <a:rPr lang="en-US" smtClean="0"/>
              <a:t>‹#›</a:t>
            </a:fld>
            <a:endParaRPr lang="en-US"/>
          </a:p>
        </p:txBody>
      </p:sp>
    </p:spTree>
    <p:extLst>
      <p:ext uri="{BB962C8B-B14F-4D97-AF65-F5344CB8AC3E}">
        <p14:creationId xmlns:p14="http://schemas.microsoft.com/office/powerpoint/2010/main" val="6105993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B5054E5-41DE-468A-8BC9-5289D81D994E}" type="datetime1">
              <a:rPr lang="en-US" smtClean="0"/>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850F23-6755-4C9D-8B83-E8B1D8170DF8}" type="slidenum">
              <a:rPr lang="en-US" smtClean="0"/>
              <a:t>‹#›</a:t>
            </a:fld>
            <a:endParaRPr lang="en-US"/>
          </a:p>
        </p:txBody>
      </p:sp>
    </p:spTree>
    <p:extLst>
      <p:ext uri="{BB962C8B-B14F-4D97-AF65-F5344CB8AC3E}">
        <p14:creationId xmlns:p14="http://schemas.microsoft.com/office/powerpoint/2010/main" val="71390954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1C13F86-3FD0-4F35-B096-09BFDE69BC86}" type="datetime1">
              <a:rPr lang="en-US" smtClean="0"/>
              <a:t>4/27/2020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850F23-6755-4C9D-8B83-E8B1D8170DF8}" type="slidenum">
              <a:rPr lang="en-US" smtClean="0"/>
              <a:t>‹#›</a:t>
            </a:fld>
            <a:endParaRPr lang="en-US"/>
          </a:p>
        </p:txBody>
      </p:sp>
    </p:spTree>
    <p:extLst>
      <p:ext uri="{BB962C8B-B14F-4D97-AF65-F5344CB8AC3E}">
        <p14:creationId xmlns:p14="http://schemas.microsoft.com/office/powerpoint/2010/main" val="17269821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B428A41-D002-4BBC-864D-7F806E3B3427}" type="datetime1">
              <a:rPr lang="en-US" smtClean="0"/>
              <a:t>4/27/2020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850F23-6755-4C9D-8B83-E8B1D8170DF8}" type="slidenum">
              <a:rPr lang="en-US" smtClean="0"/>
              <a:t>‹#›</a:t>
            </a:fld>
            <a:endParaRPr lang="en-US"/>
          </a:p>
        </p:txBody>
      </p:sp>
    </p:spTree>
    <p:extLst>
      <p:ext uri="{BB962C8B-B14F-4D97-AF65-F5344CB8AC3E}">
        <p14:creationId xmlns:p14="http://schemas.microsoft.com/office/powerpoint/2010/main" val="4255746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1AD43C-4E96-4C43-BD70-428A1357804F}" type="datetime1">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27165-DDB7-40E1-A26A-DAC8B4A79817}"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623274-D03D-4E86-ACC6-364F315DC341}" type="datetime1">
              <a:rPr lang="en-US" smtClean="0"/>
              <a:t>4/27/2020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850F23-6755-4C9D-8B83-E8B1D8170DF8}" type="slidenum">
              <a:rPr lang="en-US" smtClean="0"/>
              <a:t>‹#›</a:t>
            </a:fld>
            <a:endParaRPr lang="en-US"/>
          </a:p>
        </p:txBody>
      </p:sp>
    </p:spTree>
    <p:extLst>
      <p:ext uri="{BB962C8B-B14F-4D97-AF65-F5344CB8AC3E}">
        <p14:creationId xmlns:p14="http://schemas.microsoft.com/office/powerpoint/2010/main" val="171853732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9142483E-E865-4B61-9560-749453D8AE9C}" type="datetime1">
              <a:rPr lang="en-US" smtClean="0"/>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850F23-6755-4C9D-8B83-E8B1D8170DF8}" type="slidenum">
              <a:rPr lang="en-US" smtClean="0"/>
              <a:t>‹#›</a:t>
            </a:fld>
            <a:endParaRPr lang="en-US"/>
          </a:p>
        </p:txBody>
      </p:sp>
    </p:spTree>
    <p:extLst>
      <p:ext uri="{BB962C8B-B14F-4D97-AF65-F5344CB8AC3E}">
        <p14:creationId xmlns:p14="http://schemas.microsoft.com/office/powerpoint/2010/main" val="39693023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34557FC-8C9E-425A-95D5-E1BACC9FBD40}" type="datetime1">
              <a:rPr lang="en-US" smtClean="0"/>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850F23-6755-4C9D-8B83-E8B1D8170DF8}" type="slidenum">
              <a:rPr lang="en-US" smtClean="0"/>
              <a:t>‹#›</a:t>
            </a:fld>
            <a:endParaRPr lang="en-US"/>
          </a:p>
        </p:txBody>
      </p:sp>
    </p:spTree>
    <p:extLst>
      <p:ext uri="{BB962C8B-B14F-4D97-AF65-F5344CB8AC3E}">
        <p14:creationId xmlns:p14="http://schemas.microsoft.com/office/powerpoint/2010/main" val="15064797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6BCEB7-9395-4CE9-8415-1B4B7D124404}" type="datetime1">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50F23-6755-4C9D-8B83-E8B1D8170DF8}" type="slidenum">
              <a:rPr lang="en-US" smtClean="0"/>
              <a:t>‹#›</a:t>
            </a:fld>
            <a:endParaRPr lang="en-US"/>
          </a:p>
        </p:txBody>
      </p:sp>
    </p:spTree>
    <p:extLst>
      <p:ext uri="{BB962C8B-B14F-4D97-AF65-F5344CB8AC3E}">
        <p14:creationId xmlns:p14="http://schemas.microsoft.com/office/powerpoint/2010/main" val="76393829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13541B-98C5-4A6D-B0A7-049DA9134747}" type="datetime1">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50F23-6755-4C9D-8B83-E8B1D8170DF8}" type="slidenum">
              <a:rPr lang="en-US" smtClean="0"/>
              <a:t>‹#›</a:t>
            </a:fld>
            <a:endParaRPr lang="en-US"/>
          </a:p>
        </p:txBody>
      </p:sp>
    </p:spTree>
    <p:extLst>
      <p:ext uri="{BB962C8B-B14F-4D97-AF65-F5344CB8AC3E}">
        <p14:creationId xmlns:p14="http://schemas.microsoft.com/office/powerpoint/2010/main" val="4187408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8A1271F-AE55-4DAD-B514-FEC2044EA9A3}" type="datetime1">
              <a:rPr lang="en-US" smtClean="0"/>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E27165-DDB7-40E1-A26A-DAC8B4A7981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98FBB84-3A5E-4A44-BBC8-DF275177DF48}" type="datetime1">
              <a:rPr lang="en-US" smtClean="0"/>
              <a:t>4/27/2020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E27165-DDB7-40E1-A26A-DAC8B4A7981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FEACBB3-1D7E-46CA-A239-289B281283A1}" type="datetime1">
              <a:rPr lang="en-US" smtClean="0"/>
              <a:t>4/27/2020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E27165-DDB7-40E1-A26A-DAC8B4A7981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E5EA24-22FC-4E5A-B896-8411D7C2B9EA}" type="datetime1">
              <a:rPr lang="en-US" smtClean="0"/>
              <a:t>4/27/2020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E27165-DDB7-40E1-A26A-DAC8B4A7981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F08524-36A3-42A2-BEBD-77764956A3C0}" type="datetime1">
              <a:rPr lang="en-US" smtClean="0"/>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E27165-DDB7-40E1-A26A-DAC8B4A7981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55CAFC-60DD-420C-B44E-242A24DE8AB4}" type="datetime1">
              <a:rPr lang="en-US" smtClean="0"/>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E27165-DDB7-40E1-A26A-DAC8B4A7981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19B1D-4EE4-42F1-B81D-5B89426C1112}" type="datetime1">
              <a:rPr lang="en-US" smtClean="0"/>
              <a:t>4/27/2020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E27165-DDB7-40E1-A26A-DAC8B4A7981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605B7E12-36E5-444E-9BA5-26F3E3BC7846}" type="datetime1">
              <a:rPr lang="en-US" smtClean="0"/>
              <a:t>4/27/2020</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4AD7057B-4FEF-4066-8862-8FF2E77929A3}" type="slidenum">
              <a:rPr lang="en-US"/>
              <a:pPr>
                <a:defRPr/>
              </a:pPr>
              <a:t>‹#›</a:t>
            </a:fld>
            <a:endParaRPr lang="en-US"/>
          </a:p>
        </p:txBody>
      </p:sp>
    </p:spTree>
    <p:extLst>
      <p:ext uri="{BB962C8B-B14F-4D97-AF65-F5344CB8AC3E}">
        <p14:creationId xmlns:p14="http://schemas.microsoft.com/office/powerpoint/2010/main" val="111661795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7BE1173-9F55-4646-9AEC-AD40F365ABB9}" type="datetime1">
              <a:rPr lang="en-US" smtClean="0"/>
              <a:t>4/27/2020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8850F23-6755-4C9D-8B83-E8B1D8170DF8}" type="slidenum">
              <a:rPr lang="en-US" smtClean="0"/>
              <a:t>‹#›</a:t>
            </a:fld>
            <a:endParaRPr lang="en-US"/>
          </a:p>
        </p:txBody>
      </p:sp>
    </p:spTree>
    <p:extLst>
      <p:ext uri="{BB962C8B-B14F-4D97-AF65-F5344CB8AC3E}">
        <p14:creationId xmlns:p14="http://schemas.microsoft.com/office/powerpoint/2010/main" val="328133969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5.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38200"/>
            <a:ext cx="7543800" cy="2895600"/>
          </a:xfrm>
        </p:spPr>
        <p:txBody>
          <a:bodyPr>
            <a:noAutofit/>
          </a:bodyPr>
          <a:lstStyle/>
          <a:p>
            <a:pPr>
              <a:lnSpc>
                <a:spcPct val="150000"/>
              </a:lnSpc>
            </a:pPr>
            <a:br>
              <a:rPr lang="en-US" sz="4000" b="1" dirty="0">
                <a:solidFill>
                  <a:srgbClr val="0000FF"/>
                </a:solidFill>
                <a:latin typeface="High Tower Text" panose="02040502050506030303" pitchFamily="18" charset="0"/>
                <a:cs typeface="Times New Roman" pitchFamily="18" charset="0"/>
              </a:rPr>
            </a:br>
            <a:r>
              <a:rPr lang="en-US" sz="4000" b="1" dirty="0">
                <a:solidFill>
                  <a:srgbClr val="0000FF"/>
                </a:solidFill>
                <a:latin typeface="High Tower Text" panose="02040502050506030303" pitchFamily="18" charset="0"/>
                <a:cs typeface="Times New Roman" pitchFamily="18" charset="0"/>
              </a:rPr>
              <a:t>Unit Five:</a:t>
            </a:r>
            <a:br>
              <a:rPr lang="en-US" sz="4000" b="1" dirty="0">
                <a:solidFill>
                  <a:srgbClr val="0000FF"/>
                </a:solidFill>
                <a:latin typeface="High Tower Text" panose="02040502050506030303" pitchFamily="18" charset="0"/>
                <a:cs typeface="Times New Roman" pitchFamily="18" charset="0"/>
              </a:rPr>
            </a:br>
            <a:r>
              <a:rPr lang="en-US" sz="4000" b="1" dirty="0">
                <a:solidFill>
                  <a:srgbClr val="0000FF"/>
                </a:solidFill>
                <a:latin typeface="High Tower Text" panose="02040502050506030303" pitchFamily="18" charset="0"/>
                <a:cs typeface="Times New Roman" pitchFamily="18" charset="0"/>
              </a:rPr>
              <a:t>Controlling and Decision Making</a:t>
            </a:r>
            <a:endParaRPr lang="en-US" sz="1600" dirty="0">
              <a:solidFill>
                <a:srgbClr val="0000FF"/>
              </a:solidFill>
              <a:latin typeface="High Tower Text" panose="02040502050506030303"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8C5B67F0-A7B7-4A5A-8B43-AD8A69302AE4}" type="slidenum">
              <a:rPr lang="en-US" smtClean="0"/>
              <a:pPr/>
              <a:t>1</a:t>
            </a:fld>
            <a:endParaRPr lang="en-US"/>
          </a:p>
        </p:txBody>
      </p:sp>
      <p:sp>
        <p:nvSpPr>
          <p:cNvPr id="44038" name="AutoShape 6" descr="https://encrypted-tbn0.gstatic.com/images?q=tbn:ANd9GcTHCbBqy0FUd6ExJXBPZvcefw4dwXtj8SG5DqXBLe6lZQmYxI0j"/>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4040" name="AutoShape 8" descr="https://encrypted-tbn2.gstatic.com/images?q=tbn:ANd9GcTBoDGjCCOoKMkl65I93yC_Dkb8yQ4a2ha38O3TJGvS68OGK1rEAw"/>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a:xfrm>
            <a:off x="457200" y="274638"/>
            <a:ext cx="5334000" cy="715962"/>
          </a:xfrm>
        </p:spPr>
        <p:txBody>
          <a:bodyPr>
            <a:normAutofit/>
          </a:bodyPr>
          <a:lstStyle/>
          <a:p>
            <a:pPr eaLnBrk="1" hangingPunct="1"/>
            <a:r>
              <a:rPr lang="en-US" sz="2800" b="1" dirty="0">
                <a:latin typeface="High Tower Text" panose="02040502050506030303" pitchFamily="18" charset="0"/>
              </a:rPr>
              <a:t>MONITORING…</a:t>
            </a:r>
          </a:p>
        </p:txBody>
      </p:sp>
      <p:sp>
        <p:nvSpPr>
          <p:cNvPr id="242691" name="Rectangle 3"/>
          <p:cNvSpPr>
            <a:spLocks noGrp="1" noChangeArrowheads="1"/>
          </p:cNvSpPr>
          <p:nvPr>
            <p:ph type="body" idx="1"/>
          </p:nvPr>
        </p:nvSpPr>
        <p:spPr>
          <a:xfrm>
            <a:off x="436728" y="1143000"/>
            <a:ext cx="8229600" cy="4525963"/>
          </a:xfrm>
        </p:spPr>
        <p:txBody>
          <a:bodyPr>
            <a:normAutofit/>
          </a:bodyPr>
          <a:lstStyle/>
          <a:p>
            <a:pPr algn="just">
              <a:spcBef>
                <a:spcPts val="1800"/>
              </a:spcBef>
            </a:pPr>
            <a:r>
              <a:rPr lang="en-US" sz="2600" dirty="0">
                <a:latin typeface="Times New Roman" panose="02020603050405020304" pitchFamily="18" charset="0"/>
                <a:cs typeface="Times New Roman" panose="02020603050405020304" pitchFamily="18" charset="0"/>
              </a:rPr>
              <a:t>The </a:t>
            </a:r>
            <a:r>
              <a:rPr lang="en-US" sz="2600" dirty="0">
                <a:solidFill>
                  <a:schemeClr val="tx2">
                    <a:lumMod val="60000"/>
                    <a:lumOff val="40000"/>
                  </a:schemeClr>
                </a:solidFill>
                <a:latin typeface="Times New Roman" panose="02020603050405020304" pitchFamily="18" charset="0"/>
                <a:cs typeface="Times New Roman" panose="02020603050405020304" pitchFamily="18" charset="0"/>
              </a:rPr>
              <a:t>goals of monitoring </a:t>
            </a:r>
            <a:r>
              <a:rPr lang="en-US" sz="2600" dirty="0">
                <a:latin typeface="Times New Roman" panose="02020603050405020304" pitchFamily="18" charset="0"/>
                <a:cs typeface="Times New Roman" panose="02020603050405020304" pitchFamily="18" charset="0"/>
              </a:rPr>
              <a:t>are:</a:t>
            </a:r>
          </a:p>
          <a:p>
            <a:pPr lvl="1" algn="just" eaLnBrk="1" hangingPunct="1">
              <a:spcBef>
                <a:spcPts val="1800"/>
              </a:spcBef>
              <a:buFont typeface="Wingdings" pitchFamily="2" charset="2"/>
              <a:buChar char="Ø"/>
            </a:pPr>
            <a:r>
              <a:rPr lang="en-US" sz="2600" dirty="0">
                <a:latin typeface="Times New Roman" panose="02020603050405020304" pitchFamily="18" charset="0"/>
                <a:cs typeface="Times New Roman" panose="02020603050405020304" pitchFamily="18" charset="0"/>
              </a:rPr>
              <a:t>	To </a:t>
            </a:r>
            <a:r>
              <a:rPr lang="en-US" sz="2600" i="1" dirty="0">
                <a:solidFill>
                  <a:schemeClr val="accent6">
                    <a:lumMod val="75000"/>
                  </a:schemeClr>
                </a:solidFill>
                <a:latin typeface="Times New Roman" panose="02020603050405020304" pitchFamily="18" charset="0"/>
                <a:cs typeface="Times New Roman" panose="02020603050405020304" pitchFamily="18" charset="0"/>
              </a:rPr>
              <a:t>identify any problem early</a:t>
            </a:r>
            <a:r>
              <a:rPr lang="en-US" sz="2600" dirty="0">
                <a:latin typeface="Times New Roman" panose="02020603050405020304" pitchFamily="18" charset="0"/>
                <a:cs typeface="Times New Roman" panose="02020603050405020304" pitchFamily="18" charset="0"/>
              </a:rPr>
              <a:t>, and </a:t>
            </a:r>
          </a:p>
          <a:p>
            <a:pPr lvl="1" algn="just" eaLnBrk="1" hangingPunct="1">
              <a:spcBef>
                <a:spcPts val="1800"/>
              </a:spcBef>
              <a:buFont typeface="Wingdings" pitchFamily="2" charset="2"/>
              <a:buChar char="Ø"/>
            </a:pPr>
            <a:r>
              <a:rPr lang="en-US" sz="2600" dirty="0">
                <a:latin typeface="Times New Roman" panose="02020603050405020304" pitchFamily="18" charset="0"/>
                <a:cs typeface="Times New Roman" panose="02020603050405020304" pitchFamily="18" charset="0"/>
              </a:rPr>
              <a:t>  To </a:t>
            </a:r>
            <a:r>
              <a:rPr lang="en-US" sz="2600" i="1" dirty="0">
                <a:solidFill>
                  <a:schemeClr val="accent6">
                    <a:lumMod val="75000"/>
                  </a:schemeClr>
                </a:solidFill>
                <a:latin typeface="Times New Roman" panose="02020603050405020304" pitchFamily="18" charset="0"/>
                <a:cs typeface="Times New Roman" panose="02020603050405020304" pitchFamily="18" charset="0"/>
              </a:rPr>
              <a:t>solve without delaying</a:t>
            </a:r>
            <a:r>
              <a:rPr lang="en-US" sz="2600" dirty="0">
                <a:solidFill>
                  <a:schemeClr val="accent6">
                    <a:lumMod val="60000"/>
                    <a:lumOff val="40000"/>
                  </a:schemeClr>
                </a:solidFill>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the progress of the  program.</a:t>
            </a:r>
          </a:p>
          <a:p>
            <a:pPr algn="just">
              <a:spcBef>
                <a:spcPts val="1800"/>
              </a:spcBef>
            </a:pPr>
            <a:r>
              <a:rPr lang="en-US" sz="2600" dirty="0">
                <a:latin typeface="Times New Roman" panose="02020603050405020304" pitchFamily="18" charset="0"/>
                <a:cs typeface="Times New Roman" panose="02020603050405020304" pitchFamily="18" charset="0"/>
              </a:rPr>
              <a:t>Hence it is a basic part of implementation management.</a:t>
            </a:r>
          </a:p>
          <a:p>
            <a:pPr marL="457200" lvl="1" indent="0" algn="just" eaLnBrk="1" hangingPunct="1">
              <a:spcBef>
                <a:spcPts val="1800"/>
              </a:spcBef>
              <a:buNone/>
            </a:pPr>
            <a:endParaRPr lang="en-US" sz="26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5AE27165-DDB7-40E1-A26A-DAC8B4A79817}" type="slidenum">
              <a:rPr lang="en-US" smtClean="0"/>
              <a:pPr/>
              <a:t>10</a:t>
            </a:fld>
            <a:endParaRPr lang="en-US"/>
          </a:p>
        </p:txBody>
      </p:sp>
    </p:spTree>
    <p:extLst>
      <p:ext uri="{BB962C8B-B14F-4D97-AF65-F5344CB8AC3E}">
        <p14:creationId xmlns:p14="http://schemas.microsoft.com/office/powerpoint/2010/main" val="1145544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5715000" cy="609600"/>
          </a:xfrm>
        </p:spPr>
        <p:txBody>
          <a:bodyPr>
            <a:normAutofit fontScale="90000"/>
          </a:bodyPr>
          <a:lstStyle/>
          <a:p>
            <a:r>
              <a:rPr lang="en-US" b="1" dirty="0">
                <a:solidFill>
                  <a:srgbClr val="0033CC"/>
                </a:solidFill>
                <a:latin typeface="High Tower Text" panose="02040502050506030303" pitchFamily="18" charset="0"/>
              </a:rPr>
              <a:t>2. Supervision</a:t>
            </a:r>
            <a:r>
              <a:rPr lang="en-US" dirty="0">
                <a:latin typeface="High Tower Text" panose="02040502050506030303" pitchFamily="18" charset="0"/>
              </a:rPr>
              <a:t>:</a:t>
            </a:r>
          </a:p>
        </p:txBody>
      </p:sp>
      <p:sp>
        <p:nvSpPr>
          <p:cNvPr id="3" name="Content Placeholder 2"/>
          <p:cNvSpPr>
            <a:spLocks noGrp="1"/>
          </p:cNvSpPr>
          <p:nvPr>
            <p:ph idx="1"/>
          </p:nvPr>
        </p:nvSpPr>
        <p:spPr>
          <a:xfrm>
            <a:off x="228600" y="914400"/>
            <a:ext cx="8705088" cy="5715000"/>
          </a:xfrm>
        </p:spPr>
        <p:txBody>
          <a:bodyPr>
            <a:normAutofit/>
          </a:bodyPr>
          <a:lstStyle/>
          <a:p>
            <a:pPr algn="just">
              <a:spcBef>
                <a:spcPts val="1200"/>
              </a:spcBef>
            </a:pPr>
            <a:r>
              <a:rPr lang="en-US" sz="2400" dirty="0">
                <a:solidFill>
                  <a:srgbClr val="0000FF"/>
                </a:solidFill>
                <a:latin typeface="Times New Roman" panose="02020603050405020304" pitchFamily="18" charset="0"/>
                <a:cs typeface="Times New Roman" panose="02020603050405020304" pitchFamily="18" charset="0"/>
              </a:rPr>
              <a:t>Intermittent processes </a:t>
            </a:r>
            <a:r>
              <a:rPr lang="en-US" sz="2400" dirty="0">
                <a:latin typeface="Times New Roman" panose="02020603050405020304" pitchFamily="18" charset="0"/>
                <a:cs typeface="Times New Roman" panose="02020603050405020304" pitchFamily="18" charset="0"/>
              </a:rPr>
              <a:t>to be conducted by the management in line with controlling.</a:t>
            </a:r>
          </a:p>
          <a:p>
            <a:pPr algn="just">
              <a:spcBef>
                <a:spcPts val="1200"/>
              </a:spcBef>
            </a:pPr>
            <a:r>
              <a:rPr lang="en-US" sz="2400" dirty="0">
                <a:latin typeface="Times New Roman" panose="02020603050405020304" pitchFamily="18" charset="0"/>
                <a:cs typeface="Times New Roman" panose="02020603050405020304" pitchFamily="18" charset="0"/>
              </a:rPr>
              <a:t>A single person should not go for supervision</a:t>
            </a:r>
          </a:p>
          <a:p>
            <a:pPr algn="just">
              <a:spcBef>
                <a:spcPts val="1200"/>
              </a:spcBef>
            </a:pPr>
            <a:r>
              <a:rPr lang="en-US" sz="2400" dirty="0">
                <a:latin typeface="Times New Roman" panose="02020603050405020304" pitchFamily="18" charset="0"/>
                <a:cs typeface="Times New Roman" panose="02020603050405020304" pitchFamily="18" charset="0"/>
              </a:rPr>
              <a:t>The three main styles of supervision are </a:t>
            </a:r>
          </a:p>
          <a:p>
            <a:pPr algn="just">
              <a:spcBef>
                <a:spcPts val="1200"/>
              </a:spcBef>
              <a:buNone/>
            </a:pPr>
            <a:r>
              <a:rPr lang="en-US" sz="2400" dirty="0">
                <a:solidFill>
                  <a:srgbClr val="0000FF"/>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autocratic, and democratic</a:t>
            </a:r>
            <a:r>
              <a:rPr lang="en-US" sz="2400" dirty="0">
                <a:solidFill>
                  <a:srgbClr val="0000FF"/>
                </a:solidFill>
                <a:latin typeface="Times New Roman" panose="02020603050405020304" pitchFamily="18" charset="0"/>
                <a:cs typeface="Times New Roman" panose="02020603050405020304" pitchFamily="18" charset="0"/>
              </a:rPr>
              <a:t>.</a:t>
            </a:r>
          </a:p>
          <a:p>
            <a:pPr algn="just">
              <a:spcBef>
                <a:spcPts val="1200"/>
              </a:spcBef>
            </a:pPr>
            <a:r>
              <a:rPr lang="en-US" sz="2400" dirty="0">
                <a:latin typeface="Times New Roman" panose="02020603050405020304" pitchFamily="18" charset="0"/>
                <a:cs typeface="Times New Roman" panose="02020603050405020304" pitchFamily="18" charset="0"/>
              </a:rPr>
              <a:t>Autocratic supervisions tend to </a:t>
            </a:r>
            <a:r>
              <a:rPr lang="en-US" sz="2400" dirty="0">
                <a:solidFill>
                  <a:srgbClr val="0000FF"/>
                </a:solidFill>
                <a:latin typeface="Times New Roman" panose="02020603050405020304" pitchFamily="18" charset="0"/>
                <a:cs typeface="Times New Roman" panose="02020603050405020304" pitchFamily="18" charset="0"/>
              </a:rPr>
              <a:t>humiliate/injury the dignity/ people</a:t>
            </a:r>
            <a:r>
              <a:rPr lang="en-US" sz="2400" dirty="0">
                <a:latin typeface="Times New Roman" panose="02020603050405020304" pitchFamily="18" charset="0"/>
                <a:cs typeface="Times New Roman" panose="02020603050405020304" pitchFamily="18" charset="0"/>
              </a:rPr>
              <a:t>, make them irresponsible and mostly one way. </a:t>
            </a:r>
          </a:p>
          <a:p>
            <a:pPr algn="just">
              <a:spcBef>
                <a:spcPts val="1200"/>
              </a:spcBef>
            </a:pPr>
            <a:r>
              <a:rPr lang="en-US" sz="2400" dirty="0">
                <a:latin typeface="Times New Roman" panose="02020603050405020304" pitchFamily="18" charset="0"/>
                <a:cs typeface="Times New Roman" panose="02020603050405020304" pitchFamily="18" charset="0"/>
              </a:rPr>
              <a:t> It may dry up the initiative of colleagues.</a:t>
            </a:r>
          </a:p>
          <a:p>
            <a:pPr algn="just">
              <a:spcBef>
                <a:spcPts val="1200"/>
              </a:spcBef>
            </a:pPr>
            <a:r>
              <a:rPr lang="en-US" sz="2400" dirty="0">
                <a:solidFill>
                  <a:srgbClr val="FF0000"/>
                </a:solidFill>
                <a:latin typeface="Times New Roman" panose="02020603050405020304" pitchFamily="18" charset="0"/>
                <a:cs typeface="Times New Roman" panose="02020603050405020304" pitchFamily="18" charset="0"/>
              </a:rPr>
              <a:t>Democratic</a:t>
            </a:r>
            <a:r>
              <a:rPr lang="en-US" sz="2400" dirty="0">
                <a:latin typeface="Times New Roman" panose="02020603050405020304" pitchFamily="18" charset="0"/>
                <a:cs typeface="Times New Roman" panose="02020603050405020304" pitchFamily="18" charset="0"/>
              </a:rPr>
              <a:t> supervision helps people to grow</a:t>
            </a:r>
          </a:p>
          <a:p>
            <a:pPr algn="just">
              <a:spcBef>
                <a:spcPts val="1200"/>
              </a:spcBef>
            </a:pPr>
            <a:r>
              <a:rPr lang="en-US" sz="2400" dirty="0">
                <a:latin typeface="Times New Roman" panose="02020603050405020304" pitchFamily="18" charset="0"/>
                <a:cs typeface="Times New Roman" panose="02020603050405020304" pitchFamily="18" charset="0"/>
              </a:rPr>
              <a:t> become responsible for their own work to show initiative</a:t>
            </a:r>
          </a:p>
        </p:txBody>
      </p:sp>
      <p:sp>
        <p:nvSpPr>
          <p:cNvPr id="4" name="Slide Number Placeholder 3"/>
          <p:cNvSpPr>
            <a:spLocks noGrp="1"/>
          </p:cNvSpPr>
          <p:nvPr>
            <p:ph type="sldNum" sz="quarter" idx="12"/>
          </p:nvPr>
        </p:nvSpPr>
        <p:spPr/>
        <p:txBody>
          <a:bodyPr>
            <a:normAutofit/>
          </a:bodyPr>
          <a:lstStyle/>
          <a:p>
            <a:fld id="{413C4739-0980-4DE7-94F2-4BBA89F04B61}" type="slidenum">
              <a:rPr lang="en-US" smtClean="0"/>
              <a:pPr/>
              <a:t>11</a:t>
            </a:fld>
            <a:endParaRPr lang="en-US" dirty="0"/>
          </a:p>
          <a:p>
            <a:endParaRPr lang="en-US" dirty="0"/>
          </a:p>
        </p:txBody>
      </p:sp>
    </p:spTree>
    <p:extLst>
      <p:ext uri="{BB962C8B-B14F-4D97-AF65-F5344CB8AC3E}">
        <p14:creationId xmlns:p14="http://schemas.microsoft.com/office/powerpoint/2010/main" val="321355191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5029200" cy="609600"/>
          </a:xfrm>
        </p:spPr>
        <p:txBody>
          <a:bodyPr>
            <a:normAutofit fontScale="90000"/>
          </a:bodyPr>
          <a:lstStyle/>
          <a:p>
            <a:r>
              <a:rPr lang="en-US" b="1" dirty="0">
                <a:solidFill>
                  <a:srgbClr val="0066FF"/>
                </a:solidFill>
                <a:latin typeface="High Tower Text" panose="02040502050506030303" pitchFamily="18" charset="0"/>
              </a:rPr>
              <a:t>3. Evaluation </a:t>
            </a:r>
            <a:endParaRPr lang="en-US" dirty="0">
              <a:latin typeface="High Tower Text" panose="02040502050506030303" pitchFamily="18" charset="0"/>
            </a:endParaRPr>
          </a:p>
        </p:txBody>
      </p:sp>
      <p:sp>
        <p:nvSpPr>
          <p:cNvPr id="3" name="Content Placeholder 2"/>
          <p:cNvSpPr>
            <a:spLocks noGrp="1"/>
          </p:cNvSpPr>
          <p:nvPr>
            <p:ph idx="1"/>
          </p:nvPr>
        </p:nvSpPr>
        <p:spPr>
          <a:xfrm>
            <a:off x="228600" y="990600"/>
            <a:ext cx="8686800" cy="5715000"/>
          </a:xfrm>
        </p:spPr>
        <p:txBody>
          <a:bodyPr>
            <a:normAutofit/>
          </a:bodyPr>
          <a:lstStyle/>
          <a:p>
            <a:pPr>
              <a:spcBef>
                <a:spcPts val="1800"/>
              </a:spcBef>
              <a:buFontTx/>
              <a:buChar char="•"/>
            </a:pPr>
            <a:r>
              <a:rPr lang="en-US" altLang="en-US" sz="2400" dirty="0">
                <a:latin typeface="Times New Roman" panose="02020603050405020304" pitchFamily="18" charset="0"/>
                <a:cs typeface="Times New Roman" panose="02020603050405020304" pitchFamily="18" charset="0"/>
              </a:rPr>
              <a:t>Evaluation = periodic (e.g., annual) assessment of whether program objectives have been achieved</a:t>
            </a:r>
          </a:p>
          <a:p>
            <a:pPr algn="just">
              <a:spcBef>
                <a:spcPts val="1800"/>
              </a:spcBef>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Is </a:t>
            </a:r>
            <a:r>
              <a:rPr lang="en-US" sz="2400" dirty="0">
                <a:solidFill>
                  <a:srgbClr val="FF0000"/>
                </a:solidFill>
                <a:latin typeface="Times New Roman" panose="02020603050405020304" pitchFamily="18" charset="0"/>
                <a:cs typeface="Times New Roman" panose="02020603050405020304" pitchFamily="18" charset="0"/>
              </a:rPr>
              <a:t>systematical and periodical </a:t>
            </a:r>
            <a:r>
              <a:rPr lang="en-US" sz="2400" dirty="0">
                <a:latin typeface="Times New Roman" panose="02020603050405020304" pitchFamily="18" charset="0"/>
                <a:cs typeface="Times New Roman" panose="02020603050405020304" pitchFamily="18" charset="0"/>
              </a:rPr>
              <a:t>gathering, analyzing and interpreting of information on the operation as well as the effects and impacts of a development </a:t>
            </a:r>
            <a:r>
              <a:rPr lang="en-US" sz="2400" dirty="0" err="1">
                <a:latin typeface="Times New Roman" panose="02020603050405020304" pitchFamily="18" charset="0"/>
                <a:cs typeface="Times New Roman" panose="02020603050405020304" pitchFamily="18" charset="0"/>
              </a:rPr>
              <a:t>programme</a:t>
            </a:r>
            <a:r>
              <a:rPr lang="en-US" sz="2400" dirty="0">
                <a:latin typeface="Times New Roman" panose="02020603050405020304" pitchFamily="18" charset="0"/>
                <a:cs typeface="Times New Roman" panose="02020603050405020304" pitchFamily="18" charset="0"/>
              </a:rPr>
              <a:t>/project.</a:t>
            </a:r>
          </a:p>
          <a:p>
            <a:pPr>
              <a:spcBef>
                <a:spcPts val="1800"/>
              </a:spcBef>
              <a:buFontTx/>
              <a:buChar char="•"/>
            </a:pPr>
            <a:r>
              <a:rPr lang="en-US" sz="2400" dirty="0">
                <a:latin typeface="Times New Roman" panose="02020603050405020304" pitchFamily="18" charset="0"/>
                <a:cs typeface="Times New Roman" panose="02020603050405020304" pitchFamily="18" charset="0"/>
              </a:rPr>
              <a:t>  Assess the contribution and worth of an intervention. </a:t>
            </a:r>
          </a:p>
          <a:p>
            <a:pPr>
              <a:spcBef>
                <a:spcPts val="1800"/>
              </a:spcBef>
              <a:buFontTx/>
              <a:buChar char="•"/>
            </a:pPr>
            <a:r>
              <a:rPr lang="en-US" sz="2400" dirty="0">
                <a:latin typeface="Times New Roman" panose="02020603050405020304" pitchFamily="18" charset="0"/>
                <a:cs typeface="Times New Roman" panose="02020603050405020304" pitchFamily="18" charset="0"/>
              </a:rPr>
              <a:t>It involves the comparison of the actual  performance of the system</a:t>
            </a:r>
          </a:p>
          <a:p>
            <a:pPr algn="just">
              <a:spcBef>
                <a:spcPts val="1800"/>
              </a:spcBef>
              <a:buFont typeface="Wingdings" panose="05000000000000000000" pitchFamily="2" charset="2"/>
              <a:buChar char="ü"/>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normAutofit/>
          </a:bodyPr>
          <a:lstStyle/>
          <a:p>
            <a:fld id="{413C4739-0980-4DE7-94F2-4BBA89F04B61}" type="slidenum">
              <a:rPr lang="en-US" smtClean="0"/>
              <a:pPr/>
              <a:t>12</a:t>
            </a:fld>
            <a:endParaRPr lang="en-US" dirty="0"/>
          </a:p>
        </p:txBody>
      </p:sp>
    </p:spTree>
    <p:extLst>
      <p:ext uri="{BB962C8B-B14F-4D97-AF65-F5344CB8AC3E}">
        <p14:creationId xmlns:p14="http://schemas.microsoft.com/office/powerpoint/2010/main" val="14555421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4648200" cy="534128"/>
          </a:xfrm>
        </p:spPr>
        <p:txBody>
          <a:bodyPr>
            <a:normAutofit fontScale="90000"/>
          </a:bodyPr>
          <a:lstStyle/>
          <a:p>
            <a:r>
              <a:rPr lang="en-US" sz="4000" dirty="0">
                <a:latin typeface="High Tower Text" panose="02040502050506030303" pitchFamily="18" charset="0"/>
              </a:rPr>
              <a:t>Evaluation….</a:t>
            </a:r>
          </a:p>
        </p:txBody>
      </p:sp>
      <p:sp>
        <p:nvSpPr>
          <p:cNvPr id="3" name="Content Placeholder 2"/>
          <p:cNvSpPr>
            <a:spLocks noGrp="1"/>
          </p:cNvSpPr>
          <p:nvPr>
            <p:ph idx="1"/>
          </p:nvPr>
        </p:nvSpPr>
        <p:spPr>
          <a:xfrm>
            <a:off x="304800" y="914400"/>
            <a:ext cx="8628888" cy="4953000"/>
          </a:xfrm>
        </p:spPr>
        <p:txBody>
          <a:bodyPr>
            <a:normAutofit fontScale="92500"/>
          </a:bodyPr>
          <a:lstStyle/>
          <a:p>
            <a:pPr>
              <a:buNone/>
            </a:pPr>
            <a:r>
              <a:rPr lang="en-US" dirty="0">
                <a:solidFill>
                  <a:srgbClr val="FF0000"/>
                </a:solidFill>
                <a:latin typeface="High Tower Text" pitchFamily="18" charset="0"/>
              </a:rPr>
              <a:t>The results of evaluation are expected to show</a:t>
            </a:r>
            <a:r>
              <a:rPr lang="en-US" dirty="0">
                <a:latin typeface="High Tower Text" pitchFamily="18" charset="0"/>
              </a:rPr>
              <a:t>:</a:t>
            </a:r>
          </a:p>
          <a:p>
            <a:r>
              <a:rPr lang="en-US" dirty="0">
                <a:latin typeface="High Tower Text" pitchFamily="18" charset="0"/>
              </a:rPr>
              <a:t> What a program has been trying to do;</a:t>
            </a:r>
          </a:p>
          <a:p>
            <a:r>
              <a:rPr lang="en-US" dirty="0">
                <a:latin typeface="High Tower Text" pitchFamily="18" charset="0"/>
              </a:rPr>
              <a:t>What actually happened;</a:t>
            </a:r>
          </a:p>
          <a:p>
            <a:r>
              <a:rPr lang="en-US" dirty="0">
                <a:latin typeface="High Tower Text" pitchFamily="18" charset="0"/>
              </a:rPr>
              <a:t>Where there are differences/gaps between plans and what happened</a:t>
            </a:r>
          </a:p>
          <a:p>
            <a:r>
              <a:rPr lang="en-US" dirty="0">
                <a:latin typeface="High Tower Text" pitchFamily="18" charset="0"/>
              </a:rPr>
              <a:t> The reasons for the difference/gaps, and </a:t>
            </a:r>
          </a:p>
          <a:p>
            <a:r>
              <a:rPr lang="en-US" dirty="0">
                <a:latin typeface="High Tower Text" pitchFamily="18" charset="0"/>
              </a:rPr>
              <a:t> What needs to be done about them?</a:t>
            </a:r>
          </a:p>
          <a:p>
            <a:pPr marL="0" indent="0">
              <a:buNone/>
            </a:pPr>
            <a:r>
              <a:rPr lang="en-US" i="1" u="sng" dirty="0">
                <a:solidFill>
                  <a:srgbClr val="FF0000"/>
                </a:solidFill>
                <a:latin typeface="High Tower Text" pitchFamily="18" charset="0"/>
              </a:rPr>
              <a:t>The Purpose is: </a:t>
            </a:r>
            <a:r>
              <a:rPr lang="en-US" dirty="0">
                <a:latin typeface="High Tower Text" pitchFamily="18" charset="0"/>
              </a:rPr>
              <a:t>to note </a:t>
            </a:r>
            <a:r>
              <a:rPr lang="en-US" dirty="0">
                <a:solidFill>
                  <a:srgbClr val="0000FF"/>
                </a:solidFill>
                <a:latin typeface="High Tower Text" pitchFamily="18" charset="0"/>
              </a:rPr>
              <a:t>short comings</a:t>
            </a:r>
            <a:r>
              <a:rPr lang="en-US" dirty="0">
                <a:latin typeface="High Tower Text" pitchFamily="18" charset="0"/>
              </a:rPr>
              <a:t>, </a:t>
            </a:r>
            <a:r>
              <a:rPr lang="en-US" dirty="0">
                <a:solidFill>
                  <a:srgbClr val="0000FF"/>
                </a:solidFill>
                <a:latin typeface="High Tower Text" pitchFamily="18" charset="0"/>
              </a:rPr>
              <a:t>deficiencies</a:t>
            </a:r>
            <a:r>
              <a:rPr lang="en-US" dirty="0">
                <a:latin typeface="High Tower Text" pitchFamily="18" charset="0"/>
              </a:rPr>
              <a:t>, duplicates, generate of knowledge etc. in the system.</a:t>
            </a:r>
          </a:p>
          <a:p>
            <a:pPr marL="0" indent="0">
              <a:buNone/>
            </a:pPr>
            <a:endParaRPr lang="en-US" dirty="0">
              <a:latin typeface="Perpetua" panose="02020502060401020303" pitchFamily="18" charset="0"/>
            </a:endParaRPr>
          </a:p>
        </p:txBody>
      </p:sp>
      <p:sp>
        <p:nvSpPr>
          <p:cNvPr id="4" name="Slide Number Placeholder 3"/>
          <p:cNvSpPr>
            <a:spLocks noGrp="1"/>
          </p:cNvSpPr>
          <p:nvPr>
            <p:ph type="sldNum" sz="quarter" idx="12"/>
          </p:nvPr>
        </p:nvSpPr>
        <p:spPr/>
        <p:txBody>
          <a:bodyPr>
            <a:normAutofit/>
          </a:bodyPr>
          <a:lstStyle/>
          <a:p>
            <a:fld id="{413C4739-0980-4DE7-94F2-4BBA89F04B61}" type="slidenum">
              <a:rPr lang="en-US" smtClean="0"/>
              <a:pPr/>
              <a:t>13</a:t>
            </a:fld>
            <a:endParaRPr lang="en-US" dirty="0"/>
          </a:p>
        </p:txBody>
      </p:sp>
    </p:spTree>
    <p:extLst>
      <p:ext uri="{BB962C8B-B14F-4D97-AF65-F5344CB8AC3E}">
        <p14:creationId xmlns:p14="http://schemas.microsoft.com/office/powerpoint/2010/main" val="202960221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2"/>
          <p:cNvSpPr>
            <a:spLocks noGrp="1" noChangeArrowheads="1"/>
          </p:cNvSpPr>
          <p:nvPr>
            <p:ph type="title"/>
          </p:nvPr>
        </p:nvSpPr>
        <p:spPr>
          <a:xfrm>
            <a:off x="0" y="228600"/>
            <a:ext cx="8458200" cy="609600"/>
          </a:xfrm>
          <a:ln/>
          <a:extLst>
            <a:ext uri="{91240B29-F687-4F45-9708-019B960494DF}">
              <a14:hiddenLine xmlns:a14="http://schemas.microsoft.com/office/drawing/2010/main" w="9525">
                <a:solidFill>
                  <a:srgbClr val="FF0000"/>
                </a:solidFill>
                <a:miter lim="800000"/>
                <a:headEnd/>
                <a:tailEnd/>
              </a14:hiddenLine>
            </a:ext>
          </a:extLst>
        </p:spPr>
        <p:txBody>
          <a:bodyPr>
            <a:normAutofit/>
          </a:bodyPr>
          <a:lstStyle/>
          <a:p>
            <a:r>
              <a:rPr lang="en-US" sz="3200" b="1" dirty="0">
                <a:solidFill>
                  <a:srgbClr val="0000FF"/>
                </a:solidFill>
                <a:latin typeface="High Tower Text" panose="02040502050506030303" pitchFamily="18" charset="0"/>
              </a:rPr>
              <a:t>Distinctive Characteristics of M &amp; E</a:t>
            </a:r>
          </a:p>
        </p:txBody>
      </p:sp>
      <p:graphicFrame>
        <p:nvGraphicFramePr>
          <p:cNvPr id="336940" name="Group 44"/>
          <p:cNvGraphicFramePr>
            <a:graphicFrameLocks noGrp="1"/>
          </p:cNvGraphicFramePr>
          <p:nvPr>
            <p:ph type="tbl" idx="1"/>
            <p:extLst>
              <p:ext uri="{D42A27DB-BD31-4B8C-83A1-F6EECF244321}">
                <p14:modId xmlns:p14="http://schemas.microsoft.com/office/powerpoint/2010/main" val="3028962328"/>
              </p:ext>
            </p:extLst>
          </p:nvPr>
        </p:nvGraphicFramePr>
        <p:xfrm>
          <a:off x="381000" y="914400"/>
          <a:ext cx="8382000" cy="5280396"/>
        </p:xfrm>
        <a:graphic>
          <a:graphicData uri="http://schemas.openxmlformats.org/drawingml/2006/table">
            <a:tbl>
              <a:tblPr/>
              <a:tblGrid>
                <a:gridCol w="2743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2819400">
                  <a:extLst>
                    <a:ext uri="{9D8B030D-6E8A-4147-A177-3AD203B41FA5}">
                      <a16:colId xmlns:a16="http://schemas.microsoft.com/office/drawing/2014/main" val="20002"/>
                    </a:ext>
                  </a:extLst>
                </a:gridCol>
              </a:tblGrid>
              <a:tr h="559352">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1"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Characteristics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1"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Monitoring</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1"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Evaluation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lumMod val="95000"/>
                      </a:schemeClr>
                    </a:solidFill>
                  </a:tcPr>
                </a:tc>
                <a:extLst>
                  <a:ext uri="{0D108BD9-81ED-4DB2-BD59-A6C34878D82A}">
                    <a16:rowId xmlns:a16="http://schemas.microsoft.com/office/drawing/2014/main" val="10000"/>
                  </a:ext>
                </a:extLst>
              </a:tr>
              <a:tr h="5583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1"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Purpose/objective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Specific</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Broad</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559352">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1"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Scope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Narrow</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0" i="1"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Broad</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5583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1"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Frequency</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Continuous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Periodic</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1018122">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1"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Data Gathered</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Primarily Quantitative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Primarily Qualitative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80496">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1"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Focus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Inputs/Outputs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6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Impact and Sustainability</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r h="102462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rgbClr val="000000"/>
                          </a:solidFill>
                          <a:effectLst/>
                          <a:latin typeface="Calibri" pitchFamily="34" charset="0"/>
                          <a:ea typeface="SimSun" pitchFamily="2" charset="-122"/>
                        </a:rPr>
                        <a:t>Uses</a:t>
                      </a:r>
                    </a:p>
                  </a:txBody>
                  <a:tcPr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rgbClr val="000000"/>
                          </a:solidFill>
                          <a:effectLst/>
                          <a:latin typeface="Times New Roman" panose="02020603050405020304" pitchFamily="18" charset="0"/>
                          <a:ea typeface="SimSun" pitchFamily="2" charset="-122"/>
                          <a:cs typeface="Times New Roman" panose="02020603050405020304" pitchFamily="18" charset="0"/>
                        </a:rPr>
                        <a:t>Alerts when to take action</a:t>
                      </a:r>
                    </a:p>
                  </a:txBody>
                  <a:tcPr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a:ln>
                            <a:noFill/>
                          </a:ln>
                          <a:solidFill>
                            <a:srgbClr val="000000"/>
                          </a:solidFill>
                          <a:effectLst/>
                          <a:latin typeface="Times New Roman" panose="02020603050405020304" pitchFamily="18" charset="0"/>
                          <a:ea typeface="SimSun" pitchFamily="2" charset="-122"/>
                          <a:cs typeface="Times New Roman" panose="02020603050405020304" pitchFamily="18" charset="0"/>
                        </a:rPr>
                        <a:t>Provides detailed information on what type of actions to take</a:t>
                      </a:r>
                    </a:p>
                  </a:txBody>
                  <a:tcPr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6"/>
                  </a:ext>
                </a:extLst>
              </a:tr>
            </a:tbl>
          </a:graphicData>
        </a:graphic>
      </p:graphicFrame>
      <p:sp>
        <p:nvSpPr>
          <p:cNvPr id="2" name="Slide Number Placeholder 1"/>
          <p:cNvSpPr>
            <a:spLocks noGrp="1"/>
          </p:cNvSpPr>
          <p:nvPr>
            <p:ph type="sldNum" sz="quarter" idx="12"/>
          </p:nvPr>
        </p:nvSpPr>
        <p:spPr/>
        <p:txBody>
          <a:bodyPr/>
          <a:lstStyle/>
          <a:p>
            <a:fld id="{623427AF-DDAD-4AE2-89D1-B2A795BAF8CB}" type="slidenum">
              <a:rPr lang="en-US" smtClean="0"/>
              <a:pPr/>
              <a:t>14</a:t>
            </a:fld>
            <a:endParaRPr lang="en-US"/>
          </a:p>
        </p:txBody>
      </p:sp>
    </p:spTree>
    <p:extLst>
      <p:ext uri="{BB962C8B-B14F-4D97-AF65-F5344CB8AC3E}">
        <p14:creationId xmlns:p14="http://schemas.microsoft.com/office/powerpoint/2010/main" val="19655050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Rectangle 2"/>
          <p:cNvSpPr>
            <a:spLocks noGrp="1" noChangeArrowheads="1"/>
          </p:cNvSpPr>
          <p:nvPr>
            <p:ph type="title"/>
          </p:nvPr>
        </p:nvSpPr>
        <p:spPr>
          <a:xfrm>
            <a:off x="152400" y="228600"/>
            <a:ext cx="8153400" cy="609600"/>
          </a:xfrm>
        </p:spPr>
        <p:txBody>
          <a:bodyPr>
            <a:normAutofit/>
          </a:bodyPr>
          <a:lstStyle/>
          <a:p>
            <a:r>
              <a:rPr lang="en-US" sz="3200" b="1" dirty="0">
                <a:solidFill>
                  <a:srgbClr val="0000FF"/>
                </a:solidFill>
                <a:latin typeface="High Tower Text" panose="02040502050506030303" pitchFamily="18" charset="0"/>
              </a:rPr>
              <a:t>Distinctive Characteristics of M &amp; E…</a:t>
            </a:r>
          </a:p>
        </p:txBody>
      </p:sp>
      <p:graphicFrame>
        <p:nvGraphicFramePr>
          <p:cNvPr id="337959" name="Group 39"/>
          <p:cNvGraphicFramePr>
            <a:graphicFrameLocks noGrp="1"/>
          </p:cNvGraphicFramePr>
          <p:nvPr>
            <p:ph type="tbl" idx="1"/>
            <p:extLst>
              <p:ext uri="{D42A27DB-BD31-4B8C-83A1-F6EECF244321}">
                <p14:modId xmlns:p14="http://schemas.microsoft.com/office/powerpoint/2010/main" val="1894753795"/>
              </p:ext>
            </p:extLst>
          </p:nvPr>
        </p:nvGraphicFramePr>
        <p:xfrm>
          <a:off x="228600" y="1143000"/>
          <a:ext cx="8763000" cy="4742012"/>
        </p:xfrm>
        <a:graphic>
          <a:graphicData uri="http://schemas.openxmlformats.org/drawingml/2006/table">
            <a:tbl>
              <a:tblPr/>
              <a:tblGrid>
                <a:gridCol w="1752600">
                  <a:extLst>
                    <a:ext uri="{9D8B030D-6E8A-4147-A177-3AD203B41FA5}">
                      <a16:colId xmlns:a16="http://schemas.microsoft.com/office/drawing/2014/main" val="20000"/>
                    </a:ext>
                  </a:extLst>
                </a:gridCol>
                <a:gridCol w="3115733">
                  <a:extLst>
                    <a:ext uri="{9D8B030D-6E8A-4147-A177-3AD203B41FA5}">
                      <a16:colId xmlns:a16="http://schemas.microsoft.com/office/drawing/2014/main" val="20001"/>
                    </a:ext>
                  </a:extLst>
                </a:gridCol>
                <a:gridCol w="3894667">
                  <a:extLst>
                    <a:ext uri="{9D8B030D-6E8A-4147-A177-3AD203B41FA5}">
                      <a16:colId xmlns:a16="http://schemas.microsoft.com/office/drawing/2014/main" val="20002"/>
                    </a:ext>
                  </a:extLst>
                </a:gridCol>
              </a:tblGrid>
              <a:tr h="63967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Character</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2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Monitoring</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2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Evaluation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lumMod val="95000"/>
                      </a:schemeClr>
                    </a:solidFill>
                  </a:tcPr>
                </a:tc>
                <a:extLst>
                  <a:ext uri="{0D108BD9-81ED-4DB2-BD59-A6C34878D82A}">
                    <a16:rowId xmlns:a16="http://schemas.microsoft.com/office/drawing/2014/main" val="10000"/>
                  </a:ext>
                </a:extLst>
              </a:tr>
              <a:tr h="1570127">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What does it answers?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Activities performed</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Problems encountered</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Why and how              results were achieved or not</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3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Strategy and policy options</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571266">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Actors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Internal</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Internal/External</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647934">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Analysis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Simple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Comparative Analytical tools</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1313012">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Primary Users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Small group/project Managers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Large group /Project Managers, planners, Financers, etc.)</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Slide Number Placeholder 1"/>
          <p:cNvSpPr>
            <a:spLocks noGrp="1"/>
          </p:cNvSpPr>
          <p:nvPr>
            <p:ph type="sldNum" sz="quarter" idx="12"/>
          </p:nvPr>
        </p:nvSpPr>
        <p:spPr/>
        <p:txBody>
          <a:bodyPr/>
          <a:lstStyle/>
          <a:p>
            <a:fld id="{623427AF-DDAD-4AE2-89D1-B2A795BAF8CB}" type="slidenum">
              <a:rPr lang="en-US" smtClean="0"/>
              <a:pPr/>
              <a:t>15</a:t>
            </a:fld>
            <a:endParaRPr lang="en-US"/>
          </a:p>
        </p:txBody>
      </p:sp>
    </p:spTree>
    <p:extLst>
      <p:ext uri="{BB962C8B-B14F-4D97-AF65-F5344CB8AC3E}">
        <p14:creationId xmlns:p14="http://schemas.microsoft.com/office/powerpoint/2010/main" val="3883938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623888" y="2125663"/>
            <a:ext cx="7886700" cy="1390650"/>
          </a:xfrm>
        </p:spPr>
        <p:txBody>
          <a:bodyPr/>
          <a:lstStyle/>
          <a:p>
            <a:pPr algn="ctr"/>
            <a:r>
              <a:rPr lang="en-US" altLang="en-US" b="1"/>
              <a:t>Types of Evaluation</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1C7B5E-773C-4D13-8EF4-1E818375CA5D}"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69060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6477000" cy="533400"/>
          </a:xfrm>
        </p:spPr>
        <p:txBody>
          <a:bodyPr>
            <a:noAutofit/>
          </a:bodyPr>
          <a:lstStyle/>
          <a:p>
            <a:pPr algn="l"/>
            <a:br>
              <a:rPr lang="en-US" sz="3200" b="1" dirty="0">
                <a:solidFill>
                  <a:srgbClr val="0000FF"/>
                </a:solidFill>
                <a:latin typeface="High Tower Text" panose="02040502050506030303" pitchFamily="18" charset="0"/>
              </a:rPr>
            </a:br>
            <a:r>
              <a:rPr lang="en-US" sz="3200" b="1" dirty="0">
                <a:solidFill>
                  <a:srgbClr val="0000FF"/>
                </a:solidFill>
                <a:latin typeface="High Tower Text" panose="02040502050506030303" pitchFamily="18" charset="0"/>
              </a:rPr>
              <a:t>TYPES OF EVALUATION… </a:t>
            </a:r>
            <a:br>
              <a:rPr lang="en-US" sz="3200" b="1" dirty="0">
                <a:solidFill>
                  <a:srgbClr val="0000FF"/>
                </a:solidFill>
                <a:latin typeface="High Tower Text" panose="02040502050506030303" pitchFamily="18" charset="0"/>
              </a:rPr>
            </a:br>
            <a:endParaRPr lang="en-US" sz="3200" b="1" dirty="0">
              <a:solidFill>
                <a:srgbClr val="0000FF"/>
              </a:solidFill>
              <a:latin typeface="High Tower Text" panose="02040502050506030303" pitchFamily="18" charset="0"/>
            </a:endParaRPr>
          </a:p>
        </p:txBody>
      </p:sp>
      <p:sp>
        <p:nvSpPr>
          <p:cNvPr id="3" name="Content Placeholder 2"/>
          <p:cNvSpPr>
            <a:spLocks noGrp="1"/>
          </p:cNvSpPr>
          <p:nvPr>
            <p:ph idx="1"/>
          </p:nvPr>
        </p:nvSpPr>
        <p:spPr>
          <a:xfrm>
            <a:off x="304800" y="1066800"/>
            <a:ext cx="8628888" cy="5562600"/>
          </a:xfrm>
        </p:spPr>
        <p:txBody>
          <a:bodyPr>
            <a:normAutofit/>
          </a:bodyPr>
          <a:lstStyle/>
          <a:p>
            <a:pPr>
              <a:buNone/>
            </a:pPr>
            <a:r>
              <a:rPr lang="en-US" sz="2800" dirty="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Some authors use the terms</a:t>
            </a:r>
          </a:p>
          <a:p>
            <a:r>
              <a:rPr lang="en-US" sz="2800" dirty="0">
                <a:latin typeface="Times New Roman" panose="02020603050405020304" pitchFamily="18" charset="0"/>
                <a:cs typeface="Times New Roman" panose="02020603050405020304" pitchFamily="18" charset="0"/>
              </a:rPr>
              <a:t> Input, Process, output ,Outcome &amp;Impacts to determine the value of a program</a:t>
            </a:r>
          </a:p>
          <a:p>
            <a:pPr>
              <a:buNone/>
            </a:pPr>
            <a:r>
              <a:rPr lang="en-US" sz="2800" b="1" dirty="0">
                <a:latin typeface="Times New Roman" panose="02020603050405020304" pitchFamily="18" charset="0"/>
                <a:cs typeface="Times New Roman" panose="02020603050405020304" pitchFamily="18" charset="0"/>
              </a:rPr>
              <a:t>Others use the term</a:t>
            </a:r>
          </a:p>
          <a:p>
            <a:r>
              <a:rPr lang="en-US" sz="2800" b="1" dirty="0">
                <a:solidFill>
                  <a:srgbClr val="FF0000"/>
                </a:solidFill>
                <a:latin typeface="Times New Roman" panose="02020603050405020304" pitchFamily="18" charset="0"/>
                <a:cs typeface="Times New Roman" panose="02020603050405020304" pitchFamily="18" charset="0"/>
              </a:rPr>
              <a:t>Formative/diagnostic or progressive </a:t>
            </a:r>
            <a:r>
              <a:rPr lang="en-US" sz="2800" dirty="0">
                <a:latin typeface="Times New Roman" panose="02020603050405020304" pitchFamily="18" charset="0"/>
                <a:cs typeface="Times New Roman" panose="02020603050405020304" pitchFamily="18" charset="0"/>
              </a:rPr>
              <a:t>Evaluation to Evaluate input and process. it is performed during implementation.</a:t>
            </a:r>
          </a:p>
          <a:p>
            <a:r>
              <a:rPr lang="en-US" sz="2800" b="1" dirty="0">
                <a:solidFill>
                  <a:srgbClr val="FF0000"/>
                </a:solidFill>
                <a:latin typeface="Times New Roman" panose="02020603050405020304" pitchFamily="18" charset="0"/>
                <a:cs typeface="Times New Roman" panose="02020603050405020304" pitchFamily="18" charset="0"/>
              </a:rPr>
              <a:t>Summative or Terminal Evaluation </a:t>
            </a:r>
          </a:p>
          <a:p>
            <a:r>
              <a:rPr lang="en-US" sz="2800" dirty="0">
                <a:latin typeface="Times New Roman" panose="02020603050405020304" pitchFamily="18" charset="0"/>
                <a:cs typeface="Times New Roman" panose="02020603050405020304" pitchFamily="18" charset="0"/>
              </a:rPr>
              <a:t>to evaluate output, outcome, &amp; impact  it is done at the conclusion of the program.</a:t>
            </a:r>
          </a:p>
          <a:p>
            <a:r>
              <a:rPr lang="en-US" altLang="en-US" sz="2800" dirty="0">
                <a:latin typeface="Times New Roman" panose="02020603050405020304" pitchFamily="18" charset="0"/>
                <a:cs typeface="Times New Roman" panose="02020603050405020304" pitchFamily="18" charset="0"/>
              </a:rPr>
              <a:t>focus on long term “ultimate” results</a:t>
            </a: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normAutofit/>
          </a:bodyPr>
          <a:lstStyle/>
          <a:p>
            <a:fld id="{413C4739-0980-4DE7-94F2-4BBA89F04B61}" type="slidenum">
              <a:rPr lang="en-US" smtClean="0"/>
              <a:pPr/>
              <a:t>17</a:t>
            </a:fld>
            <a:endParaRPr lang="en-US" dirty="0"/>
          </a:p>
        </p:txBody>
      </p:sp>
    </p:spTree>
    <p:extLst>
      <p:ext uri="{BB962C8B-B14F-4D97-AF65-F5344CB8AC3E}">
        <p14:creationId xmlns:p14="http://schemas.microsoft.com/office/powerpoint/2010/main" val="107487237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457200" y="457200"/>
            <a:ext cx="6096000" cy="609600"/>
          </a:xfrm>
        </p:spPr>
        <p:txBody>
          <a:bodyPr>
            <a:normAutofit fontScale="90000"/>
          </a:bodyPr>
          <a:lstStyle/>
          <a:p>
            <a:r>
              <a:rPr lang="en-US" altLang="en-US" sz="4000" b="1" dirty="0">
                <a:solidFill>
                  <a:srgbClr val="0000FF"/>
                </a:solidFill>
                <a:latin typeface="High Tower Text" panose="02040502050506030303" pitchFamily="18" charset="0"/>
              </a:rPr>
              <a:t>Types of Evaluation .….</a:t>
            </a:r>
          </a:p>
        </p:txBody>
      </p:sp>
      <p:sp>
        <p:nvSpPr>
          <p:cNvPr id="59395" name="Content Placeholder 2"/>
          <p:cNvSpPr>
            <a:spLocks noGrp="1"/>
          </p:cNvSpPr>
          <p:nvPr>
            <p:ph idx="1"/>
          </p:nvPr>
        </p:nvSpPr>
        <p:spPr>
          <a:xfrm>
            <a:off x="457200" y="1295400"/>
            <a:ext cx="8458200" cy="4525963"/>
          </a:xfrm>
        </p:spPr>
        <p:txBody>
          <a:bodyPr>
            <a:normAutofit/>
          </a:bodyPr>
          <a:lstStyle/>
          <a:p>
            <a:pPr>
              <a:buClr>
                <a:schemeClr val="accent1"/>
              </a:buClr>
            </a:pPr>
            <a:r>
              <a:rPr lang="en-US" altLang="en-US" sz="2800" dirty="0">
                <a:latin typeface="Times New Roman" panose="02020603050405020304" pitchFamily="18" charset="0"/>
                <a:cs typeface="Times New Roman" panose="02020603050405020304" pitchFamily="18" charset="0"/>
              </a:rPr>
              <a:t>Based on people primarily responsible to lead evaluation activities, evaluation could be classified as:</a:t>
            </a:r>
            <a:endParaRPr lang="en-US" altLang="en-US" dirty="0">
              <a:latin typeface="Times New Roman" panose="02020603050405020304" pitchFamily="18" charset="0"/>
              <a:cs typeface="Times New Roman" panose="02020603050405020304" pitchFamily="18" charset="0"/>
            </a:endParaRPr>
          </a:p>
          <a:p>
            <a:pPr lvl="1">
              <a:buClr>
                <a:schemeClr val="accent1"/>
              </a:buClr>
            </a:pPr>
            <a:r>
              <a:rPr lang="en-US" altLang="en-US" dirty="0">
                <a:latin typeface="Times New Roman" panose="02020603050405020304" pitchFamily="18" charset="0"/>
                <a:cs typeface="Times New Roman" panose="02020603050405020304" pitchFamily="18" charset="0"/>
              </a:rPr>
              <a:t>Internal Evaluation</a:t>
            </a:r>
          </a:p>
          <a:p>
            <a:pPr lvl="1">
              <a:buClr>
                <a:schemeClr val="accent1"/>
              </a:buClr>
            </a:pPr>
            <a:endParaRPr lang="en-US" altLang="en-US" dirty="0">
              <a:latin typeface="Times New Roman" panose="02020603050405020304" pitchFamily="18" charset="0"/>
              <a:cs typeface="Times New Roman" panose="02020603050405020304" pitchFamily="18" charset="0"/>
            </a:endParaRPr>
          </a:p>
          <a:p>
            <a:pPr lvl="1">
              <a:buClr>
                <a:schemeClr val="accent1"/>
              </a:buClr>
            </a:pPr>
            <a:r>
              <a:rPr lang="en-US" altLang="en-US" dirty="0">
                <a:latin typeface="Times New Roman" panose="02020603050405020304" pitchFamily="18" charset="0"/>
                <a:cs typeface="Times New Roman" panose="02020603050405020304" pitchFamily="18" charset="0"/>
              </a:rPr>
              <a:t>External Evaluation</a:t>
            </a:r>
          </a:p>
        </p:txBody>
      </p:sp>
      <p:sp>
        <p:nvSpPr>
          <p:cNvPr id="5" name="Slide Number Placeholder 4"/>
          <p:cNvSpPr>
            <a:spLocks noGrp="1"/>
          </p:cNvSpPr>
          <p:nvPr>
            <p:ph type="sldNum" sz="quarter" idx="12"/>
          </p:nvPr>
        </p:nvSpPr>
        <p:spPr/>
        <p:txBody>
          <a:bodyPr/>
          <a:lstStyle/>
          <a:p>
            <a:pPr>
              <a:defRPr/>
            </a:pPr>
            <a:fld id="{A3BDE92F-B90B-4A08-808A-30C2247F9388}" type="slidenum">
              <a:rPr lang="en-US" smtClean="0"/>
              <a:pPr>
                <a:defRPr/>
              </a:pPr>
              <a:t>18</a:t>
            </a:fld>
            <a:endParaRPr lang="en-US"/>
          </a:p>
        </p:txBody>
      </p:sp>
    </p:spTree>
    <p:extLst>
      <p:ext uri="{BB962C8B-B14F-4D97-AF65-F5344CB8AC3E}">
        <p14:creationId xmlns:p14="http://schemas.microsoft.com/office/powerpoint/2010/main" val="12318404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457200" y="274638"/>
            <a:ext cx="5867400" cy="868362"/>
          </a:xfrm>
        </p:spPr>
        <p:txBody>
          <a:bodyPr/>
          <a:lstStyle/>
          <a:p>
            <a:r>
              <a:rPr lang="en-US" altLang="en-US" sz="4000" b="1" dirty="0">
                <a:latin typeface="High Tower Text" panose="02040502050506030303" pitchFamily="18" charset="0"/>
              </a:rPr>
              <a:t>Internal Evaluation </a:t>
            </a:r>
          </a:p>
        </p:txBody>
      </p:sp>
      <p:sp>
        <p:nvSpPr>
          <p:cNvPr id="60419" name="Content Placeholder 2"/>
          <p:cNvSpPr>
            <a:spLocks noGrp="1"/>
          </p:cNvSpPr>
          <p:nvPr>
            <p:ph idx="1"/>
          </p:nvPr>
        </p:nvSpPr>
        <p:spPr>
          <a:xfrm>
            <a:off x="457200" y="1432628"/>
            <a:ext cx="8229600" cy="4525963"/>
          </a:xfrm>
        </p:spPr>
        <p:txBody>
          <a:bodyPr>
            <a:normAutofit/>
          </a:bodyPr>
          <a:lstStyle/>
          <a:p>
            <a:pPr algn="just">
              <a:lnSpc>
                <a:spcPct val="110000"/>
              </a:lnSpc>
              <a:buClr>
                <a:schemeClr val="accent1"/>
              </a:buClr>
            </a:pPr>
            <a:r>
              <a:rPr lang="en-US" altLang="en-US" sz="2800" dirty="0">
                <a:latin typeface="Times New Roman" panose="02020603050405020304" pitchFamily="18" charset="0"/>
                <a:cs typeface="Times New Roman" panose="02020603050405020304" pitchFamily="18" charset="0"/>
              </a:rPr>
              <a:t>Evaluation activities designed and implemented primarily under a leadership from </a:t>
            </a:r>
            <a:r>
              <a:rPr lang="en-US" altLang="en-US" sz="2800" dirty="0">
                <a:solidFill>
                  <a:srgbClr val="0000FF"/>
                </a:solidFill>
                <a:latin typeface="Times New Roman" panose="02020603050405020304" pitchFamily="18" charset="0"/>
                <a:cs typeface="Times New Roman" panose="02020603050405020304" pitchFamily="18" charset="0"/>
              </a:rPr>
              <a:t>program implementers</a:t>
            </a:r>
          </a:p>
          <a:p>
            <a:pPr lvl="1" algn="just"/>
            <a:endParaRPr lang="en-US" altLang="en-US" dirty="0">
              <a:latin typeface="Times New Roman" panose="02020603050405020304" pitchFamily="18" charset="0"/>
              <a:cs typeface="Times New Roman" panose="02020603050405020304" pitchFamily="18" charset="0"/>
            </a:endParaRPr>
          </a:p>
          <a:p>
            <a:pPr algn="just">
              <a:lnSpc>
                <a:spcPct val="110000"/>
              </a:lnSpc>
              <a:buClr>
                <a:schemeClr val="accent1"/>
              </a:buClr>
            </a:pPr>
            <a:r>
              <a:rPr lang="en-US" altLang="en-US" sz="2800" dirty="0">
                <a:latin typeface="Times New Roman" panose="02020603050405020304" pitchFamily="18" charset="0"/>
                <a:cs typeface="Times New Roman" panose="02020603050405020304" pitchFamily="18" charset="0"/>
              </a:rPr>
              <a:t>Usually serve information </a:t>
            </a:r>
            <a:r>
              <a:rPr lang="en-US" altLang="en-US" sz="2800" dirty="0">
                <a:solidFill>
                  <a:srgbClr val="0000FF"/>
                </a:solidFill>
                <a:latin typeface="Times New Roman" panose="02020603050405020304" pitchFamily="18" charset="0"/>
                <a:cs typeface="Times New Roman" panose="02020603050405020304" pitchFamily="18" charset="0"/>
              </a:rPr>
              <a:t>for</a:t>
            </a:r>
            <a:r>
              <a:rPr lang="en-US" altLang="en-US" sz="2800" dirty="0">
                <a:latin typeface="Times New Roman" panose="02020603050405020304" pitchFamily="18" charset="0"/>
                <a:cs typeface="Times New Roman" panose="02020603050405020304" pitchFamily="18" charset="0"/>
              </a:rPr>
              <a:t> program </a:t>
            </a:r>
            <a:r>
              <a:rPr lang="en-US" altLang="en-US" sz="2800" dirty="0">
                <a:solidFill>
                  <a:srgbClr val="0000FF"/>
                </a:solidFill>
                <a:latin typeface="Times New Roman" panose="02020603050405020304" pitchFamily="18" charset="0"/>
                <a:cs typeface="Times New Roman" panose="02020603050405020304" pitchFamily="18" charset="0"/>
              </a:rPr>
              <a:t>improvement</a:t>
            </a:r>
            <a:r>
              <a:rPr lang="en-US" altLang="en-US" sz="2800" dirty="0">
                <a:latin typeface="Times New Roman" panose="02020603050405020304" pitchFamily="18" charset="0"/>
                <a:cs typeface="Times New Roman" panose="02020603050405020304" pitchFamily="18" charset="0"/>
              </a:rPr>
              <a:t> by supplementing monitoring activities</a:t>
            </a:r>
          </a:p>
        </p:txBody>
      </p:sp>
      <p:sp>
        <p:nvSpPr>
          <p:cNvPr id="5" name="Slide Number Placeholder 4"/>
          <p:cNvSpPr>
            <a:spLocks noGrp="1"/>
          </p:cNvSpPr>
          <p:nvPr>
            <p:ph type="sldNum" sz="quarter" idx="12"/>
          </p:nvPr>
        </p:nvSpPr>
        <p:spPr/>
        <p:txBody>
          <a:bodyPr/>
          <a:lstStyle/>
          <a:p>
            <a:pPr>
              <a:defRPr/>
            </a:pPr>
            <a:fld id="{58C2211A-7524-4089-AD05-0ACDA6D98AFF}" type="slidenum">
              <a:rPr lang="en-US" smtClean="0"/>
              <a:pPr>
                <a:defRPr/>
              </a:pPr>
              <a:t>19</a:t>
            </a:fld>
            <a:endParaRPr lang="en-US"/>
          </a:p>
        </p:txBody>
      </p:sp>
    </p:spTree>
    <p:extLst>
      <p:ext uri="{BB962C8B-B14F-4D97-AF65-F5344CB8AC3E}">
        <p14:creationId xmlns:p14="http://schemas.microsoft.com/office/powerpoint/2010/main" val="458077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49275"/>
            <a:ext cx="5715000" cy="762000"/>
          </a:xfrm>
        </p:spPr>
        <p:txBody>
          <a:bodyPr/>
          <a:lstStyle/>
          <a:p>
            <a:r>
              <a:rPr lang="en-US" u="sng" dirty="0">
                <a:solidFill>
                  <a:srgbClr val="0000FF"/>
                </a:solidFill>
                <a:latin typeface="High Tower Text" panose="02040502050506030303" pitchFamily="18" charset="0"/>
              </a:rPr>
              <a:t>Session Objectives </a:t>
            </a:r>
            <a:endParaRPr lang="en-US" dirty="0">
              <a:solidFill>
                <a:srgbClr val="0000FF"/>
              </a:solidFill>
              <a:latin typeface="High Tower Text" panose="02040502050506030303" pitchFamily="18" charset="0"/>
            </a:endParaRPr>
          </a:p>
        </p:txBody>
      </p:sp>
      <p:sp>
        <p:nvSpPr>
          <p:cNvPr id="3" name="Content Placeholder 2"/>
          <p:cNvSpPr>
            <a:spLocks noGrp="1"/>
          </p:cNvSpPr>
          <p:nvPr>
            <p:ph idx="1"/>
          </p:nvPr>
        </p:nvSpPr>
        <p:spPr>
          <a:xfrm>
            <a:off x="457200" y="1415955"/>
            <a:ext cx="8229600" cy="5410200"/>
          </a:xfrm>
        </p:spPr>
        <p:txBody>
          <a:bodyPr>
            <a:normAutofit/>
          </a:bodyPr>
          <a:lstStyle/>
          <a:p>
            <a:pPr algn="just">
              <a:lnSpc>
                <a:spcPct val="150000"/>
              </a:lnSpc>
            </a:pPr>
            <a:r>
              <a:rPr lang="en-US" sz="2400" dirty="0">
                <a:latin typeface="Bookman Old Style" pitchFamily="18" charset="0"/>
              </a:rPr>
              <a:t>Define controlling , monitoring  &amp; evaluation</a:t>
            </a:r>
          </a:p>
          <a:p>
            <a:pPr algn="just">
              <a:lnSpc>
                <a:spcPct val="150000"/>
              </a:lnSpc>
            </a:pPr>
            <a:r>
              <a:rPr lang="en-US" sz="2400" dirty="0">
                <a:latin typeface="Bookman Old Style" pitchFamily="18" charset="0"/>
              </a:rPr>
              <a:t>Determine the purpose of M&amp;E</a:t>
            </a:r>
          </a:p>
          <a:p>
            <a:pPr algn="just">
              <a:lnSpc>
                <a:spcPct val="150000"/>
              </a:lnSpc>
            </a:pPr>
            <a:r>
              <a:rPr lang="en-US" sz="2400" dirty="0">
                <a:latin typeface="Bookman Old Style" pitchFamily="18" charset="0"/>
              </a:rPr>
              <a:t>Describe the relationship b/n M&amp;E</a:t>
            </a:r>
          </a:p>
          <a:p>
            <a:pPr algn="just">
              <a:lnSpc>
                <a:spcPct val="150000"/>
              </a:lnSpc>
            </a:pPr>
            <a:r>
              <a:rPr lang="en-US" sz="2400" dirty="0">
                <a:latin typeface="Bookman Old Style" pitchFamily="18" charset="0"/>
              </a:rPr>
              <a:t>Identify the types of evaluations</a:t>
            </a:r>
          </a:p>
          <a:p>
            <a:pPr algn="just">
              <a:lnSpc>
                <a:spcPct val="150000"/>
              </a:lnSpc>
            </a:pPr>
            <a:r>
              <a:rPr lang="en-US" sz="2400" dirty="0">
                <a:latin typeface="Bookman Old Style" pitchFamily="18" charset="0"/>
              </a:rPr>
              <a:t>Evaluate the characteristics of  indicators</a:t>
            </a:r>
          </a:p>
        </p:txBody>
      </p:sp>
      <p:sp>
        <p:nvSpPr>
          <p:cNvPr id="5" name="Slide Number Placeholder 4"/>
          <p:cNvSpPr>
            <a:spLocks noGrp="1"/>
          </p:cNvSpPr>
          <p:nvPr>
            <p:ph type="sldNum" sz="quarter" idx="12"/>
          </p:nvPr>
        </p:nvSpPr>
        <p:spPr/>
        <p:txBody>
          <a:bodyPr/>
          <a:lstStyle/>
          <a:p>
            <a:fld id="{27593ADB-B14D-4F80-A0B3-7556F17627A0}" type="slidenum">
              <a:rPr lang="en-US" smtClean="0">
                <a:latin typeface="Bookman Old Style" pitchFamily="18" charset="0"/>
              </a:rPr>
              <a:pPr/>
              <a:t>2</a:t>
            </a:fld>
            <a:endParaRPr lang="en-US">
              <a:latin typeface="Bookman Old Style" pitchFamily="18" charset="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457200" y="274638"/>
            <a:ext cx="6096000" cy="563562"/>
          </a:xfrm>
        </p:spPr>
        <p:txBody>
          <a:bodyPr>
            <a:noAutofit/>
          </a:bodyPr>
          <a:lstStyle/>
          <a:p>
            <a:r>
              <a:rPr lang="en-US" altLang="en-US" sz="3200" b="1" dirty="0">
                <a:solidFill>
                  <a:srgbClr val="0000FF"/>
                </a:solidFill>
                <a:latin typeface="High Tower Text" panose="02040502050506030303" pitchFamily="18" charset="0"/>
              </a:rPr>
              <a:t>External Evaluation </a:t>
            </a:r>
          </a:p>
        </p:txBody>
      </p:sp>
      <p:sp>
        <p:nvSpPr>
          <p:cNvPr id="61443" name="Content Placeholder 2"/>
          <p:cNvSpPr>
            <a:spLocks noGrp="1"/>
          </p:cNvSpPr>
          <p:nvPr>
            <p:ph idx="1"/>
          </p:nvPr>
        </p:nvSpPr>
        <p:spPr>
          <a:xfrm>
            <a:off x="304800" y="1066800"/>
            <a:ext cx="8229600" cy="5654675"/>
          </a:xfrm>
        </p:spPr>
        <p:txBody>
          <a:bodyPr>
            <a:normAutofit/>
          </a:bodyPr>
          <a:lstStyle/>
          <a:p>
            <a:pPr>
              <a:lnSpc>
                <a:spcPct val="110000"/>
              </a:lnSpc>
              <a:buClr>
                <a:schemeClr val="accent1"/>
              </a:buClr>
            </a:pPr>
            <a:r>
              <a:rPr lang="en-US" altLang="en-US" sz="2800" dirty="0">
                <a:latin typeface="Times New Roman" panose="02020603050405020304" pitchFamily="18" charset="0"/>
                <a:cs typeface="Times New Roman" panose="02020603050405020304" pitchFamily="18" charset="0"/>
              </a:rPr>
              <a:t>Evaluations designed and implemented primarily by people who are relatively more distant from the program (external evaluators)</a:t>
            </a:r>
          </a:p>
          <a:p>
            <a:pPr lvl="4">
              <a:lnSpc>
                <a:spcPct val="110000"/>
              </a:lnSpc>
            </a:pPr>
            <a:endParaRPr lang="en-US" altLang="en-US" sz="1000" dirty="0">
              <a:latin typeface="Times New Roman" panose="02020603050405020304" pitchFamily="18" charset="0"/>
              <a:cs typeface="Times New Roman" panose="02020603050405020304" pitchFamily="18" charset="0"/>
            </a:endParaRPr>
          </a:p>
          <a:p>
            <a:pPr>
              <a:lnSpc>
                <a:spcPct val="110000"/>
              </a:lnSpc>
              <a:buClr>
                <a:schemeClr val="accent1"/>
              </a:buClr>
            </a:pPr>
            <a:r>
              <a:rPr lang="en-US" altLang="en-US" sz="2700" dirty="0">
                <a:latin typeface="Times New Roman" panose="02020603050405020304" pitchFamily="18" charset="0"/>
                <a:cs typeface="Times New Roman" panose="02020603050405020304" pitchFamily="18" charset="0"/>
              </a:rPr>
              <a:t>Used when:</a:t>
            </a:r>
          </a:p>
          <a:p>
            <a:pPr lvl="1">
              <a:lnSpc>
                <a:spcPct val="110000"/>
              </a:lnSpc>
              <a:buClr>
                <a:schemeClr val="accent1"/>
              </a:buClr>
            </a:pPr>
            <a:r>
              <a:rPr lang="en-US" altLang="en-US" dirty="0">
                <a:latin typeface="Times New Roman" panose="02020603050405020304" pitchFamily="18" charset="0"/>
                <a:cs typeface="Times New Roman" panose="02020603050405020304" pitchFamily="18" charset="0"/>
              </a:rPr>
              <a:t>objectivity is a concern because of issues related to the purpose of the evaluation</a:t>
            </a:r>
          </a:p>
          <a:p>
            <a:pPr lvl="1">
              <a:lnSpc>
                <a:spcPct val="110000"/>
              </a:lnSpc>
              <a:buClr>
                <a:schemeClr val="accent1"/>
              </a:buClr>
            </a:pPr>
            <a:r>
              <a:rPr lang="en-US" altLang="en-US" dirty="0">
                <a:latin typeface="Times New Roman" panose="02020603050405020304" pitchFamily="18" charset="0"/>
                <a:cs typeface="Times New Roman" panose="02020603050405020304" pitchFamily="18" charset="0"/>
              </a:rPr>
              <a:t>concerns of multiple stakeholders included in evaluation questions</a:t>
            </a:r>
          </a:p>
          <a:p>
            <a:pPr lvl="1">
              <a:lnSpc>
                <a:spcPct val="110000"/>
              </a:lnSpc>
              <a:buClr>
                <a:schemeClr val="accent1"/>
              </a:buClr>
            </a:pPr>
            <a:r>
              <a:rPr lang="en-US" altLang="en-US" dirty="0">
                <a:latin typeface="Times New Roman" panose="02020603050405020304" pitchFamily="18" charset="0"/>
                <a:cs typeface="Times New Roman" panose="02020603050405020304" pitchFamily="18" charset="0"/>
              </a:rPr>
              <a:t>evaluation expertise beyond the organization’s capacity is required to answer evaluation questions</a:t>
            </a:r>
            <a:endParaRPr lang="en-US" altLang="en-US" sz="28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a:defRPr/>
            </a:pPr>
            <a:fld id="{7F2247B5-7EA8-46C1-A533-1B3E81BEAE29}" type="slidenum">
              <a:rPr lang="en-US" smtClean="0"/>
              <a:pPr>
                <a:defRPr/>
              </a:pPr>
              <a:t>20</a:t>
            </a:fld>
            <a:endParaRPr lang="en-US"/>
          </a:p>
        </p:txBody>
      </p:sp>
    </p:spTree>
    <p:extLst>
      <p:ext uri="{BB962C8B-B14F-4D97-AF65-F5344CB8AC3E}">
        <p14:creationId xmlns:p14="http://schemas.microsoft.com/office/powerpoint/2010/main" val="19361456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chemeClr val="bg1"/>
                </a:solidFill>
                <a:latin typeface="Arial" panose="020B0604020202020204" pitchFamily="34" charset="0"/>
              </a:defRPr>
            </a:lvl1pPr>
            <a:lvl2pPr marL="742950" indent="-285750">
              <a:defRPr sz="1400" b="1">
                <a:solidFill>
                  <a:schemeClr val="bg1"/>
                </a:solidFill>
                <a:latin typeface="Arial" panose="020B0604020202020204" pitchFamily="34" charset="0"/>
              </a:defRPr>
            </a:lvl2pPr>
            <a:lvl3pPr marL="1143000" indent="-228600">
              <a:defRPr sz="1400" b="1">
                <a:solidFill>
                  <a:schemeClr val="bg1"/>
                </a:solidFill>
                <a:latin typeface="Arial" panose="020B0604020202020204" pitchFamily="34" charset="0"/>
              </a:defRPr>
            </a:lvl3pPr>
            <a:lvl4pPr marL="1600200" indent="-228600">
              <a:defRPr sz="1400" b="1">
                <a:solidFill>
                  <a:schemeClr val="bg1"/>
                </a:solidFill>
                <a:latin typeface="Arial" panose="020B0604020202020204" pitchFamily="34" charset="0"/>
              </a:defRPr>
            </a:lvl4pPr>
            <a:lvl5pPr marL="2057400" indent="-228600">
              <a:defRPr sz="1400" b="1">
                <a:solidFill>
                  <a:schemeClr val="bg1"/>
                </a:solidFill>
                <a:latin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defRPr>
            </a:lvl9pPr>
          </a:lstStyle>
          <a:p>
            <a:fld id="{E17B5E92-7A10-4048-AE29-ED21B95CDC1A}" type="slidenum">
              <a:rPr lang="en-US" altLang="en-US" b="0">
                <a:solidFill>
                  <a:srgbClr val="FFFF66"/>
                </a:solidFill>
              </a:rPr>
              <a:pPr/>
              <a:t>21</a:t>
            </a:fld>
            <a:endParaRPr lang="en-US" altLang="en-US" b="0">
              <a:solidFill>
                <a:srgbClr val="FFFF66"/>
              </a:solidFill>
            </a:endParaRPr>
          </a:p>
        </p:txBody>
      </p:sp>
      <p:sp>
        <p:nvSpPr>
          <p:cNvPr id="15363" name="Rectangle 2"/>
          <p:cNvSpPr>
            <a:spLocks noGrp="1" noChangeArrowheads="1"/>
          </p:cNvSpPr>
          <p:nvPr>
            <p:ph type="title"/>
          </p:nvPr>
        </p:nvSpPr>
        <p:spPr>
          <a:xfrm>
            <a:off x="457200" y="685800"/>
            <a:ext cx="6096000" cy="731838"/>
          </a:xfrm>
        </p:spPr>
        <p:txBody>
          <a:bodyPr>
            <a:normAutofit fontScale="90000"/>
          </a:bodyPr>
          <a:lstStyle/>
          <a:p>
            <a:pPr eaLnBrk="1" hangingPunct="1"/>
            <a:r>
              <a:rPr lang="en-US" altLang="en-US">
                <a:solidFill>
                  <a:srgbClr val="0000FF"/>
                </a:solidFill>
                <a:latin typeface="High Tower Text" panose="02040502050506030303" pitchFamily="18" charset="0"/>
              </a:rPr>
              <a:t>Program Components</a:t>
            </a:r>
          </a:p>
        </p:txBody>
      </p:sp>
      <p:grpSp>
        <p:nvGrpSpPr>
          <p:cNvPr id="15364" name="Group 29"/>
          <p:cNvGrpSpPr>
            <a:grpSpLocks/>
          </p:cNvGrpSpPr>
          <p:nvPr/>
        </p:nvGrpSpPr>
        <p:grpSpPr bwMode="auto">
          <a:xfrm>
            <a:off x="490538" y="2681288"/>
            <a:ext cx="8270875" cy="914400"/>
            <a:chOff x="593725" y="2681288"/>
            <a:chExt cx="8152855" cy="914400"/>
          </a:xfrm>
        </p:grpSpPr>
        <p:sp>
          <p:nvSpPr>
            <p:cNvPr id="15365" name="Text Box 4"/>
            <p:cNvSpPr txBox="1">
              <a:spLocks noChangeArrowheads="1"/>
            </p:cNvSpPr>
            <p:nvPr/>
          </p:nvSpPr>
          <p:spPr bwMode="auto">
            <a:xfrm>
              <a:off x="1962804" y="2681288"/>
              <a:ext cx="1592317" cy="914400"/>
            </a:xfrm>
            <a:prstGeom prst="rect">
              <a:avLst/>
            </a:prstGeom>
            <a:solidFill>
              <a:srgbClr val="006600"/>
            </a:solidFill>
            <a:ln w="12700">
              <a:solidFill>
                <a:srgbClr val="003366"/>
              </a:solidFill>
              <a:miter lim="800000"/>
              <a:headEnd/>
              <a:tailEnd/>
            </a:ln>
          </p:spPr>
          <p:txBody>
            <a:bodyPr anchor="ctr"/>
            <a:lstStyle>
              <a:lvl1pPr>
                <a:defRPr sz="1400" b="1">
                  <a:solidFill>
                    <a:schemeClr val="bg1"/>
                  </a:solidFill>
                  <a:latin typeface="Arial" panose="020B0604020202020204" pitchFamily="34" charset="0"/>
                </a:defRPr>
              </a:lvl1pPr>
              <a:lvl2pPr marL="742950" indent="-285750">
                <a:defRPr sz="1400" b="1">
                  <a:solidFill>
                    <a:schemeClr val="bg1"/>
                  </a:solidFill>
                  <a:latin typeface="Arial" panose="020B0604020202020204" pitchFamily="34" charset="0"/>
                </a:defRPr>
              </a:lvl2pPr>
              <a:lvl3pPr marL="1143000" indent="-228600">
                <a:defRPr sz="1400" b="1">
                  <a:solidFill>
                    <a:schemeClr val="bg1"/>
                  </a:solidFill>
                  <a:latin typeface="Arial" panose="020B0604020202020204" pitchFamily="34" charset="0"/>
                </a:defRPr>
              </a:lvl3pPr>
              <a:lvl4pPr marL="1600200" indent="-228600">
                <a:defRPr sz="1400" b="1">
                  <a:solidFill>
                    <a:schemeClr val="bg1"/>
                  </a:solidFill>
                  <a:latin typeface="Arial" panose="020B0604020202020204" pitchFamily="34" charset="0"/>
                </a:defRPr>
              </a:lvl4pPr>
              <a:lvl5pPr marL="2057400" indent="-228600">
                <a:defRPr sz="1400" b="1">
                  <a:solidFill>
                    <a:schemeClr val="bg1"/>
                  </a:solidFill>
                  <a:latin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defRPr>
              </a:lvl9pPr>
            </a:lstStyle>
            <a:p>
              <a:pPr algn="ctr" eaLnBrk="1" hangingPunct="1"/>
              <a:r>
                <a:rPr lang="en-US" altLang="en-US" sz="2400" dirty="0">
                  <a:latin typeface="Arial Narrow" panose="020B0606020202030204" pitchFamily="34" charset="0"/>
                </a:rPr>
                <a:t>Processes</a:t>
              </a:r>
              <a:endParaRPr lang="en-US" altLang="en-US" sz="2400" b="0" dirty="0">
                <a:latin typeface="Arial Narrow" panose="020B0606020202030204" pitchFamily="34" charset="0"/>
              </a:endParaRPr>
            </a:p>
          </p:txBody>
        </p:sp>
        <p:sp>
          <p:nvSpPr>
            <p:cNvPr id="15366" name="Text Box 5"/>
            <p:cNvSpPr txBox="1">
              <a:spLocks noChangeArrowheads="1"/>
            </p:cNvSpPr>
            <p:nvPr/>
          </p:nvSpPr>
          <p:spPr bwMode="auto">
            <a:xfrm>
              <a:off x="3783720" y="2681288"/>
              <a:ext cx="1560787" cy="914400"/>
            </a:xfrm>
            <a:prstGeom prst="rect">
              <a:avLst/>
            </a:prstGeom>
            <a:solidFill>
              <a:srgbClr val="FFFF66"/>
            </a:solidFill>
            <a:ln w="12700">
              <a:solidFill>
                <a:srgbClr val="003366"/>
              </a:solidFill>
              <a:miter lim="800000"/>
              <a:headEnd/>
              <a:tailEnd/>
            </a:ln>
          </p:spPr>
          <p:txBody>
            <a:bodyPr anchor="ctr"/>
            <a:lstStyle>
              <a:lvl1pPr>
                <a:defRPr sz="1400" b="1">
                  <a:solidFill>
                    <a:schemeClr val="bg1"/>
                  </a:solidFill>
                  <a:latin typeface="Arial" panose="020B0604020202020204" pitchFamily="34" charset="0"/>
                </a:defRPr>
              </a:lvl1pPr>
              <a:lvl2pPr marL="742950" indent="-285750">
                <a:defRPr sz="1400" b="1">
                  <a:solidFill>
                    <a:schemeClr val="bg1"/>
                  </a:solidFill>
                  <a:latin typeface="Arial" panose="020B0604020202020204" pitchFamily="34" charset="0"/>
                </a:defRPr>
              </a:lvl2pPr>
              <a:lvl3pPr marL="1143000" indent="-228600">
                <a:defRPr sz="1400" b="1">
                  <a:solidFill>
                    <a:schemeClr val="bg1"/>
                  </a:solidFill>
                  <a:latin typeface="Arial" panose="020B0604020202020204" pitchFamily="34" charset="0"/>
                </a:defRPr>
              </a:lvl3pPr>
              <a:lvl4pPr marL="1600200" indent="-228600">
                <a:defRPr sz="1400" b="1">
                  <a:solidFill>
                    <a:schemeClr val="bg1"/>
                  </a:solidFill>
                  <a:latin typeface="Arial" panose="020B0604020202020204" pitchFamily="34" charset="0"/>
                </a:defRPr>
              </a:lvl4pPr>
              <a:lvl5pPr marL="2057400" indent="-228600">
                <a:defRPr sz="1400" b="1">
                  <a:solidFill>
                    <a:schemeClr val="bg1"/>
                  </a:solidFill>
                  <a:latin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defRPr>
              </a:lvl9pPr>
            </a:lstStyle>
            <a:p>
              <a:pPr algn="ctr" eaLnBrk="1" hangingPunct="1">
                <a:spcBef>
                  <a:spcPct val="20000"/>
                </a:spcBef>
              </a:pPr>
              <a:r>
                <a:rPr lang="en-US" altLang="en-US" sz="2400" dirty="0">
                  <a:solidFill>
                    <a:srgbClr val="003366"/>
                  </a:solidFill>
                  <a:latin typeface="Arial Narrow" panose="020B0606020202030204" pitchFamily="34" charset="0"/>
                </a:rPr>
                <a:t>OUTPUTS</a:t>
              </a:r>
              <a:endParaRPr lang="en-US" altLang="en-US" sz="2400" b="0" dirty="0">
                <a:solidFill>
                  <a:srgbClr val="003366"/>
                </a:solidFill>
                <a:latin typeface="Arial Narrow" panose="020B0606020202030204" pitchFamily="34" charset="0"/>
              </a:endParaRPr>
            </a:p>
          </p:txBody>
        </p:sp>
        <p:sp>
          <p:nvSpPr>
            <p:cNvPr id="15367" name="Text Box 6"/>
            <p:cNvSpPr txBox="1">
              <a:spLocks noChangeArrowheads="1"/>
            </p:cNvSpPr>
            <p:nvPr/>
          </p:nvSpPr>
          <p:spPr bwMode="auto">
            <a:xfrm>
              <a:off x="5565228" y="2681288"/>
              <a:ext cx="1655379" cy="914400"/>
            </a:xfrm>
            <a:prstGeom prst="rect">
              <a:avLst/>
            </a:prstGeom>
            <a:solidFill>
              <a:schemeClr val="folHlink"/>
            </a:solidFill>
            <a:ln w="12700">
              <a:solidFill>
                <a:srgbClr val="003366"/>
              </a:solidFill>
              <a:miter lim="800000"/>
              <a:headEnd/>
              <a:tailEnd/>
            </a:ln>
          </p:spPr>
          <p:txBody>
            <a:bodyPr anchor="ctr"/>
            <a:lstStyle>
              <a:lvl1pPr>
                <a:defRPr sz="1400" b="1">
                  <a:solidFill>
                    <a:schemeClr val="bg1"/>
                  </a:solidFill>
                  <a:latin typeface="Arial" panose="020B0604020202020204" pitchFamily="34" charset="0"/>
                </a:defRPr>
              </a:lvl1pPr>
              <a:lvl2pPr marL="742950" indent="-285750">
                <a:defRPr sz="1400" b="1">
                  <a:solidFill>
                    <a:schemeClr val="bg1"/>
                  </a:solidFill>
                  <a:latin typeface="Arial" panose="020B0604020202020204" pitchFamily="34" charset="0"/>
                </a:defRPr>
              </a:lvl2pPr>
              <a:lvl3pPr marL="1143000" indent="-228600">
                <a:defRPr sz="1400" b="1">
                  <a:solidFill>
                    <a:schemeClr val="bg1"/>
                  </a:solidFill>
                  <a:latin typeface="Arial" panose="020B0604020202020204" pitchFamily="34" charset="0"/>
                </a:defRPr>
              </a:lvl3pPr>
              <a:lvl4pPr marL="1600200" indent="-228600">
                <a:defRPr sz="1400" b="1">
                  <a:solidFill>
                    <a:schemeClr val="bg1"/>
                  </a:solidFill>
                  <a:latin typeface="Arial" panose="020B0604020202020204" pitchFamily="34" charset="0"/>
                </a:defRPr>
              </a:lvl4pPr>
              <a:lvl5pPr marL="2057400" indent="-228600">
                <a:defRPr sz="1400" b="1">
                  <a:solidFill>
                    <a:schemeClr val="bg1"/>
                  </a:solidFill>
                  <a:latin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defRPr>
              </a:lvl9pPr>
            </a:lstStyle>
            <a:p>
              <a:pPr algn="ctr" eaLnBrk="1" hangingPunct="1"/>
              <a:r>
                <a:rPr lang="en-US" altLang="en-US" sz="2400" dirty="0">
                  <a:solidFill>
                    <a:srgbClr val="FFFF00"/>
                  </a:solidFill>
                  <a:latin typeface="Arial Narrow" panose="020B0606020202030204" pitchFamily="34" charset="0"/>
                </a:rPr>
                <a:t>OUTCOMES</a:t>
              </a:r>
              <a:endParaRPr lang="en-US" altLang="en-US" sz="2400" b="0" dirty="0">
                <a:solidFill>
                  <a:srgbClr val="FFFF00"/>
                </a:solidFill>
                <a:latin typeface="Arial Narrow" panose="020B0606020202030204" pitchFamily="34" charset="0"/>
              </a:endParaRPr>
            </a:p>
          </p:txBody>
        </p:sp>
        <p:sp>
          <p:nvSpPr>
            <p:cNvPr id="15368" name="Text Box 7"/>
            <p:cNvSpPr txBox="1">
              <a:spLocks noChangeArrowheads="1"/>
            </p:cNvSpPr>
            <p:nvPr/>
          </p:nvSpPr>
          <p:spPr bwMode="auto">
            <a:xfrm>
              <a:off x="7441327" y="2681288"/>
              <a:ext cx="1305253" cy="914400"/>
            </a:xfrm>
            <a:prstGeom prst="rect">
              <a:avLst/>
            </a:prstGeom>
            <a:solidFill>
              <a:srgbClr val="CCCC00"/>
            </a:solidFill>
            <a:ln w="12700">
              <a:solidFill>
                <a:srgbClr val="003366"/>
              </a:solidFill>
              <a:miter lim="800000"/>
              <a:headEnd/>
              <a:tailEnd/>
            </a:ln>
          </p:spPr>
          <p:txBody>
            <a:bodyPr anchor="ctr"/>
            <a:lstStyle>
              <a:lvl1pPr>
                <a:defRPr sz="1400" b="1">
                  <a:solidFill>
                    <a:schemeClr val="bg1"/>
                  </a:solidFill>
                  <a:latin typeface="Arial" panose="020B0604020202020204" pitchFamily="34" charset="0"/>
                </a:defRPr>
              </a:lvl1pPr>
              <a:lvl2pPr marL="742950" indent="-285750">
                <a:defRPr sz="1400" b="1">
                  <a:solidFill>
                    <a:schemeClr val="bg1"/>
                  </a:solidFill>
                  <a:latin typeface="Arial" panose="020B0604020202020204" pitchFamily="34" charset="0"/>
                </a:defRPr>
              </a:lvl2pPr>
              <a:lvl3pPr marL="1143000" indent="-228600">
                <a:defRPr sz="1400" b="1">
                  <a:solidFill>
                    <a:schemeClr val="bg1"/>
                  </a:solidFill>
                  <a:latin typeface="Arial" panose="020B0604020202020204" pitchFamily="34" charset="0"/>
                </a:defRPr>
              </a:lvl3pPr>
              <a:lvl4pPr marL="1600200" indent="-228600">
                <a:defRPr sz="1400" b="1">
                  <a:solidFill>
                    <a:schemeClr val="bg1"/>
                  </a:solidFill>
                  <a:latin typeface="Arial" panose="020B0604020202020204" pitchFamily="34" charset="0"/>
                </a:defRPr>
              </a:lvl4pPr>
              <a:lvl5pPr marL="2057400" indent="-228600">
                <a:defRPr sz="1400" b="1">
                  <a:solidFill>
                    <a:schemeClr val="bg1"/>
                  </a:solidFill>
                  <a:latin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defRPr>
              </a:lvl9pPr>
            </a:lstStyle>
            <a:p>
              <a:pPr algn="ctr" eaLnBrk="1" hangingPunct="1"/>
              <a:r>
                <a:rPr lang="en-US" altLang="en-US" sz="2400">
                  <a:solidFill>
                    <a:srgbClr val="003366"/>
                  </a:solidFill>
                  <a:latin typeface="Arial Narrow" panose="020B0606020202030204" pitchFamily="34" charset="0"/>
                </a:rPr>
                <a:t>IMPACTS</a:t>
              </a:r>
            </a:p>
          </p:txBody>
        </p:sp>
        <p:sp>
          <p:nvSpPr>
            <p:cNvPr id="15369" name="Text Box 8"/>
            <p:cNvSpPr txBox="1">
              <a:spLocks noChangeArrowheads="1"/>
            </p:cNvSpPr>
            <p:nvPr/>
          </p:nvSpPr>
          <p:spPr bwMode="auto">
            <a:xfrm>
              <a:off x="593725" y="2681288"/>
              <a:ext cx="1143000" cy="914400"/>
            </a:xfrm>
            <a:prstGeom prst="rect">
              <a:avLst/>
            </a:prstGeom>
            <a:solidFill>
              <a:schemeClr val="accent1">
                <a:lumMod val="20000"/>
                <a:lumOff val="80000"/>
              </a:schemeClr>
            </a:solidFill>
            <a:ln w="12700">
              <a:solidFill>
                <a:srgbClr val="003366"/>
              </a:solidFill>
              <a:miter lim="800000"/>
              <a:headEnd/>
              <a:tailEnd/>
            </a:ln>
          </p:spPr>
          <p:txBody>
            <a:bodyPr anchor="ctr"/>
            <a:lstStyle>
              <a:lvl1pPr>
                <a:defRPr sz="1400" b="1">
                  <a:solidFill>
                    <a:schemeClr val="bg1"/>
                  </a:solidFill>
                  <a:latin typeface="Arial" panose="020B0604020202020204" pitchFamily="34" charset="0"/>
                </a:defRPr>
              </a:lvl1pPr>
              <a:lvl2pPr marL="742950" indent="-285750">
                <a:defRPr sz="1400" b="1">
                  <a:solidFill>
                    <a:schemeClr val="bg1"/>
                  </a:solidFill>
                  <a:latin typeface="Arial" panose="020B0604020202020204" pitchFamily="34" charset="0"/>
                </a:defRPr>
              </a:lvl2pPr>
              <a:lvl3pPr marL="1143000" indent="-228600">
                <a:defRPr sz="1400" b="1">
                  <a:solidFill>
                    <a:schemeClr val="bg1"/>
                  </a:solidFill>
                  <a:latin typeface="Arial" panose="020B0604020202020204" pitchFamily="34" charset="0"/>
                </a:defRPr>
              </a:lvl3pPr>
              <a:lvl4pPr marL="1600200" indent="-228600">
                <a:defRPr sz="1400" b="1">
                  <a:solidFill>
                    <a:schemeClr val="bg1"/>
                  </a:solidFill>
                  <a:latin typeface="Arial" panose="020B0604020202020204" pitchFamily="34" charset="0"/>
                </a:defRPr>
              </a:lvl4pPr>
              <a:lvl5pPr marL="2057400" indent="-228600">
                <a:defRPr sz="1400" b="1">
                  <a:solidFill>
                    <a:schemeClr val="bg1"/>
                  </a:solidFill>
                  <a:latin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defRPr>
              </a:lvl9pPr>
            </a:lstStyle>
            <a:p>
              <a:pPr algn="ctr" eaLnBrk="1" hangingPunct="1"/>
              <a:r>
                <a:rPr lang="en-US" altLang="en-US" sz="2400" dirty="0">
                  <a:solidFill>
                    <a:srgbClr val="003366"/>
                  </a:solidFill>
                  <a:latin typeface="Arial Narrow" panose="020B0606020202030204" pitchFamily="34" charset="0"/>
                </a:rPr>
                <a:t>INPUTS</a:t>
              </a:r>
              <a:endParaRPr lang="en-US" altLang="en-US" sz="2400" b="0" dirty="0">
                <a:solidFill>
                  <a:srgbClr val="003366"/>
                </a:solidFill>
                <a:latin typeface="Arial Narrow" panose="020B0606020202030204" pitchFamily="34" charset="0"/>
              </a:endParaRPr>
            </a:p>
          </p:txBody>
        </p:sp>
        <p:cxnSp>
          <p:nvCxnSpPr>
            <p:cNvPr id="15370" name="AutoShape 9"/>
            <p:cNvCxnSpPr>
              <a:cxnSpLocks noChangeShapeType="1"/>
              <a:stCxn id="15369" idx="3"/>
              <a:endCxn id="15365" idx="1"/>
            </p:cNvCxnSpPr>
            <p:nvPr/>
          </p:nvCxnSpPr>
          <p:spPr bwMode="auto">
            <a:xfrm>
              <a:off x="1736725" y="3138488"/>
              <a:ext cx="226079" cy="1588"/>
            </a:xfrm>
            <a:prstGeom prst="straightConnector1">
              <a:avLst/>
            </a:prstGeom>
            <a:noFill/>
            <a:ln w="3492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15371" name="AutoShape 10"/>
            <p:cNvCxnSpPr>
              <a:cxnSpLocks noChangeShapeType="1"/>
              <a:stCxn id="15365" idx="3"/>
              <a:endCxn id="15366" idx="1"/>
            </p:cNvCxnSpPr>
            <p:nvPr/>
          </p:nvCxnSpPr>
          <p:spPr bwMode="auto">
            <a:xfrm>
              <a:off x="3555121" y="3138488"/>
              <a:ext cx="228599" cy="1588"/>
            </a:xfrm>
            <a:prstGeom prst="straightConnector1">
              <a:avLst/>
            </a:prstGeom>
            <a:noFill/>
            <a:ln w="3492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15372" name="AutoShape 11"/>
            <p:cNvCxnSpPr>
              <a:cxnSpLocks noChangeShapeType="1"/>
              <a:stCxn id="15366" idx="3"/>
              <a:endCxn id="15367" idx="1"/>
            </p:cNvCxnSpPr>
            <p:nvPr/>
          </p:nvCxnSpPr>
          <p:spPr bwMode="auto">
            <a:xfrm>
              <a:off x="5344507" y="3138488"/>
              <a:ext cx="220721" cy="1588"/>
            </a:xfrm>
            <a:prstGeom prst="straightConnector1">
              <a:avLst/>
            </a:prstGeom>
            <a:noFill/>
            <a:ln w="3492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15373" name="AutoShape 12"/>
            <p:cNvCxnSpPr>
              <a:cxnSpLocks noChangeShapeType="1"/>
              <a:stCxn id="15367" idx="3"/>
              <a:endCxn id="15368" idx="1"/>
            </p:cNvCxnSpPr>
            <p:nvPr/>
          </p:nvCxnSpPr>
          <p:spPr bwMode="auto">
            <a:xfrm>
              <a:off x="7220607" y="3138488"/>
              <a:ext cx="220720" cy="1588"/>
            </a:xfrm>
            <a:prstGeom prst="straightConnector1">
              <a:avLst/>
            </a:prstGeom>
            <a:noFill/>
            <a:ln w="34925">
              <a:solidFill>
                <a:srgbClr val="FF0000"/>
              </a:solidFill>
              <a:round/>
              <a:headEnd/>
              <a:tailEnd type="triangle"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32027257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FAC4F72A-9D42-46F4-AFAA-3CB1D74A06D0}" type="slidenum">
              <a:rPr lang="en-US" smtClean="0">
                <a:latin typeface="Arial" pitchFamily="34" charset="0"/>
              </a:rPr>
              <a:pPr/>
              <a:t>22</a:t>
            </a:fld>
            <a:endParaRPr lang="en-US">
              <a:latin typeface="Arial" pitchFamily="34" charset="0"/>
            </a:endParaRPr>
          </a:p>
        </p:txBody>
      </p:sp>
      <p:sp>
        <p:nvSpPr>
          <p:cNvPr id="16387" name="Rectangle 4"/>
          <p:cNvSpPr>
            <a:spLocks noGrp="1" noChangeArrowheads="1"/>
          </p:cNvSpPr>
          <p:nvPr>
            <p:ph type="title"/>
          </p:nvPr>
        </p:nvSpPr>
        <p:spPr>
          <a:xfrm>
            <a:off x="304800" y="228600"/>
            <a:ext cx="8229600" cy="685800"/>
          </a:xfrm>
        </p:spPr>
        <p:txBody>
          <a:bodyPr>
            <a:noAutofit/>
          </a:bodyPr>
          <a:lstStyle/>
          <a:p>
            <a:pPr eaLnBrk="1" hangingPunct="1"/>
            <a:r>
              <a:rPr lang="en-US" sz="3600" b="1" dirty="0">
                <a:latin typeface="Arial" pitchFamily="34" charset="0"/>
                <a:cs typeface="Arial" pitchFamily="34" charset="0"/>
              </a:rPr>
              <a:t>Program Components</a:t>
            </a:r>
          </a:p>
        </p:txBody>
      </p:sp>
      <p:sp>
        <p:nvSpPr>
          <p:cNvPr id="16388" name="Rectangle 5"/>
          <p:cNvSpPr>
            <a:spLocks noGrp="1" noChangeArrowheads="1"/>
          </p:cNvSpPr>
          <p:nvPr>
            <p:ph type="body" idx="1"/>
          </p:nvPr>
        </p:nvSpPr>
        <p:spPr>
          <a:xfrm>
            <a:off x="304800" y="914400"/>
            <a:ext cx="8382000" cy="5486400"/>
          </a:xfrm>
        </p:spPr>
        <p:txBody>
          <a:bodyPr>
            <a:normAutofit fontScale="85000" lnSpcReduction="20000"/>
          </a:bodyPr>
          <a:lstStyle/>
          <a:p>
            <a:pPr eaLnBrk="1" hangingPunct="1">
              <a:spcAft>
                <a:spcPts val="600"/>
              </a:spcAft>
            </a:pPr>
            <a:r>
              <a:rPr lang="en-US" sz="2800" b="1" dirty="0">
                <a:solidFill>
                  <a:srgbClr val="0066FF"/>
                </a:solidFill>
                <a:latin typeface="Times New Roman" panose="02020603050405020304" pitchFamily="18" charset="0"/>
                <a:cs typeface="Times New Roman" panose="02020603050405020304" pitchFamily="18" charset="0"/>
              </a:rPr>
              <a:t>Inputs</a:t>
            </a:r>
          </a:p>
          <a:p>
            <a:pPr lvl="1" eaLnBrk="1" hangingPunct="1">
              <a:spcBef>
                <a:spcPct val="0"/>
              </a:spcBef>
              <a:spcAft>
                <a:spcPts val="1800"/>
              </a:spcAft>
            </a:pPr>
            <a:r>
              <a:rPr lang="en-US" b="0" dirty="0">
                <a:solidFill>
                  <a:srgbClr val="FF0000"/>
                </a:solidFill>
                <a:latin typeface="Times New Roman" panose="02020603050405020304" pitchFamily="18" charset="0"/>
                <a:cs typeface="Times New Roman" panose="02020603050405020304" pitchFamily="18" charset="0"/>
              </a:rPr>
              <a:t>Resources</a:t>
            </a:r>
            <a:r>
              <a:rPr lang="en-US" b="0" dirty="0">
                <a:latin typeface="Times New Roman" panose="02020603050405020304" pitchFamily="18" charset="0"/>
                <a:cs typeface="Times New Roman" panose="02020603050405020304" pitchFamily="18" charset="0"/>
              </a:rPr>
              <a:t> used in a program, such as money, staff, curricula, and materials. Examples:</a:t>
            </a:r>
          </a:p>
          <a:p>
            <a:pPr lvl="2">
              <a:buClr>
                <a:schemeClr val="accent1"/>
              </a:buClr>
            </a:pPr>
            <a:r>
              <a:rPr lang="en-US" altLang="en-US" sz="2800" dirty="0">
                <a:latin typeface="Times New Roman" panose="02020603050405020304" pitchFamily="18" charset="0"/>
                <a:cs typeface="Times New Roman" panose="02020603050405020304" pitchFamily="18" charset="0"/>
              </a:rPr>
              <a:t>Health workers</a:t>
            </a:r>
          </a:p>
          <a:p>
            <a:pPr lvl="2">
              <a:buClr>
                <a:schemeClr val="accent1"/>
              </a:buClr>
            </a:pPr>
            <a:r>
              <a:rPr lang="en-US" altLang="en-US" sz="2800" dirty="0">
                <a:latin typeface="Times New Roman" panose="02020603050405020304" pitchFamily="18" charset="0"/>
                <a:cs typeface="Times New Roman" panose="02020603050405020304" pitchFamily="18" charset="0"/>
              </a:rPr>
              <a:t>Anti-TB drugs</a:t>
            </a:r>
          </a:p>
          <a:p>
            <a:pPr lvl="2">
              <a:buClr>
                <a:schemeClr val="accent1"/>
              </a:buClr>
            </a:pPr>
            <a:r>
              <a:rPr lang="en-US" altLang="en-US" sz="2800" dirty="0">
                <a:latin typeface="Times New Roman" panose="02020603050405020304" pitchFamily="18" charset="0"/>
                <a:cs typeface="Times New Roman" panose="02020603050405020304" pitchFamily="18" charset="0"/>
              </a:rPr>
              <a:t>Laboratory reagents</a:t>
            </a:r>
          </a:p>
          <a:p>
            <a:pPr lvl="2">
              <a:buClr>
                <a:schemeClr val="accent1"/>
              </a:buClr>
            </a:pPr>
            <a:r>
              <a:rPr lang="en-US" altLang="en-US" sz="2800" dirty="0">
                <a:latin typeface="Times New Roman" panose="02020603050405020304" pitchFamily="18" charset="0"/>
                <a:cs typeface="Times New Roman" panose="02020603050405020304" pitchFamily="18" charset="0"/>
              </a:rPr>
              <a:t>IEC materials</a:t>
            </a:r>
            <a:endParaRPr lang="en-US" b="0" dirty="0">
              <a:latin typeface="Times New Roman" panose="02020603050405020304" pitchFamily="18" charset="0"/>
              <a:cs typeface="Times New Roman" panose="02020603050405020304" pitchFamily="18" charset="0"/>
            </a:endParaRPr>
          </a:p>
          <a:p>
            <a:pPr eaLnBrk="1" hangingPunct="1">
              <a:spcAft>
                <a:spcPts val="600"/>
              </a:spcAft>
            </a:pPr>
            <a:r>
              <a:rPr lang="en-US" sz="2800" b="1" dirty="0">
                <a:solidFill>
                  <a:srgbClr val="0066FF"/>
                </a:solidFill>
                <a:latin typeface="Times New Roman" panose="02020603050405020304" pitchFamily="18" charset="0"/>
                <a:cs typeface="Times New Roman" panose="02020603050405020304" pitchFamily="18" charset="0"/>
              </a:rPr>
              <a:t>Processes/ Activities</a:t>
            </a:r>
          </a:p>
          <a:p>
            <a:pPr lvl="1" algn="just" eaLnBrk="1" hangingPunct="1">
              <a:spcBef>
                <a:spcPct val="0"/>
              </a:spcBef>
              <a:spcAft>
                <a:spcPts val="600"/>
              </a:spcAft>
            </a:pPr>
            <a:r>
              <a:rPr lang="en-US" b="0" dirty="0">
                <a:solidFill>
                  <a:srgbClr val="FF0000"/>
                </a:solidFill>
                <a:latin typeface="Times New Roman" panose="02020603050405020304" pitchFamily="18" charset="0"/>
                <a:cs typeface="Times New Roman" panose="02020603050405020304" pitchFamily="18" charset="0"/>
              </a:rPr>
              <a:t>Services</a:t>
            </a:r>
            <a:r>
              <a:rPr lang="en-US" b="0" dirty="0">
                <a:latin typeface="Times New Roman" panose="02020603050405020304" pitchFamily="18" charset="0"/>
                <a:cs typeface="Times New Roman" panose="02020603050405020304" pitchFamily="18" charset="0"/>
              </a:rPr>
              <a:t> that the program provides to accomplish its objectives</a:t>
            </a:r>
            <a:endParaRPr lang="en-US" dirty="0">
              <a:latin typeface="Times New Roman" panose="02020603050405020304" pitchFamily="18" charset="0"/>
              <a:cs typeface="Times New Roman" panose="02020603050405020304" pitchFamily="18" charset="0"/>
            </a:endParaRPr>
          </a:p>
          <a:p>
            <a:pPr lvl="1">
              <a:buClr>
                <a:schemeClr val="accent1"/>
              </a:buClr>
            </a:pPr>
            <a:r>
              <a:rPr lang="en-US" altLang="en-US" dirty="0">
                <a:latin typeface="Times New Roman" panose="02020603050405020304" pitchFamily="18" charset="0"/>
                <a:cs typeface="Times New Roman" panose="02020603050405020304" pitchFamily="18" charset="0"/>
              </a:rPr>
              <a:t>Examples:</a:t>
            </a:r>
          </a:p>
          <a:p>
            <a:pPr lvl="2">
              <a:buClr>
                <a:schemeClr val="accent1"/>
              </a:buClr>
            </a:pPr>
            <a:r>
              <a:rPr lang="en-US" altLang="en-US" dirty="0">
                <a:latin typeface="Times New Roman" panose="02020603050405020304" pitchFamily="18" charset="0"/>
                <a:cs typeface="Times New Roman" panose="02020603050405020304" pitchFamily="18" charset="0"/>
              </a:rPr>
              <a:t>Training health workers for counseling and testing</a:t>
            </a:r>
          </a:p>
          <a:p>
            <a:pPr lvl="2">
              <a:buClr>
                <a:schemeClr val="accent1"/>
              </a:buClr>
            </a:pPr>
            <a:r>
              <a:rPr lang="en-US" altLang="en-US" dirty="0">
                <a:latin typeface="Times New Roman" panose="02020603050405020304" pitchFamily="18" charset="0"/>
                <a:cs typeface="Times New Roman" panose="02020603050405020304" pitchFamily="18" charset="0"/>
              </a:rPr>
              <a:t>Screening patients for opportunistic infections</a:t>
            </a:r>
          </a:p>
          <a:p>
            <a:pPr lvl="2">
              <a:buClr>
                <a:schemeClr val="accent1"/>
              </a:buClr>
            </a:pPr>
            <a:r>
              <a:rPr lang="en-US" altLang="en-US" dirty="0">
                <a:latin typeface="Times New Roman" panose="02020603050405020304" pitchFamily="18" charset="0"/>
                <a:cs typeface="Times New Roman" panose="02020603050405020304" pitchFamily="18" charset="0"/>
              </a:rPr>
              <a:t>Conducting supervision</a:t>
            </a:r>
          </a:p>
          <a:p>
            <a:pPr lvl="2">
              <a:buClr>
                <a:schemeClr val="accent1"/>
              </a:buClr>
            </a:pPr>
            <a:r>
              <a:rPr lang="en-US" altLang="en-US" dirty="0">
                <a:latin typeface="Times New Roman" panose="02020603050405020304" pitchFamily="18" charset="0"/>
                <a:cs typeface="Times New Roman" panose="02020603050405020304" pitchFamily="18" charset="0"/>
              </a:rPr>
              <a:t>Educating women</a:t>
            </a:r>
          </a:p>
          <a:p>
            <a:pPr lvl="1" algn="just" eaLnBrk="1" hangingPunct="1">
              <a:spcBef>
                <a:spcPct val="0"/>
              </a:spcBef>
              <a:spcAft>
                <a:spcPts val="600"/>
              </a:spcAft>
            </a:pPr>
            <a:endParaRPr lang="en-US"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484159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84AF8E48-06DF-4EA2-A612-843DB5B36795}" type="slidenum">
              <a:rPr lang="en-US" smtClean="0">
                <a:latin typeface="Arial" pitchFamily="34" charset="0"/>
              </a:rPr>
              <a:pPr/>
              <a:t>23</a:t>
            </a:fld>
            <a:endParaRPr lang="en-US">
              <a:latin typeface="Arial" pitchFamily="34" charset="0"/>
            </a:endParaRPr>
          </a:p>
        </p:txBody>
      </p:sp>
      <p:sp>
        <p:nvSpPr>
          <p:cNvPr id="17411" name="Rectangle 6"/>
          <p:cNvSpPr>
            <a:spLocks noGrp="1" noChangeArrowheads="1"/>
          </p:cNvSpPr>
          <p:nvPr>
            <p:ph type="title"/>
          </p:nvPr>
        </p:nvSpPr>
        <p:spPr>
          <a:xfrm>
            <a:off x="457200" y="274638"/>
            <a:ext cx="7620000" cy="487362"/>
          </a:xfrm>
        </p:spPr>
        <p:txBody>
          <a:bodyPr>
            <a:noAutofit/>
          </a:bodyPr>
          <a:lstStyle/>
          <a:p>
            <a:pPr eaLnBrk="1" hangingPunct="1"/>
            <a:r>
              <a:rPr lang="en-US" sz="3600" dirty="0">
                <a:latin typeface="High Tower Text" panose="02040502050506030303" pitchFamily="18" charset="0"/>
              </a:rPr>
              <a:t>Program Components…</a:t>
            </a:r>
          </a:p>
        </p:txBody>
      </p:sp>
      <p:sp>
        <p:nvSpPr>
          <p:cNvPr id="17412" name="Rectangle 7"/>
          <p:cNvSpPr>
            <a:spLocks noGrp="1" noChangeArrowheads="1"/>
          </p:cNvSpPr>
          <p:nvPr>
            <p:ph type="body" idx="1"/>
          </p:nvPr>
        </p:nvSpPr>
        <p:spPr>
          <a:xfrm>
            <a:off x="457200" y="914400"/>
            <a:ext cx="8229600" cy="5562600"/>
          </a:xfrm>
        </p:spPr>
        <p:txBody>
          <a:bodyPr>
            <a:normAutofit/>
          </a:bodyPr>
          <a:lstStyle/>
          <a:p>
            <a:pPr eaLnBrk="1" hangingPunct="1">
              <a:spcBef>
                <a:spcPts val="1800"/>
              </a:spcBef>
              <a:spcAft>
                <a:spcPts val="600"/>
              </a:spcAft>
            </a:pPr>
            <a:r>
              <a:rPr lang="en-US" sz="2800" b="0" dirty="0">
                <a:solidFill>
                  <a:srgbClr val="0066FF"/>
                </a:solidFill>
                <a:latin typeface="Times New Roman" panose="02020603050405020304" pitchFamily="18" charset="0"/>
                <a:cs typeface="Times New Roman" panose="02020603050405020304" pitchFamily="18" charset="0"/>
              </a:rPr>
              <a:t>Outputs</a:t>
            </a:r>
          </a:p>
          <a:p>
            <a:pPr lvl="1">
              <a:spcBef>
                <a:spcPts val="1800"/>
              </a:spcBef>
              <a:buClr>
                <a:schemeClr val="accent1"/>
              </a:buClr>
              <a:defRPr/>
            </a:pPr>
            <a:r>
              <a:rPr lang="en-US" sz="2400" dirty="0">
                <a:latin typeface="Times New Roman" panose="02020603050405020304" pitchFamily="18" charset="0"/>
                <a:cs typeface="Times New Roman" panose="02020603050405020304" pitchFamily="18" charset="0"/>
              </a:rPr>
              <a:t>Are the </a:t>
            </a:r>
            <a:r>
              <a:rPr lang="en-US" sz="2400" b="1" dirty="0">
                <a:latin typeface="Times New Roman" panose="02020603050405020304" pitchFamily="18" charset="0"/>
                <a:cs typeface="Times New Roman" panose="02020603050405020304" pitchFamily="18" charset="0"/>
              </a:rPr>
              <a:t>immediate products </a:t>
            </a:r>
            <a:r>
              <a:rPr lang="en-US" sz="2400" dirty="0">
                <a:latin typeface="Times New Roman" panose="02020603050405020304" pitchFamily="18" charset="0"/>
                <a:cs typeface="Times New Roman" panose="02020603050405020304" pitchFamily="18" charset="0"/>
              </a:rPr>
              <a:t>or deliverables of the inputs utilized and program activities conducted</a:t>
            </a:r>
          </a:p>
          <a:p>
            <a:pPr lvl="1">
              <a:spcBef>
                <a:spcPts val="1800"/>
              </a:spcBef>
              <a:buClr>
                <a:schemeClr val="accent1"/>
              </a:buClr>
              <a:defRPr/>
            </a:pPr>
            <a:r>
              <a:rPr lang="en-US" sz="2400" dirty="0">
                <a:latin typeface="Times New Roman" panose="02020603050405020304" pitchFamily="18" charset="0"/>
                <a:cs typeface="Times New Roman" panose="02020603050405020304" pitchFamily="18" charset="0"/>
              </a:rPr>
              <a:t>Examples:</a:t>
            </a:r>
          </a:p>
          <a:p>
            <a:pPr lvl="2">
              <a:spcBef>
                <a:spcPts val="1800"/>
              </a:spcBef>
              <a:buClr>
                <a:schemeClr val="accent1"/>
              </a:buClr>
              <a:defRPr/>
            </a:pPr>
            <a:r>
              <a:rPr lang="en-US" dirty="0">
                <a:latin typeface="Times New Roman" panose="02020603050405020304" pitchFamily="18" charset="0"/>
                <a:cs typeface="Times New Roman" panose="02020603050405020304" pitchFamily="18" charset="0"/>
              </a:rPr>
              <a:t>Number of patients treated</a:t>
            </a:r>
          </a:p>
          <a:p>
            <a:pPr lvl="2">
              <a:spcBef>
                <a:spcPts val="1800"/>
              </a:spcBef>
              <a:buClr>
                <a:schemeClr val="accent1"/>
              </a:buClr>
              <a:defRPr/>
            </a:pPr>
            <a:r>
              <a:rPr lang="en-US" dirty="0">
                <a:latin typeface="Times New Roman" panose="02020603050405020304" pitchFamily="18" charset="0"/>
                <a:cs typeface="Times New Roman" panose="02020603050405020304" pitchFamily="18" charset="0"/>
              </a:rPr>
              <a:t>Number of clients counseled</a:t>
            </a:r>
          </a:p>
          <a:p>
            <a:pPr lvl="2">
              <a:spcBef>
                <a:spcPts val="1800"/>
              </a:spcBef>
              <a:buClr>
                <a:schemeClr val="accent1"/>
              </a:buClr>
              <a:defRPr/>
            </a:pPr>
            <a:r>
              <a:rPr lang="en-US" dirty="0">
                <a:latin typeface="Times New Roman" panose="02020603050405020304" pitchFamily="18" charset="0"/>
                <a:cs typeface="Times New Roman" panose="02020603050405020304" pitchFamily="18" charset="0"/>
              </a:rPr>
              <a:t>Number of condoms distributed </a:t>
            </a:r>
          </a:p>
          <a:p>
            <a:pPr lvl="2">
              <a:spcBef>
                <a:spcPts val="1800"/>
              </a:spcBef>
              <a:buClr>
                <a:schemeClr val="accent1"/>
              </a:buClr>
              <a:defRPr/>
            </a:pPr>
            <a:r>
              <a:rPr lang="en-US" dirty="0">
                <a:latin typeface="Times New Roman" panose="02020603050405020304" pitchFamily="18" charset="0"/>
                <a:cs typeface="Times New Roman" panose="02020603050405020304" pitchFamily="18" charset="0"/>
              </a:rPr>
              <a:t>Number of HIV tests carried out</a:t>
            </a:r>
          </a:p>
          <a:p>
            <a:pPr lvl="1" algn="just" eaLnBrk="1" hangingPunct="1">
              <a:spcBef>
                <a:spcPts val="1800"/>
              </a:spcBef>
              <a:spcAft>
                <a:spcPts val="1800"/>
              </a:spcAft>
            </a:pPr>
            <a:endParaRPr lang="en-US"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4629659"/>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86600" cy="715962"/>
          </a:xfrm>
        </p:spPr>
        <p:txBody>
          <a:bodyPr>
            <a:normAutofit fontScale="90000"/>
          </a:bodyPr>
          <a:lstStyle/>
          <a:p>
            <a:r>
              <a:rPr lang="en-US" dirty="0">
                <a:latin typeface="High Tower Text" panose="02040502050506030303" pitchFamily="18" charset="0"/>
              </a:rPr>
              <a:t>Program Components…</a:t>
            </a:r>
            <a:endParaRPr lang="en-US" dirty="0"/>
          </a:p>
        </p:txBody>
      </p:sp>
      <p:sp>
        <p:nvSpPr>
          <p:cNvPr id="3" name="Content Placeholder 2"/>
          <p:cNvSpPr>
            <a:spLocks noGrp="1"/>
          </p:cNvSpPr>
          <p:nvPr>
            <p:ph idx="1"/>
          </p:nvPr>
        </p:nvSpPr>
        <p:spPr>
          <a:xfrm>
            <a:off x="417095" y="1144588"/>
            <a:ext cx="8229600" cy="5211762"/>
          </a:xfrm>
        </p:spPr>
        <p:txBody>
          <a:bodyPr>
            <a:normAutofit/>
          </a:bodyPr>
          <a:lstStyle/>
          <a:p>
            <a:pPr algn="just">
              <a:spcBef>
                <a:spcPts val="1200"/>
              </a:spcBef>
              <a:spcAft>
                <a:spcPts val="600"/>
              </a:spcAft>
            </a:pPr>
            <a:r>
              <a:rPr lang="en-US" sz="2800" dirty="0">
                <a:solidFill>
                  <a:srgbClr val="0066FF"/>
                </a:solidFill>
                <a:latin typeface="Times New Roman" panose="02020603050405020304" pitchFamily="18" charset="0"/>
                <a:cs typeface="Times New Roman" panose="02020603050405020304" pitchFamily="18" charset="0"/>
              </a:rPr>
              <a:t>Outcomes</a:t>
            </a:r>
          </a:p>
          <a:p>
            <a:pPr lvl="1" algn="just">
              <a:spcBef>
                <a:spcPts val="1200"/>
              </a:spcBef>
              <a:spcAft>
                <a:spcPts val="600"/>
              </a:spcAft>
            </a:pPr>
            <a:r>
              <a:rPr lang="en-US" sz="2400" dirty="0">
                <a:solidFill>
                  <a:srgbClr val="FF0000"/>
                </a:solidFill>
                <a:latin typeface="Times New Roman" panose="02020603050405020304" pitchFamily="18" charset="0"/>
                <a:cs typeface="Times New Roman" panose="02020603050405020304" pitchFamily="18" charset="0"/>
              </a:rPr>
              <a:t>Benefits</a:t>
            </a:r>
            <a:r>
              <a:rPr lang="en-US" sz="2400" dirty="0">
                <a:latin typeface="Times New Roman" panose="02020603050405020304" pitchFamily="18" charset="0"/>
                <a:cs typeface="Times New Roman" panose="02020603050405020304" pitchFamily="18" charset="0"/>
              </a:rPr>
              <a:t> that individuals, groups, communities </a:t>
            </a:r>
            <a:r>
              <a:rPr lang="en-US" sz="2400" dirty="0">
                <a:solidFill>
                  <a:srgbClr val="FF0000"/>
                </a:solidFill>
                <a:latin typeface="Times New Roman" panose="02020603050405020304" pitchFamily="18" charset="0"/>
                <a:cs typeface="Times New Roman" panose="02020603050405020304" pitchFamily="18" charset="0"/>
              </a:rPr>
              <a:t>realize</a:t>
            </a:r>
            <a:r>
              <a:rPr lang="en-US" sz="2400" dirty="0">
                <a:latin typeface="Times New Roman" panose="02020603050405020304" pitchFamily="18" charset="0"/>
                <a:cs typeface="Times New Roman" panose="02020603050405020304" pitchFamily="18" charset="0"/>
              </a:rPr>
              <a:t>.</a:t>
            </a:r>
          </a:p>
          <a:p>
            <a:pPr lvl="1" algn="just">
              <a:spcBef>
                <a:spcPts val="1200"/>
              </a:spcBef>
              <a:spcAft>
                <a:spcPts val="600"/>
              </a:spcAft>
            </a:pPr>
            <a:r>
              <a:rPr lang="en-US" sz="2400" dirty="0">
                <a:latin typeface="Times New Roman" panose="02020603050405020304" pitchFamily="18" charset="0"/>
                <a:cs typeface="Times New Roman" panose="02020603050405020304" pitchFamily="18" charset="0"/>
              </a:rPr>
              <a:t>The </a:t>
            </a:r>
            <a:r>
              <a:rPr lang="en-US" sz="2400" dirty="0">
                <a:solidFill>
                  <a:srgbClr val="FF0000"/>
                </a:solidFill>
                <a:latin typeface="Times New Roman" panose="02020603050405020304" pitchFamily="18" charset="0"/>
                <a:cs typeface="Times New Roman" panose="02020603050405020304" pitchFamily="18" charset="0"/>
              </a:rPr>
              <a:t>change</a:t>
            </a:r>
            <a:r>
              <a:rPr lang="en-US" sz="2400" dirty="0">
                <a:latin typeface="Times New Roman" panose="02020603050405020304" pitchFamily="18" charset="0"/>
                <a:cs typeface="Times New Roman" panose="02020603050405020304" pitchFamily="18" charset="0"/>
              </a:rPr>
              <a:t> that occur on the </a:t>
            </a:r>
            <a:r>
              <a:rPr lang="en-US" sz="2400" dirty="0">
                <a:solidFill>
                  <a:srgbClr val="FF0000"/>
                </a:solidFill>
                <a:latin typeface="Times New Roman" panose="02020603050405020304" pitchFamily="18" charset="0"/>
                <a:cs typeface="Times New Roman" panose="02020603050405020304" pitchFamily="18" charset="0"/>
              </a:rPr>
              <a:t>target beneficiaries </a:t>
            </a:r>
            <a:r>
              <a:rPr lang="en-US" sz="2400" dirty="0">
                <a:latin typeface="Times New Roman" panose="02020603050405020304" pitchFamily="18" charset="0"/>
                <a:cs typeface="Times New Roman" panose="02020603050405020304" pitchFamily="18" charset="0"/>
              </a:rPr>
              <a:t>due to program output.</a:t>
            </a:r>
          </a:p>
          <a:p>
            <a:pPr lvl="1" algn="just">
              <a:spcBef>
                <a:spcPts val="1200"/>
              </a:spcBef>
              <a:spcAft>
                <a:spcPts val="600"/>
              </a:spcAft>
            </a:pPr>
            <a:r>
              <a:rPr lang="en-US" sz="2400" dirty="0">
                <a:latin typeface="Times New Roman" panose="02020603050405020304" pitchFamily="18" charset="0"/>
                <a:cs typeface="Times New Roman" panose="02020603050405020304" pitchFamily="18" charset="0"/>
              </a:rPr>
              <a:t>such as changes in knowledge, attitudes, beliefs, skills, behaviors, access, policies, and environmental conditions</a:t>
            </a:r>
          </a:p>
          <a:p>
            <a:pPr lvl="1">
              <a:lnSpc>
                <a:spcPct val="80000"/>
              </a:lnSpc>
              <a:spcBef>
                <a:spcPts val="1200"/>
              </a:spcBef>
              <a:buClr>
                <a:schemeClr val="accent1"/>
              </a:buClr>
              <a:defRPr/>
            </a:pPr>
            <a:r>
              <a:rPr lang="en-US" sz="2400" dirty="0">
                <a:latin typeface="Times New Roman" panose="02020603050405020304" pitchFamily="18" charset="0"/>
                <a:cs typeface="Times New Roman" panose="02020603050405020304" pitchFamily="18" charset="0"/>
              </a:rPr>
              <a:t>Examples:</a:t>
            </a:r>
          </a:p>
          <a:p>
            <a:pPr lvl="2">
              <a:lnSpc>
                <a:spcPct val="80000"/>
              </a:lnSpc>
              <a:spcBef>
                <a:spcPts val="1200"/>
              </a:spcBef>
              <a:buClr>
                <a:schemeClr val="accent1"/>
              </a:buClr>
              <a:defRPr/>
            </a:pPr>
            <a:r>
              <a:rPr lang="en-US" dirty="0">
                <a:latin typeface="Times New Roman" panose="02020603050405020304" pitchFamily="18" charset="0"/>
                <a:cs typeface="Times New Roman" panose="02020603050405020304" pitchFamily="18" charset="0"/>
              </a:rPr>
              <a:t>Increase of condom use</a:t>
            </a:r>
          </a:p>
          <a:p>
            <a:pPr lvl="2">
              <a:lnSpc>
                <a:spcPct val="80000"/>
              </a:lnSpc>
              <a:spcBef>
                <a:spcPts val="1200"/>
              </a:spcBef>
              <a:buClr>
                <a:schemeClr val="accent1"/>
              </a:buClr>
              <a:defRPr/>
            </a:pPr>
            <a:r>
              <a:rPr lang="en-US" dirty="0">
                <a:latin typeface="Times New Roman" panose="02020603050405020304" pitchFamily="18" charset="0"/>
                <a:cs typeface="Times New Roman" panose="02020603050405020304" pitchFamily="18" charset="0"/>
              </a:rPr>
              <a:t>Improvement of quality of healthcare</a:t>
            </a:r>
          </a:p>
          <a:p>
            <a:pPr lvl="2">
              <a:lnSpc>
                <a:spcPct val="80000"/>
              </a:lnSpc>
              <a:spcBef>
                <a:spcPts val="1200"/>
              </a:spcBef>
              <a:buClr>
                <a:schemeClr val="accent1"/>
              </a:buClr>
              <a:defRPr/>
            </a:pPr>
            <a:r>
              <a:rPr lang="en-US" dirty="0">
                <a:latin typeface="Times New Roman" panose="02020603050405020304" pitchFamily="18" charset="0"/>
                <a:cs typeface="Times New Roman" panose="02020603050405020304" pitchFamily="18" charset="0"/>
              </a:rPr>
              <a:t>Reduction of risky sexual behaviors</a:t>
            </a:r>
          </a:p>
          <a:p>
            <a:pPr>
              <a:spcBef>
                <a:spcPts val="1200"/>
              </a:spcBef>
            </a:pPr>
            <a:endParaRPr lang="en-US" sz="24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5AE27165-DDB7-40E1-A26A-DAC8B4A79817}" type="slidenum">
              <a:rPr lang="en-US" smtClean="0"/>
              <a:pPr/>
              <a:t>24</a:t>
            </a:fld>
            <a:endParaRPr lang="en-US"/>
          </a:p>
        </p:txBody>
      </p:sp>
    </p:spTree>
    <p:extLst>
      <p:ext uri="{BB962C8B-B14F-4D97-AF65-F5344CB8AC3E}">
        <p14:creationId xmlns:p14="http://schemas.microsoft.com/office/powerpoint/2010/main" val="15007992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B6081FD7-17A8-4B66-97AC-36D2E20D23EE}" type="slidenum">
              <a:rPr lang="en-US" smtClean="0">
                <a:latin typeface="Arial" pitchFamily="34" charset="0"/>
              </a:rPr>
              <a:pPr/>
              <a:t>25</a:t>
            </a:fld>
            <a:endParaRPr lang="en-US">
              <a:latin typeface="Arial" pitchFamily="34" charset="0"/>
            </a:endParaRPr>
          </a:p>
        </p:txBody>
      </p:sp>
      <p:sp>
        <p:nvSpPr>
          <p:cNvPr id="18435" name="Rectangle 4"/>
          <p:cNvSpPr>
            <a:spLocks noGrp="1" noChangeArrowheads="1"/>
          </p:cNvSpPr>
          <p:nvPr>
            <p:ph type="title"/>
          </p:nvPr>
        </p:nvSpPr>
        <p:spPr>
          <a:xfrm>
            <a:off x="457200" y="274638"/>
            <a:ext cx="6858000" cy="868362"/>
          </a:xfrm>
        </p:spPr>
        <p:txBody>
          <a:bodyPr/>
          <a:lstStyle/>
          <a:p>
            <a:r>
              <a:rPr lang="en-US" dirty="0">
                <a:latin typeface="High Tower Text" panose="02040502050506030303" pitchFamily="18" charset="0"/>
              </a:rPr>
              <a:t>Program Components…</a:t>
            </a:r>
            <a:endParaRPr lang="en-US" b="1" dirty="0"/>
          </a:p>
        </p:txBody>
      </p:sp>
      <p:sp>
        <p:nvSpPr>
          <p:cNvPr id="18436" name="Rectangle 5"/>
          <p:cNvSpPr>
            <a:spLocks noGrp="1" noChangeArrowheads="1"/>
          </p:cNvSpPr>
          <p:nvPr>
            <p:ph type="body" idx="1"/>
          </p:nvPr>
        </p:nvSpPr>
        <p:spPr>
          <a:xfrm>
            <a:off x="457200" y="1295400"/>
            <a:ext cx="8229600" cy="4830763"/>
          </a:xfrm>
        </p:spPr>
        <p:txBody>
          <a:bodyPr>
            <a:normAutofit/>
          </a:bodyPr>
          <a:lstStyle/>
          <a:p>
            <a:pPr eaLnBrk="1" hangingPunct="1">
              <a:spcBef>
                <a:spcPts val="1200"/>
              </a:spcBef>
              <a:buFontTx/>
              <a:buNone/>
            </a:pPr>
            <a:r>
              <a:rPr lang="en-US" b="0" dirty="0">
                <a:solidFill>
                  <a:srgbClr val="0066FF"/>
                </a:solidFill>
                <a:latin typeface="Times New Roman" panose="02020603050405020304" pitchFamily="18" charset="0"/>
                <a:cs typeface="Times New Roman" panose="02020603050405020304" pitchFamily="18" charset="0"/>
              </a:rPr>
              <a:t>Impacts</a:t>
            </a:r>
          </a:p>
          <a:p>
            <a:pPr lvl="1" algn="just" eaLnBrk="1" hangingPunct="1">
              <a:spcBef>
                <a:spcPts val="1200"/>
              </a:spcBef>
            </a:pPr>
            <a:r>
              <a:rPr lang="en-US" sz="2600" b="0" dirty="0">
                <a:latin typeface="Times New Roman" panose="02020603050405020304" pitchFamily="18" charset="0"/>
                <a:cs typeface="Times New Roman" panose="02020603050405020304" pitchFamily="18" charset="0"/>
              </a:rPr>
              <a:t>Long-term results of one or more programs over time, such as changes in HIV infection, morbidity, and mortality</a:t>
            </a:r>
          </a:p>
          <a:p>
            <a:pPr lvl="1">
              <a:spcBef>
                <a:spcPts val="1200"/>
              </a:spcBef>
              <a:buClr>
                <a:schemeClr val="accent1"/>
              </a:buClr>
            </a:pPr>
            <a:r>
              <a:rPr lang="en-US" altLang="en-US" sz="2600" dirty="0">
                <a:latin typeface="Times New Roman" panose="02020603050405020304" pitchFamily="18" charset="0"/>
                <a:cs typeface="Times New Roman" panose="02020603050405020304" pitchFamily="18" charset="0"/>
              </a:rPr>
              <a:t>Examples:</a:t>
            </a:r>
          </a:p>
          <a:p>
            <a:pPr lvl="2">
              <a:spcBef>
                <a:spcPts val="1200"/>
              </a:spcBef>
              <a:buClr>
                <a:schemeClr val="accent1"/>
              </a:buClr>
            </a:pPr>
            <a:r>
              <a:rPr lang="en-US" altLang="en-US" sz="2600" dirty="0">
                <a:latin typeface="Times New Roman" panose="02020603050405020304" pitchFamily="18" charset="0"/>
                <a:cs typeface="Times New Roman" panose="02020603050405020304" pitchFamily="18" charset="0"/>
              </a:rPr>
              <a:t>Reduction in incidence of HIV infection</a:t>
            </a:r>
          </a:p>
          <a:p>
            <a:pPr lvl="2">
              <a:spcBef>
                <a:spcPts val="1200"/>
              </a:spcBef>
              <a:buClr>
                <a:schemeClr val="accent1"/>
              </a:buClr>
            </a:pPr>
            <a:r>
              <a:rPr lang="en-US" altLang="en-US" sz="2600" dirty="0">
                <a:latin typeface="Times New Roman" panose="02020603050405020304" pitchFamily="18" charset="0"/>
                <a:cs typeface="Times New Roman" panose="02020603050405020304" pitchFamily="18" charset="0"/>
              </a:rPr>
              <a:t>Reduction of HIV/AIDS mortality</a:t>
            </a:r>
          </a:p>
          <a:p>
            <a:pPr lvl="2">
              <a:spcBef>
                <a:spcPts val="1200"/>
              </a:spcBef>
              <a:buClr>
                <a:schemeClr val="accent1"/>
              </a:buClr>
            </a:pPr>
            <a:r>
              <a:rPr lang="en-US" altLang="en-US" sz="2600" dirty="0">
                <a:latin typeface="Times New Roman" panose="02020603050405020304" pitchFamily="18" charset="0"/>
                <a:cs typeface="Times New Roman" panose="02020603050405020304" pitchFamily="18" charset="0"/>
              </a:rPr>
              <a:t>Improvement in quality of life of patients</a:t>
            </a:r>
          </a:p>
          <a:p>
            <a:pPr marL="457200" lvl="1" indent="0" algn="just" eaLnBrk="1" hangingPunct="1">
              <a:spcBef>
                <a:spcPts val="1200"/>
              </a:spcBef>
              <a:buNone/>
            </a:pPr>
            <a:endParaRPr lang="en-US"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2814312"/>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2"/>
          <p:cNvSpPr>
            <a:spLocks noGrp="1" noChangeArrowheads="1"/>
          </p:cNvSpPr>
          <p:nvPr>
            <p:ph type="sldNum" sz="quarter" idx="4294967295"/>
          </p:nvPr>
        </p:nvSpPr>
        <p:spPr>
          <a:xfrm>
            <a:off x="6553200" y="6243638"/>
            <a:ext cx="2133600" cy="457200"/>
          </a:xfrm>
          <a:prstGeom prst="rect">
            <a:avLst/>
          </a:prstGeom>
        </p:spPr>
        <p:txBody>
          <a:bodyPr/>
          <a:lstStyle/>
          <a:p>
            <a:fld id="{00ED0428-040A-4616-B621-9943A465242D}" type="slidenum">
              <a:rPr lang="en-US"/>
              <a:pPr/>
              <a:t>26</a:t>
            </a:fld>
            <a:endParaRPr lang="en-US"/>
          </a:p>
        </p:txBody>
      </p:sp>
      <p:sp>
        <p:nvSpPr>
          <p:cNvPr id="276482" name="Rectangle 2"/>
          <p:cNvSpPr>
            <a:spLocks noGrp="1" noChangeArrowheads="1"/>
          </p:cNvSpPr>
          <p:nvPr>
            <p:ph type="ctrTitle"/>
          </p:nvPr>
        </p:nvSpPr>
        <p:spPr>
          <a:xfrm>
            <a:off x="457200" y="304800"/>
            <a:ext cx="7772400" cy="2362200"/>
          </a:xfrm>
        </p:spPr>
        <p:txBody>
          <a:bodyPr>
            <a:normAutofit fontScale="90000"/>
          </a:bodyPr>
          <a:lstStyle/>
          <a:p>
            <a:br>
              <a:rPr lang="en-US" sz="4800" b="1" dirty="0"/>
            </a:br>
            <a:br>
              <a:rPr lang="en-US" sz="4800" b="1" dirty="0"/>
            </a:br>
            <a:br>
              <a:rPr lang="en-US" sz="4800" b="1" dirty="0"/>
            </a:br>
            <a:br>
              <a:rPr lang="en-US" sz="6000" b="1" dirty="0">
                <a:solidFill>
                  <a:srgbClr val="0000FF"/>
                </a:solidFill>
              </a:rPr>
            </a:br>
            <a:r>
              <a:rPr lang="en-US" sz="5400" b="1" dirty="0">
                <a:solidFill>
                  <a:srgbClr val="0000FF"/>
                </a:solidFill>
              </a:rPr>
              <a:t>INDICATORS</a:t>
            </a:r>
            <a:br>
              <a:rPr lang="en-US" sz="6000" b="1" dirty="0">
                <a:solidFill>
                  <a:srgbClr val="0000FF"/>
                </a:solidFill>
              </a:rPr>
            </a:br>
            <a:r>
              <a:rPr lang="en-US" sz="6000" b="1" dirty="0">
                <a:solidFill>
                  <a:srgbClr val="0000FF"/>
                </a:solidFill>
              </a:rPr>
              <a:t> </a:t>
            </a:r>
            <a:r>
              <a:rPr lang="en-US" sz="4800" b="1" dirty="0"/>
              <a:t>Development &amp; selection for M&amp;E</a:t>
            </a:r>
            <a:br>
              <a:rPr lang="en-US" sz="4800" b="1" dirty="0"/>
            </a:br>
            <a:br>
              <a:rPr lang="en-US" sz="4800" b="1" dirty="0"/>
            </a:br>
            <a:br>
              <a:rPr lang="en-US" sz="4800" b="1" dirty="0"/>
            </a:br>
            <a:br>
              <a:rPr lang="en-US" sz="4800" b="1" dirty="0"/>
            </a:br>
            <a:endParaRPr lang="en-US" sz="4800" b="1" dirty="0"/>
          </a:p>
        </p:txBody>
      </p:sp>
      <p:sp>
        <p:nvSpPr>
          <p:cNvPr id="8" name="Rectangle 7"/>
          <p:cNvSpPr/>
          <p:nvPr/>
        </p:nvSpPr>
        <p:spPr>
          <a:xfrm>
            <a:off x="228600" y="3810000"/>
            <a:ext cx="8610600" cy="1938992"/>
          </a:xfrm>
          <a:prstGeom prst="rect">
            <a:avLst/>
          </a:prstGeom>
        </p:spPr>
        <p:txBody>
          <a:bodyPr wrap="square">
            <a:spAutoFit/>
          </a:bodyPr>
          <a:lstStyle/>
          <a:p>
            <a:r>
              <a:rPr lang="en-US" sz="4000" dirty="0">
                <a:solidFill>
                  <a:schemeClr val="tx2">
                    <a:lumMod val="75000"/>
                  </a:schemeClr>
                </a:solidFill>
                <a:latin typeface="Khmer UI" pitchFamily="34" charset="0"/>
                <a:cs typeface="Khmer UI" pitchFamily="34" charset="0"/>
              </a:rPr>
              <a:t>“If you cannot measure results, </a:t>
            </a:r>
          </a:p>
          <a:p>
            <a:r>
              <a:rPr lang="en-US" sz="4000" dirty="0">
                <a:solidFill>
                  <a:schemeClr val="tx2">
                    <a:lumMod val="75000"/>
                  </a:schemeClr>
                </a:solidFill>
                <a:latin typeface="Khmer UI" pitchFamily="34" charset="0"/>
                <a:cs typeface="Khmer UI" pitchFamily="34" charset="0"/>
              </a:rPr>
              <a:t>you can not tell success from failure!”</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382000" cy="5211763"/>
          </a:xfrm>
        </p:spPr>
        <p:txBody>
          <a:bodyPr rtlCol="0">
            <a:normAutofit/>
          </a:bodyPr>
          <a:lstStyle/>
          <a:p>
            <a:pPr marL="0" indent="0" eaLnBrk="1" fontAlgn="auto" hangingPunct="1">
              <a:lnSpc>
                <a:spcPct val="90000"/>
              </a:lnSpc>
              <a:spcAft>
                <a:spcPts val="0"/>
              </a:spcAft>
              <a:buFont typeface="Arial" panose="020B0604020202020204" pitchFamily="34" charset="0"/>
              <a:buNone/>
              <a:defRPr/>
            </a:pPr>
            <a:r>
              <a:rPr lang="en-US" sz="4000" b="1" dirty="0">
                <a:latin typeface="Cambria" panose="02040503050406030204" pitchFamily="18" charset="0"/>
                <a:ea typeface="Tahoma" panose="020B0604030504040204" pitchFamily="34" charset="0"/>
                <a:cs typeface="Tahoma" panose="020B0604030504040204" pitchFamily="34" charset="0"/>
              </a:rPr>
              <a:t> indicators are:</a:t>
            </a:r>
            <a:endParaRPr lang="en-US" b="1" dirty="0">
              <a:latin typeface="Cambria" panose="02040503050406030204" pitchFamily="18" charset="0"/>
              <a:ea typeface="Tahoma" panose="020B0604030504040204" pitchFamily="34" charset="0"/>
              <a:cs typeface="Tahoma" panose="020B0604030504040204" pitchFamily="34" charset="0"/>
            </a:endParaRPr>
          </a:p>
          <a:p>
            <a:pPr marL="0" indent="0" eaLnBrk="1" fontAlgn="auto" hangingPunct="1">
              <a:lnSpc>
                <a:spcPct val="90000"/>
              </a:lnSpc>
              <a:spcAft>
                <a:spcPts val="0"/>
              </a:spcAft>
              <a:buFont typeface="Arial" panose="020B0604020202020204" pitchFamily="34" charset="0"/>
              <a:buNone/>
              <a:defRPr/>
            </a:pPr>
            <a:endParaRPr lang="en-US" sz="1600" dirty="0">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Wingdings" panose="05000000000000000000" pitchFamily="2" charset="2"/>
              <a:buChar char="§"/>
              <a:defRPr/>
            </a:pPr>
            <a:r>
              <a:rPr lang="en-US" dirty="0">
                <a:ea typeface="Tahoma" panose="020B0604030504040204" pitchFamily="34" charset="0"/>
                <a:cs typeface="Tahoma" panose="020B0604030504040204" pitchFamily="34" charset="0"/>
              </a:rPr>
              <a:t>A </a:t>
            </a:r>
            <a:r>
              <a:rPr lang="en-US" dirty="0">
                <a:solidFill>
                  <a:srgbClr val="0070C0"/>
                </a:solidFill>
                <a:ea typeface="Tahoma" panose="020B0604030504040204" pitchFamily="34" charset="0"/>
                <a:cs typeface="Tahoma" panose="020B0604030504040204" pitchFamily="34" charset="0"/>
              </a:rPr>
              <a:t>variable</a:t>
            </a:r>
            <a:r>
              <a:rPr lang="en-US" dirty="0">
                <a:ea typeface="Tahoma" panose="020B0604030504040204" pitchFamily="34" charset="0"/>
                <a:cs typeface="Tahoma" panose="020B0604030504040204" pitchFamily="34" charset="0"/>
              </a:rPr>
              <a:t> or summary of variables</a:t>
            </a:r>
            <a:r>
              <a:rPr lang="en-US" b="1" dirty="0">
                <a:ea typeface="Tahoma" panose="020B0604030504040204" pitchFamily="34" charset="0"/>
                <a:cs typeface="Tahoma" panose="020B0604030504040204" pitchFamily="34" charset="0"/>
              </a:rPr>
              <a:t> </a:t>
            </a:r>
            <a:r>
              <a:rPr lang="en-US" dirty="0">
                <a:ea typeface="Tahoma" panose="020B0604030504040204" pitchFamily="34" charset="0"/>
                <a:cs typeface="Tahoma" panose="020B0604030504040204" pitchFamily="34" charset="0"/>
              </a:rPr>
              <a:t>that</a:t>
            </a:r>
            <a:r>
              <a:rPr lang="en-US" b="1" dirty="0">
                <a:ea typeface="Tahoma" panose="020B0604030504040204" pitchFamily="34" charset="0"/>
                <a:cs typeface="Tahoma" panose="020B0604030504040204" pitchFamily="34" charset="0"/>
              </a:rPr>
              <a:t> </a:t>
            </a:r>
            <a:r>
              <a:rPr lang="en-US" dirty="0">
                <a:solidFill>
                  <a:srgbClr val="0070C0"/>
                </a:solidFill>
                <a:ea typeface="Tahoma" panose="020B0604030504040204" pitchFamily="34" charset="0"/>
                <a:cs typeface="Tahoma" panose="020B0604030504040204" pitchFamily="34" charset="0"/>
              </a:rPr>
              <a:t>Measures</a:t>
            </a:r>
            <a:r>
              <a:rPr lang="en-US" dirty="0">
                <a:ea typeface="Tahoma" panose="020B0604030504040204" pitchFamily="34" charset="0"/>
                <a:cs typeface="Tahoma" panose="020B0604030504040204" pitchFamily="34" charset="0"/>
              </a:rPr>
              <a:t> key elements of a program or project</a:t>
            </a:r>
          </a:p>
          <a:p>
            <a:pPr marL="0" indent="0" eaLnBrk="1" fontAlgn="auto" hangingPunct="1">
              <a:spcAft>
                <a:spcPts val="0"/>
              </a:spcAft>
              <a:buNone/>
              <a:defRPr/>
            </a:pPr>
            <a:r>
              <a:rPr lang="en-US" sz="900" dirty="0">
                <a:ea typeface="Tahoma" panose="020B0604030504040204" pitchFamily="34" charset="0"/>
                <a:cs typeface="Tahoma" panose="020B0604030504040204" pitchFamily="34" charset="0"/>
              </a:rPr>
              <a:t> </a:t>
            </a:r>
          </a:p>
          <a:p>
            <a:pPr eaLnBrk="1" fontAlgn="auto" hangingPunct="1">
              <a:spcAft>
                <a:spcPts val="0"/>
              </a:spcAft>
              <a:buFont typeface="Wingdings" panose="05000000000000000000" pitchFamily="2" charset="2"/>
              <a:buChar char="§"/>
              <a:defRPr/>
            </a:pPr>
            <a:r>
              <a:rPr lang="en-US" dirty="0">
                <a:ea typeface="Tahoma" panose="020B0604030504040204" pitchFamily="34" charset="0"/>
                <a:cs typeface="Tahoma" panose="020B0604030504040204" pitchFamily="34" charset="0"/>
              </a:rPr>
              <a:t>Indicators provide critical M&amp;E data at every </a:t>
            </a:r>
            <a:r>
              <a:rPr lang="en-US" dirty="0">
                <a:solidFill>
                  <a:srgbClr val="0070C0"/>
                </a:solidFill>
                <a:ea typeface="Tahoma" panose="020B0604030504040204" pitchFamily="34" charset="0"/>
                <a:cs typeface="Tahoma" panose="020B0604030504040204" pitchFamily="34" charset="0"/>
              </a:rPr>
              <a:t>stage</a:t>
            </a:r>
            <a:r>
              <a:rPr lang="en-US" dirty="0">
                <a:ea typeface="Tahoma" panose="020B0604030504040204" pitchFamily="34" charset="0"/>
                <a:cs typeface="Tahoma" panose="020B0604030504040204" pitchFamily="34" charset="0"/>
              </a:rPr>
              <a:t> of program implementation</a:t>
            </a:r>
          </a:p>
          <a:p>
            <a:pPr lvl="2">
              <a:buFont typeface="Wingdings" panose="05000000000000000000" pitchFamily="2" charset="2"/>
              <a:buChar char="§"/>
              <a:defRPr/>
            </a:pPr>
            <a:r>
              <a:rPr lang="en-US" sz="3200" dirty="0">
                <a:solidFill>
                  <a:srgbClr val="0070C0"/>
                </a:solidFill>
                <a:ea typeface="Tahoma" panose="020B0604030504040204" pitchFamily="34" charset="0"/>
                <a:cs typeface="Tahoma" panose="020B0604030504040204" pitchFamily="34" charset="0"/>
              </a:rPr>
              <a:t>Inputs, process, outputs, outcomes and impact</a:t>
            </a:r>
          </a:p>
          <a:p>
            <a:pPr eaLnBrk="1" fontAlgn="auto" hangingPunct="1">
              <a:spcAft>
                <a:spcPts val="0"/>
              </a:spcAft>
              <a:buFont typeface="Wingdings" panose="05000000000000000000" pitchFamily="2" charset="2"/>
              <a:buChar char="§"/>
              <a:defRPr/>
            </a:pPr>
            <a:endParaRPr lang="en-US" sz="2800" dirty="0">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pPr>
              <a:defRPr/>
            </a:pPr>
            <a:fld id="{6E2898DB-EC62-4942-91DB-AD03168BC349}" type="slidenum">
              <a:rPr lang="en-US"/>
              <a:pPr>
                <a:defRPr/>
              </a:pPr>
              <a:t>27</a:t>
            </a:fld>
            <a:endParaRPr lang="en-US" dirty="0"/>
          </a:p>
        </p:txBody>
      </p:sp>
    </p:spTree>
    <p:extLst>
      <p:ext uri="{BB962C8B-B14F-4D97-AF65-F5344CB8AC3E}">
        <p14:creationId xmlns:p14="http://schemas.microsoft.com/office/powerpoint/2010/main" val="38624700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26A1E388-6FCC-442E-8624-408AE973ECBB}" type="slidenum">
              <a:rPr lang="en-US"/>
              <a:pPr/>
              <a:t>28</a:t>
            </a:fld>
            <a:endParaRPr lang="en-US"/>
          </a:p>
        </p:txBody>
      </p:sp>
      <p:sp>
        <p:nvSpPr>
          <p:cNvPr id="278530" name="Rectangle 2"/>
          <p:cNvSpPr>
            <a:spLocks noGrp="1" noChangeArrowheads="1"/>
          </p:cNvSpPr>
          <p:nvPr>
            <p:ph type="body" idx="1"/>
          </p:nvPr>
        </p:nvSpPr>
        <p:spPr>
          <a:xfrm>
            <a:off x="457200" y="457200"/>
            <a:ext cx="8229600" cy="6096000"/>
          </a:xfrm>
        </p:spPr>
        <p:txBody>
          <a:bodyPr>
            <a:normAutofit/>
          </a:bodyPr>
          <a:lstStyle/>
          <a:p>
            <a:pPr marL="376238">
              <a:buClr>
                <a:schemeClr val="tx1"/>
              </a:buClr>
              <a:buFont typeface="Wingdings" pitchFamily="2" charset="2"/>
              <a:buChar char="Ø"/>
            </a:pPr>
            <a:r>
              <a:rPr lang="en-US" sz="3600" b="1" dirty="0">
                <a:solidFill>
                  <a:srgbClr val="0000FF"/>
                </a:solidFill>
              </a:rPr>
              <a:t>Indicators are signals which show;</a:t>
            </a:r>
          </a:p>
          <a:p>
            <a:pPr marL="1200150" lvl="1">
              <a:lnSpc>
                <a:spcPct val="150000"/>
              </a:lnSpc>
              <a:buClr>
                <a:schemeClr val="tx1"/>
              </a:buClr>
              <a:buFont typeface="Wingdings" pitchFamily="2" charset="2"/>
              <a:buChar char="§"/>
            </a:pPr>
            <a:r>
              <a:rPr lang="en-US" dirty="0"/>
              <a:t>Whether we are on the right track &amp; direction,</a:t>
            </a:r>
          </a:p>
          <a:p>
            <a:pPr marL="1200150" lvl="1">
              <a:lnSpc>
                <a:spcPct val="150000"/>
              </a:lnSpc>
              <a:buClr>
                <a:schemeClr val="tx1"/>
              </a:buClr>
              <a:buFont typeface="Wingdings" pitchFamily="2" charset="2"/>
              <a:buChar char="§"/>
            </a:pPr>
            <a:r>
              <a:rPr lang="en-US" dirty="0"/>
              <a:t>How far we have progressed</a:t>
            </a:r>
          </a:p>
          <a:p>
            <a:pPr marL="1200150" lvl="1">
              <a:lnSpc>
                <a:spcPct val="150000"/>
              </a:lnSpc>
              <a:buClr>
                <a:schemeClr val="tx1"/>
              </a:buClr>
              <a:buFont typeface="Wingdings" pitchFamily="2" charset="2"/>
              <a:buChar char="§"/>
            </a:pPr>
            <a:r>
              <a:rPr lang="en-US" dirty="0"/>
              <a:t>How far we still have to go to reach our destination/objectives </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idx="4294967295"/>
          </p:nvPr>
        </p:nvSpPr>
        <p:spPr/>
        <p:txBody>
          <a:bodyPr rtlCol="0">
            <a:normAutofit/>
          </a:bodyPr>
          <a:lstStyle/>
          <a:p>
            <a:pPr eaLnBrk="1" fontAlgn="auto" hangingPunct="1">
              <a:spcAft>
                <a:spcPts val="0"/>
              </a:spcAft>
              <a:defRPr/>
            </a:pPr>
            <a:r>
              <a:rPr lang="en-US" sz="4000" b="1" dirty="0">
                <a:solidFill>
                  <a:schemeClr val="accent5">
                    <a:lumMod val="50000"/>
                  </a:schemeClr>
                </a:solidFill>
                <a:latin typeface="Cambria" panose="02040503050406030204" pitchFamily="18" charset="0"/>
                <a:ea typeface="Tahoma" panose="020B0604030504040204" pitchFamily="34" charset="0"/>
                <a:cs typeface="Tahoma" panose="020B0604030504040204" pitchFamily="34" charset="0"/>
              </a:rPr>
              <a:t>Types of indicators</a:t>
            </a:r>
          </a:p>
        </p:txBody>
      </p:sp>
      <p:sp>
        <p:nvSpPr>
          <p:cNvPr id="60419" name="Content Placeholder 2"/>
          <p:cNvSpPr>
            <a:spLocks noGrp="1"/>
          </p:cNvSpPr>
          <p:nvPr>
            <p:ph idx="4294967295"/>
          </p:nvPr>
        </p:nvSpPr>
        <p:spPr>
          <a:xfrm>
            <a:off x="457200" y="1447800"/>
            <a:ext cx="7783513" cy="4724400"/>
          </a:xfrm>
        </p:spPr>
        <p:txBody>
          <a:bodyPr>
            <a:normAutofit/>
          </a:bodyPr>
          <a:lstStyle/>
          <a:p>
            <a:pPr eaLnBrk="1" hangingPunct="1">
              <a:lnSpc>
                <a:spcPct val="115000"/>
              </a:lnSpc>
              <a:spcBef>
                <a:spcPct val="45000"/>
              </a:spcBef>
              <a:buFont typeface="Wingdings" panose="05000000000000000000" pitchFamily="2" charset="2"/>
              <a:buChar char="§"/>
            </a:pPr>
            <a:r>
              <a:rPr lang="en-US" altLang="en-US" sz="2800" dirty="0">
                <a:cs typeface="Tahoma" panose="020B0604030504040204" pitchFamily="34" charset="0"/>
              </a:rPr>
              <a:t>Indicators could be </a:t>
            </a:r>
            <a:r>
              <a:rPr lang="en-US" altLang="en-US" sz="2800" dirty="0">
                <a:solidFill>
                  <a:srgbClr val="0000FF"/>
                </a:solidFill>
                <a:cs typeface="Tahoma" panose="020B0604030504040204" pitchFamily="34" charset="0"/>
              </a:rPr>
              <a:t>classified based </a:t>
            </a:r>
            <a:r>
              <a:rPr lang="en-US" altLang="en-US" sz="2800" dirty="0">
                <a:cs typeface="Tahoma" panose="020B0604030504040204" pitchFamily="34" charset="0"/>
              </a:rPr>
              <a:t>on different aspects:</a:t>
            </a:r>
          </a:p>
          <a:p>
            <a:pPr marL="912813" lvl="1" indent="-457200" eaLnBrk="1" hangingPunct="1">
              <a:lnSpc>
                <a:spcPct val="115000"/>
              </a:lnSpc>
              <a:spcBef>
                <a:spcPct val="45000"/>
              </a:spcBef>
              <a:buFont typeface="Wingdings" panose="05000000000000000000" pitchFamily="2" charset="2"/>
              <a:buChar char="§"/>
            </a:pPr>
            <a:r>
              <a:rPr lang="en-US" altLang="en-US" dirty="0">
                <a:cs typeface="Tahoma" panose="020B0604030504040204" pitchFamily="34" charset="0"/>
              </a:rPr>
              <a:t>Relationship with the subject of interest</a:t>
            </a:r>
          </a:p>
          <a:p>
            <a:pPr marL="912813" lvl="1" indent="-457200" eaLnBrk="1" hangingPunct="1">
              <a:lnSpc>
                <a:spcPct val="115000"/>
              </a:lnSpc>
              <a:spcBef>
                <a:spcPct val="45000"/>
              </a:spcBef>
              <a:buFont typeface="Wingdings" panose="05000000000000000000" pitchFamily="2" charset="2"/>
              <a:buChar char="§"/>
            </a:pPr>
            <a:r>
              <a:rPr lang="en-US" altLang="en-US" dirty="0">
                <a:cs typeface="Tahoma" panose="020B0604030504040204" pitchFamily="34" charset="0"/>
              </a:rPr>
              <a:t>The nature of information they provide</a:t>
            </a:r>
          </a:p>
          <a:p>
            <a:pPr marL="912813" lvl="1" indent="-457200" eaLnBrk="1" hangingPunct="1">
              <a:lnSpc>
                <a:spcPct val="115000"/>
              </a:lnSpc>
              <a:spcBef>
                <a:spcPct val="45000"/>
              </a:spcBef>
              <a:buFont typeface="Wingdings" panose="05000000000000000000" pitchFamily="2" charset="2"/>
              <a:buChar char="§"/>
            </a:pPr>
            <a:r>
              <a:rPr lang="en-US" altLang="en-US" dirty="0">
                <a:cs typeface="Tahoma" panose="020B0604030504040204" pitchFamily="34" charset="0"/>
              </a:rPr>
              <a:t>The component of a program they measure</a:t>
            </a:r>
          </a:p>
        </p:txBody>
      </p:sp>
      <p:sp>
        <p:nvSpPr>
          <p:cNvPr id="2" name="Slide Number Placeholder 1"/>
          <p:cNvSpPr>
            <a:spLocks noGrp="1"/>
          </p:cNvSpPr>
          <p:nvPr>
            <p:ph type="sldNum" sz="quarter" idx="12"/>
          </p:nvPr>
        </p:nvSpPr>
        <p:spPr/>
        <p:txBody>
          <a:bodyPr/>
          <a:lstStyle/>
          <a:p>
            <a:pPr>
              <a:defRPr/>
            </a:pPr>
            <a:fld id="{B9830F1C-E4C3-441B-8362-988C3562CBC0}" type="slidenum">
              <a:rPr lang="en-US"/>
              <a:pPr>
                <a:defRPr/>
              </a:pPr>
              <a:t>29</a:t>
            </a:fld>
            <a:endParaRPr lang="en-US"/>
          </a:p>
        </p:txBody>
      </p:sp>
    </p:spTree>
    <p:extLst>
      <p:ext uri="{BB962C8B-B14F-4D97-AF65-F5344CB8AC3E}">
        <p14:creationId xmlns:p14="http://schemas.microsoft.com/office/powerpoint/2010/main" val="3404198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a:t>Implementing </a:t>
            </a:r>
          </a:p>
        </p:txBody>
      </p:sp>
      <p:sp>
        <p:nvSpPr>
          <p:cNvPr id="3" name="Content Placeholder 2"/>
          <p:cNvSpPr>
            <a:spLocks noGrp="1"/>
          </p:cNvSpPr>
          <p:nvPr>
            <p:ph idx="1"/>
          </p:nvPr>
        </p:nvSpPr>
        <p:spPr>
          <a:xfrm>
            <a:off x="457200" y="1371600"/>
            <a:ext cx="8229600" cy="4754563"/>
          </a:xfrm>
        </p:spPr>
        <p:txBody>
          <a:bodyPr>
            <a:normAutofit fontScale="92500" lnSpcReduction="20000"/>
          </a:bodyPr>
          <a:lstStyle/>
          <a:p>
            <a:pPr>
              <a:lnSpc>
                <a:spcPct val="150000"/>
              </a:lnSpc>
            </a:pPr>
            <a:r>
              <a:rPr lang="en-US" dirty="0">
                <a:latin typeface="Bookman Old Style" pitchFamily="18" charset="0"/>
              </a:rPr>
              <a:t>Practice of mgt next to organizing</a:t>
            </a:r>
          </a:p>
          <a:p>
            <a:pPr>
              <a:lnSpc>
                <a:spcPct val="150000"/>
              </a:lnSpc>
            </a:pPr>
            <a:r>
              <a:rPr lang="en-US" dirty="0">
                <a:latin typeface="Bookman Old Style" pitchFamily="18" charset="0"/>
              </a:rPr>
              <a:t>Excision of actual activities based on the plan</a:t>
            </a:r>
          </a:p>
          <a:p>
            <a:pPr>
              <a:lnSpc>
                <a:spcPct val="150000"/>
              </a:lnSpc>
            </a:pPr>
            <a:r>
              <a:rPr lang="en-US" dirty="0">
                <a:latin typeface="Bookman Old Style" pitchFamily="18" charset="0"/>
              </a:rPr>
              <a:t>Integrate systems and coordinate work flow</a:t>
            </a:r>
          </a:p>
          <a:p>
            <a:pPr>
              <a:lnSpc>
                <a:spcPct val="150000"/>
              </a:lnSpc>
            </a:pPr>
            <a:r>
              <a:rPr lang="en-US" dirty="0">
                <a:solidFill>
                  <a:schemeClr val="tx2">
                    <a:lumMod val="25000"/>
                  </a:schemeClr>
                </a:solidFill>
                <a:latin typeface="Bookman Old Style" pitchFamily="18" charset="0"/>
              </a:rPr>
              <a:t>controlling </a:t>
            </a:r>
            <a:r>
              <a:rPr lang="en-US" dirty="0">
                <a:latin typeface="Bookman Old Style" pitchFamily="18" charset="0"/>
              </a:rPr>
              <a:t>is a mgt practice next to implementing</a:t>
            </a:r>
          </a:p>
          <a:p>
            <a:endParaRPr lang="en-US" dirty="0"/>
          </a:p>
        </p:txBody>
      </p:sp>
      <p:sp>
        <p:nvSpPr>
          <p:cNvPr id="5" name="Slide Number Placeholder 4"/>
          <p:cNvSpPr>
            <a:spLocks noGrp="1"/>
          </p:cNvSpPr>
          <p:nvPr>
            <p:ph type="sldNum" sz="quarter" idx="12"/>
          </p:nvPr>
        </p:nvSpPr>
        <p:spPr/>
        <p:txBody>
          <a:bodyPr/>
          <a:lstStyle/>
          <a:p>
            <a:fld id="{8D88A714-B0D3-4C1A-84C8-9372FC09449A}" type="slidenum">
              <a:rPr lang="en-US" smtClean="0"/>
              <a:pPr/>
              <a:t>3</a:t>
            </a:fld>
            <a:endParaRPr lang="en-US"/>
          </a:p>
        </p:txBody>
      </p:sp>
    </p:spTree>
    <p:extLst>
      <p:ext uri="{BB962C8B-B14F-4D97-AF65-F5344CB8AC3E}">
        <p14:creationId xmlns:p14="http://schemas.microsoft.com/office/powerpoint/2010/main" val="11164576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idx="4294967295"/>
          </p:nvPr>
        </p:nvSpPr>
        <p:spPr/>
        <p:txBody>
          <a:bodyPr/>
          <a:lstStyle/>
          <a:p>
            <a:pPr eaLnBrk="1" hangingPunct="1"/>
            <a:r>
              <a:rPr lang="en-US" altLang="en-US" sz="4000" b="1">
                <a:solidFill>
                  <a:srgbClr val="215968"/>
                </a:solidFill>
                <a:latin typeface="Cambria" panose="02040503050406030204" pitchFamily="18" charset="0"/>
                <a:cs typeface="Tahoma" panose="020B0604030504040204" pitchFamily="34" charset="0"/>
              </a:rPr>
              <a:t>Types of indicators con’t…</a:t>
            </a:r>
            <a:endParaRPr lang="en-US" altLang="en-US" sz="4000">
              <a:latin typeface="Cambria" panose="02040503050406030204" pitchFamily="18" charset="0"/>
            </a:endParaRPr>
          </a:p>
        </p:txBody>
      </p:sp>
      <p:sp>
        <p:nvSpPr>
          <p:cNvPr id="62467" name="Content Placeholder 2"/>
          <p:cNvSpPr>
            <a:spLocks noGrp="1"/>
          </p:cNvSpPr>
          <p:nvPr>
            <p:ph idx="4294967295"/>
          </p:nvPr>
        </p:nvSpPr>
        <p:spPr>
          <a:xfrm>
            <a:off x="903288" y="1447800"/>
            <a:ext cx="7337425" cy="4724400"/>
          </a:xfrm>
        </p:spPr>
        <p:txBody>
          <a:bodyPr/>
          <a:lstStyle/>
          <a:p>
            <a:pPr eaLnBrk="1" hangingPunct="1">
              <a:buFont typeface="Wingdings" panose="05000000000000000000" pitchFamily="2" charset="2"/>
              <a:buChar char="§"/>
            </a:pPr>
            <a:r>
              <a:rPr lang="en-US" altLang="en-US">
                <a:cs typeface="Tahoma" panose="020B0604030504040204" pitchFamily="34" charset="0"/>
              </a:rPr>
              <a:t>Based on their relationship with the subject of interest</a:t>
            </a:r>
          </a:p>
          <a:p>
            <a:pPr marL="1141413" lvl="2" indent="-225425" eaLnBrk="1" hangingPunct="1"/>
            <a:endParaRPr lang="en-US" altLang="en-US" sz="2800"/>
          </a:p>
          <a:p>
            <a:pPr marL="1141413" lvl="2" indent="-225425" eaLnBrk="1" hangingPunct="1"/>
            <a:r>
              <a:rPr lang="en-US" altLang="en-US" sz="3200">
                <a:cs typeface="Tahoma" panose="020B0604030504040204" pitchFamily="34" charset="0"/>
              </a:rPr>
              <a:t>Direct indicators</a:t>
            </a:r>
          </a:p>
          <a:p>
            <a:pPr marL="1141413" lvl="2" indent="-225425" eaLnBrk="1" hangingPunct="1"/>
            <a:endParaRPr lang="en-US" altLang="en-US" sz="3200">
              <a:cs typeface="Tahoma" panose="020B0604030504040204" pitchFamily="34" charset="0"/>
            </a:endParaRPr>
          </a:p>
          <a:p>
            <a:pPr marL="1141413" lvl="2" indent="-225425" eaLnBrk="1" hangingPunct="1"/>
            <a:r>
              <a:rPr lang="en-US" altLang="en-US" sz="3200">
                <a:cs typeface="Tahoma" panose="020B0604030504040204" pitchFamily="34" charset="0"/>
              </a:rPr>
              <a:t>Indirect (proxy) indicators</a:t>
            </a:r>
          </a:p>
        </p:txBody>
      </p:sp>
      <p:sp>
        <p:nvSpPr>
          <p:cNvPr id="2" name="Slide Number Placeholder 1"/>
          <p:cNvSpPr>
            <a:spLocks noGrp="1"/>
          </p:cNvSpPr>
          <p:nvPr>
            <p:ph type="sldNum" sz="quarter" idx="12"/>
          </p:nvPr>
        </p:nvSpPr>
        <p:spPr/>
        <p:txBody>
          <a:bodyPr/>
          <a:lstStyle/>
          <a:p>
            <a:pPr>
              <a:defRPr/>
            </a:pPr>
            <a:fld id="{C89659D8-45B4-410C-800E-D43D0771820E}" type="slidenum">
              <a:rPr lang="en-US"/>
              <a:pPr>
                <a:defRPr/>
              </a:pPr>
              <a:t>30</a:t>
            </a:fld>
            <a:endParaRPr lang="en-US"/>
          </a:p>
        </p:txBody>
      </p:sp>
    </p:spTree>
    <p:extLst>
      <p:ext uri="{BB962C8B-B14F-4D97-AF65-F5344CB8AC3E}">
        <p14:creationId xmlns:p14="http://schemas.microsoft.com/office/powerpoint/2010/main" val="39132632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altLang="en-US" sz="4000" b="1">
                <a:solidFill>
                  <a:srgbClr val="215968"/>
                </a:solidFill>
                <a:latin typeface="Cambria" panose="02040503050406030204" pitchFamily="18" charset="0"/>
                <a:cs typeface="Tahoma" panose="020B0604030504040204" pitchFamily="34" charset="0"/>
              </a:rPr>
              <a:t>Types of indicators con’t…</a:t>
            </a:r>
            <a:endParaRPr lang="en-US" altLang="en-US" sz="4000">
              <a:latin typeface="Cambria" panose="02040503050406030204" pitchFamily="18" charset="0"/>
            </a:endParaRPr>
          </a:p>
        </p:txBody>
      </p:sp>
      <p:sp>
        <p:nvSpPr>
          <p:cNvPr id="27651" name="Rectangle 3"/>
          <p:cNvSpPr>
            <a:spLocks noGrp="1" noChangeArrowheads="1"/>
          </p:cNvSpPr>
          <p:nvPr>
            <p:ph type="body" idx="1"/>
          </p:nvPr>
        </p:nvSpPr>
        <p:spPr>
          <a:xfrm>
            <a:off x="228600" y="1219200"/>
            <a:ext cx="8381999" cy="4495800"/>
          </a:xfrm>
        </p:spPr>
        <p:txBody>
          <a:bodyPr rtlCol="0">
            <a:normAutofit/>
          </a:bodyPr>
          <a:lstStyle/>
          <a:p>
            <a:pPr marL="0" indent="0" eaLnBrk="1" fontAlgn="auto" hangingPunct="1">
              <a:lnSpc>
                <a:spcPct val="150000"/>
              </a:lnSpc>
              <a:spcBef>
                <a:spcPct val="40000"/>
              </a:spcBef>
              <a:spcAft>
                <a:spcPts val="0"/>
              </a:spcAft>
              <a:buFont typeface="Arial" panose="020B0604020202020204" pitchFamily="34" charset="0"/>
              <a:buNone/>
              <a:defRPr/>
            </a:pPr>
            <a:r>
              <a:rPr lang="en-US" sz="3600" b="1" dirty="0">
                <a:ea typeface="Tahoma" panose="020B0604030504040204" pitchFamily="34" charset="0"/>
                <a:cs typeface="Tahoma" panose="020B0604030504040204" pitchFamily="34" charset="0"/>
              </a:rPr>
              <a:t>Direct indicators</a:t>
            </a:r>
          </a:p>
          <a:p>
            <a:pPr lvl="1" eaLnBrk="1" fontAlgn="auto" hangingPunct="1">
              <a:lnSpc>
                <a:spcPct val="150000"/>
              </a:lnSpc>
              <a:spcBef>
                <a:spcPct val="40000"/>
              </a:spcBef>
              <a:spcAft>
                <a:spcPts val="0"/>
              </a:spcAft>
              <a:buFont typeface="Wingdings" panose="05000000000000000000" pitchFamily="2" charset="2"/>
              <a:buChar char="§"/>
              <a:defRPr/>
            </a:pPr>
            <a:r>
              <a:rPr lang="en-US" sz="3200" dirty="0">
                <a:ea typeface="Tahoma" panose="020B0604030504040204" pitchFamily="34" charset="0"/>
                <a:cs typeface="Tahoma" panose="020B0604030504040204" pitchFamily="34" charset="0"/>
              </a:rPr>
              <a:t>Are indicators </a:t>
            </a:r>
            <a:r>
              <a:rPr lang="en-US" sz="3200" dirty="0">
                <a:solidFill>
                  <a:srgbClr val="0000FF"/>
                </a:solidFill>
                <a:ea typeface="Tahoma" panose="020B0604030504040204" pitchFamily="34" charset="0"/>
                <a:cs typeface="Tahoma" panose="020B0604030504040204" pitchFamily="34" charset="0"/>
              </a:rPr>
              <a:t>directly related </a:t>
            </a:r>
            <a:r>
              <a:rPr lang="en-US" sz="3200" dirty="0">
                <a:ea typeface="Tahoma" panose="020B0604030504040204" pitchFamily="34" charset="0"/>
                <a:cs typeface="Tahoma" panose="020B0604030504040204" pitchFamily="34" charset="0"/>
              </a:rPr>
              <a:t>to the subject intended to be measured</a:t>
            </a:r>
          </a:p>
          <a:p>
            <a:pPr marL="457200" lvl="1" indent="0" eaLnBrk="1" fontAlgn="auto" hangingPunct="1">
              <a:lnSpc>
                <a:spcPct val="150000"/>
              </a:lnSpc>
              <a:spcBef>
                <a:spcPct val="40000"/>
              </a:spcBef>
              <a:spcAft>
                <a:spcPts val="0"/>
              </a:spcAft>
              <a:buFont typeface="Arial" panose="020B0604020202020204" pitchFamily="34" charset="0"/>
              <a:buNone/>
              <a:defRPr/>
            </a:pPr>
            <a:r>
              <a:rPr lang="en-US" dirty="0">
                <a:ea typeface="Tahoma" panose="020B0604030504040204" pitchFamily="34" charset="0"/>
                <a:cs typeface="Tahoma" panose="020B0604030504040204" pitchFamily="34" charset="0"/>
              </a:rPr>
              <a:t>E.g. Proportion of children vaccinated in X district is direct measure of EPI program output</a:t>
            </a:r>
          </a:p>
        </p:txBody>
      </p:sp>
      <p:sp>
        <p:nvSpPr>
          <p:cNvPr id="2" name="Slide Number Placeholder 1"/>
          <p:cNvSpPr>
            <a:spLocks noGrp="1"/>
          </p:cNvSpPr>
          <p:nvPr>
            <p:ph type="sldNum" sz="quarter" idx="12"/>
          </p:nvPr>
        </p:nvSpPr>
        <p:spPr/>
        <p:txBody>
          <a:bodyPr/>
          <a:lstStyle/>
          <a:p>
            <a:pPr>
              <a:defRPr/>
            </a:pPr>
            <a:fld id="{704FADAE-B9F1-4734-B0A4-9F9186725089}" type="slidenum">
              <a:rPr lang="en-US"/>
              <a:pPr>
                <a:defRPr/>
              </a:pPr>
              <a:t>31</a:t>
            </a:fld>
            <a:endParaRPr lang="en-US"/>
          </a:p>
        </p:txBody>
      </p:sp>
    </p:spTree>
    <p:extLst>
      <p:ext uri="{BB962C8B-B14F-4D97-AF65-F5344CB8AC3E}">
        <p14:creationId xmlns:p14="http://schemas.microsoft.com/office/powerpoint/2010/main" val="30651634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457200" y="274638"/>
            <a:ext cx="8229600" cy="715962"/>
          </a:xfrm>
        </p:spPr>
        <p:txBody>
          <a:bodyPr/>
          <a:lstStyle/>
          <a:p>
            <a:pPr eaLnBrk="1" hangingPunct="1"/>
            <a:r>
              <a:rPr lang="en-US" altLang="en-US" sz="4000" b="1" dirty="0">
                <a:solidFill>
                  <a:srgbClr val="215968"/>
                </a:solidFill>
                <a:latin typeface="Cambria" panose="02040503050406030204" pitchFamily="18" charset="0"/>
                <a:cs typeface="Tahoma" panose="020B0604030504040204" pitchFamily="34" charset="0"/>
              </a:rPr>
              <a:t>Types of indicators </a:t>
            </a:r>
            <a:r>
              <a:rPr lang="en-US" altLang="en-US" sz="4000" b="1" dirty="0" err="1">
                <a:solidFill>
                  <a:srgbClr val="215968"/>
                </a:solidFill>
                <a:latin typeface="Cambria" panose="02040503050406030204" pitchFamily="18" charset="0"/>
                <a:cs typeface="Tahoma" panose="020B0604030504040204" pitchFamily="34" charset="0"/>
              </a:rPr>
              <a:t>con’t</a:t>
            </a:r>
            <a:r>
              <a:rPr lang="en-US" altLang="en-US" sz="4000" b="1" dirty="0">
                <a:solidFill>
                  <a:srgbClr val="215968"/>
                </a:solidFill>
                <a:latin typeface="Cambria" panose="02040503050406030204" pitchFamily="18" charset="0"/>
                <a:cs typeface="Tahoma" panose="020B0604030504040204" pitchFamily="34" charset="0"/>
              </a:rPr>
              <a:t>…</a:t>
            </a:r>
            <a:endParaRPr lang="en-US" altLang="en-US" sz="4000" dirty="0">
              <a:latin typeface="Cambria" panose="02040503050406030204" pitchFamily="18" charset="0"/>
            </a:endParaRPr>
          </a:p>
        </p:txBody>
      </p:sp>
      <p:sp>
        <p:nvSpPr>
          <p:cNvPr id="29699" name="Rectangle 3"/>
          <p:cNvSpPr>
            <a:spLocks noGrp="1" noChangeArrowheads="1"/>
          </p:cNvSpPr>
          <p:nvPr>
            <p:ph type="body" idx="1"/>
          </p:nvPr>
        </p:nvSpPr>
        <p:spPr>
          <a:xfrm>
            <a:off x="304800" y="1016758"/>
            <a:ext cx="8610600" cy="5173663"/>
          </a:xfrm>
        </p:spPr>
        <p:txBody>
          <a:bodyPr rtlCol="0">
            <a:normAutofit/>
          </a:bodyPr>
          <a:lstStyle/>
          <a:p>
            <a:pPr marL="0" indent="0" eaLnBrk="1" fontAlgn="auto" hangingPunct="1">
              <a:spcBef>
                <a:spcPct val="40000"/>
              </a:spcBef>
              <a:spcAft>
                <a:spcPts val="0"/>
              </a:spcAft>
              <a:buFont typeface="Arial" panose="020B0604020202020204" pitchFamily="34" charset="0"/>
              <a:buNone/>
              <a:defRPr/>
            </a:pPr>
            <a:r>
              <a:rPr lang="en-US" b="1" dirty="0">
                <a:ea typeface="Tahoma" panose="020B0604030504040204" pitchFamily="34" charset="0"/>
                <a:cs typeface="Tahoma" panose="020B0604030504040204" pitchFamily="34" charset="0"/>
              </a:rPr>
              <a:t>Indirect/proxy indicators</a:t>
            </a:r>
          </a:p>
          <a:p>
            <a:pPr lvl="1" eaLnBrk="1" fontAlgn="auto" hangingPunct="1">
              <a:spcBef>
                <a:spcPct val="40000"/>
              </a:spcBef>
              <a:spcAft>
                <a:spcPts val="0"/>
              </a:spcAft>
              <a:buFont typeface="Wingdings" panose="05000000000000000000" pitchFamily="2" charset="2"/>
              <a:buChar char="§"/>
              <a:defRPr/>
            </a:pPr>
            <a:r>
              <a:rPr lang="en-US" dirty="0">
                <a:ea typeface="Tahoma" panose="020B0604030504040204" pitchFamily="34" charset="0"/>
                <a:cs typeface="Tahoma" panose="020B0604030504040204" pitchFamily="34" charset="0"/>
              </a:rPr>
              <a:t>They speak about a subject of interest only </a:t>
            </a:r>
            <a:r>
              <a:rPr lang="en-US" b="1" dirty="0">
                <a:solidFill>
                  <a:srgbClr val="0000FF"/>
                </a:solidFill>
                <a:ea typeface="Tahoma" panose="020B0604030504040204" pitchFamily="34" charset="0"/>
                <a:cs typeface="Tahoma" panose="020B0604030504040204" pitchFamily="34" charset="0"/>
              </a:rPr>
              <a:t>indirectly</a:t>
            </a:r>
          </a:p>
          <a:p>
            <a:pPr lvl="1" eaLnBrk="1" fontAlgn="auto" hangingPunct="1">
              <a:spcBef>
                <a:spcPct val="40000"/>
              </a:spcBef>
              <a:spcAft>
                <a:spcPts val="0"/>
              </a:spcAft>
              <a:buFont typeface="Wingdings" panose="05000000000000000000" pitchFamily="2" charset="2"/>
              <a:buChar char="§"/>
              <a:defRPr/>
            </a:pPr>
            <a:r>
              <a:rPr lang="en-GB" dirty="0">
                <a:ea typeface="Tahoma" panose="020B0604030504040204" pitchFamily="34" charset="0"/>
                <a:cs typeface="Tahoma" panose="020B0604030504040204" pitchFamily="34" charset="0"/>
              </a:rPr>
              <a:t>are used to measure change or results where direct measures are not feasible</a:t>
            </a:r>
            <a:endParaRPr lang="en-US" b="1" dirty="0">
              <a:solidFill>
                <a:srgbClr val="0000FF"/>
              </a:solidFill>
              <a:ea typeface="Tahoma" panose="020B0604030504040204" pitchFamily="34" charset="0"/>
              <a:cs typeface="Tahoma" panose="020B0604030504040204" pitchFamily="34" charset="0"/>
            </a:endParaRPr>
          </a:p>
          <a:p>
            <a:pPr lvl="1" eaLnBrk="1" fontAlgn="auto" hangingPunct="1">
              <a:spcBef>
                <a:spcPct val="40000"/>
              </a:spcBef>
              <a:spcAft>
                <a:spcPts val="0"/>
              </a:spcAft>
              <a:defRPr/>
            </a:pPr>
            <a:r>
              <a:rPr lang="en-US" dirty="0"/>
              <a:t>Example:</a:t>
            </a:r>
          </a:p>
          <a:p>
            <a:pPr lvl="2" eaLnBrk="1" fontAlgn="auto" hangingPunct="1">
              <a:spcBef>
                <a:spcPct val="40000"/>
              </a:spcBef>
              <a:spcAft>
                <a:spcPts val="0"/>
              </a:spcAft>
              <a:defRPr/>
            </a:pPr>
            <a:r>
              <a:rPr lang="en-US" sz="2417" dirty="0"/>
              <a:t>Monthly expenses of patients could be used to estimate their monthly income.</a:t>
            </a:r>
          </a:p>
          <a:p>
            <a:pPr lvl="2" eaLnBrk="1" fontAlgn="auto" hangingPunct="1">
              <a:spcBef>
                <a:spcPct val="40000"/>
              </a:spcBef>
              <a:spcAft>
                <a:spcPts val="0"/>
              </a:spcAft>
              <a:defRPr/>
            </a:pPr>
            <a:r>
              <a:rPr lang="en-US" sz="2417" dirty="0"/>
              <a:t>Client satisfaction may be used to measure the quality of service</a:t>
            </a:r>
          </a:p>
        </p:txBody>
      </p:sp>
      <p:sp>
        <p:nvSpPr>
          <p:cNvPr id="2" name="Slide Number Placeholder 1"/>
          <p:cNvSpPr>
            <a:spLocks noGrp="1"/>
          </p:cNvSpPr>
          <p:nvPr>
            <p:ph type="sldNum" sz="quarter" idx="12"/>
          </p:nvPr>
        </p:nvSpPr>
        <p:spPr/>
        <p:txBody>
          <a:bodyPr/>
          <a:lstStyle/>
          <a:p>
            <a:pPr>
              <a:defRPr/>
            </a:pPr>
            <a:fld id="{BA386922-FF33-4846-838B-D347D00D47B5}" type="slidenum">
              <a:rPr lang="en-US"/>
              <a:pPr>
                <a:defRPr/>
              </a:pPr>
              <a:t>32</a:t>
            </a:fld>
            <a:endParaRPr lang="en-US"/>
          </a:p>
        </p:txBody>
      </p:sp>
    </p:spTree>
    <p:extLst>
      <p:ext uri="{BB962C8B-B14F-4D97-AF65-F5344CB8AC3E}">
        <p14:creationId xmlns:p14="http://schemas.microsoft.com/office/powerpoint/2010/main" val="31486775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idx="4294967295"/>
          </p:nvPr>
        </p:nvSpPr>
        <p:spPr>
          <a:xfrm>
            <a:off x="457200" y="457200"/>
            <a:ext cx="8229600" cy="960438"/>
          </a:xfrm>
        </p:spPr>
        <p:txBody>
          <a:bodyPr/>
          <a:lstStyle/>
          <a:p>
            <a:pPr eaLnBrk="1" hangingPunct="1"/>
            <a:r>
              <a:rPr lang="en-US" altLang="en-US" sz="4000" b="1">
                <a:solidFill>
                  <a:srgbClr val="215968"/>
                </a:solidFill>
                <a:latin typeface="Cambria" panose="02040503050406030204" pitchFamily="18" charset="0"/>
                <a:cs typeface="Tahoma" panose="020B0604030504040204" pitchFamily="34" charset="0"/>
              </a:rPr>
              <a:t>Types of indicators con’t…</a:t>
            </a:r>
            <a:endParaRPr lang="en-US" altLang="en-US" sz="4000">
              <a:latin typeface="Cambria" panose="02040503050406030204" pitchFamily="18" charset="0"/>
            </a:endParaRPr>
          </a:p>
        </p:txBody>
      </p:sp>
      <p:sp>
        <p:nvSpPr>
          <p:cNvPr id="33795" name="Content Placeholder 2"/>
          <p:cNvSpPr>
            <a:spLocks noGrp="1"/>
          </p:cNvSpPr>
          <p:nvPr>
            <p:ph idx="4294967295"/>
          </p:nvPr>
        </p:nvSpPr>
        <p:spPr>
          <a:xfrm>
            <a:off x="609600" y="1600200"/>
            <a:ext cx="8077200" cy="4572000"/>
          </a:xfrm>
        </p:spPr>
        <p:txBody>
          <a:bodyPr rtlCol="0">
            <a:normAutofit/>
          </a:bodyPr>
          <a:lstStyle/>
          <a:p>
            <a:pPr eaLnBrk="1" fontAlgn="auto" hangingPunct="1">
              <a:spcAft>
                <a:spcPts val="0"/>
              </a:spcAft>
              <a:buFont typeface="Wingdings" panose="05000000000000000000" pitchFamily="2" charset="2"/>
              <a:buChar char="§"/>
              <a:defRPr/>
            </a:pPr>
            <a:r>
              <a:rPr lang="en-US" dirty="0">
                <a:ea typeface="Tahoma" panose="020B0604030504040204" pitchFamily="34" charset="0"/>
                <a:cs typeface="Tahoma" panose="020B0604030504040204" pitchFamily="34" charset="0"/>
              </a:rPr>
              <a:t>Based on the nature of information, indicators could be classified as</a:t>
            </a:r>
          </a:p>
          <a:p>
            <a:pPr marL="0" indent="0" eaLnBrk="1" fontAlgn="auto" hangingPunct="1">
              <a:spcAft>
                <a:spcPts val="0"/>
              </a:spcAft>
              <a:buFont typeface="Arial" panose="020B0604020202020204" pitchFamily="34" charset="0"/>
              <a:buNone/>
              <a:defRPr/>
            </a:pPr>
            <a:endParaRPr lang="en-US" sz="1600" dirty="0">
              <a:ea typeface="Tahoma" panose="020B0604030504040204" pitchFamily="34" charset="0"/>
              <a:cs typeface="Tahoma" panose="020B0604030504040204" pitchFamily="34" charset="0"/>
            </a:endParaRPr>
          </a:p>
          <a:p>
            <a:pPr marL="740804" lvl="1" indent="-284416" eaLnBrk="1" fontAlgn="auto" hangingPunct="1">
              <a:spcAft>
                <a:spcPts val="0"/>
              </a:spcAft>
              <a:defRPr/>
            </a:pPr>
            <a:r>
              <a:rPr lang="en-US" sz="3200" dirty="0">
                <a:ea typeface="Tahoma" panose="020B0604030504040204" pitchFamily="34" charset="0"/>
                <a:cs typeface="Tahoma" panose="020B0604030504040204" pitchFamily="34" charset="0"/>
              </a:rPr>
              <a:t>Quantitative indicators</a:t>
            </a:r>
          </a:p>
          <a:p>
            <a:pPr marL="740804" lvl="1" indent="-284416" eaLnBrk="1" fontAlgn="auto" hangingPunct="1">
              <a:spcAft>
                <a:spcPts val="0"/>
              </a:spcAft>
              <a:defRPr/>
            </a:pPr>
            <a:r>
              <a:rPr lang="en-US" sz="3200" dirty="0">
                <a:ea typeface="Tahoma" panose="020B0604030504040204" pitchFamily="34" charset="0"/>
                <a:cs typeface="Tahoma" panose="020B0604030504040204" pitchFamily="34" charset="0"/>
              </a:rPr>
              <a:t>Qualitative indicators</a:t>
            </a:r>
          </a:p>
        </p:txBody>
      </p:sp>
      <p:sp>
        <p:nvSpPr>
          <p:cNvPr id="2" name="Slide Number Placeholder 1"/>
          <p:cNvSpPr>
            <a:spLocks noGrp="1"/>
          </p:cNvSpPr>
          <p:nvPr>
            <p:ph type="sldNum" sz="quarter" idx="12"/>
          </p:nvPr>
        </p:nvSpPr>
        <p:spPr/>
        <p:txBody>
          <a:bodyPr/>
          <a:lstStyle/>
          <a:p>
            <a:pPr>
              <a:defRPr/>
            </a:pPr>
            <a:fld id="{2C1F36A6-4BEA-4B22-855F-AA8EF5981C28}" type="slidenum">
              <a:rPr lang="en-US"/>
              <a:pPr>
                <a:defRPr/>
              </a:pPr>
              <a:t>33</a:t>
            </a:fld>
            <a:endParaRPr lang="en-US"/>
          </a:p>
        </p:txBody>
      </p:sp>
    </p:spTree>
    <p:extLst>
      <p:ext uri="{BB962C8B-B14F-4D97-AF65-F5344CB8AC3E}">
        <p14:creationId xmlns:p14="http://schemas.microsoft.com/office/powerpoint/2010/main" val="35607713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idx="4294967295"/>
          </p:nvPr>
        </p:nvSpPr>
        <p:spPr/>
        <p:txBody>
          <a:bodyPr/>
          <a:lstStyle/>
          <a:p>
            <a:pPr eaLnBrk="1" hangingPunct="1"/>
            <a:r>
              <a:rPr lang="en-US" altLang="en-US" sz="4000" b="1">
                <a:solidFill>
                  <a:srgbClr val="215968"/>
                </a:solidFill>
                <a:latin typeface="Cambria" panose="02040503050406030204" pitchFamily="18" charset="0"/>
                <a:cs typeface="Tahoma" panose="020B0604030504040204" pitchFamily="34" charset="0"/>
              </a:rPr>
              <a:t>Types of indicators con’t…</a:t>
            </a:r>
            <a:endParaRPr lang="en-US" altLang="en-US" sz="4000">
              <a:latin typeface="Cambria" panose="02040503050406030204" pitchFamily="18" charset="0"/>
            </a:endParaRPr>
          </a:p>
        </p:txBody>
      </p:sp>
      <p:sp>
        <p:nvSpPr>
          <p:cNvPr id="35843" name="Content Placeholder 2"/>
          <p:cNvSpPr>
            <a:spLocks noGrp="1"/>
          </p:cNvSpPr>
          <p:nvPr>
            <p:ph idx="4294967295"/>
          </p:nvPr>
        </p:nvSpPr>
        <p:spPr>
          <a:xfrm>
            <a:off x="457200" y="1447800"/>
            <a:ext cx="8229600" cy="4724400"/>
          </a:xfrm>
        </p:spPr>
        <p:txBody>
          <a:bodyPr rtlCol="0">
            <a:normAutofit/>
          </a:bodyPr>
          <a:lstStyle/>
          <a:p>
            <a:pPr marL="0" indent="0" eaLnBrk="1" fontAlgn="auto" hangingPunct="1">
              <a:spcAft>
                <a:spcPts val="0"/>
              </a:spcAft>
              <a:buFont typeface="Arial" panose="020B0604020202020204" pitchFamily="34" charset="0"/>
              <a:buNone/>
              <a:defRPr/>
            </a:pPr>
            <a:r>
              <a:rPr lang="en-US" b="1" dirty="0">
                <a:ea typeface="Tahoma" panose="020B0604030504040204" pitchFamily="34" charset="0"/>
                <a:cs typeface="Tahoma" panose="020B0604030504040204" pitchFamily="34" charset="0"/>
              </a:rPr>
              <a:t>Quantitative indicators</a:t>
            </a:r>
          </a:p>
          <a:p>
            <a:pPr marL="913588" lvl="1" indent="-457200" eaLnBrk="1" fontAlgn="auto" hangingPunct="1">
              <a:spcAft>
                <a:spcPts val="0"/>
              </a:spcAft>
              <a:buFont typeface="Wingdings" panose="05000000000000000000" pitchFamily="2" charset="2"/>
              <a:buChar char="§"/>
              <a:defRPr/>
            </a:pPr>
            <a:r>
              <a:rPr lang="en-US" dirty="0">
                <a:ea typeface="Tahoma" panose="020B0604030504040204" pitchFamily="34" charset="0"/>
                <a:cs typeface="Tahoma" panose="020B0604030504040204" pitchFamily="34" charset="0"/>
              </a:rPr>
              <a:t>Are indicators which are measured </a:t>
            </a:r>
            <a:r>
              <a:rPr lang="en-US" dirty="0">
                <a:solidFill>
                  <a:srgbClr val="0000FF"/>
                </a:solidFill>
                <a:ea typeface="Tahoma" panose="020B0604030504040204" pitchFamily="34" charset="0"/>
                <a:cs typeface="Tahoma" panose="020B0604030504040204" pitchFamily="34" charset="0"/>
              </a:rPr>
              <a:t>numerically</a:t>
            </a:r>
          </a:p>
          <a:p>
            <a:pPr marL="913588" lvl="1" indent="-457200" eaLnBrk="1" fontAlgn="auto" hangingPunct="1">
              <a:spcAft>
                <a:spcPts val="0"/>
              </a:spcAft>
              <a:buFont typeface="Wingdings" panose="05000000000000000000" pitchFamily="2" charset="2"/>
              <a:buChar char="§"/>
              <a:defRPr/>
            </a:pPr>
            <a:r>
              <a:rPr lang="en-US" dirty="0">
                <a:ea typeface="Tahoma" panose="020B0604030504040204" pitchFamily="34" charset="0"/>
                <a:cs typeface="Tahoma" panose="020B0604030504040204" pitchFamily="34" charset="0"/>
              </a:rPr>
              <a:t>Include counts/frequencies, ratios, percentages, rates, averages</a:t>
            </a:r>
          </a:p>
          <a:p>
            <a:pPr marL="456388" lvl="1" indent="0" eaLnBrk="1" fontAlgn="auto" hangingPunct="1">
              <a:spcAft>
                <a:spcPts val="0"/>
              </a:spcAft>
              <a:buFont typeface="Arial" panose="020B0604020202020204" pitchFamily="34" charset="0"/>
              <a:buNone/>
              <a:defRPr/>
            </a:pPr>
            <a:r>
              <a:rPr lang="en-US" sz="2400" dirty="0">
                <a:ea typeface="Tahoma" panose="020B0604030504040204" pitchFamily="34" charset="0"/>
                <a:cs typeface="Tahoma" panose="020B0604030504040204" pitchFamily="34" charset="0"/>
              </a:rPr>
              <a:t>Example</a:t>
            </a:r>
          </a:p>
          <a:p>
            <a:pPr marL="1141632" lvl="2" indent="-226210" eaLnBrk="1" fontAlgn="auto" hangingPunct="1">
              <a:spcAft>
                <a:spcPts val="0"/>
              </a:spcAft>
              <a:defRPr/>
            </a:pPr>
            <a:r>
              <a:rPr lang="en-US" dirty="0">
                <a:ea typeface="Tahoma" panose="020B0604030504040204" pitchFamily="34" charset="0"/>
                <a:cs typeface="Tahoma" panose="020B0604030504040204" pitchFamily="34" charset="0"/>
              </a:rPr>
              <a:t>Number of patients treated</a:t>
            </a:r>
          </a:p>
          <a:p>
            <a:pPr marL="1141632" lvl="2" indent="-226210" eaLnBrk="1" fontAlgn="auto" hangingPunct="1">
              <a:spcAft>
                <a:spcPts val="0"/>
              </a:spcAft>
              <a:defRPr/>
            </a:pPr>
            <a:r>
              <a:rPr lang="en-US" dirty="0">
                <a:ea typeface="Tahoma" panose="020B0604030504040204" pitchFamily="34" charset="0"/>
                <a:cs typeface="Tahoma" panose="020B0604030504040204" pitchFamily="34" charset="0"/>
              </a:rPr>
              <a:t>Prevalence of HIV</a:t>
            </a:r>
          </a:p>
        </p:txBody>
      </p:sp>
      <p:sp>
        <p:nvSpPr>
          <p:cNvPr id="2" name="Slide Number Placeholder 1"/>
          <p:cNvSpPr>
            <a:spLocks noGrp="1"/>
          </p:cNvSpPr>
          <p:nvPr>
            <p:ph type="sldNum" sz="quarter" idx="12"/>
          </p:nvPr>
        </p:nvSpPr>
        <p:spPr/>
        <p:txBody>
          <a:bodyPr/>
          <a:lstStyle/>
          <a:p>
            <a:pPr>
              <a:defRPr/>
            </a:pPr>
            <a:fld id="{FCDA0FF3-56C4-43B6-A54D-0F089C7AA1A0}" type="slidenum">
              <a:rPr lang="en-US"/>
              <a:pPr>
                <a:defRPr/>
              </a:pPr>
              <a:t>34</a:t>
            </a:fld>
            <a:endParaRPr lang="en-US"/>
          </a:p>
        </p:txBody>
      </p:sp>
    </p:spTree>
    <p:extLst>
      <p:ext uri="{BB962C8B-B14F-4D97-AF65-F5344CB8AC3E}">
        <p14:creationId xmlns:p14="http://schemas.microsoft.com/office/powerpoint/2010/main" val="13915335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idx="4294967295"/>
          </p:nvPr>
        </p:nvSpPr>
        <p:spPr/>
        <p:txBody>
          <a:bodyPr>
            <a:normAutofit/>
          </a:bodyPr>
          <a:lstStyle/>
          <a:p>
            <a:pPr algn="l" eaLnBrk="1" hangingPunct="1"/>
            <a:r>
              <a:rPr lang="en-US" altLang="en-US" sz="3600" b="1" dirty="0">
                <a:solidFill>
                  <a:srgbClr val="215968"/>
                </a:solidFill>
                <a:latin typeface="Cambria" panose="02040503050406030204" pitchFamily="18" charset="0"/>
                <a:cs typeface="Tahoma" panose="020B0604030504040204" pitchFamily="34" charset="0"/>
              </a:rPr>
              <a:t>Types of indicators </a:t>
            </a:r>
            <a:r>
              <a:rPr lang="en-US" altLang="en-US" sz="3600" b="1" dirty="0" err="1">
                <a:solidFill>
                  <a:srgbClr val="215968"/>
                </a:solidFill>
                <a:latin typeface="Cambria" panose="02040503050406030204" pitchFamily="18" charset="0"/>
                <a:cs typeface="Tahoma" panose="020B0604030504040204" pitchFamily="34" charset="0"/>
              </a:rPr>
              <a:t>con’t</a:t>
            </a:r>
            <a:r>
              <a:rPr lang="en-US" altLang="en-US" sz="3600" b="1" dirty="0">
                <a:solidFill>
                  <a:srgbClr val="215968"/>
                </a:solidFill>
                <a:latin typeface="Cambria" panose="02040503050406030204" pitchFamily="18" charset="0"/>
                <a:cs typeface="Tahoma" panose="020B0604030504040204" pitchFamily="34" charset="0"/>
              </a:rPr>
              <a:t>…</a:t>
            </a:r>
            <a:endParaRPr lang="en-US" altLang="en-US" sz="3600" dirty="0">
              <a:latin typeface="Cambria" panose="02040503050406030204" pitchFamily="18" charset="0"/>
            </a:endParaRPr>
          </a:p>
        </p:txBody>
      </p:sp>
      <p:sp>
        <p:nvSpPr>
          <p:cNvPr id="37891" name="Content Placeholder 2"/>
          <p:cNvSpPr>
            <a:spLocks noGrp="1"/>
          </p:cNvSpPr>
          <p:nvPr>
            <p:ph idx="4294967295"/>
          </p:nvPr>
        </p:nvSpPr>
        <p:spPr>
          <a:xfrm>
            <a:off x="457200" y="1417638"/>
            <a:ext cx="8077200" cy="4724400"/>
          </a:xfrm>
        </p:spPr>
        <p:txBody>
          <a:bodyPr rtlCol="0">
            <a:normAutofit/>
          </a:bodyPr>
          <a:lstStyle/>
          <a:p>
            <a:pPr marL="0" indent="0" eaLnBrk="1" fontAlgn="auto" hangingPunct="1">
              <a:spcAft>
                <a:spcPts val="0"/>
              </a:spcAft>
              <a:buFont typeface="Arial" panose="020B0604020202020204" pitchFamily="34" charset="0"/>
              <a:buNone/>
              <a:defRPr/>
            </a:pPr>
            <a:r>
              <a:rPr lang="en-US" b="1" dirty="0">
                <a:ea typeface="Tahoma" panose="020B0604030504040204" pitchFamily="34" charset="0"/>
                <a:cs typeface="Tahoma" panose="020B0604030504040204" pitchFamily="34" charset="0"/>
              </a:rPr>
              <a:t>Qualitative indicators</a:t>
            </a:r>
          </a:p>
          <a:p>
            <a:pPr marL="913588" lvl="1" indent="-457200" eaLnBrk="1" fontAlgn="auto" hangingPunct="1">
              <a:spcAft>
                <a:spcPts val="0"/>
              </a:spcAft>
              <a:buFont typeface="Wingdings" panose="05000000000000000000" pitchFamily="2" charset="2"/>
              <a:buChar char="§"/>
              <a:defRPr/>
            </a:pPr>
            <a:r>
              <a:rPr lang="en-US" dirty="0">
                <a:ea typeface="Tahoma" panose="020B0604030504040204" pitchFamily="34" charset="0"/>
                <a:cs typeface="Tahoma" panose="020B0604030504040204" pitchFamily="34" charset="0"/>
              </a:rPr>
              <a:t>Are indicators which are measured non-numerically</a:t>
            </a:r>
          </a:p>
          <a:p>
            <a:pPr marL="913588" lvl="1" indent="-457200" eaLnBrk="1" fontAlgn="auto" hangingPunct="1">
              <a:spcAft>
                <a:spcPts val="0"/>
              </a:spcAft>
              <a:buFont typeface="Wingdings" panose="05000000000000000000" pitchFamily="2" charset="2"/>
              <a:buChar char="§"/>
              <a:defRPr/>
            </a:pPr>
            <a:r>
              <a:rPr lang="en-US" dirty="0">
                <a:ea typeface="Tahoma" panose="020B0604030504040204" pitchFamily="34" charset="0"/>
                <a:cs typeface="Tahoma" panose="020B0604030504040204" pitchFamily="34" charset="0"/>
              </a:rPr>
              <a:t>Usually applied when </a:t>
            </a:r>
            <a:r>
              <a:rPr lang="en-US" dirty="0">
                <a:solidFill>
                  <a:srgbClr val="0000FF"/>
                </a:solidFill>
                <a:ea typeface="Tahoma" panose="020B0604030504040204" pitchFamily="34" charset="0"/>
                <a:cs typeface="Tahoma" panose="020B0604030504040204" pitchFamily="34" charset="0"/>
              </a:rPr>
              <a:t>quantitative</a:t>
            </a:r>
            <a:r>
              <a:rPr lang="en-US" dirty="0">
                <a:ea typeface="Tahoma" panose="020B0604030504040204" pitchFamily="34" charset="0"/>
                <a:cs typeface="Tahoma" panose="020B0604030504040204" pitchFamily="34" charset="0"/>
              </a:rPr>
              <a:t> indicators are </a:t>
            </a:r>
            <a:r>
              <a:rPr lang="en-US" dirty="0">
                <a:solidFill>
                  <a:srgbClr val="0000FF"/>
                </a:solidFill>
                <a:ea typeface="Tahoma" panose="020B0604030504040204" pitchFamily="34" charset="0"/>
                <a:cs typeface="Tahoma" panose="020B0604030504040204" pitchFamily="34" charset="0"/>
              </a:rPr>
              <a:t>not applicable</a:t>
            </a:r>
          </a:p>
          <a:p>
            <a:pPr marL="913588" lvl="1" indent="-457200" eaLnBrk="1" fontAlgn="auto" hangingPunct="1">
              <a:spcAft>
                <a:spcPts val="0"/>
              </a:spcAft>
              <a:buFont typeface="Wingdings" panose="05000000000000000000" pitchFamily="2" charset="2"/>
              <a:buChar char="§"/>
              <a:defRPr/>
            </a:pPr>
            <a:r>
              <a:rPr lang="en-US" dirty="0">
                <a:ea typeface="Tahoma" panose="020B0604030504040204" pitchFamily="34" charset="0"/>
                <a:cs typeface="Tahoma" panose="020B0604030504040204" pitchFamily="34" charset="0"/>
              </a:rPr>
              <a:t>are more </a:t>
            </a:r>
            <a:r>
              <a:rPr lang="en-US" dirty="0">
                <a:solidFill>
                  <a:srgbClr val="0000FF"/>
                </a:solidFill>
                <a:ea typeface="Tahoma" panose="020B0604030504040204" pitchFamily="34" charset="0"/>
                <a:cs typeface="Tahoma" panose="020B0604030504040204" pitchFamily="34" charset="0"/>
              </a:rPr>
              <a:t>subjective</a:t>
            </a:r>
            <a:r>
              <a:rPr lang="en-US" dirty="0">
                <a:ea typeface="Tahoma" panose="020B0604030504040204" pitchFamily="34" charset="0"/>
                <a:cs typeface="Tahoma" panose="020B0604030504040204" pitchFamily="34" charset="0"/>
              </a:rPr>
              <a:t> than quantitative indicators</a:t>
            </a:r>
          </a:p>
          <a:p>
            <a:pPr marL="456388" lvl="1" indent="0" eaLnBrk="1" fontAlgn="auto" hangingPunct="1">
              <a:spcAft>
                <a:spcPts val="0"/>
              </a:spcAft>
              <a:buFont typeface="Arial" panose="020B0604020202020204" pitchFamily="34" charset="0"/>
              <a:buNone/>
              <a:defRPr/>
            </a:pPr>
            <a:r>
              <a:rPr lang="en-US" dirty="0">
                <a:ea typeface="Tahoma" panose="020B0604030504040204" pitchFamily="34" charset="0"/>
                <a:cs typeface="Tahoma" panose="020B0604030504040204" pitchFamily="34" charset="0"/>
              </a:rPr>
              <a:t>Example</a:t>
            </a:r>
          </a:p>
          <a:p>
            <a:pPr marL="1141632" lvl="2" indent="-226210" eaLnBrk="1" fontAlgn="auto" hangingPunct="1">
              <a:spcAft>
                <a:spcPts val="0"/>
              </a:spcAft>
              <a:defRPr/>
            </a:pPr>
            <a:r>
              <a:rPr lang="en-US" dirty="0">
                <a:ea typeface="Tahoma" panose="020B0604030504040204" pitchFamily="34" charset="0"/>
                <a:cs typeface="Tahoma" panose="020B0604030504040204" pitchFamily="34" charset="0"/>
              </a:rPr>
              <a:t>Cleanliness of a hospital</a:t>
            </a:r>
          </a:p>
        </p:txBody>
      </p:sp>
      <p:sp>
        <p:nvSpPr>
          <p:cNvPr id="2" name="Slide Number Placeholder 1"/>
          <p:cNvSpPr>
            <a:spLocks noGrp="1"/>
          </p:cNvSpPr>
          <p:nvPr>
            <p:ph type="sldNum" sz="quarter" idx="12"/>
          </p:nvPr>
        </p:nvSpPr>
        <p:spPr/>
        <p:txBody>
          <a:bodyPr/>
          <a:lstStyle/>
          <a:p>
            <a:pPr>
              <a:defRPr/>
            </a:pPr>
            <a:fld id="{F67A1517-69AF-4D36-BEFF-6AEECBE3965D}" type="slidenum">
              <a:rPr lang="en-US"/>
              <a:pPr>
                <a:defRPr/>
              </a:pPr>
              <a:t>35</a:t>
            </a:fld>
            <a:endParaRPr lang="en-US"/>
          </a:p>
        </p:txBody>
      </p:sp>
    </p:spTree>
    <p:extLst>
      <p:ext uri="{BB962C8B-B14F-4D97-AF65-F5344CB8AC3E}">
        <p14:creationId xmlns:p14="http://schemas.microsoft.com/office/powerpoint/2010/main" val="11430923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pPr eaLnBrk="1" hangingPunct="1"/>
            <a:r>
              <a:rPr lang="en-US" altLang="en-US" sz="4000" b="1" dirty="0">
                <a:solidFill>
                  <a:srgbClr val="215968"/>
                </a:solidFill>
                <a:latin typeface="Cambria" panose="02040503050406030204" pitchFamily="18" charset="0"/>
                <a:cs typeface="Tahoma" panose="020B0604030504040204" pitchFamily="34" charset="0"/>
              </a:rPr>
              <a:t>Types of indicators </a:t>
            </a:r>
            <a:r>
              <a:rPr lang="en-US" altLang="en-US" sz="4000" b="1" dirty="0" err="1">
                <a:solidFill>
                  <a:srgbClr val="215968"/>
                </a:solidFill>
                <a:latin typeface="Cambria" panose="02040503050406030204" pitchFamily="18" charset="0"/>
                <a:cs typeface="Tahoma" panose="020B0604030504040204" pitchFamily="34" charset="0"/>
              </a:rPr>
              <a:t>con’t</a:t>
            </a:r>
            <a:r>
              <a:rPr lang="en-US" altLang="en-US" sz="4000" b="1" dirty="0">
                <a:solidFill>
                  <a:srgbClr val="215968"/>
                </a:solidFill>
                <a:latin typeface="Cambria" panose="02040503050406030204" pitchFamily="18" charset="0"/>
                <a:cs typeface="Tahoma" panose="020B0604030504040204" pitchFamily="34" charset="0"/>
              </a:rPr>
              <a:t>…</a:t>
            </a:r>
            <a:endParaRPr lang="en-US" altLang="en-US" sz="4000" dirty="0">
              <a:latin typeface="Cambria" panose="02040503050406030204" pitchFamily="18" charset="0"/>
            </a:endParaRPr>
          </a:p>
        </p:txBody>
      </p:sp>
      <p:sp>
        <p:nvSpPr>
          <p:cNvPr id="86019" name="Content Placeholder 2"/>
          <p:cNvSpPr>
            <a:spLocks noGrp="1"/>
          </p:cNvSpPr>
          <p:nvPr>
            <p:ph idx="1"/>
          </p:nvPr>
        </p:nvSpPr>
        <p:spPr>
          <a:xfrm>
            <a:off x="0" y="1447800"/>
            <a:ext cx="9144000" cy="4724400"/>
          </a:xfrm>
        </p:spPr>
        <p:txBody>
          <a:bodyPr>
            <a:normAutofit/>
          </a:bodyPr>
          <a:lstStyle/>
          <a:p>
            <a:pPr eaLnBrk="1" hangingPunct="1">
              <a:lnSpc>
                <a:spcPct val="150000"/>
              </a:lnSpc>
            </a:pPr>
            <a:r>
              <a:rPr lang="en-US" altLang="en-US" sz="2400" dirty="0">
                <a:cs typeface="Tahoma" panose="020B0604030504040204" pitchFamily="34" charset="0"/>
              </a:rPr>
              <a:t>Based on the </a:t>
            </a:r>
            <a:r>
              <a:rPr lang="en-US" altLang="en-US" sz="2400" b="1" dirty="0">
                <a:solidFill>
                  <a:srgbClr val="FF0000"/>
                </a:solidFill>
                <a:cs typeface="Tahoma" panose="020B0604030504040204" pitchFamily="34" charset="0"/>
              </a:rPr>
              <a:t>component of a program </a:t>
            </a:r>
            <a:r>
              <a:rPr lang="en-US" altLang="en-US" sz="2400" dirty="0">
                <a:cs typeface="Tahoma" panose="020B0604030504040204" pitchFamily="34" charset="0"/>
              </a:rPr>
              <a:t>the indicator measures, indicators could be classified as:</a:t>
            </a:r>
          </a:p>
          <a:p>
            <a:pPr marL="912813" lvl="1" indent="-457200">
              <a:lnSpc>
                <a:spcPct val="150000"/>
              </a:lnSpc>
              <a:buAutoNum type="arabicPeriod"/>
            </a:pPr>
            <a:r>
              <a:rPr lang="en-US" altLang="en-US" sz="2400" dirty="0">
                <a:solidFill>
                  <a:srgbClr val="0000FF"/>
                </a:solidFill>
                <a:cs typeface="Tahoma" panose="020B0604030504040204" pitchFamily="34" charset="0"/>
              </a:rPr>
              <a:t>Input indicators: </a:t>
            </a:r>
            <a:r>
              <a:rPr lang="en-US" sz="2400" i="1" dirty="0">
                <a:latin typeface="Times New Roman" pitchFamily="18" charset="0"/>
                <a:cs typeface="Times New Roman" pitchFamily="18" charset="0"/>
              </a:rPr>
              <a:t>Measures the actual use of resources</a:t>
            </a:r>
            <a:endParaRPr lang="en-US" sz="2400" dirty="0">
              <a:cs typeface="Tahoma" panose="020B0604030504040204" pitchFamily="34" charset="0"/>
            </a:endParaRPr>
          </a:p>
          <a:p>
            <a:pPr marL="912813" lvl="1" indent="-457200">
              <a:lnSpc>
                <a:spcPct val="150000"/>
              </a:lnSpc>
              <a:buAutoNum type="arabicPeriod"/>
            </a:pPr>
            <a:r>
              <a:rPr lang="en-US" altLang="en-US" sz="2400" dirty="0">
                <a:solidFill>
                  <a:srgbClr val="0000FF"/>
                </a:solidFill>
                <a:cs typeface="Tahoma" panose="020B0604030504040204" pitchFamily="34" charset="0"/>
              </a:rPr>
              <a:t>Process indicators: </a:t>
            </a:r>
            <a:r>
              <a:rPr lang="en-US" altLang="en-US" sz="2400" dirty="0">
                <a:cs typeface="Tahoma" panose="020B0604030504040204" pitchFamily="34" charset="0"/>
              </a:rPr>
              <a:t>Measures the activities performed</a:t>
            </a:r>
          </a:p>
          <a:p>
            <a:pPr marL="912813" lvl="1" indent="-457200">
              <a:lnSpc>
                <a:spcPct val="150000"/>
              </a:lnSpc>
              <a:buAutoNum type="arabicPeriod"/>
            </a:pPr>
            <a:r>
              <a:rPr lang="en-US" altLang="en-US" sz="2400" dirty="0">
                <a:solidFill>
                  <a:srgbClr val="0000FF"/>
                </a:solidFill>
                <a:cs typeface="Tahoma" panose="020B0604030504040204" pitchFamily="34" charset="0"/>
              </a:rPr>
              <a:t>Output indicators: </a:t>
            </a:r>
            <a:r>
              <a:rPr lang="en-US" sz="2400" i="1" dirty="0">
                <a:latin typeface="Times New Roman" pitchFamily="18" charset="0"/>
                <a:cs typeface="Times New Roman" pitchFamily="18" charset="0"/>
              </a:rPr>
              <a:t>Measures what is accomplished with inputs</a:t>
            </a:r>
            <a:endParaRPr lang="en-US" sz="2400" dirty="0">
              <a:cs typeface="Tahoma" panose="020B0604030504040204" pitchFamily="34" charset="0"/>
            </a:endParaRPr>
          </a:p>
          <a:p>
            <a:pPr marL="912813" lvl="1" indent="-457200">
              <a:lnSpc>
                <a:spcPct val="150000"/>
              </a:lnSpc>
              <a:buAutoNum type="arabicPeriod"/>
            </a:pPr>
            <a:r>
              <a:rPr lang="en-US" altLang="en-US" sz="2400" dirty="0">
                <a:solidFill>
                  <a:srgbClr val="0000FF"/>
                </a:solidFill>
                <a:cs typeface="Tahoma" panose="020B0604030504040204" pitchFamily="34" charset="0"/>
              </a:rPr>
              <a:t>Outcome indicators: </a:t>
            </a:r>
            <a:r>
              <a:rPr lang="en-US" sz="2400" i="1" dirty="0">
                <a:latin typeface="Times New Roman" pitchFamily="18" charset="0"/>
                <a:cs typeface="Times New Roman" pitchFamily="18" charset="0"/>
              </a:rPr>
              <a:t>Measures the direct and immediate impact</a:t>
            </a:r>
          </a:p>
          <a:p>
            <a:pPr marL="912813" lvl="1" indent="-457200">
              <a:lnSpc>
                <a:spcPct val="150000"/>
              </a:lnSpc>
              <a:buAutoNum type="arabicPeriod"/>
            </a:pPr>
            <a:r>
              <a:rPr lang="en-US" altLang="en-US" sz="2400" dirty="0">
                <a:solidFill>
                  <a:srgbClr val="0000FF"/>
                </a:solidFill>
                <a:cs typeface="Tahoma" panose="020B0604030504040204" pitchFamily="34" charset="0"/>
              </a:rPr>
              <a:t>Impact indicators: </a:t>
            </a:r>
            <a:r>
              <a:rPr lang="en-US" sz="2400" i="1" dirty="0">
                <a:latin typeface="Times New Roman" pitchFamily="18" charset="0"/>
                <a:cs typeface="Times New Roman" pitchFamily="18" charset="0"/>
              </a:rPr>
              <a:t>Measures the indirect and longer-term impact </a:t>
            </a:r>
            <a:endParaRPr lang="en-US" sz="2400" i="1" dirty="0">
              <a:latin typeface="Times New Roman" pitchFamily="18" charset="0"/>
            </a:endParaRPr>
          </a:p>
          <a:p>
            <a:pPr marL="455613" lvl="1" indent="0" eaLnBrk="1" hangingPunct="1">
              <a:lnSpc>
                <a:spcPct val="150000"/>
              </a:lnSpc>
              <a:buNone/>
            </a:pPr>
            <a:endParaRPr lang="en-US" altLang="en-US" sz="2400" dirty="0">
              <a:cs typeface="Tahoma" panose="020B0604030504040204" pitchFamily="34" charset="0"/>
            </a:endParaRPr>
          </a:p>
        </p:txBody>
      </p:sp>
      <p:sp>
        <p:nvSpPr>
          <p:cNvPr id="2" name="Slide Number Placeholder 1"/>
          <p:cNvSpPr>
            <a:spLocks noGrp="1"/>
          </p:cNvSpPr>
          <p:nvPr>
            <p:ph type="sldNum" sz="quarter" idx="12"/>
          </p:nvPr>
        </p:nvSpPr>
        <p:spPr/>
        <p:txBody>
          <a:bodyPr/>
          <a:lstStyle/>
          <a:p>
            <a:pPr>
              <a:defRPr/>
            </a:pPr>
            <a:fld id="{D5BB678F-B925-4020-BE26-F8D7B7EFE32A}" type="slidenum">
              <a:rPr lang="en-US"/>
              <a:pPr>
                <a:defRPr/>
              </a:pPr>
              <a:t>36</a:t>
            </a:fld>
            <a:endParaRPr lang="en-US"/>
          </a:p>
        </p:txBody>
      </p:sp>
    </p:spTree>
    <p:extLst>
      <p:ext uri="{BB962C8B-B14F-4D97-AF65-F5344CB8AC3E}">
        <p14:creationId xmlns:p14="http://schemas.microsoft.com/office/powerpoint/2010/main" val="34171914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Line 2"/>
          <p:cNvSpPr>
            <a:spLocks noChangeShapeType="1"/>
          </p:cNvSpPr>
          <p:nvPr/>
        </p:nvSpPr>
        <p:spPr bwMode="auto">
          <a:xfrm>
            <a:off x="1825625" y="2438400"/>
            <a:ext cx="19526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8067" name="Line 3"/>
          <p:cNvSpPr>
            <a:spLocks noChangeShapeType="1"/>
          </p:cNvSpPr>
          <p:nvPr/>
        </p:nvSpPr>
        <p:spPr bwMode="auto">
          <a:xfrm>
            <a:off x="3719513" y="2428875"/>
            <a:ext cx="2286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8068" name="Line 4"/>
          <p:cNvSpPr>
            <a:spLocks noChangeShapeType="1"/>
          </p:cNvSpPr>
          <p:nvPr/>
        </p:nvSpPr>
        <p:spPr bwMode="auto">
          <a:xfrm>
            <a:off x="5340350" y="2438400"/>
            <a:ext cx="2286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8069" name="Line 5"/>
          <p:cNvSpPr>
            <a:spLocks noChangeShapeType="1"/>
          </p:cNvSpPr>
          <p:nvPr/>
        </p:nvSpPr>
        <p:spPr bwMode="auto">
          <a:xfrm>
            <a:off x="7294563" y="2438400"/>
            <a:ext cx="2286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94" name="Text Box 6"/>
          <p:cNvSpPr txBox="1">
            <a:spLocks noChangeArrowheads="1"/>
          </p:cNvSpPr>
          <p:nvPr/>
        </p:nvSpPr>
        <p:spPr bwMode="auto">
          <a:xfrm>
            <a:off x="152400" y="1490663"/>
            <a:ext cx="1673225" cy="1738312"/>
          </a:xfrm>
          <a:prstGeom prst="rect">
            <a:avLst/>
          </a:prstGeom>
          <a:solidFill>
            <a:schemeClr val="accent1">
              <a:lumMod val="20000"/>
              <a:lumOff val="80000"/>
            </a:schemeClr>
          </a:solidFill>
          <a:ln w="9525">
            <a:solidFill>
              <a:srgbClr val="00B0F0"/>
            </a:solidFill>
            <a:miter lim="800000"/>
            <a:headEnd/>
            <a:tailEnd/>
          </a:ln>
        </p:spPr>
        <p:txBody>
          <a:bodyPr lIns="91436" tIns="45718" rIns="91436" bIns="45718">
            <a:spAutoFit/>
          </a:bodyPr>
          <a:lstStyle>
            <a:lvl1pPr>
              <a:spcBef>
                <a:spcPct val="20000"/>
              </a:spcBef>
              <a:spcAft>
                <a:spcPct val="20000"/>
              </a:spcAft>
              <a:buClr>
                <a:schemeClr val="hlink"/>
              </a:buClr>
              <a:buFont typeface="Wingdings" panose="05000000000000000000" pitchFamily="2" charset="2"/>
              <a:buChar char="§"/>
              <a:defRPr sz="26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spcAft>
                <a:spcPct val="20000"/>
              </a:spcAft>
              <a:buClr>
                <a:schemeClr val="hlink"/>
              </a:buClr>
              <a:buFont typeface="Wingdings" panose="05000000000000000000" pitchFamily="2" charset="2"/>
              <a:buChar char="§"/>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9pPr>
          </a:lstStyle>
          <a:p>
            <a:pPr eaLnBrk="1" fontAlgn="auto" hangingPunct="1">
              <a:spcBef>
                <a:spcPct val="50000"/>
              </a:spcBef>
              <a:spcAft>
                <a:spcPct val="0"/>
              </a:spcAft>
              <a:buClrTx/>
              <a:buFontTx/>
              <a:buNone/>
              <a:defRPr/>
            </a:pPr>
            <a:r>
              <a:rPr lang="en-US" sz="2000" b="1" dirty="0">
                <a:latin typeface="Times New Roman" panose="02020603050405020304" pitchFamily="18" charset="0"/>
                <a:cs typeface="Angsana New" panose="02020603050405020304" pitchFamily="18" charset="-34"/>
              </a:rPr>
              <a:t>INPUT</a:t>
            </a:r>
          </a:p>
          <a:p>
            <a:pPr eaLnBrk="1" fontAlgn="auto" hangingPunct="1">
              <a:spcBef>
                <a:spcPct val="50000"/>
              </a:spcBef>
              <a:spcAft>
                <a:spcPct val="0"/>
              </a:spcAft>
              <a:buClrTx/>
              <a:buFontTx/>
              <a:buChar char="•"/>
              <a:defRPr/>
            </a:pPr>
            <a:r>
              <a:rPr lang="en-US" sz="1600" dirty="0">
                <a:latin typeface="Times New Roman" panose="02020603050405020304" pitchFamily="18" charset="0"/>
                <a:cs typeface="Angsana New" panose="02020603050405020304" pitchFamily="18" charset="-34"/>
              </a:rPr>
              <a:t> </a:t>
            </a:r>
            <a:r>
              <a:rPr lang="en-US" sz="1800" dirty="0">
                <a:latin typeface="Times New Roman" panose="02020603050405020304" pitchFamily="18" charset="0"/>
                <a:cs typeface="Angsana New" panose="02020603050405020304" pitchFamily="18" charset="-34"/>
              </a:rPr>
              <a:t>Human and financial resources</a:t>
            </a:r>
          </a:p>
          <a:p>
            <a:pPr eaLnBrk="1" fontAlgn="auto" hangingPunct="1">
              <a:spcBef>
                <a:spcPct val="50000"/>
              </a:spcBef>
              <a:spcAft>
                <a:spcPct val="0"/>
              </a:spcAft>
              <a:buClrTx/>
              <a:buFont typeface="Wingdings" panose="05000000000000000000" pitchFamily="2" charset="2"/>
              <a:buNone/>
              <a:defRPr/>
            </a:pPr>
            <a:endParaRPr lang="en-US" sz="1600" dirty="0">
              <a:latin typeface="Times New Roman" panose="02020603050405020304" pitchFamily="18" charset="0"/>
              <a:cs typeface="Angsana New" panose="02020603050405020304" pitchFamily="18" charset="-34"/>
            </a:endParaRPr>
          </a:p>
        </p:txBody>
      </p:sp>
      <p:sp>
        <p:nvSpPr>
          <p:cNvPr id="88071" name="Text Box 7"/>
          <p:cNvSpPr txBox="1">
            <a:spLocks noChangeArrowheads="1"/>
          </p:cNvSpPr>
          <p:nvPr/>
        </p:nvSpPr>
        <p:spPr bwMode="auto">
          <a:xfrm>
            <a:off x="2008188" y="1490663"/>
            <a:ext cx="1711325" cy="1924050"/>
          </a:xfrm>
          <a:prstGeom prst="rect">
            <a:avLst/>
          </a:prstGeom>
          <a:solidFill>
            <a:srgbClr val="92D050"/>
          </a:solidFill>
          <a:ln w="9525">
            <a:solidFill>
              <a:schemeClr val="tx1"/>
            </a:solidFill>
            <a:miter lim="800000"/>
            <a:headEnd/>
            <a:tailEnd/>
          </a:ln>
        </p:spPr>
        <p:txBody>
          <a:bodyPr lIns="91436" tIns="45718" rIns="91436" bIns="45718">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000" b="1">
                <a:latin typeface="Times New Roman" panose="02020603050405020304" pitchFamily="18" charset="0"/>
                <a:ea typeface="ＭＳ Ｐゴシック" panose="020B0600070205080204" pitchFamily="34" charset="-128"/>
                <a:cs typeface="Angsana New" panose="02020603050405020304" pitchFamily="18" charset="-34"/>
              </a:rPr>
              <a:t>PROCESS</a:t>
            </a:r>
          </a:p>
          <a:p>
            <a:pPr eaLnBrk="1" hangingPunct="1">
              <a:spcBef>
                <a:spcPct val="50000"/>
              </a:spcBef>
              <a:buFontTx/>
              <a:buChar char="•"/>
            </a:pPr>
            <a:r>
              <a:rPr lang="en-US" altLang="en-US" sz="1600">
                <a:latin typeface="Times New Roman" panose="02020603050405020304" pitchFamily="18" charset="0"/>
                <a:ea typeface="ＭＳ Ｐゴシック" panose="020B0600070205080204" pitchFamily="34" charset="-128"/>
                <a:cs typeface="Angsana New" panose="02020603050405020304" pitchFamily="18" charset="-34"/>
              </a:rPr>
              <a:t> </a:t>
            </a:r>
            <a:r>
              <a:rPr lang="en-US" altLang="en-US" sz="1800">
                <a:latin typeface="Times New Roman" panose="02020603050405020304" pitchFamily="18" charset="0"/>
                <a:ea typeface="ＭＳ Ｐゴシック" panose="020B0600070205080204" pitchFamily="34" charset="-128"/>
                <a:cs typeface="Angsana New" panose="02020603050405020304" pitchFamily="18" charset="-34"/>
              </a:rPr>
              <a:t>Conduct one PMTCT training workshop in each district </a:t>
            </a:r>
            <a:br>
              <a:rPr lang="en-US" altLang="en-US" sz="1800">
                <a:latin typeface="Times New Roman" panose="02020603050405020304" pitchFamily="18" charset="0"/>
                <a:ea typeface="ＭＳ Ｐゴシック" panose="020B0600070205080204" pitchFamily="34" charset="-128"/>
                <a:cs typeface="Angsana New" panose="02020603050405020304" pitchFamily="18" charset="-34"/>
              </a:rPr>
            </a:br>
            <a:r>
              <a:rPr lang="en-US" altLang="en-US" sz="1800">
                <a:latin typeface="Times New Roman" panose="02020603050405020304" pitchFamily="18" charset="0"/>
                <a:ea typeface="ＭＳ Ｐゴシック" panose="020B0600070205080204" pitchFamily="34" charset="-128"/>
                <a:cs typeface="Angsana New" panose="02020603050405020304" pitchFamily="18" charset="-34"/>
              </a:rPr>
              <a:t>for providers</a:t>
            </a:r>
            <a:endParaRPr lang="en-US" altLang="en-US" sz="1600">
              <a:latin typeface="Times New Roman" panose="02020603050405020304" pitchFamily="18" charset="0"/>
              <a:ea typeface="ＭＳ Ｐゴシック" panose="020B0600070205080204" pitchFamily="34" charset="-128"/>
              <a:cs typeface="Angsana New" panose="02020603050405020304" pitchFamily="18" charset="-34"/>
            </a:endParaRPr>
          </a:p>
        </p:txBody>
      </p:sp>
      <p:sp>
        <p:nvSpPr>
          <p:cNvPr id="12296" name="Text Box 8"/>
          <p:cNvSpPr txBox="1">
            <a:spLocks noChangeArrowheads="1"/>
          </p:cNvSpPr>
          <p:nvPr/>
        </p:nvSpPr>
        <p:spPr bwMode="auto">
          <a:xfrm>
            <a:off x="3910013" y="1481138"/>
            <a:ext cx="1447800" cy="1924050"/>
          </a:xfrm>
          <a:prstGeom prst="rect">
            <a:avLst/>
          </a:prstGeom>
          <a:solidFill>
            <a:schemeClr val="accent5">
              <a:lumMod val="60000"/>
              <a:lumOff val="40000"/>
            </a:schemeClr>
          </a:solidFill>
          <a:ln w="9525">
            <a:solidFill>
              <a:schemeClr val="tx1"/>
            </a:solidFill>
            <a:miter lim="800000"/>
            <a:headEnd/>
            <a:tailEnd/>
          </a:ln>
        </p:spPr>
        <p:txBody>
          <a:bodyPr lIns="91436" tIns="45718" rIns="91436" bIns="45718">
            <a:spAutoFit/>
          </a:bodyPr>
          <a:lstStyle>
            <a:lvl1pPr>
              <a:spcBef>
                <a:spcPct val="20000"/>
              </a:spcBef>
              <a:spcAft>
                <a:spcPct val="20000"/>
              </a:spcAft>
              <a:buClr>
                <a:schemeClr val="hlink"/>
              </a:buClr>
              <a:buFont typeface="Wingdings" panose="05000000000000000000" pitchFamily="2" charset="2"/>
              <a:buChar char="§"/>
              <a:defRPr sz="26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spcAft>
                <a:spcPct val="20000"/>
              </a:spcAft>
              <a:buClr>
                <a:schemeClr val="hlink"/>
              </a:buClr>
              <a:buFont typeface="Wingdings" panose="05000000000000000000" pitchFamily="2" charset="2"/>
              <a:buChar char="§"/>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9pPr>
          </a:lstStyle>
          <a:p>
            <a:pPr eaLnBrk="1" fontAlgn="auto" hangingPunct="1">
              <a:spcBef>
                <a:spcPct val="50000"/>
              </a:spcBef>
              <a:spcAft>
                <a:spcPct val="0"/>
              </a:spcAft>
              <a:buClrTx/>
              <a:buFontTx/>
              <a:buNone/>
              <a:defRPr/>
            </a:pPr>
            <a:r>
              <a:rPr lang="en-US" sz="2000" b="1" dirty="0">
                <a:latin typeface="Times New Roman" panose="02020603050405020304" pitchFamily="18" charset="0"/>
                <a:cs typeface="Angsana New" panose="02020603050405020304" pitchFamily="18" charset="-34"/>
              </a:rPr>
              <a:t>OUTPUT</a:t>
            </a:r>
            <a:endParaRPr lang="en-US" sz="1600" b="1" dirty="0">
              <a:latin typeface="Times New Roman" panose="02020603050405020304" pitchFamily="18" charset="0"/>
              <a:cs typeface="Angsana New" panose="02020603050405020304" pitchFamily="18" charset="-34"/>
            </a:endParaRPr>
          </a:p>
          <a:p>
            <a:pPr eaLnBrk="1" fontAlgn="auto" hangingPunct="1">
              <a:spcBef>
                <a:spcPct val="50000"/>
              </a:spcBef>
              <a:spcAft>
                <a:spcPct val="0"/>
              </a:spcAft>
              <a:buClrTx/>
              <a:buFontTx/>
              <a:buChar char="•"/>
              <a:defRPr/>
            </a:pPr>
            <a:r>
              <a:rPr lang="en-US" sz="1600" dirty="0">
                <a:latin typeface="Times New Roman" panose="02020603050405020304" pitchFamily="18" charset="0"/>
                <a:cs typeface="Angsana New" panose="02020603050405020304" pitchFamily="18" charset="-34"/>
              </a:rPr>
              <a:t> </a:t>
            </a:r>
            <a:r>
              <a:rPr lang="en-US" sz="1800" dirty="0">
                <a:latin typeface="Times New Roman" panose="02020603050405020304" pitchFamily="18" charset="0"/>
                <a:cs typeface="Angsana New" panose="02020603050405020304" pitchFamily="18" charset="-34"/>
              </a:rPr>
              <a:t>Providers trained in PMTCT service provision</a:t>
            </a:r>
            <a:endParaRPr lang="en-US" sz="2000" dirty="0">
              <a:latin typeface="Times New Roman" panose="02020603050405020304" pitchFamily="18" charset="0"/>
              <a:cs typeface="Angsana New" panose="02020603050405020304" pitchFamily="18" charset="-34"/>
            </a:endParaRPr>
          </a:p>
        </p:txBody>
      </p:sp>
      <p:sp>
        <p:nvSpPr>
          <p:cNvPr id="88073" name="Text Box 9"/>
          <p:cNvSpPr txBox="1">
            <a:spLocks noChangeArrowheads="1"/>
          </p:cNvSpPr>
          <p:nvPr/>
        </p:nvSpPr>
        <p:spPr bwMode="auto">
          <a:xfrm>
            <a:off x="5532438" y="1490663"/>
            <a:ext cx="1751012" cy="1092200"/>
          </a:xfrm>
          <a:prstGeom prst="rect">
            <a:avLst/>
          </a:prstGeom>
          <a:solidFill>
            <a:srgbClr val="00B0F0"/>
          </a:solidFill>
          <a:ln w="9525">
            <a:solidFill>
              <a:schemeClr val="tx1"/>
            </a:solidFill>
            <a:miter lim="800000"/>
            <a:headEnd/>
            <a:tailEnd/>
          </a:ln>
        </p:spPr>
        <p:txBody>
          <a:bodyPr lIns="91436" tIns="45718" rIns="91436" bIns="45718">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000" b="1">
                <a:latin typeface="Times New Roman" panose="02020603050405020304" pitchFamily="18" charset="0"/>
                <a:ea typeface="ＭＳ Ｐゴシック" panose="020B0600070205080204" pitchFamily="34" charset="-128"/>
                <a:cs typeface="Angsana New" panose="02020603050405020304" pitchFamily="18" charset="-34"/>
              </a:rPr>
              <a:t>OUTCOME</a:t>
            </a:r>
          </a:p>
          <a:p>
            <a:pPr eaLnBrk="1" hangingPunct="1">
              <a:spcBef>
                <a:spcPct val="50000"/>
              </a:spcBef>
              <a:buFontTx/>
              <a:buChar char="•"/>
            </a:pPr>
            <a:r>
              <a:rPr lang="en-US" altLang="en-US" sz="1800">
                <a:latin typeface="Times New Roman" panose="02020603050405020304" pitchFamily="18" charset="0"/>
                <a:ea typeface="ＭＳ Ｐゴシック" panose="020B0600070205080204" pitchFamily="34" charset="-128"/>
                <a:cs typeface="Angsana New" panose="02020603050405020304" pitchFamily="18" charset="-34"/>
              </a:rPr>
              <a:t>Increased use of PMTCT services </a:t>
            </a:r>
          </a:p>
        </p:txBody>
      </p:sp>
      <p:sp>
        <p:nvSpPr>
          <p:cNvPr id="12298" name="Text Box 10"/>
          <p:cNvSpPr txBox="1">
            <a:spLocks noChangeArrowheads="1"/>
          </p:cNvSpPr>
          <p:nvPr/>
        </p:nvSpPr>
        <p:spPr bwMode="auto">
          <a:xfrm>
            <a:off x="7523163" y="1481138"/>
            <a:ext cx="1468437" cy="1646237"/>
          </a:xfrm>
          <a:prstGeom prst="rect">
            <a:avLst/>
          </a:prstGeom>
          <a:solidFill>
            <a:schemeClr val="accent6">
              <a:lumMod val="75000"/>
            </a:schemeClr>
          </a:solidFill>
          <a:ln w="9525">
            <a:solidFill>
              <a:schemeClr val="tx1"/>
            </a:solidFill>
            <a:miter lim="800000"/>
            <a:headEnd/>
            <a:tailEnd/>
          </a:ln>
        </p:spPr>
        <p:txBody>
          <a:bodyPr lIns="91436" tIns="45718" rIns="91436" bIns="45718">
            <a:spAutoFit/>
          </a:bodyPr>
          <a:lstStyle>
            <a:lvl1pPr>
              <a:spcBef>
                <a:spcPct val="20000"/>
              </a:spcBef>
              <a:spcAft>
                <a:spcPct val="20000"/>
              </a:spcAft>
              <a:buClr>
                <a:schemeClr val="hlink"/>
              </a:buClr>
              <a:buFont typeface="Wingdings" panose="05000000000000000000" pitchFamily="2" charset="2"/>
              <a:buChar char="§"/>
              <a:defRPr sz="26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spcAft>
                <a:spcPct val="20000"/>
              </a:spcAft>
              <a:buClr>
                <a:schemeClr val="hlink"/>
              </a:buClr>
              <a:buFont typeface="Wingdings" panose="05000000000000000000" pitchFamily="2" charset="2"/>
              <a:buChar char="§"/>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20000"/>
              </a:spcAft>
              <a:buClr>
                <a:schemeClr val="hlink"/>
              </a:buClr>
              <a:buFont typeface="Wingdings" panose="05000000000000000000" pitchFamily="2" charset="2"/>
              <a:buChar char="§"/>
              <a:defRPr sz="2200">
                <a:solidFill>
                  <a:schemeClr val="tx1"/>
                </a:solidFill>
                <a:latin typeface="Arial" panose="020B0604020202020204" pitchFamily="34" charset="0"/>
                <a:ea typeface="ＭＳ Ｐゴシック" panose="020B0600070205080204" pitchFamily="34" charset="-128"/>
              </a:defRPr>
            </a:lvl9pPr>
          </a:lstStyle>
          <a:p>
            <a:pPr eaLnBrk="1" fontAlgn="auto" hangingPunct="1">
              <a:spcBef>
                <a:spcPct val="50000"/>
              </a:spcBef>
              <a:spcAft>
                <a:spcPct val="0"/>
              </a:spcAft>
              <a:buClrTx/>
              <a:buFontTx/>
              <a:buNone/>
              <a:defRPr/>
            </a:pPr>
            <a:r>
              <a:rPr lang="en-US" sz="2000" b="1" dirty="0">
                <a:latin typeface="Times New Roman" panose="02020603050405020304" pitchFamily="18" charset="0"/>
                <a:cs typeface="Angsana New" panose="02020603050405020304" pitchFamily="18" charset="-34"/>
              </a:rPr>
              <a:t>IMPACT</a:t>
            </a:r>
          </a:p>
          <a:p>
            <a:pPr eaLnBrk="1" fontAlgn="auto" hangingPunct="1">
              <a:spcBef>
                <a:spcPct val="50000"/>
              </a:spcBef>
              <a:spcAft>
                <a:spcPct val="0"/>
              </a:spcAft>
              <a:buClrTx/>
              <a:buFontTx/>
              <a:buChar char="•"/>
              <a:defRPr/>
            </a:pPr>
            <a:r>
              <a:rPr lang="en-US" sz="1600" dirty="0">
                <a:latin typeface="Times New Roman" panose="02020603050405020304" pitchFamily="18" charset="0"/>
                <a:cs typeface="Angsana New" panose="02020603050405020304" pitchFamily="18" charset="-34"/>
              </a:rPr>
              <a:t> </a:t>
            </a:r>
            <a:r>
              <a:rPr lang="en-US" sz="1800" dirty="0">
                <a:latin typeface="Times New Roman" panose="02020603050405020304" pitchFamily="18" charset="0"/>
                <a:cs typeface="Angsana New" panose="02020603050405020304" pitchFamily="18" charset="-34"/>
              </a:rPr>
              <a:t>Reduced perinatal transmission of HIV </a:t>
            </a:r>
          </a:p>
        </p:txBody>
      </p:sp>
      <p:sp>
        <p:nvSpPr>
          <p:cNvPr id="12301" name="Text Box 13"/>
          <p:cNvSpPr txBox="1">
            <a:spLocks noChangeArrowheads="1"/>
          </p:cNvSpPr>
          <p:nvPr/>
        </p:nvSpPr>
        <p:spPr bwMode="auto">
          <a:xfrm>
            <a:off x="404813" y="3903663"/>
            <a:ext cx="39703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000" b="1">
                <a:latin typeface="Times New Roman" panose="02020603050405020304" pitchFamily="18" charset="0"/>
                <a:ea typeface="ＭＳ Ｐゴシック" panose="020B0600070205080204" pitchFamily="34" charset="-128"/>
                <a:cs typeface="Angsana New" panose="02020603050405020304" pitchFamily="18" charset="-34"/>
              </a:rPr>
              <a:t>Indicator:</a:t>
            </a:r>
            <a:r>
              <a:rPr lang="en-US" altLang="en-US" sz="2000">
                <a:latin typeface="Times New Roman" panose="02020603050405020304" pitchFamily="18" charset="0"/>
                <a:ea typeface="ＭＳ Ｐゴシック" panose="020B0600070205080204" pitchFamily="34" charset="-128"/>
                <a:cs typeface="Angsana New" panose="02020603050405020304" pitchFamily="18" charset="-34"/>
              </a:rPr>
              <a:t> # of providers who have completed clinical training</a:t>
            </a:r>
          </a:p>
        </p:txBody>
      </p:sp>
      <p:sp>
        <p:nvSpPr>
          <p:cNvPr id="12302" name="Text Box 14"/>
          <p:cNvSpPr txBox="1">
            <a:spLocks noChangeArrowheads="1"/>
          </p:cNvSpPr>
          <p:nvPr/>
        </p:nvSpPr>
        <p:spPr bwMode="auto">
          <a:xfrm>
            <a:off x="679450" y="4794250"/>
            <a:ext cx="4670425"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000" b="1">
                <a:latin typeface="Times New Roman" panose="02020603050405020304" pitchFamily="18" charset="0"/>
                <a:ea typeface="ＭＳ Ｐゴシック" panose="020B0600070205080204" pitchFamily="34" charset="-128"/>
                <a:cs typeface="Angsana New" panose="02020603050405020304" pitchFamily="18" charset="-34"/>
              </a:rPr>
              <a:t>Indicator:</a:t>
            </a:r>
            <a:r>
              <a:rPr lang="en-US" altLang="en-US" sz="2000">
                <a:latin typeface="Times New Roman" panose="02020603050405020304" pitchFamily="18" charset="0"/>
                <a:ea typeface="ＭＳ Ｐゴシック" panose="020B0600070205080204" pitchFamily="34" charset="-128"/>
                <a:cs typeface="Angsana New" panose="02020603050405020304" pitchFamily="18" charset="-34"/>
              </a:rPr>
              <a:t> % of pregnant women who are HIV tested</a:t>
            </a:r>
          </a:p>
        </p:txBody>
      </p:sp>
      <p:sp>
        <p:nvSpPr>
          <p:cNvPr id="12303" name="Text Box 15"/>
          <p:cNvSpPr txBox="1">
            <a:spLocks noChangeArrowheads="1"/>
          </p:cNvSpPr>
          <p:nvPr/>
        </p:nvSpPr>
        <p:spPr bwMode="auto">
          <a:xfrm>
            <a:off x="5568950" y="4411663"/>
            <a:ext cx="313055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000" b="1">
                <a:latin typeface="Times New Roman" panose="02020603050405020304" pitchFamily="18" charset="0"/>
                <a:ea typeface="ＭＳ Ｐゴシック" panose="020B0600070205080204" pitchFamily="34" charset="-128"/>
                <a:cs typeface="Angsana New" panose="02020603050405020304" pitchFamily="18" charset="-34"/>
              </a:rPr>
              <a:t>Indicator:</a:t>
            </a:r>
            <a:r>
              <a:rPr lang="en-US" altLang="en-US" sz="2000">
                <a:latin typeface="Times New Roman" panose="02020603050405020304" pitchFamily="18" charset="0"/>
                <a:ea typeface="ＭＳ Ｐゴシック" panose="020B0600070205080204" pitchFamily="34" charset="-128"/>
                <a:cs typeface="Angsana New" panose="02020603050405020304" pitchFamily="18" charset="-34"/>
              </a:rPr>
              <a:t> percent of  HIV+ women receiving a complete course of ARV prophylaxis</a:t>
            </a:r>
          </a:p>
        </p:txBody>
      </p:sp>
      <p:sp>
        <p:nvSpPr>
          <p:cNvPr id="88080" name="Line 16"/>
          <p:cNvSpPr>
            <a:spLocks noChangeShapeType="1"/>
          </p:cNvSpPr>
          <p:nvPr/>
        </p:nvSpPr>
        <p:spPr bwMode="auto">
          <a:xfrm flipV="1">
            <a:off x="3698875" y="3486150"/>
            <a:ext cx="434975" cy="449263"/>
          </a:xfrm>
          <a:prstGeom prst="line">
            <a:avLst/>
          </a:prstGeom>
          <a:noFill/>
          <a:ln w="38100">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8081" name="Line 17"/>
          <p:cNvSpPr>
            <a:spLocks noChangeShapeType="1"/>
          </p:cNvSpPr>
          <p:nvPr/>
        </p:nvSpPr>
        <p:spPr bwMode="auto">
          <a:xfrm flipV="1">
            <a:off x="5697538" y="2659063"/>
            <a:ext cx="187325" cy="1063625"/>
          </a:xfrm>
          <a:prstGeom prst="line">
            <a:avLst/>
          </a:prstGeom>
          <a:noFill/>
          <a:ln w="38100">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8082" name="Line 18"/>
          <p:cNvSpPr>
            <a:spLocks noChangeShapeType="1"/>
          </p:cNvSpPr>
          <p:nvPr/>
        </p:nvSpPr>
        <p:spPr bwMode="auto">
          <a:xfrm rot="2880767">
            <a:off x="5107782" y="3553618"/>
            <a:ext cx="57150" cy="1509713"/>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88083" name="Line 19"/>
          <p:cNvSpPr>
            <a:spLocks noChangeShapeType="1"/>
          </p:cNvSpPr>
          <p:nvPr/>
        </p:nvSpPr>
        <p:spPr bwMode="auto">
          <a:xfrm flipV="1">
            <a:off x="6307138" y="2644775"/>
            <a:ext cx="46037" cy="1752600"/>
          </a:xfrm>
          <a:prstGeom prst="line">
            <a:avLst/>
          </a:prstGeom>
          <a:noFill/>
          <a:ln w="38100">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8" name="Text Box 21"/>
          <p:cNvSpPr txBox="1">
            <a:spLocks noChangeArrowheads="1"/>
          </p:cNvSpPr>
          <p:nvPr/>
        </p:nvSpPr>
        <p:spPr bwMode="auto">
          <a:xfrm>
            <a:off x="6616700" y="3395663"/>
            <a:ext cx="25971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000" b="1">
                <a:latin typeface="Times New Roman" panose="02020603050405020304" pitchFamily="18" charset="0"/>
                <a:ea typeface="ＭＳ Ｐゴシック" panose="020B0600070205080204" pitchFamily="34" charset="-128"/>
                <a:cs typeface="Angsana New" panose="02020603050405020304" pitchFamily="18" charset="-34"/>
              </a:rPr>
              <a:t>Indicator:</a:t>
            </a:r>
            <a:r>
              <a:rPr lang="en-US" altLang="en-US" sz="2000">
                <a:latin typeface="Times New Roman" panose="02020603050405020304" pitchFamily="18" charset="0"/>
                <a:ea typeface="ＭＳ Ｐゴシック" panose="020B0600070205080204" pitchFamily="34" charset="-128"/>
                <a:cs typeface="Angsana New" panose="02020603050405020304" pitchFamily="18" charset="-34"/>
              </a:rPr>
              <a:t> percent of  infants HIV- born to HIV+ women </a:t>
            </a:r>
          </a:p>
        </p:txBody>
      </p:sp>
      <p:sp>
        <p:nvSpPr>
          <p:cNvPr id="88085" name="Line 22"/>
          <p:cNvSpPr>
            <a:spLocks noChangeShapeType="1"/>
          </p:cNvSpPr>
          <p:nvPr/>
        </p:nvSpPr>
        <p:spPr bwMode="auto">
          <a:xfrm flipV="1">
            <a:off x="8180388" y="3003550"/>
            <a:ext cx="0" cy="482600"/>
          </a:xfrm>
          <a:prstGeom prst="line">
            <a:avLst/>
          </a:prstGeom>
          <a:noFill/>
          <a:ln w="38100">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 name="Slide Number Placeholder 2"/>
          <p:cNvSpPr>
            <a:spLocks noGrp="1"/>
          </p:cNvSpPr>
          <p:nvPr>
            <p:ph type="sldNum" sz="quarter" idx="12"/>
          </p:nvPr>
        </p:nvSpPr>
        <p:spPr/>
        <p:txBody>
          <a:bodyPr/>
          <a:lstStyle/>
          <a:p>
            <a:pPr>
              <a:defRPr/>
            </a:pPr>
            <a:fld id="{97649FF3-C037-428D-8320-189051E802E1}" type="slidenum">
              <a:rPr lang="en-US"/>
              <a:pPr>
                <a:defRPr/>
              </a:pPr>
              <a:t>37</a:t>
            </a:fld>
            <a:endParaRPr lang="en-US"/>
          </a:p>
        </p:txBody>
      </p:sp>
    </p:spTree>
    <p:extLst>
      <p:ext uri="{BB962C8B-B14F-4D97-AF65-F5344CB8AC3E}">
        <p14:creationId xmlns:p14="http://schemas.microsoft.com/office/powerpoint/2010/main" val="40654277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2301"/>
                                        </p:tgtEl>
                                        <p:attrNameLst>
                                          <p:attrName>style.visibility</p:attrName>
                                        </p:attrNameLst>
                                      </p:cBhvr>
                                      <p:to>
                                        <p:strVal val="visible"/>
                                      </p:to>
                                    </p:set>
                                    <p:animEffect transition="in" filter="wipe(up)">
                                      <p:cBhvr>
                                        <p:cTn id="7" dur="500"/>
                                        <p:tgtEl>
                                          <p:spTgt spid="123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302"/>
                                        </p:tgtEl>
                                        <p:attrNameLst>
                                          <p:attrName>style.visibility</p:attrName>
                                        </p:attrNameLst>
                                      </p:cBhvr>
                                      <p:to>
                                        <p:strVal val="visible"/>
                                      </p:to>
                                    </p:set>
                                    <p:animEffect transition="in" filter="wipe(down)">
                                      <p:cBhvr>
                                        <p:cTn id="12" dur="500"/>
                                        <p:tgtEl>
                                          <p:spTgt spid="1230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303"/>
                                        </p:tgtEl>
                                        <p:attrNameLst>
                                          <p:attrName>style.visibility</p:attrName>
                                        </p:attrNameLst>
                                      </p:cBhvr>
                                      <p:to>
                                        <p:strVal val="visible"/>
                                      </p:to>
                                    </p:set>
                                    <p:animEffect transition="in" filter="wipe(down)">
                                      <p:cBhvr>
                                        <p:cTn id="17" dur="500"/>
                                        <p:tgtEl>
                                          <p:spTgt spid="1230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308"/>
                                        </p:tgtEl>
                                        <p:attrNameLst>
                                          <p:attrName>style.visibility</p:attrName>
                                        </p:attrNameLst>
                                      </p:cBhvr>
                                      <p:to>
                                        <p:strVal val="visible"/>
                                      </p:to>
                                    </p:set>
                                    <p:animEffect transition="in" filter="wipe(down)">
                                      <p:cBhvr>
                                        <p:cTn id="22" dur="500"/>
                                        <p:tgtEl>
                                          <p:spTgt spid="123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1" grpId="0"/>
      <p:bldP spid="12302" grpId="0"/>
      <p:bldP spid="12303" grpId="0"/>
      <p:bldP spid="1230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a:t>Characteristics of Good Indicators</a:t>
            </a:r>
            <a:endParaRPr lang="en-US" dirty="0"/>
          </a:p>
        </p:txBody>
      </p:sp>
      <p:sp>
        <p:nvSpPr>
          <p:cNvPr id="3" name="Content Placeholder 2"/>
          <p:cNvSpPr>
            <a:spLocks noGrp="1"/>
          </p:cNvSpPr>
          <p:nvPr>
            <p:ph idx="1"/>
          </p:nvPr>
        </p:nvSpPr>
        <p:spPr>
          <a:xfrm>
            <a:off x="304800" y="1066800"/>
            <a:ext cx="8610600" cy="5486400"/>
          </a:xfrm>
        </p:spPr>
        <p:txBody>
          <a:bodyPr>
            <a:normAutofit/>
          </a:bodyPr>
          <a:lstStyle/>
          <a:p>
            <a:r>
              <a:rPr lang="en-US" sz="3000" b="1" dirty="0">
                <a:solidFill>
                  <a:srgbClr val="002060"/>
                </a:solidFill>
              </a:rPr>
              <a:t>Valid</a:t>
            </a:r>
            <a:r>
              <a:rPr lang="en-US" sz="3000" b="1" dirty="0"/>
              <a:t>: </a:t>
            </a:r>
            <a:r>
              <a:rPr lang="en-US" sz="2800" dirty="0"/>
              <a:t>accurate measure of a behavior, practice or task</a:t>
            </a:r>
          </a:p>
          <a:p>
            <a:r>
              <a:rPr lang="en-US" sz="3000" b="1" dirty="0">
                <a:solidFill>
                  <a:srgbClr val="002060"/>
                </a:solidFill>
              </a:rPr>
              <a:t>Reliable</a:t>
            </a:r>
            <a:r>
              <a:rPr lang="en-US" sz="3000" b="1" dirty="0"/>
              <a:t>: </a:t>
            </a:r>
            <a:r>
              <a:rPr lang="en-US" sz="3000" dirty="0"/>
              <a:t>consistently measurable in the same way by different observers</a:t>
            </a:r>
          </a:p>
          <a:p>
            <a:r>
              <a:rPr lang="en-US" sz="3000" b="1" dirty="0">
                <a:solidFill>
                  <a:srgbClr val="002060"/>
                </a:solidFill>
              </a:rPr>
              <a:t>Precise</a:t>
            </a:r>
            <a:r>
              <a:rPr lang="en-US" sz="3000" b="1" dirty="0"/>
              <a:t>: </a:t>
            </a:r>
            <a:r>
              <a:rPr lang="en-US" sz="3000" dirty="0"/>
              <a:t>operationally defined in clear terms</a:t>
            </a:r>
          </a:p>
          <a:p>
            <a:r>
              <a:rPr lang="en-US" sz="3000" b="1" dirty="0">
                <a:solidFill>
                  <a:srgbClr val="002060"/>
                </a:solidFill>
              </a:rPr>
              <a:t>Measurable</a:t>
            </a:r>
            <a:r>
              <a:rPr lang="en-US" sz="3000" b="1" dirty="0"/>
              <a:t>: </a:t>
            </a:r>
            <a:r>
              <a:rPr lang="en-US" sz="3000" dirty="0"/>
              <a:t>quantifiable using available tools and methods</a:t>
            </a:r>
          </a:p>
          <a:p>
            <a:r>
              <a:rPr lang="en-US" sz="3000" b="1" dirty="0">
                <a:solidFill>
                  <a:srgbClr val="002060"/>
                </a:solidFill>
              </a:rPr>
              <a:t>Timely</a:t>
            </a:r>
            <a:r>
              <a:rPr lang="en-US" sz="3000" b="1" dirty="0"/>
              <a:t>: </a:t>
            </a:r>
            <a:r>
              <a:rPr lang="en-US" sz="3000" dirty="0"/>
              <a:t>provides a measurement at time intervals in terms of program goals and activities</a:t>
            </a:r>
          </a:p>
        </p:txBody>
      </p:sp>
      <p:sp>
        <p:nvSpPr>
          <p:cNvPr id="4" name="Slide Number Placeholder 3"/>
          <p:cNvSpPr>
            <a:spLocks noGrp="1"/>
          </p:cNvSpPr>
          <p:nvPr>
            <p:ph type="sldNum" sz="quarter" idx="12"/>
          </p:nvPr>
        </p:nvSpPr>
        <p:spPr/>
        <p:txBody>
          <a:bodyPr/>
          <a:lstStyle/>
          <a:p>
            <a:fld id="{8C5B67F0-A7B7-4A5A-8B43-AD8A69302AE4}" type="slidenum">
              <a:rPr lang="en-US" smtClean="0"/>
              <a:pPr/>
              <a:t>38</a:t>
            </a:fld>
            <a:endParaRPr lang="en-US"/>
          </a:p>
        </p:txBody>
      </p:sp>
    </p:spTree>
    <p:extLst>
      <p:ext uri="{BB962C8B-B14F-4D97-AF65-F5344CB8AC3E}">
        <p14:creationId xmlns:p14="http://schemas.microsoft.com/office/powerpoint/2010/main" val="2996358079"/>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533400" y="449263"/>
            <a:ext cx="6781800" cy="846137"/>
          </a:xfrm>
        </p:spPr>
        <p:txBody>
          <a:bodyPr>
            <a:normAutofit/>
          </a:bodyPr>
          <a:lstStyle/>
          <a:p>
            <a:pPr eaLnBrk="1" hangingPunct="1"/>
            <a:r>
              <a:rPr lang="en-US" altLang="en-US" sz="3200" b="1" dirty="0">
                <a:latin typeface="High Tower Text" panose="02040502050506030303" pitchFamily="18" charset="0"/>
                <a:cs typeface="Times New Roman" panose="02020603050405020304" pitchFamily="18" charset="0"/>
              </a:rPr>
              <a:t>    Data sources to measure Indicators  </a:t>
            </a:r>
          </a:p>
        </p:txBody>
      </p:sp>
      <p:sp>
        <p:nvSpPr>
          <p:cNvPr id="193539" name="Rectangle 3"/>
          <p:cNvSpPr>
            <a:spLocks noGrp="1" noChangeArrowheads="1"/>
          </p:cNvSpPr>
          <p:nvPr>
            <p:ph type="body" idx="1"/>
          </p:nvPr>
        </p:nvSpPr>
        <p:spPr>
          <a:xfrm>
            <a:off x="609601" y="1447800"/>
            <a:ext cx="8305800" cy="4908550"/>
          </a:xfrm>
        </p:spPr>
        <p:txBody>
          <a:bodyPr>
            <a:normAutofit/>
          </a:bodyPr>
          <a:lstStyle/>
          <a:p>
            <a:pPr>
              <a:lnSpc>
                <a:spcPct val="80000"/>
              </a:lnSpc>
              <a:spcBef>
                <a:spcPts val="1200"/>
              </a:spcBef>
            </a:pPr>
            <a:r>
              <a:rPr lang="en-US" sz="2800" dirty="0">
                <a:latin typeface="High Tower Text" panose="02040502050506030303" pitchFamily="18" charset="0"/>
              </a:rPr>
              <a:t>Using Pre-Defined Indicators</a:t>
            </a:r>
            <a:endParaRPr lang="en-US" altLang="en-US" sz="2800" dirty="0">
              <a:latin typeface="High Tower Text" panose="02040502050506030303" pitchFamily="18" charset="0"/>
              <a:cs typeface="Times New Roman" panose="02020603050405020304" pitchFamily="18" charset="0"/>
            </a:endParaRPr>
          </a:p>
          <a:p>
            <a:pPr lvl="2">
              <a:lnSpc>
                <a:spcPct val="80000"/>
              </a:lnSpc>
              <a:spcBef>
                <a:spcPts val="1200"/>
              </a:spcBef>
              <a:buFont typeface="Wingdings" panose="05000000000000000000" pitchFamily="2" charset="2"/>
              <a:buChar char="§"/>
            </a:pPr>
            <a:r>
              <a:rPr lang="en-US" altLang="en-US" sz="2600" dirty="0">
                <a:latin typeface="High Tower Text" panose="02040502050506030303" pitchFamily="18" charset="0"/>
                <a:cs typeface="Times New Roman" panose="02020603050405020304" pitchFamily="18" charset="0"/>
              </a:rPr>
              <a:t>Surveillance </a:t>
            </a:r>
          </a:p>
          <a:p>
            <a:pPr lvl="2">
              <a:lnSpc>
                <a:spcPct val="80000"/>
              </a:lnSpc>
              <a:spcBef>
                <a:spcPts val="1200"/>
              </a:spcBef>
              <a:buFont typeface="Wingdings" panose="05000000000000000000" pitchFamily="2" charset="2"/>
              <a:buChar char="§"/>
            </a:pPr>
            <a:r>
              <a:rPr lang="en-US" altLang="en-US" sz="2600" dirty="0">
                <a:latin typeface="High Tower Text" panose="02040502050506030303" pitchFamily="18" charset="0"/>
                <a:cs typeface="Times New Roman" panose="02020603050405020304" pitchFamily="18" charset="0"/>
              </a:rPr>
              <a:t>Routine service reporting </a:t>
            </a:r>
            <a:endParaRPr lang="en-GB" altLang="en-US" sz="2600" dirty="0">
              <a:latin typeface="High Tower Text" panose="02040502050506030303" pitchFamily="18" charset="0"/>
              <a:cs typeface="Times New Roman" panose="02020603050405020304" pitchFamily="18" charset="0"/>
            </a:endParaRPr>
          </a:p>
          <a:p>
            <a:pPr lvl="2">
              <a:lnSpc>
                <a:spcPct val="80000"/>
              </a:lnSpc>
              <a:spcBef>
                <a:spcPts val="1200"/>
              </a:spcBef>
              <a:buFont typeface="Wingdings" panose="05000000000000000000" pitchFamily="2" charset="2"/>
              <a:buChar char="§"/>
            </a:pPr>
            <a:r>
              <a:rPr lang="en-US" altLang="en-US" sz="2600" dirty="0">
                <a:latin typeface="High Tower Text" panose="02040502050506030303" pitchFamily="18" charset="0"/>
                <a:cs typeface="Times New Roman" panose="02020603050405020304" pitchFamily="18" charset="0"/>
              </a:rPr>
              <a:t>Special program reporting systems</a:t>
            </a:r>
            <a:endParaRPr lang="en-GB" altLang="en-US" sz="2600" dirty="0">
              <a:latin typeface="High Tower Text" panose="02040502050506030303" pitchFamily="18" charset="0"/>
              <a:cs typeface="Times New Roman" panose="02020603050405020304" pitchFamily="18" charset="0"/>
            </a:endParaRPr>
          </a:p>
          <a:p>
            <a:pPr lvl="2">
              <a:lnSpc>
                <a:spcPct val="80000"/>
              </a:lnSpc>
              <a:spcBef>
                <a:spcPts val="1200"/>
              </a:spcBef>
              <a:buFont typeface="Wingdings" panose="05000000000000000000" pitchFamily="2" charset="2"/>
              <a:buChar char="§"/>
            </a:pPr>
            <a:r>
              <a:rPr lang="en-US" altLang="en-US" sz="2600" dirty="0">
                <a:latin typeface="High Tower Text" panose="02040502050506030303" pitchFamily="18" charset="0"/>
                <a:cs typeface="Times New Roman" panose="02020603050405020304" pitchFamily="18" charset="0"/>
              </a:rPr>
              <a:t>Administrative systems</a:t>
            </a:r>
            <a:endParaRPr lang="en-GB" altLang="en-US" sz="2600" dirty="0">
              <a:latin typeface="High Tower Text" panose="02040502050506030303" pitchFamily="18" charset="0"/>
              <a:cs typeface="Times New Roman" panose="02020603050405020304" pitchFamily="18" charset="0"/>
            </a:endParaRPr>
          </a:p>
          <a:p>
            <a:pPr lvl="2">
              <a:lnSpc>
                <a:spcPct val="80000"/>
              </a:lnSpc>
              <a:spcBef>
                <a:spcPts val="1200"/>
              </a:spcBef>
              <a:buFont typeface="Wingdings" panose="05000000000000000000" pitchFamily="2" charset="2"/>
              <a:buChar char="§"/>
            </a:pPr>
            <a:r>
              <a:rPr lang="en-US" altLang="en-US" sz="2600" dirty="0">
                <a:latin typeface="High Tower Text" panose="02040502050506030303" pitchFamily="18" charset="0"/>
                <a:cs typeface="Times New Roman" panose="02020603050405020304" pitchFamily="18" charset="0"/>
              </a:rPr>
              <a:t>Vital registration systems</a:t>
            </a:r>
            <a:endParaRPr lang="en-GB" altLang="en-US" sz="2600" dirty="0">
              <a:latin typeface="High Tower Text" panose="02040502050506030303" pitchFamily="18" charset="0"/>
              <a:cs typeface="Times New Roman" panose="02020603050405020304" pitchFamily="18" charset="0"/>
            </a:endParaRPr>
          </a:p>
          <a:p>
            <a:pPr lvl="2">
              <a:lnSpc>
                <a:spcPct val="80000"/>
              </a:lnSpc>
              <a:spcBef>
                <a:spcPts val="1200"/>
              </a:spcBef>
              <a:buFont typeface="Wingdings" panose="05000000000000000000" pitchFamily="2" charset="2"/>
              <a:buChar char="§"/>
            </a:pPr>
            <a:r>
              <a:rPr lang="en-US" altLang="en-US" sz="2600" dirty="0">
                <a:latin typeface="High Tower Text" panose="02040502050506030303" pitchFamily="18" charset="0"/>
                <a:cs typeface="Times New Roman" panose="02020603050405020304" pitchFamily="18" charset="0"/>
              </a:rPr>
              <a:t>Facility surveys</a:t>
            </a:r>
            <a:endParaRPr lang="en-GB" altLang="en-US" sz="2600" dirty="0">
              <a:latin typeface="High Tower Text" panose="02040502050506030303" pitchFamily="18" charset="0"/>
              <a:cs typeface="Times New Roman" panose="02020603050405020304" pitchFamily="18" charset="0"/>
            </a:endParaRPr>
          </a:p>
          <a:p>
            <a:pPr lvl="2">
              <a:lnSpc>
                <a:spcPct val="80000"/>
              </a:lnSpc>
              <a:spcBef>
                <a:spcPts val="1200"/>
              </a:spcBef>
              <a:buFont typeface="Wingdings" panose="05000000000000000000" pitchFamily="2" charset="2"/>
              <a:buChar char="§"/>
            </a:pPr>
            <a:r>
              <a:rPr lang="en-US" altLang="en-US" sz="2600" dirty="0">
                <a:latin typeface="High Tower Text" panose="02040502050506030303" pitchFamily="18" charset="0"/>
                <a:cs typeface="Times New Roman" panose="02020603050405020304" pitchFamily="18" charset="0"/>
              </a:rPr>
              <a:t>Household surveys</a:t>
            </a:r>
            <a:endParaRPr lang="en-GB" altLang="en-US" sz="2600" dirty="0">
              <a:latin typeface="High Tower Text" panose="02040502050506030303" pitchFamily="18" charset="0"/>
              <a:cs typeface="Times New Roman" panose="02020603050405020304" pitchFamily="18" charset="0"/>
            </a:endParaRPr>
          </a:p>
          <a:p>
            <a:pPr lvl="2">
              <a:lnSpc>
                <a:spcPct val="80000"/>
              </a:lnSpc>
              <a:spcBef>
                <a:spcPts val="1200"/>
              </a:spcBef>
              <a:buFont typeface="Wingdings" panose="05000000000000000000" pitchFamily="2" charset="2"/>
              <a:buChar char="§"/>
            </a:pPr>
            <a:r>
              <a:rPr lang="en-US" altLang="en-US" sz="2600" dirty="0">
                <a:latin typeface="High Tower Text" panose="02040502050506030303" pitchFamily="18" charset="0"/>
                <a:cs typeface="Times New Roman" panose="02020603050405020304" pitchFamily="18" charset="0"/>
              </a:rPr>
              <a:t>Censuses</a:t>
            </a:r>
            <a:endParaRPr lang="en-GB" altLang="en-US" sz="2600" dirty="0">
              <a:latin typeface="High Tower Text" panose="02040502050506030303" pitchFamily="18" charset="0"/>
              <a:cs typeface="Times New Roman" panose="02020603050405020304" pitchFamily="18" charset="0"/>
            </a:endParaRPr>
          </a:p>
          <a:p>
            <a:pPr lvl="2">
              <a:lnSpc>
                <a:spcPct val="80000"/>
              </a:lnSpc>
              <a:spcBef>
                <a:spcPts val="1200"/>
              </a:spcBef>
              <a:buFont typeface="Wingdings" panose="05000000000000000000" pitchFamily="2" charset="2"/>
              <a:buChar char="§"/>
            </a:pPr>
            <a:r>
              <a:rPr lang="en-US" altLang="en-US" sz="2600" dirty="0">
                <a:latin typeface="High Tower Text" panose="02040502050506030303" pitchFamily="18" charset="0"/>
                <a:cs typeface="Times New Roman" panose="02020603050405020304" pitchFamily="18" charset="0"/>
              </a:rPr>
              <a:t>Evaluation and special studies</a:t>
            </a:r>
          </a:p>
        </p:txBody>
      </p:sp>
      <p:sp>
        <p:nvSpPr>
          <p:cNvPr id="15053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lnSpc>
                <a:spcPct val="150000"/>
              </a:lnSpc>
              <a:spcBef>
                <a:spcPct val="0"/>
              </a:spcBef>
              <a:spcAft>
                <a:spcPct val="0"/>
              </a:spcAft>
              <a:buFontTx/>
              <a:buNone/>
            </a:pPr>
            <a:fld id="{8C0BF213-0C3B-4384-BF28-21EEC10E9EF5}" type="slidenum">
              <a:rPr lang="en-US" altLang="en-US" sz="1200" smtClean="0">
                <a:solidFill>
                  <a:srgbClr val="898989"/>
                </a:solidFill>
              </a:rPr>
              <a:pPr fontAlgn="base">
                <a:lnSpc>
                  <a:spcPct val="150000"/>
                </a:lnSpc>
                <a:spcBef>
                  <a:spcPct val="0"/>
                </a:spcBef>
                <a:spcAft>
                  <a:spcPct val="0"/>
                </a:spcAft>
                <a:buFontTx/>
                <a:buNone/>
              </a:pPr>
              <a:t>39</a:t>
            </a:fld>
            <a:endParaRPr lang="en-US" altLang="en-US" sz="1200">
              <a:solidFill>
                <a:srgbClr val="898989"/>
              </a:solidFill>
            </a:endParaRPr>
          </a:p>
        </p:txBody>
      </p:sp>
    </p:spTree>
    <p:extLst>
      <p:ext uri="{BB962C8B-B14F-4D97-AF65-F5344CB8AC3E}">
        <p14:creationId xmlns:p14="http://schemas.microsoft.com/office/powerpoint/2010/main" val="326455241"/>
      </p:ext>
    </p:extLst>
  </p:cSld>
  <p:clrMapOvr>
    <a:masterClrMapping/>
  </p:clrMapOvr>
  <p:transition>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304800" y="533400"/>
            <a:ext cx="5257800" cy="685800"/>
          </a:xfrm>
        </p:spPr>
        <p:txBody>
          <a:bodyPr>
            <a:noAutofit/>
          </a:bodyPr>
          <a:lstStyle/>
          <a:p>
            <a:pPr algn="ctr" eaLnBrk="1" hangingPunct="1"/>
            <a:r>
              <a:rPr lang="en-US" b="1" dirty="0">
                <a:latin typeface="High Tower Text" panose="02040502050506030303" pitchFamily="18" charset="0"/>
                <a:cs typeface="Times New Roman" pitchFamily="18" charset="0"/>
              </a:rPr>
              <a:t>Controlling</a:t>
            </a:r>
          </a:p>
        </p:txBody>
      </p:sp>
      <p:sp>
        <p:nvSpPr>
          <p:cNvPr id="192515" name="Rectangle 3"/>
          <p:cNvSpPr>
            <a:spLocks noGrp="1" noChangeArrowheads="1"/>
          </p:cNvSpPr>
          <p:nvPr>
            <p:ph type="body" idx="1"/>
          </p:nvPr>
        </p:nvSpPr>
        <p:spPr>
          <a:xfrm>
            <a:off x="395536" y="1355910"/>
            <a:ext cx="8291264" cy="4925144"/>
          </a:xfrm>
        </p:spPr>
        <p:txBody>
          <a:bodyPr>
            <a:normAutofit/>
          </a:bodyPr>
          <a:lstStyle/>
          <a:p>
            <a:pPr marL="222250" indent="-222250" algn="just" eaLnBrk="1" hangingPunct="1">
              <a:buFontTx/>
              <a:buNone/>
            </a:pPr>
            <a:r>
              <a:rPr lang="en-US" sz="2800" b="1" i="1" dirty="0">
                <a:latin typeface="Times New Roman" pitchFamily="18" charset="0"/>
                <a:cs typeface="Times New Roman" pitchFamily="18" charset="0"/>
              </a:rPr>
              <a:t>Management Control</a:t>
            </a:r>
          </a:p>
          <a:p>
            <a:pPr marL="225425" indent="-284163" algn="just">
              <a:lnSpc>
                <a:spcPct val="150000"/>
              </a:lnSpc>
              <a:buFont typeface="Wingdings" pitchFamily="2" charset="2"/>
              <a:buChar char="§"/>
            </a:pPr>
            <a:r>
              <a:rPr lang="en-US" sz="2800" dirty="0">
                <a:latin typeface="Times New Roman" pitchFamily="18" charset="0"/>
                <a:cs typeface="Times New Roman" pitchFamily="18" charset="0"/>
              </a:rPr>
              <a:t>is the process of ensuring that actual activities conform to planned activities.</a:t>
            </a:r>
          </a:p>
          <a:p>
            <a:pPr marL="225425" indent="-284163" algn="just">
              <a:lnSpc>
                <a:spcPct val="150000"/>
              </a:lnSpc>
              <a:buFont typeface="Wingdings" pitchFamily="2" charset="2"/>
              <a:buChar char="§"/>
            </a:pPr>
            <a:r>
              <a:rPr lang="en-US" sz="2800" dirty="0">
                <a:latin typeface="Times New Roman" pitchFamily="18" charset="0"/>
                <a:cs typeface="Times New Roman" pitchFamily="18" charset="0"/>
              </a:rPr>
              <a:t>Taking </a:t>
            </a:r>
            <a:r>
              <a:rPr lang="en-US" sz="2800" dirty="0">
                <a:solidFill>
                  <a:srgbClr val="FF0000"/>
                </a:solidFill>
                <a:latin typeface="Times New Roman" pitchFamily="18" charset="0"/>
                <a:cs typeface="Times New Roman" pitchFamily="18" charset="0"/>
              </a:rPr>
              <a:t>preventive / corrective action</a:t>
            </a:r>
            <a:r>
              <a:rPr lang="en-US" sz="2800" dirty="0">
                <a:latin typeface="Times New Roman" pitchFamily="18" charset="0"/>
                <a:cs typeface="Times New Roman" pitchFamily="18" charset="0"/>
              </a:rPr>
              <a:t> to keep things on track is an essential part of control process</a:t>
            </a:r>
          </a:p>
          <a:p>
            <a:pPr marL="225425" indent="-284163" algn="just">
              <a:lnSpc>
                <a:spcPct val="150000"/>
              </a:lnSpc>
              <a:buFont typeface="Wingdings" pitchFamily="2" charset="2"/>
              <a:buChar char="§"/>
            </a:pPr>
            <a:r>
              <a:rPr lang="en-US" sz="2800" dirty="0">
                <a:latin typeface="Book Antiqua" pitchFamily="18" charset="0"/>
              </a:rPr>
              <a:t>primary aim of control is to </a:t>
            </a:r>
            <a:r>
              <a:rPr lang="en-US" sz="2800" i="1" dirty="0">
                <a:solidFill>
                  <a:srgbClr val="FF0000"/>
                </a:solidFill>
                <a:latin typeface="Book Antiqua" pitchFamily="18" charset="0"/>
              </a:rPr>
              <a:t>improve performance</a:t>
            </a:r>
            <a:endParaRPr lang="en-US" sz="2800" dirty="0">
              <a:solidFill>
                <a:srgbClr val="FF0000"/>
              </a:solidFill>
              <a:latin typeface="Times New Roman"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5AE27165-DDB7-40E1-A26A-DAC8B4A79817}" type="slidenum">
              <a:rPr lang="en-US" smtClean="0"/>
              <a:pPr/>
              <a:t>4</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92515">
                                            <p:txEl>
                                              <p:pRg st="1" end="1"/>
                                            </p:txEl>
                                          </p:spTgt>
                                        </p:tgtEl>
                                        <p:attrNameLst>
                                          <p:attrName>style.visibility</p:attrName>
                                        </p:attrNameLst>
                                      </p:cBhvr>
                                      <p:to>
                                        <p:strVal val="visible"/>
                                      </p:to>
                                    </p:set>
                                    <p:animEffect transition="in" filter="fade">
                                      <p:cBhvr>
                                        <p:cTn id="7" dur="1000"/>
                                        <p:tgtEl>
                                          <p:spTgt spid="192515">
                                            <p:txEl>
                                              <p:pRg st="1" end="1"/>
                                            </p:txEl>
                                          </p:spTgt>
                                        </p:tgtEl>
                                      </p:cBhvr>
                                    </p:animEffect>
                                    <p:anim calcmode="lin" valueType="num">
                                      <p:cBhvr>
                                        <p:cTn id="8" dur="1000" fill="hold"/>
                                        <p:tgtEl>
                                          <p:spTgt spid="19251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9251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92515">
                                            <p:txEl>
                                              <p:pRg st="2" end="2"/>
                                            </p:txEl>
                                          </p:spTgt>
                                        </p:tgtEl>
                                        <p:attrNameLst>
                                          <p:attrName>style.visibility</p:attrName>
                                        </p:attrNameLst>
                                      </p:cBhvr>
                                      <p:to>
                                        <p:strVal val="visible"/>
                                      </p:to>
                                    </p:set>
                                    <p:animEffect transition="in" filter="fade">
                                      <p:cBhvr>
                                        <p:cTn id="12" dur="1000"/>
                                        <p:tgtEl>
                                          <p:spTgt spid="192515">
                                            <p:txEl>
                                              <p:pRg st="2" end="2"/>
                                            </p:txEl>
                                          </p:spTgt>
                                        </p:tgtEl>
                                      </p:cBhvr>
                                    </p:animEffect>
                                    <p:anim calcmode="lin" valueType="num">
                                      <p:cBhvr>
                                        <p:cTn id="13" dur="1000" fill="hold"/>
                                        <p:tgtEl>
                                          <p:spTgt spid="19251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92515">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92515">
                                            <p:txEl>
                                              <p:pRg st="3" end="3"/>
                                            </p:txEl>
                                          </p:spTgt>
                                        </p:tgtEl>
                                        <p:attrNameLst>
                                          <p:attrName>style.visibility</p:attrName>
                                        </p:attrNameLst>
                                      </p:cBhvr>
                                      <p:to>
                                        <p:strVal val="visible"/>
                                      </p:to>
                                    </p:set>
                                    <p:animEffect transition="in" filter="fade">
                                      <p:cBhvr>
                                        <p:cTn id="17" dur="1000"/>
                                        <p:tgtEl>
                                          <p:spTgt spid="192515">
                                            <p:txEl>
                                              <p:pRg st="3" end="3"/>
                                            </p:txEl>
                                          </p:spTgt>
                                        </p:tgtEl>
                                      </p:cBhvr>
                                    </p:animEffect>
                                    <p:anim calcmode="lin" valueType="num">
                                      <p:cBhvr>
                                        <p:cTn id="18" dur="1000" fill="hold"/>
                                        <p:tgtEl>
                                          <p:spTgt spid="192515">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19251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28800" y="1752600"/>
            <a:ext cx="5029200" cy="1848391"/>
          </a:xfrm>
          <a:prstGeom prst="rect">
            <a:avLst/>
          </a:prstGeom>
        </p:spPr>
        <p:txBody>
          <a:bodyPr wrap="square">
            <a:spAutoFit/>
          </a:bodyPr>
          <a:lstStyle/>
          <a:p>
            <a:pPr algn="ctr" defTabSz="685800">
              <a:lnSpc>
                <a:spcPct val="150000"/>
              </a:lnSpc>
            </a:pPr>
            <a:r>
              <a:rPr lang="en-GB" sz="4000" b="1" dirty="0">
                <a:solidFill>
                  <a:srgbClr val="0000FF"/>
                </a:solidFill>
                <a:latin typeface="High Tower Text" panose="02040502050506030303" pitchFamily="18" charset="0"/>
                <a:cs typeface="Times New Roman" pitchFamily="18" charset="0"/>
              </a:rPr>
              <a:t>Self learning</a:t>
            </a:r>
          </a:p>
          <a:p>
            <a:pPr algn="ctr" defTabSz="685800">
              <a:lnSpc>
                <a:spcPct val="150000"/>
              </a:lnSpc>
            </a:pPr>
            <a:r>
              <a:rPr lang="en-GB" sz="4000" b="1" dirty="0">
                <a:latin typeface="High Tower Text" panose="02040502050506030303" pitchFamily="18" charset="0"/>
                <a:cs typeface="Times New Roman" pitchFamily="18" charset="0"/>
              </a:rPr>
              <a:t>Decision making</a:t>
            </a:r>
            <a:endParaRPr lang="en-US" sz="4000" b="1" dirty="0">
              <a:latin typeface="High Tower Text" panose="02040502050506030303" pitchFamily="18" charset="0"/>
              <a:cs typeface="Times New Roman" pitchFamily="18" charset="0"/>
            </a:endParaRPr>
          </a:p>
        </p:txBody>
      </p:sp>
      <p:sp>
        <p:nvSpPr>
          <p:cNvPr id="6" name="Slide Number Placeholder 5"/>
          <p:cNvSpPr>
            <a:spLocks noGrp="1"/>
          </p:cNvSpPr>
          <p:nvPr>
            <p:ph type="sldNum" sz="quarter" idx="12"/>
          </p:nvPr>
        </p:nvSpPr>
        <p:spPr/>
        <p:txBody>
          <a:bodyPr/>
          <a:lstStyle/>
          <a:p>
            <a:pPr defTabSz="685800"/>
            <a:fld id="{8D88A714-B0D3-4C1A-84C8-9372FC09449A}" type="slidenum">
              <a:rPr lang="en-US">
                <a:solidFill>
                  <a:prstClr val="black">
                    <a:tint val="75000"/>
                  </a:prstClr>
                </a:solidFill>
                <a:latin typeface="Calibri" panose="020F0502020204030204"/>
              </a:rPr>
              <a:pPr defTabSz="685800"/>
              <a:t>40</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35665010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latin typeface="+mn-lt"/>
              </a:rPr>
              <a:t>At the end of the session students be able:</a:t>
            </a:r>
          </a:p>
        </p:txBody>
      </p:sp>
      <p:sp>
        <p:nvSpPr>
          <p:cNvPr id="3" name="Content Placeholder 2"/>
          <p:cNvSpPr>
            <a:spLocks noGrp="1"/>
          </p:cNvSpPr>
          <p:nvPr>
            <p:ph idx="1"/>
          </p:nvPr>
        </p:nvSpPr>
        <p:spPr/>
        <p:txBody>
          <a:bodyPr>
            <a:normAutofit/>
          </a:bodyPr>
          <a:lstStyle/>
          <a:p>
            <a:pPr algn="just">
              <a:lnSpc>
                <a:spcPct val="150000"/>
              </a:lnSpc>
            </a:pPr>
            <a:r>
              <a:rPr lang="en-US" sz="2400" dirty="0"/>
              <a:t>Define decision making </a:t>
            </a:r>
          </a:p>
          <a:p>
            <a:pPr algn="just">
              <a:lnSpc>
                <a:spcPct val="150000"/>
              </a:lnSpc>
            </a:pPr>
            <a:r>
              <a:rPr lang="en-US" sz="2400" dirty="0"/>
              <a:t>Describe the relationship b/n decision making and other functions of mgt</a:t>
            </a:r>
          </a:p>
          <a:p>
            <a:pPr algn="just">
              <a:lnSpc>
                <a:spcPct val="150000"/>
              </a:lnSpc>
            </a:pPr>
            <a:r>
              <a:rPr lang="en-US" sz="2400" dirty="0"/>
              <a:t>Describe categories of decisions</a:t>
            </a:r>
          </a:p>
          <a:p>
            <a:pPr algn="just">
              <a:lnSpc>
                <a:spcPct val="150000"/>
              </a:lnSpc>
            </a:pPr>
            <a:r>
              <a:rPr lang="en-US" sz="2400" dirty="0"/>
              <a:t> Decision making steps</a:t>
            </a:r>
          </a:p>
          <a:p>
            <a:pPr>
              <a:lnSpc>
                <a:spcPct val="150000"/>
              </a:lnSpc>
            </a:pPr>
            <a:r>
              <a:rPr lang="en-US" sz="2400" dirty="0"/>
              <a:t>Identify factors influencing problem solving &amp; decision making</a:t>
            </a:r>
          </a:p>
          <a:p>
            <a:endParaRPr lang="en-US" dirty="0"/>
          </a:p>
          <a:p>
            <a:endParaRPr lang="en-US" dirty="0"/>
          </a:p>
          <a:p>
            <a:endParaRPr lang="en-US" dirty="0"/>
          </a:p>
        </p:txBody>
      </p:sp>
      <p:sp>
        <p:nvSpPr>
          <p:cNvPr id="7" name="Slide Number Placeholder 6"/>
          <p:cNvSpPr>
            <a:spLocks noGrp="1"/>
          </p:cNvSpPr>
          <p:nvPr>
            <p:ph type="sldNum" sz="quarter" idx="12"/>
          </p:nvPr>
        </p:nvSpPr>
        <p:spPr/>
        <p:txBody>
          <a:bodyPr/>
          <a:lstStyle/>
          <a:p>
            <a:pPr defTabSz="685800"/>
            <a:fld id="{8D88A714-B0D3-4C1A-84C8-9372FC09449A}" type="slidenum">
              <a:rPr lang="en-US">
                <a:solidFill>
                  <a:prstClr val="black">
                    <a:tint val="75000"/>
                  </a:prstClr>
                </a:solidFill>
                <a:latin typeface="Calibri" panose="020F0502020204030204"/>
              </a:rPr>
              <a:pPr defTabSz="685800"/>
              <a:t>41</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28566930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685800"/>
          </a:xfrm>
        </p:spPr>
        <p:txBody>
          <a:bodyPr>
            <a:normAutofit/>
          </a:bodyPr>
          <a:lstStyle/>
          <a:p>
            <a:r>
              <a:rPr lang="en-GB" b="1" dirty="0">
                <a:solidFill>
                  <a:srgbClr val="0000FF"/>
                </a:solidFill>
                <a:latin typeface="High Tower Text" panose="02040502050506030303" pitchFamily="18" charset="0"/>
              </a:rPr>
              <a:t>Decision Making . . .</a:t>
            </a:r>
            <a:endParaRPr lang="en-US" dirty="0">
              <a:latin typeface="High Tower Text" panose="02040502050506030303" pitchFamily="18" charset="0"/>
            </a:endParaRPr>
          </a:p>
        </p:txBody>
      </p:sp>
      <p:sp>
        <p:nvSpPr>
          <p:cNvPr id="3" name="Content Placeholder 2"/>
          <p:cNvSpPr>
            <a:spLocks noGrp="1"/>
          </p:cNvSpPr>
          <p:nvPr>
            <p:ph idx="1"/>
          </p:nvPr>
        </p:nvSpPr>
        <p:spPr>
          <a:xfrm>
            <a:off x="457200" y="1219200"/>
            <a:ext cx="8382000" cy="5410200"/>
          </a:xfrm>
        </p:spPr>
        <p:txBody>
          <a:bodyPr>
            <a:normAutofit/>
          </a:bodyPr>
          <a:lstStyle/>
          <a:p>
            <a:pPr algn="just">
              <a:spcBef>
                <a:spcPts val="1800"/>
              </a:spcBef>
              <a:buFont typeface="Wingdings" pitchFamily="2" charset="2"/>
              <a:buChar char="Ø"/>
            </a:pPr>
            <a:r>
              <a:rPr lang="en-GB" sz="2400" b="1" dirty="0">
                <a:latin typeface="Times New Roman" pitchFamily="18" charset="0"/>
                <a:cs typeface="Times New Roman" pitchFamily="18" charset="0"/>
              </a:rPr>
              <a:t>Decision-making</a:t>
            </a:r>
            <a:r>
              <a:rPr lang="en-GB" sz="2400" dirty="0">
                <a:latin typeface="Times New Roman" pitchFamily="18" charset="0"/>
                <a:cs typeface="Times New Roman" pitchFamily="18" charset="0"/>
              </a:rPr>
              <a:t>: the process of identifying and selecting a course of action to solve a specific problem. </a:t>
            </a:r>
          </a:p>
          <a:p>
            <a:pPr algn="just">
              <a:spcBef>
                <a:spcPts val="1800"/>
              </a:spcBef>
              <a:buFont typeface="Wingdings" pitchFamily="2" charset="2"/>
              <a:buChar char="Ø"/>
            </a:pPr>
            <a:r>
              <a:rPr lang="en-GB" sz="2400" dirty="0">
                <a:latin typeface="Times New Roman" pitchFamily="18" charset="0"/>
                <a:cs typeface="Times New Roman" pitchFamily="18" charset="0"/>
              </a:rPr>
              <a:t>Decision making is a major part of  management because :</a:t>
            </a:r>
          </a:p>
          <a:p>
            <a:pPr algn="just">
              <a:spcBef>
                <a:spcPts val="1800"/>
              </a:spcBef>
            </a:pPr>
            <a:r>
              <a:rPr lang="en-GB" sz="2400" dirty="0">
                <a:latin typeface="Times New Roman" pitchFamily="18" charset="0"/>
                <a:cs typeface="Times New Roman" pitchFamily="18" charset="0"/>
              </a:rPr>
              <a:t>  When planning, organizing, staffing, leading, and controlling, managers make decisions on a daily basis. </a:t>
            </a:r>
          </a:p>
          <a:p>
            <a:pPr algn="just">
              <a:spcBef>
                <a:spcPts val="1800"/>
              </a:spcBef>
            </a:pPr>
            <a:r>
              <a:rPr lang="en-GB" sz="2400" dirty="0">
                <a:latin typeface="Times New Roman" pitchFamily="18" charset="0"/>
                <a:cs typeface="Times New Roman" pitchFamily="18" charset="0"/>
              </a:rPr>
              <a:t> It requires  choosing among alternative courses of action.</a:t>
            </a:r>
          </a:p>
          <a:p>
            <a:pPr algn="just">
              <a:spcBef>
                <a:spcPts val="1800"/>
              </a:spcBef>
              <a:buFont typeface="Wingdings" pitchFamily="2" charset="2"/>
              <a:buChar char="Ø"/>
            </a:pPr>
            <a:r>
              <a:rPr lang="en-GB" sz="2400" dirty="0">
                <a:latin typeface="Times New Roman" pitchFamily="18" charset="0"/>
                <a:cs typeface="Times New Roman" pitchFamily="18" charset="0"/>
              </a:rPr>
              <a:t>Decisions must be made at many levels in an organization  from executive decisions on the  goals to the day to day repetitive operations performed by lower level managers. </a:t>
            </a:r>
          </a:p>
          <a:p>
            <a:pPr>
              <a:spcBef>
                <a:spcPts val="1800"/>
              </a:spcBef>
            </a:pPr>
            <a:endParaRPr lang="en-GB" sz="2400" dirty="0">
              <a:latin typeface="Times New Roman" pitchFamily="18" charset="0"/>
              <a:cs typeface="Times New Roman" pitchFamily="18" charset="0"/>
            </a:endParaRPr>
          </a:p>
          <a:p>
            <a:pPr>
              <a:spcBef>
                <a:spcPts val="1800"/>
              </a:spcBef>
              <a:buNone/>
            </a:pPr>
            <a:endParaRPr lang="en-US" sz="2400" dirty="0">
              <a:latin typeface="Times New Roman" panose="02020603050405020304" pitchFamily="18" charset="0"/>
              <a:cs typeface="Times New Roman" panose="02020603050405020304" pitchFamily="18" charset="0"/>
            </a:endParaRPr>
          </a:p>
        </p:txBody>
      </p:sp>
      <p:sp>
        <p:nvSpPr>
          <p:cNvPr id="7" name="Slide Number Placeholder 6"/>
          <p:cNvSpPr>
            <a:spLocks noGrp="1"/>
          </p:cNvSpPr>
          <p:nvPr>
            <p:ph type="sldNum" sz="quarter" idx="12"/>
          </p:nvPr>
        </p:nvSpPr>
        <p:spPr/>
        <p:txBody>
          <a:bodyPr/>
          <a:lstStyle/>
          <a:p>
            <a:pPr defTabSz="685800"/>
            <a:fld id="{8D88A714-B0D3-4C1A-84C8-9372FC09449A}" type="slidenum">
              <a:rPr lang="en-US">
                <a:solidFill>
                  <a:prstClr val="black">
                    <a:tint val="75000"/>
                  </a:prstClr>
                </a:solidFill>
                <a:latin typeface="Calibri" panose="020F0502020204030204"/>
              </a:rPr>
              <a:pPr defTabSz="685800"/>
              <a:t>42</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27029308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063228"/>
            <a:ext cx="8763000" cy="594122"/>
          </a:xfrm>
        </p:spPr>
        <p:txBody>
          <a:bodyPr>
            <a:normAutofit/>
          </a:bodyPr>
          <a:lstStyle/>
          <a:p>
            <a:r>
              <a:rPr lang="en-US" sz="3600" b="1" dirty="0">
                <a:solidFill>
                  <a:srgbClr val="0066FF"/>
                </a:solidFill>
                <a:latin typeface="High Tower Text" panose="02040502050506030303" pitchFamily="18" charset="0"/>
              </a:rPr>
              <a:t>Interrelations of the mgt process functions</a:t>
            </a:r>
          </a:p>
        </p:txBody>
      </p:sp>
      <p:graphicFrame>
        <p:nvGraphicFramePr>
          <p:cNvPr id="5" name="Content Placeholder 4"/>
          <p:cNvGraphicFramePr>
            <a:graphicFrameLocks noGrp="1"/>
          </p:cNvGraphicFramePr>
          <p:nvPr>
            <p:ph idx="1"/>
          </p:nvPr>
        </p:nvGraphicFramePr>
        <p:xfrm>
          <a:off x="457200" y="1714500"/>
          <a:ext cx="8229600" cy="4286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rot="21325929">
            <a:off x="3886200" y="3429000"/>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2800" dirty="0">
                <a:solidFill>
                  <a:prstClr val="white"/>
                </a:solidFill>
                <a:latin typeface="Calibri" panose="020F0502020204030204"/>
              </a:rPr>
              <a:t>Decision making</a:t>
            </a:r>
          </a:p>
        </p:txBody>
      </p:sp>
      <p:cxnSp>
        <p:nvCxnSpPr>
          <p:cNvPr id="8" name="Straight Arrow Connector 7"/>
          <p:cNvCxnSpPr>
            <a:endCxn id="6" idx="0"/>
          </p:cNvCxnSpPr>
          <p:nvPr/>
        </p:nvCxnSpPr>
        <p:spPr>
          <a:xfrm rot="5400000">
            <a:off x="4052427" y="2910084"/>
            <a:ext cx="1029556" cy="11243"/>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9" name="Straight Arrow Connector 8"/>
          <p:cNvCxnSpPr/>
          <p:nvPr/>
        </p:nvCxnSpPr>
        <p:spPr>
          <a:xfrm>
            <a:off x="3352800" y="3581400"/>
            <a:ext cx="533400" cy="152400"/>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10" name="Straight Arrow Connector 9"/>
          <p:cNvCxnSpPr/>
          <p:nvPr/>
        </p:nvCxnSpPr>
        <p:spPr>
          <a:xfrm flipV="1">
            <a:off x="5257800" y="3657600"/>
            <a:ext cx="609600" cy="57150"/>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11" name="Straight Arrow Connector 10"/>
          <p:cNvCxnSpPr/>
          <p:nvPr/>
        </p:nvCxnSpPr>
        <p:spPr>
          <a:xfrm rot="16200000" flipH="1">
            <a:off x="5133975" y="4276725"/>
            <a:ext cx="1085850" cy="990600"/>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12" name="Straight Arrow Connector 11"/>
          <p:cNvCxnSpPr/>
          <p:nvPr/>
        </p:nvCxnSpPr>
        <p:spPr>
          <a:xfrm rot="5400000">
            <a:off x="3028950" y="4381500"/>
            <a:ext cx="1028700" cy="838200"/>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sp>
        <p:nvSpPr>
          <p:cNvPr id="13" name="Slide Number Placeholder 12"/>
          <p:cNvSpPr>
            <a:spLocks noGrp="1"/>
          </p:cNvSpPr>
          <p:nvPr>
            <p:ph type="sldNum" sz="quarter" idx="12"/>
          </p:nvPr>
        </p:nvSpPr>
        <p:spPr/>
        <p:txBody>
          <a:bodyPr/>
          <a:lstStyle/>
          <a:p>
            <a:pPr defTabSz="685800"/>
            <a:fld id="{8D88A714-B0D3-4C1A-84C8-9372FC09449A}" type="slidenum">
              <a:rPr lang="en-US">
                <a:solidFill>
                  <a:prstClr val="black">
                    <a:tint val="75000"/>
                  </a:prstClr>
                </a:solidFill>
                <a:latin typeface="Calibri" panose="020F0502020204030204"/>
              </a:rPr>
              <a:pPr defTabSz="685800"/>
              <a:t>43</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29179146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8247888" cy="457200"/>
          </a:xfrm>
        </p:spPr>
        <p:txBody>
          <a:bodyPr>
            <a:normAutofit fontScale="90000"/>
          </a:bodyPr>
          <a:lstStyle/>
          <a:p>
            <a:r>
              <a:rPr lang="en-US" dirty="0">
                <a:latin typeface="High Tower Text" panose="02040502050506030303" pitchFamily="18" charset="0"/>
              </a:rPr>
              <a:t>Decision making….</a:t>
            </a:r>
          </a:p>
        </p:txBody>
      </p:sp>
      <p:sp>
        <p:nvSpPr>
          <p:cNvPr id="3" name="Content Placeholder 2"/>
          <p:cNvSpPr>
            <a:spLocks noGrp="1"/>
          </p:cNvSpPr>
          <p:nvPr>
            <p:ph idx="1"/>
          </p:nvPr>
        </p:nvSpPr>
        <p:spPr>
          <a:xfrm>
            <a:off x="457200" y="1143000"/>
            <a:ext cx="8476488" cy="5257800"/>
          </a:xfrm>
        </p:spPr>
        <p:txBody>
          <a:bodyPr>
            <a:normAutofit/>
          </a:bodyPr>
          <a:lstStyle/>
          <a:p>
            <a:pPr>
              <a:lnSpc>
                <a:spcPct val="150000"/>
              </a:lnSpc>
              <a:buNone/>
              <a:defRPr/>
            </a:pPr>
            <a:r>
              <a:rPr lang="en-GB" sz="2400" dirty="0">
                <a:latin typeface="High Tower Text" pitchFamily="18" charset="0"/>
                <a:cs typeface="Times New Roman" panose="02020603050405020304" pitchFamily="18" charset="0"/>
              </a:rPr>
              <a:t>The formal decision making process may be described in </a:t>
            </a:r>
            <a:r>
              <a:rPr lang="en-GB" sz="2400" b="1" i="1" dirty="0">
                <a:latin typeface="High Tower Text" pitchFamily="18" charset="0"/>
                <a:cs typeface="Times New Roman" panose="02020603050405020304" pitchFamily="18" charset="0"/>
              </a:rPr>
              <a:t>7 steps</a:t>
            </a:r>
            <a:r>
              <a:rPr lang="en-GB" sz="2400" dirty="0">
                <a:latin typeface="High Tower Text" pitchFamily="18" charset="0"/>
                <a:cs typeface="Times New Roman" panose="02020603050405020304" pitchFamily="18" charset="0"/>
              </a:rPr>
              <a:t>:</a:t>
            </a:r>
          </a:p>
          <a:p>
            <a:pPr marL="514337" indent="-514337">
              <a:lnSpc>
                <a:spcPct val="150000"/>
              </a:lnSpc>
              <a:buFontTx/>
              <a:buAutoNum type="arabicPeriod"/>
              <a:tabLst>
                <a:tab pos="1427127" algn="l"/>
                <a:tab pos="2966964" algn="l"/>
              </a:tabLst>
              <a:defRPr/>
            </a:pPr>
            <a:r>
              <a:rPr lang="en-GB" sz="2400" dirty="0">
                <a:latin typeface="High Tower Text" pitchFamily="18" charset="0"/>
                <a:cs typeface="Times New Roman" panose="02020603050405020304" pitchFamily="18" charset="0"/>
              </a:rPr>
              <a:t>Identifying and defining the problem </a:t>
            </a:r>
          </a:p>
          <a:p>
            <a:pPr marL="514337" indent="-514337">
              <a:lnSpc>
                <a:spcPct val="150000"/>
              </a:lnSpc>
              <a:buFontTx/>
              <a:buAutoNum type="arabicPeriod"/>
              <a:tabLst>
                <a:tab pos="1427127" algn="l"/>
                <a:tab pos="2966964" algn="l"/>
              </a:tabLst>
              <a:defRPr/>
            </a:pPr>
            <a:r>
              <a:rPr lang="en-GB" sz="2400" dirty="0">
                <a:latin typeface="High Tower Text" pitchFamily="18" charset="0"/>
                <a:cs typeface="Times New Roman" panose="02020603050405020304" pitchFamily="18" charset="0"/>
              </a:rPr>
              <a:t>Identifying limiting factors</a:t>
            </a:r>
          </a:p>
          <a:p>
            <a:pPr marL="514337" indent="-514337">
              <a:lnSpc>
                <a:spcPct val="150000"/>
              </a:lnSpc>
              <a:buFontTx/>
              <a:buAutoNum type="arabicPeriod"/>
              <a:tabLst>
                <a:tab pos="1427127" algn="l"/>
                <a:tab pos="2966964" algn="l"/>
              </a:tabLst>
              <a:defRPr/>
            </a:pPr>
            <a:r>
              <a:rPr lang="en-GB" sz="2400" dirty="0">
                <a:latin typeface="High Tower Text" pitchFamily="18" charset="0"/>
                <a:cs typeface="Times New Roman" panose="02020603050405020304" pitchFamily="18" charset="0"/>
              </a:rPr>
              <a:t>Developing potential alternatives</a:t>
            </a:r>
          </a:p>
          <a:p>
            <a:pPr marL="514337" indent="-514337">
              <a:lnSpc>
                <a:spcPct val="150000"/>
              </a:lnSpc>
              <a:buFontTx/>
              <a:buAutoNum type="arabicPeriod"/>
              <a:tabLst>
                <a:tab pos="1427127" algn="l"/>
                <a:tab pos="2966964" algn="l"/>
              </a:tabLst>
              <a:defRPr/>
            </a:pPr>
            <a:r>
              <a:rPr lang="en-GB" sz="2400" dirty="0">
                <a:latin typeface="High Tower Text" pitchFamily="18" charset="0"/>
                <a:cs typeface="Times New Roman" panose="02020603050405020304" pitchFamily="18" charset="0"/>
              </a:rPr>
              <a:t>Analyzing the alternatives</a:t>
            </a:r>
          </a:p>
          <a:p>
            <a:pPr marL="514337" indent="-514337">
              <a:lnSpc>
                <a:spcPct val="150000"/>
              </a:lnSpc>
              <a:buFontTx/>
              <a:buAutoNum type="arabicPeriod"/>
              <a:tabLst>
                <a:tab pos="1427127" algn="l"/>
                <a:tab pos="2966964" algn="l"/>
              </a:tabLst>
              <a:defRPr/>
            </a:pPr>
            <a:r>
              <a:rPr lang="en-GB" sz="2400" dirty="0">
                <a:latin typeface="High Tower Text" pitchFamily="18" charset="0"/>
                <a:cs typeface="Times New Roman" panose="02020603050405020304" pitchFamily="18" charset="0"/>
              </a:rPr>
              <a:t>Selecting the best alternatives</a:t>
            </a:r>
          </a:p>
          <a:p>
            <a:pPr marL="514337" indent="-514337">
              <a:lnSpc>
                <a:spcPct val="150000"/>
              </a:lnSpc>
              <a:buFontTx/>
              <a:buAutoNum type="arabicPeriod"/>
              <a:tabLst>
                <a:tab pos="1427127" algn="l"/>
                <a:tab pos="2966964" algn="l"/>
              </a:tabLst>
              <a:defRPr/>
            </a:pPr>
            <a:r>
              <a:rPr lang="en-GB" sz="2400" dirty="0">
                <a:latin typeface="High Tower Text" pitchFamily="18" charset="0"/>
                <a:cs typeface="Times New Roman" panose="02020603050405020304" pitchFamily="18" charset="0"/>
              </a:rPr>
              <a:t>Implementing the decision</a:t>
            </a:r>
          </a:p>
          <a:p>
            <a:pPr marL="514337" indent="-514337">
              <a:lnSpc>
                <a:spcPct val="150000"/>
              </a:lnSpc>
              <a:buFontTx/>
              <a:buAutoNum type="arabicPeriod"/>
              <a:tabLst>
                <a:tab pos="1427127" algn="l"/>
                <a:tab pos="2966964" algn="l"/>
              </a:tabLst>
              <a:defRPr/>
            </a:pPr>
            <a:r>
              <a:rPr lang="en-GB" sz="2400" dirty="0">
                <a:latin typeface="High Tower Text" pitchFamily="18" charset="0"/>
                <a:cs typeface="Times New Roman" panose="02020603050405020304" pitchFamily="18" charset="0"/>
              </a:rPr>
              <a:t>Establishing monitoring and evaluation system</a:t>
            </a:r>
          </a:p>
          <a:p>
            <a:pPr>
              <a:defRPr/>
            </a:pPr>
            <a:endParaRPr lang="en-GB" sz="3200" dirty="0">
              <a:latin typeface="High Tower Text" pitchFamily="18" charset="0"/>
              <a:cs typeface="Times New Roman" panose="02020603050405020304" pitchFamily="18" charset="0"/>
            </a:endParaRPr>
          </a:p>
        </p:txBody>
      </p:sp>
      <p:sp>
        <p:nvSpPr>
          <p:cNvPr id="7" name="Slide Number Placeholder 6"/>
          <p:cNvSpPr>
            <a:spLocks noGrp="1"/>
          </p:cNvSpPr>
          <p:nvPr>
            <p:ph type="sldNum" sz="quarter" idx="12"/>
          </p:nvPr>
        </p:nvSpPr>
        <p:spPr/>
        <p:txBody>
          <a:bodyPr/>
          <a:lstStyle/>
          <a:p>
            <a:pPr defTabSz="685800"/>
            <a:fld id="{8D88A714-B0D3-4C1A-84C8-9372FC09449A}" type="slidenum">
              <a:rPr lang="en-US">
                <a:solidFill>
                  <a:prstClr val="black">
                    <a:tint val="75000"/>
                  </a:prstClr>
                </a:solidFill>
                <a:latin typeface="Calibri" panose="020F0502020204030204"/>
              </a:rPr>
              <a:pPr defTabSz="685800"/>
              <a:t>44</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9229534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512" y="533400"/>
            <a:ext cx="6038088" cy="422672"/>
          </a:xfrm>
        </p:spPr>
        <p:txBody>
          <a:bodyPr>
            <a:normAutofit fontScale="90000"/>
          </a:bodyPr>
          <a:lstStyle/>
          <a:p>
            <a:r>
              <a:rPr lang="en-US" sz="3600" b="1" dirty="0">
                <a:latin typeface="High Tower Text" panose="02040502050506030303" pitchFamily="18" charset="0"/>
              </a:rPr>
              <a:t>Decision making….</a:t>
            </a:r>
          </a:p>
        </p:txBody>
      </p:sp>
      <p:sp>
        <p:nvSpPr>
          <p:cNvPr id="3" name="Content Placeholder 2"/>
          <p:cNvSpPr>
            <a:spLocks noGrp="1"/>
          </p:cNvSpPr>
          <p:nvPr>
            <p:ph idx="1"/>
          </p:nvPr>
        </p:nvSpPr>
        <p:spPr>
          <a:xfrm>
            <a:off x="257556" y="1143000"/>
            <a:ext cx="8657844" cy="5334000"/>
          </a:xfrm>
        </p:spPr>
        <p:txBody>
          <a:bodyPr>
            <a:normAutofit lnSpcReduction="10000"/>
          </a:bodyPr>
          <a:lstStyle/>
          <a:p>
            <a:pPr>
              <a:spcBef>
                <a:spcPts val="1200"/>
              </a:spcBef>
              <a:buFont typeface="Arial" charset="0"/>
              <a:buNone/>
            </a:pPr>
            <a:r>
              <a:rPr lang="en-US" sz="2400" b="1" dirty="0">
                <a:latin typeface="Times New Roman" panose="02020603050405020304" pitchFamily="18" charset="0"/>
                <a:cs typeface="Times New Roman" panose="02020603050405020304" pitchFamily="18" charset="0"/>
              </a:rPr>
              <a:t>Types of decisions</a:t>
            </a:r>
          </a:p>
          <a:p>
            <a:pPr>
              <a:spcBef>
                <a:spcPts val="1200"/>
              </a:spcBef>
              <a:buFont typeface="Arial" charset="0"/>
              <a:buNone/>
            </a:pPr>
            <a:r>
              <a:rPr lang="en-US" sz="2400" b="1" dirty="0">
                <a:latin typeface="Times New Roman" panose="02020603050405020304" pitchFamily="18" charset="0"/>
                <a:cs typeface="Times New Roman" panose="02020603050405020304" pitchFamily="18" charset="0"/>
              </a:rPr>
              <a:t>1. </a:t>
            </a:r>
            <a:r>
              <a:rPr lang="en-US" sz="2400" b="1" dirty="0">
                <a:solidFill>
                  <a:srgbClr val="FF0066"/>
                </a:solidFill>
                <a:latin typeface="Times New Roman" panose="02020603050405020304" pitchFamily="18" charset="0"/>
                <a:cs typeface="Times New Roman" panose="02020603050405020304" pitchFamily="18" charset="0"/>
              </a:rPr>
              <a:t>Ends-means</a:t>
            </a:r>
            <a:endParaRPr lang="en-US" sz="2400" b="1" i="1" dirty="0">
              <a:solidFill>
                <a:srgbClr val="FF0066"/>
              </a:solidFill>
              <a:latin typeface="Times New Roman" panose="02020603050405020304" pitchFamily="18" charset="0"/>
              <a:cs typeface="Times New Roman" panose="02020603050405020304" pitchFamily="18" charset="0"/>
            </a:endParaRPr>
          </a:p>
          <a:p>
            <a:pPr>
              <a:spcBef>
                <a:spcPts val="1200"/>
              </a:spcBef>
            </a:pPr>
            <a:r>
              <a:rPr lang="en-US" sz="2400" b="1" i="1" dirty="0">
                <a:latin typeface="Times New Roman" panose="02020603050405020304" pitchFamily="18" charset="0"/>
                <a:cs typeface="Times New Roman" panose="02020603050405020304" pitchFamily="18" charset="0"/>
              </a:rPr>
              <a:t>Ends</a:t>
            </a:r>
            <a:r>
              <a:rPr lang="en-US" sz="2400" i="1" dirty="0">
                <a:latin typeface="Times New Roman" panose="02020603050405020304" pitchFamily="18" charset="0"/>
                <a:cs typeface="Times New Roman" panose="02020603050405020304" pitchFamily="18" charset="0"/>
              </a:rPr>
              <a:t>: decision making based on our o</a:t>
            </a:r>
            <a:r>
              <a:rPr lang="en-US" sz="2400" dirty="0">
                <a:latin typeface="Times New Roman" panose="02020603050405020304" pitchFamily="18" charset="0"/>
                <a:cs typeface="Times New Roman" panose="02020603050405020304" pitchFamily="18" charset="0"/>
              </a:rPr>
              <a:t>bjectives/outputs</a:t>
            </a:r>
            <a:endParaRPr lang="en-US" sz="2400" i="1" dirty="0">
              <a:latin typeface="Times New Roman" panose="02020603050405020304" pitchFamily="18" charset="0"/>
              <a:cs typeface="Times New Roman" panose="02020603050405020304" pitchFamily="18" charset="0"/>
            </a:endParaRPr>
          </a:p>
          <a:p>
            <a:pPr>
              <a:spcBef>
                <a:spcPts val="1200"/>
              </a:spcBef>
            </a:pPr>
            <a:r>
              <a:rPr lang="en-US" sz="2400" b="1" i="1" dirty="0">
                <a:latin typeface="Times New Roman" panose="02020603050405020304" pitchFamily="18" charset="0"/>
                <a:cs typeface="Times New Roman" panose="02020603050405020304" pitchFamily="18" charset="0"/>
              </a:rPr>
              <a:t>Means</a:t>
            </a:r>
            <a:r>
              <a:rPr lang="en-US" sz="2400" i="1" dirty="0">
                <a:latin typeface="Times New Roman" panose="02020603050405020304" pitchFamily="18" charset="0"/>
                <a:cs typeface="Times New Roman" panose="02020603050405020304" pitchFamily="18" charset="0"/>
              </a:rPr>
              <a:t>: decision making based on our </a:t>
            </a:r>
            <a:r>
              <a:rPr lang="en-US" sz="2400" dirty="0">
                <a:latin typeface="Times New Roman" panose="02020603050405020304" pitchFamily="18" charset="0"/>
                <a:cs typeface="Times New Roman" panose="02020603050405020304" pitchFamily="18" charset="0"/>
              </a:rPr>
              <a:t>Strategies /operational programs/and activities</a:t>
            </a:r>
          </a:p>
          <a:p>
            <a:pPr>
              <a:lnSpc>
                <a:spcPct val="90000"/>
              </a:lnSpc>
              <a:spcBef>
                <a:spcPts val="1200"/>
              </a:spcBef>
              <a:buFont typeface="Arial" charset="0"/>
              <a:buNone/>
            </a:pPr>
            <a:r>
              <a:rPr lang="en-US" sz="2400" b="1" dirty="0">
                <a:latin typeface="Times New Roman" panose="02020603050405020304" pitchFamily="18" charset="0"/>
                <a:cs typeface="Times New Roman" panose="02020603050405020304" pitchFamily="18" charset="0"/>
              </a:rPr>
              <a:t>2. </a:t>
            </a:r>
            <a:r>
              <a:rPr lang="en-US" sz="2400" b="1" dirty="0">
                <a:solidFill>
                  <a:srgbClr val="FF0066"/>
                </a:solidFill>
                <a:latin typeface="Times New Roman" panose="02020603050405020304" pitchFamily="18" charset="0"/>
                <a:cs typeface="Times New Roman" panose="02020603050405020304" pitchFamily="18" charset="0"/>
              </a:rPr>
              <a:t>Administrative-operational</a:t>
            </a:r>
            <a:endParaRPr lang="en-US" sz="2400" b="1" i="1" dirty="0">
              <a:solidFill>
                <a:srgbClr val="FF0066"/>
              </a:solidFill>
              <a:latin typeface="Times New Roman" panose="02020603050405020304" pitchFamily="18" charset="0"/>
              <a:cs typeface="Times New Roman" panose="02020603050405020304" pitchFamily="18" charset="0"/>
            </a:endParaRPr>
          </a:p>
          <a:p>
            <a:pPr>
              <a:lnSpc>
                <a:spcPct val="90000"/>
              </a:lnSpc>
              <a:spcBef>
                <a:spcPts val="1200"/>
              </a:spcBef>
            </a:pPr>
            <a:r>
              <a:rPr lang="en-US" sz="2400" b="1" i="1" dirty="0">
                <a:latin typeface="Times New Roman" panose="02020603050405020304" pitchFamily="18" charset="0"/>
                <a:cs typeface="Times New Roman" panose="02020603050405020304" pitchFamily="18" charset="0"/>
              </a:rPr>
              <a:t>Administrative decisions</a:t>
            </a:r>
            <a:r>
              <a:rPr lang="en-US" sz="2400" i="1" dirty="0">
                <a:latin typeface="Times New Roman" panose="02020603050405020304" pitchFamily="18" charset="0"/>
                <a:cs typeface="Times New Roman" panose="02020603050405020304" pitchFamily="18" charset="0"/>
              </a:rPr>
              <a:t>: made by senior managers </a:t>
            </a:r>
            <a:endParaRPr lang="en-US" sz="2400" dirty="0">
              <a:latin typeface="Times New Roman" panose="02020603050405020304" pitchFamily="18" charset="0"/>
              <a:cs typeface="Times New Roman" panose="02020603050405020304" pitchFamily="18" charset="0"/>
            </a:endParaRPr>
          </a:p>
          <a:p>
            <a:pPr lvl="1">
              <a:lnSpc>
                <a:spcPct val="90000"/>
              </a:lnSpc>
              <a:spcBef>
                <a:spcPts val="1200"/>
              </a:spcBef>
              <a:buFont typeface="Wingdings" pitchFamily="2" charset="2"/>
              <a:buChar char="Ø"/>
            </a:pPr>
            <a:r>
              <a:rPr lang="en-US" sz="2400" dirty="0">
                <a:latin typeface="Times New Roman" panose="02020603050405020304" pitchFamily="18" charset="0"/>
                <a:cs typeface="Times New Roman" panose="02020603050405020304" pitchFamily="18" charset="0"/>
              </a:rPr>
              <a:t>“Policy decisions”   </a:t>
            </a:r>
          </a:p>
          <a:p>
            <a:pPr lvl="1">
              <a:lnSpc>
                <a:spcPct val="90000"/>
              </a:lnSpc>
              <a:spcBef>
                <a:spcPts val="1200"/>
              </a:spcBef>
              <a:buFont typeface="Wingdings" pitchFamily="2" charset="2"/>
              <a:buChar char="Ø"/>
            </a:pPr>
            <a:r>
              <a:rPr lang="en-US" sz="2400" dirty="0">
                <a:latin typeface="Times New Roman" panose="02020603050405020304" pitchFamily="18" charset="0"/>
                <a:cs typeface="Times New Roman" panose="02020603050405020304" pitchFamily="18" charset="0"/>
              </a:rPr>
              <a:t>Resource allocation and utilization </a:t>
            </a:r>
          </a:p>
          <a:p>
            <a:pPr>
              <a:lnSpc>
                <a:spcPct val="90000"/>
              </a:lnSpc>
              <a:spcBef>
                <a:spcPts val="1200"/>
              </a:spcBef>
            </a:pPr>
            <a:r>
              <a:rPr lang="en-US" sz="2400" b="1" i="1" dirty="0">
                <a:latin typeface="Times New Roman" panose="02020603050405020304" pitchFamily="18" charset="0"/>
                <a:cs typeface="Times New Roman" panose="02020603050405020304" pitchFamily="18" charset="0"/>
              </a:rPr>
              <a:t>Operational decisions</a:t>
            </a:r>
            <a:r>
              <a:rPr lang="en-US" sz="2400" i="1" dirty="0">
                <a:latin typeface="Times New Roman" panose="02020603050405020304" pitchFamily="18" charset="0"/>
                <a:cs typeface="Times New Roman" panose="02020603050405020304" pitchFamily="18" charset="0"/>
              </a:rPr>
              <a:t>: made by mid-level and first-line managers</a:t>
            </a:r>
          </a:p>
          <a:p>
            <a:pPr lvl="1">
              <a:lnSpc>
                <a:spcPct val="90000"/>
              </a:lnSpc>
              <a:spcBef>
                <a:spcPts val="1200"/>
              </a:spcBef>
              <a:buFont typeface="Wingdings" pitchFamily="2" charset="2"/>
              <a:buChar char="Ø"/>
            </a:pPr>
            <a:r>
              <a:rPr lang="en-US" sz="2400" dirty="0">
                <a:latin typeface="Times New Roman" panose="02020603050405020304" pitchFamily="18" charset="0"/>
                <a:cs typeface="Times New Roman" panose="02020603050405020304" pitchFamily="18" charset="0"/>
              </a:rPr>
              <a:t>Day-to-day activities, e.g. personnel deployment, purchases, specific work assignments </a:t>
            </a:r>
            <a:endParaRPr lang="en-GB" sz="2400" dirty="0">
              <a:latin typeface="Times New Roman" panose="02020603050405020304" pitchFamily="18" charset="0"/>
              <a:cs typeface="Times New Roman" panose="02020603050405020304" pitchFamily="18" charset="0"/>
            </a:endParaRPr>
          </a:p>
          <a:p>
            <a:pPr>
              <a:lnSpc>
                <a:spcPct val="90000"/>
              </a:lnSpc>
              <a:spcBef>
                <a:spcPts val="1200"/>
              </a:spcBef>
              <a:buFont typeface="Arial" charset="0"/>
              <a:buNone/>
            </a:pPr>
            <a:endParaRPr lang="en-US" i="1" dirty="0">
              <a:latin typeface="Times New Roman" panose="02020603050405020304" pitchFamily="18" charset="0"/>
              <a:cs typeface="Times New Roman" panose="02020603050405020304" pitchFamily="18" charset="0"/>
            </a:endParaRPr>
          </a:p>
          <a:p>
            <a:pPr>
              <a:spcBef>
                <a:spcPts val="1200"/>
              </a:spcBef>
            </a:pPr>
            <a:endParaRPr lang="en-US"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defTabSz="685800"/>
            <a:fld id="{8D88A714-B0D3-4C1A-84C8-9372FC09449A}" type="slidenum">
              <a:rPr lang="en-US">
                <a:solidFill>
                  <a:prstClr val="black">
                    <a:tint val="75000"/>
                  </a:prstClr>
                </a:solidFill>
                <a:latin typeface="Calibri" panose="020F0502020204030204"/>
              </a:rPr>
              <a:pPr defTabSz="685800"/>
              <a:t>45</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3787006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6324600" cy="457200"/>
          </a:xfrm>
        </p:spPr>
        <p:txBody>
          <a:bodyPr>
            <a:normAutofit fontScale="90000"/>
          </a:bodyPr>
          <a:lstStyle/>
          <a:p>
            <a:r>
              <a:rPr lang="en-US" sz="3600" b="1" dirty="0">
                <a:latin typeface="High Tower Text" panose="02040502050506030303" pitchFamily="18" charset="0"/>
              </a:rPr>
              <a:t>Decision making…</a:t>
            </a:r>
          </a:p>
        </p:txBody>
      </p:sp>
      <p:sp>
        <p:nvSpPr>
          <p:cNvPr id="3" name="Content Placeholder 2"/>
          <p:cNvSpPr>
            <a:spLocks noGrp="1"/>
          </p:cNvSpPr>
          <p:nvPr>
            <p:ph idx="1"/>
          </p:nvPr>
        </p:nvSpPr>
        <p:spPr>
          <a:xfrm>
            <a:off x="257556" y="1066799"/>
            <a:ext cx="8505444" cy="5289551"/>
          </a:xfrm>
        </p:spPr>
        <p:txBody>
          <a:bodyPr>
            <a:normAutofit fontScale="92500"/>
          </a:bodyPr>
          <a:lstStyle/>
          <a:p>
            <a:pPr>
              <a:lnSpc>
                <a:spcPct val="150000"/>
              </a:lnSpc>
              <a:spcBef>
                <a:spcPts val="1200"/>
              </a:spcBef>
              <a:buFont typeface="Arial" charset="0"/>
              <a:buNone/>
            </a:pPr>
            <a:r>
              <a:rPr lang="en-GB" sz="2400" b="1" dirty="0">
                <a:solidFill>
                  <a:srgbClr val="FF0066"/>
                </a:solidFill>
                <a:latin typeface="Times New Roman" panose="02020603050405020304" pitchFamily="18" charset="0"/>
                <a:cs typeface="Times New Roman" panose="02020603050405020304" pitchFamily="18" charset="0"/>
              </a:rPr>
              <a:t>3</a:t>
            </a:r>
            <a:r>
              <a:rPr lang="en-GB" sz="2600" b="1" dirty="0">
                <a:solidFill>
                  <a:srgbClr val="FF0066"/>
                </a:solidFill>
                <a:latin typeface="Times New Roman" panose="02020603050405020304" pitchFamily="18" charset="0"/>
                <a:cs typeface="Times New Roman" panose="02020603050405020304" pitchFamily="18" charset="0"/>
              </a:rPr>
              <a:t>. programmed – non-programmed</a:t>
            </a:r>
          </a:p>
          <a:p>
            <a:pPr>
              <a:lnSpc>
                <a:spcPct val="150000"/>
              </a:lnSpc>
              <a:spcBef>
                <a:spcPts val="1200"/>
              </a:spcBef>
            </a:pPr>
            <a:r>
              <a:rPr lang="en-GB" sz="2400" b="1" i="1" dirty="0">
                <a:solidFill>
                  <a:srgbClr val="0000CC"/>
                </a:solidFill>
                <a:latin typeface="Times New Roman" panose="02020603050405020304" pitchFamily="18" charset="0"/>
                <a:cs typeface="Times New Roman" panose="02020603050405020304" pitchFamily="18" charset="0"/>
              </a:rPr>
              <a:t>Programmed decisions </a:t>
            </a:r>
            <a:r>
              <a:rPr lang="en-GB" sz="2400" dirty="0">
                <a:latin typeface="Times New Roman" panose="02020603050405020304" pitchFamily="18" charset="0"/>
                <a:cs typeface="Times New Roman" panose="02020603050405020304" pitchFamily="18" charset="0"/>
              </a:rPr>
              <a:t>are elements of some decisions which are similar and made so often </a:t>
            </a:r>
            <a:r>
              <a:rPr lang="en-US" sz="2400" dirty="0">
                <a:latin typeface="Times New Roman" panose="02020603050405020304" pitchFamily="18" charset="0"/>
                <a:cs typeface="Times New Roman" panose="02020603050405020304" pitchFamily="18" charset="0"/>
              </a:rPr>
              <a:t>repetitive and routine.</a:t>
            </a:r>
          </a:p>
          <a:p>
            <a:pPr>
              <a:lnSpc>
                <a:spcPct val="150000"/>
              </a:lnSpc>
              <a:spcBef>
                <a:spcPts val="1200"/>
              </a:spcBef>
              <a:buFont typeface="Wingdings" pitchFamily="2" charset="2"/>
              <a:buChar char="Ø"/>
            </a:pPr>
            <a:r>
              <a:rPr lang="en-US" sz="2400" dirty="0">
                <a:latin typeface="Times New Roman" panose="02020603050405020304" pitchFamily="18" charset="0"/>
                <a:cs typeface="Times New Roman" panose="02020603050405020304" pitchFamily="18" charset="0"/>
              </a:rPr>
              <a:t>Includes </a:t>
            </a:r>
            <a:r>
              <a:rPr lang="en-US" sz="2400" dirty="0">
                <a:solidFill>
                  <a:srgbClr val="FF0066"/>
                </a:solidFill>
                <a:latin typeface="Times New Roman" panose="02020603050405020304" pitchFamily="18" charset="0"/>
                <a:cs typeface="Times New Roman" panose="02020603050405020304" pitchFamily="18" charset="0"/>
              </a:rPr>
              <a:t>procedures, rules and manuals.</a:t>
            </a:r>
            <a:r>
              <a:rPr lang="en-US" sz="2400" dirty="0">
                <a:latin typeface="Times New Roman" panose="02020603050405020304" pitchFamily="18" charset="0"/>
                <a:cs typeface="Times New Roman" panose="02020603050405020304" pitchFamily="18" charset="0"/>
              </a:rPr>
              <a:t> E.g. patient admission, scheduling, inventory and supply ordering</a:t>
            </a:r>
          </a:p>
          <a:p>
            <a:pPr>
              <a:lnSpc>
                <a:spcPct val="150000"/>
              </a:lnSpc>
              <a:spcBef>
                <a:spcPts val="1200"/>
              </a:spcBef>
              <a:buFont typeface="Wingdings" pitchFamily="2" charset="2"/>
              <a:buChar char="§"/>
            </a:pPr>
            <a:r>
              <a:rPr lang="en-GB" sz="2400" b="1" dirty="0">
                <a:solidFill>
                  <a:srgbClr val="0000CC"/>
                </a:solidFill>
                <a:latin typeface="Times New Roman" panose="02020603050405020304" pitchFamily="18" charset="0"/>
                <a:cs typeface="Times New Roman" panose="02020603050405020304" pitchFamily="18" charset="0"/>
              </a:rPr>
              <a:t>Non-programmed decisions </a:t>
            </a:r>
            <a:r>
              <a:rPr lang="en-GB" sz="2400" dirty="0">
                <a:latin typeface="Times New Roman" panose="02020603050405020304" pitchFamily="18" charset="0"/>
                <a:cs typeface="Times New Roman" panose="02020603050405020304" pitchFamily="18" charset="0"/>
              </a:rPr>
              <a:t>are </a:t>
            </a:r>
            <a:r>
              <a:rPr lang="en-GB" sz="2400" dirty="0">
                <a:solidFill>
                  <a:srgbClr val="FF0066"/>
                </a:solidFill>
                <a:latin typeface="Times New Roman" panose="02020603050405020304" pitchFamily="18" charset="0"/>
                <a:cs typeface="Times New Roman" panose="02020603050405020304" pitchFamily="18" charset="0"/>
              </a:rPr>
              <a:t>unique and </a:t>
            </a:r>
            <a:r>
              <a:rPr lang="en-US" sz="2400" dirty="0">
                <a:solidFill>
                  <a:srgbClr val="FF0066"/>
                </a:solidFill>
                <a:latin typeface="Times New Roman" panose="02020603050405020304" pitchFamily="18" charset="0"/>
                <a:cs typeface="Times New Roman" panose="02020603050405020304" pitchFamily="18" charset="0"/>
              </a:rPr>
              <a:t>non-routine</a:t>
            </a:r>
            <a:r>
              <a:rPr lang="en-US" sz="2400" dirty="0">
                <a:latin typeface="Times New Roman" panose="02020603050405020304" pitchFamily="18" charset="0"/>
                <a:cs typeface="Times New Roman" panose="02020603050405020304" pitchFamily="18" charset="0"/>
              </a:rPr>
              <a:t> and </a:t>
            </a:r>
            <a:r>
              <a:rPr lang="en-GB" sz="2400" dirty="0">
                <a:latin typeface="Times New Roman" panose="02020603050405020304" pitchFamily="18" charset="0"/>
                <a:cs typeface="Times New Roman" panose="02020603050405020304" pitchFamily="18" charset="0"/>
              </a:rPr>
              <a:t> may have unclear implications for the organization, requiring creative problem solving because they are unfamiliar.</a:t>
            </a:r>
          </a:p>
          <a:p>
            <a:pPr>
              <a:lnSpc>
                <a:spcPct val="150000"/>
              </a:lnSpc>
              <a:spcBef>
                <a:spcPts val="1200"/>
              </a:spcBef>
              <a:buNone/>
            </a:pPr>
            <a:r>
              <a:rPr lang="en-GB"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E.g. </a:t>
            </a:r>
            <a:r>
              <a:rPr lang="en-US" sz="2400" dirty="0">
                <a:solidFill>
                  <a:srgbClr val="FF0066"/>
                </a:solidFill>
                <a:latin typeface="Times New Roman" panose="02020603050405020304" pitchFamily="18" charset="0"/>
                <a:cs typeface="Times New Roman" panose="02020603050405020304" pitchFamily="18" charset="0"/>
              </a:rPr>
              <a:t>Decision to expand, add or closes services</a:t>
            </a:r>
          </a:p>
          <a:p>
            <a:pPr>
              <a:lnSpc>
                <a:spcPct val="150000"/>
              </a:lnSpc>
              <a:spcBef>
                <a:spcPts val="1200"/>
              </a:spcBef>
              <a:buFont typeface="Arial" charset="0"/>
              <a:buNone/>
            </a:pPr>
            <a:endParaRPr lang="en-GB" sz="3300" b="1" dirty="0">
              <a:latin typeface="Times New Roman" panose="02020603050405020304" pitchFamily="18" charset="0"/>
              <a:cs typeface="Times New Roman" panose="02020603050405020304" pitchFamily="18" charset="0"/>
            </a:endParaRPr>
          </a:p>
        </p:txBody>
      </p:sp>
      <p:sp>
        <p:nvSpPr>
          <p:cNvPr id="7" name="Slide Number Placeholder 6"/>
          <p:cNvSpPr>
            <a:spLocks noGrp="1"/>
          </p:cNvSpPr>
          <p:nvPr>
            <p:ph type="sldNum" sz="quarter" idx="12"/>
          </p:nvPr>
        </p:nvSpPr>
        <p:spPr/>
        <p:txBody>
          <a:bodyPr/>
          <a:lstStyle/>
          <a:p>
            <a:pPr defTabSz="685800"/>
            <a:fld id="{8D88A714-B0D3-4C1A-84C8-9372FC09449A}" type="slidenum">
              <a:rPr lang="en-US">
                <a:solidFill>
                  <a:prstClr val="black">
                    <a:tint val="75000"/>
                  </a:prstClr>
                </a:solidFill>
                <a:latin typeface="Calibri" panose="020F0502020204030204"/>
              </a:rPr>
              <a:pPr defTabSz="685800"/>
              <a:t>46</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18702785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0087"/>
            <a:ext cx="8229600" cy="536972"/>
          </a:xfrm>
        </p:spPr>
        <p:txBody>
          <a:bodyPr>
            <a:normAutofit/>
          </a:bodyPr>
          <a:lstStyle/>
          <a:p>
            <a:r>
              <a:rPr lang="en-US" sz="2800" b="1" dirty="0">
                <a:latin typeface="High Tower Text" panose="02040502050506030303" pitchFamily="18" charset="0"/>
                <a:cs typeface="Arial" pitchFamily="34" charset="0"/>
              </a:rPr>
              <a:t>Ways of decisions making</a:t>
            </a:r>
            <a:endParaRPr lang="en-US" sz="2800" dirty="0">
              <a:latin typeface="High Tower Text" panose="02040502050506030303" pitchFamily="18" charset="0"/>
            </a:endParaRPr>
          </a:p>
        </p:txBody>
      </p:sp>
      <p:sp>
        <p:nvSpPr>
          <p:cNvPr id="3" name="Content Placeholder 2"/>
          <p:cNvSpPr>
            <a:spLocks noGrp="1"/>
          </p:cNvSpPr>
          <p:nvPr>
            <p:ph idx="1"/>
          </p:nvPr>
        </p:nvSpPr>
        <p:spPr>
          <a:xfrm>
            <a:off x="457200" y="1143000"/>
            <a:ext cx="8534400" cy="5715000"/>
          </a:xfrm>
        </p:spPr>
        <p:txBody>
          <a:bodyPr>
            <a:noAutofit/>
          </a:bodyPr>
          <a:lstStyle/>
          <a:p>
            <a:pPr marL="514337" indent="-514337" algn="just">
              <a:buNone/>
            </a:pPr>
            <a:r>
              <a:rPr lang="en-US" sz="2000" b="1" dirty="0">
                <a:cs typeface="Arial" pitchFamily="34" charset="0"/>
              </a:rPr>
              <a:t>1. Individual decision making:</a:t>
            </a:r>
          </a:p>
          <a:p>
            <a:pPr algn="just">
              <a:buNone/>
            </a:pPr>
            <a:r>
              <a:rPr lang="en-US" sz="2000" dirty="0">
                <a:cs typeface="Arial" pitchFamily="34" charset="0"/>
              </a:rPr>
              <a:t>  Depends on :</a:t>
            </a:r>
          </a:p>
          <a:p>
            <a:pPr lvl="1" algn="just">
              <a:lnSpc>
                <a:spcPct val="150000"/>
              </a:lnSpc>
              <a:buFont typeface="Wingdings" panose="05000000000000000000" pitchFamily="2" charset="2"/>
              <a:buChar char="ü"/>
            </a:pPr>
            <a:r>
              <a:rPr lang="en-US" sz="2000" dirty="0">
                <a:cs typeface="Arial" pitchFamily="34" charset="0"/>
              </a:rPr>
              <a:t> Style of the leader</a:t>
            </a:r>
          </a:p>
          <a:p>
            <a:pPr lvl="1" algn="just">
              <a:lnSpc>
                <a:spcPct val="150000"/>
              </a:lnSpc>
              <a:buFont typeface="Wingdings" panose="05000000000000000000" pitchFamily="2" charset="2"/>
              <a:buChar char="ü"/>
            </a:pPr>
            <a:r>
              <a:rPr lang="en-US" sz="2000" dirty="0">
                <a:cs typeface="Arial" pitchFamily="34" charset="0"/>
              </a:rPr>
              <a:t>Ability to set priorities</a:t>
            </a:r>
          </a:p>
          <a:p>
            <a:pPr lvl="1" algn="just">
              <a:lnSpc>
                <a:spcPct val="150000"/>
              </a:lnSpc>
              <a:buFont typeface="Wingdings" panose="05000000000000000000" pitchFamily="2" charset="2"/>
              <a:buChar char="ü"/>
            </a:pPr>
            <a:r>
              <a:rPr lang="en-US" sz="2000" dirty="0">
                <a:cs typeface="Arial" pitchFamily="34" charset="0"/>
              </a:rPr>
              <a:t>Timing of decision</a:t>
            </a:r>
          </a:p>
          <a:p>
            <a:pPr lvl="1" algn="just">
              <a:lnSpc>
                <a:spcPct val="150000"/>
              </a:lnSpc>
              <a:buFont typeface="Wingdings" panose="05000000000000000000" pitchFamily="2" charset="2"/>
              <a:buChar char="ü"/>
            </a:pPr>
            <a:r>
              <a:rPr lang="en-US" sz="2000" dirty="0">
                <a:cs typeface="Arial" pitchFamily="34" charset="0"/>
              </a:rPr>
              <a:t>Creativity of the manager</a:t>
            </a:r>
          </a:p>
          <a:p>
            <a:pPr marL="514337" indent="-514337" algn="just">
              <a:buNone/>
            </a:pPr>
            <a:r>
              <a:rPr lang="en-US" sz="2000" dirty="0">
                <a:cs typeface="Arial" pitchFamily="34" charset="0"/>
              </a:rPr>
              <a:t>2. </a:t>
            </a:r>
            <a:r>
              <a:rPr lang="en-US" sz="2000" b="1" dirty="0">
                <a:cs typeface="Arial" pitchFamily="34" charset="0"/>
              </a:rPr>
              <a:t>Group decision making:</a:t>
            </a:r>
          </a:p>
          <a:p>
            <a:pPr lvl="1" algn="just">
              <a:lnSpc>
                <a:spcPct val="150000"/>
              </a:lnSpc>
              <a:buFont typeface="Wingdings" panose="05000000000000000000" pitchFamily="2" charset="2"/>
              <a:buChar char="ü"/>
            </a:pPr>
            <a:r>
              <a:rPr lang="en-US" sz="2000" dirty="0">
                <a:cs typeface="Arial" pitchFamily="34" charset="0"/>
              </a:rPr>
              <a:t>Process of solving problems jointly</a:t>
            </a:r>
          </a:p>
          <a:p>
            <a:pPr lvl="1" algn="just">
              <a:lnSpc>
                <a:spcPct val="150000"/>
              </a:lnSpc>
              <a:buFont typeface="Wingdings" panose="05000000000000000000" pitchFamily="2" charset="2"/>
              <a:buChar char="ü"/>
            </a:pPr>
            <a:r>
              <a:rPr lang="en-US" sz="2000" dirty="0">
                <a:cs typeface="Arial" pitchFamily="34" charset="0"/>
              </a:rPr>
              <a:t>It plays a key role in health care management </a:t>
            </a:r>
          </a:p>
          <a:p>
            <a:pPr lvl="1" algn="just">
              <a:lnSpc>
                <a:spcPct val="150000"/>
              </a:lnSpc>
              <a:buNone/>
            </a:pPr>
            <a:r>
              <a:rPr lang="en-US" sz="2000" dirty="0">
                <a:cs typeface="Arial" pitchFamily="34" charset="0"/>
              </a:rPr>
              <a:t>     E.g. task force</a:t>
            </a:r>
          </a:p>
          <a:p>
            <a:pPr lvl="1" algn="just">
              <a:lnSpc>
                <a:spcPct val="150000"/>
              </a:lnSpc>
              <a:buFont typeface="Wingdings" panose="05000000000000000000" pitchFamily="2" charset="2"/>
              <a:buChar char="ü"/>
            </a:pPr>
            <a:r>
              <a:rPr lang="en-US" sz="2000" dirty="0">
                <a:cs typeface="Arial" pitchFamily="34" charset="0"/>
              </a:rPr>
              <a:t>Especially very important in non-programmed decision making.</a:t>
            </a:r>
            <a:endParaRPr lang="en-US" sz="2000" dirty="0"/>
          </a:p>
        </p:txBody>
      </p:sp>
      <p:sp>
        <p:nvSpPr>
          <p:cNvPr id="6" name="Slide Number Placeholder 5"/>
          <p:cNvSpPr>
            <a:spLocks noGrp="1"/>
          </p:cNvSpPr>
          <p:nvPr>
            <p:ph type="sldNum" sz="quarter" idx="12"/>
          </p:nvPr>
        </p:nvSpPr>
        <p:spPr/>
        <p:txBody>
          <a:bodyPr/>
          <a:lstStyle/>
          <a:p>
            <a:pPr defTabSz="685800"/>
            <a:fld id="{8D88A714-B0D3-4C1A-84C8-9372FC09449A}" type="slidenum">
              <a:rPr lang="en-US">
                <a:solidFill>
                  <a:prstClr val="black">
                    <a:tint val="75000"/>
                  </a:prstClr>
                </a:solidFill>
                <a:latin typeface="Calibri" panose="020F0502020204030204"/>
              </a:rPr>
              <a:pPr defTabSz="685800"/>
              <a:t>47</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6986916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549274"/>
          </a:xfrm>
        </p:spPr>
        <p:txBody>
          <a:bodyPr>
            <a:normAutofit/>
          </a:bodyPr>
          <a:lstStyle/>
          <a:p>
            <a:r>
              <a:rPr lang="en-US" sz="3200" b="1" dirty="0">
                <a:latin typeface="High Tower Text" panose="02040502050506030303" pitchFamily="18" charset="0"/>
                <a:cs typeface="Arial" pitchFamily="34" charset="0"/>
              </a:rPr>
              <a:t>Techniques of group decision making</a:t>
            </a:r>
            <a:endParaRPr lang="en-US" sz="3200" dirty="0">
              <a:latin typeface="High Tower Text" panose="02040502050506030303" pitchFamily="18" charset="0"/>
            </a:endParaRPr>
          </a:p>
        </p:txBody>
      </p:sp>
      <p:sp>
        <p:nvSpPr>
          <p:cNvPr id="3" name="Content Placeholder 2"/>
          <p:cNvSpPr>
            <a:spLocks noGrp="1"/>
          </p:cNvSpPr>
          <p:nvPr>
            <p:ph idx="1"/>
          </p:nvPr>
        </p:nvSpPr>
        <p:spPr>
          <a:xfrm>
            <a:off x="457200" y="918412"/>
            <a:ext cx="8458200" cy="5634788"/>
          </a:xfrm>
        </p:spPr>
        <p:txBody>
          <a:bodyPr>
            <a:noAutofit/>
          </a:bodyPr>
          <a:lstStyle/>
          <a:p>
            <a:pPr marL="514337" indent="-514337" algn="just">
              <a:lnSpc>
                <a:spcPct val="100000"/>
              </a:lnSpc>
              <a:spcBef>
                <a:spcPts val="2400"/>
              </a:spcBef>
              <a:buAutoNum type="arabicPeriod"/>
            </a:pPr>
            <a:r>
              <a:rPr lang="en-US" sz="2400" b="1" dirty="0">
                <a:latin typeface="Times New Roman" panose="02020603050405020304" pitchFamily="18" charset="0"/>
                <a:cs typeface="Times New Roman" panose="02020603050405020304" pitchFamily="18" charset="0"/>
              </a:rPr>
              <a:t>Brain storming:- </a:t>
            </a:r>
            <a:r>
              <a:rPr lang="en-US" sz="2400" dirty="0">
                <a:latin typeface="Times New Roman" panose="02020603050405020304" pitchFamily="18" charset="0"/>
                <a:cs typeface="Times New Roman" panose="02020603050405020304" pitchFamily="18" charset="0"/>
              </a:rPr>
              <a:t>group effort </a:t>
            </a:r>
            <a:r>
              <a:rPr lang="en-US" sz="2400" b="1" dirty="0">
                <a:latin typeface="Times New Roman" panose="02020603050405020304" pitchFamily="18" charset="0"/>
                <a:cs typeface="Times New Roman" panose="02020603050405020304" pitchFamily="18" charset="0"/>
              </a:rPr>
              <a:t>art generating ideas and alternatives </a:t>
            </a:r>
            <a:r>
              <a:rPr lang="en-US" sz="2400" dirty="0">
                <a:latin typeface="Times New Roman" panose="02020603050405020304" pitchFamily="18" charset="0"/>
                <a:cs typeface="Times New Roman" panose="02020603050405020304" pitchFamily="18" charset="0"/>
              </a:rPr>
              <a:t>that can help to solve a problem.</a:t>
            </a:r>
          </a:p>
          <a:p>
            <a:pPr marL="514337" indent="-514337" algn="just">
              <a:lnSpc>
                <a:spcPct val="100000"/>
              </a:lnSpc>
              <a:spcBef>
                <a:spcPts val="2400"/>
              </a:spcBef>
              <a:buFont typeface="Wingdings" pitchFamily="2" charset="2"/>
              <a:buChar char="ü"/>
            </a:pPr>
            <a:r>
              <a:rPr lang="en-US" sz="2400" dirty="0">
                <a:latin typeface="Times New Roman" panose="02020603050405020304" pitchFamily="18" charset="0"/>
                <a:cs typeface="Times New Roman" panose="02020603050405020304" pitchFamily="18" charset="0"/>
              </a:rPr>
              <a:t>Generates more information for decision.</a:t>
            </a:r>
          </a:p>
          <a:p>
            <a:pPr marL="514337" indent="-514337" algn="just">
              <a:lnSpc>
                <a:spcPct val="100000"/>
              </a:lnSpc>
              <a:spcBef>
                <a:spcPts val="2400"/>
              </a:spcBef>
              <a:buFont typeface="Wingdings" pitchFamily="2" charset="2"/>
              <a:buChar char="ü"/>
            </a:pPr>
            <a:r>
              <a:rPr lang="en-US" sz="2400" dirty="0">
                <a:latin typeface="Times New Roman" panose="02020603050405020304" pitchFamily="18" charset="0"/>
                <a:cs typeface="Times New Roman" panose="02020603050405020304" pitchFamily="18" charset="0"/>
              </a:rPr>
              <a:t>Dominant groups can be a problem.</a:t>
            </a:r>
          </a:p>
          <a:p>
            <a:pPr>
              <a:lnSpc>
                <a:spcPct val="100000"/>
              </a:lnSpc>
              <a:spcBef>
                <a:spcPts val="2400"/>
              </a:spcBef>
              <a:buNone/>
            </a:pPr>
            <a:r>
              <a:rPr lang="en-US" sz="2400" dirty="0">
                <a:latin typeface="Times New Roman" panose="02020603050405020304" pitchFamily="18" charset="0"/>
                <a:cs typeface="Times New Roman" panose="02020603050405020304" pitchFamily="18" charset="0"/>
              </a:rPr>
              <a:t>2. </a:t>
            </a:r>
            <a:r>
              <a:rPr lang="en-US" sz="2400" b="1" dirty="0">
                <a:latin typeface="Times New Roman" panose="02020603050405020304" pitchFamily="18" charset="0"/>
                <a:cs typeface="Times New Roman" panose="02020603050405020304" pitchFamily="18" charset="0"/>
              </a:rPr>
              <a:t>Nominal group technique:- tries to solve the problem of brain </a:t>
            </a:r>
            <a:r>
              <a:rPr lang="en-US" sz="2400" dirty="0">
                <a:latin typeface="Times New Roman" panose="02020603050405020304" pitchFamily="18" charset="0"/>
                <a:cs typeface="Times New Roman" panose="02020603050405020304" pitchFamily="18" charset="0"/>
              </a:rPr>
              <a:t>storming (dominant group) as the problems are identified individually.</a:t>
            </a:r>
            <a:r>
              <a:rPr lang="en-US" sz="2400" b="1" dirty="0">
                <a:latin typeface="Times New Roman" panose="02020603050405020304" pitchFamily="18" charset="0"/>
                <a:cs typeface="Times New Roman" panose="02020603050405020304" pitchFamily="18" charset="0"/>
              </a:rPr>
              <a:t> </a:t>
            </a:r>
          </a:p>
          <a:p>
            <a:pPr>
              <a:lnSpc>
                <a:spcPct val="100000"/>
              </a:lnSpc>
              <a:spcBef>
                <a:spcPts val="2400"/>
              </a:spcBef>
              <a:buFont typeface="Wingdings" pitchFamily="2" charset="2"/>
              <a:buChar char="ü"/>
            </a:pPr>
            <a:r>
              <a:rPr lang="en-US" sz="2400" dirty="0">
                <a:latin typeface="Times New Roman" panose="02020603050405020304" pitchFamily="18" charset="0"/>
                <a:cs typeface="Times New Roman" panose="02020603050405020304" pitchFamily="18" charset="0"/>
              </a:rPr>
              <a:t> Group members are presented with a problem; each member independently writes down his or her ideas on the problem, and then each member presents one idea to the group until all ideas have been presented.</a:t>
            </a:r>
          </a:p>
          <a:p>
            <a:pPr>
              <a:lnSpc>
                <a:spcPct val="100000"/>
              </a:lnSpc>
              <a:spcBef>
                <a:spcPts val="2400"/>
              </a:spcBef>
              <a:buFont typeface="Wingdings" pitchFamily="2" charset="2"/>
              <a:buChar char="ü"/>
            </a:pPr>
            <a:r>
              <a:rPr lang="en-US" sz="2400" dirty="0">
                <a:latin typeface="Times New Roman" panose="02020603050405020304" pitchFamily="18" charset="0"/>
                <a:cs typeface="Times New Roman" panose="02020603050405020304" pitchFamily="18" charset="0"/>
              </a:rPr>
              <a:t>No discussion takes place until all ideas have been presented.</a:t>
            </a:r>
          </a:p>
        </p:txBody>
      </p:sp>
      <p:sp>
        <p:nvSpPr>
          <p:cNvPr id="6" name="Slide Number Placeholder 5"/>
          <p:cNvSpPr>
            <a:spLocks noGrp="1"/>
          </p:cNvSpPr>
          <p:nvPr>
            <p:ph type="sldNum" sz="quarter" idx="12"/>
          </p:nvPr>
        </p:nvSpPr>
        <p:spPr/>
        <p:txBody>
          <a:bodyPr/>
          <a:lstStyle/>
          <a:p>
            <a:pPr defTabSz="685800"/>
            <a:fld id="{8D88A714-B0D3-4C1A-84C8-9372FC09449A}" type="slidenum">
              <a:rPr lang="en-US">
                <a:solidFill>
                  <a:prstClr val="black">
                    <a:tint val="75000"/>
                  </a:prstClr>
                </a:solidFill>
                <a:latin typeface="Calibri" panose="020F0502020204030204"/>
              </a:rPr>
              <a:pPr defTabSz="685800"/>
              <a:t>48</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308898427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742" y="762000"/>
            <a:ext cx="7886700" cy="701674"/>
          </a:xfrm>
        </p:spPr>
        <p:txBody>
          <a:bodyPr>
            <a:normAutofit/>
          </a:bodyPr>
          <a:lstStyle/>
          <a:p>
            <a:r>
              <a:rPr lang="en-US" dirty="0">
                <a:latin typeface="High Tower Text" panose="02040502050506030303" pitchFamily="18" charset="0"/>
              </a:rPr>
              <a:t>Techniques of group decision making</a:t>
            </a:r>
          </a:p>
        </p:txBody>
      </p:sp>
      <p:sp>
        <p:nvSpPr>
          <p:cNvPr id="3" name="Content Placeholder 2"/>
          <p:cNvSpPr>
            <a:spLocks noGrp="1"/>
          </p:cNvSpPr>
          <p:nvPr>
            <p:ph idx="1"/>
          </p:nvPr>
        </p:nvSpPr>
        <p:spPr/>
        <p:txBody>
          <a:bodyPr/>
          <a:lstStyle/>
          <a:p>
            <a:pPr>
              <a:lnSpc>
                <a:spcPct val="150000"/>
              </a:lnSpc>
              <a:buNone/>
            </a:pPr>
            <a:r>
              <a:rPr lang="en-US" sz="2400" dirty="0">
                <a:latin typeface="High Tower Text" panose="02040502050506030303" pitchFamily="18" charset="0"/>
                <a:cs typeface="Arial" pitchFamily="34" charset="0"/>
              </a:rPr>
              <a:t>3. </a:t>
            </a:r>
            <a:r>
              <a:rPr lang="en-US" sz="2400" b="1" dirty="0">
                <a:latin typeface="High Tower Text" panose="02040502050506030303" pitchFamily="18" charset="0"/>
                <a:cs typeface="Arial" pitchFamily="34" charset="0"/>
              </a:rPr>
              <a:t>Delphi technique:- A group decision making conducted by a group </a:t>
            </a:r>
            <a:r>
              <a:rPr lang="en-US" sz="2400" dirty="0">
                <a:latin typeface="High Tower Text" panose="02040502050506030303" pitchFamily="18" charset="0"/>
                <a:cs typeface="Arial" pitchFamily="34" charset="0"/>
              </a:rPr>
              <a:t>leader through the use of written questionnaires.</a:t>
            </a:r>
          </a:p>
          <a:p>
            <a:pPr>
              <a:lnSpc>
                <a:spcPct val="150000"/>
              </a:lnSpc>
              <a:buFont typeface="Wingdings" panose="05000000000000000000" pitchFamily="2" charset="2"/>
              <a:buChar char="§"/>
            </a:pPr>
            <a:r>
              <a:rPr lang="en-US" sz="2400" dirty="0">
                <a:latin typeface="High Tower Text" panose="02040502050506030303" pitchFamily="18" charset="0"/>
                <a:cs typeface="Arial" pitchFamily="34" charset="0"/>
              </a:rPr>
              <a:t> It provides </a:t>
            </a:r>
            <a:r>
              <a:rPr lang="en-US" sz="2400" b="1" dirty="0">
                <a:latin typeface="High Tower Text" panose="02040502050506030303" pitchFamily="18" charset="0"/>
                <a:cs typeface="Arial" pitchFamily="34" charset="0"/>
              </a:rPr>
              <a:t>equal opportunity </a:t>
            </a:r>
            <a:r>
              <a:rPr lang="en-US" sz="2400" dirty="0">
                <a:latin typeface="High Tower Text" panose="02040502050506030303" pitchFamily="18" charset="0"/>
                <a:cs typeface="Arial" pitchFamily="34" charset="0"/>
              </a:rPr>
              <a:t>to participants.</a:t>
            </a:r>
            <a:endParaRPr lang="en-US" sz="2400" dirty="0">
              <a:latin typeface="High Tower Text" panose="02040502050506030303" pitchFamily="18" charset="0"/>
            </a:endParaRPr>
          </a:p>
          <a:p>
            <a:pPr>
              <a:lnSpc>
                <a:spcPct val="150000"/>
              </a:lnSpc>
              <a:buNone/>
            </a:pPr>
            <a:endParaRPr lang="en-US" dirty="0">
              <a:latin typeface="High Tower Text" panose="02040502050506030303" pitchFamily="18" charset="0"/>
            </a:endParaRPr>
          </a:p>
        </p:txBody>
      </p:sp>
      <p:sp>
        <p:nvSpPr>
          <p:cNvPr id="6" name="Slide Number Placeholder 5"/>
          <p:cNvSpPr>
            <a:spLocks noGrp="1"/>
          </p:cNvSpPr>
          <p:nvPr>
            <p:ph type="sldNum" sz="quarter" idx="12"/>
          </p:nvPr>
        </p:nvSpPr>
        <p:spPr/>
        <p:txBody>
          <a:bodyPr/>
          <a:lstStyle/>
          <a:p>
            <a:pPr defTabSz="685800"/>
            <a:fld id="{8D88A714-B0D3-4C1A-84C8-9372FC09449A}" type="slidenum">
              <a:rPr lang="en-US">
                <a:solidFill>
                  <a:prstClr val="black">
                    <a:tint val="75000"/>
                  </a:prstClr>
                </a:solidFill>
                <a:latin typeface="Calibri" panose="020F0502020204030204"/>
              </a:rPr>
              <a:pPr defTabSz="685800"/>
              <a:t>49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1690791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381000" y="304800"/>
            <a:ext cx="8229600" cy="762000"/>
          </a:xfrm>
        </p:spPr>
        <p:txBody>
          <a:bodyPr>
            <a:noAutofit/>
          </a:bodyPr>
          <a:lstStyle/>
          <a:p>
            <a:pPr eaLnBrk="1" hangingPunct="1"/>
            <a:r>
              <a:rPr lang="en-US" sz="4800" b="1" dirty="0"/>
              <a:t> </a:t>
            </a:r>
            <a:r>
              <a:rPr lang="en-US" sz="3200" b="1" dirty="0">
                <a:latin typeface="Times New Roman" pitchFamily="18" charset="0"/>
                <a:cs typeface="Times New Roman" pitchFamily="18" charset="0"/>
              </a:rPr>
              <a:t> Stages /steps of Controlling  </a:t>
            </a:r>
            <a:endParaRPr lang="en-US" sz="3200" dirty="0">
              <a:latin typeface="Times New Roman" pitchFamily="18" charset="0"/>
              <a:cs typeface="Times New Roman" pitchFamily="18" charset="0"/>
            </a:endParaRPr>
          </a:p>
        </p:txBody>
      </p:sp>
      <p:sp>
        <p:nvSpPr>
          <p:cNvPr id="192515" name="Rectangle 3"/>
          <p:cNvSpPr>
            <a:spLocks noGrp="1" noChangeArrowheads="1"/>
          </p:cNvSpPr>
          <p:nvPr>
            <p:ph type="body" idx="1"/>
          </p:nvPr>
        </p:nvSpPr>
        <p:spPr>
          <a:xfrm>
            <a:off x="408708" y="1219200"/>
            <a:ext cx="8278091" cy="4581872"/>
          </a:xfrm>
        </p:spPr>
        <p:txBody>
          <a:bodyPr>
            <a:normAutofit/>
          </a:bodyPr>
          <a:lstStyle/>
          <a:p>
            <a:pPr marL="514350" indent="-514350" eaLnBrk="1" hangingPunct="1">
              <a:lnSpc>
                <a:spcPct val="150000"/>
              </a:lnSpc>
              <a:buAutoNum type="arabicPeriod"/>
            </a:pPr>
            <a:r>
              <a:rPr lang="en-US" sz="2800" dirty="0">
                <a:latin typeface="Tahoma" panose="020B0604030504040204" pitchFamily="34" charset="0"/>
                <a:ea typeface="Tahoma" panose="020B0604030504040204" pitchFamily="34" charset="0"/>
                <a:cs typeface="Tahoma" panose="020B0604030504040204" pitchFamily="34" charset="0"/>
              </a:rPr>
              <a:t>Establish </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standards</a:t>
            </a:r>
            <a:r>
              <a:rPr lang="en-US" sz="2800" dirty="0">
                <a:latin typeface="Tahoma" panose="020B0604030504040204" pitchFamily="34" charset="0"/>
                <a:ea typeface="Tahoma" panose="020B0604030504040204" pitchFamily="34" charset="0"/>
                <a:cs typeface="Tahoma" panose="020B0604030504040204" pitchFamily="34" charset="0"/>
              </a:rPr>
              <a:t> of Expected performance</a:t>
            </a:r>
          </a:p>
          <a:p>
            <a:pPr marL="514350" indent="-514350" eaLnBrk="1" hangingPunct="1">
              <a:lnSpc>
                <a:spcPct val="150000"/>
              </a:lnSpc>
              <a:buAutoNum type="arabicPeriod"/>
            </a:pP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Measure</a:t>
            </a:r>
            <a:r>
              <a:rPr lang="en-US" sz="2800" dirty="0">
                <a:latin typeface="Tahoma" panose="020B0604030504040204" pitchFamily="34" charset="0"/>
                <a:ea typeface="Tahoma" panose="020B0604030504040204" pitchFamily="34" charset="0"/>
                <a:cs typeface="Tahoma" panose="020B0604030504040204" pitchFamily="34" charset="0"/>
              </a:rPr>
              <a:t> actual performance</a:t>
            </a:r>
          </a:p>
          <a:p>
            <a:pPr marL="514350" indent="-514350" eaLnBrk="1" hangingPunct="1">
              <a:lnSpc>
                <a:spcPct val="150000"/>
              </a:lnSpc>
              <a:buAutoNum type="arabicPeriod"/>
            </a:pP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Compare </a:t>
            </a:r>
            <a:r>
              <a:rPr lang="en-US" sz="2800" dirty="0">
                <a:latin typeface="Tahoma" panose="020B0604030504040204" pitchFamily="34" charset="0"/>
                <a:ea typeface="Tahoma" panose="020B0604030504040204" pitchFamily="34" charset="0"/>
                <a:cs typeface="Tahoma" panose="020B0604030504040204" pitchFamily="34" charset="0"/>
              </a:rPr>
              <a:t>performance against standard</a:t>
            </a:r>
          </a:p>
          <a:p>
            <a:pPr marL="514350" indent="-514350" eaLnBrk="1" hangingPunct="1">
              <a:lnSpc>
                <a:spcPct val="150000"/>
              </a:lnSpc>
              <a:buAutoNum type="arabicPeriod"/>
            </a:pPr>
            <a:r>
              <a:rPr lang="en-US" sz="2800" dirty="0">
                <a:latin typeface="Tahoma" panose="020B0604030504040204" pitchFamily="34" charset="0"/>
                <a:ea typeface="Tahoma" panose="020B0604030504040204" pitchFamily="34" charset="0"/>
                <a:cs typeface="Tahoma" panose="020B0604030504040204" pitchFamily="34" charset="0"/>
              </a:rPr>
              <a:t>Evaluate the comparison and take appropriate </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corrective action</a:t>
            </a:r>
            <a:r>
              <a:rPr lang="en-US" sz="2800" dirty="0">
                <a:latin typeface="Tahoma" panose="020B0604030504040204" pitchFamily="34" charset="0"/>
                <a:ea typeface="Tahoma" panose="020B0604030504040204" pitchFamily="34" charset="0"/>
                <a:cs typeface="Tahoma" panose="020B0604030504040204" pitchFamily="34" charset="0"/>
              </a:rPr>
              <a:t>.</a:t>
            </a:r>
          </a:p>
        </p:txBody>
      </p:sp>
      <p:sp>
        <p:nvSpPr>
          <p:cNvPr id="2" name="Slide Number Placeholder 1"/>
          <p:cNvSpPr>
            <a:spLocks noGrp="1"/>
          </p:cNvSpPr>
          <p:nvPr>
            <p:ph type="sldNum" sz="quarter" idx="12"/>
          </p:nvPr>
        </p:nvSpPr>
        <p:spPr/>
        <p:txBody>
          <a:bodyPr/>
          <a:lstStyle/>
          <a:p>
            <a:fld id="{5AE27165-DDB7-40E1-A26A-DAC8B4A79817}" type="slidenum">
              <a:rPr lang="en-US" smtClean="0"/>
              <a:pPr/>
              <a:t>5</a:t>
            </a:fld>
            <a:endParaRPr lang="en-US"/>
          </a:p>
        </p:txBody>
      </p:sp>
    </p:spTree>
  </p:cSld>
  <p:clrMapOvr>
    <a:masterClrMapping/>
  </p:clrMapOvr>
  <p:transitio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54074"/>
          </a:xfrm>
        </p:spPr>
        <p:txBody>
          <a:bodyPr>
            <a:normAutofit/>
          </a:bodyPr>
          <a:lstStyle/>
          <a:p>
            <a:r>
              <a:rPr lang="en-US" sz="3200" dirty="0">
                <a:latin typeface="High Tower Text" panose="02040502050506030303" pitchFamily="18" charset="0"/>
                <a:cs typeface="Arial" pitchFamily="34" charset="0"/>
              </a:rPr>
              <a:t>Outcomes of group decision making</a:t>
            </a:r>
            <a:endParaRPr lang="en-US" sz="3200" dirty="0">
              <a:latin typeface="High Tower Text" panose="02040502050506030303" pitchFamily="18" charset="0"/>
            </a:endParaRPr>
          </a:p>
        </p:txBody>
      </p:sp>
      <p:sp>
        <p:nvSpPr>
          <p:cNvPr id="3" name="Content Placeholder 2"/>
          <p:cNvSpPr>
            <a:spLocks noGrp="1"/>
          </p:cNvSpPr>
          <p:nvPr>
            <p:ph idx="1"/>
          </p:nvPr>
        </p:nvSpPr>
        <p:spPr>
          <a:xfrm>
            <a:off x="228600" y="1219200"/>
            <a:ext cx="8534400" cy="4571999"/>
          </a:xfrm>
        </p:spPr>
        <p:txBody>
          <a:bodyPr>
            <a:noAutofit/>
          </a:bodyPr>
          <a:lstStyle/>
          <a:p>
            <a:pPr algn="just">
              <a:lnSpc>
                <a:spcPct val="150000"/>
              </a:lnSpc>
            </a:pPr>
            <a:r>
              <a:rPr lang="en-US" sz="2400" b="1" dirty="0">
                <a:latin typeface="High Tower Text" panose="02040502050506030303" pitchFamily="18" charset="0"/>
                <a:cs typeface="Arial" pitchFamily="34" charset="0"/>
              </a:rPr>
              <a:t>Indecision: </a:t>
            </a:r>
            <a:r>
              <a:rPr lang="en-US" sz="2400" dirty="0">
                <a:latin typeface="High Tower Text" panose="02040502050506030303" pitchFamily="18" charset="0"/>
                <a:cs typeface="Arial" pitchFamily="34" charset="0"/>
              </a:rPr>
              <a:t>failure to decide (disagreement)</a:t>
            </a:r>
          </a:p>
          <a:p>
            <a:pPr algn="just">
              <a:lnSpc>
                <a:spcPct val="150000"/>
              </a:lnSpc>
            </a:pPr>
            <a:r>
              <a:rPr lang="en-US" sz="2400" b="1" dirty="0">
                <a:latin typeface="High Tower Text" panose="02040502050506030303" pitchFamily="18" charset="0"/>
                <a:cs typeface="Arial" pitchFamily="34" charset="0"/>
              </a:rPr>
              <a:t>Authority rule: </a:t>
            </a:r>
            <a:r>
              <a:rPr lang="en-US" sz="2400" dirty="0">
                <a:latin typeface="High Tower Text" panose="02040502050506030303" pitchFamily="18" charset="0"/>
                <a:cs typeface="Arial" pitchFamily="34" charset="0"/>
              </a:rPr>
              <a:t>decision by the team leader</a:t>
            </a:r>
          </a:p>
          <a:p>
            <a:pPr algn="just">
              <a:lnSpc>
                <a:spcPct val="150000"/>
              </a:lnSpc>
            </a:pPr>
            <a:r>
              <a:rPr lang="en-US" sz="2400" b="1" dirty="0">
                <a:latin typeface="High Tower Text" panose="02040502050506030303" pitchFamily="18" charset="0"/>
                <a:cs typeface="Arial" pitchFamily="34" charset="0"/>
              </a:rPr>
              <a:t>Minority rule: </a:t>
            </a:r>
            <a:r>
              <a:rPr lang="en-US" sz="2400" dirty="0">
                <a:latin typeface="High Tower Text" panose="02040502050506030303" pitchFamily="18" charset="0"/>
                <a:cs typeface="Arial" pitchFamily="34" charset="0"/>
              </a:rPr>
              <a:t>decision dominated by few influential individuals.</a:t>
            </a:r>
          </a:p>
          <a:p>
            <a:pPr algn="just">
              <a:lnSpc>
                <a:spcPct val="150000"/>
              </a:lnSpc>
            </a:pPr>
            <a:r>
              <a:rPr lang="en-US" sz="2400" b="1" dirty="0">
                <a:latin typeface="High Tower Text" panose="02040502050506030303" pitchFamily="18" charset="0"/>
                <a:cs typeface="Arial" pitchFamily="34" charset="0"/>
              </a:rPr>
              <a:t>Majority rule:</a:t>
            </a:r>
            <a:r>
              <a:rPr lang="en-US" sz="2400" dirty="0">
                <a:latin typeface="High Tower Text" panose="02040502050506030303" pitchFamily="18" charset="0"/>
                <a:cs typeface="Arial" pitchFamily="34" charset="0"/>
              </a:rPr>
              <a:t> the majority agree</a:t>
            </a:r>
          </a:p>
          <a:p>
            <a:pPr algn="just">
              <a:lnSpc>
                <a:spcPct val="150000"/>
              </a:lnSpc>
            </a:pPr>
            <a:r>
              <a:rPr lang="en-US" sz="2400" b="1" dirty="0">
                <a:latin typeface="High Tower Text" panose="02040502050506030303" pitchFamily="18" charset="0"/>
                <a:cs typeface="Arial" pitchFamily="34" charset="0"/>
              </a:rPr>
              <a:t>Consensus: </a:t>
            </a:r>
            <a:r>
              <a:rPr lang="en-US" sz="2400" dirty="0">
                <a:latin typeface="High Tower Text" panose="02040502050506030303" pitchFamily="18" charset="0"/>
                <a:cs typeface="Arial" pitchFamily="34" charset="0"/>
              </a:rPr>
              <a:t>immediate agreement without thorough discussion</a:t>
            </a:r>
          </a:p>
          <a:p>
            <a:pPr algn="just">
              <a:lnSpc>
                <a:spcPct val="150000"/>
              </a:lnSpc>
            </a:pPr>
            <a:r>
              <a:rPr lang="en-US" sz="2400" b="1" dirty="0">
                <a:latin typeface="High Tower Text" panose="02040502050506030303" pitchFamily="18" charset="0"/>
                <a:cs typeface="Arial" pitchFamily="34" charset="0"/>
              </a:rPr>
              <a:t>Unanimity:</a:t>
            </a:r>
            <a:r>
              <a:rPr lang="en-US" sz="2400" dirty="0">
                <a:latin typeface="High Tower Text" panose="02040502050506030303" pitchFamily="18" charset="0"/>
                <a:cs typeface="Arial" pitchFamily="34" charset="0"/>
              </a:rPr>
              <a:t> agree after through discussion and argument</a:t>
            </a:r>
          </a:p>
          <a:p>
            <a:endParaRPr lang="en-US" sz="2000" dirty="0">
              <a:latin typeface="High Tower Text" panose="02040502050506030303" pitchFamily="18" charset="0"/>
            </a:endParaRPr>
          </a:p>
        </p:txBody>
      </p:sp>
      <p:sp>
        <p:nvSpPr>
          <p:cNvPr id="6" name="Slide Number Placeholder 5"/>
          <p:cNvSpPr>
            <a:spLocks noGrp="1"/>
          </p:cNvSpPr>
          <p:nvPr>
            <p:ph type="sldNum" sz="quarter" idx="12"/>
          </p:nvPr>
        </p:nvSpPr>
        <p:spPr/>
        <p:txBody>
          <a:bodyPr/>
          <a:lstStyle/>
          <a:p>
            <a:pPr defTabSz="685800"/>
            <a:fld id="{8D88A714-B0D3-4C1A-84C8-9372FC09449A}" type="slidenum">
              <a:rPr lang="en-US">
                <a:solidFill>
                  <a:prstClr val="black">
                    <a:tint val="75000"/>
                  </a:prstClr>
                </a:solidFill>
                <a:latin typeface="Calibri" panose="020F0502020204030204"/>
              </a:rPr>
              <a:pPr defTabSz="685800"/>
              <a:t>50</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36519727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868362"/>
          </a:xfrm>
        </p:spPr>
        <p:txBody>
          <a:bodyPr>
            <a:noAutofit/>
          </a:bodyPr>
          <a:lstStyle/>
          <a:p>
            <a:r>
              <a:rPr lang="en-US" sz="4000" b="1" dirty="0">
                <a:latin typeface="Bookman Old Style" pitchFamily="18" charset="0"/>
              </a:rPr>
              <a:t>Think twice before </a:t>
            </a:r>
            <a:r>
              <a:rPr lang="en-US" sz="4000" b="1">
                <a:latin typeface="Bookman Old Style" pitchFamily="18" charset="0"/>
              </a:rPr>
              <a:t>you decide!!</a:t>
            </a:r>
            <a:endParaRPr lang="en-US" sz="4000" b="1" dirty="0">
              <a:latin typeface="Bookman Old Style" pitchFamily="18" charset="0"/>
            </a:endParaRPr>
          </a:p>
        </p:txBody>
      </p:sp>
      <p:sp>
        <p:nvSpPr>
          <p:cNvPr id="4" name="Slide Number Placeholder 3"/>
          <p:cNvSpPr>
            <a:spLocks noGrp="1"/>
          </p:cNvSpPr>
          <p:nvPr>
            <p:ph type="sldNum" sz="quarter" idx="12"/>
          </p:nvPr>
        </p:nvSpPr>
        <p:spPr/>
        <p:txBody>
          <a:bodyPr/>
          <a:lstStyle/>
          <a:p>
            <a:fld id="{8C5B67F0-A7B7-4A5A-8B43-AD8A69302AE4}" type="slidenum">
              <a:rPr lang="en-US" smtClean="0">
                <a:latin typeface="Bookman Old Style" pitchFamily="18" charset="0"/>
              </a:rPr>
              <a:pPr/>
              <a:t>51</a:t>
            </a:fld>
            <a:endParaRPr lang="en-US">
              <a:latin typeface="Bookman Old Style" pitchFamily="18" charset="0"/>
            </a:endParaRPr>
          </a:p>
        </p:txBody>
      </p:sp>
      <p:pic>
        <p:nvPicPr>
          <p:cNvPr id="6" name="Picture 2" descr="http://1.bp.blogspot.com/-wZEChE9yaoA/Udpnl0KHXpI/AAAAAAAAHQI/XvB1QRFydrU/s1600/Decision-Making.jpg"/>
          <p:cNvPicPr>
            <a:picLocks noGrp="1" noChangeAspect="1" noChangeArrowheads="1"/>
          </p:cNvPicPr>
          <p:nvPr>
            <p:ph idx="1"/>
          </p:nvPr>
        </p:nvPicPr>
        <p:blipFill>
          <a:blip r:embed="rId2"/>
          <a:srcRect/>
          <a:stretch>
            <a:fillRect/>
          </a:stretch>
        </p:blipFill>
        <p:spPr bwMode="auto">
          <a:xfrm>
            <a:off x="533400" y="1066800"/>
            <a:ext cx="8229600" cy="5059363"/>
          </a:xfrm>
          <a:prstGeom prst="rect">
            <a:avLst/>
          </a:prstGeom>
          <a:noFill/>
        </p:spPr>
      </p:pic>
      <p:sp>
        <p:nvSpPr>
          <p:cNvPr id="7" name="Round Single Corner Rectangle 6"/>
          <p:cNvSpPr/>
          <p:nvPr/>
        </p:nvSpPr>
        <p:spPr>
          <a:xfrm>
            <a:off x="0" y="5715000"/>
            <a:ext cx="9144000" cy="1143000"/>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0" dirty="0">
                <a:solidFill>
                  <a:srgbClr val="0000FF"/>
                </a:solidFill>
                <a:latin typeface="Bookman Old Style" pitchFamily="18" charset="0"/>
              </a:rPr>
              <a:t>THANKS!!</a:t>
            </a:r>
          </a:p>
        </p:txBody>
      </p:sp>
      <p:sp>
        <p:nvSpPr>
          <p:cNvPr id="8" name="Footer Placeholder 7"/>
          <p:cNvSpPr>
            <a:spLocks noGrp="1"/>
          </p:cNvSpPr>
          <p:nvPr>
            <p:ph type="ftr" sz="quarter" idx="11"/>
          </p:nvPr>
        </p:nvSpPr>
        <p:spPr/>
        <p:txBody>
          <a:bodyPr/>
          <a:lstStyle/>
          <a:p>
            <a:r>
              <a:rPr lang="en-US">
                <a:latin typeface="Bookman Old Style" pitchFamily="18" charset="0"/>
              </a:rPr>
              <a:t>Geta A.</a:t>
            </a:r>
            <a:endParaRPr lang="en-US" dirty="0">
              <a:latin typeface="Bookman Old Style" pitchFamily="18" charset="0"/>
            </a:endParaRPr>
          </a:p>
        </p:txBody>
      </p:sp>
    </p:spTree>
    <p:extLst>
      <p:ext uri="{BB962C8B-B14F-4D97-AF65-F5344CB8AC3E}">
        <p14:creationId xmlns:p14="http://schemas.microsoft.com/office/powerpoint/2010/main" val="105673901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a:solidFill>
                  <a:srgbClr val="0033CC"/>
                </a:solidFill>
              </a:rPr>
              <a:t>Steps of Controlling</a:t>
            </a:r>
          </a:p>
        </p:txBody>
      </p:sp>
      <p:pic>
        <p:nvPicPr>
          <p:cNvPr id="21506" name="Picture 2"/>
          <p:cNvPicPr>
            <a:picLocks noGrp="1" noChangeAspect="1" noChangeArrowheads="1"/>
          </p:cNvPicPr>
          <p:nvPr>
            <p:ph idx="1"/>
          </p:nvPr>
        </p:nvPicPr>
        <p:blipFill>
          <a:blip r:embed="rId3" cstate="print"/>
          <a:srcRect/>
          <a:stretch>
            <a:fillRect/>
          </a:stretch>
        </p:blipFill>
        <p:spPr bwMode="auto">
          <a:xfrm>
            <a:off x="152400" y="1143000"/>
            <a:ext cx="8686800" cy="518160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normAutofit/>
          </a:bodyPr>
          <a:lstStyle/>
          <a:p>
            <a:fld id="{413C4739-0980-4DE7-94F2-4BBA89F04B61}" type="slidenum">
              <a:rPr lang="en-US" smtClean="0"/>
              <a:pPr/>
              <a:t>6</a:t>
            </a:fld>
            <a:endParaRPr lang="en-US" dirty="0"/>
          </a:p>
        </p:txBody>
      </p:sp>
    </p:spTree>
    <p:extLst>
      <p:ext uri="{BB962C8B-B14F-4D97-AF65-F5344CB8AC3E}">
        <p14:creationId xmlns:p14="http://schemas.microsoft.com/office/powerpoint/2010/main" val="147232914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5105400" cy="685800"/>
          </a:xfrm>
        </p:spPr>
        <p:txBody>
          <a:bodyPr>
            <a:normAutofit fontScale="90000"/>
          </a:bodyPr>
          <a:lstStyle/>
          <a:p>
            <a:r>
              <a:rPr lang="en-US" dirty="0">
                <a:latin typeface="High Tower Text" panose="02040502050506030303" pitchFamily="18" charset="0"/>
              </a:rPr>
              <a:t>Controlling….</a:t>
            </a:r>
          </a:p>
        </p:txBody>
      </p:sp>
      <p:sp>
        <p:nvSpPr>
          <p:cNvPr id="3" name="Content Placeholder 2"/>
          <p:cNvSpPr>
            <a:spLocks noGrp="1"/>
          </p:cNvSpPr>
          <p:nvPr>
            <p:ph idx="1"/>
          </p:nvPr>
        </p:nvSpPr>
        <p:spPr>
          <a:xfrm>
            <a:off x="228600" y="990600"/>
            <a:ext cx="8705088" cy="5715000"/>
          </a:xfrm>
        </p:spPr>
        <p:txBody>
          <a:bodyPr>
            <a:normAutofit/>
          </a:bodyPr>
          <a:lstStyle/>
          <a:p>
            <a:pPr>
              <a:buNone/>
            </a:pPr>
            <a:r>
              <a:rPr lang="en-US" sz="2800" b="1" dirty="0">
                <a:latin typeface="High Tower Text" panose="02040502050506030303" pitchFamily="18" charset="0"/>
              </a:rPr>
              <a:t>Types of Controls</a:t>
            </a:r>
          </a:p>
          <a:p>
            <a:pPr>
              <a:buNone/>
            </a:pPr>
            <a:r>
              <a:rPr lang="en-US" sz="2800" b="1" dirty="0">
                <a:solidFill>
                  <a:srgbClr val="FF0000"/>
                </a:solidFill>
                <a:latin typeface="High Tower Text" panose="02040502050506030303" pitchFamily="18" charset="0"/>
              </a:rPr>
              <a:t>1.Feed forward Control</a:t>
            </a:r>
          </a:p>
          <a:p>
            <a:r>
              <a:rPr lang="en-US" sz="2800" dirty="0">
                <a:latin typeface="High Tower Text" panose="02040502050506030303" pitchFamily="18" charset="0"/>
              </a:rPr>
              <a:t>The active anticipation and prevention of problems, rather than passive reaction.</a:t>
            </a:r>
          </a:p>
          <a:p>
            <a:r>
              <a:rPr lang="en-US" sz="2800" dirty="0">
                <a:latin typeface="High Tower Text" panose="02040502050506030303" pitchFamily="18" charset="0"/>
              </a:rPr>
              <a:t>Monitor inputs</a:t>
            </a:r>
          </a:p>
          <a:p>
            <a:pPr>
              <a:buNone/>
            </a:pPr>
            <a:r>
              <a:rPr lang="en-US" sz="2800" b="1" dirty="0">
                <a:solidFill>
                  <a:srgbClr val="FF0000"/>
                </a:solidFill>
                <a:latin typeface="High Tower Text" panose="02040502050506030303" pitchFamily="18" charset="0"/>
              </a:rPr>
              <a:t>2.Concurrent Control</a:t>
            </a:r>
          </a:p>
          <a:p>
            <a:r>
              <a:rPr lang="en-US" sz="2800" dirty="0">
                <a:latin typeface="High Tower Text" panose="02040502050506030303" pitchFamily="18" charset="0"/>
              </a:rPr>
              <a:t>Monitoring and adjusting ongoing activities and processes.</a:t>
            </a:r>
          </a:p>
          <a:p>
            <a:pPr>
              <a:buNone/>
            </a:pPr>
            <a:r>
              <a:rPr lang="en-US" sz="2800" b="1" dirty="0">
                <a:solidFill>
                  <a:srgbClr val="FF0000"/>
                </a:solidFill>
                <a:latin typeface="High Tower Text" panose="02040502050506030303" pitchFamily="18" charset="0"/>
              </a:rPr>
              <a:t>3.Feedback Control outputs/products</a:t>
            </a:r>
          </a:p>
          <a:p>
            <a:r>
              <a:rPr lang="en-US" sz="2800" dirty="0">
                <a:latin typeface="High Tower Text" panose="02040502050506030303" pitchFamily="18" charset="0"/>
              </a:rPr>
              <a:t>Checking a completed activity and learning from mistakes.</a:t>
            </a:r>
          </a:p>
        </p:txBody>
      </p:sp>
      <p:sp>
        <p:nvSpPr>
          <p:cNvPr id="4" name="Slide Number Placeholder 3"/>
          <p:cNvSpPr>
            <a:spLocks noGrp="1"/>
          </p:cNvSpPr>
          <p:nvPr>
            <p:ph type="sldNum" sz="quarter" idx="12"/>
          </p:nvPr>
        </p:nvSpPr>
        <p:spPr/>
        <p:txBody>
          <a:bodyPr>
            <a:normAutofit/>
          </a:bodyPr>
          <a:lstStyle/>
          <a:p>
            <a:fld id="{413C4739-0980-4DE7-94F2-4BBA89F04B61}" type="slidenum">
              <a:rPr lang="en-US" smtClean="0"/>
              <a:pPr/>
              <a:t>7</a:t>
            </a:fld>
            <a:endParaRPr lang="en-US" dirty="0"/>
          </a:p>
        </p:txBody>
      </p:sp>
    </p:spTree>
    <p:extLst>
      <p:ext uri="{BB962C8B-B14F-4D97-AF65-F5344CB8AC3E}">
        <p14:creationId xmlns:p14="http://schemas.microsoft.com/office/powerpoint/2010/main" val="26749927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6553200" cy="581687"/>
          </a:xfrm>
        </p:spPr>
        <p:txBody>
          <a:bodyPr>
            <a:noAutofit/>
          </a:bodyPr>
          <a:lstStyle/>
          <a:p>
            <a:br>
              <a:rPr lang="en-US" sz="3600" dirty="0">
                <a:latin typeface="High Tower Text" panose="02040502050506030303" pitchFamily="18" charset="0"/>
              </a:rPr>
            </a:br>
            <a:r>
              <a:rPr lang="en-US" sz="3600" b="1" dirty="0">
                <a:solidFill>
                  <a:srgbClr val="0033CC"/>
                </a:solidFill>
                <a:latin typeface="High Tower Text" panose="02040502050506030303" pitchFamily="18" charset="0"/>
              </a:rPr>
              <a:t>Forms of Management Control:</a:t>
            </a:r>
            <a:br>
              <a:rPr lang="en-US" sz="3600" b="1" dirty="0">
                <a:solidFill>
                  <a:srgbClr val="0033CC"/>
                </a:solidFill>
                <a:latin typeface="High Tower Text" panose="02040502050506030303" pitchFamily="18" charset="0"/>
              </a:rPr>
            </a:br>
            <a:endParaRPr lang="en-US" sz="3600" b="1" dirty="0">
              <a:solidFill>
                <a:srgbClr val="0033CC"/>
              </a:solidFill>
              <a:latin typeface="High Tower Text" panose="02040502050506030303" pitchFamily="18" charset="0"/>
            </a:endParaRPr>
          </a:p>
        </p:txBody>
      </p:sp>
      <p:sp>
        <p:nvSpPr>
          <p:cNvPr id="3" name="Content Placeholder 2"/>
          <p:cNvSpPr>
            <a:spLocks noGrp="1"/>
          </p:cNvSpPr>
          <p:nvPr>
            <p:ph idx="1"/>
          </p:nvPr>
        </p:nvSpPr>
        <p:spPr>
          <a:xfrm>
            <a:off x="381000" y="1219200"/>
            <a:ext cx="8382000" cy="4525963"/>
          </a:xfrm>
        </p:spPr>
        <p:txBody>
          <a:bodyPr/>
          <a:lstStyle/>
          <a:p>
            <a:pPr>
              <a:buNone/>
            </a:pPr>
            <a:r>
              <a:rPr lang="en-US" sz="2800" b="1" dirty="0">
                <a:latin typeface="Times New Roman" panose="02020603050405020304" pitchFamily="18" charset="0"/>
                <a:cs typeface="Times New Roman" panose="02020603050405020304" pitchFamily="18" charset="0"/>
              </a:rPr>
              <a:t>There are three basic forms of management control: </a:t>
            </a:r>
          </a:p>
          <a:p>
            <a:pPr lvl="2">
              <a:lnSpc>
                <a:spcPct val="150000"/>
              </a:lnSpc>
              <a:buNone/>
            </a:pPr>
            <a:r>
              <a:rPr lang="en-US" sz="2800" dirty="0">
                <a:latin typeface="Times New Roman" panose="02020603050405020304" pitchFamily="18" charset="0"/>
                <a:cs typeface="Times New Roman" panose="02020603050405020304" pitchFamily="18" charset="0"/>
              </a:rPr>
              <a:t>1. Monitoring</a:t>
            </a:r>
          </a:p>
          <a:p>
            <a:pPr lvl="2">
              <a:lnSpc>
                <a:spcPct val="150000"/>
              </a:lnSpc>
              <a:buNone/>
            </a:pPr>
            <a:r>
              <a:rPr lang="en-US" sz="2800" dirty="0">
                <a:latin typeface="Times New Roman" panose="02020603050405020304" pitchFamily="18" charset="0"/>
                <a:cs typeface="Times New Roman" panose="02020603050405020304" pitchFamily="18" charset="0"/>
              </a:rPr>
              <a:t>2. Supervision</a:t>
            </a:r>
          </a:p>
          <a:p>
            <a:pPr lvl="2">
              <a:lnSpc>
                <a:spcPct val="150000"/>
              </a:lnSpc>
              <a:buNone/>
            </a:pPr>
            <a:r>
              <a:rPr lang="en-US" sz="2800" dirty="0">
                <a:latin typeface="Times New Roman" panose="02020603050405020304" pitchFamily="18" charset="0"/>
                <a:cs typeface="Times New Roman" panose="02020603050405020304" pitchFamily="18" charset="0"/>
              </a:rPr>
              <a:t>3. Evaluation.</a:t>
            </a:r>
          </a:p>
          <a:p>
            <a:pPr>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normAutofit/>
          </a:bodyPr>
          <a:lstStyle/>
          <a:p>
            <a:fld id="{413C4739-0980-4DE7-94F2-4BBA89F04B61}" type="slidenum">
              <a:rPr lang="en-US" smtClean="0"/>
              <a:pPr/>
              <a:t>8</a:t>
            </a:fld>
            <a:endParaRPr lang="en-US" dirty="0"/>
          </a:p>
        </p:txBody>
      </p:sp>
    </p:spTree>
    <p:extLst>
      <p:ext uri="{BB962C8B-B14F-4D97-AF65-F5344CB8AC3E}">
        <p14:creationId xmlns:p14="http://schemas.microsoft.com/office/powerpoint/2010/main" val="206689366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a:xfrm>
            <a:off x="457200" y="228600"/>
            <a:ext cx="5715000" cy="609600"/>
          </a:xfrm>
        </p:spPr>
        <p:txBody>
          <a:bodyPr>
            <a:normAutofit fontScale="90000"/>
          </a:bodyPr>
          <a:lstStyle/>
          <a:p>
            <a:pPr eaLnBrk="1" hangingPunct="1"/>
            <a:r>
              <a:rPr lang="en-US" sz="3600" b="1" dirty="0">
                <a:solidFill>
                  <a:schemeClr val="accent6">
                    <a:lumMod val="75000"/>
                  </a:schemeClr>
                </a:solidFill>
                <a:latin typeface="High Tower Text" panose="02040502050506030303" pitchFamily="18" charset="0"/>
              </a:rPr>
              <a:t>1. MONITORING</a:t>
            </a:r>
          </a:p>
        </p:txBody>
      </p:sp>
      <p:sp>
        <p:nvSpPr>
          <p:cNvPr id="241667" name="Rectangle 3"/>
          <p:cNvSpPr>
            <a:spLocks noGrp="1" noChangeArrowheads="1"/>
          </p:cNvSpPr>
          <p:nvPr>
            <p:ph type="body" idx="1"/>
          </p:nvPr>
        </p:nvSpPr>
        <p:spPr>
          <a:xfrm>
            <a:off x="457200" y="990600"/>
            <a:ext cx="8229600" cy="4783294"/>
          </a:xfrm>
        </p:spPr>
        <p:txBody>
          <a:bodyPr>
            <a:noAutofit/>
          </a:bodyPr>
          <a:lstStyle/>
          <a:p>
            <a:pPr algn="just">
              <a:spcBef>
                <a:spcPts val="2400"/>
              </a:spcBef>
              <a:buFontTx/>
              <a:buChar char="-"/>
            </a:pPr>
            <a:r>
              <a:rPr lang="en-US" altLang="en-US" sz="2800" dirty="0">
                <a:latin typeface="Times New Roman" panose="02020603050405020304" pitchFamily="18" charset="0"/>
                <a:cs typeface="Times New Roman" panose="02020603050405020304" pitchFamily="18" charset="0"/>
              </a:rPr>
              <a:t>Monitoring = routine and continuous tracking of planned activities</a:t>
            </a:r>
          </a:p>
          <a:p>
            <a:pPr algn="just">
              <a:spcBef>
                <a:spcPts val="2400"/>
              </a:spcBef>
              <a:buFontTx/>
              <a:buChar char="-"/>
            </a:pPr>
            <a:r>
              <a:rPr lang="en-US" sz="2800" dirty="0">
                <a:latin typeface="Times New Roman" panose="02020603050405020304" pitchFamily="18" charset="0"/>
                <a:cs typeface="Times New Roman" panose="02020603050405020304" pitchFamily="18" charset="0"/>
              </a:rPr>
              <a:t>It is the </a:t>
            </a:r>
            <a:r>
              <a:rPr lang="en-US" sz="2800" i="1" dirty="0">
                <a:solidFill>
                  <a:schemeClr val="tx2">
                    <a:lumMod val="60000"/>
                    <a:lumOff val="40000"/>
                  </a:schemeClr>
                </a:solidFill>
                <a:latin typeface="Times New Roman" panose="02020603050405020304" pitchFamily="18" charset="0"/>
                <a:cs typeface="Times New Roman" panose="02020603050405020304" pitchFamily="18" charset="0"/>
              </a:rPr>
              <a:t>day-to-day</a:t>
            </a:r>
            <a:r>
              <a:rPr lang="en-US" sz="2800" dirty="0">
                <a:solidFill>
                  <a:schemeClr val="tx2">
                    <a:lumMod val="60000"/>
                    <a:lumOff val="40000"/>
                  </a:schemeClr>
                </a:solidFill>
                <a:latin typeface="Times New Roman" panose="02020603050405020304" pitchFamily="18" charset="0"/>
                <a:cs typeface="Times New Roman" panose="02020603050405020304" pitchFamily="18" charset="0"/>
              </a:rPr>
              <a:t> watch on</a:t>
            </a:r>
            <a:r>
              <a:rPr lang="en-US" sz="2800" dirty="0">
                <a:latin typeface="Times New Roman" panose="02020603050405020304" pitchFamily="18" charset="0"/>
                <a:cs typeface="Times New Roman" panose="02020603050405020304" pitchFamily="18" charset="0"/>
              </a:rPr>
              <a:t>, or continuous follow up of, the on going activities.</a:t>
            </a:r>
          </a:p>
          <a:p>
            <a:pPr algn="just">
              <a:spcBef>
                <a:spcPts val="2400"/>
              </a:spcBef>
              <a:buFontTx/>
              <a:buChar char="-"/>
            </a:pPr>
            <a:r>
              <a:rPr lang="en-US" sz="2800" dirty="0">
                <a:latin typeface="Times New Roman" panose="02020603050405020304" pitchFamily="18" charset="0"/>
                <a:cs typeface="Times New Roman" panose="02020603050405020304" pitchFamily="18" charset="0"/>
              </a:rPr>
              <a:t>It is </a:t>
            </a:r>
            <a:r>
              <a:rPr lang="en-US" sz="2800" dirty="0">
                <a:solidFill>
                  <a:schemeClr val="tx2">
                    <a:lumMod val="60000"/>
                    <a:lumOff val="40000"/>
                  </a:schemeClr>
                </a:solidFill>
                <a:latin typeface="Times New Roman" panose="02020603050405020304" pitchFamily="18" charset="0"/>
                <a:cs typeface="Times New Roman" panose="02020603050405020304" pitchFamily="18" charset="0"/>
              </a:rPr>
              <a:t>regularly</a:t>
            </a:r>
            <a:r>
              <a:rPr lang="en-US" sz="2800" dirty="0">
                <a:latin typeface="Times New Roman" panose="02020603050405020304" pitchFamily="18" charset="0"/>
                <a:cs typeface="Times New Roman" panose="02020603050405020304" pitchFamily="18" charset="0"/>
              </a:rPr>
              <a:t> checking to see that program activities are being done as planned.</a:t>
            </a:r>
          </a:p>
          <a:p>
            <a:pPr algn="just" eaLnBrk="1" hangingPunct="1">
              <a:spcBef>
                <a:spcPts val="2400"/>
              </a:spcBef>
              <a:buFontTx/>
              <a:buChar char="-"/>
            </a:pPr>
            <a:r>
              <a:rPr lang="en-US" sz="2800" dirty="0">
                <a:latin typeface="Times New Roman" panose="02020603050405020304" pitchFamily="18" charset="0"/>
                <a:cs typeface="Times New Roman" panose="02020603050405020304" pitchFamily="18" charset="0"/>
              </a:rPr>
              <a:t>It is carried out through </a:t>
            </a:r>
            <a:r>
              <a:rPr lang="en-US" sz="2800" i="1" dirty="0">
                <a:solidFill>
                  <a:schemeClr val="tx2">
                    <a:lumMod val="60000"/>
                    <a:lumOff val="40000"/>
                  </a:schemeClr>
                </a:solidFill>
                <a:latin typeface="Times New Roman" panose="02020603050405020304" pitchFamily="18" charset="0"/>
                <a:cs typeface="Times New Roman" panose="02020603050405020304" pitchFamily="18" charset="0"/>
              </a:rPr>
              <a:t>observation</a:t>
            </a:r>
            <a:r>
              <a:rPr lang="en-US" sz="2800" b="1" dirty="0">
                <a:latin typeface="Times New Roman" panose="02020603050405020304" pitchFamily="18" charset="0"/>
                <a:cs typeface="Times New Roman" panose="02020603050405020304" pitchFamily="18" charset="0"/>
              </a:rPr>
              <a:t>, </a:t>
            </a:r>
            <a:r>
              <a:rPr lang="en-US" sz="2800" b="1" i="1" dirty="0">
                <a:solidFill>
                  <a:schemeClr val="tx2">
                    <a:lumMod val="60000"/>
                    <a:lumOff val="40000"/>
                  </a:schemeClr>
                </a:solidFill>
                <a:latin typeface="Times New Roman" panose="02020603050405020304" pitchFamily="18" charset="0"/>
                <a:cs typeface="Times New Roman" panose="02020603050405020304" pitchFamily="18" charset="0"/>
              </a:rPr>
              <a:t>discussion</a:t>
            </a:r>
            <a:r>
              <a:rPr lang="en-US" sz="2800" b="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and </a:t>
            </a:r>
            <a:r>
              <a:rPr lang="en-US" sz="2800" i="1" dirty="0">
                <a:solidFill>
                  <a:schemeClr val="tx2">
                    <a:lumMod val="60000"/>
                    <a:lumOff val="40000"/>
                  </a:schemeClr>
                </a:solidFill>
                <a:latin typeface="Times New Roman" panose="02020603050405020304" pitchFamily="18" charset="0"/>
                <a:cs typeface="Times New Roman" panose="02020603050405020304" pitchFamily="18" charset="0"/>
              </a:rPr>
              <a:t>review</a:t>
            </a:r>
            <a:r>
              <a:rPr lang="en-US" sz="2800" i="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of reports, statistical data.  </a:t>
            </a:r>
          </a:p>
        </p:txBody>
      </p:sp>
      <p:sp>
        <p:nvSpPr>
          <p:cNvPr id="3" name="Slide Number Placeholder 2"/>
          <p:cNvSpPr>
            <a:spLocks noGrp="1"/>
          </p:cNvSpPr>
          <p:nvPr>
            <p:ph type="sldNum" sz="quarter" idx="12"/>
          </p:nvPr>
        </p:nvSpPr>
        <p:spPr/>
        <p:txBody>
          <a:bodyPr/>
          <a:lstStyle/>
          <a:p>
            <a:fld id="{5AE27165-DDB7-40E1-A26A-DAC8B4A79817}" type="slidenum">
              <a:rPr lang="en-US" smtClean="0"/>
              <a:pPr/>
              <a:t>9</a:t>
            </a:fld>
            <a:endParaRPr lang="en-US"/>
          </a:p>
        </p:txBody>
      </p:sp>
    </p:spTree>
    <p:extLst>
      <p:ext uri="{BB962C8B-B14F-4D97-AF65-F5344CB8AC3E}">
        <p14:creationId xmlns:p14="http://schemas.microsoft.com/office/powerpoint/2010/main" val="457760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41667">
                                            <p:txEl>
                                              <p:pRg st="0" end="0"/>
                                            </p:txEl>
                                          </p:spTgt>
                                        </p:tgtEl>
                                        <p:attrNameLst>
                                          <p:attrName>style.visibility</p:attrName>
                                        </p:attrNameLst>
                                      </p:cBhvr>
                                      <p:to>
                                        <p:strVal val="visible"/>
                                      </p:to>
                                    </p:set>
                                    <p:animEffect transition="in" filter="fade">
                                      <p:cBhvr>
                                        <p:cTn id="7" dur="1000"/>
                                        <p:tgtEl>
                                          <p:spTgt spid="241667">
                                            <p:txEl>
                                              <p:pRg st="0" end="0"/>
                                            </p:txEl>
                                          </p:spTgt>
                                        </p:tgtEl>
                                      </p:cBhvr>
                                    </p:animEffect>
                                    <p:anim calcmode="lin" valueType="num">
                                      <p:cBhvr>
                                        <p:cTn id="8" dur="1000" fill="hold"/>
                                        <p:tgtEl>
                                          <p:spTgt spid="2416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416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41667">
                                            <p:txEl>
                                              <p:pRg st="1" end="1"/>
                                            </p:txEl>
                                          </p:spTgt>
                                        </p:tgtEl>
                                        <p:attrNameLst>
                                          <p:attrName>style.visibility</p:attrName>
                                        </p:attrNameLst>
                                      </p:cBhvr>
                                      <p:to>
                                        <p:strVal val="visible"/>
                                      </p:to>
                                    </p:set>
                                    <p:animEffect transition="in" filter="fade">
                                      <p:cBhvr>
                                        <p:cTn id="12" dur="1000"/>
                                        <p:tgtEl>
                                          <p:spTgt spid="241667">
                                            <p:txEl>
                                              <p:pRg st="1" end="1"/>
                                            </p:txEl>
                                          </p:spTgt>
                                        </p:tgtEl>
                                      </p:cBhvr>
                                    </p:animEffect>
                                    <p:anim calcmode="lin" valueType="num">
                                      <p:cBhvr>
                                        <p:cTn id="13" dur="1000" fill="hold"/>
                                        <p:tgtEl>
                                          <p:spTgt spid="2416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41667">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41667">
                                            <p:txEl>
                                              <p:pRg st="2" end="2"/>
                                            </p:txEl>
                                          </p:spTgt>
                                        </p:tgtEl>
                                        <p:attrNameLst>
                                          <p:attrName>style.visibility</p:attrName>
                                        </p:attrNameLst>
                                      </p:cBhvr>
                                      <p:to>
                                        <p:strVal val="visible"/>
                                      </p:to>
                                    </p:set>
                                    <p:animEffect transition="in" filter="fade">
                                      <p:cBhvr>
                                        <p:cTn id="17" dur="1000"/>
                                        <p:tgtEl>
                                          <p:spTgt spid="241667">
                                            <p:txEl>
                                              <p:pRg st="2" end="2"/>
                                            </p:txEl>
                                          </p:spTgt>
                                        </p:tgtEl>
                                      </p:cBhvr>
                                    </p:animEffect>
                                    <p:anim calcmode="lin" valueType="num">
                                      <p:cBhvr>
                                        <p:cTn id="18" dur="1000" fill="hold"/>
                                        <p:tgtEl>
                                          <p:spTgt spid="241667">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41667">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41667">
                                            <p:txEl>
                                              <p:pRg st="3" end="3"/>
                                            </p:txEl>
                                          </p:spTgt>
                                        </p:tgtEl>
                                        <p:attrNameLst>
                                          <p:attrName>style.visibility</p:attrName>
                                        </p:attrNameLst>
                                      </p:cBhvr>
                                      <p:to>
                                        <p:strVal val="visible"/>
                                      </p:to>
                                    </p:set>
                                    <p:animEffect transition="in" filter="fade">
                                      <p:cBhvr>
                                        <p:cTn id="22" dur="1000"/>
                                        <p:tgtEl>
                                          <p:spTgt spid="241667">
                                            <p:txEl>
                                              <p:pRg st="3" end="3"/>
                                            </p:txEl>
                                          </p:spTgt>
                                        </p:tgtEl>
                                      </p:cBhvr>
                                    </p:animEffect>
                                    <p:anim calcmode="lin" valueType="num">
                                      <p:cBhvr>
                                        <p:cTn id="23" dur="1000" fill="hold"/>
                                        <p:tgtEl>
                                          <p:spTgt spid="241667">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4166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4897</TotalTime>
  <Words>2775</Words>
  <Application>Microsoft Office PowerPoint</Application>
  <PresentationFormat>On-screen Show (4:3)</PresentationFormat>
  <Paragraphs>442</Paragraphs>
  <Slides>51</Slides>
  <Notes>24</Notes>
  <HiddenSlides>1</HiddenSlides>
  <MMClips>0</MMClips>
  <ScaleCrop>false</ScaleCrop>
  <HeadingPairs>
    <vt:vector size="6" baseType="variant">
      <vt:variant>
        <vt:lpstr>Fonts Used</vt:lpstr>
      </vt:variant>
      <vt:variant>
        <vt:i4>14</vt:i4>
      </vt:variant>
      <vt:variant>
        <vt:lpstr>Theme</vt:lpstr>
      </vt:variant>
      <vt:variant>
        <vt:i4>3</vt:i4>
      </vt:variant>
      <vt:variant>
        <vt:lpstr>Slide Titles</vt:lpstr>
      </vt:variant>
      <vt:variant>
        <vt:i4>51</vt:i4>
      </vt:variant>
    </vt:vector>
  </HeadingPairs>
  <TitlesOfParts>
    <vt:vector size="68" baseType="lpstr">
      <vt:lpstr>Arial</vt:lpstr>
      <vt:lpstr>Arial Narrow</vt:lpstr>
      <vt:lpstr>Book Antiqua</vt:lpstr>
      <vt:lpstr>Bookman Old Style</vt:lpstr>
      <vt:lpstr>Calibri</vt:lpstr>
      <vt:lpstr>Calibri Light</vt:lpstr>
      <vt:lpstr>Cambria</vt:lpstr>
      <vt:lpstr>High Tower Text</vt:lpstr>
      <vt:lpstr>Khmer UI</vt:lpstr>
      <vt:lpstr>Lucida Sans Unicode</vt:lpstr>
      <vt:lpstr>Perpetua</vt:lpstr>
      <vt:lpstr>Tahoma</vt:lpstr>
      <vt:lpstr>Times New Roman</vt:lpstr>
      <vt:lpstr>Wingdings</vt:lpstr>
      <vt:lpstr>Office Theme</vt:lpstr>
      <vt:lpstr>1_Office Theme</vt:lpstr>
      <vt:lpstr>2_Office Theme</vt:lpstr>
      <vt:lpstr> Unit Five: Controlling and Decision Making</vt:lpstr>
      <vt:lpstr>Session Objectives </vt:lpstr>
      <vt:lpstr>Implementing </vt:lpstr>
      <vt:lpstr>Controlling</vt:lpstr>
      <vt:lpstr>  Stages /steps of Controlling  </vt:lpstr>
      <vt:lpstr>Steps of Controlling</vt:lpstr>
      <vt:lpstr>Controlling….</vt:lpstr>
      <vt:lpstr> Forms of Management Control: </vt:lpstr>
      <vt:lpstr>1. MONITORING</vt:lpstr>
      <vt:lpstr>MONITORING…</vt:lpstr>
      <vt:lpstr>2. Supervision:</vt:lpstr>
      <vt:lpstr>3. Evaluation </vt:lpstr>
      <vt:lpstr>Evaluation….</vt:lpstr>
      <vt:lpstr>Distinctive Characteristics of M &amp; E</vt:lpstr>
      <vt:lpstr>Distinctive Characteristics of M &amp; E…</vt:lpstr>
      <vt:lpstr>Types of Evaluation</vt:lpstr>
      <vt:lpstr> TYPES OF EVALUATION…  </vt:lpstr>
      <vt:lpstr>Types of Evaluation .….</vt:lpstr>
      <vt:lpstr>Internal Evaluation </vt:lpstr>
      <vt:lpstr>External Evaluation </vt:lpstr>
      <vt:lpstr>Program Components</vt:lpstr>
      <vt:lpstr>Program Components</vt:lpstr>
      <vt:lpstr>Program Components…</vt:lpstr>
      <vt:lpstr>Program Components…</vt:lpstr>
      <vt:lpstr>Program Components…</vt:lpstr>
      <vt:lpstr>    INDICATORS  Development &amp; selection for M&amp;E    </vt:lpstr>
      <vt:lpstr>PowerPoint Presentation</vt:lpstr>
      <vt:lpstr>PowerPoint Presentation</vt:lpstr>
      <vt:lpstr>Types of indicators</vt:lpstr>
      <vt:lpstr>Types of indicators con’t…</vt:lpstr>
      <vt:lpstr>Types of indicators con’t…</vt:lpstr>
      <vt:lpstr>Types of indicators con’t…</vt:lpstr>
      <vt:lpstr>Types of indicators con’t…</vt:lpstr>
      <vt:lpstr>Types of indicators con’t…</vt:lpstr>
      <vt:lpstr>Types of indicators con’t…</vt:lpstr>
      <vt:lpstr>Types of indicators con’t…</vt:lpstr>
      <vt:lpstr>PowerPoint Presentation</vt:lpstr>
      <vt:lpstr>Characteristics of Good Indicators</vt:lpstr>
      <vt:lpstr>    Data sources to measure Indicators  </vt:lpstr>
      <vt:lpstr>PowerPoint Presentation</vt:lpstr>
      <vt:lpstr>At the end of the session students be able:</vt:lpstr>
      <vt:lpstr>Decision Making . . .</vt:lpstr>
      <vt:lpstr>Interrelations of the mgt process functions</vt:lpstr>
      <vt:lpstr>Decision making….</vt:lpstr>
      <vt:lpstr>Decision making….</vt:lpstr>
      <vt:lpstr>Decision making…</vt:lpstr>
      <vt:lpstr>Ways of decisions making</vt:lpstr>
      <vt:lpstr>Techniques of group decision making</vt:lpstr>
      <vt:lpstr>Techniques of group decision making</vt:lpstr>
      <vt:lpstr>Outcomes of group decision making</vt:lpstr>
      <vt:lpstr>Think twice before you decide!!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Economics Course</dc:title>
  <dc:creator>DSSUBREO</dc:creator>
  <cp:lastModifiedBy>Mihretu</cp:lastModifiedBy>
  <cp:revision>432</cp:revision>
  <dcterms:created xsi:type="dcterms:W3CDTF">2013-03-12T04:42:47Z</dcterms:created>
  <dcterms:modified xsi:type="dcterms:W3CDTF">2020-04-27T05:48:40Z</dcterms:modified>
</cp:coreProperties>
</file>