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31" r:id="rId2"/>
    <p:sldId id="427" r:id="rId3"/>
    <p:sldId id="432" r:id="rId4"/>
    <p:sldId id="419" r:id="rId5"/>
    <p:sldId id="420" r:id="rId6"/>
    <p:sldId id="421" r:id="rId7"/>
    <p:sldId id="422" r:id="rId8"/>
    <p:sldId id="426" r:id="rId9"/>
    <p:sldId id="429" r:id="rId10"/>
    <p:sldId id="409" r:id="rId11"/>
    <p:sldId id="411" r:id="rId12"/>
    <p:sldId id="413" r:id="rId13"/>
    <p:sldId id="433" r:id="rId1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339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2418" cy="464205"/>
          </a:xfrm>
          <a:prstGeom prst="rect">
            <a:avLst/>
          </a:prstGeom>
        </p:spPr>
        <p:txBody>
          <a:bodyPr vert="horz" lIns="87444" tIns="43722" rIns="87444" bIns="43722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902" y="1"/>
            <a:ext cx="2982418" cy="464205"/>
          </a:xfrm>
          <a:prstGeom prst="rect">
            <a:avLst/>
          </a:prstGeom>
        </p:spPr>
        <p:txBody>
          <a:bodyPr vert="horz" lIns="87444" tIns="43722" rIns="87444" bIns="43722" rtlCol="0"/>
          <a:lstStyle>
            <a:lvl1pPr algn="r">
              <a:defRPr sz="1100"/>
            </a:lvl1pPr>
          </a:lstStyle>
          <a:p>
            <a:fld id="{89D7FA32-871A-4DBA-96C0-C6797EB1F32E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59"/>
            <a:ext cx="2982418" cy="464205"/>
          </a:xfrm>
          <a:prstGeom prst="rect">
            <a:avLst/>
          </a:prstGeom>
        </p:spPr>
        <p:txBody>
          <a:bodyPr vert="horz" lIns="87444" tIns="43722" rIns="87444" bIns="43722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902" y="8830659"/>
            <a:ext cx="2982418" cy="464205"/>
          </a:xfrm>
          <a:prstGeom prst="rect">
            <a:avLst/>
          </a:prstGeom>
        </p:spPr>
        <p:txBody>
          <a:bodyPr vert="horz" lIns="87444" tIns="43722" rIns="87444" bIns="43722" rtlCol="0" anchor="b"/>
          <a:lstStyle>
            <a:lvl1pPr algn="r">
              <a:defRPr sz="1100"/>
            </a:lvl1pPr>
          </a:lstStyle>
          <a:p>
            <a:fld id="{BD1AABB1-9289-4ABB-BDE1-0EF895A94E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13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64820"/>
          </a:xfrm>
          <a:prstGeom prst="rect">
            <a:avLst/>
          </a:prstGeom>
        </p:spPr>
        <p:txBody>
          <a:bodyPr vert="horz" lIns="92438" tIns="46219" rIns="92438" bIns="462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38" tIns="46219" rIns="92438" bIns="46219" rtlCol="0"/>
          <a:lstStyle>
            <a:lvl1pPr algn="r">
              <a:defRPr sz="1200"/>
            </a:lvl1pPr>
          </a:lstStyle>
          <a:p>
            <a:fld id="{6607D609-4A6B-4393-9D5F-49F50C91355D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8" tIns="46219" rIns="92438" bIns="462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38" tIns="46219" rIns="92438" bIns="462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2438" tIns="46219" rIns="92438" bIns="462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38" tIns="46219" rIns="92438" bIns="46219" rtlCol="0" anchor="b"/>
          <a:lstStyle>
            <a:lvl1pPr algn="r">
              <a:defRPr sz="1200"/>
            </a:lvl1pPr>
          </a:lstStyle>
          <a:p>
            <a:fld id="{F505D3FE-B72D-4FC8-9C83-DF011497AF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5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1550D-E511-4D4E-959D-C887CB93B15C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DB71C-2AEA-4BAD-8F6F-1A191BD30190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A071-F6BF-4896-8D4C-C4EA7E5BD8E3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A228-16B7-4203-AEEC-375E20AC067D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B188F-281D-490F-9EAC-2CA82DDDF4DB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3486-B392-4A8E-8698-5BF81CA5983E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550C-CD38-4148-8E62-4E9D85C128B9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FFF9-94B1-45B1-966A-DDD2BB4DAFC3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3500-05CD-471A-B672-7A8B3908F5B3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E9E8-7D71-40B6-B1BB-BD3AB585CC19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41F4B-94F8-4E44-967E-3EC17179C8FE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A9DF0-466D-4B0B-8D8E-5D0ADB3E69A4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C8C74-73F4-4D72-8460-DD413F4F4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3500-05CD-471A-B672-7A8B3908F5B3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14600" y="2209800"/>
            <a:ext cx="44454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Unit 6 Governance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Governance…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Impairments for Good Governance: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Bad culture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Lack of transparency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lack of knowledge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Lack of commitment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corruption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06B6-3E4D-4245-BE28-EAB35F549E85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Governance…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Enablers of Effective health sector Governance: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Assign competent leaders </a:t>
            </a:r>
          </a:p>
          <a:p>
            <a:pPr marL="514350" indent="-51435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Governing with ethical and moral integrity</a:t>
            </a:r>
          </a:p>
          <a:p>
            <a:pPr marL="514350" indent="-51435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Governing with a definite policy on measurement, data gathering and analysis</a:t>
            </a:r>
          </a:p>
          <a:p>
            <a:pPr marL="514350" indent="-51435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Sound management</a:t>
            </a:r>
          </a:p>
          <a:p>
            <a:pPr marL="514350" indent="-51435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Allocate adequate financial resources</a:t>
            </a:r>
          </a:p>
          <a:p>
            <a:pPr marL="514350" indent="-51435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Governing in a transparent manner</a:t>
            </a:r>
          </a:p>
          <a:p>
            <a:pPr marL="514350" indent="-514350"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Governing with client/community participation.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6D97-7DF6-45B0-AE4D-2BF4896057A4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Governance Practices: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Cultivate accountability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Engage stakeholders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Set shared direction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Steward resources: use the resources you have to achieve the greatest impact possible.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NB- Actions increasing stake holder engagement: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Inform    consult      involve    collaborate    Empower</a:t>
            </a:r>
          </a:p>
          <a:p>
            <a:pPr>
              <a:buFont typeface="Wingdings" pitchFamily="2" charset="2"/>
              <a:buChar char="§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175B-5601-40F7-86BA-B3F0BC20EBFE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12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905000" y="6172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352800" y="6172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876800" y="6172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781800" y="6172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3500-05CD-471A-B672-7A8B3908F5B3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23728" y="2132856"/>
            <a:ext cx="4929555" cy="1200329"/>
          </a:xfrm>
          <a:prstGeom prst="rect">
            <a:avLst/>
          </a:prstGeom>
          <a:scene3d>
            <a:camera prst="isometricOffAxis1Right"/>
            <a:lightRig rig="threePt" dir="t"/>
          </a:scene3d>
        </p:spPr>
        <p:txBody>
          <a:bodyPr wrap="none">
            <a:spAutoFit/>
          </a:bodyPr>
          <a:lstStyle/>
          <a:p>
            <a:pPr algn="ctr"/>
            <a:r>
              <a:rPr lang="en-US" sz="7200" dirty="0"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Thank you</a:t>
            </a:r>
            <a:r>
              <a:rPr lang="en-US" sz="7200" dirty="0"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Ge'ez-1"/>
                <a:cs typeface="Times New Roman" pitchFamily="18" charset="0"/>
              </a:rPr>
              <a:t>!!!</a:t>
            </a:r>
            <a:endParaRPr lang="en-US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953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World Bank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defines governance as:</a:t>
            </a: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manner in which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power is exercised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the management of a country's economic and social resources for development.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traditions and institutions by which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authority in a country is exercised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95B1F-6AA0-4FC6-8904-F01D9045CC23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3076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Commonly used definitions of Governance: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Establishment of </a:t>
            </a:r>
            <a:r>
              <a:rPr lang="en-U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policies,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continuous </a:t>
            </a:r>
            <a:r>
              <a:rPr lang="en-U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of  its implementation, </a:t>
            </a:r>
          </a:p>
          <a:p>
            <a:pPr algn="just">
              <a:buFont typeface="Wingdings" pitchFamily="2" charset="2"/>
              <a:buChar char="§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A mechanism required to balance the </a:t>
            </a:r>
            <a:r>
              <a:rPr lang="en-U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accountability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duty.</a:t>
            </a:r>
          </a:p>
          <a:p>
            <a:pPr algn="just">
              <a:buFont typeface="Wingdings" pitchFamily="2" charset="2"/>
              <a:buChar char="§"/>
            </a:pP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Book Antiqua" pitchFamily="18" charset="0"/>
              </a:rPr>
              <a:t>Exercising</a:t>
            </a:r>
            <a:r>
              <a:rPr lang="en-US" dirty="0">
                <a:solidFill>
                  <a:srgbClr val="00B0F0"/>
                </a:solidFill>
                <a:latin typeface="Book Antiqua" pitchFamily="18" charset="0"/>
              </a:rPr>
              <a:t> power </a:t>
            </a:r>
            <a:r>
              <a:rPr lang="en-US" dirty="0">
                <a:latin typeface="Book Antiqua" pitchFamily="18" charset="0"/>
              </a:rPr>
              <a:t>and </a:t>
            </a:r>
            <a:r>
              <a:rPr lang="en-US" dirty="0">
                <a:solidFill>
                  <a:srgbClr val="00B0F0"/>
                </a:solidFill>
                <a:latin typeface="Book Antiqua" pitchFamily="18" charset="0"/>
              </a:rPr>
              <a:t>decision-making</a:t>
            </a:r>
            <a:r>
              <a:rPr lang="en-US" dirty="0">
                <a:latin typeface="Book Antiqua" pitchFamily="18" charset="0"/>
              </a:rPr>
              <a:t> for a</a:t>
            </a:r>
          </a:p>
          <a:p>
            <a:pPr algn="just">
              <a:buNone/>
            </a:pPr>
            <a:r>
              <a:rPr lang="en-US" dirty="0">
                <a:latin typeface="Book Antiqua" pitchFamily="18" charset="0"/>
              </a:rPr>
              <a:t>group of people.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A228-16B7-4203-AEEC-375E20AC067D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Book Antiqua" pitchFamily="18" charset="0"/>
              </a:rPr>
              <a:t>Governance  happens </a:t>
            </a:r>
            <a:r>
              <a:rPr lang="en-US" b="1" dirty="0">
                <a:latin typeface="Book Antiqua" pitchFamily="18" charset="0"/>
              </a:rPr>
              <a:t>everywhere, f</a:t>
            </a:r>
            <a:r>
              <a:rPr lang="en-US" dirty="0">
                <a:latin typeface="Book Antiqua" pitchFamily="18" charset="0"/>
              </a:rPr>
              <a:t>rom urban centers to rural villages.</a:t>
            </a:r>
          </a:p>
          <a:p>
            <a:pPr algn="just">
              <a:buFont typeface="Wingdings" pitchFamily="2" charset="2"/>
              <a:buChar char="§"/>
            </a:pPr>
            <a:endParaRPr lang="en-US" dirty="0">
              <a:latin typeface="Book Antiqua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Book Antiqua" pitchFamily="18" charset="0"/>
              </a:rPr>
              <a:t>The well-being of a community depends on the choices made by people granted this authority.</a:t>
            </a:r>
          </a:p>
          <a:p>
            <a:pPr algn="just">
              <a:buFont typeface="Wingdings" pitchFamily="2" charset="2"/>
              <a:buChar char="§"/>
            </a:pPr>
            <a:endParaRPr lang="en-US" dirty="0">
              <a:latin typeface="Book Antiqua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Book Antiqua" pitchFamily="18" charset="0"/>
              </a:rPr>
              <a:t>All  actors granted the power to govern influences governance.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02980-2E80-46F0-BF4B-E103602E457F}" type="datetime1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“Good governance” describes the desired objective of a nation political development.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Good governance is, in short,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anti-corruption,</a:t>
            </a:r>
          </a:p>
          <a:p>
            <a:pPr algn="just"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Major characteristics of good governance are: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• Accountability         • Consensus,  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• Participation            • Transparency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•Responsiveness         •Effectiveness &amp;efficiency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•Equitability                •Follows rule of law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F454-D9E8-41B9-8F60-BB78346D73C6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Governance…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World Leaders at the 2005 World Summit 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concluded that good governance is: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Integral to economic growth,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eradication of poverty and hunger, and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Sustainable development 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oppressed groups, including women, youth and the poor,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must be heard and considered by governing bodies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7FE8-055C-4F0A-90DE-E861B8F8A36C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 practice  good governance: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Citizens must be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empowered to participate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meaningful ways in decision-making processes.</a:t>
            </a:r>
          </a:p>
          <a:p>
            <a:pPr algn="just">
              <a:buFont typeface="Wingdings" pitchFamily="2" charset="2"/>
              <a:buChar char="§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They have a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right to information access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through Information and Communication Technology (ICT) applications, such as the Internet.</a:t>
            </a:r>
          </a:p>
          <a:p>
            <a:pPr algn="just">
              <a:buFont typeface="Wingdings" pitchFamily="2" charset="2"/>
              <a:buChar char="§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9BD1-1F51-4451-B95B-21DD2BB26D86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</a:t>
            </a:r>
            <a:r>
              <a:rPr lang="en-US" sz="3200" b="1" dirty="0">
                <a:latin typeface="Book Antiqua" pitchFamily="18" charset="0"/>
              </a:rPr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Governance Vs Governing body: </a:t>
            </a:r>
          </a:p>
          <a:p>
            <a:pPr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Governance: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what a “Governing body" does.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way rules are set and implemented, but</a:t>
            </a:r>
          </a:p>
          <a:p>
            <a:pPr algn="just">
              <a:buFont typeface="Wingdings" pitchFamily="2" charset="2"/>
              <a:buChar char="§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Governing body might be: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geo-political entity (nation/state),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corporate entity (business entity),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socio-political entity (chiefdom, tribe, family, etc.),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any number of different kinds of governing bodies,</a:t>
            </a:r>
          </a:p>
          <a:p>
            <a:pPr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94ED-0C45-4544-9966-11FD1D74C495}" type="datetime1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Governance…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Good governance for health system includes: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Competent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stewardship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of health system resources. </a:t>
            </a:r>
          </a:p>
          <a:p>
            <a:pPr algn="just"/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Engagement of stakeholders, and alignment towards a shared vision.</a:t>
            </a:r>
          </a:p>
          <a:p>
            <a:pPr algn="just">
              <a:buNone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Assure transparency, equity, and accountability.</a:t>
            </a:r>
          </a:p>
          <a:p>
            <a:pPr algn="just"/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Enables and facilitates the work of those who provide, manage and lead health services. </a:t>
            </a:r>
          </a:p>
          <a:p>
            <a:pPr>
              <a:buNone/>
            </a:pP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4F295-5110-44CC-8FBB-4EBE1B406021}" type="datetime1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8C74-73F4-4D72-8460-DD413F4F48D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2113</TotalTime>
  <Words>553</Words>
  <Application>Microsoft Office PowerPoint</Application>
  <PresentationFormat>On-screen Show (4:3)</PresentationFormat>
  <Paragraphs>116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Book Antiqua</vt:lpstr>
      <vt:lpstr>Calibri</vt:lpstr>
      <vt:lpstr>Ge'ez-1</vt:lpstr>
      <vt:lpstr>Times New Roman</vt:lpstr>
      <vt:lpstr>Wingdings</vt:lpstr>
      <vt:lpstr>Office Theme</vt:lpstr>
      <vt:lpstr>PowerPoint Presentation</vt:lpstr>
      <vt:lpstr>Governance</vt:lpstr>
      <vt:lpstr>Governance </vt:lpstr>
      <vt:lpstr>Governance…</vt:lpstr>
      <vt:lpstr>Governance…</vt:lpstr>
      <vt:lpstr>Governance…</vt:lpstr>
      <vt:lpstr>Governance…</vt:lpstr>
      <vt:lpstr>Governance…</vt:lpstr>
      <vt:lpstr>Governance…</vt:lpstr>
      <vt:lpstr>Governance…</vt:lpstr>
      <vt:lpstr>Governance…</vt:lpstr>
      <vt:lpstr>Governance…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and Communication Training for EPHA Chapter/Focal Persons   ORGANIZED BY:  ETHIOPIAN PUBLIC HEALTH ASSOCIATION  April 29 – May 1, 2013  Bahir Dar</dc:title>
  <dc:creator>Amsalu Feleke</dc:creator>
  <cp:lastModifiedBy>Mihretu</cp:lastModifiedBy>
  <cp:revision>328</cp:revision>
  <dcterms:created xsi:type="dcterms:W3CDTF">2013-04-26T02:53:29Z</dcterms:created>
  <dcterms:modified xsi:type="dcterms:W3CDTF">2020-04-27T05:46:59Z</dcterms:modified>
</cp:coreProperties>
</file>