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339"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9396ED-A3FD-4DAB-98AE-A5DA7BA94B0F}" type="doc">
      <dgm:prSet loTypeId="urn:microsoft.com/office/officeart/2005/8/layout/radial1" loCatId="cycle" qsTypeId="urn:microsoft.com/office/officeart/2005/8/quickstyle/simple3" qsCatId="simple" csTypeId="urn:microsoft.com/office/officeart/2005/8/colors/colorful3" csCatId="colorful" phldr="1"/>
      <dgm:spPr/>
      <dgm:t>
        <a:bodyPr/>
        <a:lstStyle/>
        <a:p>
          <a:endParaRPr lang="en-US"/>
        </a:p>
      </dgm:t>
    </dgm:pt>
    <dgm:pt modelId="{EC4C47DC-9725-4E47-A68B-280AA3393D7F}">
      <dgm:prSet phldrT="[Text]"/>
      <dgm:spPr/>
      <dgm:t>
        <a:bodyPr/>
        <a:lstStyle/>
        <a:p>
          <a:r>
            <a:rPr lang="en-US" dirty="0"/>
            <a:t>Q</a:t>
          </a:r>
        </a:p>
      </dgm:t>
    </dgm:pt>
    <dgm:pt modelId="{5775D4DC-9B79-4707-8E17-B5673B8A8475}" type="parTrans" cxnId="{198E8CE9-1AE0-446E-8D17-73E39267149E}">
      <dgm:prSet/>
      <dgm:spPr/>
      <dgm:t>
        <a:bodyPr/>
        <a:lstStyle/>
        <a:p>
          <a:endParaRPr lang="en-US"/>
        </a:p>
      </dgm:t>
    </dgm:pt>
    <dgm:pt modelId="{55A4735A-56FE-4A93-BDD5-C399848289CB}" type="sibTrans" cxnId="{198E8CE9-1AE0-446E-8D17-73E39267149E}">
      <dgm:prSet/>
      <dgm:spPr/>
      <dgm:t>
        <a:bodyPr/>
        <a:lstStyle/>
        <a:p>
          <a:endParaRPr lang="en-US"/>
        </a:p>
      </dgm:t>
    </dgm:pt>
    <dgm:pt modelId="{F1E4A369-E324-4D70-BC07-CACC533686C8}">
      <dgm:prSet phldrT="[Text]" custT="1"/>
      <dgm:spPr/>
      <dgm:t>
        <a:bodyPr/>
        <a:lstStyle/>
        <a:p>
          <a:r>
            <a:rPr lang="en-US" sz="2000" dirty="0">
              <a:latin typeface="Calibri" pitchFamily="34" charset="0"/>
              <a:cs typeface="Calibri" pitchFamily="34" charset="0"/>
            </a:rPr>
            <a:t>Efficacy</a:t>
          </a:r>
        </a:p>
      </dgm:t>
    </dgm:pt>
    <dgm:pt modelId="{69E39200-EB47-491D-A2B6-292C8D0CA099}" type="parTrans" cxnId="{3BC01D8C-96F7-4075-A1DD-BAF2B9E3869E}">
      <dgm:prSet/>
      <dgm:spPr/>
      <dgm:t>
        <a:bodyPr/>
        <a:lstStyle/>
        <a:p>
          <a:endParaRPr lang="en-US"/>
        </a:p>
      </dgm:t>
    </dgm:pt>
    <dgm:pt modelId="{5CADF060-D942-4ED3-B93B-9CBC1C67BC0D}" type="sibTrans" cxnId="{3BC01D8C-96F7-4075-A1DD-BAF2B9E3869E}">
      <dgm:prSet/>
      <dgm:spPr/>
      <dgm:t>
        <a:bodyPr/>
        <a:lstStyle/>
        <a:p>
          <a:endParaRPr lang="en-US"/>
        </a:p>
      </dgm:t>
    </dgm:pt>
    <dgm:pt modelId="{462AF236-2DA7-4083-B3A6-61E956F74CC7}">
      <dgm:prSet phldrT="[Text]" custT="1"/>
      <dgm:spPr/>
      <dgm:t>
        <a:bodyPr/>
        <a:lstStyle/>
        <a:p>
          <a:r>
            <a:rPr lang="en-US" sz="2000" dirty="0">
              <a:latin typeface="Calibri" pitchFamily="34" charset="0"/>
              <a:cs typeface="Calibri" pitchFamily="34" charset="0"/>
            </a:rPr>
            <a:t>Effectiveness</a:t>
          </a:r>
        </a:p>
      </dgm:t>
    </dgm:pt>
    <dgm:pt modelId="{C6D3F183-A12A-46B3-8A95-D84DB3928024}" type="parTrans" cxnId="{C9C8ACA4-97EC-41F6-B210-6D15A7FAA1E2}">
      <dgm:prSet/>
      <dgm:spPr/>
      <dgm:t>
        <a:bodyPr/>
        <a:lstStyle/>
        <a:p>
          <a:endParaRPr lang="en-US"/>
        </a:p>
      </dgm:t>
    </dgm:pt>
    <dgm:pt modelId="{D9C64ECC-F7B9-495A-82B3-5364C3CD7E13}" type="sibTrans" cxnId="{C9C8ACA4-97EC-41F6-B210-6D15A7FAA1E2}">
      <dgm:prSet/>
      <dgm:spPr/>
      <dgm:t>
        <a:bodyPr/>
        <a:lstStyle/>
        <a:p>
          <a:endParaRPr lang="en-US"/>
        </a:p>
      </dgm:t>
    </dgm:pt>
    <dgm:pt modelId="{8C3CC6AE-2743-4F9C-BA87-4D2800F6D989}">
      <dgm:prSet phldrT="[Text]" custT="1"/>
      <dgm:spPr/>
      <dgm:t>
        <a:bodyPr/>
        <a:lstStyle/>
        <a:p>
          <a:r>
            <a:rPr lang="en-US" sz="2000" dirty="0">
              <a:latin typeface="Calibri" pitchFamily="34" charset="0"/>
              <a:cs typeface="Calibri" pitchFamily="34" charset="0"/>
            </a:rPr>
            <a:t>Efficiency</a:t>
          </a:r>
        </a:p>
      </dgm:t>
    </dgm:pt>
    <dgm:pt modelId="{3421684A-0837-4C55-8B1A-1365FA22D794}" type="parTrans" cxnId="{A604A041-F89D-4EC7-B4B0-1CDD55457EA6}">
      <dgm:prSet/>
      <dgm:spPr/>
      <dgm:t>
        <a:bodyPr/>
        <a:lstStyle/>
        <a:p>
          <a:endParaRPr lang="en-US"/>
        </a:p>
      </dgm:t>
    </dgm:pt>
    <dgm:pt modelId="{CFD0F062-2C45-48D6-A5A5-EF33CBB6B254}" type="sibTrans" cxnId="{A604A041-F89D-4EC7-B4B0-1CDD55457EA6}">
      <dgm:prSet/>
      <dgm:spPr/>
      <dgm:t>
        <a:bodyPr/>
        <a:lstStyle/>
        <a:p>
          <a:endParaRPr lang="en-US"/>
        </a:p>
      </dgm:t>
    </dgm:pt>
    <dgm:pt modelId="{FDD50B2B-7F3F-41A1-AC23-7423BA879F90}">
      <dgm:prSet phldrT="[Text]" custT="1"/>
      <dgm:spPr/>
      <dgm:t>
        <a:bodyPr/>
        <a:lstStyle/>
        <a:p>
          <a:r>
            <a:rPr lang="en-US" sz="2000" dirty="0">
              <a:latin typeface="Calibri" pitchFamily="34" charset="0"/>
              <a:cs typeface="Calibri" pitchFamily="34" charset="0"/>
            </a:rPr>
            <a:t>Legitimacy</a:t>
          </a:r>
        </a:p>
      </dgm:t>
    </dgm:pt>
    <dgm:pt modelId="{F5BC891A-5AC7-416D-88BA-51E10B2BDD91}" type="parTrans" cxnId="{57F202AE-3D74-48D3-B62A-3753D590B811}">
      <dgm:prSet/>
      <dgm:spPr/>
      <dgm:t>
        <a:bodyPr/>
        <a:lstStyle/>
        <a:p>
          <a:endParaRPr lang="en-US"/>
        </a:p>
      </dgm:t>
    </dgm:pt>
    <dgm:pt modelId="{ECA90977-1D63-476A-B23C-2ED1E47E33AF}" type="sibTrans" cxnId="{57F202AE-3D74-48D3-B62A-3753D590B811}">
      <dgm:prSet/>
      <dgm:spPr/>
      <dgm:t>
        <a:bodyPr/>
        <a:lstStyle/>
        <a:p>
          <a:endParaRPr lang="en-US"/>
        </a:p>
      </dgm:t>
    </dgm:pt>
    <dgm:pt modelId="{95C33951-1764-4239-9DF6-4CDFC7ADFBC2}">
      <dgm:prSet custT="1"/>
      <dgm:spPr/>
      <dgm:t>
        <a:bodyPr/>
        <a:lstStyle/>
        <a:p>
          <a:r>
            <a:rPr lang="en-US" sz="2000" dirty="0">
              <a:latin typeface="Calibri" pitchFamily="34" charset="0"/>
              <a:cs typeface="Calibri" pitchFamily="34" charset="0"/>
            </a:rPr>
            <a:t>Optimality</a:t>
          </a:r>
        </a:p>
      </dgm:t>
    </dgm:pt>
    <dgm:pt modelId="{92105132-CD17-4F65-9D94-C47464362B06}" type="parTrans" cxnId="{66981D49-A82A-4378-A17C-64A8E700122A}">
      <dgm:prSet/>
      <dgm:spPr/>
      <dgm:t>
        <a:bodyPr/>
        <a:lstStyle/>
        <a:p>
          <a:endParaRPr lang="en-US"/>
        </a:p>
      </dgm:t>
    </dgm:pt>
    <dgm:pt modelId="{725BC522-AE86-4885-BC2F-0D6036706FBA}" type="sibTrans" cxnId="{66981D49-A82A-4378-A17C-64A8E700122A}">
      <dgm:prSet/>
      <dgm:spPr/>
      <dgm:t>
        <a:bodyPr/>
        <a:lstStyle/>
        <a:p>
          <a:endParaRPr lang="en-US"/>
        </a:p>
      </dgm:t>
    </dgm:pt>
    <dgm:pt modelId="{24985284-A234-4F1C-AF07-1B3164F4E658}">
      <dgm:prSet custT="1"/>
      <dgm:spPr/>
      <dgm:t>
        <a:bodyPr/>
        <a:lstStyle/>
        <a:p>
          <a:r>
            <a:rPr lang="en-US" sz="2000" dirty="0">
              <a:latin typeface="Calibri" pitchFamily="34" charset="0"/>
              <a:cs typeface="Calibri" pitchFamily="34" charset="0"/>
            </a:rPr>
            <a:t>Acceptability</a:t>
          </a:r>
        </a:p>
      </dgm:t>
    </dgm:pt>
    <dgm:pt modelId="{134FCA4C-7305-4087-8F25-2F4DB16D8DE7}" type="parTrans" cxnId="{115A9CC4-AB89-4B0C-A04D-E40305EBAA38}">
      <dgm:prSet/>
      <dgm:spPr/>
      <dgm:t>
        <a:bodyPr/>
        <a:lstStyle/>
        <a:p>
          <a:endParaRPr lang="en-US"/>
        </a:p>
      </dgm:t>
    </dgm:pt>
    <dgm:pt modelId="{F591D394-7D8B-4258-995D-1C32E33F0C4A}" type="sibTrans" cxnId="{115A9CC4-AB89-4B0C-A04D-E40305EBAA38}">
      <dgm:prSet/>
      <dgm:spPr/>
      <dgm:t>
        <a:bodyPr/>
        <a:lstStyle/>
        <a:p>
          <a:endParaRPr lang="en-US"/>
        </a:p>
      </dgm:t>
    </dgm:pt>
    <dgm:pt modelId="{74125D16-C177-4546-AF7D-28BFE5FBDAC1}">
      <dgm:prSet custT="1"/>
      <dgm:spPr/>
      <dgm:t>
        <a:bodyPr/>
        <a:lstStyle/>
        <a:p>
          <a:r>
            <a:rPr lang="en-US" sz="2000" dirty="0">
              <a:latin typeface="Calibri" pitchFamily="34" charset="0"/>
              <a:cs typeface="Calibri" pitchFamily="34" charset="0"/>
            </a:rPr>
            <a:t>Equity</a:t>
          </a:r>
        </a:p>
      </dgm:t>
    </dgm:pt>
    <dgm:pt modelId="{2F23B27F-7F05-40C3-B8F2-D6B98597EEE7}" type="parTrans" cxnId="{23885391-A127-47C7-AFB2-7DB74738D150}">
      <dgm:prSet/>
      <dgm:spPr/>
      <dgm:t>
        <a:bodyPr/>
        <a:lstStyle/>
        <a:p>
          <a:endParaRPr lang="en-US"/>
        </a:p>
      </dgm:t>
    </dgm:pt>
    <dgm:pt modelId="{F745F754-DD84-4ADE-A71C-41F33226830D}" type="sibTrans" cxnId="{23885391-A127-47C7-AFB2-7DB74738D150}">
      <dgm:prSet/>
      <dgm:spPr/>
      <dgm:t>
        <a:bodyPr/>
        <a:lstStyle/>
        <a:p>
          <a:endParaRPr lang="en-US"/>
        </a:p>
      </dgm:t>
    </dgm:pt>
    <dgm:pt modelId="{8F8FD73E-02DC-4070-9F1D-301DBE4E6CCB}" type="pres">
      <dgm:prSet presAssocID="{E89396ED-A3FD-4DAB-98AE-A5DA7BA94B0F}" presName="cycle" presStyleCnt="0">
        <dgm:presLayoutVars>
          <dgm:chMax val="1"/>
          <dgm:dir/>
          <dgm:animLvl val="ctr"/>
          <dgm:resizeHandles val="exact"/>
        </dgm:presLayoutVars>
      </dgm:prSet>
      <dgm:spPr/>
    </dgm:pt>
    <dgm:pt modelId="{681F0BAF-9740-4EDA-A801-6EDB47257874}" type="pres">
      <dgm:prSet presAssocID="{EC4C47DC-9725-4E47-A68B-280AA3393D7F}" presName="centerShape" presStyleLbl="node0" presStyleIdx="0" presStyleCnt="1"/>
      <dgm:spPr/>
    </dgm:pt>
    <dgm:pt modelId="{23229810-136C-4C29-8F38-74F507287FC9}" type="pres">
      <dgm:prSet presAssocID="{69E39200-EB47-491D-A2B6-292C8D0CA099}" presName="Name9" presStyleLbl="parChTrans1D2" presStyleIdx="0" presStyleCnt="7"/>
      <dgm:spPr/>
    </dgm:pt>
    <dgm:pt modelId="{212F447A-E3F8-47C8-9800-FFE4DB330277}" type="pres">
      <dgm:prSet presAssocID="{69E39200-EB47-491D-A2B6-292C8D0CA099}" presName="connTx" presStyleLbl="parChTrans1D2" presStyleIdx="0" presStyleCnt="7"/>
      <dgm:spPr/>
    </dgm:pt>
    <dgm:pt modelId="{6E31D19D-83F2-42DC-898D-3F20FB9C4381}" type="pres">
      <dgm:prSet presAssocID="{F1E4A369-E324-4D70-BC07-CACC533686C8}" presName="node" presStyleLbl="node1" presStyleIdx="0" presStyleCnt="7">
        <dgm:presLayoutVars>
          <dgm:bulletEnabled val="1"/>
        </dgm:presLayoutVars>
      </dgm:prSet>
      <dgm:spPr/>
    </dgm:pt>
    <dgm:pt modelId="{B1251D81-1D5A-429A-B01B-1947D9905E4F}" type="pres">
      <dgm:prSet presAssocID="{C6D3F183-A12A-46B3-8A95-D84DB3928024}" presName="Name9" presStyleLbl="parChTrans1D2" presStyleIdx="1" presStyleCnt="7"/>
      <dgm:spPr/>
    </dgm:pt>
    <dgm:pt modelId="{BFAD8382-095A-4AEF-B44A-77B9CFDF8124}" type="pres">
      <dgm:prSet presAssocID="{C6D3F183-A12A-46B3-8A95-D84DB3928024}" presName="connTx" presStyleLbl="parChTrans1D2" presStyleIdx="1" presStyleCnt="7"/>
      <dgm:spPr/>
    </dgm:pt>
    <dgm:pt modelId="{33456C3B-30F3-4F94-AE17-0CA66A98285A}" type="pres">
      <dgm:prSet presAssocID="{462AF236-2DA7-4083-B3A6-61E956F74CC7}" presName="node" presStyleLbl="node1" presStyleIdx="1" presStyleCnt="7" custScaleX="142597">
        <dgm:presLayoutVars>
          <dgm:bulletEnabled val="1"/>
        </dgm:presLayoutVars>
      </dgm:prSet>
      <dgm:spPr/>
    </dgm:pt>
    <dgm:pt modelId="{6CD1A7E1-7954-4CC3-86DF-8C1BE4973470}" type="pres">
      <dgm:prSet presAssocID="{3421684A-0837-4C55-8B1A-1365FA22D794}" presName="Name9" presStyleLbl="parChTrans1D2" presStyleIdx="2" presStyleCnt="7"/>
      <dgm:spPr/>
    </dgm:pt>
    <dgm:pt modelId="{115C864B-1933-4678-BC47-5097B56A4EB9}" type="pres">
      <dgm:prSet presAssocID="{3421684A-0837-4C55-8B1A-1365FA22D794}" presName="connTx" presStyleLbl="parChTrans1D2" presStyleIdx="2" presStyleCnt="7"/>
      <dgm:spPr/>
    </dgm:pt>
    <dgm:pt modelId="{8903E27C-65A0-4AE2-A047-DF83CC922FAD}" type="pres">
      <dgm:prSet presAssocID="{8C3CC6AE-2743-4F9C-BA87-4D2800F6D989}" presName="node" presStyleLbl="node1" presStyleIdx="2" presStyleCnt="7" custScaleX="128388">
        <dgm:presLayoutVars>
          <dgm:bulletEnabled val="1"/>
        </dgm:presLayoutVars>
      </dgm:prSet>
      <dgm:spPr/>
    </dgm:pt>
    <dgm:pt modelId="{AB428CD6-C2A2-4B7C-870D-574C1FA96CDB}" type="pres">
      <dgm:prSet presAssocID="{92105132-CD17-4F65-9D94-C47464362B06}" presName="Name9" presStyleLbl="parChTrans1D2" presStyleIdx="3" presStyleCnt="7"/>
      <dgm:spPr/>
    </dgm:pt>
    <dgm:pt modelId="{1538D1A2-584B-4617-B34A-6941E08EA390}" type="pres">
      <dgm:prSet presAssocID="{92105132-CD17-4F65-9D94-C47464362B06}" presName="connTx" presStyleLbl="parChTrans1D2" presStyleIdx="3" presStyleCnt="7"/>
      <dgm:spPr/>
    </dgm:pt>
    <dgm:pt modelId="{94618E99-3863-45A9-9AF5-57FCB3E545CE}" type="pres">
      <dgm:prSet presAssocID="{95C33951-1764-4239-9DF6-4CDFC7ADFBC2}" presName="node" presStyleLbl="node1" presStyleIdx="3" presStyleCnt="7" custScaleX="113888">
        <dgm:presLayoutVars>
          <dgm:bulletEnabled val="1"/>
        </dgm:presLayoutVars>
      </dgm:prSet>
      <dgm:spPr/>
    </dgm:pt>
    <dgm:pt modelId="{F707CEA7-53B4-47DE-8310-2E7CAC616ADE}" type="pres">
      <dgm:prSet presAssocID="{134FCA4C-7305-4087-8F25-2F4DB16D8DE7}" presName="Name9" presStyleLbl="parChTrans1D2" presStyleIdx="4" presStyleCnt="7"/>
      <dgm:spPr/>
    </dgm:pt>
    <dgm:pt modelId="{B97C3673-4476-4196-8242-8A1CDD15C6A0}" type="pres">
      <dgm:prSet presAssocID="{134FCA4C-7305-4087-8F25-2F4DB16D8DE7}" presName="connTx" presStyleLbl="parChTrans1D2" presStyleIdx="4" presStyleCnt="7"/>
      <dgm:spPr/>
    </dgm:pt>
    <dgm:pt modelId="{8731064D-A9E9-443C-B218-02B9E67ECE7E}" type="pres">
      <dgm:prSet presAssocID="{24985284-A234-4F1C-AF07-1B3164F4E658}" presName="node" presStyleLbl="node1" presStyleIdx="4" presStyleCnt="7" custScaleX="139590">
        <dgm:presLayoutVars>
          <dgm:bulletEnabled val="1"/>
        </dgm:presLayoutVars>
      </dgm:prSet>
      <dgm:spPr/>
    </dgm:pt>
    <dgm:pt modelId="{88013EBC-8AB6-4BE7-BBC0-ABAF634FF607}" type="pres">
      <dgm:prSet presAssocID="{F5BC891A-5AC7-416D-88BA-51E10B2BDD91}" presName="Name9" presStyleLbl="parChTrans1D2" presStyleIdx="5" presStyleCnt="7"/>
      <dgm:spPr/>
    </dgm:pt>
    <dgm:pt modelId="{E56E32E2-0E49-4892-A057-5E039851F8E8}" type="pres">
      <dgm:prSet presAssocID="{F5BC891A-5AC7-416D-88BA-51E10B2BDD91}" presName="connTx" presStyleLbl="parChTrans1D2" presStyleIdx="5" presStyleCnt="7"/>
      <dgm:spPr/>
    </dgm:pt>
    <dgm:pt modelId="{509C70FF-8710-4531-9710-A265F65E0EB2}" type="pres">
      <dgm:prSet presAssocID="{FDD50B2B-7F3F-41A1-AC23-7423BA879F90}" presName="node" presStyleLbl="node1" presStyleIdx="5" presStyleCnt="7" custScaleX="132223">
        <dgm:presLayoutVars>
          <dgm:bulletEnabled val="1"/>
        </dgm:presLayoutVars>
      </dgm:prSet>
      <dgm:spPr/>
    </dgm:pt>
    <dgm:pt modelId="{7C430BE2-F320-43CA-85D6-D2F8F106E57E}" type="pres">
      <dgm:prSet presAssocID="{2F23B27F-7F05-40C3-B8F2-D6B98597EEE7}" presName="Name9" presStyleLbl="parChTrans1D2" presStyleIdx="6" presStyleCnt="7"/>
      <dgm:spPr/>
    </dgm:pt>
    <dgm:pt modelId="{17A6AD52-396D-4828-AEEB-5F9B9A859B9E}" type="pres">
      <dgm:prSet presAssocID="{2F23B27F-7F05-40C3-B8F2-D6B98597EEE7}" presName="connTx" presStyleLbl="parChTrans1D2" presStyleIdx="6" presStyleCnt="7"/>
      <dgm:spPr/>
    </dgm:pt>
    <dgm:pt modelId="{77D8B5BE-2EFA-47BD-802C-71458CBBA8A4}" type="pres">
      <dgm:prSet presAssocID="{74125D16-C177-4546-AF7D-28BFE5FBDAC1}" presName="node" presStyleLbl="node1" presStyleIdx="6" presStyleCnt="7">
        <dgm:presLayoutVars>
          <dgm:bulletEnabled val="1"/>
        </dgm:presLayoutVars>
      </dgm:prSet>
      <dgm:spPr/>
    </dgm:pt>
  </dgm:ptLst>
  <dgm:cxnLst>
    <dgm:cxn modelId="{A44A0A08-FAAA-4768-B817-F2F0FAA34C29}" type="presOf" srcId="{92105132-CD17-4F65-9D94-C47464362B06}" destId="{AB428CD6-C2A2-4B7C-870D-574C1FA96CDB}" srcOrd="0" destOrd="0" presId="urn:microsoft.com/office/officeart/2005/8/layout/radial1"/>
    <dgm:cxn modelId="{B4B0D00A-5FB8-4C8A-BF4B-DDEE2B4F1D8F}" type="presOf" srcId="{95C33951-1764-4239-9DF6-4CDFC7ADFBC2}" destId="{94618E99-3863-45A9-9AF5-57FCB3E545CE}" srcOrd="0" destOrd="0" presId="urn:microsoft.com/office/officeart/2005/8/layout/radial1"/>
    <dgm:cxn modelId="{326AB010-ABA4-436B-983A-B9F3A459ADA6}" type="presOf" srcId="{92105132-CD17-4F65-9D94-C47464362B06}" destId="{1538D1A2-584B-4617-B34A-6941E08EA390}" srcOrd="1" destOrd="0" presId="urn:microsoft.com/office/officeart/2005/8/layout/radial1"/>
    <dgm:cxn modelId="{78C94C1B-1B5A-4F66-B9B6-55468B1AF16C}" type="presOf" srcId="{3421684A-0837-4C55-8B1A-1365FA22D794}" destId="{6CD1A7E1-7954-4CC3-86DF-8C1BE4973470}" srcOrd="0" destOrd="0" presId="urn:microsoft.com/office/officeart/2005/8/layout/radial1"/>
    <dgm:cxn modelId="{122C1B2F-6C15-4D8E-8B63-534F0A043619}" type="presOf" srcId="{462AF236-2DA7-4083-B3A6-61E956F74CC7}" destId="{33456C3B-30F3-4F94-AE17-0CA66A98285A}" srcOrd="0" destOrd="0" presId="urn:microsoft.com/office/officeart/2005/8/layout/radial1"/>
    <dgm:cxn modelId="{4B1B5039-1A51-4466-BD52-797F32A0CC64}" type="presOf" srcId="{C6D3F183-A12A-46B3-8A95-D84DB3928024}" destId="{B1251D81-1D5A-429A-B01B-1947D9905E4F}" srcOrd="0" destOrd="0" presId="urn:microsoft.com/office/officeart/2005/8/layout/radial1"/>
    <dgm:cxn modelId="{F47F793A-D769-495A-835A-421DD38FEE06}" type="presOf" srcId="{F1E4A369-E324-4D70-BC07-CACC533686C8}" destId="{6E31D19D-83F2-42DC-898D-3F20FB9C4381}" srcOrd="0" destOrd="0" presId="urn:microsoft.com/office/officeart/2005/8/layout/radial1"/>
    <dgm:cxn modelId="{69367C3E-4044-414F-911E-2569111795AA}" type="presOf" srcId="{E89396ED-A3FD-4DAB-98AE-A5DA7BA94B0F}" destId="{8F8FD73E-02DC-4070-9F1D-301DBE4E6CCB}" srcOrd="0" destOrd="0" presId="urn:microsoft.com/office/officeart/2005/8/layout/radial1"/>
    <dgm:cxn modelId="{A604A041-F89D-4EC7-B4B0-1CDD55457EA6}" srcId="{EC4C47DC-9725-4E47-A68B-280AA3393D7F}" destId="{8C3CC6AE-2743-4F9C-BA87-4D2800F6D989}" srcOrd="2" destOrd="0" parTransId="{3421684A-0837-4C55-8B1A-1365FA22D794}" sibTransId="{CFD0F062-2C45-48D6-A5A5-EF33CBB6B254}"/>
    <dgm:cxn modelId="{66981D49-A82A-4378-A17C-64A8E700122A}" srcId="{EC4C47DC-9725-4E47-A68B-280AA3393D7F}" destId="{95C33951-1764-4239-9DF6-4CDFC7ADFBC2}" srcOrd="3" destOrd="0" parTransId="{92105132-CD17-4F65-9D94-C47464362B06}" sibTransId="{725BC522-AE86-4885-BC2F-0D6036706FBA}"/>
    <dgm:cxn modelId="{C403E44B-6DFC-440E-973E-8F8DC2F8F11C}" type="presOf" srcId="{2F23B27F-7F05-40C3-B8F2-D6B98597EEE7}" destId="{17A6AD52-396D-4828-AEEB-5F9B9A859B9E}" srcOrd="1" destOrd="0" presId="urn:microsoft.com/office/officeart/2005/8/layout/radial1"/>
    <dgm:cxn modelId="{B81BB66C-6A0B-453A-A191-C951DE91F975}" type="presOf" srcId="{134FCA4C-7305-4087-8F25-2F4DB16D8DE7}" destId="{B97C3673-4476-4196-8242-8A1CDD15C6A0}" srcOrd="1" destOrd="0" presId="urn:microsoft.com/office/officeart/2005/8/layout/radial1"/>
    <dgm:cxn modelId="{9405646F-A161-47B5-AD29-3B176EB92154}" type="presOf" srcId="{134FCA4C-7305-4087-8F25-2F4DB16D8DE7}" destId="{F707CEA7-53B4-47DE-8310-2E7CAC616ADE}" srcOrd="0" destOrd="0" presId="urn:microsoft.com/office/officeart/2005/8/layout/radial1"/>
    <dgm:cxn modelId="{CAC9F555-8028-47A8-A462-ACA15E2E1128}" type="presOf" srcId="{2F23B27F-7F05-40C3-B8F2-D6B98597EEE7}" destId="{7C430BE2-F320-43CA-85D6-D2F8F106E57E}" srcOrd="0" destOrd="0" presId="urn:microsoft.com/office/officeart/2005/8/layout/radial1"/>
    <dgm:cxn modelId="{96531E7E-59EB-469B-837F-87FFC98D8D10}" type="presOf" srcId="{F5BC891A-5AC7-416D-88BA-51E10B2BDD91}" destId="{E56E32E2-0E49-4892-A057-5E039851F8E8}" srcOrd="1" destOrd="0" presId="urn:microsoft.com/office/officeart/2005/8/layout/radial1"/>
    <dgm:cxn modelId="{DA67B180-9451-4284-A028-EFC61A5A6155}" type="presOf" srcId="{24985284-A234-4F1C-AF07-1B3164F4E658}" destId="{8731064D-A9E9-443C-B218-02B9E67ECE7E}" srcOrd="0" destOrd="0" presId="urn:microsoft.com/office/officeart/2005/8/layout/radial1"/>
    <dgm:cxn modelId="{E581FD86-5DDF-4A92-9811-ABABE214B787}" type="presOf" srcId="{69E39200-EB47-491D-A2B6-292C8D0CA099}" destId="{212F447A-E3F8-47C8-9800-FFE4DB330277}" srcOrd="1" destOrd="0" presId="urn:microsoft.com/office/officeart/2005/8/layout/radial1"/>
    <dgm:cxn modelId="{3BC01D8C-96F7-4075-A1DD-BAF2B9E3869E}" srcId="{EC4C47DC-9725-4E47-A68B-280AA3393D7F}" destId="{F1E4A369-E324-4D70-BC07-CACC533686C8}" srcOrd="0" destOrd="0" parTransId="{69E39200-EB47-491D-A2B6-292C8D0CA099}" sibTransId="{5CADF060-D942-4ED3-B93B-9CBC1C67BC0D}"/>
    <dgm:cxn modelId="{23885391-A127-47C7-AFB2-7DB74738D150}" srcId="{EC4C47DC-9725-4E47-A68B-280AA3393D7F}" destId="{74125D16-C177-4546-AF7D-28BFE5FBDAC1}" srcOrd="6" destOrd="0" parTransId="{2F23B27F-7F05-40C3-B8F2-D6B98597EEE7}" sibTransId="{F745F754-DD84-4ADE-A71C-41F33226830D}"/>
    <dgm:cxn modelId="{3D0B2898-328F-43D6-BEB1-A1649BFD6EB2}" type="presOf" srcId="{EC4C47DC-9725-4E47-A68B-280AA3393D7F}" destId="{681F0BAF-9740-4EDA-A801-6EDB47257874}" srcOrd="0" destOrd="0" presId="urn:microsoft.com/office/officeart/2005/8/layout/radial1"/>
    <dgm:cxn modelId="{9A739B9C-1154-4399-B1EA-66B032DBC7C2}" type="presOf" srcId="{74125D16-C177-4546-AF7D-28BFE5FBDAC1}" destId="{77D8B5BE-2EFA-47BD-802C-71458CBBA8A4}" srcOrd="0" destOrd="0" presId="urn:microsoft.com/office/officeart/2005/8/layout/radial1"/>
    <dgm:cxn modelId="{C9C8ACA4-97EC-41F6-B210-6D15A7FAA1E2}" srcId="{EC4C47DC-9725-4E47-A68B-280AA3393D7F}" destId="{462AF236-2DA7-4083-B3A6-61E956F74CC7}" srcOrd="1" destOrd="0" parTransId="{C6D3F183-A12A-46B3-8A95-D84DB3928024}" sibTransId="{D9C64ECC-F7B9-495A-82B3-5364C3CD7E13}"/>
    <dgm:cxn modelId="{57F202AE-3D74-48D3-B62A-3753D590B811}" srcId="{EC4C47DC-9725-4E47-A68B-280AA3393D7F}" destId="{FDD50B2B-7F3F-41A1-AC23-7423BA879F90}" srcOrd="5" destOrd="0" parTransId="{F5BC891A-5AC7-416D-88BA-51E10B2BDD91}" sibTransId="{ECA90977-1D63-476A-B23C-2ED1E47E33AF}"/>
    <dgm:cxn modelId="{23E7AEB4-DBFB-47B7-95F8-553F332B3C7C}" type="presOf" srcId="{F5BC891A-5AC7-416D-88BA-51E10B2BDD91}" destId="{88013EBC-8AB6-4BE7-BBC0-ABAF634FF607}" srcOrd="0" destOrd="0" presId="urn:microsoft.com/office/officeart/2005/8/layout/radial1"/>
    <dgm:cxn modelId="{B96457B8-DBA9-49CA-A296-2FB2562AAE13}" type="presOf" srcId="{69E39200-EB47-491D-A2B6-292C8D0CA099}" destId="{23229810-136C-4C29-8F38-74F507287FC9}" srcOrd="0" destOrd="0" presId="urn:microsoft.com/office/officeart/2005/8/layout/radial1"/>
    <dgm:cxn modelId="{93553FC0-C757-4FA0-8406-7BDA4DB8F123}" type="presOf" srcId="{FDD50B2B-7F3F-41A1-AC23-7423BA879F90}" destId="{509C70FF-8710-4531-9710-A265F65E0EB2}" srcOrd="0" destOrd="0" presId="urn:microsoft.com/office/officeart/2005/8/layout/radial1"/>
    <dgm:cxn modelId="{115A9CC4-AB89-4B0C-A04D-E40305EBAA38}" srcId="{EC4C47DC-9725-4E47-A68B-280AA3393D7F}" destId="{24985284-A234-4F1C-AF07-1B3164F4E658}" srcOrd="4" destOrd="0" parTransId="{134FCA4C-7305-4087-8F25-2F4DB16D8DE7}" sibTransId="{F591D394-7D8B-4258-995D-1C32E33F0C4A}"/>
    <dgm:cxn modelId="{380268CE-A861-4C5A-AAD5-FF86857D96E3}" type="presOf" srcId="{C6D3F183-A12A-46B3-8A95-D84DB3928024}" destId="{BFAD8382-095A-4AEF-B44A-77B9CFDF8124}" srcOrd="1" destOrd="0" presId="urn:microsoft.com/office/officeart/2005/8/layout/radial1"/>
    <dgm:cxn modelId="{73C8ACCF-A2F6-432E-AD25-2B70581006B8}" type="presOf" srcId="{8C3CC6AE-2743-4F9C-BA87-4D2800F6D989}" destId="{8903E27C-65A0-4AE2-A047-DF83CC922FAD}" srcOrd="0" destOrd="0" presId="urn:microsoft.com/office/officeart/2005/8/layout/radial1"/>
    <dgm:cxn modelId="{D84A5DD9-01A6-45C8-BE85-0A98B2DE0F18}" type="presOf" srcId="{3421684A-0837-4C55-8B1A-1365FA22D794}" destId="{115C864B-1933-4678-BC47-5097B56A4EB9}" srcOrd="1" destOrd="0" presId="urn:microsoft.com/office/officeart/2005/8/layout/radial1"/>
    <dgm:cxn modelId="{198E8CE9-1AE0-446E-8D17-73E39267149E}" srcId="{E89396ED-A3FD-4DAB-98AE-A5DA7BA94B0F}" destId="{EC4C47DC-9725-4E47-A68B-280AA3393D7F}" srcOrd="0" destOrd="0" parTransId="{5775D4DC-9B79-4707-8E17-B5673B8A8475}" sibTransId="{55A4735A-56FE-4A93-BDD5-C399848289CB}"/>
    <dgm:cxn modelId="{4F0B854A-CB0C-4E11-8DDA-22A0D9764A69}" type="presParOf" srcId="{8F8FD73E-02DC-4070-9F1D-301DBE4E6CCB}" destId="{681F0BAF-9740-4EDA-A801-6EDB47257874}" srcOrd="0" destOrd="0" presId="urn:microsoft.com/office/officeart/2005/8/layout/radial1"/>
    <dgm:cxn modelId="{B4274B8C-82AD-4BCD-8A75-CE83D7F96302}" type="presParOf" srcId="{8F8FD73E-02DC-4070-9F1D-301DBE4E6CCB}" destId="{23229810-136C-4C29-8F38-74F507287FC9}" srcOrd="1" destOrd="0" presId="urn:microsoft.com/office/officeart/2005/8/layout/radial1"/>
    <dgm:cxn modelId="{5AE4CB63-0604-4497-AB43-66E2BFAEF3BD}" type="presParOf" srcId="{23229810-136C-4C29-8F38-74F507287FC9}" destId="{212F447A-E3F8-47C8-9800-FFE4DB330277}" srcOrd="0" destOrd="0" presId="urn:microsoft.com/office/officeart/2005/8/layout/radial1"/>
    <dgm:cxn modelId="{D0D2910F-041D-4074-8107-03D0D7892768}" type="presParOf" srcId="{8F8FD73E-02DC-4070-9F1D-301DBE4E6CCB}" destId="{6E31D19D-83F2-42DC-898D-3F20FB9C4381}" srcOrd="2" destOrd="0" presId="urn:microsoft.com/office/officeart/2005/8/layout/radial1"/>
    <dgm:cxn modelId="{824448EB-835C-4D4E-B132-729389CBBF4F}" type="presParOf" srcId="{8F8FD73E-02DC-4070-9F1D-301DBE4E6CCB}" destId="{B1251D81-1D5A-429A-B01B-1947D9905E4F}" srcOrd="3" destOrd="0" presId="urn:microsoft.com/office/officeart/2005/8/layout/radial1"/>
    <dgm:cxn modelId="{8310A883-8D14-4AA1-A611-6DCF21591AE1}" type="presParOf" srcId="{B1251D81-1D5A-429A-B01B-1947D9905E4F}" destId="{BFAD8382-095A-4AEF-B44A-77B9CFDF8124}" srcOrd="0" destOrd="0" presId="urn:microsoft.com/office/officeart/2005/8/layout/radial1"/>
    <dgm:cxn modelId="{375DBE42-2384-4938-90BC-CA0059276A1D}" type="presParOf" srcId="{8F8FD73E-02DC-4070-9F1D-301DBE4E6CCB}" destId="{33456C3B-30F3-4F94-AE17-0CA66A98285A}" srcOrd="4" destOrd="0" presId="urn:microsoft.com/office/officeart/2005/8/layout/radial1"/>
    <dgm:cxn modelId="{CEB38D6E-0769-46BF-A8F7-CC922C9CBCC4}" type="presParOf" srcId="{8F8FD73E-02DC-4070-9F1D-301DBE4E6CCB}" destId="{6CD1A7E1-7954-4CC3-86DF-8C1BE4973470}" srcOrd="5" destOrd="0" presId="urn:microsoft.com/office/officeart/2005/8/layout/radial1"/>
    <dgm:cxn modelId="{E057EBF7-9BB7-4C75-8EC6-8457FE2E2E65}" type="presParOf" srcId="{6CD1A7E1-7954-4CC3-86DF-8C1BE4973470}" destId="{115C864B-1933-4678-BC47-5097B56A4EB9}" srcOrd="0" destOrd="0" presId="urn:microsoft.com/office/officeart/2005/8/layout/radial1"/>
    <dgm:cxn modelId="{5A996A7D-91F0-4AAC-8F87-941568A34D45}" type="presParOf" srcId="{8F8FD73E-02DC-4070-9F1D-301DBE4E6CCB}" destId="{8903E27C-65A0-4AE2-A047-DF83CC922FAD}" srcOrd="6" destOrd="0" presId="urn:microsoft.com/office/officeart/2005/8/layout/radial1"/>
    <dgm:cxn modelId="{506B89F4-F85B-448A-8376-0A10C20D84E9}" type="presParOf" srcId="{8F8FD73E-02DC-4070-9F1D-301DBE4E6CCB}" destId="{AB428CD6-C2A2-4B7C-870D-574C1FA96CDB}" srcOrd="7" destOrd="0" presId="urn:microsoft.com/office/officeart/2005/8/layout/radial1"/>
    <dgm:cxn modelId="{C85E7B0D-2B5A-4509-9C7C-D0AEF1A01634}" type="presParOf" srcId="{AB428CD6-C2A2-4B7C-870D-574C1FA96CDB}" destId="{1538D1A2-584B-4617-B34A-6941E08EA390}" srcOrd="0" destOrd="0" presId="urn:microsoft.com/office/officeart/2005/8/layout/radial1"/>
    <dgm:cxn modelId="{AA1BD0A4-D826-4001-A0E7-674D291EF128}" type="presParOf" srcId="{8F8FD73E-02DC-4070-9F1D-301DBE4E6CCB}" destId="{94618E99-3863-45A9-9AF5-57FCB3E545CE}" srcOrd="8" destOrd="0" presId="urn:microsoft.com/office/officeart/2005/8/layout/radial1"/>
    <dgm:cxn modelId="{C6094CA1-3B4D-45EB-BD8E-967E96D65F20}" type="presParOf" srcId="{8F8FD73E-02DC-4070-9F1D-301DBE4E6CCB}" destId="{F707CEA7-53B4-47DE-8310-2E7CAC616ADE}" srcOrd="9" destOrd="0" presId="urn:microsoft.com/office/officeart/2005/8/layout/radial1"/>
    <dgm:cxn modelId="{1B1CACB4-9DD8-4D62-ACDB-23FF00A804F1}" type="presParOf" srcId="{F707CEA7-53B4-47DE-8310-2E7CAC616ADE}" destId="{B97C3673-4476-4196-8242-8A1CDD15C6A0}" srcOrd="0" destOrd="0" presId="urn:microsoft.com/office/officeart/2005/8/layout/radial1"/>
    <dgm:cxn modelId="{92CF04DE-1E11-48A6-B7D1-815464BB3094}" type="presParOf" srcId="{8F8FD73E-02DC-4070-9F1D-301DBE4E6CCB}" destId="{8731064D-A9E9-443C-B218-02B9E67ECE7E}" srcOrd="10" destOrd="0" presId="urn:microsoft.com/office/officeart/2005/8/layout/radial1"/>
    <dgm:cxn modelId="{8FBD7860-3EF8-449A-8969-2DF36DC5189B}" type="presParOf" srcId="{8F8FD73E-02DC-4070-9F1D-301DBE4E6CCB}" destId="{88013EBC-8AB6-4BE7-BBC0-ABAF634FF607}" srcOrd="11" destOrd="0" presId="urn:microsoft.com/office/officeart/2005/8/layout/radial1"/>
    <dgm:cxn modelId="{2B25E915-3B14-47F5-A56C-5361338FC3A2}" type="presParOf" srcId="{88013EBC-8AB6-4BE7-BBC0-ABAF634FF607}" destId="{E56E32E2-0E49-4892-A057-5E039851F8E8}" srcOrd="0" destOrd="0" presId="urn:microsoft.com/office/officeart/2005/8/layout/radial1"/>
    <dgm:cxn modelId="{A7938F75-0E1A-478E-B824-CBB9FA70EAC0}" type="presParOf" srcId="{8F8FD73E-02DC-4070-9F1D-301DBE4E6CCB}" destId="{509C70FF-8710-4531-9710-A265F65E0EB2}" srcOrd="12" destOrd="0" presId="urn:microsoft.com/office/officeart/2005/8/layout/radial1"/>
    <dgm:cxn modelId="{CFFB7953-F8C1-4369-BE98-C0239E68416E}" type="presParOf" srcId="{8F8FD73E-02DC-4070-9F1D-301DBE4E6CCB}" destId="{7C430BE2-F320-43CA-85D6-D2F8F106E57E}" srcOrd="13" destOrd="0" presId="urn:microsoft.com/office/officeart/2005/8/layout/radial1"/>
    <dgm:cxn modelId="{370AE14C-A481-48EA-A450-FD28F1C952B5}" type="presParOf" srcId="{7C430BE2-F320-43CA-85D6-D2F8F106E57E}" destId="{17A6AD52-396D-4828-AEEB-5F9B9A859B9E}" srcOrd="0" destOrd="0" presId="urn:microsoft.com/office/officeart/2005/8/layout/radial1"/>
    <dgm:cxn modelId="{100D0D63-A42F-41BF-9766-5110F89BA025}" type="presParOf" srcId="{8F8FD73E-02DC-4070-9F1D-301DBE4E6CCB}" destId="{77D8B5BE-2EFA-47BD-802C-71458CBBA8A4}" srcOrd="1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C21A98-6A3E-4D3E-B462-F77B8F883DB2}" type="doc">
      <dgm:prSet loTypeId="urn:microsoft.com/office/officeart/2005/8/layout/venn1" loCatId="relationship" qsTypeId="urn:microsoft.com/office/officeart/2005/8/quickstyle/3d3" qsCatId="3D" csTypeId="urn:microsoft.com/office/officeart/2005/8/colors/accent0_3" csCatId="mainScheme" phldr="1"/>
      <dgm:spPr/>
    </dgm:pt>
    <dgm:pt modelId="{2BD92733-CC68-4C8B-ABFC-9D8D996164B4}">
      <dgm:prSet phldrT="[Text]" custT="1"/>
      <dgm:spPr/>
      <dgm:t>
        <a:bodyPr/>
        <a:lstStyle/>
        <a:p>
          <a:pPr algn="l"/>
          <a:r>
            <a:rPr lang="en-US" sz="7200" b="1" dirty="0"/>
            <a:t>A</a:t>
          </a:r>
        </a:p>
      </dgm:t>
    </dgm:pt>
    <dgm:pt modelId="{244F4DC7-2FE2-46D5-9EFF-CC4384561CAC}" type="parTrans" cxnId="{8FCF3D36-430E-4211-8ECA-902BF6E1830E}">
      <dgm:prSet/>
      <dgm:spPr/>
      <dgm:t>
        <a:bodyPr/>
        <a:lstStyle/>
        <a:p>
          <a:endParaRPr lang="en-US"/>
        </a:p>
      </dgm:t>
    </dgm:pt>
    <dgm:pt modelId="{C33AF333-BCD5-482F-ABA1-82D79A5615BC}" type="sibTrans" cxnId="{8FCF3D36-430E-4211-8ECA-902BF6E1830E}">
      <dgm:prSet/>
      <dgm:spPr/>
      <dgm:t>
        <a:bodyPr/>
        <a:lstStyle/>
        <a:p>
          <a:endParaRPr lang="en-US"/>
        </a:p>
      </dgm:t>
    </dgm:pt>
    <dgm:pt modelId="{7A703A51-3BDA-43B2-BE39-DC7B3537A44D}">
      <dgm:prSet phldrT="[Text]" custT="1"/>
      <dgm:spPr/>
      <dgm:t>
        <a:bodyPr/>
        <a:lstStyle/>
        <a:p>
          <a:r>
            <a:rPr lang="en-US" sz="7200" b="1"/>
            <a:t>     B</a:t>
          </a:r>
          <a:endParaRPr lang="en-US" sz="7200" b="1" dirty="0"/>
        </a:p>
      </dgm:t>
    </dgm:pt>
    <dgm:pt modelId="{9750E893-BA52-466D-8A34-5067621979D3}" type="parTrans" cxnId="{34B0DDBF-ACE3-4EBA-AD50-5174B834A970}">
      <dgm:prSet/>
      <dgm:spPr/>
      <dgm:t>
        <a:bodyPr/>
        <a:lstStyle/>
        <a:p>
          <a:endParaRPr lang="en-US"/>
        </a:p>
      </dgm:t>
    </dgm:pt>
    <dgm:pt modelId="{DCE09000-6069-4EB4-AEFA-6DEA6D792955}" type="sibTrans" cxnId="{34B0DDBF-ACE3-4EBA-AD50-5174B834A970}">
      <dgm:prSet/>
      <dgm:spPr/>
      <dgm:t>
        <a:bodyPr/>
        <a:lstStyle/>
        <a:p>
          <a:endParaRPr lang="en-US"/>
        </a:p>
      </dgm:t>
    </dgm:pt>
    <dgm:pt modelId="{6D73848D-63A6-46BA-842E-C41CCE768F23}" type="pres">
      <dgm:prSet presAssocID="{00C21A98-6A3E-4D3E-B462-F77B8F883DB2}" presName="compositeShape" presStyleCnt="0">
        <dgm:presLayoutVars>
          <dgm:chMax val="7"/>
          <dgm:dir/>
          <dgm:resizeHandles val="exact"/>
        </dgm:presLayoutVars>
      </dgm:prSet>
      <dgm:spPr/>
    </dgm:pt>
    <dgm:pt modelId="{D03DE1E0-C355-4FEB-A79F-9DDFF55F4FED}" type="pres">
      <dgm:prSet presAssocID="{2BD92733-CC68-4C8B-ABFC-9D8D996164B4}" presName="circ1" presStyleLbl="vennNode1" presStyleIdx="0" presStyleCnt="2" custLinFactNeighborX="10811"/>
      <dgm:spPr/>
    </dgm:pt>
    <dgm:pt modelId="{8FCC5456-47AA-41EE-A4C7-E08926226728}" type="pres">
      <dgm:prSet presAssocID="{2BD92733-CC68-4C8B-ABFC-9D8D996164B4}" presName="circ1Tx" presStyleLbl="revTx" presStyleIdx="0" presStyleCnt="0">
        <dgm:presLayoutVars>
          <dgm:chMax val="0"/>
          <dgm:chPref val="0"/>
          <dgm:bulletEnabled val="1"/>
        </dgm:presLayoutVars>
      </dgm:prSet>
      <dgm:spPr/>
    </dgm:pt>
    <dgm:pt modelId="{D4030C41-93F8-4B1B-82FB-EAD9E83007BD}" type="pres">
      <dgm:prSet presAssocID="{7A703A51-3BDA-43B2-BE39-DC7B3537A44D}" presName="circ2" presStyleLbl="vennNode1" presStyleIdx="1" presStyleCnt="2" custLinFactNeighborX="-26577"/>
      <dgm:spPr/>
    </dgm:pt>
    <dgm:pt modelId="{55D670F3-F884-48E8-B0D1-CA3D9721D774}" type="pres">
      <dgm:prSet presAssocID="{7A703A51-3BDA-43B2-BE39-DC7B3537A44D}" presName="circ2Tx" presStyleLbl="revTx" presStyleIdx="0" presStyleCnt="0">
        <dgm:presLayoutVars>
          <dgm:chMax val="0"/>
          <dgm:chPref val="0"/>
          <dgm:bulletEnabled val="1"/>
        </dgm:presLayoutVars>
      </dgm:prSet>
      <dgm:spPr/>
    </dgm:pt>
  </dgm:ptLst>
  <dgm:cxnLst>
    <dgm:cxn modelId="{99D36D00-A866-46EF-826D-9BA4E7D04BA1}" type="presOf" srcId="{7A703A51-3BDA-43B2-BE39-DC7B3537A44D}" destId="{55D670F3-F884-48E8-B0D1-CA3D9721D774}" srcOrd="1" destOrd="0" presId="urn:microsoft.com/office/officeart/2005/8/layout/venn1"/>
    <dgm:cxn modelId="{F1B02027-EBAA-4710-B498-441C34A56842}" type="presOf" srcId="{00C21A98-6A3E-4D3E-B462-F77B8F883DB2}" destId="{6D73848D-63A6-46BA-842E-C41CCE768F23}" srcOrd="0" destOrd="0" presId="urn:microsoft.com/office/officeart/2005/8/layout/venn1"/>
    <dgm:cxn modelId="{8FCF3D36-430E-4211-8ECA-902BF6E1830E}" srcId="{00C21A98-6A3E-4D3E-B462-F77B8F883DB2}" destId="{2BD92733-CC68-4C8B-ABFC-9D8D996164B4}" srcOrd="0" destOrd="0" parTransId="{244F4DC7-2FE2-46D5-9EFF-CC4384561CAC}" sibTransId="{C33AF333-BCD5-482F-ABA1-82D79A5615BC}"/>
    <dgm:cxn modelId="{5F70CA56-4865-4138-87C5-067A51CC2C5F}" type="presOf" srcId="{2BD92733-CC68-4C8B-ABFC-9D8D996164B4}" destId="{D03DE1E0-C355-4FEB-A79F-9DDFF55F4FED}" srcOrd="0" destOrd="0" presId="urn:microsoft.com/office/officeart/2005/8/layout/venn1"/>
    <dgm:cxn modelId="{34B0DDBF-ACE3-4EBA-AD50-5174B834A970}" srcId="{00C21A98-6A3E-4D3E-B462-F77B8F883DB2}" destId="{7A703A51-3BDA-43B2-BE39-DC7B3537A44D}" srcOrd="1" destOrd="0" parTransId="{9750E893-BA52-466D-8A34-5067621979D3}" sibTransId="{DCE09000-6069-4EB4-AEFA-6DEA6D792955}"/>
    <dgm:cxn modelId="{C25C7CD7-2E69-44A2-BD42-765BAD329430}" type="presOf" srcId="{7A703A51-3BDA-43B2-BE39-DC7B3537A44D}" destId="{D4030C41-93F8-4B1B-82FB-EAD9E83007BD}" srcOrd="0" destOrd="0" presId="urn:microsoft.com/office/officeart/2005/8/layout/venn1"/>
    <dgm:cxn modelId="{3BB140E8-5A5A-442A-8543-E6D917B17058}" type="presOf" srcId="{2BD92733-CC68-4C8B-ABFC-9D8D996164B4}" destId="{8FCC5456-47AA-41EE-A4C7-E08926226728}" srcOrd="1" destOrd="0" presId="urn:microsoft.com/office/officeart/2005/8/layout/venn1"/>
    <dgm:cxn modelId="{4669A99E-F642-4A40-B3CC-89DD128EA2CA}" type="presParOf" srcId="{6D73848D-63A6-46BA-842E-C41CCE768F23}" destId="{D03DE1E0-C355-4FEB-A79F-9DDFF55F4FED}" srcOrd="0" destOrd="0" presId="urn:microsoft.com/office/officeart/2005/8/layout/venn1"/>
    <dgm:cxn modelId="{EE47DF59-2E62-4D7B-8B64-A584B841F2F0}" type="presParOf" srcId="{6D73848D-63A6-46BA-842E-C41CCE768F23}" destId="{8FCC5456-47AA-41EE-A4C7-E08926226728}" srcOrd="1" destOrd="0" presId="urn:microsoft.com/office/officeart/2005/8/layout/venn1"/>
    <dgm:cxn modelId="{020A6E53-1B16-437D-A760-21236F1F3591}" type="presParOf" srcId="{6D73848D-63A6-46BA-842E-C41CCE768F23}" destId="{D4030C41-93F8-4B1B-82FB-EAD9E83007BD}" srcOrd="2" destOrd="0" presId="urn:microsoft.com/office/officeart/2005/8/layout/venn1"/>
    <dgm:cxn modelId="{E94AFFD0-65CF-4063-8021-FBD80B9DBE2B}" type="presParOf" srcId="{6D73848D-63A6-46BA-842E-C41CCE768F23}" destId="{55D670F3-F884-48E8-B0D1-CA3D9721D774}"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6CF4631-F79A-402B-8432-B92A66F4A128}" type="doc">
      <dgm:prSet loTypeId="urn:microsoft.com/office/officeart/2005/8/layout/venn2" loCatId="relationship" qsTypeId="urn:microsoft.com/office/officeart/2005/8/quickstyle/simple3" qsCatId="simple" csTypeId="urn:microsoft.com/office/officeart/2005/8/colors/colorful2" csCatId="colorful" phldr="1"/>
      <dgm:spPr/>
      <dgm:t>
        <a:bodyPr/>
        <a:lstStyle/>
        <a:p>
          <a:endParaRPr lang="en-US"/>
        </a:p>
      </dgm:t>
    </dgm:pt>
    <dgm:pt modelId="{5D4B15D9-E5F9-464D-BC70-82F44A4A724C}">
      <dgm:prSet phldrT="[Text]" custT="1"/>
      <dgm:spPr/>
      <dgm:t>
        <a:bodyPr/>
        <a:lstStyle/>
        <a:p>
          <a:r>
            <a:rPr lang="en-US" sz="1800" b="1" dirty="0"/>
            <a:t>Quality Management</a:t>
          </a:r>
        </a:p>
      </dgm:t>
    </dgm:pt>
    <dgm:pt modelId="{C8CC2F8E-FA27-408A-AB2E-07BE66E2B62F}" type="parTrans" cxnId="{4CEBF000-61F8-4E3D-94B1-3CB199F3E311}">
      <dgm:prSet/>
      <dgm:spPr/>
      <dgm:t>
        <a:bodyPr/>
        <a:lstStyle/>
        <a:p>
          <a:endParaRPr lang="en-US"/>
        </a:p>
      </dgm:t>
    </dgm:pt>
    <dgm:pt modelId="{923BB2C1-D190-45F1-AC5F-5199CED1FEC8}" type="sibTrans" cxnId="{4CEBF000-61F8-4E3D-94B1-3CB199F3E311}">
      <dgm:prSet/>
      <dgm:spPr/>
      <dgm:t>
        <a:bodyPr/>
        <a:lstStyle/>
        <a:p>
          <a:endParaRPr lang="en-US"/>
        </a:p>
      </dgm:t>
    </dgm:pt>
    <dgm:pt modelId="{9527EE09-7470-41AE-AE84-1F6D0A6622D6}">
      <dgm:prSet phldrT="[Text]" custT="1"/>
      <dgm:spPr/>
      <dgm:t>
        <a:bodyPr/>
        <a:lstStyle/>
        <a:p>
          <a:r>
            <a:rPr lang="en-US" sz="2000" b="1" dirty="0"/>
            <a:t>Quality Assurance</a:t>
          </a:r>
        </a:p>
      </dgm:t>
    </dgm:pt>
    <dgm:pt modelId="{0FF77372-F442-45DE-A052-A69437E259F8}" type="parTrans" cxnId="{05F08020-BE65-4701-8595-F4044B09CF24}">
      <dgm:prSet/>
      <dgm:spPr/>
      <dgm:t>
        <a:bodyPr/>
        <a:lstStyle/>
        <a:p>
          <a:endParaRPr lang="en-US"/>
        </a:p>
      </dgm:t>
    </dgm:pt>
    <dgm:pt modelId="{4E031BE7-99C1-4B21-BB24-AD215F5D8132}" type="sibTrans" cxnId="{05F08020-BE65-4701-8595-F4044B09CF24}">
      <dgm:prSet/>
      <dgm:spPr/>
      <dgm:t>
        <a:bodyPr/>
        <a:lstStyle/>
        <a:p>
          <a:endParaRPr lang="en-US"/>
        </a:p>
      </dgm:t>
    </dgm:pt>
    <dgm:pt modelId="{20FB196A-6207-49A1-BE39-B50879E56246}">
      <dgm:prSet phldrT="[Text]"/>
      <dgm:spPr/>
      <dgm:t>
        <a:bodyPr/>
        <a:lstStyle/>
        <a:p>
          <a:r>
            <a:rPr lang="en-US" dirty="0"/>
            <a:t>Quality Control</a:t>
          </a:r>
        </a:p>
      </dgm:t>
    </dgm:pt>
    <dgm:pt modelId="{1220FE77-7E8F-4904-9AA9-1FC36DDBA202}" type="parTrans" cxnId="{F6B4E590-457B-4139-92B2-90D1E18B0726}">
      <dgm:prSet/>
      <dgm:spPr/>
      <dgm:t>
        <a:bodyPr/>
        <a:lstStyle/>
        <a:p>
          <a:endParaRPr lang="en-US"/>
        </a:p>
      </dgm:t>
    </dgm:pt>
    <dgm:pt modelId="{948DACF2-AB04-4E31-8D33-0DD6E2962A6F}" type="sibTrans" cxnId="{F6B4E590-457B-4139-92B2-90D1E18B0726}">
      <dgm:prSet/>
      <dgm:spPr/>
      <dgm:t>
        <a:bodyPr/>
        <a:lstStyle/>
        <a:p>
          <a:endParaRPr lang="en-US"/>
        </a:p>
      </dgm:t>
    </dgm:pt>
    <dgm:pt modelId="{BEB9C25D-72F1-4F1E-8980-99DF1B719685}" type="pres">
      <dgm:prSet presAssocID="{26CF4631-F79A-402B-8432-B92A66F4A128}" presName="Name0" presStyleCnt="0">
        <dgm:presLayoutVars>
          <dgm:chMax val="7"/>
          <dgm:resizeHandles val="exact"/>
        </dgm:presLayoutVars>
      </dgm:prSet>
      <dgm:spPr/>
    </dgm:pt>
    <dgm:pt modelId="{D9865C5E-8677-4CDD-AEAB-2681FA72A295}" type="pres">
      <dgm:prSet presAssocID="{26CF4631-F79A-402B-8432-B92A66F4A128}" presName="comp1" presStyleCnt="0"/>
      <dgm:spPr/>
    </dgm:pt>
    <dgm:pt modelId="{B72143B6-8597-42B1-BA73-4D324CF4E98C}" type="pres">
      <dgm:prSet presAssocID="{26CF4631-F79A-402B-8432-B92A66F4A128}" presName="circle1" presStyleLbl="node1" presStyleIdx="0" presStyleCnt="3"/>
      <dgm:spPr/>
    </dgm:pt>
    <dgm:pt modelId="{82C0D7D8-5AEE-4513-B2A6-FE2788270C26}" type="pres">
      <dgm:prSet presAssocID="{26CF4631-F79A-402B-8432-B92A66F4A128}" presName="c1text" presStyleLbl="node1" presStyleIdx="0" presStyleCnt="3">
        <dgm:presLayoutVars>
          <dgm:bulletEnabled val="1"/>
        </dgm:presLayoutVars>
      </dgm:prSet>
      <dgm:spPr/>
    </dgm:pt>
    <dgm:pt modelId="{B65985EF-0FAE-47BF-A65B-BF02A2EE0A21}" type="pres">
      <dgm:prSet presAssocID="{26CF4631-F79A-402B-8432-B92A66F4A128}" presName="comp2" presStyleCnt="0"/>
      <dgm:spPr/>
    </dgm:pt>
    <dgm:pt modelId="{0E95E791-5E36-48D1-91B1-0D9ADCE388EB}" type="pres">
      <dgm:prSet presAssocID="{26CF4631-F79A-402B-8432-B92A66F4A128}" presName="circle2" presStyleLbl="node1" presStyleIdx="1" presStyleCnt="3"/>
      <dgm:spPr/>
    </dgm:pt>
    <dgm:pt modelId="{B4A19D22-E795-434B-A0C5-CFEF3323A66F}" type="pres">
      <dgm:prSet presAssocID="{26CF4631-F79A-402B-8432-B92A66F4A128}" presName="c2text" presStyleLbl="node1" presStyleIdx="1" presStyleCnt="3">
        <dgm:presLayoutVars>
          <dgm:bulletEnabled val="1"/>
        </dgm:presLayoutVars>
      </dgm:prSet>
      <dgm:spPr/>
    </dgm:pt>
    <dgm:pt modelId="{FC4B4826-E4ED-40A7-97E6-5745F6F2C486}" type="pres">
      <dgm:prSet presAssocID="{26CF4631-F79A-402B-8432-B92A66F4A128}" presName="comp3" presStyleCnt="0"/>
      <dgm:spPr/>
    </dgm:pt>
    <dgm:pt modelId="{0EED4047-78E9-4937-AE63-83B22F2831BD}" type="pres">
      <dgm:prSet presAssocID="{26CF4631-F79A-402B-8432-B92A66F4A128}" presName="circle3" presStyleLbl="node1" presStyleIdx="2" presStyleCnt="3"/>
      <dgm:spPr/>
    </dgm:pt>
    <dgm:pt modelId="{88D04F03-72D2-4DC3-A64B-2F129A370924}" type="pres">
      <dgm:prSet presAssocID="{26CF4631-F79A-402B-8432-B92A66F4A128}" presName="c3text" presStyleLbl="node1" presStyleIdx="2" presStyleCnt="3">
        <dgm:presLayoutVars>
          <dgm:bulletEnabled val="1"/>
        </dgm:presLayoutVars>
      </dgm:prSet>
      <dgm:spPr/>
    </dgm:pt>
  </dgm:ptLst>
  <dgm:cxnLst>
    <dgm:cxn modelId="{4CEBF000-61F8-4E3D-94B1-3CB199F3E311}" srcId="{26CF4631-F79A-402B-8432-B92A66F4A128}" destId="{5D4B15D9-E5F9-464D-BC70-82F44A4A724C}" srcOrd="0" destOrd="0" parTransId="{C8CC2F8E-FA27-408A-AB2E-07BE66E2B62F}" sibTransId="{923BB2C1-D190-45F1-AC5F-5199CED1FEC8}"/>
    <dgm:cxn modelId="{966CA412-B2FE-49FC-8F81-6B6D6DE12430}" type="presOf" srcId="{26CF4631-F79A-402B-8432-B92A66F4A128}" destId="{BEB9C25D-72F1-4F1E-8980-99DF1B719685}" srcOrd="0" destOrd="0" presId="urn:microsoft.com/office/officeart/2005/8/layout/venn2"/>
    <dgm:cxn modelId="{05F08020-BE65-4701-8595-F4044B09CF24}" srcId="{26CF4631-F79A-402B-8432-B92A66F4A128}" destId="{9527EE09-7470-41AE-AE84-1F6D0A6622D6}" srcOrd="1" destOrd="0" parTransId="{0FF77372-F442-45DE-A052-A69437E259F8}" sibTransId="{4E031BE7-99C1-4B21-BB24-AD215F5D8132}"/>
    <dgm:cxn modelId="{6D951D2C-2E98-4068-AA2B-518E619F8032}" type="presOf" srcId="{9527EE09-7470-41AE-AE84-1F6D0A6622D6}" destId="{0E95E791-5E36-48D1-91B1-0D9ADCE388EB}" srcOrd="0" destOrd="0" presId="urn:microsoft.com/office/officeart/2005/8/layout/venn2"/>
    <dgm:cxn modelId="{8F10842D-12A8-482C-BFB4-50C494354D76}" type="presOf" srcId="{20FB196A-6207-49A1-BE39-B50879E56246}" destId="{88D04F03-72D2-4DC3-A64B-2F129A370924}" srcOrd="1" destOrd="0" presId="urn:microsoft.com/office/officeart/2005/8/layout/venn2"/>
    <dgm:cxn modelId="{1FF9D368-86C6-4AE7-9CD6-DEFDD43A841C}" type="presOf" srcId="{9527EE09-7470-41AE-AE84-1F6D0A6622D6}" destId="{B4A19D22-E795-434B-A0C5-CFEF3323A66F}" srcOrd="1" destOrd="0" presId="urn:microsoft.com/office/officeart/2005/8/layout/venn2"/>
    <dgm:cxn modelId="{B0080F4E-B8D3-4C59-88DE-3BA3ABA76300}" type="presOf" srcId="{5D4B15D9-E5F9-464D-BC70-82F44A4A724C}" destId="{82C0D7D8-5AEE-4513-B2A6-FE2788270C26}" srcOrd="1" destOrd="0" presId="urn:microsoft.com/office/officeart/2005/8/layout/venn2"/>
    <dgm:cxn modelId="{E630B08A-9171-4BF9-B90F-2F462285DDCF}" type="presOf" srcId="{20FB196A-6207-49A1-BE39-B50879E56246}" destId="{0EED4047-78E9-4937-AE63-83B22F2831BD}" srcOrd="0" destOrd="0" presId="urn:microsoft.com/office/officeart/2005/8/layout/venn2"/>
    <dgm:cxn modelId="{F6B4E590-457B-4139-92B2-90D1E18B0726}" srcId="{26CF4631-F79A-402B-8432-B92A66F4A128}" destId="{20FB196A-6207-49A1-BE39-B50879E56246}" srcOrd="2" destOrd="0" parTransId="{1220FE77-7E8F-4904-9AA9-1FC36DDBA202}" sibTransId="{948DACF2-AB04-4E31-8D33-0DD6E2962A6F}"/>
    <dgm:cxn modelId="{1B9B26FF-F1EC-4B45-92CD-89C3B439280E}" type="presOf" srcId="{5D4B15D9-E5F9-464D-BC70-82F44A4A724C}" destId="{B72143B6-8597-42B1-BA73-4D324CF4E98C}" srcOrd="0" destOrd="0" presId="urn:microsoft.com/office/officeart/2005/8/layout/venn2"/>
    <dgm:cxn modelId="{EC67F9F1-F940-4E14-BB95-AA7CCAB429C6}" type="presParOf" srcId="{BEB9C25D-72F1-4F1E-8980-99DF1B719685}" destId="{D9865C5E-8677-4CDD-AEAB-2681FA72A295}" srcOrd="0" destOrd="0" presId="urn:microsoft.com/office/officeart/2005/8/layout/venn2"/>
    <dgm:cxn modelId="{3044F137-DBCD-4D88-B8CE-0AF6BC26A79B}" type="presParOf" srcId="{D9865C5E-8677-4CDD-AEAB-2681FA72A295}" destId="{B72143B6-8597-42B1-BA73-4D324CF4E98C}" srcOrd="0" destOrd="0" presId="urn:microsoft.com/office/officeart/2005/8/layout/venn2"/>
    <dgm:cxn modelId="{3DE01A9B-3006-45CE-8BD9-E4E3E5853D84}" type="presParOf" srcId="{D9865C5E-8677-4CDD-AEAB-2681FA72A295}" destId="{82C0D7D8-5AEE-4513-B2A6-FE2788270C26}" srcOrd="1" destOrd="0" presId="urn:microsoft.com/office/officeart/2005/8/layout/venn2"/>
    <dgm:cxn modelId="{37DAB72E-6F03-4C41-A466-60D65F44862D}" type="presParOf" srcId="{BEB9C25D-72F1-4F1E-8980-99DF1B719685}" destId="{B65985EF-0FAE-47BF-A65B-BF02A2EE0A21}" srcOrd="1" destOrd="0" presId="urn:microsoft.com/office/officeart/2005/8/layout/venn2"/>
    <dgm:cxn modelId="{7F7FEEBA-BC03-4C32-9B55-1AC6D38A02A8}" type="presParOf" srcId="{B65985EF-0FAE-47BF-A65B-BF02A2EE0A21}" destId="{0E95E791-5E36-48D1-91B1-0D9ADCE388EB}" srcOrd="0" destOrd="0" presId="urn:microsoft.com/office/officeart/2005/8/layout/venn2"/>
    <dgm:cxn modelId="{87775C03-3070-46BD-AC94-FC2DFC17D8F5}" type="presParOf" srcId="{B65985EF-0FAE-47BF-A65B-BF02A2EE0A21}" destId="{B4A19D22-E795-434B-A0C5-CFEF3323A66F}" srcOrd="1" destOrd="0" presId="urn:microsoft.com/office/officeart/2005/8/layout/venn2"/>
    <dgm:cxn modelId="{335D2C39-2B5F-4AB1-9F9A-6F90089E85E6}" type="presParOf" srcId="{BEB9C25D-72F1-4F1E-8980-99DF1B719685}" destId="{FC4B4826-E4ED-40A7-97E6-5745F6F2C486}" srcOrd="2" destOrd="0" presId="urn:microsoft.com/office/officeart/2005/8/layout/venn2"/>
    <dgm:cxn modelId="{78D16A06-BE80-4BEB-A821-1576D1C75A27}" type="presParOf" srcId="{FC4B4826-E4ED-40A7-97E6-5745F6F2C486}" destId="{0EED4047-78E9-4937-AE63-83B22F2831BD}" srcOrd="0" destOrd="0" presId="urn:microsoft.com/office/officeart/2005/8/layout/venn2"/>
    <dgm:cxn modelId="{940FD0E1-ABFE-4045-82EA-BE28ED840791}" type="presParOf" srcId="{FC4B4826-E4ED-40A7-97E6-5745F6F2C486}" destId="{88D04F03-72D2-4DC3-A64B-2F129A370924}"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1F0BAF-9740-4EDA-A801-6EDB47257874}">
      <dsp:nvSpPr>
        <dsp:cNvPr id="0" name=""/>
        <dsp:cNvSpPr/>
      </dsp:nvSpPr>
      <dsp:spPr>
        <a:xfrm>
          <a:off x="2794897" y="2312613"/>
          <a:ext cx="1526066" cy="1526066"/>
        </a:xfrm>
        <a:prstGeom prst="ellips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en-US" sz="6500" kern="1200" dirty="0"/>
            <a:t>Q</a:t>
          </a:r>
        </a:p>
      </dsp:txBody>
      <dsp:txXfrm>
        <a:off x="3018384" y="2536100"/>
        <a:ext cx="1079092" cy="1079092"/>
      </dsp:txXfrm>
    </dsp:sp>
    <dsp:sp modelId="{23229810-136C-4C29-8F38-74F507287FC9}">
      <dsp:nvSpPr>
        <dsp:cNvPr id="0" name=""/>
        <dsp:cNvSpPr/>
      </dsp:nvSpPr>
      <dsp:spPr>
        <a:xfrm rot="16200000">
          <a:off x="3176154" y="1911455"/>
          <a:ext cx="763554" cy="38762"/>
        </a:xfrm>
        <a:custGeom>
          <a:avLst/>
          <a:gdLst/>
          <a:ahLst/>
          <a:cxnLst/>
          <a:rect l="0" t="0" r="0" b="0"/>
          <a:pathLst>
            <a:path>
              <a:moveTo>
                <a:pt x="0" y="19381"/>
              </a:moveTo>
              <a:lnTo>
                <a:pt x="763554"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38842" y="1911747"/>
        <a:ext cx="38177" cy="38177"/>
      </dsp:txXfrm>
    </dsp:sp>
    <dsp:sp modelId="{6E31D19D-83F2-42DC-898D-3F20FB9C4381}">
      <dsp:nvSpPr>
        <dsp:cNvPr id="0" name=""/>
        <dsp:cNvSpPr/>
      </dsp:nvSpPr>
      <dsp:spPr>
        <a:xfrm>
          <a:off x="2794897" y="22992"/>
          <a:ext cx="1526066" cy="1526066"/>
        </a:xfrm>
        <a:prstGeom prst="ellips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Efficacy</a:t>
          </a:r>
        </a:p>
      </dsp:txBody>
      <dsp:txXfrm>
        <a:off x="3018384" y="246479"/>
        <a:ext cx="1079092" cy="1079092"/>
      </dsp:txXfrm>
    </dsp:sp>
    <dsp:sp modelId="{B1251D81-1D5A-429A-B01B-1947D9905E4F}">
      <dsp:nvSpPr>
        <dsp:cNvPr id="0" name=""/>
        <dsp:cNvSpPr/>
      </dsp:nvSpPr>
      <dsp:spPr>
        <a:xfrm rot="19285714">
          <a:off x="4088218" y="2391115"/>
          <a:ext cx="607571" cy="38762"/>
        </a:xfrm>
        <a:custGeom>
          <a:avLst/>
          <a:gdLst/>
          <a:ahLst/>
          <a:cxnLst/>
          <a:rect l="0" t="0" r="0" b="0"/>
          <a:pathLst>
            <a:path>
              <a:moveTo>
                <a:pt x="0" y="19381"/>
              </a:moveTo>
              <a:lnTo>
                <a:pt x="607571"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76814" y="2395306"/>
        <a:ext cx="30378" cy="30378"/>
      </dsp:txXfrm>
    </dsp:sp>
    <dsp:sp modelId="{33456C3B-30F3-4F94-AE17-0CA66A98285A}">
      <dsp:nvSpPr>
        <dsp:cNvPr id="0" name=""/>
        <dsp:cNvSpPr/>
      </dsp:nvSpPr>
      <dsp:spPr>
        <a:xfrm>
          <a:off x="4259966" y="885058"/>
          <a:ext cx="2176125" cy="1526066"/>
        </a:xfrm>
        <a:prstGeom prst="ellipse">
          <a:avLst/>
        </a:prstGeom>
        <a:gradFill rotWithShape="0">
          <a:gsLst>
            <a:gs pos="0">
              <a:schemeClr val="accent3">
                <a:hueOff val="1875044"/>
                <a:satOff val="-2813"/>
                <a:lumOff val="-458"/>
                <a:alphaOff val="0"/>
                <a:tint val="50000"/>
                <a:satMod val="300000"/>
              </a:schemeClr>
            </a:gs>
            <a:gs pos="35000">
              <a:schemeClr val="accent3">
                <a:hueOff val="1875044"/>
                <a:satOff val="-2813"/>
                <a:lumOff val="-458"/>
                <a:alphaOff val="0"/>
                <a:tint val="37000"/>
                <a:satMod val="300000"/>
              </a:schemeClr>
            </a:gs>
            <a:gs pos="100000">
              <a:schemeClr val="accent3">
                <a:hueOff val="1875044"/>
                <a:satOff val="-2813"/>
                <a:lumOff val="-4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Effectiveness</a:t>
          </a:r>
        </a:p>
      </dsp:txBody>
      <dsp:txXfrm>
        <a:off x="4578652" y="1108545"/>
        <a:ext cx="1538753" cy="1079092"/>
      </dsp:txXfrm>
    </dsp:sp>
    <dsp:sp modelId="{6CD1A7E1-7954-4CC3-86DF-8C1BE4973470}">
      <dsp:nvSpPr>
        <dsp:cNvPr id="0" name=""/>
        <dsp:cNvSpPr/>
      </dsp:nvSpPr>
      <dsp:spPr>
        <a:xfrm rot="771429">
          <a:off x="4294784" y="3288618"/>
          <a:ext cx="562300" cy="38762"/>
        </a:xfrm>
        <a:custGeom>
          <a:avLst/>
          <a:gdLst/>
          <a:ahLst/>
          <a:cxnLst/>
          <a:rect l="0" t="0" r="0" b="0"/>
          <a:pathLst>
            <a:path>
              <a:moveTo>
                <a:pt x="0" y="19381"/>
              </a:moveTo>
              <a:lnTo>
                <a:pt x="562300"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61877" y="3293942"/>
        <a:ext cx="28115" cy="28115"/>
      </dsp:txXfrm>
    </dsp:sp>
    <dsp:sp modelId="{8903E27C-65A0-4AE2-A047-DF83CC922FAD}">
      <dsp:nvSpPr>
        <dsp:cNvPr id="0" name=""/>
        <dsp:cNvSpPr/>
      </dsp:nvSpPr>
      <dsp:spPr>
        <a:xfrm>
          <a:off x="4810503" y="2822102"/>
          <a:ext cx="1959286" cy="1526066"/>
        </a:xfrm>
        <a:prstGeom prst="ellipse">
          <a:avLst/>
        </a:prstGeom>
        <a:gradFill rotWithShape="0">
          <a:gsLst>
            <a:gs pos="0">
              <a:schemeClr val="accent3">
                <a:hueOff val="3750088"/>
                <a:satOff val="-5627"/>
                <a:lumOff val="-915"/>
                <a:alphaOff val="0"/>
                <a:tint val="50000"/>
                <a:satMod val="300000"/>
              </a:schemeClr>
            </a:gs>
            <a:gs pos="35000">
              <a:schemeClr val="accent3">
                <a:hueOff val="3750088"/>
                <a:satOff val="-5627"/>
                <a:lumOff val="-915"/>
                <a:alphaOff val="0"/>
                <a:tint val="37000"/>
                <a:satMod val="300000"/>
              </a:schemeClr>
            </a:gs>
            <a:gs pos="100000">
              <a:schemeClr val="accent3">
                <a:hueOff val="3750088"/>
                <a:satOff val="-5627"/>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Efficiency</a:t>
          </a:r>
        </a:p>
      </dsp:txBody>
      <dsp:txXfrm>
        <a:off x="5097434" y="3045589"/>
        <a:ext cx="1385424" cy="1079092"/>
      </dsp:txXfrm>
    </dsp:sp>
    <dsp:sp modelId="{AB428CD6-C2A2-4B7C-870D-574C1FA96CDB}">
      <dsp:nvSpPr>
        <dsp:cNvPr id="0" name=""/>
        <dsp:cNvSpPr/>
      </dsp:nvSpPr>
      <dsp:spPr>
        <a:xfrm rot="3857143">
          <a:off x="3677680" y="4080045"/>
          <a:ext cx="746553" cy="38762"/>
        </a:xfrm>
        <a:custGeom>
          <a:avLst/>
          <a:gdLst/>
          <a:ahLst/>
          <a:cxnLst/>
          <a:rect l="0" t="0" r="0" b="0"/>
          <a:pathLst>
            <a:path>
              <a:moveTo>
                <a:pt x="0" y="19381"/>
              </a:moveTo>
              <a:lnTo>
                <a:pt x="746553"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032293" y="4080763"/>
        <a:ext cx="37327" cy="37327"/>
      </dsp:txXfrm>
    </dsp:sp>
    <dsp:sp modelId="{94618E99-3863-45A9-9AF5-57FCB3E545CE}">
      <dsp:nvSpPr>
        <dsp:cNvPr id="0" name=""/>
        <dsp:cNvSpPr/>
      </dsp:nvSpPr>
      <dsp:spPr>
        <a:xfrm>
          <a:off x="3682357" y="4375490"/>
          <a:ext cx="1738006" cy="1526066"/>
        </a:xfrm>
        <a:prstGeom prst="ellipse">
          <a:avLst/>
        </a:prstGeom>
        <a:gradFill rotWithShape="0">
          <a:gsLst>
            <a:gs pos="0">
              <a:schemeClr val="accent3">
                <a:hueOff val="5625132"/>
                <a:satOff val="-8440"/>
                <a:lumOff val="-1373"/>
                <a:alphaOff val="0"/>
                <a:tint val="50000"/>
                <a:satMod val="300000"/>
              </a:schemeClr>
            </a:gs>
            <a:gs pos="35000">
              <a:schemeClr val="accent3">
                <a:hueOff val="5625132"/>
                <a:satOff val="-8440"/>
                <a:lumOff val="-1373"/>
                <a:alphaOff val="0"/>
                <a:tint val="37000"/>
                <a:satMod val="300000"/>
              </a:schemeClr>
            </a:gs>
            <a:gs pos="100000">
              <a:schemeClr val="accent3">
                <a:hueOff val="5625132"/>
                <a:satOff val="-8440"/>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Optimality</a:t>
          </a:r>
        </a:p>
      </dsp:txBody>
      <dsp:txXfrm>
        <a:off x="3936882" y="4598977"/>
        <a:ext cx="1228956" cy="1079092"/>
      </dsp:txXfrm>
    </dsp:sp>
    <dsp:sp modelId="{F707CEA7-53B4-47DE-8310-2E7CAC616ADE}">
      <dsp:nvSpPr>
        <dsp:cNvPr id="0" name=""/>
        <dsp:cNvSpPr/>
      </dsp:nvSpPr>
      <dsp:spPr>
        <a:xfrm rot="6942857">
          <a:off x="2706371" y="4070781"/>
          <a:ext cx="725988" cy="38762"/>
        </a:xfrm>
        <a:custGeom>
          <a:avLst/>
          <a:gdLst/>
          <a:ahLst/>
          <a:cxnLst/>
          <a:rect l="0" t="0" r="0" b="0"/>
          <a:pathLst>
            <a:path>
              <a:moveTo>
                <a:pt x="0" y="19381"/>
              </a:moveTo>
              <a:lnTo>
                <a:pt x="725988"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3051216" y="4072013"/>
        <a:ext cx="36299" cy="36299"/>
      </dsp:txXfrm>
    </dsp:sp>
    <dsp:sp modelId="{8731064D-A9E9-443C-B218-02B9E67ECE7E}">
      <dsp:nvSpPr>
        <dsp:cNvPr id="0" name=""/>
        <dsp:cNvSpPr/>
      </dsp:nvSpPr>
      <dsp:spPr>
        <a:xfrm>
          <a:off x="1499383" y="4375490"/>
          <a:ext cx="2130236" cy="1526066"/>
        </a:xfrm>
        <a:prstGeom prst="ellipse">
          <a:avLst/>
        </a:prstGeom>
        <a:gradFill rotWithShape="0">
          <a:gsLst>
            <a:gs pos="0">
              <a:schemeClr val="accent3">
                <a:hueOff val="7500176"/>
                <a:satOff val="-11253"/>
                <a:lumOff val="-1830"/>
                <a:alphaOff val="0"/>
                <a:tint val="50000"/>
                <a:satMod val="300000"/>
              </a:schemeClr>
            </a:gs>
            <a:gs pos="35000">
              <a:schemeClr val="accent3">
                <a:hueOff val="7500176"/>
                <a:satOff val="-11253"/>
                <a:lumOff val="-1830"/>
                <a:alphaOff val="0"/>
                <a:tint val="37000"/>
                <a:satMod val="300000"/>
              </a:schemeClr>
            </a:gs>
            <a:gs pos="100000">
              <a:schemeClr val="accent3">
                <a:hueOff val="7500176"/>
                <a:satOff val="-11253"/>
                <a:lumOff val="-18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Acceptability</a:t>
          </a:r>
        </a:p>
      </dsp:txBody>
      <dsp:txXfrm>
        <a:off x="1811349" y="4598977"/>
        <a:ext cx="1506304" cy="1079092"/>
      </dsp:txXfrm>
    </dsp:sp>
    <dsp:sp modelId="{88013EBC-8AB6-4BE7-BBC0-ABAF634FF607}">
      <dsp:nvSpPr>
        <dsp:cNvPr id="0" name=""/>
        <dsp:cNvSpPr/>
      </dsp:nvSpPr>
      <dsp:spPr>
        <a:xfrm rot="10028571">
          <a:off x="2284877" y="3285677"/>
          <a:ext cx="535869" cy="38762"/>
        </a:xfrm>
        <a:custGeom>
          <a:avLst/>
          <a:gdLst/>
          <a:ahLst/>
          <a:cxnLst/>
          <a:rect l="0" t="0" r="0" b="0"/>
          <a:pathLst>
            <a:path>
              <a:moveTo>
                <a:pt x="0" y="19381"/>
              </a:moveTo>
              <a:lnTo>
                <a:pt x="535869"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539415" y="3291662"/>
        <a:ext cx="26793" cy="26793"/>
      </dsp:txXfrm>
    </dsp:sp>
    <dsp:sp modelId="{509C70FF-8710-4531-9710-A265F65E0EB2}">
      <dsp:nvSpPr>
        <dsp:cNvPr id="0" name=""/>
        <dsp:cNvSpPr/>
      </dsp:nvSpPr>
      <dsp:spPr>
        <a:xfrm>
          <a:off x="316810" y="2822102"/>
          <a:ext cx="2017811" cy="1526066"/>
        </a:xfrm>
        <a:prstGeom prst="ellipse">
          <a:avLst/>
        </a:prstGeom>
        <a:gradFill rotWithShape="0">
          <a:gsLst>
            <a:gs pos="0">
              <a:schemeClr val="accent3">
                <a:hueOff val="9375220"/>
                <a:satOff val="-14067"/>
                <a:lumOff val="-2288"/>
                <a:alphaOff val="0"/>
                <a:tint val="50000"/>
                <a:satMod val="300000"/>
              </a:schemeClr>
            </a:gs>
            <a:gs pos="35000">
              <a:schemeClr val="accent3">
                <a:hueOff val="9375220"/>
                <a:satOff val="-14067"/>
                <a:lumOff val="-2288"/>
                <a:alphaOff val="0"/>
                <a:tint val="37000"/>
                <a:satMod val="300000"/>
              </a:schemeClr>
            </a:gs>
            <a:gs pos="100000">
              <a:schemeClr val="accent3">
                <a:hueOff val="9375220"/>
                <a:satOff val="-14067"/>
                <a:lumOff val="-228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Legitimacy</a:t>
          </a:r>
        </a:p>
      </dsp:txBody>
      <dsp:txXfrm>
        <a:off x="612312" y="3045589"/>
        <a:ext cx="1426807" cy="1079092"/>
      </dsp:txXfrm>
    </dsp:sp>
    <dsp:sp modelId="{7C430BE2-F320-43CA-85D6-D2F8F106E57E}">
      <dsp:nvSpPr>
        <dsp:cNvPr id="0" name=""/>
        <dsp:cNvSpPr/>
      </dsp:nvSpPr>
      <dsp:spPr>
        <a:xfrm rot="13114286">
          <a:off x="2281105" y="2342488"/>
          <a:ext cx="763554" cy="38762"/>
        </a:xfrm>
        <a:custGeom>
          <a:avLst/>
          <a:gdLst/>
          <a:ahLst/>
          <a:cxnLst/>
          <a:rect l="0" t="0" r="0" b="0"/>
          <a:pathLst>
            <a:path>
              <a:moveTo>
                <a:pt x="0" y="19381"/>
              </a:moveTo>
              <a:lnTo>
                <a:pt x="763554" y="19381"/>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643793" y="2342780"/>
        <a:ext cx="38177" cy="38177"/>
      </dsp:txXfrm>
    </dsp:sp>
    <dsp:sp modelId="{77D8B5BE-2EFA-47BD-802C-71458CBBA8A4}">
      <dsp:nvSpPr>
        <dsp:cNvPr id="0" name=""/>
        <dsp:cNvSpPr/>
      </dsp:nvSpPr>
      <dsp:spPr>
        <a:xfrm>
          <a:off x="1004800" y="885058"/>
          <a:ext cx="1526066" cy="1526066"/>
        </a:xfrm>
        <a:prstGeom prst="ellipse">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itchFamily="34" charset="0"/>
              <a:cs typeface="Calibri" pitchFamily="34" charset="0"/>
            </a:rPr>
            <a:t>Equity</a:t>
          </a:r>
        </a:p>
      </dsp:txBody>
      <dsp:txXfrm>
        <a:off x="1228287" y="1108545"/>
        <a:ext cx="1079092" cy="1079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3DE1E0-C355-4FEB-A79F-9DDFF55F4FED}">
      <dsp:nvSpPr>
        <dsp:cNvPr id="0" name=""/>
        <dsp:cNvSpPr/>
      </dsp:nvSpPr>
      <dsp:spPr>
        <a:xfrm>
          <a:off x="502926" y="467360"/>
          <a:ext cx="3383280" cy="3383279"/>
        </a:xfrm>
        <a:prstGeom prst="ellipse">
          <a:avLst/>
        </a:prstGeom>
        <a:solidFill>
          <a:schemeClr val="dk2">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l" defTabSz="3200400">
            <a:lnSpc>
              <a:spcPct val="90000"/>
            </a:lnSpc>
            <a:spcBef>
              <a:spcPct val="0"/>
            </a:spcBef>
            <a:spcAft>
              <a:spcPct val="35000"/>
            </a:spcAft>
            <a:buNone/>
          </a:pPr>
          <a:r>
            <a:rPr lang="en-US" sz="7200" b="1" kern="1200" dirty="0"/>
            <a:t>A</a:t>
          </a:r>
        </a:p>
      </dsp:txBody>
      <dsp:txXfrm>
        <a:off x="975366" y="866321"/>
        <a:ext cx="1950720" cy="2585357"/>
      </dsp:txXfrm>
    </dsp:sp>
    <dsp:sp modelId="{D4030C41-93F8-4B1B-82FB-EAD9E83007BD}">
      <dsp:nvSpPr>
        <dsp:cNvPr id="0" name=""/>
        <dsp:cNvSpPr/>
      </dsp:nvSpPr>
      <dsp:spPr>
        <a:xfrm>
          <a:off x="1676385" y="467360"/>
          <a:ext cx="3383280" cy="3383279"/>
        </a:xfrm>
        <a:prstGeom prst="ellipse">
          <a:avLst/>
        </a:prstGeom>
        <a:solidFill>
          <a:schemeClr val="dk2">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3200400">
            <a:lnSpc>
              <a:spcPct val="90000"/>
            </a:lnSpc>
            <a:spcBef>
              <a:spcPct val="0"/>
            </a:spcBef>
            <a:spcAft>
              <a:spcPct val="35000"/>
            </a:spcAft>
            <a:buNone/>
          </a:pPr>
          <a:r>
            <a:rPr lang="en-US" sz="7200" b="1" kern="1200"/>
            <a:t>     B</a:t>
          </a:r>
          <a:endParaRPr lang="en-US" sz="7200" b="1" kern="1200" dirty="0"/>
        </a:p>
      </dsp:txBody>
      <dsp:txXfrm>
        <a:off x="2636505" y="866321"/>
        <a:ext cx="1950720" cy="25853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2143B6-8597-42B1-BA73-4D324CF4E98C}">
      <dsp:nvSpPr>
        <dsp:cNvPr id="0" name=""/>
        <dsp:cNvSpPr/>
      </dsp:nvSpPr>
      <dsp:spPr>
        <a:xfrm>
          <a:off x="1349374" y="0"/>
          <a:ext cx="4800600" cy="4800600"/>
        </a:xfrm>
        <a:prstGeom prst="ellips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dirty="0"/>
            <a:t>Quality Management</a:t>
          </a:r>
        </a:p>
      </dsp:txBody>
      <dsp:txXfrm>
        <a:off x="2910770" y="240029"/>
        <a:ext cx="1677809" cy="720090"/>
      </dsp:txXfrm>
    </dsp:sp>
    <dsp:sp modelId="{0E95E791-5E36-48D1-91B1-0D9ADCE388EB}">
      <dsp:nvSpPr>
        <dsp:cNvPr id="0" name=""/>
        <dsp:cNvSpPr/>
      </dsp:nvSpPr>
      <dsp:spPr>
        <a:xfrm>
          <a:off x="1949449" y="1200149"/>
          <a:ext cx="3600450" cy="3600450"/>
        </a:xfrm>
        <a:prstGeom prst="ellipse">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Quality Assurance</a:t>
          </a:r>
        </a:p>
      </dsp:txBody>
      <dsp:txXfrm>
        <a:off x="2910770" y="1425178"/>
        <a:ext cx="1677809" cy="675084"/>
      </dsp:txXfrm>
    </dsp:sp>
    <dsp:sp modelId="{0EED4047-78E9-4937-AE63-83B22F2831BD}">
      <dsp:nvSpPr>
        <dsp:cNvPr id="0" name=""/>
        <dsp:cNvSpPr/>
      </dsp:nvSpPr>
      <dsp:spPr>
        <a:xfrm>
          <a:off x="2549525" y="2400300"/>
          <a:ext cx="2400300" cy="2400300"/>
        </a:xfrm>
        <a:prstGeom prst="ellipse">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t>Quality Control</a:t>
          </a:r>
        </a:p>
      </dsp:txBody>
      <dsp:txXfrm>
        <a:off x="2901040" y="3000375"/>
        <a:ext cx="1697268" cy="120015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BE985A-53EC-48B1-824E-E90F234F602A}" type="datetimeFigureOut">
              <a:rPr lang="en-US" smtClean="0"/>
              <a:t>4/27/2020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0BB43C-2A43-4E05-AE38-B0C83FF30CD3}" type="slidenum">
              <a:rPr lang="en-US" smtClean="0"/>
              <a:t>‹#›</a:t>
            </a:fld>
            <a:endParaRPr lang="en-US"/>
          </a:p>
        </p:txBody>
      </p:sp>
    </p:spTree>
    <p:extLst>
      <p:ext uri="{BB962C8B-B14F-4D97-AF65-F5344CB8AC3E}">
        <p14:creationId xmlns:p14="http://schemas.microsoft.com/office/powerpoint/2010/main" val="1496374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BC1B7DA-78A2-40EC-BC4C-A936E888FF4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r>
              <a:rPr lang="en-US" b="1" dirty="0"/>
              <a:t>****</a:t>
            </a:r>
            <a:r>
              <a:rPr lang="en-US" dirty="0"/>
              <a:t>When individuals receive care or fail to receive it, they</a:t>
            </a:r>
            <a:r>
              <a:rPr lang="en-US" baseline="0" dirty="0"/>
              <a:t> are not necessarily the ones that benefits or suffer.</a:t>
            </a:r>
            <a:r>
              <a:rPr lang="en-US" dirty="0"/>
              <a:t> When there is benefit or harm to others, society will view the appropriateness of care differently from individuals.E.g.Genetic counseling, family</a:t>
            </a:r>
            <a:r>
              <a:rPr lang="en-US" baseline="0" dirty="0"/>
              <a:t> planning,immunization,reporting of communicable diseases, and aggressive behaviours,and health supervision of those who, if their capacity fail might endanger others.</a:t>
            </a:r>
          </a:p>
          <a:p>
            <a:r>
              <a:rPr lang="en-US" baseline="0" dirty="0"/>
              <a:t>***When the effect of care confined to individuals society might not value them as highly as individuals do.For example: society may give more concern for children than elderly in care.</a:t>
            </a:r>
          </a:p>
          <a:p>
            <a:r>
              <a:rPr lang="en-US" baseline="0" dirty="0"/>
              <a:t>***In view of cost society differs from individuals.</a:t>
            </a:r>
            <a:endParaRPr lang="en-US" dirty="0"/>
          </a:p>
        </p:txBody>
      </p:sp>
      <p:sp>
        <p:nvSpPr>
          <p:cNvPr id="126980"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D3AA231-C790-4F3F-8D6F-2E0211123EB9}"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p:spPr>
        <p:txBody>
          <a:bodyPr/>
          <a:lstStyle/>
          <a:p>
            <a:r>
              <a:rPr lang="en-US" dirty="0"/>
              <a:t>Q.What is Horizontal</a:t>
            </a:r>
            <a:r>
              <a:rPr lang="en-US" baseline="0" dirty="0"/>
              <a:t> and Vertical equity???Discuss.</a:t>
            </a:r>
          </a:p>
          <a:p>
            <a:r>
              <a:rPr lang="en-US" baseline="0" dirty="0"/>
              <a:t>Equity addresses:</a:t>
            </a:r>
          </a:p>
          <a:p>
            <a:pPr marL="228600" indent="-228600">
              <a:buFont typeface="+mj-lt"/>
              <a:buAutoNum type="arabicPeriod"/>
            </a:pPr>
            <a:r>
              <a:rPr lang="en-US" baseline="0" dirty="0"/>
              <a:t>What individuals consider fair</a:t>
            </a:r>
          </a:p>
          <a:p>
            <a:pPr marL="228600" indent="-228600">
              <a:buFont typeface="+mj-lt"/>
              <a:buAutoNum type="arabicPeriod"/>
            </a:pPr>
            <a:r>
              <a:rPr lang="en-US" baseline="0" dirty="0"/>
              <a:t>What society considers fair</a:t>
            </a:r>
          </a:p>
          <a:p>
            <a:pPr marL="228600" indent="-228600">
              <a:buFont typeface="+mj-lt"/>
              <a:buAutoNum type="arabicPeriod"/>
            </a:pPr>
            <a:r>
              <a:rPr lang="en-US" baseline="0" dirty="0"/>
              <a:t>Distribution of access to care</a:t>
            </a:r>
          </a:p>
          <a:p>
            <a:pPr marL="228600" indent="-228600">
              <a:buFont typeface="+mj-lt"/>
              <a:buAutoNum type="arabicPeriod"/>
            </a:pPr>
            <a:r>
              <a:rPr lang="en-US" baseline="0" dirty="0"/>
              <a:t>Distribution of quality of subsequent care and of it consequences</a:t>
            </a:r>
            <a:endParaRPr lang="en-US" dirty="0"/>
          </a:p>
        </p:txBody>
      </p:sp>
      <p:sp>
        <p:nvSpPr>
          <p:cNvPr id="128004"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349BA98-9374-492E-8C9E-F6A4CA85EA7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p:spPr>
        <p:txBody>
          <a:bodyPr/>
          <a:lstStyle/>
          <a:p>
            <a:endParaRPr lang="en-US" dirty="0"/>
          </a:p>
        </p:txBody>
      </p:sp>
      <p:sp>
        <p:nvSpPr>
          <p:cNvPr id="13107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51C3EEB-022A-4333-88DA-0D6685C9DDCD}"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2400" dirty="0">
              <a:latin typeface="Book Antiqua" pitchFamily="18" charset="0"/>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Q.What is direct cost of health care? What is opportunity cost of health care?</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ln/>
        </p:spPr>
      </p:sp>
      <p:sp>
        <p:nvSpPr>
          <p:cNvPr id="116739" name="Notes Placeholder 2"/>
          <p:cNvSpPr>
            <a:spLocks noGrp="1"/>
          </p:cNvSpPr>
          <p:nvPr>
            <p:ph type="body" idx="1"/>
          </p:nvPr>
        </p:nvSpPr>
        <p:spPr>
          <a:noFill/>
          <a:ln/>
        </p:spPr>
        <p:txBody>
          <a:bodyPr/>
          <a:lstStyle/>
          <a:p>
            <a:r>
              <a:rPr lang="en-US" b="1" dirty="0"/>
              <a:t>IOM</a:t>
            </a:r>
            <a:r>
              <a:rPr lang="en-US" dirty="0"/>
              <a:t>-Institute of Medicine</a:t>
            </a:r>
          </a:p>
          <a:p>
            <a:r>
              <a:rPr lang="en-US" dirty="0"/>
              <a:t>    -</a:t>
            </a:r>
            <a:r>
              <a:rPr lang="en-US" sz="1200" kern="1200" baseline="0" dirty="0">
                <a:solidFill>
                  <a:schemeClr val="tx1"/>
                </a:solidFill>
                <a:latin typeface="Arial" pitchFamily="34" charset="0"/>
                <a:ea typeface="+mn-ea"/>
                <a:cs typeface="+mn-cs"/>
              </a:rPr>
              <a:t>An independent, non-profit organization helping to lead the improvement of healthcare throughout the world.</a:t>
            </a:r>
          </a:p>
          <a:p>
            <a:r>
              <a:rPr lang="en-US" sz="1200" kern="1200" baseline="0" dirty="0">
                <a:solidFill>
                  <a:schemeClr val="tx1"/>
                </a:solidFill>
                <a:latin typeface="Arial" pitchFamily="34" charset="0"/>
                <a:ea typeface="+mn-ea"/>
                <a:cs typeface="+mn-cs"/>
              </a:rPr>
              <a:t>    -A private, nonprofit organization created by the federal government(USA) to provide science based advice on matters of medicine and health</a:t>
            </a:r>
          </a:p>
          <a:p>
            <a:r>
              <a:rPr lang="en-US" sz="1200" b="1" kern="1200" baseline="0" dirty="0">
                <a:solidFill>
                  <a:schemeClr val="tx1"/>
                </a:solidFill>
                <a:latin typeface="Arial" pitchFamily="34" charset="0"/>
                <a:ea typeface="+mn-ea"/>
                <a:cs typeface="+mn-cs"/>
              </a:rPr>
              <a:t>The expanded definition incorporating both the concept of W.Edward Demings concept:</a:t>
            </a:r>
          </a:p>
          <a:p>
            <a:r>
              <a:rPr lang="en-US" sz="1200" kern="1200" baseline="0" dirty="0">
                <a:solidFill>
                  <a:schemeClr val="tx1"/>
                </a:solidFill>
                <a:latin typeface="Arial" pitchFamily="34" charset="0"/>
                <a:ea typeface="+mn-ea"/>
                <a:cs typeface="+mn-cs"/>
              </a:rPr>
              <a:t>“Quality consists of the degree to which health services for individuals and populations increase the likelihood of desired health outcomes (quality principles), are consistent with current professional knowledge (professional practitioner skill), and meet the expectations of healthcare users (the marketplace).”</a:t>
            </a:r>
            <a:endParaRPr lang="en-US" dirty="0"/>
          </a:p>
        </p:txBody>
      </p:sp>
      <p:sp>
        <p:nvSpPr>
          <p:cNvPr id="116740"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4FA4089-DA91-4F64-AF38-B0D34D81AB25}"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Q.What is the relationship between cost</a:t>
            </a:r>
            <a:r>
              <a:rPr lang="en-US" baseline="0" dirty="0"/>
              <a:t> of care and quality of care????Discuss with evidences.</a:t>
            </a:r>
          </a:p>
          <a:p>
            <a:pPr marL="228600" indent="-228600">
              <a:buFont typeface="+mj-lt"/>
              <a:buAutoNum type="arabicPeriod"/>
            </a:pPr>
            <a:r>
              <a:rPr lang="en-US" dirty="0">
                <a:latin typeface="Book Antiqua" pitchFamily="18" charset="0"/>
              </a:rPr>
              <a:t>How is quality related to cost?</a:t>
            </a:r>
          </a:p>
          <a:p>
            <a:pPr marL="228600" indent="-228600">
              <a:buFont typeface="+mj-lt"/>
              <a:buAutoNum type="arabicPeriod"/>
            </a:pPr>
            <a:r>
              <a:rPr lang="en-US" dirty="0">
                <a:latin typeface="Book Antiqua" pitchFamily="18" charset="0"/>
              </a:rPr>
              <a:t>What is the cost of good quality healthcare?</a:t>
            </a:r>
          </a:p>
          <a:p>
            <a:pPr marL="228600" indent="-228600">
              <a:buFont typeface="+mj-lt"/>
              <a:buAutoNum type="arabicPeriod"/>
            </a:pPr>
            <a:r>
              <a:rPr lang="en-US" dirty="0">
                <a:latin typeface="Book Antiqua" pitchFamily="18" charset="0"/>
              </a:rPr>
              <a:t>What is the cost of poor quality healthcare?</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For example: organizations</a:t>
            </a:r>
            <a:r>
              <a:rPr lang="en-US" sz="1200" u="sng" kern="1200" dirty="0">
                <a:solidFill>
                  <a:schemeClr val="tx1"/>
                </a:solidFill>
                <a:effectLst/>
                <a:latin typeface="Arial" pitchFamily="34" charset="0"/>
                <a:ea typeface="+mn-ea"/>
                <a:cs typeface="+mn-cs"/>
              </a:rPr>
              <a:t> can define their own internal quality standards, processes and procedures; the organization will develop these over time and then relevant stakeholders will be required to adhere by them.</a:t>
            </a:r>
          </a:p>
          <a:p>
            <a:pPr marL="628650" indent="-171450">
              <a:buFont typeface="Arial" pitchFamily="34" charset="0"/>
              <a:buChar char="•"/>
            </a:pPr>
            <a:r>
              <a:rPr lang="en-US" sz="1200" u="sng" kern="1200" dirty="0">
                <a:solidFill>
                  <a:schemeClr val="tx1"/>
                </a:solidFill>
                <a:effectLst/>
                <a:latin typeface="Arial" pitchFamily="34" charset="0"/>
                <a:ea typeface="+mn-ea"/>
                <a:cs typeface="+mn-cs"/>
              </a:rPr>
              <a:t>The process of making sure that the stakeholders are adhered to the defined standards and procedures is called quality control. In quality control, a verification process takes place. Certain activities and products are verified against a defined set of rules or standards.</a:t>
            </a:r>
          </a:p>
          <a:p>
            <a:pPr marL="628650" indent="-171450">
              <a:buFont typeface="Arial" pitchFamily="34" charset="0"/>
              <a:buChar char="•"/>
            </a:pPr>
            <a:r>
              <a:rPr lang="en-US" sz="1200" u="sng" kern="1200" dirty="0">
                <a:solidFill>
                  <a:schemeClr val="tx1"/>
                </a:solidFill>
                <a:effectLst/>
                <a:latin typeface="Arial" pitchFamily="34" charset="0"/>
                <a:ea typeface="+mn-ea"/>
                <a:cs typeface="+mn-cs"/>
              </a:rPr>
              <a:t>Every organization that practices QC needs to have a Quality Manual. The quality manual outlines the quality focus and the objectives in the organization. The quality manual gives the quality guidance to different departments and functions. Therefore, everyone in the organization needs to be aware of his or her responsibilities mentioned in the quality manual.</a:t>
            </a:r>
            <a:endParaRPr lang="en-US" sz="1200" kern="1200" dirty="0">
              <a:solidFill>
                <a:schemeClr val="tx1"/>
              </a:solidFill>
              <a:effectLst/>
              <a:latin typeface="Arial" pitchFamily="34" charset="0"/>
              <a:ea typeface="+mn-ea"/>
              <a:cs typeface="+mn-cs"/>
            </a:endParaRPr>
          </a:p>
          <a:p>
            <a:pPr marL="6286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1200" u="sng" kern="1200" dirty="0">
                <a:solidFill>
                  <a:schemeClr val="tx1"/>
                </a:solidFill>
                <a:effectLst/>
                <a:latin typeface="Arial" pitchFamily="34" charset="0"/>
                <a:ea typeface="+mn-ea"/>
                <a:cs typeface="+mn-cs"/>
              </a:rPr>
              <a:t>In quality assurance, a constant effort is made to enhance the quality practices in the organization. Therefore, continuous improvements are expected in quality functions in the company. For this, there is a dedicated quality assurance team commissioned.</a:t>
            </a:r>
            <a:endParaRPr lang="en-US" sz="1200" kern="1200" dirty="0">
              <a:solidFill>
                <a:schemeClr val="tx1"/>
              </a:solidFill>
              <a:effectLst/>
              <a:latin typeface="Arial" pitchFamily="34" charset="0"/>
              <a:ea typeface="+mn-ea"/>
              <a:cs typeface="+mn-cs"/>
            </a:endParaRPr>
          </a:p>
          <a:p>
            <a:pPr marL="6286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US" sz="1200" kern="1200" dirty="0">
              <a:solidFill>
                <a:schemeClr val="tx1"/>
              </a:solidFill>
              <a:effectLst/>
              <a:latin typeface="Arial" pitchFamily="34" charset="0"/>
              <a:ea typeface="+mn-ea"/>
              <a:cs typeface="+mn-cs"/>
            </a:endParaRPr>
          </a:p>
          <a:p>
            <a:pPr marL="628650" indent="-171450">
              <a:buFont typeface="Arial" pitchFamily="34" charset="0"/>
              <a:buChar char="•"/>
            </a:pPr>
            <a:endParaRPr lang="en-US" sz="1200" kern="1200" dirty="0">
              <a:solidFill>
                <a:schemeClr val="tx1"/>
              </a:solidFill>
              <a:effectLst/>
              <a:latin typeface="Arial" pitchFamily="34"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9163420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p:spPr>
        <p:txBody>
          <a:bodyPr/>
          <a:lstStyle/>
          <a:p>
            <a:endParaRPr lang="en-US" dirty="0"/>
          </a:p>
        </p:txBody>
      </p:sp>
      <p:sp>
        <p:nvSpPr>
          <p:cNvPr id="135172"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94EDBAB-304F-448D-8FF3-1FB1229428D1}"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ln/>
        </p:spPr>
      </p:sp>
      <p:sp>
        <p:nvSpPr>
          <p:cNvPr id="136195" name="Notes Placeholder 2"/>
          <p:cNvSpPr>
            <a:spLocks noGrp="1"/>
          </p:cNvSpPr>
          <p:nvPr>
            <p:ph type="body" idx="1"/>
          </p:nvPr>
        </p:nvSpPr>
        <p:spPr>
          <a:noFill/>
          <a:ln/>
        </p:spPr>
        <p:txBody>
          <a:bodyPr/>
          <a:lstStyle/>
          <a:p>
            <a:endParaRPr lang="en-US" dirty="0"/>
          </a:p>
        </p:txBody>
      </p:sp>
      <p:sp>
        <p:nvSpPr>
          <p:cNvPr id="13619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574DCE-02AF-482C-991F-93BB3B5A72FB}"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48</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ln/>
        </p:spPr>
      </p:sp>
      <p:sp>
        <p:nvSpPr>
          <p:cNvPr id="137219" name="Notes Placeholder 2"/>
          <p:cNvSpPr>
            <a:spLocks noGrp="1"/>
          </p:cNvSpPr>
          <p:nvPr>
            <p:ph type="body" idx="1"/>
          </p:nvPr>
        </p:nvSpPr>
        <p:spPr>
          <a:noFill/>
          <a:ln/>
        </p:spPr>
        <p:txBody>
          <a:bodyPr/>
          <a:lstStyle/>
          <a:p>
            <a:endParaRPr lang="en-US"/>
          </a:p>
        </p:txBody>
      </p:sp>
      <p:sp>
        <p:nvSpPr>
          <p:cNvPr id="137220"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371353A-865D-4467-ACBB-20DF6DFB1921}"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49</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endParaRPr lang="en-US"/>
          </a:p>
        </p:txBody>
      </p:sp>
      <p:sp>
        <p:nvSpPr>
          <p:cNvPr id="138244"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C50234C-17B5-4F0C-97B9-EABF39CECE5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50</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endParaRPr lang="en-US"/>
          </a:p>
        </p:txBody>
      </p:sp>
      <p:sp>
        <p:nvSpPr>
          <p:cNvPr id="140292"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0C7CA77-80AF-4274-944E-9D4AF53E56B0}"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p:spPr>
        <p:txBody>
          <a:bodyPr/>
          <a:lstStyle/>
          <a:p>
            <a:endParaRPr lang="en-US"/>
          </a:p>
        </p:txBody>
      </p:sp>
      <p:sp>
        <p:nvSpPr>
          <p:cNvPr id="14131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5E72FE2-8F01-4DBF-85B8-03DBD8937B74}"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52</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a:ln/>
        </p:spPr>
        <p:txBody>
          <a:bodyPr/>
          <a:lstStyle/>
          <a:p>
            <a:endParaRPr lang="en-US"/>
          </a:p>
        </p:txBody>
      </p:sp>
      <p:sp>
        <p:nvSpPr>
          <p:cNvPr id="118788"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3F03CA5-E346-4D6B-86A9-81B959687667}"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119811" name="Notes Placeholder 2"/>
          <p:cNvSpPr>
            <a:spLocks noGrp="1"/>
          </p:cNvSpPr>
          <p:nvPr>
            <p:ph type="body" idx="1"/>
          </p:nvPr>
        </p:nvSpPr>
        <p:spPr>
          <a:noFill/>
          <a:ln/>
        </p:spPr>
        <p:txBody>
          <a:bodyPr/>
          <a:lstStyle/>
          <a:p>
            <a:endParaRPr lang="en-US"/>
          </a:p>
        </p:txBody>
      </p:sp>
      <p:sp>
        <p:nvSpPr>
          <p:cNvPr id="119812"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198F828-2A76-42F5-8DC3-74C5C9BFA361}"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ln/>
        </p:spPr>
      </p:sp>
      <p:sp>
        <p:nvSpPr>
          <p:cNvPr id="120835" name="Notes Placeholder 2"/>
          <p:cNvSpPr>
            <a:spLocks noGrp="1"/>
          </p:cNvSpPr>
          <p:nvPr>
            <p:ph type="body" idx="1"/>
          </p:nvPr>
        </p:nvSpPr>
        <p:spPr>
          <a:noFill/>
          <a:ln/>
        </p:spPr>
        <p:txBody>
          <a:bodyPr/>
          <a:lstStyle/>
          <a:p>
            <a:r>
              <a:rPr lang="en-US" b="1" dirty="0"/>
              <a:t>Efficacy</a:t>
            </a:r>
            <a:r>
              <a:rPr lang="en-US" dirty="0"/>
              <a:t>-the ability of care at its best to improve health. It is the ability of science and art of health care to bring about improvement in health and well being under most favorable condition. The relative efficacy of alternative strategies of care is established by well controlled clinical research or technology assessment.</a:t>
            </a:r>
          </a:p>
        </p:txBody>
      </p:sp>
      <p:sp>
        <p:nvSpPr>
          <p:cNvPr id="12083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688B19D-ABF9-497B-8052-527C375D3D1B}"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p:spPr>
        <p:txBody>
          <a:bodyPr/>
          <a:lstStyle/>
          <a:p>
            <a:r>
              <a:rPr lang="en-US" b="1" dirty="0"/>
              <a:t>Effectiveness-</a:t>
            </a:r>
            <a:r>
              <a:rPr lang="en-US" dirty="0"/>
              <a:t>In contrast to efficacy is improvement in health that is achieved or can be expected to be achieved under the ordinary circumstance of everyday practice. In</a:t>
            </a:r>
            <a:r>
              <a:rPr lang="en-US" baseline="0" dirty="0"/>
              <a:t> effectiveness no mention of cost; the effect of health is considered only the sum of whatever improvement or damage health care produced or can be expected produce.</a:t>
            </a:r>
          </a:p>
          <a:p>
            <a:r>
              <a:rPr lang="en-US" baseline="0" dirty="0"/>
              <a:t>***When cost is introduced we consider two other pillars: Efficiency and optimality. </a:t>
            </a:r>
            <a:endParaRPr lang="en-US" dirty="0"/>
          </a:p>
        </p:txBody>
      </p:sp>
      <p:sp>
        <p:nvSpPr>
          <p:cNvPr id="121860"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8E9CE2-41AC-4F18-9B4D-1D61AB5ECF5F}"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r>
              <a:rPr lang="en-US" b="1" dirty="0"/>
              <a:t>Efficiency</a:t>
            </a:r>
            <a:r>
              <a:rPr lang="en-US" dirty="0"/>
              <a:t>-is the ability to obtain the greatest health improvement at the lowest cost.</a:t>
            </a:r>
          </a:p>
        </p:txBody>
      </p:sp>
      <p:sp>
        <p:nvSpPr>
          <p:cNvPr id="123908"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B0AE9A-936C-4893-833C-F1B858B9FE04}"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Optimality</a:t>
            </a:r>
            <a:r>
              <a:rPr lang="en-US" dirty="0"/>
              <a:t>-becomes relevant when the effect of care are valued not absolute terms, but</a:t>
            </a:r>
            <a:r>
              <a:rPr lang="en-US" baseline="0" dirty="0"/>
              <a:t> relative to the cost of care. The most advantageous balancing of cost and benefits.</a:t>
            </a:r>
            <a:endParaRPr lang="en-US" dirty="0"/>
          </a:p>
          <a:p>
            <a:r>
              <a:rPr lang="en-US" dirty="0"/>
              <a:t>A=Optimally effective care</a:t>
            </a:r>
          </a:p>
          <a:p>
            <a:r>
              <a:rPr lang="en-US" dirty="0"/>
              <a:t>B=Maximally effective care</a:t>
            </a:r>
          </a:p>
          <a:p>
            <a:r>
              <a:rPr lang="en-US" b="1" dirty="0"/>
              <a:t>Top panel</a:t>
            </a:r>
            <a:r>
              <a:rPr lang="en-US" dirty="0"/>
              <a:t>: the consequence of making progressive additions to care. Despite increase in cost of care; there is flattening feature in benefit of care.</a:t>
            </a:r>
          </a:p>
          <a:p>
            <a:pPr algn="l"/>
            <a:r>
              <a:rPr lang="en-US" b="1" dirty="0"/>
              <a:t>Lower</a:t>
            </a:r>
            <a:r>
              <a:rPr lang="en-US" b="1" baseline="0" dirty="0"/>
              <a:t> panel</a:t>
            </a:r>
            <a:r>
              <a:rPr lang="en-US" baseline="0" dirty="0"/>
              <a:t>: shows the consequence of relating cost and benefit. Beyond a certain point in progression of care; the balance between cost and benefit becomes adverse.</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3066B63-C93E-454C-A609-7545C0722E6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595715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p:spPr>
        <p:txBody>
          <a:bodyPr/>
          <a:lstStyle/>
          <a:p>
            <a:r>
              <a:rPr lang="en-US" dirty="0"/>
              <a:t>Sub-dimensions</a:t>
            </a:r>
            <a:r>
              <a:rPr lang="en-US" baseline="0" dirty="0"/>
              <a:t> of acceptability:</a:t>
            </a:r>
          </a:p>
          <a:p>
            <a:pPr marL="228600" indent="-228600">
              <a:buFont typeface="+mj-lt"/>
              <a:buAutoNum type="arabicPeriod"/>
            </a:pPr>
            <a:r>
              <a:rPr lang="en-US" b="1" baseline="0" dirty="0"/>
              <a:t>Accessibility of care</a:t>
            </a:r>
            <a:r>
              <a:rPr lang="en-US" baseline="0" dirty="0"/>
              <a:t>-the ability to obtain care when needed and to obtain it easily and conveniently.</a:t>
            </a:r>
          </a:p>
          <a:p>
            <a:pPr marL="228600" indent="-228600">
              <a:buFont typeface="+mj-lt"/>
              <a:buAutoNum type="arabicPeriod"/>
            </a:pPr>
            <a:r>
              <a:rPr lang="en-US" b="1" baseline="0" dirty="0"/>
              <a:t>Patient-practitioner relationship</a:t>
            </a:r>
            <a:r>
              <a:rPr lang="en-US" baseline="0" dirty="0"/>
              <a:t>-patients wishes to treated with considerations and respect, to have their questions answered and their conditions explained and to have an opportunity to participate decisions about their own health and welfare. Improves patient satisfaction and in turn effectiveness through increasing patient cooperation in care.</a:t>
            </a:r>
          </a:p>
          <a:p>
            <a:pPr marL="228600" indent="-228600">
              <a:buFont typeface="+mj-lt"/>
              <a:buAutoNum type="arabicPeriod"/>
            </a:pPr>
            <a:r>
              <a:rPr lang="en-US" b="1" baseline="0" dirty="0"/>
              <a:t>Amenities of care</a:t>
            </a:r>
            <a:r>
              <a:rPr lang="en-US" baseline="0" dirty="0"/>
              <a:t>-the properties of setting in which care is given making them convenient ,comfortable and pleasing.</a:t>
            </a:r>
          </a:p>
          <a:p>
            <a:pPr marL="228600" indent="-228600">
              <a:buFont typeface="+mj-lt"/>
              <a:buAutoNum type="arabicPeriod"/>
            </a:pPr>
            <a:r>
              <a:rPr lang="en-US" sz="2400" b="1" dirty="0">
                <a:latin typeface="Book Antiqua" pitchFamily="18" charset="0"/>
              </a:rPr>
              <a:t>Patient preferences regarding the effectiveness of care</a:t>
            </a:r>
            <a:r>
              <a:rPr lang="en-US" sz="2400" dirty="0">
                <a:latin typeface="Book Antiqua" pitchFamily="18" charset="0"/>
              </a:rPr>
              <a:t>-patients often</a:t>
            </a:r>
            <a:r>
              <a:rPr lang="en-US" sz="2400" baseline="0" dirty="0">
                <a:latin typeface="Book Antiqua" pitchFamily="18" charset="0"/>
              </a:rPr>
              <a:t> value the consequence of care as they affect their own health differently from the valuation of professionals. Patients choose among different alternatives based on effect.</a:t>
            </a:r>
          </a:p>
          <a:p>
            <a:pPr marL="228600" indent="-228600">
              <a:buFont typeface="+mj-lt"/>
              <a:buAutoNum type="arabicPeriod"/>
            </a:pPr>
            <a:r>
              <a:rPr lang="en-US" sz="2400" b="1" dirty="0">
                <a:latin typeface="Book Antiqua" pitchFamily="18" charset="0"/>
              </a:rPr>
              <a:t>Patient preferences to the  costs of care</a:t>
            </a:r>
            <a:r>
              <a:rPr lang="en-US" sz="2400" dirty="0">
                <a:latin typeface="Book Antiqua" pitchFamily="18" charset="0"/>
              </a:rPr>
              <a:t>-In</a:t>
            </a:r>
            <a:r>
              <a:rPr lang="en-US" sz="2400" baseline="0" dirty="0">
                <a:latin typeface="Book Antiqua" pitchFamily="18" charset="0"/>
              </a:rPr>
              <a:t> case</a:t>
            </a:r>
            <a:r>
              <a:rPr lang="en-US" sz="2400" dirty="0">
                <a:latin typeface="Book Antiqua" pitchFamily="18" charset="0"/>
              </a:rPr>
              <a:t> when the method of treatment is the same, patients may</a:t>
            </a:r>
            <a:r>
              <a:rPr lang="en-US" sz="2400" baseline="0" dirty="0">
                <a:latin typeface="Book Antiqua" pitchFamily="18" charset="0"/>
              </a:rPr>
              <a:t> differ in how much they have to pay.</a:t>
            </a:r>
            <a:endParaRPr lang="en-US" sz="2400" dirty="0">
              <a:latin typeface="Book Antiqua" pitchFamily="18" charset="0"/>
            </a:endParaRPr>
          </a:p>
          <a:p>
            <a:pPr marL="228600" indent="-228600">
              <a:buFont typeface="+mj-lt"/>
              <a:buAutoNum type="arabicPeriod"/>
            </a:pPr>
            <a:endParaRPr lang="en-US" sz="2400" dirty="0">
              <a:latin typeface="Book Antiqua" pitchFamily="18" charset="0"/>
            </a:endParaRPr>
          </a:p>
          <a:p>
            <a:pPr marL="228600" indent="-228600">
              <a:buFont typeface="+mj-lt"/>
              <a:buAutoNum type="arabicPeriod"/>
            </a:pPr>
            <a:endParaRPr lang="en-US" dirty="0"/>
          </a:p>
        </p:txBody>
      </p:sp>
      <p:sp>
        <p:nvSpPr>
          <p:cNvPr id="12595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D47DA9D-3ED4-4A68-BF28-6A8E7811513A}" type="slidenum">
              <a:rPr kumimoji="0" lang="en-US" sz="13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US" sz="13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D7072F0-CDB7-4B46-870D-823FEE3740F5}" type="datetime1">
              <a:rPr lang="en-US" smtClean="0"/>
              <a:t>4/27/2020</a:t>
            </a:fld>
            <a:endParaRPr lang="en-US"/>
          </a:p>
        </p:txBody>
      </p:sp>
      <p:sp>
        <p:nvSpPr>
          <p:cNvPr id="5" name="Footer Placeholder 4"/>
          <p:cNvSpPr>
            <a:spLocks noGrp="1"/>
          </p:cNvSpPr>
          <p:nvPr>
            <p:ph type="ftr" sz="quarter" idx="11"/>
          </p:nvPr>
        </p:nvSpPr>
        <p:spPr/>
        <p:txBody>
          <a:bodyPr/>
          <a:lstStyle/>
          <a:p>
            <a:r>
              <a:rPr lang="en-US"/>
              <a:t>Nigusu W.</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6AEF40-B09D-43C5-9050-6A727EBD53B5}" type="datetime1">
              <a:rPr lang="en-US" smtClean="0"/>
              <a:t>4/27/2020</a:t>
            </a:fld>
            <a:endParaRPr lang="en-US"/>
          </a:p>
        </p:txBody>
      </p:sp>
      <p:sp>
        <p:nvSpPr>
          <p:cNvPr id="5" name="Footer Placeholder 4"/>
          <p:cNvSpPr>
            <a:spLocks noGrp="1"/>
          </p:cNvSpPr>
          <p:nvPr>
            <p:ph type="ftr" sz="quarter" idx="11"/>
          </p:nvPr>
        </p:nvSpPr>
        <p:spPr/>
        <p:txBody>
          <a:bodyPr/>
          <a:lstStyle/>
          <a:p>
            <a:r>
              <a:rPr lang="en-US"/>
              <a:t>Nigusu W.</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A2D8F1-E8F4-4103-9C37-BF48313EDD38}" type="datetime1">
              <a:rPr lang="en-US" smtClean="0"/>
              <a:t>4/27/2020</a:t>
            </a:fld>
            <a:endParaRPr lang="en-US"/>
          </a:p>
        </p:txBody>
      </p:sp>
      <p:sp>
        <p:nvSpPr>
          <p:cNvPr id="5" name="Footer Placeholder 4"/>
          <p:cNvSpPr>
            <a:spLocks noGrp="1"/>
          </p:cNvSpPr>
          <p:nvPr>
            <p:ph type="ftr" sz="quarter" idx="11"/>
          </p:nvPr>
        </p:nvSpPr>
        <p:spPr/>
        <p:txBody>
          <a:bodyPr/>
          <a:lstStyle/>
          <a:p>
            <a:r>
              <a:rPr lang="en-US"/>
              <a:t>Nigusu W.</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79ACD6-7D02-4215-AD35-7BECC80803EB}" type="datetime1">
              <a:rPr lang="en-US" smtClean="0"/>
              <a:t>4/27/2020</a:t>
            </a:fld>
            <a:endParaRPr lang="en-US"/>
          </a:p>
        </p:txBody>
      </p:sp>
      <p:sp>
        <p:nvSpPr>
          <p:cNvPr id="5" name="Footer Placeholder 4"/>
          <p:cNvSpPr>
            <a:spLocks noGrp="1"/>
          </p:cNvSpPr>
          <p:nvPr>
            <p:ph type="ftr" sz="quarter" idx="11"/>
          </p:nvPr>
        </p:nvSpPr>
        <p:spPr/>
        <p:txBody>
          <a:bodyPr/>
          <a:lstStyle/>
          <a:p>
            <a:r>
              <a:rPr lang="en-US"/>
              <a:t>Nigusu W.</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70C9F1-479F-4F81-9FA9-E7855CDDF127}" type="datetime1">
              <a:rPr lang="en-US" smtClean="0"/>
              <a:t>4/27/2020</a:t>
            </a:fld>
            <a:endParaRPr lang="en-US"/>
          </a:p>
        </p:txBody>
      </p:sp>
      <p:sp>
        <p:nvSpPr>
          <p:cNvPr id="5" name="Footer Placeholder 4"/>
          <p:cNvSpPr>
            <a:spLocks noGrp="1"/>
          </p:cNvSpPr>
          <p:nvPr>
            <p:ph type="ftr" sz="quarter" idx="11"/>
          </p:nvPr>
        </p:nvSpPr>
        <p:spPr/>
        <p:txBody>
          <a:bodyPr/>
          <a:lstStyle/>
          <a:p>
            <a:r>
              <a:rPr lang="en-US"/>
              <a:t>Nigusu W.</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3F46B53-CBD9-4F93-8479-6270254AB00A}" type="datetime1">
              <a:rPr lang="en-US" smtClean="0"/>
              <a:t>4/27/2020</a:t>
            </a:fld>
            <a:endParaRPr lang="en-US"/>
          </a:p>
        </p:txBody>
      </p:sp>
      <p:sp>
        <p:nvSpPr>
          <p:cNvPr id="6" name="Footer Placeholder 5"/>
          <p:cNvSpPr>
            <a:spLocks noGrp="1"/>
          </p:cNvSpPr>
          <p:nvPr>
            <p:ph type="ftr" sz="quarter" idx="11"/>
          </p:nvPr>
        </p:nvSpPr>
        <p:spPr/>
        <p:txBody>
          <a:bodyPr/>
          <a:lstStyle/>
          <a:p>
            <a:r>
              <a:rPr lang="en-US"/>
              <a:t>Nigusu W.</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EE99B3-29B3-4678-91B9-D5AECEACBE1F}" type="datetime1">
              <a:rPr lang="en-US" smtClean="0"/>
              <a:t>4/27/2020</a:t>
            </a:fld>
            <a:endParaRPr lang="en-US"/>
          </a:p>
        </p:txBody>
      </p:sp>
      <p:sp>
        <p:nvSpPr>
          <p:cNvPr id="8" name="Footer Placeholder 7"/>
          <p:cNvSpPr>
            <a:spLocks noGrp="1"/>
          </p:cNvSpPr>
          <p:nvPr>
            <p:ph type="ftr" sz="quarter" idx="11"/>
          </p:nvPr>
        </p:nvSpPr>
        <p:spPr/>
        <p:txBody>
          <a:bodyPr/>
          <a:lstStyle/>
          <a:p>
            <a:r>
              <a:rPr lang="en-US"/>
              <a:t>Nigusu W.</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49E414-7208-4E89-B44A-75A683A4E455}" type="datetime1">
              <a:rPr lang="en-US" smtClean="0"/>
              <a:t>4/27/2020</a:t>
            </a:fld>
            <a:endParaRPr lang="en-US"/>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285F2-16BC-427A-827C-D2B523E27EB2}" type="datetime1">
              <a:rPr lang="en-US" smtClean="0"/>
              <a:t>4/27/2020</a:t>
            </a:fld>
            <a:endParaRPr lang="en-US"/>
          </a:p>
        </p:txBody>
      </p:sp>
      <p:sp>
        <p:nvSpPr>
          <p:cNvPr id="3" name="Footer Placeholder 2"/>
          <p:cNvSpPr>
            <a:spLocks noGrp="1"/>
          </p:cNvSpPr>
          <p:nvPr>
            <p:ph type="ftr" sz="quarter" idx="11"/>
          </p:nvPr>
        </p:nvSpPr>
        <p:spPr/>
        <p:txBody>
          <a:bodyPr/>
          <a:lstStyle/>
          <a:p>
            <a:r>
              <a:rPr lang="en-US"/>
              <a:t>Nigusu 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9AE99C-A501-4EB8-A138-A0AD9A350A76}" type="datetime1">
              <a:rPr lang="en-US" smtClean="0"/>
              <a:t>4/27/2020</a:t>
            </a:fld>
            <a:endParaRPr lang="en-US"/>
          </a:p>
        </p:txBody>
      </p:sp>
      <p:sp>
        <p:nvSpPr>
          <p:cNvPr id="6" name="Footer Placeholder 5"/>
          <p:cNvSpPr>
            <a:spLocks noGrp="1"/>
          </p:cNvSpPr>
          <p:nvPr>
            <p:ph type="ftr" sz="quarter" idx="11"/>
          </p:nvPr>
        </p:nvSpPr>
        <p:spPr/>
        <p:txBody>
          <a:bodyPr/>
          <a:lstStyle/>
          <a:p>
            <a:r>
              <a:rPr lang="en-US"/>
              <a:t>Nigusu W.</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2B1A6A-069B-48E1-863A-8C33D840869D}" type="datetime1">
              <a:rPr lang="en-US" smtClean="0"/>
              <a:t>4/27/2020</a:t>
            </a:fld>
            <a:endParaRPr lang="en-US"/>
          </a:p>
        </p:txBody>
      </p:sp>
      <p:sp>
        <p:nvSpPr>
          <p:cNvPr id="6" name="Footer Placeholder 5"/>
          <p:cNvSpPr>
            <a:spLocks noGrp="1"/>
          </p:cNvSpPr>
          <p:nvPr>
            <p:ph type="ftr" sz="quarter" idx="11"/>
          </p:nvPr>
        </p:nvSpPr>
        <p:spPr/>
        <p:txBody>
          <a:bodyPr/>
          <a:lstStyle/>
          <a:p>
            <a:r>
              <a:rPr lang="en-US"/>
              <a:t>Nigusu W.</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8CDE1C-9425-4728-9D72-87533567DF9B}" type="datetime1">
              <a:rPr lang="en-US" smtClean="0"/>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Nigusu W.</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36525"/>
            <a:ext cx="8610600" cy="6219825"/>
          </a:xfrm>
        </p:spPr>
        <p:txBody>
          <a:bodyPr>
            <a:normAutofit/>
          </a:bodyPr>
          <a:lstStyle/>
          <a:p>
            <a:pPr>
              <a:lnSpc>
                <a:spcPct val="150000"/>
              </a:lnSpc>
            </a:pPr>
            <a:r>
              <a:rPr lang="en-US" sz="4000" dirty="0">
                <a:latin typeface="Times New Roman" panose="02020603050405020304" pitchFamily="18" charset="0"/>
                <a:cs typeface="Times New Roman" panose="02020603050405020304" pitchFamily="18" charset="0"/>
              </a:rPr>
              <a:t>Unit 8</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Health service coverage and Quality health care services</a:t>
            </a:r>
            <a:br>
              <a:rPr lang="en-US" sz="4000"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p>
        </p:txBody>
      </p:sp>
      <p:sp>
        <p:nvSpPr>
          <p:cNvPr id="3" name="Footer Placeholder 2"/>
          <p:cNvSpPr>
            <a:spLocks noGrp="1"/>
          </p:cNvSpPr>
          <p:nvPr>
            <p:ph type="ftr" sz="quarter" idx="11"/>
          </p:nvPr>
        </p:nvSpPr>
        <p:spPr/>
        <p:txBody>
          <a:bodyPr/>
          <a:lstStyle/>
          <a:p>
            <a:r>
              <a:rPr lang="en-US"/>
              <a:t>Nigusu 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505096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dirty="0"/>
              <a:t>Coverage…</a:t>
            </a:r>
          </a:p>
        </p:txBody>
      </p:sp>
      <p:sp>
        <p:nvSpPr>
          <p:cNvPr id="3" name="Content Placeholder 2"/>
          <p:cNvSpPr>
            <a:spLocks noGrp="1"/>
          </p:cNvSpPr>
          <p:nvPr>
            <p:ph idx="1"/>
          </p:nvPr>
        </p:nvSpPr>
        <p:spPr>
          <a:xfrm>
            <a:off x="152400" y="685800"/>
            <a:ext cx="8839200" cy="6172200"/>
          </a:xfrm>
        </p:spPr>
        <p:txBody>
          <a:bodyPr>
            <a:normAutofit/>
          </a:bodyPr>
          <a:lstStyle/>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Coverage is normally expressed by the proportion</a:t>
            </a:r>
          </a:p>
          <a:p>
            <a:pPr algn="just">
              <a:lnSpc>
                <a:spcPct val="150000"/>
              </a:lnSpc>
              <a:buNone/>
            </a:pPr>
            <a:r>
              <a:rPr lang="en-US" sz="2800" dirty="0">
                <a:latin typeface="Times New Roman" panose="02020603050405020304" pitchFamily="18" charset="0"/>
                <a:cs typeface="Times New Roman" panose="02020603050405020304" pitchFamily="18" charset="0"/>
              </a:rPr>
              <a:t>of the target population who can receive or have</a:t>
            </a:r>
          </a:p>
          <a:p>
            <a:pPr algn="just">
              <a:lnSpc>
                <a:spcPct val="150000"/>
              </a:lnSpc>
              <a:buNone/>
            </a:pPr>
            <a:r>
              <a:rPr lang="en-US" sz="2800" dirty="0">
                <a:latin typeface="Times New Roman" panose="02020603050405020304" pitchFamily="18" charset="0"/>
                <a:cs typeface="Times New Roman" panose="02020603050405020304" pitchFamily="18" charset="0"/>
              </a:rPr>
              <a:t>received the service. </a:t>
            </a:r>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The number of people for whom the service can be provided expresses the service capacity or indicates the potential of the service. </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50634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79437"/>
          </a:xfrm>
        </p:spPr>
        <p:txBody>
          <a:bodyPr>
            <a:normAutofit fontScale="90000"/>
          </a:bodyPr>
          <a:lstStyle/>
          <a:p>
            <a:r>
              <a:rPr lang="en-US" dirty="0"/>
              <a:t>Coverage …</a:t>
            </a:r>
          </a:p>
        </p:txBody>
      </p:sp>
      <p:sp>
        <p:nvSpPr>
          <p:cNvPr id="3" name="Content Placeholder 2"/>
          <p:cNvSpPr>
            <a:spLocks noGrp="1"/>
          </p:cNvSpPr>
          <p:nvPr>
            <p:ph idx="1"/>
          </p:nvPr>
        </p:nvSpPr>
        <p:spPr>
          <a:xfrm>
            <a:off x="152400" y="731838"/>
            <a:ext cx="8534400" cy="5973762"/>
          </a:xfrm>
        </p:spPr>
        <p:txBody>
          <a:bodyPr>
            <a:normAutofit lnSpcReduction="10000"/>
          </a:bodyPr>
          <a:lstStyle/>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On the other hand, the number of people who have received the service indicates the service output and  the actual performance of the service. </a:t>
            </a:r>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It  defines the coverage related to service capacity as potential coverage and that related to service output as actual coverage</a:t>
            </a:r>
            <a:r>
              <a:rPr lang="en-US" dirty="0"/>
              <a:t>.</a:t>
            </a:r>
          </a:p>
          <a:p>
            <a:pPr lvl="0" algn="just">
              <a:lnSpc>
                <a:spcPct val="150000"/>
              </a:lnSpc>
              <a:buFont typeface="Wingdings" panose="05000000000000000000" pitchFamily="2" charset="2"/>
              <a:buChar char="§"/>
            </a:pPr>
            <a:r>
              <a:rPr lang="en-US" sz="2800" dirty="0">
                <a:solidFill>
                  <a:prstClr val="black"/>
                </a:solidFill>
                <a:latin typeface="Times New Roman" panose="02020603050405020304" pitchFamily="18" charset="0"/>
                <a:cs typeface="Times New Roman" panose="02020603050405020304" pitchFamily="18" charset="0"/>
              </a:rPr>
              <a:t>The relationship between service capacity and output is  called service utilization (ratio between output and service capacity).</a:t>
            </a:r>
          </a:p>
          <a:p>
            <a:pPr algn="just">
              <a:lnSpc>
                <a:spcPct val="150000"/>
              </a:lnSpc>
              <a:buFont typeface="Wingdings" panose="05000000000000000000" pitchFamily="2" charset="2"/>
              <a:buChar char="§"/>
            </a:pPr>
            <a:endParaRPr lang="en-US" dirty="0"/>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835545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6"/>
            <a:ext cx="8229600" cy="930274"/>
          </a:xfrm>
        </p:spPr>
        <p:txBody>
          <a:bodyPr>
            <a:normAutofit/>
          </a:bodyPr>
          <a:lstStyle/>
          <a:p>
            <a:r>
              <a:rPr lang="en-US" dirty="0"/>
              <a:t>Coverage… </a:t>
            </a:r>
          </a:p>
        </p:txBody>
      </p:sp>
      <p:sp>
        <p:nvSpPr>
          <p:cNvPr id="3" name="Content Placeholder 2"/>
          <p:cNvSpPr>
            <a:spLocks noGrp="1"/>
          </p:cNvSpPr>
          <p:nvPr>
            <p:ph idx="1"/>
          </p:nvPr>
        </p:nvSpPr>
        <p:spPr>
          <a:xfrm>
            <a:off x="152400" y="1066800"/>
            <a:ext cx="8839200" cy="5289550"/>
          </a:xfrm>
        </p:spPr>
        <p:txBody>
          <a:bodyPr>
            <a:normAutofit/>
          </a:bodyPr>
          <a:lstStyle/>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Utilization refers only to the service, and its measurement is only indirectly related to the size of the target population; on the other hand, coverage expresses a relationship between the service and the target population. </a:t>
            </a:r>
          </a:p>
          <a:p>
            <a:pPr marL="0" indent="0" algn="just">
              <a:lnSpc>
                <a:spcPct val="150000"/>
              </a:lnSpc>
              <a:buNone/>
            </a:pPr>
            <a:r>
              <a:rPr lang="en-US" sz="2800" dirty="0" err="1">
                <a:latin typeface="Times New Roman" panose="02020603050405020304" pitchFamily="18" charset="0"/>
                <a:cs typeface="Times New Roman" panose="02020603050405020304" pitchFamily="18" charset="0"/>
              </a:rPr>
              <a:t>Eg.</a:t>
            </a:r>
            <a:r>
              <a:rPr lang="en-US" sz="2800" dirty="0">
                <a:latin typeface="Times New Roman" panose="02020603050405020304" pitchFamily="18" charset="0"/>
                <a:cs typeface="Times New Roman" panose="02020603050405020304" pitchFamily="18" charset="0"/>
              </a:rPr>
              <a:t> A high utilization of service facilities does not necessarily imply satisfactory coverage and could in fact imply the contrary.</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985341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5"/>
            <a:ext cx="8229600" cy="777875"/>
          </a:xfrm>
        </p:spPr>
        <p:txBody>
          <a:bodyPr/>
          <a:lstStyle/>
          <a:p>
            <a:r>
              <a:rPr lang="en-US" dirty="0"/>
              <a:t>Coverage… </a:t>
            </a:r>
          </a:p>
        </p:txBody>
      </p:sp>
      <p:sp>
        <p:nvSpPr>
          <p:cNvPr id="3" name="Content Placeholder 2"/>
          <p:cNvSpPr>
            <a:spLocks noGrp="1"/>
          </p:cNvSpPr>
          <p:nvPr>
            <p:ph idx="1"/>
          </p:nvPr>
        </p:nvSpPr>
        <p:spPr>
          <a:xfrm>
            <a:off x="152400" y="1219200"/>
            <a:ext cx="8534400" cy="5137150"/>
          </a:xfrm>
        </p:spPr>
        <p:txBody>
          <a:bodyPr>
            <a:normAutofit/>
          </a:bodyPr>
          <a:lstStyle/>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Looking at this process from the point of view of service provision, it is possible to identify five important stages that successively lead to a desired health intervention and to define measurements of coverage appropriate to these stages.</a:t>
            </a:r>
          </a:p>
          <a:p>
            <a:pPr>
              <a:buNone/>
            </a:pPr>
            <a:endParaRPr lang="en-US" dirty="0"/>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715917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lnSpc>
                <a:spcPct val="150000"/>
              </a:lnSpc>
            </a:pPr>
            <a:r>
              <a:rPr lang="en-US" sz="3000" dirty="0">
                <a:solidFill>
                  <a:prstClr val="black"/>
                </a:solidFill>
                <a:latin typeface="Times New Roman" panose="02020603050405020304" pitchFamily="18" charset="0"/>
                <a:ea typeface="+mn-ea"/>
                <a:cs typeface="Times New Roman" panose="02020603050405020304" pitchFamily="18" charset="0"/>
              </a:rPr>
              <a:t>1. </a:t>
            </a:r>
            <a:r>
              <a:rPr lang="en-US" sz="3000" b="1" dirty="0">
                <a:solidFill>
                  <a:prstClr val="black"/>
                </a:solidFill>
                <a:latin typeface="Times New Roman" panose="02020603050405020304" pitchFamily="18" charset="0"/>
                <a:ea typeface="+mn-ea"/>
                <a:cs typeface="Times New Roman" panose="02020603050405020304" pitchFamily="18" charset="0"/>
              </a:rPr>
              <a:t>Availability coverage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219200"/>
            <a:ext cx="8763000" cy="5137150"/>
          </a:xfrm>
        </p:spPr>
        <p:txBody>
          <a:bodyPr>
            <a:normAutofit/>
          </a:bodyPr>
          <a:lstStyle/>
          <a:p>
            <a:pPr>
              <a:buNone/>
            </a:pPr>
            <a:endParaRPr lang="en-US" dirty="0"/>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Some resources like manpower, facilities, drugs, etc.-are always required, the availability of such resources limits the maximum capacity of the services for target population. The ratio between this capacity and the size of the target population is called availability coverage.</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1778270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lnSpc>
                <a:spcPct val="150000"/>
              </a:lnSpc>
            </a:pPr>
            <a:r>
              <a:rPr lang="en-US" sz="3000" b="1" dirty="0">
                <a:latin typeface="Times New Roman" panose="02020603050405020304" pitchFamily="18" charset="0"/>
                <a:ea typeface="+mn-ea"/>
                <a:cs typeface="Times New Roman" panose="02020603050405020304" pitchFamily="18" charset="0"/>
              </a:rPr>
              <a:t>2. accessibility coverage.</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17638"/>
            <a:ext cx="8229600" cy="4938712"/>
          </a:xfrm>
        </p:spPr>
        <p:txBody>
          <a:bodyPr>
            <a:normAutofit/>
          </a:bodyPr>
          <a:lstStyle/>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 Even if all the necessary resources are available, the service must be located within reasonable </a:t>
            </a:r>
            <a:r>
              <a:rPr lang="en-US" sz="2800" b="1" dirty="0">
                <a:latin typeface="Times New Roman" panose="02020603050405020304" pitchFamily="18" charset="0"/>
                <a:cs typeface="Times New Roman" panose="02020603050405020304" pitchFamily="18" charset="0"/>
              </a:rPr>
              <a:t>reach</a:t>
            </a:r>
            <a:r>
              <a:rPr lang="en-US" sz="2800" dirty="0">
                <a:latin typeface="Times New Roman" panose="02020603050405020304" pitchFamily="18" charset="0"/>
                <a:cs typeface="Times New Roman" panose="02020603050405020304" pitchFamily="18" charset="0"/>
              </a:rPr>
              <a:t> of the people. Here, the capacity of the service is limited by the number of people who can reach and use it.</a:t>
            </a:r>
          </a:p>
          <a:p>
            <a:pPr marL="0" indent="0" algn="just">
              <a:lnSpc>
                <a:spcPct val="150000"/>
              </a:lnSpc>
              <a:buNone/>
            </a:pPr>
            <a:r>
              <a:rPr lang="en-US" sz="2800" dirty="0">
                <a:latin typeface="Times New Roman" panose="02020603050405020304" pitchFamily="18" charset="0"/>
                <a:cs typeface="Times New Roman" panose="02020603050405020304" pitchFamily="18" charset="0"/>
              </a:rPr>
              <a:t> The  coverage based on this capacity called </a:t>
            </a:r>
            <a:r>
              <a:rPr lang="en-US" sz="2800" b="1" dirty="0">
                <a:latin typeface="Times New Roman" panose="02020603050405020304" pitchFamily="18" charset="0"/>
                <a:cs typeface="Times New Roman" panose="02020603050405020304" pitchFamily="18" charset="0"/>
              </a:rPr>
              <a:t>accessibility coverage.</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3406005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just">
              <a:lnSpc>
                <a:spcPct val="150000"/>
              </a:lnSpc>
            </a:pPr>
            <a:r>
              <a:rPr lang="en-US" sz="3200" dirty="0">
                <a:latin typeface="Times New Roman" panose="02020603050405020304" pitchFamily="18" charset="0"/>
                <a:cs typeface="Times New Roman" panose="02020603050405020304" pitchFamily="18" charset="0"/>
              </a:rPr>
              <a:t>3. Acceptability coverage</a:t>
            </a:r>
          </a:p>
        </p:txBody>
      </p:sp>
      <p:sp>
        <p:nvSpPr>
          <p:cNvPr id="3" name="Content Placeholder 2"/>
          <p:cNvSpPr>
            <a:spLocks noGrp="1"/>
          </p:cNvSpPr>
          <p:nvPr>
            <p:ph idx="1"/>
          </p:nvPr>
        </p:nvSpPr>
        <p:spPr>
          <a:xfrm>
            <a:off x="152400" y="1143000"/>
            <a:ext cx="8839200" cy="5213350"/>
          </a:xfrm>
        </p:spPr>
        <p:txBody>
          <a:bodyPr>
            <a:normAutofit lnSpcReduction="10000"/>
          </a:bodyPr>
          <a:lstStyle/>
          <a:p>
            <a:pPr algn="just">
              <a:lnSpc>
                <a:spcPct val="150000"/>
              </a:lnSpc>
              <a:buFont typeface="Wingdings" panose="05000000000000000000" pitchFamily="2" charset="2"/>
              <a:buChar char="§"/>
            </a:pPr>
            <a:r>
              <a:rPr lang="en-US" dirty="0"/>
              <a:t> </a:t>
            </a:r>
            <a:r>
              <a:rPr lang="en-US" sz="2800" dirty="0">
                <a:latin typeface="Times New Roman" panose="02020603050405020304" pitchFamily="18" charset="0"/>
                <a:cs typeface="Times New Roman" panose="02020603050405020304" pitchFamily="18" charset="0"/>
              </a:rPr>
              <a:t>Once the service is accessible, it still needs to be acceptable to the population.</a:t>
            </a:r>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This " acceptability " may be influenced by such factors as the cost of the service to the user, the form of religion he/she follows, etc.</a:t>
            </a:r>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Here, service capacity is limited by the number of people who are </a:t>
            </a:r>
            <a:r>
              <a:rPr lang="en-US" sz="2800" b="1" dirty="0">
                <a:latin typeface="Times New Roman" panose="02020603050405020304" pitchFamily="18" charset="0"/>
                <a:cs typeface="Times New Roman" panose="02020603050405020304" pitchFamily="18" charset="0"/>
              </a:rPr>
              <a:t>willing to use </a:t>
            </a:r>
            <a:r>
              <a:rPr lang="en-US" sz="2800" dirty="0">
                <a:latin typeface="Times New Roman" panose="02020603050405020304" pitchFamily="18" charset="0"/>
                <a:cs typeface="Times New Roman" panose="02020603050405020304" pitchFamily="18" charset="0"/>
              </a:rPr>
              <a:t>the accessible service, and the measurement of coverage called </a:t>
            </a:r>
            <a:r>
              <a:rPr lang="en-US" sz="2800" b="1" dirty="0">
                <a:latin typeface="Times New Roman" panose="02020603050405020304" pitchFamily="18" charset="0"/>
                <a:cs typeface="Times New Roman" panose="02020603050405020304" pitchFamily="18" charset="0"/>
              </a:rPr>
              <a:t>acceptability coverage</a:t>
            </a:r>
            <a:r>
              <a:rPr lang="en-US" sz="2800" dirty="0">
                <a:latin typeface="Times New Roman" panose="02020603050405020304" pitchFamily="18" charset="0"/>
                <a:cs typeface="Times New Roman" panose="02020603050405020304" pitchFamily="18" charset="0"/>
              </a:rPr>
              <a:t>.</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117327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just">
              <a:lnSpc>
                <a:spcPct val="150000"/>
              </a:lnSpc>
            </a:pPr>
            <a:r>
              <a:rPr lang="en-US" sz="3200" dirty="0">
                <a:latin typeface="Times New Roman" panose="02020603050405020304" pitchFamily="18" charset="0"/>
                <a:cs typeface="Times New Roman" panose="02020603050405020304" pitchFamily="18" charset="0"/>
              </a:rPr>
              <a:t>4.Contact coverage </a:t>
            </a:r>
          </a:p>
        </p:txBody>
      </p:sp>
      <p:sp>
        <p:nvSpPr>
          <p:cNvPr id="3" name="Content Placeholder 2"/>
          <p:cNvSpPr>
            <a:spLocks noGrp="1"/>
          </p:cNvSpPr>
          <p:nvPr>
            <p:ph idx="1"/>
          </p:nvPr>
        </p:nvSpPr>
        <p:spPr>
          <a:xfrm>
            <a:off x="304800" y="1066800"/>
            <a:ext cx="8382000" cy="5289550"/>
          </a:xfrm>
        </p:spPr>
        <p:txBody>
          <a:bodyPr>
            <a:normAutofit/>
          </a:bodyPr>
          <a:lstStyle/>
          <a:p>
            <a:pPr algn="just">
              <a:lnSpc>
                <a:spcPct val="150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This is the process of </a:t>
            </a:r>
            <a:r>
              <a:rPr lang="en-US" sz="2800" b="1" dirty="0">
                <a:latin typeface="Times New Roman" panose="02020603050405020304" pitchFamily="18" charset="0"/>
                <a:cs typeface="Times New Roman" panose="02020603050405020304" pitchFamily="18" charset="0"/>
              </a:rPr>
              <a:t>service provision or actual contact between the service provider and the user. </a:t>
            </a:r>
          </a:p>
          <a:p>
            <a:pPr algn="just">
              <a:lnSpc>
                <a:spcPct val="150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The number of people who have contacted the service is a measurement of service output; the ratio between this and the size of the target population gives is called contact coverage.</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275251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just">
              <a:lnSpc>
                <a:spcPct val="150000"/>
              </a:lnSpc>
            </a:pPr>
            <a:r>
              <a:rPr lang="en-US" sz="3200" dirty="0">
                <a:latin typeface="Times New Roman" panose="02020603050405020304" pitchFamily="18" charset="0"/>
                <a:cs typeface="Times New Roman" panose="02020603050405020304" pitchFamily="18" charset="0"/>
              </a:rPr>
              <a:t>5. Effective coverage </a:t>
            </a:r>
          </a:p>
        </p:txBody>
      </p:sp>
      <p:sp>
        <p:nvSpPr>
          <p:cNvPr id="3" name="Content Placeholder 2"/>
          <p:cNvSpPr>
            <a:spLocks noGrp="1"/>
          </p:cNvSpPr>
          <p:nvPr>
            <p:ph idx="1"/>
          </p:nvPr>
        </p:nvSpPr>
        <p:spPr>
          <a:xfrm>
            <a:off x="457200" y="1066800"/>
            <a:ext cx="8229600" cy="5059363"/>
          </a:xfrm>
        </p:spPr>
        <p:txBody>
          <a:bodyPr>
            <a:normAutofit/>
          </a:bodyPr>
          <a:lstStyle/>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The contact between the service provider and the user doesn’t be always guarantee for  successful intervention related to the user's health problem.</a:t>
            </a:r>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 The measure, for number of people who have received satisfactory service is called effectiveness coverage.</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4019549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915400" cy="685800"/>
          </a:xfrm>
        </p:spPr>
        <p:txBody>
          <a:bodyPr>
            <a:normAutofit fontScale="90000"/>
          </a:bodyPr>
          <a:lstStyle/>
          <a:p>
            <a:pPr algn="just"/>
            <a:r>
              <a:rPr lang="en-US" sz="2700" dirty="0"/>
              <a:t> </a:t>
            </a:r>
            <a:r>
              <a:rPr lang="en-US" sz="2700" dirty="0">
                <a:latin typeface="Times New Roman" panose="02020603050405020304" pitchFamily="18" charset="0"/>
                <a:cs typeface="Times New Roman" panose="02020603050405020304" pitchFamily="18" charset="0"/>
              </a:rPr>
              <a:t>Coverage diagram-illustrating relationships between the process of service provision and coverage measurements.</a:t>
            </a:r>
          </a:p>
        </p:txBody>
      </p:sp>
      <p:pic>
        <p:nvPicPr>
          <p:cNvPr id="1026" name="Picture 2"/>
          <p:cNvPicPr>
            <a:picLocks noGrp="1" noChangeAspect="1" noChangeArrowheads="1"/>
          </p:cNvPicPr>
          <p:nvPr>
            <p:ph idx="1"/>
          </p:nvPr>
        </p:nvPicPr>
        <p:blipFill>
          <a:blip r:embed="rId2"/>
          <a:srcRect/>
          <a:stretch>
            <a:fillRect/>
          </a:stretch>
        </p:blipFill>
        <p:spPr bwMode="auto">
          <a:xfrm>
            <a:off x="-9378" y="697523"/>
            <a:ext cx="8915400" cy="59436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a:t>Nigusu 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2298374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4721-C28E-435B-9642-AD720649C4BD}"/>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Reflective Question </a:t>
            </a:r>
          </a:p>
        </p:txBody>
      </p:sp>
      <p:sp>
        <p:nvSpPr>
          <p:cNvPr id="3" name="Content Placeholder 2">
            <a:extLst>
              <a:ext uri="{FF2B5EF4-FFF2-40B4-BE49-F238E27FC236}">
                <a16:creationId xmlns:a16="http://schemas.microsoft.com/office/drawing/2014/main" id="{16CF165F-6ED6-4708-AC76-08E9179D40B3}"/>
              </a:ext>
            </a:extLst>
          </p:cNvPr>
          <p:cNvSpPr>
            <a:spLocks noGrp="1"/>
          </p:cNvSpPr>
          <p:nvPr>
            <p:ph idx="1"/>
          </p:nvPr>
        </p:nvSpPr>
        <p:spPr>
          <a:xfrm>
            <a:off x="152400" y="1219200"/>
            <a:ext cx="8534400" cy="5181600"/>
          </a:xfrm>
        </p:spPr>
        <p:txBody>
          <a:bodyPr/>
          <a:lstStyle/>
          <a:p>
            <a:pPr marL="0" indent="0">
              <a:buNone/>
            </a:pPr>
            <a:endParaRPr lang="en-US" dirty="0"/>
          </a:p>
          <a:p>
            <a:pPr>
              <a:buFont typeface="Wingdings" panose="05000000000000000000" pitchFamily="2" charset="2"/>
              <a:buChar char="§"/>
            </a:pPr>
            <a:endParaRPr lang="en-US" dirty="0"/>
          </a:p>
          <a:p>
            <a:pPr algn="just">
              <a:lnSpc>
                <a:spcPct val="200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What is Health system </a:t>
            </a:r>
            <a:r>
              <a:rPr lang="en-US" dirty="0"/>
              <a:t>?</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4063424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602C5-44C2-4137-A33F-94F92ADDBDEA}"/>
              </a:ext>
            </a:extLst>
          </p:cNvPr>
          <p:cNvSpPr>
            <a:spLocks noGrp="1"/>
          </p:cNvSpPr>
          <p:nvPr>
            <p:ph type="title"/>
          </p:nvPr>
        </p:nvSpPr>
        <p:spPr>
          <a:xfrm>
            <a:off x="628650" y="332657"/>
            <a:ext cx="7886700" cy="720080"/>
          </a:xfrm>
        </p:spPr>
        <p:txBody>
          <a:bodyPr>
            <a:normAutofit fontScale="90000"/>
          </a:bodyPr>
          <a:lstStyle/>
          <a:p>
            <a:r>
              <a:rPr lang="en-US" dirty="0"/>
              <a:t>        Universal health coverage </a:t>
            </a:r>
          </a:p>
        </p:txBody>
      </p:sp>
      <p:sp>
        <p:nvSpPr>
          <p:cNvPr id="3" name="Content Placeholder 2">
            <a:extLst>
              <a:ext uri="{FF2B5EF4-FFF2-40B4-BE49-F238E27FC236}">
                <a16:creationId xmlns:a16="http://schemas.microsoft.com/office/drawing/2014/main" id="{49B4DE7B-2567-42ED-AB03-844D65AD8C88}"/>
              </a:ext>
            </a:extLst>
          </p:cNvPr>
          <p:cNvSpPr>
            <a:spLocks noGrp="1"/>
          </p:cNvSpPr>
          <p:nvPr>
            <p:ph idx="1"/>
          </p:nvPr>
        </p:nvSpPr>
        <p:spPr>
          <a:xfrm>
            <a:off x="628650" y="1196752"/>
            <a:ext cx="7886700" cy="4980211"/>
          </a:xfrm>
        </p:spPr>
        <p:txBody>
          <a:bodyPr>
            <a:normAutofit lnSpcReduction="10000"/>
          </a:bodyPr>
          <a:lstStyle/>
          <a:p>
            <a:pPr algn="just">
              <a:lnSpc>
                <a:spcPct val="200000"/>
              </a:lnSpc>
              <a:buFont typeface="Wingdings" panose="05000000000000000000" pitchFamily="2" charset="2"/>
              <a:buChar char="§"/>
            </a:pPr>
            <a:r>
              <a:rPr lang="en-US" sz="2800" dirty="0">
                <a:solidFill>
                  <a:srgbClr val="333333"/>
                </a:solidFill>
                <a:latin typeface="Times New Roman" panose="02020603050405020304" pitchFamily="18" charset="0"/>
                <a:ea typeface="Calibri" panose="020F0502020204030204" pitchFamily="34" charset="0"/>
                <a:cs typeface="Times New Roman" panose="02020603050405020304" pitchFamily="18" charset="0"/>
              </a:rPr>
              <a:t>UHC is defined as ensuring that all people have access to needed health services (preventive , promotive, curative, rehabilitative  and palliative) in a sufficient quality and  ensuring that the use of these services does not expose the users for  financial hardship</a:t>
            </a:r>
            <a:r>
              <a:rPr lang="en-US" sz="2400" dirty="0">
                <a:solidFill>
                  <a:srgbClr val="333333"/>
                </a:solidFill>
                <a:latin typeface="Helvetica" panose="020B0604020202020204" pitchFamily="34" charset="0"/>
                <a:ea typeface="Calibri" panose="020F0502020204030204" pitchFamily="34" charset="0"/>
                <a:cs typeface="Times New Roman" panose="02020603050405020304" pitchFamily="18" charset="0"/>
              </a:rPr>
              <a:t>.</a:t>
            </a:r>
            <a:endParaRPr lang="en-US" dirty="0">
              <a:solidFill>
                <a:srgbClr val="333333"/>
              </a:solidFill>
              <a:latin typeface="Helvetica" panose="020B0604020202020204" pitchFamily="34" charset="0"/>
            </a:endParaRP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4004753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C9E25-CE87-4B3C-B26F-DFC63BA852A4}"/>
              </a:ext>
            </a:extLst>
          </p:cNvPr>
          <p:cNvSpPr>
            <a:spLocks noGrp="1"/>
          </p:cNvSpPr>
          <p:nvPr>
            <p:ph type="title"/>
          </p:nvPr>
        </p:nvSpPr>
        <p:spPr>
          <a:xfrm>
            <a:off x="990600" y="274638"/>
            <a:ext cx="7943088" cy="792162"/>
          </a:xfrm>
        </p:spPr>
        <p:txBody>
          <a:bodyPr>
            <a:normAutofit/>
          </a:bodyPr>
          <a:lstStyle/>
          <a:p>
            <a:r>
              <a:rPr lang="en-US" sz="3200" dirty="0">
                <a:latin typeface="Times New Roman" panose="02020603050405020304" pitchFamily="18" charset="0"/>
                <a:cs typeface="Times New Roman" panose="02020603050405020304" pitchFamily="18" charset="0"/>
              </a:rPr>
              <a:t>Health care quality </a:t>
            </a:r>
          </a:p>
        </p:txBody>
      </p:sp>
      <p:sp>
        <p:nvSpPr>
          <p:cNvPr id="3" name="Content Placeholder 2">
            <a:extLst>
              <a:ext uri="{FF2B5EF4-FFF2-40B4-BE49-F238E27FC236}">
                <a16:creationId xmlns:a16="http://schemas.microsoft.com/office/drawing/2014/main" id="{89E903FC-7E5C-4529-B8D0-8EC692F270F0}"/>
              </a:ext>
            </a:extLst>
          </p:cNvPr>
          <p:cNvSpPr>
            <a:spLocks noGrp="1"/>
          </p:cNvSpPr>
          <p:nvPr>
            <p:ph idx="1"/>
          </p:nvPr>
        </p:nvSpPr>
        <p:spPr>
          <a:xfrm>
            <a:off x="533400" y="914400"/>
            <a:ext cx="8400288" cy="5668962"/>
          </a:xfrm>
        </p:spPr>
        <p:txBody>
          <a:bodyPr>
            <a:noAutofit/>
          </a:bodyPr>
          <a:lstStyle/>
          <a:p>
            <a:pPr>
              <a:spcBef>
                <a:spcPct val="40000"/>
              </a:spcBef>
              <a:buFont typeface="Wingdings" panose="05000000000000000000" pitchFamily="2" charset="2"/>
              <a:buChar char="Ø"/>
            </a:pPr>
            <a:r>
              <a:rPr lang="en-US" sz="2800" dirty="0">
                <a:solidFill>
                  <a:srgbClr val="4F271C">
                    <a:satMod val="130000"/>
                  </a:srgbClr>
                </a:solidFill>
                <a:effectLst>
                  <a:outerShdw blurRad="50000" dist="30000" dir="5400000" algn="tl" rotWithShape="0">
                    <a:srgbClr val="000000">
                      <a:alpha val="30000"/>
                    </a:srgbClr>
                  </a:outerShdw>
                </a:effectLst>
                <a:latin typeface="Times New Roman" panose="02020603050405020304" pitchFamily="18" charset="0"/>
                <a:ea typeface="+mj-ea"/>
                <a:cs typeface="Times New Roman" panose="02020603050405020304" pitchFamily="18" charset="0"/>
              </a:rPr>
              <a:t>Objectives:</a:t>
            </a:r>
            <a:endParaRPr lang="en-US" sz="2800" b="1" dirty="0">
              <a:latin typeface="Times New Roman" panose="02020603050405020304" pitchFamily="18" charset="0"/>
              <a:cs typeface="Times New Roman" panose="02020603050405020304" pitchFamily="18" charset="0"/>
            </a:endParaRPr>
          </a:p>
          <a:p>
            <a:pPr>
              <a:spcBef>
                <a:spcPct val="40000"/>
              </a:spcBef>
              <a:buFont typeface="Wingdings" panose="05000000000000000000" pitchFamily="2" charset="2"/>
              <a:buChar char="Ø"/>
            </a:pPr>
            <a:r>
              <a:rPr lang="en-US" sz="2800" b="1" dirty="0">
                <a:latin typeface="Times New Roman" panose="02020603050405020304" pitchFamily="18" charset="0"/>
                <a:cs typeface="Times New Roman" panose="02020603050405020304" pitchFamily="18" charset="0"/>
              </a:rPr>
              <a:t>At the end of this class, students will be able to:</a:t>
            </a:r>
          </a:p>
          <a:p>
            <a:pPr lvl="1">
              <a:spcBef>
                <a:spcPct val="40000"/>
              </a:spcBef>
            </a:pPr>
            <a:r>
              <a:rPr lang="en-US" dirty="0">
                <a:latin typeface="Times New Roman" panose="02020603050405020304" pitchFamily="18" charset="0"/>
                <a:cs typeface="Times New Roman" panose="02020603050405020304" pitchFamily="18" charset="0"/>
              </a:rPr>
              <a:t>Define quality  in the context of healthcare</a:t>
            </a:r>
          </a:p>
          <a:p>
            <a:pPr lvl="1">
              <a:spcBef>
                <a:spcPct val="40000"/>
              </a:spcBef>
            </a:pPr>
            <a:r>
              <a:rPr lang="en-US" dirty="0">
                <a:latin typeface="Times New Roman" panose="02020603050405020304" pitchFamily="18" charset="0"/>
                <a:cs typeface="Times New Roman" panose="02020603050405020304" pitchFamily="18" charset="0"/>
              </a:rPr>
              <a:t>Identify perspectives in the definition and measurement of HC quality</a:t>
            </a:r>
          </a:p>
          <a:p>
            <a:pPr lvl="1">
              <a:spcBef>
                <a:spcPct val="40000"/>
              </a:spcBef>
            </a:pPr>
            <a:r>
              <a:rPr lang="en-US" dirty="0">
                <a:latin typeface="Times New Roman" panose="02020603050405020304" pitchFamily="18" charset="0"/>
                <a:cs typeface="Times New Roman" panose="02020603050405020304" pitchFamily="18" charset="0"/>
              </a:rPr>
              <a:t>Describe the components of quality in healthcare</a:t>
            </a:r>
          </a:p>
          <a:p>
            <a:pPr lvl="1">
              <a:spcBef>
                <a:spcPct val="40000"/>
              </a:spcBef>
            </a:pPr>
            <a:r>
              <a:rPr lang="en-US" dirty="0">
                <a:latin typeface="Times New Roman" panose="02020603050405020304" pitchFamily="18" charset="0"/>
                <a:cs typeface="Times New Roman" panose="02020603050405020304" pitchFamily="18" charset="0"/>
              </a:rPr>
              <a:t>Differentiate between different components of QM:</a:t>
            </a:r>
            <a:r>
              <a:rPr lang="en-US" dirty="0">
                <a:solidFill>
                  <a:srgbClr val="00B0F0"/>
                </a:solidFill>
                <a:latin typeface="Times New Roman" panose="02020603050405020304" pitchFamily="18" charset="0"/>
                <a:cs typeface="Times New Roman" panose="02020603050405020304" pitchFamily="18" charset="0"/>
              </a:rPr>
              <a:t>QA,QC and QI</a:t>
            </a:r>
          </a:p>
          <a:p>
            <a:pPr lvl="1">
              <a:spcBef>
                <a:spcPct val="40000"/>
              </a:spcBef>
            </a:pPr>
            <a:r>
              <a:rPr lang="en-US" dirty="0">
                <a:latin typeface="Times New Roman" panose="02020603050405020304" pitchFamily="18" charset="0"/>
                <a:cs typeface="Times New Roman" panose="02020603050405020304" pitchFamily="18" charset="0"/>
              </a:rPr>
              <a:t>Describe different models of quality management in healthcare: </a:t>
            </a:r>
            <a:r>
              <a:rPr lang="en-US" dirty="0">
                <a:solidFill>
                  <a:srgbClr val="00B0F0"/>
                </a:solidFill>
                <a:latin typeface="Times New Roman" panose="02020603050405020304" pitchFamily="18" charset="0"/>
                <a:cs typeface="Times New Roman" panose="02020603050405020304" pitchFamily="18" charset="0"/>
              </a:rPr>
              <a:t>Licensing, Certification, Accreditation, CQI</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1525234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idx="4294967295"/>
          </p:nvPr>
        </p:nvSpPr>
        <p:spPr>
          <a:xfrm>
            <a:off x="0" y="152401"/>
            <a:ext cx="8229600" cy="990600"/>
          </a:xfrm>
        </p:spPr>
        <p:txBody>
          <a:bodyPr anchor="ctr">
            <a:normAutofit/>
          </a:bodyPr>
          <a:lstStyle/>
          <a:p>
            <a:pPr eaLnBrk="1" hangingPunct="1"/>
            <a:r>
              <a:rPr lang="en-US" sz="3200" b="1" dirty="0">
                <a:latin typeface="Times New Roman" panose="02020603050405020304" pitchFamily="18" charset="0"/>
                <a:cs typeface="Times New Roman" panose="02020603050405020304" pitchFamily="18" charset="0"/>
              </a:rPr>
              <a:t>Concepts of Quality in healthcare</a:t>
            </a:r>
          </a:p>
        </p:txBody>
      </p:sp>
      <p:sp>
        <p:nvSpPr>
          <p:cNvPr id="20484" name="Rectangle 3"/>
          <p:cNvSpPr>
            <a:spLocks noGrp="1" noChangeArrowheads="1"/>
          </p:cNvSpPr>
          <p:nvPr>
            <p:ph type="body" idx="4294967295"/>
          </p:nvPr>
        </p:nvSpPr>
        <p:spPr>
          <a:xfrm>
            <a:off x="0" y="990600"/>
            <a:ext cx="8915400" cy="5562600"/>
          </a:xfrm>
        </p:spPr>
        <p:txBody>
          <a:bodyPr>
            <a:normAutofit/>
          </a:bodyPr>
          <a:lstStyle/>
          <a:p>
            <a:pPr algn="just" eaLnBrk="1" hangingPunct="1">
              <a:lnSpc>
                <a:spcPct val="160000"/>
              </a:lnSpc>
            </a:pPr>
            <a:r>
              <a:rPr lang="en-US" sz="3000" dirty="0">
                <a:latin typeface="Times New Roman" panose="02020603050405020304" pitchFamily="18" charset="0"/>
                <a:cs typeface="Times New Roman" panose="02020603050405020304" pitchFamily="18" charset="0"/>
              </a:rPr>
              <a:t>Increasing attention to quality during the last few decades</a:t>
            </a:r>
          </a:p>
          <a:p>
            <a:pPr algn="just" eaLnBrk="1" hangingPunct="1">
              <a:lnSpc>
                <a:spcPct val="160000"/>
              </a:lnSpc>
            </a:pPr>
            <a:r>
              <a:rPr lang="en-US" sz="3000" dirty="0">
                <a:latin typeface="Times New Roman" panose="02020603050405020304" pitchFamily="18" charset="0"/>
                <a:cs typeface="Times New Roman" panose="02020603050405020304" pitchFamily="18" charset="0"/>
              </a:rPr>
              <a:t>However, the concept is among those </a:t>
            </a:r>
            <a:r>
              <a:rPr lang="en-US" sz="3000" dirty="0">
                <a:solidFill>
                  <a:srgbClr val="00B0F0"/>
                </a:solidFill>
                <a:latin typeface="Times New Roman" panose="02020603050405020304" pitchFamily="18" charset="0"/>
                <a:cs typeface="Times New Roman" panose="02020603050405020304" pitchFamily="18" charset="0"/>
              </a:rPr>
              <a:t>lacking standard definition </a:t>
            </a:r>
            <a:r>
              <a:rPr lang="en-US" sz="3000" dirty="0">
                <a:latin typeface="Times New Roman" panose="02020603050405020304" pitchFamily="18" charset="0"/>
                <a:cs typeface="Times New Roman" panose="02020603050405020304" pitchFamily="18" charset="0"/>
              </a:rPr>
              <a:t>and description.</a:t>
            </a:r>
          </a:p>
          <a:p>
            <a:pPr marL="754380" indent="-457200" algn="just">
              <a:lnSpc>
                <a:spcPct val="160000"/>
              </a:lnSpc>
            </a:pPr>
            <a:r>
              <a:rPr lang="en-US" sz="3000" dirty="0">
                <a:latin typeface="Times New Roman" panose="02020603050405020304" pitchFamily="18" charset="0"/>
                <a:cs typeface="Times New Roman" panose="02020603050405020304" pitchFamily="18" charset="0"/>
              </a:rPr>
              <a:t>What constitutes quality in healthcare? What is quality of Health Care for you?</a:t>
            </a:r>
          </a:p>
          <a:p>
            <a:pPr lvl="1" algn="just">
              <a:lnSpc>
                <a:spcPct val="160000"/>
              </a:lnSpc>
              <a:spcBef>
                <a:spcPct val="30000"/>
              </a:spcBef>
              <a:buClr>
                <a:srgbClr val="3891A7"/>
              </a:buClr>
            </a:pPr>
            <a:r>
              <a:rPr lang="en-US" sz="3000" dirty="0">
                <a:solidFill>
                  <a:prstClr val="black"/>
                </a:solidFill>
                <a:latin typeface="Times New Roman" panose="02020603050405020304" pitchFamily="18" charset="0"/>
                <a:cs typeface="Times New Roman" panose="02020603050405020304" pitchFamily="18" charset="0"/>
              </a:rPr>
              <a:t>Definitions depend on what people value more.</a:t>
            </a:r>
          </a:p>
          <a:p>
            <a:pPr eaLnBrk="1" hangingPunct="1">
              <a:lnSpc>
                <a:spcPct val="90000"/>
              </a:lnSpc>
            </a:pPr>
            <a:endParaRPr lang="en-US" dirty="0">
              <a:latin typeface="Bookman Old Style"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3141218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a:xfrm>
            <a:off x="914400" y="647700"/>
            <a:ext cx="8229600" cy="571500"/>
          </a:xfrm>
        </p:spPr>
        <p:txBody>
          <a:bodyPr anchor="ctr">
            <a:normAutofit fontScale="90000"/>
          </a:bodyPr>
          <a:lstStyle/>
          <a:p>
            <a:pPr eaLnBrk="1" hangingPunct="1"/>
            <a:r>
              <a:rPr lang="en-US" sz="3200" b="1" i="1" dirty="0">
                <a:latin typeface="Times New Roman" panose="02020603050405020304" pitchFamily="18" charset="0"/>
                <a:cs typeface="Times New Roman" panose="02020603050405020304" pitchFamily="18" charset="0"/>
              </a:rPr>
              <a:t>IOM(1990), National Academy of Sciences</a:t>
            </a:r>
          </a:p>
        </p:txBody>
      </p:sp>
      <p:sp>
        <p:nvSpPr>
          <p:cNvPr id="29700" name="Rectangle 3"/>
          <p:cNvSpPr>
            <a:spLocks noGrp="1" noChangeArrowheads="1"/>
          </p:cNvSpPr>
          <p:nvPr>
            <p:ph type="body" idx="4294967295"/>
          </p:nvPr>
        </p:nvSpPr>
        <p:spPr>
          <a:xfrm>
            <a:off x="914400" y="1219200"/>
            <a:ext cx="8077200" cy="5105400"/>
          </a:xfrm>
        </p:spPr>
        <p:txBody>
          <a:bodyPr>
            <a:normAutofit fontScale="92500" lnSpcReduction="20000"/>
          </a:bodyPr>
          <a:lstStyle/>
          <a:p>
            <a:pPr algn="just">
              <a:lnSpc>
                <a:spcPct val="150000"/>
              </a:lnSpc>
            </a:pPr>
            <a:r>
              <a:rPr lang="en-US" sz="3200" i="1" dirty="0">
                <a:latin typeface="Book Antiqua" pitchFamily="18" charset="0"/>
              </a:rPr>
              <a:t> </a:t>
            </a:r>
            <a:r>
              <a:rPr lang="en-US" sz="2800" dirty="0">
                <a:latin typeface="Times New Roman" panose="02020603050405020304" pitchFamily="18" charset="0"/>
                <a:cs typeface="Times New Roman" panose="02020603050405020304" pitchFamily="18" charset="0"/>
              </a:rPr>
              <a:t>Quality of health care is the degree to which health services for </a:t>
            </a:r>
            <a:r>
              <a:rPr lang="en-US" sz="2800" dirty="0">
                <a:solidFill>
                  <a:srgbClr val="00B0F0"/>
                </a:solidFill>
                <a:latin typeface="Times New Roman" panose="02020603050405020304" pitchFamily="18" charset="0"/>
                <a:cs typeface="Times New Roman" panose="02020603050405020304" pitchFamily="18" charset="0"/>
              </a:rPr>
              <a:t>individuals</a:t>
            </a:r>
            <a:r>
              <a:rPr lang="en-US" sz="2800" dirty="0">
                <a:solidFill>
                  <a:schemeClr val="tx2">
                    <a:lumMod val="60000"/>
                    <a:lumOff val="40000"/>
                  </a:schemeClr>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and </a:t>
            </a:r>
            <a:r>
              <a:rPr lang="en-US" sz="2800" dirty="0">
                <a:solidFill>
                  <a:srgbClr val="00B0F0"/>
                </a:solidFill>
                <a:latin typeface="Times New Roman" panose="02020603050405020304" pitchFamily="18" charset="0"/>
                <a:cs typeface="Times New Roman" panose="02020603050405020304" pitchFamily="18" charset="0"/>
              </a:rPr>
              <a:t>populations</a:t>
            </a:r>
            <a:r>
              <a:rPr lang="en-US" sz="2800" dirty="0">
                <a:latin typeface="Times New Roman" panose="02020603050405020304" pitchFamily="18" charset="0"/>
                <a:cs typeface="Times New Roman" panose="02020603050405020304" pitchFamily="18" charset="0"/>
              </a:rPr>
              <a:t> increase the likelihood of desired health outcomes and are consistent with </a:t>
            </a:r>
            <a:r>
              <a:rPr lang="en-US" sz="2800" dirty="0">
                <a:solidFill>
                  <a:srgbClr val="00B0F0"/>
                </a:solidFill>
                <a:latin typeface="Times New Roman" panose="02020603050405020304" pitchFamily="18" charset="0"/>
                <a:cs typeface="Times New Roman" panose="02020603050405020304" pitchFamily="18" charset="0"/>
              </a:rPr>
              <a:t>current professional knowledge.</a:t>
            </a:r>
          </a:p>
          <a:p>
            <a:pPr algn="just">
              <a:lnSpc>
                <a:spcPct val="150000"/>
              </a:lnSpc>
            </a:pPr>
            <a:r>
              <a:rPr lang="en-US" sz="2800" dirty="0">
                <a:latin typeface="Times New Roman" panose="02020603050405020304" pitchFamily="18" charset="0"/>
                <a:cs typeface="Times New Roman" panose="02020603050405020304" pitchFamily="18" charset="0"/>
              </a:rPr>
              <a:t>Important concepts:</a:t>
            </a:r>
          </a:p>
          <a:p>
            <a:pPr marL="731520" algn="just">
              <a:lnSpc>
                <a:spcPct val="150000"/>
              </a:lnSpc>
              <a:buFont typeface="Wingdings" pitchFamily="2" charset="2"/>
              <a:buChar char="Ø"/>
            </a:pPr>
            <a:r>
              <a:rPr lang="en-US" sz="2800" dirty="0">
                <a:latin typeface="Times New Roman" panose="02020603050405020304" pitchFamily="18" charset="0"/>
                <a:cs typeface="Times New Roman" panose="02020603050405020304" pitchFamily="18" charset="0"/>
              </a:rPr>
              <a:t>Quality can be assessed both at individuals and population level</a:t>
            </a:r>
          </a:p>
          <a:p>
            <a:pPr marL="731520" algn="just">
              <a:lnSpc>
                <a:spcPct val="150000"/>
              </a:lnSpc>
              <a:buFont typeface="Wingdings" pitchFamily="2" charset="2"/>
              <a:buChar char="Ø"/>
            </a:pPr>
            <a:r>
              <a:rPr lang="en-US" sz="2800" dirty="0">
                <a:latin typeface="Times New Roman" panose="02020603050405020304" pitchFamily="18" charset="0"/>
                <a:cs typeface="Times New Roman" panose="02020603050405020304" pitchFamily="18" charset="0"/>
              </a:rPr>
              <a:t>Quality can be assessed from the current professional practices</a:t>
            </a:r>
          </a:p>
        </p:txBody>
      </p:sp>
      <p:sp>
        <p:nvSpPr>
          <p:cNvPr id="29701" name="Rectangle 4"/>
          <p:cNvSpPr>
            <a:spLocks noChangeArrowheads="1"/>
          </p:cNvSpPr>
          <p:nvPr/>
        </p:nvSpPr>
        <p:spPr bwMode="auto">
          <a:xfrm>
            <a:off x="493776" y="76200"/>
            <a:ext cx="8156448" cy="571500"/>
          </a:xfrm>
          <a:prstGeom prst="rect">
            <a:avLst/>
          </a:prstGeom>
          <a:noFill/>
          <a:ln w="9525">
            <a:noFill/>
            <a:miter lim="800000"/>
            <a:headEnd/>
            <a:tailEnd/>
          </a:ln>
        </p:spPr>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1" u="none" strike="noStrike" kern="1200" cap="none" spc="0" normalizeH="0" baseline="0" noProof="0" dirty="0">
                <a:ln>
                  <a:noFill/>
                </a:ln>
                <a:solidFill>
                  <a:srgbClr val="964305">
                    <a:lumMod val="50000"/>
                  </a:srgbClr>
                </a:solidFill>
                <a:effectLst/>
                <a:uLnTx/>
                <a:uFillTx/>
                <a:latin typeface="Times New Roman" panose="02020603050405020304" pitchFamily="18" charset="0"/>
                <a:cs typeface="Times New Roman" panose="02020603050405020304" pitchFamily="18" charset="0"/>
              </a:rPr>
              <a:t>Definitions con’t…</a:t>
            </a:r>
            <a:endParaRPr kumimoji="0" lang="en-US" sz="3200" b="0" i="1" u="none" strike="noStrike" kern="1200" cap="none" spc="0" normalizeH="0" baseline="0" noProof="0" dirty="0">
              <a:ln>
                <a:noFill/>
              </a:ln>
              <a:solidFill>
                <a:srgbClr val="964305">
                  <a:lumMod val="50000"/>
                </a:srgbClr>
              </a:solidFill>
              <a:effectLst/>
              <a:uLnTx/>
              <a:uFillTx/>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3482272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a:xfrm>
            <a:off x="762000" y="228601"/>
            <a:ext cx="8153400" cy="838200"/>
          </a:xfrm>
        </p:spPr>
        <p:txBody>
          <a:bodyPr anchor="ctr">
            <a:normAutofit/>
          </a:bodyPr>
          <a:lstStyle/>
          <a:p>
            <a:pPr eaLnBrk="1" hangingPunct="1"/>
            <a:r>
              <a:rPr lang="en-US" sz="3200" b="1" dirty="0">
                <a:latin typeface="Times New Roman" panose="02020603050405020304" pitchFamily="18" charset="0"/>
                <a:cs typeface="Times New Roman" panose="02020603050405020304" pitchFamily="18" charset="0"/>
              </a:rPr>
              <a:t>Important concepts in the definitions</a:t>
            </a:r>
          </a:p>
        </p:txBody>
      </p:sp>
      <p:sp>
        <p:nvSpPr>
          <p:cNvPr id="31748" name="Rectangle 3"/>
          <p:cNvSpPr>
            <a:spLocks noGrp="1" noChangeArrowheads="1"/>
          </p:cNvSpPr>
          <p:nvPr>
            <p:ph type="body" idx="4294967295"/>
          </p:nvPr>
        </p:nvSpPr>
        <p:spPr>
          <a:xfrm>
            <a:off x="762000" y="990600"/>
            <a:ext cx="8153400" cy="5410200"/>
          </a:xfrm>
        </p:spPr>
        <p:txBody>
          <a:bodyPr>
            <a:normAutofit fontScale="92500" lnSpcReduction="10000"/>
          </a:bodyPr>
          <a:lstStyle/>
          <a:p>
            <a:pPr algn="just" eaLnBrk="1" hangingPunct="1">
              <a:lnSpc>
                <a:spcPct val="150000"/>
              </a:lnSpc>
            </a:pPr>
            <a:r>
              <a:rPr lang="en-US" sz="2800" dirty="0">
                <a:latin typeface="Times New Roman" panose="02020603050405020304" pitchFamily="18" charset="0"/>
                <a:cs typeface="Times New Roman" panose="02020603050405020304" pitchFamily="18" charset="0"/>
              </a:rPr>
              <a:t>Quality  of healthcare is about:</a:t>
            </a:r>
          </a:p>
          <a:p>
            <a:pPr lvl="1" algn="just" eaLnBrk="1" hangingPunct="1">
              <a:lnSpc>
                <a:spcPct val="150000"/>
              </a:lnSpc>
              <a:spcBef>
                <a:spcPct val="40000"/>
              </a:spcBef>
            </a:pPr>
            <a:r>
              <a:rPr lang="en-US" dirty="0">
                <a:latin typeface="Times New Roman" panose="02020603050405020304" pitchFamily="18" charset="0"/>
                <a:cs typeface="Times New Roman" panose="02020603050405020304" pitchFamily="18" charset="0"/>
              </a:rPr>
              <a:t>Achieving positive health outcomes</a:t>
            </a:r>
          </a:p>
          <a:p>
            <a:pPr lvl="1" algn="just" eaLnBrk="1" hangingPunct="1">
              <a:lnSpc>
                <a:spcPct val="150000"/>
              </a:lnSpc>
              <a:spcBef>
                <a:spcPct val="40000"/>
              </a:spcBef>
            </a:pPr>
            <a:r>
              <a:rPr lang="en-US" dirty="0">
                <a:latin typeface="Times New Roman" panose="02020603050405020304" pitchFamily="18" charset="0"/>
                <a:cs typeface="Times New Roman" panose="02020603050405020304" pitchFamily="18" charset="0"/>
              </a:rPr>
              <a:t>Economical/Efficient health care</a:t>
            </a:r>
          </a:p>
          <a:p>
            <a:pPr lvl="1" algn="just" eaLnBrk="1" hangingPunct="1">
              <a:lnSpc>
                <a:spcPct val="150000"/>
              </a:lnSpc>
              <a:spcBef>
                <a:spcPct val="40000"/>
              </a:spcBef>
            </a:pPr>
            <a:r>
              <a:rPr lang="en-US" dirty="0">
                <a:latin typeface="Times New Roman" panose="02020603050405020304" pitchFamily="18" charset="0"/>
                <a:cs typeface="Times New Roman" panose="02020603050405020304" pitchFamily="18" charset="0"/>
              </a:rPr>
              <a:t>Limiting the negative consequences of health care(balancing risk and benefits)</a:t>
            </a:r>
          </a:p>
          <a:p>
            <a:pPr lvl="1" algn="just" eaLnBrk="1" hangingPunct="1">
              <a:lnSpc>
                <a:spcPct val="150000"/>
              </a:lnSpc>
              <a:spcBef>
                <a:spcPct val="40000"/>
              </a:spcBef>
            </a:pPr>
            <a:r>
              <a:rPr lang="en-US" dirty="0">
                <a:latin typeface="Times New Roman" panose="02020603050405020304" pitchFamily="18" charset="0"/>
                <a:cs typeface="Times New Roman" panose="02020603050405020304" pitchFamily="18" charset="0"/>
              </a:rPr>
              <a:t>Complying with scientific recommendations/Current knowledge</a:t>
            </a:r>
          </a:p>
          <a:p>
            <a:pPr lvl="1" algn="just" eaLnBrk="1" hangingPunct="1">
              <a:lnSpc>
                <a:spcPct val="150000"/>
              </a:lnSpc>
              <a:spcBef>
                <a:spcPct val="40000"/>
              </a:spcBef>
            </a:pPr>
            <a:r>
              <a:rPr lang="en-US" dirty="0">
                <a:latin typeface="Times New Roman" panose="02020603050405020304" pitchFamily="18" charset="0"/>
                <a:cs typeface="Times New Roman" panose="02020603050405020304" pitchFamily="18" charset="0"/>
              </a:rPr>
              <a:t>Addressing beneficiaries’ needs and expectations</a:t>
            </a:r>
          </a:p>
          <a:p>
            <a:pPr eaLnBrk="1" hangingPunct="1">
              <a:spcBef>
                <a:spcPct val="40000"/>
              </a:spcBef>
              <a:buFont typeface="Wingdings" pitchFamily="2" charset="2"/>
              <a:buNone/>
            </a:pPr>
            <a:endParaRPr lang="en-US" sz="2000" b="1" i="1" dirty="0">
              <a:solidFill>
                <a:srgbClr val="C00000"/>
              </a:solidFill>
              <a:latin typeface="Book Antiqua"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28500657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a:xfrm>
            <a:off x="1066800" y="277813"/>
            <a:ext cx="7467600" cy="941387"/>
          </a:xfrm>
        </p:spPr>
        <p:txBody>
          <a:bodyPr anchor="ctr">
            <a:normAutofit/>
          </a:bodyPr>
          <a:lstStyle/>
          <a:p>
            <a:pPr eaLnBrk="1" hangingPunct="1"/>
            <a:r>
              <a:rPr lang="en-US" sz="3800" b="1" dirty="0"/>
              <a:t>Components of healthcare Quality</a:t>
            </a:r>
          </a:p>
        </p:txBody>
      </p:sp>
      <p:sp>
        <p:nvSpPr>
          <p:cNvPr id="32772" name="Rectangle 3"/>
          <p:cNvSpPr>
            <a:spLocks noGrp="1" noChangeArrowheads="1"/>
          </p:cNvSpPr>
          <p:nvPr>
            <p:ph type="body" sz="half" idx="4294967295"/>
          </p:nvPr>
        </p:nvSpPr>
        <p:spPr>
          <a:xfrm>
            <a:off x="838200" y="1143000"/>
            <a:ext cx="8001000" cy="5162550"/>
          </a:xfrm>
        </p:spPr>
        <p:txBody>
          <a:bodyPr>
            <a:noAutofit/>
          </a:bodyPr>
          <a:lstStyle/>
          <a:p>
            <a:pPr eaLnBrk="1" hangingPunct="1">
              <a:lnSpc>
                <a:spcPct val="150000"/>
              </a:lnSpc>
            </a:pPr>
            <a:r>
              <a:rPr lang="en-US" sz="2800" dirty="0">
                <a:latin typeface="Book Antiqua" pitchFamily="18" charset="0"/>
              </a:rPr>
              <a:t>Different dimensions of health care quality by different scholars or organization </a:t>
            </a:r>
            <a:endParaRPr lang="en-US" sz="700" dirty="0">
              <a:latin typeface="Book Antiqua" pitchFamily="18" charset="0"/>
            </a:endParaRPr>
          </a:p>
          <a:p>
            <a:pPr eaLnBrk="1" hangingPunct="1">
              <a:lnSpc>
                <a:spcPct val="150000"/>
              </a:lnSpc>
            </a:pPr>
            <a:endParaRPr lang="en-US" sz="600" dirty="0">
              <a:latin typeface="Book Antiqua" pitchFamily="18" charset="0"/>
            </a:endParaRPr>
          </a:p>
          <a:p>
            <a:pPr eaLnBrk="1" hangingPunct="1">
              <a:lnSpc>
                <a:spcPct val="150000"/>
              </a:lnSpc>
            </a:pPr>
            <a:r>
              <a:rPr lang="en-US" sz="2800" dirty="0">
                <a:latin typeface="Book Antiqua" pitchFamily="18" charset="0"/>
              </a:rPr>
              <a:t>But the most widely accepted being </a:t>
            </a:r>
            <a:r>
              <a:rPr lang="en-US" sz="2800" b="1" dirty="0">
                <a:latin typeface="Book Antiqua" pitchFamily="18" charset="0"/>
              </a:rPr>
              <a:t>Donabedian dimension</a:t>
            </a:r>
            <a:r>
              <a:rPr lang="en-US" sz="2800" dirty="0">
                <a:latin typeface="Book Antiqua" pitchFamily="18" charset="0"/>
              </a:rPr>
              <a:t>/component of quality </a:t>
            </a:r>
            <a:endParaRPr lang="en-US" sz="800" dirty="0">
              <a:latin typeface="Book Antiqua" pitchFamily="18" charset="0"/>
            </a:endParaRPr>
          </a:p>
          <a:p>
            <a:pPr eaLnBrk="1" hangingPunct="1">
              <a:lnSpc>
                <a:spcPct val="150000"/>
              </a:lnSpc>
            </a:pPr>
            <a:endParaRPr lang="en-US" sz="700" dirty="0">
              <a:latin typeface="Book Antiqua" pitchFamily="18" charset="0"/>
            </a:endParaRPr>
          </a:p>
          <a:p>
            <a:pPr eaLnBrk="1" hangingPunct="1">
              <a:lnSpc>
                <a:spcPct val="150000"/>
              </a:lnSpc>
            </a:pPr>
            <a:r>
              <a:rPr lang="en-US" sz="2800" dirty="0">
                <a:latin typeface="Book Antiqua" pitchFamily="18" charset="0"/>
              </a:rPr>
              <a:t>According to Donabedian, quality of healthcare has </a:t>
            </a:r>
            <a:r>
              <a:rPr lang="en-US" sz="2800" b="1" dirty="0">
                <a:latin typeface="Book Antiqua" pitchFamily="18" charset="0"/>
              </a:rPr>
              <a:t>seven pillars</a:t>
            </a:r>
            <a:r>
              <a:rPr lang="en-US" sz="2800" dirty="0">
                <a:latin typeface="Book Antiqua" pitchFamily="18" charset="0"/>
              </a:rPr>
              <a:t>/components</a:t>
            </a:r>
          </a:p>
        </p:txBody>
      </p:sp>
      <p:sp>
        <p:nvSpPr>
          <p:cNvPr id="32774" name="Rectangle 5"/>
          <p:cNvSpPr>
            <a:spLocks noChangeArrowheads="1"/>
          </p:cNvSpPr>
          <p:nvPr/>
        </p:nvSpPr>
        <p:spPr bwMode="auto">
          <a:xfrm>
            <a:off x="685800" y="4038600"/>
            <a:ext cx="3848100" cy="2133600"/>
          </a:xfrm>
          <a:prstGeom prst="rect">
            <a:avLst/>
          </a:prstGeom>
          <a:noFill/>
          <a:ln w="9525">
            <a:noFill/>
            <a:miter lim="800000"/>
            <a:headEnd/>
            <a:tailEnd/>
          </a:ln>
        </p:spPr>
        <p:txBody>
          <a:bodyPr/>
          <a:lstStyle/>
          <a:p>
            <a:pPr marL="512763" marR="0" lvl="0" indent="-512763" algn="l" defTabSz="914400" rtl="0" eaLnBrk="1" fontAlgn="base" latinLnBrk="0" hangingPunct="1">
              <a:lnSpc>
                <a:spcPct val="80000"/>
              </a:lnSpc>
              <a:spcBef>
                <a:spcPct val="20000"/>
              </a:spcBef>
              <a:spcAft>
                <a:spcPct val="0"/>
              </a:spcAft>
              <a:buClr>
                <a:srgbClr val="FF0000"/>
              </a:buClr>
              <a:buSzTx/>
              <a:buFont typeface="Webdings" pitchFamily="18" charset="2"/>
              <a:buChar char="-"/>
              <a:tabLst/>
              <a:defRPr/>
            </a:pPr>
            <a:endParaRPr kumimoji="0" lang="en-US" sz="1200" b="0" i="0" u="none" strike="noStrike" kern="1200" cap="none" spc="0" normalizeH="0" baseline="0" noProof="0">
              <a:ln>
                <a:noFill/>
              </a:ln>
              <a:solidFill>
                <a:prstClr val="black"/>
              </a:solidFill>
              <a:effectLst/>
              <a:uLnTx/>
              <a:uFillTx/>
              <a:latin typeface="Times New Roman" pitchFamily="18" charset="0"/>
              <a:ea typeface="+mn-ea"/>
              <a:cs typeface="+mn-cs"/>
            </a:endParaRPr>
          </a:p>
        </p:txBody>
      </p:sp>
      <p:sp>
        <p:nvSpPr>
          <p:cNvPr id="32775" name="Rectangle 6"/>
          <p:cNvSpPr>
            <a:spLocks noChangeArrowheads="1"/>
          </p:cNvSpPr>
          <p:nvPr/>
        </p:nvSpPr>
        <p:spPr bwMode="auto">
          <a:xfrm>
            <a:off x="685800" y="4038600"/>
            <a:ext cx="3848100" cy="2133600"/>
          </a:xfrm>
          <a:prstGeom prst="rect">
            <a:avLst/>
          </a:prstGeom>
          <a:noFill/>
          <a:ln w="9525">
            <a:noFill/>
            <a:miter lim="800000"/>
            <a:headEnd/>
            <a:tailEnd/>
          </a:ln>
        </p:spPr>
        <p:txBody>
          <a:bodyPr/>
          <a:lstStyle/>
          <a:p>
            <a:pPr marL="512763" marR="0" lvl="0" indent="-512763" algn="l" defTabSz="914400" rtl="0" eaLnBrk="1" fontAlgn="base" latinLnBrk="0" hangingPunct="1">
              <a:lnSpc>
                <a:spcPct val="80000"/>
              </a:lnSpc>
              <a:spcBef>
                <a:spcPct val="20000"/>
              </a:spcBef>
              <a:spcAft>
                <a:spcPct val="0"/>
              </a:spcAft>
              <a:buClr>
                <a:srgbClr val="FF0000"/>
              </a:buClr>
              <a:buSzTx/>
              <a:buFont typeface="Webdings" pitchFamily="18" charset="2"/>
              <a:buChar char="-"/>
              <a:tabLst/>
              <a:defRPr/>
            </a:pPr>
            <a:endParaRPr kumimoji="0" lang="en-US" sz="1200" b="0" i="0" u="none" strike="noStrike" kern="1200" cap="none" spc="0" normalizeH="0" baseline="0" noProof="0">
              <a:ln>
                <a:noFill/>
              </a:ln>
              <a:solidFill>
                <a:prstClr val="black"/>
              </a:solidFill>
              <a:effectLst/>
              <a:uLnTx/>
              <a:uFillTx/>
              <a:latin typeface="Times New Roman" pitchFamily="18" charset="0"/>
              <a:ea typeface="+mn-ea"/>
              <a:cs typeface="+mn-cs"/>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28596839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371600" y="381000"/>
          <a:ext cx="7086600" cy="5924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060980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a:xfrm>
            <a:off x="838200" y="277813"/>
            <a:ext cx="7391400" cy="788987"/>
          </a:xfrm>
        </p:spPr>
        <p:txBody>
          <a:bodyPr anchor="ctr">
            <a:normAutofit/>
          </a:bodyPr>
          <a:lstStyle/>
          <a:p>
            <a:pPr eaLnBrk="1" hangingPunct="1"/>
            <a:r>
              <a:rPr lang="en-US" sz="3200" b="1" dirty="0">
                <a:latin typeface="Times New Roman" panose="02020603050405020304" pitchFamily="18" charset="0"/>
                <a:cs typeface="Times New Roman" panose="02020603050405020304" pitchFamily="18" charset="0"/>
              </a:rPr>
              <a:t>Components con’t…</a:t>
            </a:r>
          </a:p>
        </p:txBody>
      </p:sp>
      <p:sp>
        <p:nvSpPr>
          <p:cNvPr id="33796" name="Rectangle 3"/>
          <p:cNvSpPr>
            <a:spLocks noGrp="1" noChangeArrowheads="1"/>
          </p:cNvSpPr>
          <p:nvPr>
            <p:ph type="body" idx="4294967295"/>
          </p:nvPr>
        </p:nvSpPr>
        <p:spPr>
          <a:xfrm>
            <a:off x="990600" y="1066799"/>
            <a:ext cx="8080248" cy="5513387"/>
          </a:xfrm>
        </p:spPr>
        <p:txBody>
          <a:bodyPr>
            <a:normAutofit fontScale="92500" lnSpcReduction="10000"/>
          </a:bodyPr>
          <a:lstStyle/>
          <a:p>
            <a:pPr algn="just" eaLnBrk="1" hangingPunct="1">
              <a:lnSpc>
                <a:spcPct val="150000"/>
              </a:lnSpc>
            </a:pPr>
            <a:r>
              <a:rPr lang="en-US" dirty="0">
                <a:solidFill>
                  <a:srgbClr val="7030A0"/>
                </a:solidFill>
                <a:latin typeface="Times New Roman" panose="02020603050405020304" pitchFamily="18" charset="0"/>
                <a:cs typeface="Times New Roman" panose="02020603050405020304" pitchFamily="18" charset="0"/>
              </a:rPr>
              <a:t>Efficacy:</a:t>
            </a:r>
          </a:p>
          <a:p>
            <a:pPr lvl="1" algn="just" eaLnBrk="1" hangingPunct="1">
              <a:lnSpc>
                <a:spcPct val="150000"/>
              </a:lnSpc>
            </a:pPr>
            <a:r>
              <a:rPr lang="en-US" dirty="0">
                <a:latin typeface="Times New Roman" panose="02020603050405020304" pitchFamily="18" charset="0"/>
                <a:cs typeface="Times New Roman" panose="02020603050405020304" pitchFamily="18" charset="0"/>
              </a:rPr>
              <a:t>Is the ability of the science and art of healthcare to bring about improvement in health and well being under </a:t>
            </a:r>
            <a:r>
              <a:rPr lang="en-US" b="1" dirty="0">
                <a:solidFill>
                  <a:srgbClr val="C00000"/>
                </a:solidFill>
                <a:latin typeface="Times New Roman" panose="02020603050405020304" pitchFamily="18" charset="0"/>
                <a:cs typeface="Times New Roman" panose="02020603050405020304" pitchFamily="18" charset="0"/>
              </a:rPr>
              <a:t>best circumstances.</a:t>
            </a:r>
          </a:p>
          <a:p>
            <a:pPr lvl="1" algn="just" eaLnBrk="1" hangingPunct="1">
              <a:lnSpc>
                <a:spcPct val="150000"/>
              </a:lnSpc>
            </a:pPr>
            <a:r>
              <a:rPr lang="en-US" dirty="0">
                <a:latin typeface="Times New Roman" panose="02020603050405020304" pitchFamily="18" charset="0"/>
                <a:cs typeface="Times New Roman" panose="02020603050405020304" pitchFamily="18" charset="0"/>
              </a:rPr>
              <a:t>What constitutes “best circumstances” is always difficult to define and Controlling other factors is always challenging</a:t>
            </a:r>
          </a:p>
          <a:p>
            <a:pPr lvl="1" algn="just" eaLnBrk="1" hangingPunct="1">
              <a:lnSpc>
                <a:spcPct val="150000"/>
              </a:lnSpc>
            </a:pPr>
            <a:r>
              <a:rPr lang="en-US" dirty="0">
                <a:latin typeface="Times New Roman" panose="02020603050405020304" pitchFamily="18" charset="0"/>
                <a:cs typeface="Times New Roman" panose="02020603050405020304" pitchFamily="18" charset="0"/>
              </a:rPr>
              <a:t>Therefore, a more realistic definition could substitute “specified circumstances” for “best circumstances”</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6766323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2"/>
          <p:cNvSpPr>
            <a:spLocks noGrp="1" noChangeArrowheads="1"/>
          </p:cNvSpPr>
          <p:nvPr>
            <p:ph type="title" idx="4294967295"/>
          </p:nvPr>
        </p:nvSpPr>
        <p:spPr>
          <a:xfrm>
            <a:off x="1066800" y="76201"/>
            <a:ext cx="8001000" cy="533400"/>
          </a:xfrm>
        </p:spPr>
        <p:txBody>
          <a:bodyPr anchor="ctr">
            <a:normAutofit fontScale="90000"/>
          </a:bodyPr>
          <a:lstStyle/>
          <a:p>
            <a:pPr eaLnBrk="1" hangingPunct="1"/>
            <a:r>
              <a:rPr lang="en-US" sz="3200" b="1" dirty="0">
                <a:latin typeface="Times New Roman" panose="02020603050405020304" pitchFamily="18" charset="0"/>
                <a:cs typeface="Times New Roman" panose="02020603050405020304" pitchFamily="18" charset="0"/>
              </a:rPr>
              <a:t>Components con’t…</a:t>
            </a:r>
          </a:p>
        </p:txBody>
      </p:sp>
      <mc:AlternateContent xmlns:mc="http://schemas.openxmlformats.org/markup-compatibility/2006" xmlns:a14="http://schemas.microsoft.com/office/drawing/2010/main">
        <mc:Choice Requires="a14">
          <p:sp>
            <p:nvSpPr>
              <p:cNvPr id="34820" name="Rectangle 3"/>
              <p:cNvSpPr>
                <a:spLocks noGrp="1" noChangeArrowheads="1"/>
              </p:cNvSpPr>
              <p:nvPr>
                <p:ph type="body" sz="half" idx="4294967295"/>
              </p:nvPr>
            </p:nvSpPr>
            <p:spPr>
              <a:xfrm>
                <a:off x="609600" y="609601"/>
                <a:ext cx="8458200" cy="6781799"/>
              </a:xfrm>
            </p:spPr>
            <p:txBody>
              <a:bodyPr>
                <a:noAutofit/>
              </a:bodyPr>
              <a:lstStyle/>
              <a:p>
                <a:pPr algn="just" eaLnBrk="1" hangingPunct="1">
                  <a:lnSpc>
                    <a:spcPct val="150000"/>
                  </a:lnSpc>
                </a:pPr>
                <a:r>
                  <a:rPr lang="en-US" sz="2400" dirty="0">
                    <a:solidFill>
                      <a:srgbClr val="7030A0"/>
                    </a:solidFill>
                    <a:latin typeface="Times New Roman" panose="02020603050405020304" pitchFamily="18" charset="0"/>
                    <a:cs typeface="Times New Roman" panose="02020603050405020304" pitchFamily="18" charset="0"/>
                  </a:rPr>
                  <a:t>Effectiveness:</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Is improvement in health that is achieved or expected to be achieved under the </a:t>
                </a:r>
                <a:r>
                  <a:rPr lang="en-US" sz="2400" b="1" dirty="0">
                    <a:solidFill>
                      <a:srgbClr val="C00000"/>
                    </a:solidFill>
                    <a:latin typeface="Times New Roman" panose="02020603050405020304" pitchFamily="18" charset="0"/>
                    <a:cs typeface="Times New Roman" panose="02020603050405020304" pitchFamily="18" charset="0"/>
                  </a:rPr>
                  <a:t>ordinary circumstance </a:t>
                </a:r>
                <a:r>
                  <a:rPr lang="en-US" sz="2400" dirty="0">
                    <a:latin typeface="Times New Roman" panose="02020603050405020304" pitchFamily="18" charset="0"/>
                    <a:cs typeface="Times New Roman" panose="02020603050405020304" pitchFamily="18" charset="0"/>
                  </a:rPr>
                  <a:t>of everyday practice(Unlike efficacy-best condition).</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Is the degree to which attainable outcomes are attained in </a:t>
                </a:r>
                <a:r>
                  <a:rPr lang="en-US" sz="2400" b="1" dirty="0">
                    <a:solidFill>
                      <a:srgbClr val="C00000"/>
                    </a:solidFill>
                    <a:latin typeface="Times New Roman" panose="02020603050405020304" pitchFamily="18" charset="0"/>
                    <a:cs typeface="Times New Roman" panose="02020603050405020304" pitchFamily="18" charset="0"/>
                  </a:rPr>
                  <a:t>reality</a:t>
                </a:r>
                <a:r>
                  <a:rPr lang="en-US" sz="2400" dirty="0">
                    <a:latin typeface="Times New Roman" panose="02020603050405020304" pitchFamily="18" charset="0"/>
                    <a:cs typeface="Times New Roman" panose="02020603050405020304" pitchFamily="18" charset="0"/>
                  </a:rPr>
                  <a:t>.</a:t>
                </a:r>
              </a:p>
              <a:p>
                <a:pPr lvl="1" algn="just">
                  <a:lnSpc>
                    <a:spcPct val="150000"/>
                  </a:lnSpc>
                </a:pPr>
                <a:r>
                  <a:rPr lang="en-US" sz="2400" dirty="0">
                    <a:latin typeface="Times New Roman" panose="02020603050405020304" pitchFamily="18" charset="0"/>
                    <a:cs typeface="Times New Roman" panose="02020603050405020304" pitchFamily="18" charset="0"/>
                  </a:rPr>
                  <a:t>It is the comparison between what is achieved in reality with what is potentially achievable with the ‘best’ care provided.</a:t>
                </a:r>
              </a:p>
              <a:p>
                <a:pPr lvl="1" algn="just">
                  <a:lnSpc>
                    <a:spcPct val="150000"/>
                  </a:lnSpc>
                </a:pPr>
                <a:r>
                  <a:rPr lang="en-US" sz="2400" b="1" dirty="0">
                    <a:solidFill>
                      <a:schemeClr val="accent5">
                        <a:lumMod val="60000"/>
                        <a:lumOff val="40000"/>
                      </a:schemeClr>
                    </a:solidFill>
                    <a:latin typeface="Times New Roman" panose="02020603050405020304" pitchFamily="18" charset="0"/>
                    <a:cs typeface="Times New Roman" panose="02020603050405020304" pitchFamily="18" charset="0"/>
                  </a:rPr>
                  <a:t>Effectiveness=</a:t>
                </a:r>
                <a14:m>
                  <m:oMath xmlns:m="http://schemas.openxmlformats.org/officeDocument/2006/math">
                    <m:f>
                      <m:fPr>
                        <m:ctrlPr>
                          <a:rPr lang="en-US" sz="2400" b="1" i="1">
                            <a:solidFill>
                              <a:schemeClr val="accent5">
                                <a:lumMod val="60000"/>
                                <a:lumOff val="40000"/>
                              </a:schemeClr>
                            </a:solidFill>
                            <a:latin typeface="Cambria Math" panose="02040503050406030204" pitchFamily="18" charset="0"/>
                          </a:rPr>
                        </m:ctrlPr>
                      </m:fPr>
                      <m:num>
                        <m:r>
                          <a:rPr lang="en-US" sz="2400" b="1" i="1">
                            <a:solidFill>
                              <a:schemeClr val="accent5">
                                <a:lumMod val="60000"/>
                                <a:lumOff val="40000"/>
                              </a:schemeClr>
                            </a:solidFill>
                            <a:latin typeface="Cambria Math"/>
                          </a:rPr>
                          <m:t>𝑰𝒎𝒑𝒓𝒐𝒗𝒆</m:t>
                        </m:r>
                        <m:r>
                          <a:rPr lang="en-US" sz="2400" b="1" i="1" smtClean="0">
                            <a:solidFill>
                              <a:schemeClr val="accent5">
                                <a:lumMod val="60000"/>
                                <a:lumOff val="40000"/>
                              </a:schemeClr>
                            </a:solidFill>
                            <a:latin typeface="Cambria Math" panose="02040503050406030204" pitchFamily="18" charset="0"/>
                          </a:rPr>
                          <m:t>𝒅</m:t>
                        </m:r>
                        <m:r>
                          <a:rPr lang="en-US" sz="2400" b="1" i="1" smtClean="0">
                            <a:solidFill>
                              <a:schemeClr val="accent5">
                                <a:lumMod val="60000"/>
                                <a:lumOff val="40000"/>
                              </a:schemeClr>
                            </a:solidFill>
                            <a:latin typeface="Cambria Math" panose="02040503050406030204" pitchFamily="18" charset="0"/>
                          </a:rPr>
                          <m:t> </m:t>
                        </m:r>
                        <m:r>
                          <a:rPr lang="en-US" sz="2400" b="1" i="1">
                            <a:solidFill>
                              <a:schemeClr val="accent5">
                                <a:lumMod val="60000"/>
                                <a:lumOff val="40000"/>
                              </a:schemeClr>
                            </a:solidFill>
                            <a:latin typeface="Cambria Math"/>
                          </a:rPr>
                          <m:t>𝒊𝒏</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𝑯𝒆𝒂𝒍𝒕𝒉</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𝒄𝒂𝒓𝒆</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𝒂𝒔𝒔𝒆𝒆𝒅</m:t>
                        </m:r>
                      </m:num>
                      <m:den>
                        <m:r>
                          <a:rPr lang="en-US" sz="2400" b="1" i="1">
                            <a:solidFill>
                              <a:schemeClr val="accent5">
                                <a:lumMod val="60000"/>
                                <a:lumOff val="40000"/>
                              </a:schemeClr>
                            </a:solidFill>
                            <a:latin typeface="Cambria Math"/>
                          </a:rPr>
                          <m:t>𝑰𝒎𝒑𝒓𝒐𝒗𝒆𝒎𝒆𝒏𝒕</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𝒊𝒏</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𝒉𝒆𝒂𝒍𝒕𝒉</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𝒆𝒙𝒑𝒆𝒄𝒕𝒆𝒅</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𝒇𝒓𝒐𝒎</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𝒃𝒆𝒔𝒕</m:t>
                        </m:r>
                        <m:r>
                          <a:rPr lang="en-US" sz="2400" b="1" i="1">
                            <a:solidFill>
                              <a:schemeClr val="accent5">
                                <a:lumMod val="60000"/>
                                <a:lumOff val="40000"/>
                              </a:schemeClr>
                            </a:solidFill>
                            <a:latin typeface="Cambria Math"/>
                          </a:rPr>
                          <m:t> </m:t>
                        </m:r>
                        <m:r>
                          <a:rPr lang="en-US" sz="2400" b="1" i="1">
                            <a:solidFill>
                              <a:schemeClr val="accent5">
                                <a:lumMod val="60000"/>
                                <a:lumOff val="40000"/>
                              </a:schemeClr>
                            </a:solidFill>
                            <a:latin typeface="Cambria Math"/>
                          </a:rPr>
                          <m:t>𝒄𝒂𝒓𝒆</m:t>
                        </m:r>
                      </m:den>
                    </m:f>
                  </m:oMath>
                </a14:m>
                <a:endParaRPr lang="en-US" sz="2400" b="1" dirty="0">
                  <a:latin typeface="Times New Roman" panose="02020603050405020304" pitchFamily="18" charset="0"/>
                  <a:cs typeface="Times New Roman" panose="02020603050405020304" pitchFamily="18" charset="0"/>
                </a:endParaRPr>
              </a:p>
            </p:txBody>
          </p:sp>
        </mc:Choice>
        <mc:Fallback xmlns="">
          <p:sp>
            <p:nvSpPr>
              <p:cNvPr id="34820" name="Rectangle 3"/>
              <p:cNvSpPr>
                <a:spLocks noGrp="1" noRot="1" noChangeAspect="1" noMove="1" noResize="1" noEditPoints="1" noAdjustHandles="1" noChangeArrowheads="1" noChangeShapeType="1" noTextEdit="1"/>
              </p:cNvSpPr>
              <p:nvPr>
                <p:ph type="body" sz="half" idx="4294967295"/>
              </p:nvPr>
            </p:nvSpPr>
            <p:spPr>
              <a:xfrm>
                <a:off x="609600" y="609601"/>
                <a:ext cx="8458200" cy="6781799"/>
              </a:xfrm>
              <a:blipFill>
                <a:blip r:embed="rId3"/>
                <a:stretch>
                  <a:fillRect r="-1009"/>
                </a:stretch>
              </a:blipFill>
            </p:spPr>
            <p:txBody>
              <a:bodyPr/>
              <a:lstStyle/>
              <a:p>
                <a:r>
                  <a:rPr lang="en-US">
                    <a:noFill/>
                  </a:rPr>
                  <a:t> </a:t>
                </a:r>
              </a:p>
            </p:txBody>
          </p:sp>
        </mc:Fallback>
      </mc:AlternateContent>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38412645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idx="4294967295"/>
          </p:nvPr>
        </p:nvSpPr>
        <p:spPr>
          <a:xfrm>
            <a:off x="914400" y="76201"/>
            <a:ext cx="7315200" cy="476251"/>
          </a:xfrm>
        </p:spPr>
        <p:txBody>
          <a:bodyPr anchor="ctr">
            <a:normAutofit fontScale="90000"/>
          </a:bodyPr>
          <a:lstStyle/>
          <a:p>
            <a:pPr eaLnBrk="1" hangingPunct="1"/>
            <a:r>
              <a:rPr lang="en-US" sz="3200" b="1" dirty="0">
                <a:latin typeface="Times New Roman" panose="02020603050405020304" pitchFamily="18" charset="0"/>
                <a:cs typeface="Times New Roman" panose="02020603050405020304" pitchFamily="18" charset="0"/>
              </a:rPr>
              <a:t>Components con’t…</a:t>
            </a:r>
          </a:p>
        </p:txBody>
      </p:sp>
      <mc:AlternateContent xmlns:mc="http://schemas.openxmlformats.org/markup-compatibility/2006" xmlns:a14="http://schemas.microsoft.com/office/drawing/2010/main">
        <mc:Choice Requires="a14">
          <p:sp>
            <p:nvSpPr>
              <p:cNvPr id="35844" name="Rectangle 3"/>
              <p:cNvSpPr>
                <a:spLocks noGrp="1" noChangeArrowheads="1"/>
              </p:cNvSpPr>
              <p:nvPr>
                <p:ph type="body" idx="4294967295"/>
              </p:nvPr>
            </p:nvSpPr>
            <p:spPr>
              <a:xfrm>
                <a:off x="533400" y="533400"/>
                <a:ext cx="8382000" cy="6019800"/>
              </a:xfrm>
            </p:spPr>
            <p:txBody>
              <a:bodyPr>
                <a:normAutofit fontScale="25000" lnSpcReduction="20000"/>
              </a:bodyPr>
              <a:lstStyle/>
              <a:p>
                <a:pPr algn="just" eaLnBrk="1" hangingPunct="1">
                  <a:lnSpc>
                    <a:spcPct val="120000"/>
                  </a:lnSpc>
                </a:pPr>
                <a:r>
                  <a:rPr lang="en-US" sz="11200" dirty="0">
                    <a:solidFill>
                      <a:srgbClr val="7030A0"/>
                    </a:solidFill>
                    <a:latin typeface="Times New Roman" panose="02020603050405020304" pitchFamily="18" charset="0"/>
                    <a:cs typeface="Times New Roman" panose="02020603050405020304" pitchFamily="18" charset="0"/>
                  </a:rPr>
                  <a:t>Efficiency</a:t>
                </a:r>
              </a:p>
              <a:p>
                <a:pPr lvl="1" algn="just" eaLnBrk="1" hangingPunct="1">
                  <a:lnSpc>
                    <a:spcPct val="120000"/>
                  </a:lnSpc>
                </a:pPr>
                <a:r>
                  <a:rPr lang="en-US" sz="11200" dirty="0">
                    <a:latin typeface="Times New Roman" panose="02020603050405020304" pitchFamily="18" charset="0"/>
                    <a:cs typeface="Times New Roman" panose="02020603050405020304" pitchFamily="18" charset="0"/>
                  </a:rPr>
                  <a:t>Is measure of cost at which any given improvement in health is achieved</a:t>
                </a:r>
              </a:p>
              <a:p>
                <a:pPr lvl="1" algn="just" eaLnBrk="1" hangingPunct="1">
                  <a:lnSpc>
                    <a:spcPct val="120000"/>
                  </a:lnSpc>
                </a:pPr>
                <a:r>
                  <a:rPr lang="en-US" sz="11200" dirty="0">
                    <a:latin typeface="Times New Roman" panose="02020603050405020304" pitchFamily="18" charset="0"/>
                    <a:cs typeface="Times New Roman" panose="02020603050405020304" pitchFamily="18" charset="0"/>
                  </a:rPr>
                  <a:t>The ability to achieve attainable outcomes of care at a </a:t>
                </a:r>
                <a:r>
                  <a:rPr lang="en-US" sz="11200" b="1" dirty="0">
                    <a:solidFill>
                      <a:srgbClr val="C00000"/>
                    </a:solidFill>
                    <a:latin typeface="Times New Roman" panose="02020603050405020304" pitchFamily="18" charset="0"/>
                    <a:cs typeface="Times New Roman" panose="02020603050405020304" pitchFamily="18" charset="0"/>
                  </a:rPr>
                  <a:t>lower cost.</a:t>
                </a:r>
              </a:p>
              <a:p>
                <a:pPr lvl="1" algn="just" eaLnBrk="1" hangingPunct="1">
                  <a:lnSpc>
                    <a:spcPct val="120000"/>
                  </a:lnSpc>
                </a:pPr>
                <a:r>
                  <a:rPr lang="en-US" sz="11200" b="1" dirty="0">
                    <a:latin typeface="Times New Roman" panose="02020603050405020304" pitchFamily="18" charset="0"/>
                    <a:cs typeface="Times New Roman" panose="02020603050405020304" pitchFamily="18" charset="0"/>
                  </a:rPr>
                  <a:t>Forexample</a:t>
                </a:r>
                <a:r>
                  <a:rPr lang="en-US" sz="11200" b="1" dirty="0">
                    <a:solidFill>
                      <a:srgbClr val="C00000"/>
                    </a:solidFill>
                    <a:latin typeface="Times New Roman" panose="02020603050405020304" pitchFamily="18" charset="0"/>
                    <a:cs typeface="Times New Roman" panose="02020603050405020304" pitchFamily="18" charset="0"/>
                  </a:rPr>
                  <a:t>:</a:t>
                </a:r>
                <a:r>
                  <a:rPr lang="en-US" sz="11200" dirty="0">
                    <a:solidFill>
                      <a:srgbClr val="C00000"/>
                    </a:solidFill>
                    <a:latin typeface="Times New Roman" panose="02020603050405020304" pitchFamily="18" charset="0"/>
                    <a:cs typeface="Times New Roman" panose="02020603050405020304" pitchFamily="18" charset="0"/>
                  </a:rPr>
                  <a:t>if two strategies are equally efficacious or effective, the less costly one is the most efficient</a:t>
                </a:r>
              </a:p>
              <a:p>
                <a:pPr lvl="1" algn="just" eaLnBrk="1" hangingPunct="1">
                  <a:lnSpc>
                    <a:spcPct val="120000"/>
                  </a:lnSpc>
                </a:pPr>
                <a:r>
                  <a:rPr lang="en-US" sz="11200" dirty="0">
                    <a:latin typeface="Times New Roman" panose="02020603050405020304" pitchFamily="18" charset="0"/>
                    <a:cs typeface="Times New Roman" panose="02020603050405020304" pitchFamily="18" charset="0"/>
                  </a:rPr>
                  <a:t>Improving efficiency means decreasing the cost of care without compromising achievement of maximum attainable results </a:t>
                </a:r>
              </a:p>
              <a:p>
                <a:pPr marL="868680" lvl="2" indent="-457200" algn="just">
                  <a:lnSpc>
                    <a:spcPct val="120000"/>
                  </a:lnSpc>
                  <a:buFont typeface="Courier New" pitchFamily="49" charset="0"/>
                  <a:buChar char="o"/>
                </a:pPr>
                <a:r>
                  <a:rPr lang="en-US" sz="11200" dirty="0">
                    <a:latin typeface="Times New Roman" panose="02020603050405020304" pitchFamily="18" charset="0"/>
                    <a:cs typeface="Times New Roman" panose="02020603050405020304" pitchFamily="18" charset="0"/>
                  </a:rPr>
                  <a:t>Efficiency=</a:t>
                </a:r>
                <a14:m>
                  <m:oMath xmlns:m="http://schemas.openxmlformats.org/officeDocument/2006/math">
                    <m:f>
                      <m:fPr>
                        <m:ctrlPr>
                          <a:rPr lang="en-US" sz="11200" i="1">
                            <a:latin typeface="Cambria Math" panose="02040503050406030204" pitchFamily="18" charset="0"/>
                          </a:rPr>
                        </m:ctrlPr>
                      </m:fPr>
                      <m:num>
                        <m:r>
                          <a:rPr lang="en-US" sz="11200" i="1">
                            <a:latin typeface="Cambria Math"/>
                          </a:rPr>
                          <m:t>𝐼𝑚𝑝𝑟𝑜𝑣𝑒</m:t>
                        </m:r>
                        <m:r>
                          <a:rPr lang="en-US" sz="11200" b="0" i="1" smtClean="0">
                            <a:latin typeface="Cambria Math" panose="02040503050406030204" pitchFamily="18" charset="0"/>
                          </a:rPr>
                          <m:t>𝑑</m:t>
                        </m:r>
                        <m:r>
                          <a:rPr lang="en-US" sz="11200" i="1">
                            <a:latin typeface="Cambria Math"/>
                          </a:rPr>
                          <m:t> </m:t>
                        </m:r>
                        <m:r>
                          <a:rPr lang="en-US" sz="11200" i="1">
                            <a:latin typeface="Cambria Math"/>
                          </a:rPr>
                          <m:t>𝑖𝑛</m:t>
                        </m:r>
                        <m:r>
                          <a:rPr lang="en-US" sz="11200" i="1">
                            <a:latin typeface="Cambria Math"/>
                          </a:rPr>
                          <m:t> </m:t>
                        </m:r>
                        <m:r>
                          <a:rPr lang="en-US" sz="11200" i="1">
                            <a:latin typeface="Cambria Math"/>
                          </a:rPr>
                          <m:t>𝐻𝑒𝑎𝑙𝑡h</m:t>
                        </m:r>
                        <m:r>
                          <a:rPr lang="en-US" sz="11200" i="1">
                            <a:latin typeface="Cambria Math"/>
                          </a:rPr>
                          <m:t> </m:t>
                        </m:r>
                        <m:r>
                          <a:rPr lang="en-US" sz="11200" b="0" i="1" smtClean="0">
                            <a:latin typeface="Cambria Math" panose="02040503050406030204" pitchFamily="18" charset="0"/>
                          </a:rPr>
                          <m:t>𝑐𝑎𝑟𝑒</m:t>
                        </m:r>
                        <m:r>
                          <a:rPr lang="en-US" sz="11200" b="0" i="1" smtClean="0">
                            <a:latin typeface="Cambria Math" panose="02040503050406030204" pitchFamily="18" charset="0"/>
                          </a:rPr>
                          <m:t> </m:t>
                        </m:r>
                        <m:r>
                          <a:rPr lang="en-US" sz="11200" i="1">
                            <a:latin typeface="Cambria Math"/>
                          </a:rPr>
                          <m:t>𝑎𝑠𝑠𝑒𝑒𝑑</m:t>
                        </m:r>
                      </m:num>
                      <m:den>
                        <m:r>
                          <a:rPr lang="en-US" sz="11200" i="1">
                            <a:latin typeface="Cambria Math"/>
                          </a:rPr>
                          <m:t>𝐶𝑜𝑠𝑡</m:t>
                        </m:r>
                        <m:r>
                          <a:rPr lang="en-US" sz="11200" i="1">
                            <a:latin typeface="Cambria Math"/>
                          </a:rPr>
                          <m:t> </m:t>
                        </m:r>
                        <m:r>
                          <a:rPr lang="en-US" sz="11200" i="1">
                            <a:latin typeface="Cambria Math"/>
                          </a:rPr>
                          <m:t>𝑜𝑓</m:t>
                        </m:r>
                        <m:r>
                          <a:rPr lang="en-US" sz="11200" i="1">
                            <a:latin typeface="Cambria Math"/>
                          </a:rPr>
                          <m:t> </m:t>
                        </m:r>
                        <m:r>
                          <a:rPr lang="en-US" sz="11200" i="1">
                            <a:latin typeface="Cambria Math"/>
                          </a:rPr>
                          <m:t>𝑐𝑎𝑟𝑒</m:t>
                        </m:r>
                      </m:den>
                    </m:f>
                  </m:oMath>
                </a14:m>
                <a:endParaRPr lang="en-US" sz="11200" dirty="0">
                  <a:latin typeface="Times New Roman" panose="02020603050405020304" pitchFamily="18" charset="0"/>
                  <a:cs typeface="Times New Roman" panose="02020603050405020304" pitchFamily="18" charset="0"/>
                </a:endParaRPr>
              </a:p>
              <a:p>
                <a:pPr lvl="2" eaLnBrk="1" hangingPunct="1">
                  <a:lnSpc>
                    <a:spcPct val="90000"/>
                  </a:lnSpc>
                </a:pPr>
                <a:endParaRPr lang="en-US" dirty="0">
                  <a:latin typeface="Book Antiqua" pitchFamily="18" charset="0"/>
                </a:endParaRPr>
              </a:p>
            </p:txBody>
          </p:sp>
        </mc:Choice>
        <mc:Fallback xmlns="">
          <p:sp>
            <p:nvSpPr>
              <p:cNvPr id="35844" name="Rectangle 3"/>
              <p:cNvSpPr>
                <a:spLocks noGrp="1" noRot="1" noChangeAspect="1" noMove="1" noResize="1" noEditPoints="1" noAdjustHandles="1" noChangeArrowheads="1" noChangeShapeType="1" noTextEdit="1"/>
              </p:cNvSpPr>
              <p:nvPr>
                <p:ph type="body" idx="4294967295"/>
              </p:nvPr>
            </p:nvSpPr>
            <p:spPr>
              <a:xfrm>
                <a:off x="533400" y="533400"/>
                <a:ext cx="8382000" cy="6019800"/>
              </a:xfrm>
              <a:blipFill>
                <a:blip r:embed="rId3"/>
                <a:stretch>
                  <a:fillRect t="-1114" r="-1455"/>
                </a:stretch>
              </a:blipFill>
            </p:spPr>
            <p:txBody>
              <a:bodyPr/>
              <a:lstStyle/>
              <a:p>
                <a:r>
                  <a:rPr lang="en-US">
                    <a:noFill/>
                  </a:rPr>
                  <a:t> </a:t>
                </a:r>
              </a:p>
            </p:txBody>
          </p:sp>
        </mc:Fallback>
      </mc:AlternateContent>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898659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CC340-BEFC-42B2-8F08-12B2FBB74B55}"/>
              </a:ext>
            </a:extLst>
          </p:cNvPr>
          <p:cNvSpPr>
            <a:spLocks noGrp="1"/>
          </p:cNvSpPr>
          <p:nvPr>
            <p:ph type="title"/>
          </p:nvPr>
        </p:nvSpPr>
        <p:spPr>
          <a:xfrm>
            <a:off x="457200" y="152400"/>
            <a:ext cx="8229600" cy="838200"/>
          </a:xfrm>
        </p:spPr>
        <p:txBody>
          <a:bodyPr/>
          <a:lstStyle/>
          <a:p>
            <a:r>
              <a:rPr lang="en-US" dirty="0"/>
              <a:t>Health service coverage </a:t>
            </a:r>
          </a:p>
        </p:txBody>
      </p:sp>
      <p:sp>
        <p:nvSpPr>
          <p:cNvPr id="3" name="Content Placeholder 2">
            <a:extLst>
              <a:ext uri="{FF2B5EF4-FFF2-40B4-BE49-F238E27FC236}">
                <a16:creationId xmlns:a16="http://schemas.microsoft.com/office/drawing/2014/main" id="{B6EE279E-BBD6-4B1E-9BAE-885CABC59B26}"/>
              </a:ext>
            </a:extLst>
          </p:cNvPr>
          <p:cNvSpPr>
            <a:spLocks noGrp="1"/>
          </p:cNvSpPr>
          <p:nvPr>
            <p:ph idx="1"/>
          </p:nvPr>
        </p:nvSpPr>
        <p:spPr>
          <a:xfrm>
            <a:off x="304800" y="990600"/>
            <a:ext cx="8382000" cy="5562600"/>
          </a:xfrm>
        </p:spPr>
        <p:txBody>
          <a:bodyPr/>
          <a:lstStyle/>
          <a:p>
            <a:pPr>
              <a:buFont typeface="Wingdings" panose="05000000000000000000" pitchFamily="2" charset="2"/>
              <a:buChar char="§"/>
            </a:pPr>
            <a:r>
              <a:rPr lang="en-US" dirty="0"/>
              <a:t>Objectives </a:t>
            </a:r>
          </a:p>
          <a:p>
            <a:pPr>
              <a:buFont typeface="Wingdings" panose="05000000000000000000" pitchFamily="2" charset="2"/>
              <a:buChar char="ü"/>
            </a:pPr>
            <a:r>
              <a:rPr lang="en-US" dirty="0"/>
              <a:t>At the end of this session students be able to </a:t>
            </a:r>
          </a:p>
          <a:p>
            <a:pPr>
              <a:buFont typeface="Courier New" panose="02070309020205020404" pitchFamily="49" charset="0"/>
              <a:buChar char="o"/>
            </a:pPr>
            <a:r>
              <a:rPr lang="en-US" dirty="0"/>
              <a:t>Understand what  health service  coverage mean </a:t>
            </a:r>
          </a:p>
          <a:p>
            <a:pPr>
              <a:buFont typeface="Courier New" panose="02070309020205020404" pitchFamily="49" charset="0"/>
              <a:buChar char="o"/>
            </a:pPr>
            <a:r>
              <a:rPr lang="en-US" dirty="0"/>
              <a:t>Explain different stages of health service coverage </a:t>
            </a:r>
          </a:p>
          <a:p>
            <a:pPr>
              <a:buFont typeface="Courier New" panose="02070309020205020404" pitchFamily="49" charset="0"/>
              <a:buChar char="o"/>
            </a:pPr>
            <a:r>
              <a:rPr lang="en-US" dirty="0"/>
              <a:t>Describe factor affecting health service  coverage </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807874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838200"/>
          </a:xfrm>
        </p:spPr>
        <p:txBody>
          <a:bodyPr/>
          <a:lstStyle/>
          <a:p>
            <a:r>
              <a:rPr lang="en-US" b="1" dirty="0"/>
              <a:t>Components con’t…</a:t>
            </a:r>
            <a:endParaRPr lang="en-US" dirty="0"/>
          </a:p>
        </p:txBody>
      </p:sp>
      <p:sp>
        <p:nvSpPr>
          <p:cNvPr id="3" name="Content Placeholder 2"/>
          <p:cNvSpPr>
            <a:spLocks noGrp="1"/>
          </p:cNvSpPr>
          <p:nvPr>
            <p:ph idx="1"/>
          </p:nvPr>
        </p:nvSpPr>
        <p:spPr>
          <a:xfrm>
            <a:off x="914400" y="1066800"/>
            <a:ext cx="8019288" cy="5562600"/>
          </a:xfrm>
        </p:spPr>
        <p:txBody>
          <a:bodyPr>
            <a:normAutofit fontScale="92500"/>
          </a:bodyPr>
          <a:lstStyle/>
          <a:p>
            <a:pPr algn="just">
              <a:lnSpc>
                <a:spcPct val="150000"/>
              </a:lnSpc>
            </a:pPr>
            <a:r>
              <a:rPr lang="en-US" dirty="0">
                <a:solidFill>
                  <a:srgbClr val="7030A0"/>
                </a:solidFill>
                <a:latin typeface="Times New Roman" panose="02020603050405020304" pitchFamily="18" charset="0"/>
                <a:cs typeface="Times New Roman" panose="02020603050405020304" pitchFamily="18" charset="0"/>
              </a:rPr>
              <a:t>Optimality</a:t>
            </a:r>
          </a:p>
          <a:p>
            <a:pPr lvl="1" algn="just">
              <a:lnSpc>
                <a:spcPct val="150000"/>
              </a:lnSpc>
            </a:pPr>
            <a:r>
              <a:rPr lang="en-US" dirty="0">
                <a:latin typeface="Times New Roman" panose="02020603050405020304" pitchFamily="18" charset="0"/>
                <a:cs typeface="Times New Roman" panose="02020603050405020304" pitchFamily="18" charset="0"/>
              </a:rPr>
              <a:t>the balancing of improvements in health against the cost and other negative consequences of such improvements</a:t>
            </a:r>
          </a:p>
          <a:p>
            <a:pPr lvl="1" algn="just">
              <a:lnSpc>
                <a:spcPct val="150000"/>
              </a:lnSpc>
            </a:pPr>
            <a:r>
              <a:rPr lang="en-US" dirty="0">
                <a:latin typeface="Times New Roman" panose="02020603050405020304" pitchFamily="18" charset="0"/>
                <a:cs typeface="Times New Roman" panose="02020603050405020304" pitchFamily="18" charset="0"/>
              </a:rPr>
              <a:t>becomes relevant when the effect of care are valued not in absolute terms, but relative to the cost of care. </a:t>
            </a:r>
          </a:p>
          <a:p>
            <a:pPr lvl="1" algn="just">
              <a:lnSpc>
                <a:spcPct val="150000"/>
              </a:lnSpc>
            </a:pPr>
            <a:r>
              <a:rPr lang="en-US" dirty="0">
                <a:latin typeface="Times New Roman" panose="02020603050405020304" pitchFamily="18" charset="0"/>
                <a:cs typeface="Times New Roman" panose="02020603050405020304" pitchFamily="18" charset="0"/>
              </a:rPr>
              <a:t>The most advantageous balancing of cost and benefits is optimizing benefits</a:t>
            </a:r>
          </a:p>
          <a:p>
            <a:endParaRPr lang="en-US" dirty="0"/>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spTree>
    <p:extLst>
      <p:ext uri="{BB962C8B-B14F-4D97-AF65-F5344CB8AC3E}">
        <p14:creationId xmlns:p14="http://schemas.microsoft.com/office/powerpoint/2010/main" val="32671544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idx="4294967295"/>
          </p:nvPr>
        </p:nvSpPr>
        <p:spPr>
          <a:xfrm>
            <a:off x="990600" y="76201"/>
            <a:ext cx="7239000" cy="457199"/>
          </a:xfrm>
        </p:spPr>
        <p:txBody>
          <a:bodyPr anchor="ctr">
            <a:normAutofit fontScale="90000"/>
          </a:bodyPr>
          <a:lstStyle/>
          <a:p>
            <a:pPr eaLnBrk="1" hangingPunct="1"/>
            <a:r>
              <a:rPr lang="en-US" sz="3200" b="1" dirty="0">
                <a:latin typeface="Times New Roman" panose="02020603050405020304" pitchFamily="18" charset="0"/>
                <a:cs typeface="Times New Roman" panose="02020603050405020304" pitchFamily="18" charset="0"/>
              </a:rPr>
              <a:t>Components con’t…</a:t>
            </a:r>
          </a:p>
        </p:txBody>
      </p:sp>
      <p:sp>
        <p:nvSpPr>
          <p:cNvPr id="37892" name="Rectangle 3"/>
          <p:cNvSpPr>
            <a:spLocks noGrp="1" noChangeArrowheads="1"/>
          </p:cNvSpPr>
          <p:nvPr>
            <p:ph type="body" idx="4294967295"/>
          </p:nvPr>
        </p:nvSpPr>
        <p:spPr>
          <a:xfrm>
            <a:off x="533400" y="533400"/>
            <a:ext cx="8537448" cy="6046787"/>
          </a:xfrm>
        </p:spPr>
        <p:txBody>
          <a:bodyPr>
            <a:noAutofit/>
          </a:bodyPr>
          <a:lstStyle/>
          <a:p>
            <a:pPr algn="just" eaLnBrk="1" hangingPunct="1">
              <a:lnSpc>
                <a:spcPct val="150000"/>
              </a:lnSpc>
            </a:pPr>
            <a:r>
              <a:rPr lang="en-US" sz="2400" dirty="0">
                <a:solidFill>
                  <a:srgbClr val="7030A0"/>
                </a:solidFill>
                <a:latin typeface="Times New Roman" panose="02020603050405020304" pitchFamily="18" charset="0"/>
                <a:cs typeface="Times New Roman" panose="02020603050405020304" pitchFamily="18" charset="0"/>
              </a:rPr>
              <a:t>Acceptability</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Is the level of conformity of care to the wishes, desires and expectations of </a:t>
            </a:r>
            <a:r>
              <a:rPr lang="en-US" sz="2400" b="1" dirty="0">
                <a:solidFill>
                  <a:srgbClr val="C00000"/>
                </a:solidFill>
                <a:latin typeface="Times New Roman" panose="02020603050405020304" pitchFamily="18" charset="0"/>
                <a:cs typeface="Times New Roman" panose="02020603050405020304" pitchFamily="18" charset="0"/>
              </a:rPr>
              <a:t>patients and their families</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Usually related to what beneficiaries of healthcare value more including:</a:t>
            </a:r>
          </a:p>
          <a:p>
            <a:pPr lvl="2" algn="just" eaLnBrk="1" hangingPunct="1">
              <a:lnSpc>
                <a:spcPct val="150000"/>
              </a:lnSpc>
            </a:pPr>
            <a:r>
              <a:rPr lang="en-US" dirty="0">
                <a:latin typeface="Times New Roman" panose="02020603050405020304" pitchFamily="18" charset="0"/>
                <a:cs typeface="Times New Roman" panose="02020603050405020304" pitchFamily="18" charset="0"/>
              </a:rPr>
              <a:t>Accessibility of  care/services</a:t>
            </a:r>
          </a:p>
          <a:p>
            <a:pPr lvl="2" algn="just" eaLnBrk="1" hangingPunct="1">
              <a:lnSpc>
                <a:spcPct val="150000"/>
              </a:lnSpc>
            </a:pPr>
            <a:r>
              <a:rPr lang="en-US" dirty="0">
                <a:latin typeface="Times New Roman" panose="02020603050405020304" pitchFamily="18" charset="0"/>
                <a:cs typeface="Times New Roman" panose="02020603050405020304" pitchFamily="18" charset="0"/>
              </a:rPr>
              <a:t>Patient-practitioner relationship</a:t>
            </a:r>
          </a:p>
          <a:p>
            <a:pPr lvl="2" algn="just" eaLnBrk="1" hangingPunct="1">
              <a:lnSpc>
                <a:spcPct val="150000"/>
              </a:lnSpc>
            </a:pPr>
            <a:r>
              <a:rPr lang="en-US" dirty="0">
                <a:latin typeface="Times New Roman" panose="02020603050405020304" pitchFamily="18" charset="0"/>
                <a:cs typeface="Times New Roman" panose="02020603050405020304" pitchFamily="18" charset="0"/>
              </a:rPr>
              <a:t>Amenities of care(Time, expense, physical comfort to receive services)</a:t>
            </a:r>
          </a:p>
          <a:p>
            <a:pPr lvl="2" algn="just" eaLnBrk="1" hangingPunct="1">
              <a:lnSpc>
                <a:spcPct val="150000"/>
              </a:lnSpc>
            </a:pPr>
            <a:r>
              <a:rPr lang="en-US" dirty="0">
                <a:latin typeface="Times New Roman" panose="02020603050405020304" pitchFamily="18" charset="0"/>
                <a:cs typeface="Times New Roman" panose="02020603050405020304" pitchFamily="18" charset="0"/>
              </a:rPr>
              <a:t>Pt preferences regarding the effectiveness &amp; cost of care</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2859449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idx="4294967295"/>
          </p:nvPr>
        </p:nvSpPr>
        <p:spPr>
          <a:xfrm>
            <a:off x="914400" y="76201"/>
            <a:ext cx="7315200" cy="609599"/>
          </a:xfrm>
        </p:spPr>
        <p:txBody>
          <a:bodyPr anchor="ctr">
            <a:normAutofit fontScale="90000"/>
          </a:bodyPr>
          <a:lstStyle/>
          <a:p>
            <a:pPr eaLnBrk="1" hangingPunct="1"/>
            <a:r>
              <a:rPr lang="en-US" b="1" dirty="0"/>
              <a:t>Components con’t…</a:t>
            </a:r>
          </a:p>
        </p:txBody>
      </p:sp>
      <p:sp>
        <p:nvSpPr>
          <p:cNvPr id="38916" name="Rectangle 3"/>
          <p:cNvSpPr>
            <a:spLocks noGrp="1" noChangeArrowheads="1"/>
          </p:cNvSpPr>
          <p:nvPr>
            <p:ph type="body" idx="4294967295"/>
          </p:nvPr>
        </p:nvSpPr>
        <p:spPr>
          <a:xfrm>
            <a:off x="533400" y="685800"/>
            <a:ext cx="8509034" cy="5791200"/>
          </a:xfrm>
        </p:spPr>
        <p:txBody>
          <a:bodyPr>
            <a:normAutofit fontScale="92500" lnSpcReduction="10000"/>
          </a:bodyPr>
          <a:lstStyle/>
          <a:p>
            <a:pPr algn="just" eaLnBrk="1" hangingPunct="1">
              <a:lnSpc>
                <a:spcPct val="150000"/>
              </a:lnSpc>
            </a:pPr>
            <a:r>
              <a:rPr lang="en-US" sz="2600" dirty="0">
                <a:solidFill>
                  <a:srgbClr val="7030A0"/>
                </a:solidFill>
                <a:latin typeface="Times New Roman" panose="02020603050405020304" pitchFamily="18" charset="0"/>
                <a:cs typeface="Times New Roman" panose="02020603050405020304" pitchFamily="18" charset="0"/>
              </a:rPr>
              <a:t>Legitimacy</a:t>
            </a:r>
          </a:p>
          <a:p>
            <a:pPr lvl="1" algn="just" eaLnBrk="1" hangingPunct="1">
              <a:lnSpc>
                <a:spcPct val="150000"/>
              </a:lnSpc>
            </a:pPr>
            <a:r>
              <a:rPr lang="en-US" sz="2600" dirty="0">
                <a:latin typeface="Times New Roman" panose="02020603050405020304" pitchFamily="18" charset="0"/>
                <a:cs typeface="Times New Roman" panose="02020603050405020304" pitchFamily="18" charset="0"/>
              </a:rPr>
              <a:t>Is acceptability of care to the society or community at large.</a:t>
            </a:r>
          </a:p>
          <a:p>
            <a:pPr lvl="1" algn="just" eaLnBrk="1" hangingPunct="1">
              <a:lnSpc>
                <a:spcPct val="150000"/>
              </a:lnSpc>
            </a:pPr>
            <a:r>
              <a:rPr lang="en-US" sz="2600" dirty="0">
                <a:latin typeface="Times New Roman" panose="02020603050405020304" pitchFamily="18" charset="0"/>
                <a:cs typeface="Times New Roman" panose="02020603050405020304" pitchFamily="18" charset="0"/>
              </a:rPr>
              <a:t>Is the conformity of healthcare to </a:t>
            </a:r>
            <a:r>
              <a:rPr lang="en-US" sz="2600" b="1" dirty="0">
                <a:solidFill>
                  <a:srgbClr val="C00000"/>
                </a:solidFill>
                <a:latin typeface="Times New Roman" panose="02020603050405020304" pitchFamily="18" charset="0"/>
                <a:cs typeface="Times New Roman" panose="02020603050405020304" pitchFamily="18" charset="0"/>
              </a:rPr>
              <a:t>social preferences</a:t>
            </a:r>
            <a:r>
              <a:rPr lang="en-US" sz="2600" dirty="0">
                <a:latin typeface="Times New Roman" panose="02020603050405020304" pitchFamily="18" charset="0"/>
                <a:cs typeface="Times New Roman" panose="02020603050405020304" pitchFamily="18" charset="0"/>
              </a:rPr>
              <a:t> as expressed in ethical principles, values, norms, laws and regulations</a:t>
            </a:r>
          </a:p>
          <a:p>
            <a:pPr lvl="1" algn="just" eaLnBrk="1" hangingPunct="1">
              <a:lnSpc>
                <a:spcPct val="150000"/>
              </a:lnSpc>
            </a:pPr>
            <a:r>
              <a:rPr lang="en-US" sz="2600" dirty="0">
                <a:latin typeface="Times New Roman" panose="02020603050405020304" pitchFamily="18" charset="0"/>
                <a:cs typeface="Times New Roman" panose="02020603050405020304" pitchFamily="18" charset="0"/>
              </a:rPr>
              <a:t>Is the equivalent of acceptability as applied to the society</a:t>
            </a:r>
          </a:p>
          <a:p>
            <a:pPr lvl="1" algn="just" eaLnBrk="1" hangingPunct="1">
              <a:lnSpc>
                <a:spcPct val="150000"/>
              </a:lnSpc>
            </a:pPr>
            <a:r>
              <a:rPr lang="en-US" sz="2600" dirty="0">
                <a:latin typeface="Times New Roman" panose="02020603050405020304" pitchFamily="18" charset="0"/>
                <a:cs typeface="Times New Roman" panose="02020603050405020304" pitchFamily="18" charset="0"/>
              </a:rPr>
              <a:t>Sometimes what is best care for individuals couldn’t becomes best care for the society.</a:t>
            </a:r>
          </a:p>
          <a:p>
            <a:pPr lvl="1" algn="just" eaLnBrk="1" hangingPunct="1">
              <a:lnSpc>
                <a:spcPct val="150000"/>
              </a:lnSpc>
            </a:pPr>
            <a:r>
              <a:rPr lang="en-US" sz="2600" dirty="0">
                <a:latin typeface="Times New Roman" panose="02020603050405020304" pitchFamily="18" charset="0"/>
                <a:cs typeface="Times New Roman" panose="02020603050405020304" pitchFamily="18" charset="0"/>
              </a:rPr>
              <a:t>Society considers more issues: indirect and intangible costs; effect at society level</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val="22933759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idx="4294967295"/>
          </p:nvPr>
        </p:nvSpPr>
        <p:spPr>
          <a:xfrm>
            <a:off x="914400" y="76201"/>
            <a:ext cx="7315200" cy="476249"/>
          </a:xfrm>
        </p:spPr>
        <p:txBody>
          <a:bodyPr anchor="ctr">
            <a:normAutofit fontScale="90000"/>
          </a:bodyPr>
          <a:lstStyle/>
          <a:p>
            <a:pPr eaLnBrk="1" hangingPunct="1"/>
            <a:r>
              <a:rPr lang="en-US" b="1" dirty="0"/>
              <a:t>Components con’t…</a:t>
            </a:r>
          </a:p>
        </p:txBody>
      </p:sp>
      <p:sp>
        <p:nvSpPr>
          <p:cNvPr id="39940" name="Rectangle 3"/>
          <p:cNvSpPr>
            <a:spLocks noGrp="1" noChangeArrowheads="1"/>
          </p:cNvSpPr>
          <p:nvPr>
            <p:ph type="body" idx="4294967295"/>
          </p:nvPr>
        </p:nvSpPr>
        <p:spPr>
          <a:xfrm>
            <a:off x="762000" y="685800"/>
            <a:ext cx="7924800" cy="5791200"/>
          </a:xfrm>
        </p:spPr>
        <p:txBody>
          <a:bodyPr>
            <a:normAutofit lnSpcReduction="10000"/>
          </a:bodyPr>
          <a:lstStyle/>
          <a:p>
            <a:pPr algn="just" eaLnBrk="1" hangingPunct="1">
              <a:lnSpc>
                <a:spcPct val="150000"/>
              </a:lnSpc>
            </a:pPr>
            <a:r>
              <a:rPr lang="en-US" sz="2400" dirty="0">
                <a:solidFill>
                  <a:srgbClr val="7030A0"/>
                </a:solidFill>
                <a:latin typeface="Times New Roman" panose="02020603050405020304" pitchFamily="18" charset="0"/>
                <a:cs typeface="Times New Roman" panose="02020603050405020304" pitchFamily="18" charset="0"/>
              </a:rPr>
              <a:t>Equity</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Conformity to a principle that determines what is </a:t>
            </a:r>
            <a:r>
              <a:rPr lang="en-US" sz="2400" b="1" dirty="0">
                <a:solidFill>
                  <a:srgbClr val="C00000"/>
                </a:solidFill>
                <a:latin typeface="Times New Roman" panose="02020603050405020304" pitchFamily="18" charset="0"/>
                <a:cs typeface="Times New Roman" panose="02020603050405020304" pitchFamily="18" charset="0"/>
              </a:rPr>
              <a:t>just</a:t>
            </a:r>
            <a:r>
              <a:rPr lang="en-US" sz="2400" dirty="0">
                <a:solidFill>
                  <a:srgbClr val="00B0F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a:t>
            </a:r>
            <a:r>
              <a:rPr lang="en-US" sz="2400" dirty="0">
                <a:solidFill>
                  <a:srgbClr val="00B0F0"/>
                </a:solidFill>
                <a:latin typeface="Times New Roman" panose="02020603050405020304" pitchFamily="18" charset="0"/>
                <a:cs typeface="Times New Roman" panose="02020603050405020304" pitchFamily="18" charset="0"/>
              </a:rPr>
              <a:t> </a:t>
            </a:r>
            <a:r>
              <a:rPr lang="en-US" sz="2400" b="1" dirty="0">
                <a:solidFill>
                  <a:srgbClr val="C00000"/>
                </a:solidFill>
                <a:latin typeface="Times New Roman" panose="02020603050405020304" pitchFamily="18" charset="0"/>
                <a:cs typeface="Times New Roman" panose="02020603050405020304" pitchFamily="18" charset="0"/>
              </a:rPr>
              <a:t>fair</a:t>
            </a:r>
            <a:r>
              <a:rPr lang="en-US" sz="2400" dirty="0">
                <a:solidFill>
                  <a:srgbClr val="00B0F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in the distribution of healthcare and its benefits among members of the population</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Do interventions facilitate the fair distribution of health services and benefits out of health care fairly among different segments of the population?</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Equity is part of what makes care acceptable to individuals and society legitimate</a:t>
            </a:r>
          </a:p>
          <a:p>
            <a:pPr lvl="1" algn="just" eaLnBrk="1" hangingPunct="1">
              <a:lnSpc>
                <a:spcPct val="150000"/>
              </a:lnSpc>
            </a:pPr>
            <a:r>
              <a:rPr lang="en-US" sz="2400" dirty="0">
                <a:latin typeface="Times New Roman" panose="02020603050405020304" pitchFamily="18" charset="0"/>
                <a:cs typeface="Times New Roman" panose="02020603050405020304" pitchFamily="18" charset="0"/>
              </a:rPr>
              <a:t>So can able to stand as separate pillar of quality</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Tree>
    <p:extLst>
      <p:ext uri="{BB962C8B-B14F-4D97-AF65-F5344CB8AC3E}">
        <p14:creationId xmlns:p14="http://schemas.microsoft.com/office/powerpoint/2010/main" val="37126272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822960" y="76200"/>
            <a:ext cx="7498080" cy="838200"/>
          </a:xfrm>
        </p:spPr>
        <p:txBody>
          <a:bodyPr>
            <a:noAutofit/>
          </a:bodyPr>
          <a:lstStyle/>
          <a:p>
            <a:r>
              <a:rPr lang="en-US" sz="3200" b="1" dirty="0">
                <a:latin typeface="Times New Roman" panose="02020603050405020304" pitchFamily="18" charset="0"/>
                <a:cs typeface="Times New Roman" panose="02020603050405020304" pitchFamily="18" charset="0"/>
              </a:rPr>
              <a:t>Other dimensions of quality </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IOM(2001):</a:t>
            </a:r>
          </a:p>
        </p:txBody>
      </p:sp>
      <p:sp>
        <p:nvSpPr>
          <p:cNvPr id="43011" name="Rectangle 3"/>
          <p:cNvSpPr>
            <a:spLocks noGrp="1" noChangeArrowheads="1"/>
          </p:cNvSpPr>
          <p:nvPr>
            <p:ph idx="1"/>
          </p:nvPr>
        </p:nvSpPr>
        <p:spPr>
          <a:xfrm>
            <a:off x="457200" y="1066800"/>
            <a:ext cx="8229600" cy="5486400"/>
          </a:xfrm>
        </p:spPr>
        <p:txBody>
          <a:bodyPr>
            <a:normAutofit lnSpcReduction="10000"/>
          </a:bodyPr>
          <a:lstStyle/>
          <a:p>
            <a:pPr marL="365760" lvl="2" indent="-283464" algn="just">
              <a:lnSpc>
                <a:spcPct val="150000"/>
              </a:lnSpc>
              <a:spcBef>
                <a:spcPts val="600"/>
              </a:spcBef>
              <a:buClr>
                <a:schemeClr val="accent1"/>
              </a:buClr>
              <a:buSzPct val="80000"/>
              <a:buFont typeface="Wingdings 2"/>
              <a:buChar char=""/>
            </a:pPr>
            <a:r>
              <a:rPr lang="en-US" sz="2600" b="1" dirty="0">
                <a:solidFill>
                  <a:srgbClr val="C00000"/>
                </a:solidFill>
                <a:latin typeface="Times New Roman" panose="02020603050405020304" pitchFamily="18" charset="0"/>
                <a:cs typeface="Times New Roman" panose="02020603050405020304" pitchFamily="18" charset="0"/>
              </a:rPr>
              <a:t>Safety</a:t>
            </a:r>
            <a:r>
              <a:rPr lang="en-US" sz="2600" dirty="0">
                <a:latin typeface="Times New Roman" panose="02020603050405020304" pitchFamily="18" charset="0"/>
                <a:cs typeface="Times New Roman" panose="02020603050405020304" pitchFamily="18" charset="0"/>
              </a:rPr>
              <a:t>-care intended to help patient that shouldn’t harm them </a:t>
            </a:r>
          </a:p>
          <a:p>
            <a:pPr algn="just">
              <a:lnSpc>
                <a:spcPct val="150000"/>
              </a:lnSpc>
            </a:pPr>
            <a:r>
              <a:rPr lang="en-US" sz="2600" b="1" dirty="0">
                <a:solidFill>
                  <a:srgbClr val="C00000"/>
                </a:solidFill>
                <a:latin typeface="Times New Roman" panose="02020603050405020304" pitchFamily="18" charset="0"/>
                <a:cs typeface="Times New Roman" panose="02020603050405020304" pitchFamily="18" charset="0"/>
              </a:rPr>
              <a:t>Effectiveness</a:t>
            </a:r>
            <a:r>
              <a:rPr lang="en-US" sz="2600" dirty="0">
                <a:latin typeface="Times New Roman" panose="02020603050405020304" pitchFamily="18" charset="0"/>
                <a:cs typeface="Times New Roman" panose="02020603050405020304" pitchFamily="18" charset="0"/>
              </a:rPr>
              <a:t>: Care should be based on scientific knowledge and provided to patients who could benefit. In other words, </a:t>
            </a:r>
            <a:r>
              <a:rPr lang="en-US" sz="2600" b="1" dirty="0">
                <a:solidFill>
                  <a:srgbClr val="00B0F0"/>
                </a:solidFill>
                <a:latin typeface="Times New Roman" panose="02020603050405020304" pitchFamily="18" charset="0"/>
                <a:cs typeface="Times New Roman" panose="02020603050405020304" pitchFamily="18" charset="0"/>
              </a:rPr>
              <a:t>underuse</a:t>
            </a:r>
            <a:r>
              <a:rPr lang="en-US" sz="2600" dirty="0">
                <a:latin typeface="Times New Roman" panose="02020603050405020304" pitchFamily="18" charset="0"/>
                <a:cs typeface="Times New Roman" panose="02020603050405020304" pitchFamily="18" charset="0"/>
              </a:rPr>
              <a:t> and </a:t>
            </a:r>
            <a:r>
              <a:rPr lang="en-US" sz="2600" b="1" dirty="0">
                <a:solidFill>
                  <a:srgbClr val="00B0F0"/>
                </a:solidFill>
                <a:latin typeface="Times New Roman" panose="02020603050405020304" pitchFamily="18" charset="0"/>
                <a:cs typeface="Times New Roman" panose="02020603050405020304" pitchFamily="18" charset="0"/>
              </a:rPr>
              <a:t>overuse</a:t>
            </a:r>
            <a:r>
              <a:rPr lang="en-US" sz="2600" dirty="0">
                <a:latin typeface="Times New Roman" panose="02020603050405020304" pitchFamily="18" charset="0"/>
                <a:cs typeface="Times New Roman" panose="02020603050405020304" pitchFamily="18" charset="0"/>
              </a:rPr>
              <a:t> should be avoided.</a:t>
            </a:r>
          </a:p>
          <a:p>
            <a:pPr algn="just">
              <a:lnSpc>
                <a:spcPct val="150000"/>
              </a:lnSpc>
            </a:pPr>
            <a:r>
              <a:rPr lang="en-US" sz="2600" b="1" dirty="0">
                <a:solidFill>
                  <a:srgbClr val="C00000"/>
                </a:solidFill>
                <a:latin typeface="Times New Roman" panose="02020603050405020304" pitchFamily="18" charset="0"/>
                <a:cs typeface="Times New Roman" panose="02020603050405020304" pitchFamily="18" charset="0"/>
              </a:rPr>
              <a:t>Patient centeredness</a:t>
            </a:r>
            <a:r>
              <a:rPr lang="en-US" sz="2600" dirty="0">
                <a:latin typeface="Times New Roman" panose="02020603050405020304" pitchFamily="18" charset="0"/>
                <a:cs typeface="Times New Roman" panose="02020603050405020304" pitchFamily="18" charset="0"/>
              </a:rPr>
              <a:t>-Care should be respectful of and responsive to individual patient preferences, needs, and values, and patient values should guide all clinical decisions</a:t>
            </a:r>
          </a:p>
          <a:p>
            <a:pPr lvl="2">
              <a:lnSpc>
                <a:spcPct val="90000"/>
              </a:lnSpc>
            </a:pPr>
            <a:endParaRPr lang="en-US" sz="2400" dirty="0">
              <a:latin typeface="Book Antiqua" pitchFamily="18" charset="0"/>
            </a:endParaRPr>
          </a:p>
          <a:p>
            <a:pPr lvl="2">
              <a:lnSpc>
                <a:spcPct val="90000"/>
              </a:lnSpc>
            </a:pPr>
            <a:endParaRPr lang="en-US" sz="2000" dirty="0">
              <a:latin typeface="Book Antiqua"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p14="http://schemas.microsoft.com/office/powerpoint/2010/main" val="22301707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anose="02020603050405020304" pitchFamily="18" charset="0"/>
                <a:cs typeface="Times New Roman" panose="02020603050405020304" pitchFamily="18" charset="0"/>
              </a:rPr>
              <a:t>Other dimensions of quality  </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IOM(2001):</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0" y="1417638"/>
            <a:ext cx="8400287" cy="5165723"/>
          </a:xfrm>
        </p:spPr>
        <p:txBody>
          <a:bodyPr>
            <a:normAutofit lnSpcReduction="10000"/>
          </a:bodyPr>
          <a:lstStyle/>
          <a:p>
            <a:pPr algn="just">
              <a:lnSpc>
                <a:spcPct val="150000"/>
              </a:lnSpc>
            </a:pPr>
            <a:r>
              <a:rPr lang="en-US" sz="2800" b="1" dirty="0">
                <a:solidFill>
                  <a:srgbClr val="C00000"/>
                </a:solidFill>
                <a:latin typeface="Times New Roman" panose="02020603050405020304" pitchFamily="18" charset="0"/>
                <a:cs typeface="Times New Roman" panose="02020603050405020304" pitchFamily="18" charset="0"/>
              </a:rPr>
              <a:t>Timeliness</a:t>
            </a:r>
            <a:r>
              <a:rPr lang="en-US" sz="2800" dirty="0">
                <a:latin typeface="Times New Roman" panose="02020603050405020304" pitchFamily="18" charset="0"/>
                <a:cs typeface="Times New Roman" panose="02020603050405020304" pitchFamily="18" charset="0"/>
              </a:rPr>
              <a:t>—Care should be provided promptly when the patient needs it.</a:t>
            </a:r>
          </a:p>
          <a:p>
            <a:pPr algn="just">
              <a:lnSpc>
                <a:spcPct val="150000"/>
              </a:lnSpc>
            </a:pPr>
            <a:r>
              <a:rPr lang="en-US" sz="2800" b="1" dirty="0">
                <a:solidFill>
                  <a:srgbClr val="C00000"/>
                </a:solidFill>
                <a:latin typeface="Times New Roman" panose="02020603050405020304" pitchFamily="18" charset="0"/>
                <a:cs typeface="Times New Roman" panose="02020603050405020304" pitchFamily="18" charset="0"/>
              </a:rPr>
              <a:t>Efficiency</a:t>
            </a:r>
            <a:r>
              <a:rPr lang="en-US" sz="2800" dirty="0">
                <a:latin typeface="Times New Roman" panose="02020603050405020304" pitchFamily="18" charset="0"/>
                <a:cs typeface="Times New Roman" panose="02020603050405020304" pitchFamily="18" charset="0"/>
              </a:rPr>
              <a:t>—Waste, including equipment, supplies, ideas, and energy, should be avoided.</a:t>
            </a:r>
          </a:p>
          <a:p>
            <a:pPr algn="just">
              <a:lnSpc>
                <a:spcPct val="150000"/>
              </a:lnSpc>
            </a:pPr>
            <a:r>
              <a:rPr lang="en-US" sz="2800" b="1" dirty="0">
                <a:solidFill>
                  <a:srgbClr val="C00000"/>
                </a:solidFill>
                <a:latin typeface="Times New Roman" panose="02020603050405020304" pitchFamily="18" charset="0"/>
                <a:cs typeface="Times New Roman" panose="02020603050405020304" pitchFamily="18" charset="0"/>
              </a:rPr>
              <a:t>Equity</a:t>
            </a:r>
            <a:r>
              <a:rPr lang="en-US" sz="2800" dirty="0">
                <a:latin typeface="Times New Roman" panose="02020603050405020304" pitchFamily="18" charset="0"/>
                <a:cs typeface="Times New Roman" panose="02020603050405020304" pitchFamily="18" charset="0"/>
              </a:rPr>
              <a:t>—The best possible care should be provided to everyone, regardless of age,sex, race, financial status, or any other demographic variable.</a:t>
            </a:r>
          </a:p>
          <a:p>
            <a:pPr>
              <a:buNone/>
            </a:pPr>
            <a:endParaRPr lang="en-US" sz="1200" dirty="0">
              <a:latin typeface="Book Antiqua" pitchFamily="18" charset="0"/>
            </a:endParaRPr>
          </a:p>
          <a:p>
            <a:pPr marL="342900" lvl="1" indent="-342900">
              <a:buClr>
                <a:schemeClr val="accent1"/>
              </a:buClr>
              <a:buSzPct val="65000"/>
              <a:buNone/>
            </a:pPr>
            <a:r>
              <a:rPr lang="en-US" sz="2400" dirty="0">
                <a:latin typeface="Book Antiqua" pitchFamily="18" charset="0"/>
              </a:rPr>
              <a:t>      </a:t>
            </a:r>
            <a:endParaRPr lang="en-US" sz="2400" i="1" u="sng" dirty="0">
              <a:solidFill>
                <a:schemeClr val="tx2">
                  <a:lumMod val="60000"/>
                  <a:lumOff val="40000"/>
                </a:schemeClr>
              </a:solidFill>
              <a:latin typeface="Book Antiqua" pitchFamily="18" charset="0"/>
            </a:endParaRP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Tree>
    <p:extLst>
      <p:ext uri="{BB962C8B-B14F-4D97-AF65-F5344CB8AC3E}">
        <p14:creationId xmlns:p14="http://schemas.microsoft.com/office/powerpoint/2010/main" val="10933037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381001"/>
            <a:ext cx="8229600" cy="685800"/>
          </a:xfrm>
        </p:spPr>
        <p:txBody>
          <a:bodyPr>
            <a:normAutofit/>
          </a:bodyPr>
          <a:lstStyle/>
          <a:p>
            <a:r>
              <a:rPr lang="en-US" sz="3200" b="1" dirty="0">
                <a:latin typeface="Times New Roman" panose="02020603050405020304" pitchFamily="18" charset="0"/>
                <a:cs typeface="Times New Roman" panose="02020603050405020304" pitchFamily="18" charset="0"/>
              </a:rPr>
              <a:t>Other dimensions of quality</a:t>
            </a:r>
          </a:p>
        </p:txBody>
      </p:sp>
      <p:sp>
        <p:nvSpPr>
          <p:cNvPr id="6" name="Content Placeholder 5"/>
          <p:cNvSpPr>
            <a:spLocks noGrp="1"/>
          </p:cNvSpPr>
          <p:nvPr>
            <p:ph idx="1"/>
          </p:nvPr>
        </p:nvSpPr>
        <p:spPr>
          <a:xfrm>
            <a:off x="723254" y="1410670"/>
            <a:ext cx="7924800" cy="4876800"/>
          </a:xfrm>
        </p:spPr>
        <p:txBody>
          <a:bodyPr>
            <a:normAutofit lnSpcReduction="10000"/>
          </a:bodyPr>
          <a:lstStyle/>
          <a:p>
            <a:pPr marL="0" algn="just">
              <a:lnSpc>
                <a:spcPct val="150000"/>
              </a:lnSpc>
              <a:spcBef>
                <a:spcPts val="0"/>
              </a:spcBef>
              <a:buNone/>
            </a:pPr>
            <a:r>
              <a:rPr lang="en-US" sz="2800" b="1" dirty="0">
                <a:latin typeface="Times New Roman" panose="02020603050405020304" pitchFamily="18" charset="0"/>
                <a:cs typeface="Times New Roman" panose="02020603050405020304" pitchFamily="18" charset="0"/>
              </a:rPr>
              <a:t>Dimensions of WHO:</a:t>
            </a:r>
          </a:p>
          <a:p>
            <a:pPr marL="914400" algn="just">
              <a:lnSpc>
                <a:spcPct val="150000"/>
              </a:lnSpc>
            </a:pPr>
            <a:r>
              <a:rPr lang="en-US" sz="2800" dirty="0">
                <a:latin typeface="Times New Roman" panose="02020603050405020304" pitchFamily="18" charset="0"/>
                <a:cs typeface="Times New Roman" panose="02020603050405020304" pitchFamily="18" charset="0"/>
              </a:rPr>
              <a:t>Safe</a:t>
            </a:r>
          </a:p>
          <a:p>
            <a:pPr marL="914400" algn="just">
              <a:lnSpc>
                <a:spcPct val="150000"/>
              </a:lnSpc>
            </a:pPr>
            <a:r>
              <a:rPr lang="en-US" sz="2800" dirty="0">
                <a:latin typeface="Times New Roman" panose="02020603050405020304" pitchFamily="18" charset="0"/>
                <a:cs typeface="Times New Roman" panose="02020603050405020304" pitchFamily="18" charset="0"/>
              </a:rPr>
              <a:t>Equitable</a:t>
            </a:r>
          </a:p>
          <a:p>
            <a:pPr marL="914400" algn="just">
              <a:lnSpc>
                <a:spcPct val="150000"/>
              </a:lnSpc>
            </a:pPr>
            <a:r>
              <a:rPr lang="en-US" sz="2800" dirty="0">
                <a:latin typeface="Times New Roman" panose="02020603050405020304" pitchFamily="18" charset="0"/>
                <a:cs typeface="Times New Roman" panose="02020603050405020304" pitchFamily="18" charset="0"/>
              </a:rPr>
              <a:t>Acceptable/Patient centered</a:t>
            </a:r>
          </a:p>
          <a:p>
            <a:pPr marL="914400" algn="just">
              <a:lnSpc>
                <a:spcPct val="150000"/>
              </a:lnSpc>
            </a:pPr>
            <a:r>
              <a:rPr lang="en-US" sz="2800" dirty="0">
                <a:latin typeface="Times New Roman" panose="02020603050405020304" pitchFamily="18" charset="0"/>
                <a:cs typeface="Times New Roman" panose="02020603050405020304" pitchFamily="18" charset="0"/>
              </a:rPr>
              <a:t>Accessible</a:t>
            </a:r>
          </a:p>
          <a:p>
            <a:pPr marL="914400" algn="just">
              <a:lnSpc>
                <a:spcPct val="150000"/>
              </a:lnSpc>
            </a:pPr>
            <a:r>
              <a:rPr lang="en-US" sz="2800" dirty="0">
                <a:latin typeface="Times New Roman" panose="02020603050405020304" pitchFamily="18" charset="0"/>
                <a:cs typeface="Times New Roman" panose="02020603050405020304" pitchFamily="18" charset="0"/>
              </a:rPr>
              <a:t>Efficient</a:t>
            </a:r>
          </a:p>
          <a:p>
            <a:pPr marL="914400" algn="just">
              <a:lnSpc>
                <a:spcPct val="150000"/>
              </a:lnSpc>
            </a:pPr>
            <a:r>
              <a:rPr lang="en-US" sz="2800" dirty="0">
                <a:latin typeface="Times New Roman" panose="02020603050405020304" pitchFamily="18" charset="0"/>
                <a:cs typeface="Times New Roman" panose="02020603050405020304" pitchFamily="18" charset="0"/>
              </a:rPr>
              <a:t>Effective</a:t>
            </a:r>
          </a:p>
          <a:p>
            <a:pPr algn="just">
              <a:lnSpc>
                <a:spcPct val="150000"/>
              </a:lnSpc>
              <a:buNone/>
            </a:pPr>
            <a:endParaRPr lang="en-US" sz="2800" dirty="0">
              <a:latin typeface="Times New Roman" panose="02020603050405020304" pitchFamily="18" charset="0"/>
              <a:cs typeface="Times New Roman" panose="02020603050405020304" pitchFamily="18" charset="0"/>
            </a:endParaRPr>
          </a:p>
          <a:p>
            <a:pPr algn="just">
              <a:lnSpc>
                <a:spcPct val="150000"/>
              </a:lnSpc>
            </a:pPr>
            <a:endParaRPr lang="en-US" sz="2800" dirty="0">
              <a:latin typeface="Times New Roman" panose="02020603050405020304" pitchFamily="18" charset="0"/>
              <a:cs typeface="Times New Roman" panose="02020603050405020304" pitchFamily="18" charset="0"/>
            </a:endParaRPr>
          </a:p>
          <a:p>
            <a:endParaRPr lang="en-US" dirty="0">
              <a:latin typeface="Book Antiqua"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Tree>
    <p:extLst>
      <p:ext uri="{BB962C8B-B14F-4D97-AF65-F5344CB8AC3E}">
        <p14:creationId xmlns:p14="http://schemas.microsoft.com/office/powerpoint/2010/main" val="286501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3"/>
          </a:lnRef>
          <a:fillRef idx="2">
            <a:schemeClr val="accent3"/>
          </a:fillRef>
          <a:effectRef idx="1">
            <a:schemeClr val="accent3"/>
          </a:effectRef>
          <a:fontRef idx="minor">
            <a:schemeClr val="dk1"/>
          </a:fontRef>
        </p:style>
        <p:txBody>
          <a:bodyPr/>
          <a:lstStyle/>
          <a:p>
            <a:r>
              <a:rPr lang="en-US" b="1" dirty="0">
                <a:latin typeface="Book Antiqua" pitchFamily="18" charset="0"/>
              </a:rPr>
              <a:t>Quality management</a:t>
            </a:r>
          </a:p>
        </p:txBody>
      </p:sp>
      <p:sp>
        <p:nvSpPr>
          <p:cNvPr id="3" name="Footer Placeholder 2"/>
          <p:cNvSpPr>
            <a:spLocks noGrp="1"/>
          </p:cNvSpPr>
          <p:nvPr>
            <p:ph type="ftr" sz="quarter" idx="11"/>
          </p:nvPr>
        </p:nvSpPr>
        <p:spPr/>
        <p:txBody>
          <a:bodyPr/>
          <a:lstStyle/>
          <a:p>
            <a:r>
              <a:rPr lang="en-US"/>
              <a:t>Nigusu 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2375288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Quality Management: Why?</a:t>
            </a:r>
          </a:p>
        </p:txBody>
      </p:sp>
      <p:sp>
        <p:nvSpPr>
          <p:cNvPr id="6" name="Content Placeholder 5"/>
          <p:cNvSpPr>
            <a:spLocks noGrp="1"/>
          </p:cNvSpPr>
          <p:nvPr>
            <p:ph idx="1"/>
          </p:nvPr>
        </p:nvSpPr>
        <p:spPr/>
        <p:txBody>
          <a:bodyPr/>
          <a:lstStyle/>
          <a:p>
            <a:pPr>
              <a:lnSpc>
                <a:spcPct val="150000"/>
              </a:lnSpc>
            </a:pPr>
            <a:r>
              <a:rPr lang="en-US" sz="3600" dirty="0">
                <a:latin typeface="Book Antiqua" pitchFamily="18" charset="0"/>
              </a:rPr>
              <a:t>Three areas of gaps in healthcare:</a:t>
            </a:r>
          </a:p>
          <a:p>
            <a:pPr lvl="1">
              <a:lnSpc>
                <a:spcPct val="150000"/>
              </a:lnSpc>
            </a:pPr>
            <a:r>
              <a:rPr lang="en-US" sz="3200" dirty="0">
                <a:solidFill>
                  <a:srgbClr val="C00000"/>
                </a:solidFill>
                <a:latin typeface="Arial Black" pitchFamily="34" charset="0"/>
              </a:rPr>
              <a:t>Overuse</a:t>
            </a:r>
            <a:r>
              <a:rPr lang="en-US" sz="3200" dirty="0">
                <a:latin typeface="Book Antiqua" pitchFamily="18" charset="0"/>
              </a:rPr>
              <a:t> of healthcare</a:t>
            </a:r>
          </a:p>
          <a:p>
            <a:pPr lvl="1">
              <a:lnSpc>
                <a:spcPct val="150000"/>
              </a:lnSpc>
            </a:pPr>
            <a:r>
              <a:rPr lang="en-US" sz="3200" dirty="0">
                <a:solidFill>
                  <a:srgbClr val="FFC000"/>
                </a:solidFill>
                <a:latin typeface="Arial Black" pitchFamily="34" charset="0"/>
              </a:rPr>
              <a:t>Underuse</a:t>
            </a:r>
            <a:r>
              <a:rPr lang="en-US" sz="3200" dirty="0">
                <a:latin typeface="Book Antiqua" pitchFamily="18" charset="0"/>
              </a:rPr>
              <a:t> of healthcare</a:t>
            </a:r>
          </a:p>
          <a:p>
            <a:pPr lvl="1">
              <a:lnSpc>
                <a:spcPct val="150000"/>
              </a:lnSpc>
            </a:pPr>
            <a:r>
              <a:rPr lang="en-US" sz="3200" dirty="0">
                <a:solidFill>
                  <a:schemeClr val="tx2">
                    <a:lumMod val="60000"/>
                    <a:lumOff val="40000"/>
                  </a:schemeClr>
                </a:solidFill>
                <a:latin typeface="Arial Black" pitchFamily="34" charset="0"/>
              </a:rPr>
              <a:t>Misuse</a:t>
            </a:r>
            <a:r>
              <a:rPr lang="en-US" sz="3200" dirty="0">
                <a:latin typeface="Book Antiqua" pitchFamily="18" charset="0"/>
              </a:rPr>
              <a:t> of healthcare</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p14="http://schemas.microsoft.com/office/powerpoint/2010/main" val="12845476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2575447" y="5257800"/>
            <a:ext cx="4267200" cy="1107996"/>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Arial" pitchFamily="34" charset="0"/>
                <a:ea typeface="+mn-ea"/>
                <a:cs typeface="+mn-cs"/>
              </a:rPr>
              <a:t>C</a:t>
            </a:r>
            <a:r>
              <a:rPr kumimoji="0" lang="en-US" sz="2800" b="1" i="0" u="none" strike="noStrike" kern="1200" cap="none" spc="0" normalizeH="0" baseline="0" noProof="0" dirty="0">
                <a:ln>
                  <a:noFill/>
                </a:ln>
                <a:solidFill>
                  <a:prstClr val="black"/>
                </a:solidFill>
                <a:effectLst/>
                <a:uLnTx/>
                <a:uFillTx/>
                <a:latin typeface="Arial" pitchFamily="34" charset="0"/>
                <a:ea typeface="+mn-ea"/>
                <a:cs typeface="+mn-cs"/>
              </a:rPr>
              <a:t>: How?</a:t>
            </a:r>
          </a:p>
        </p:txBody>
      </p:sp>
      <p:graphicFrame>
        <p:nvGraphicFramePr>
          <p:cNvPr id="10" name="Diagram 9"/>
          <p:cNvGraphicFramePr/>
          <p:nvPr/>
        </p:nvGraphicFramePr>
        <p:xfrm>
          <a:off x="1524000" y="1143000"/>
          <a:ext cx="6096000" cy="431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1219200" y="1828800"/>
            <a:ext cx="1143000" cy="64633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itchFamily="34" charset="0"/>
                <a:ea typeface="+mn-ea"/>
                <a:cs typeface="+mn-cs"/>
              </a:rPr>
              <a:t>Services needed</a:t>
            </a:r>
          </a:p>
        </p:txBody>
      </p:sp>
      <p:sp>
        <p:nvSpPr>
          <p:cNvPr id="12" name="TextBox 11"/>
          <p:cNvSpPr txBox="1"/>
          <p:nvPr/>
        </p:nvSpPr>
        <p:spPr>
          <a:xfrm>
            <a:off x="6248400" y="1828800"/>
            <a:ext cx="1295400" cy="64633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itchFamily="34" charset="0"/>
                <a:ea typeface="+mn-ea"/>
                <a:cs typeface="+mn-cs"/>
              </a:rPr>
              <a:t>Services provided</a:t>
            </a:r>
          </a:p>
        </p:txBody>
      </p:sp>
      <p:sp>
        <p:nvSpPr>
          <p:cNvPr id="13" name="TextBox 12"/>
          <p:cNvSpPr txBox="1"/>
          <p:nvPr/>
        </p:nvSpPr>
        <p:spPr>
          <a:xfrm>
            <a:off x="6934200" y="3066871"/>
            <a:ext cx="2209800" cy="2308324"/>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itchFamily="34" charset="0"/>
                <a:ea typeface="+mn-ea"/>
                <a:cs typeface="+mn-cs"/>
              </a:rPr>
              <a:t>A: Underuse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rial"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itchFamily="34" charset="0"/>
                <a:ea typeface="+mn-ea"/>
                <a:cs typeface="+mn-cs"/>
              </a:rPr>
              <a:t>B: Overuse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rial"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rial" pitchFamily="34" charset="0"/>
                <a:ea typeface="+mn-ea"/>
                <a:cs typeface="+mn-cs"/>
              </a:rPr>
              <a:t>C:  Misuse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rial" pitchFamily="34" charset="0"/>
              <a:ea typeface="+mn-ea"/>
              <a:cs typeface="+mn-cs"/>
            </a:endParaRPr>
          </a:p>
        </p:txBody>
      </p:sp>
      <p:sp>
        <p:nvSpPr>
          <p:cNvPr id="14" name="Left Brace 13"/>
          <p:cNvSpPr/>
          <p:nvPr/>
        </p:nvSpPr>
        <p:spPr>
          <a:xfrm rot="16200000">
            <a:off x="4115369" y="3889295"/>
            <a:ext cx="457200" cy="2971800"/>
          </a:xfrm>
          <a:prstGeom prst="leftBrace">
            <a:avLst>
              <a:gd name="adj1" fmla="val 71296"/>
              <a:gd name="adj2" fmla="val 49603"/>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black"/>
              </a:solidFill>
              <a:effectLst/>
              <a:uLnTx/>
              <a:uFillTx/>
              <a:latin typeface="Gill Sans MT"/>
              <a:ea typeface="+mn-ea"/>
              <a:cs typeface="+mn-cs"/>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p14="http://schemas.microsoft.com/office/powerpoint/2010/main" val="190551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sz="3600" b="1" dirty="0"/>
              <a:t>Health service coverage </a:t>
            </a:r>
          </a:p>
        </p:txBody>
      </p:sp>
      <p:sp>
        <p:nvSpPr>
          <p:cNvPr id="3" name="Content Placeholder 2"/>
          <p:cNvSpPr>
            <a:spLocks noGrp="1"/>
          </p:cNvSpPr>
          <p:nvPr>
            <p:ph idx="1"/>
          </p:nvPr>
        </p:nvSpPr>
        <p:spPr>
          <a:xfrm>
            <a:off x="457200" y="914400"/>
            <a:ext cx="8229600" cy="5211763"/>
          </a:xfrm>
        </p:spPr>
        <p:txBody>
          <a:bodyPr>
            <a:normAutofit/>
          </a:bodyPr>
          <a:lstStyle/>
          <a:p>
            <a:pPr algn="just">
              <a:lnSpc>
                <a:spcPct val="200000"/>
              </a:lnSpc>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Health service coverage is considered as  the extent of un limited interaction b/n the service and the people for whom it is intended.</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0488438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35608" y="152400"/>
            <a:ext cx="7498080" cy="762000"/>
          </a:xfrm>
        </p:spPr>
        <p:txBody>
          <a:bodyPr>
            <a:normAutofit/>
          </a:bodyPr>
          <a:lstStyle/>
          <a:p>
            <a:r>
              <a:rPr lang="en-US" b="1" dirty="0"/>
              <a:t>Quality Management: Why?</a:t>
            </a:r>
          </a:p>
        </p:txBody>
      </p:sp>
      <p:sp>
        <p:nvSpPr>
          <p:cNvPr id="6" name="Content Placeholder 5"/>
          <p:cNvSpPr>
            <a:spLocks noGrp="1"/>
          </p:cNvSpPr>
          <p:nvPr>
            <p:ph idx="1"/>
          </p:nvPr>
        </p:nvSpPr>
        <p:spPr>
          <a:xfrm>
            <a:off x="457200" y="914400"/>
            <a:ext cx="8476488" cy="5638800"/>
          </a:xfrm>
        </p:spPr>
        <p:txBody>
          <a:bodyPr>
            <a:normAutofit fontScale="92500" lnSpcReduction="20000"/>
          </a:bodyPr>
          <a:lstStyle/>
          <a:p>
            <a:pPr algn="just">
              <a:lnSpc>
                <a:spcPct val="150000"/>
              </a:lnSpc>
              <a:buNone/>
            </a:pPr>
            <a:r>
              <a:rPr lang="en-US" sz="2400" dirty="0">
                <a:solidFill>
                  <a:srgbClr val="7030A0"/>
                </a:solidFill>
                <a:latin typeface="Times New Roman" panose="02020603050405020304" pitchFamily="18" charset="0"/>
                <a:cs typeface="Times New Roman" panose="02020603050405020304" pitchFamily="18" charset="0"/>
              </a:rPr>
              <a:t>Overuse of healthcare:</a:t>
            </a:r>
          </a:p>
          <a:p>
            <a:pPr lvl="1" algn="just">
              <a:lnSpc>
                <a:spcPct val="150000"/>
              </a:lnSpc>
            </a:pPr>
            <a:r>
              <a:rPr lang="en-US" sz="2400" dirty="0">
                <a:latin typeface="Times New Roman" panose="02020603050405020304" pitchFamily="18" charset="0"/>
                <a:cs typeface="Times New Roman" panose="02020603050405020304" pitchFamily="18" charset="0"/>
              </a:rPr>
              <a:t>Refers to providing health care for peoples who are not eligible for it.</a:t>
            </a:r>
          </a:p>
          <a:p>
            <a:pPr lvl="1" algn="just">
              <a:lnSpc>
                <a:spcPct val="150000"/>
              </a:lnSpc>
            </a:pPr>
            <a:r>
              <a:rPr lang="en-US" sz="2400" dirty="0">
                <a:latin typeface="Times New Roman" panose="02020603050405020304" pitchFamily="18" charset="0"/>
                <a:cs typeface="Times New Roman" panose="02020603050405020304" pitchFamily="18" charset="0"/>
              </a:rPr>
              <a:t>Occur when drug or treatment given without medical justification.</a:t>
            </a:r>
          </a:p>
          <a:p>
            <a:pPr lvl="2" algn="just">
              <a:lnSpc>
                <a:spcPct val="150000"/>
              </a:lnSpc>
            </a:pPr>
            <a:r>
              <a:rPr lang="en-US" dirty="0">
                <a:latin typeface="Times New Roman" panose="02020603050405020304" pitchFamily="18" charset="0"/>
                <a:cs typeface="Times New Roman" panose="02020603050405020304" pitchFamily="18" charset="0"/>
              </a:rPr>
              <a:t>Consequences include</a:t>
            </a:r>
          </a:p>
          <a:p>
            <a:pPr lvl="3" algn="just">
              <a:lnSpc>
                <a:spcPct val="150000"/>
              </a:lnSpc>
            </a:pPr>
            <a:r>
              <a:rPr lang="en-US" sz="2400" dirty="0">
                <a:latin typeface="Times New Roman" panose="02020603050405020304" pitchFamily="18" charset="0"/>
                <a:cs typeface="Times New Roman" panose="02020603050405020304" pitchFamily="18" charset="0"/>
              </a:rPr>
              <a:t>Direct cost of services</a:t>
            </a:r>
          </a:p>
          <a:p>
            <a:pPr lvl="3" algn="just">
              <a:lnSpc>
                <a:spcPct val="150000"/>
              </a:lnSpc>
            </a:pPr>
            <a:r>
              <a:rPr lang="en-US" sz="2400" dirty="0">
                <a:latin typeface="Times New Roman" panose="02020603050405020304" pitchFamily="18" charset="0"/>
                <a:cs typeface="Times New Roman" panose="02020603050405020304" pitchFamily="18" charset="0"/>
              </a:rPr>
              <a:t>Opportunity costs of delivering useless services</a:t>
            </a:r>
          </a:p>
          <a:p>
            <a:pPr lvl="3" algn="just">
              <a:lnSpc>
                <a:spcPct val="150000"/>
              </a:lnSpc>
            </a:pPr>
            <a:r>
              <a:rPr lang="en-US" sz="2400" dirty="0">
                <a:latin typeface="Times New Roman" panose="02020603050405020304" pitchFamily="18" charset="0"/>
                <a:cs typeface="Times New Roman" panose="02020603050405020304" pitchFamily="18" charset="0"/>
              </a:rPr>
              <a:t>Side effects of services provided without indication</a:t>
            </a:r>
          </a:p>
          <a:p>
            <a:pPr lvl="2" algn="just">
              <a:lnSpc>
                <a:spcPct val="150000"/>
              </a:lnSpc>
            </a:pPr>
            <a:r>
              <a:rPr lang="en-US" dirty="0">
                <a:latin typeface="Times New Roman" panose="02020603050405020304" pitchFamily="18" charset="0"/>
                <a:cs typeface="Times New Roman" panose="02020603050405020304" pitchFamily="18" charset="0"/>
              </a:rPr>
              <a:t>Examples</a:t>
            </a:r>
          </a:p>
          <a:p>
            <a:pPr lvl="3" algn="just">
              <a:lnSpc>
                <a:spcPct val="150000"/>
              </a:lnSpc>
            </a:pPr>
            <a:r>
              <a:rPr lang="en-US" sz="2400" dirty="0">
                <a:latin typeface="Times New Roman" panose="02020603050405020304" pitchFamily="18" charset="0"/>
                <a:cs typeface="Times New Roman" panose="02020603050405020304" pitchFamily="18" charset="0"/>
              </a:rPr>
              <a:t>Prescribing antibiotics for common cold or other simple infections.</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Tree>
    <p:extLst>
      <p:ext uri="{BB962C8B-B14F-4D97-AF65-F5344CB8AC3E}">
        <p14:creationId xmlns:p14="http://schemas.microsoft.com/office/powerpoint/2010/main" val="38508690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35608" y="76200"/>
            <a:ext cx="7498080" cy="673530"/>
          </a:xfrm>
        </p:spPr>
        <p:txBody>
          <a:bodyPr>
            <a:normAutofit/>
          </a:bodyPr>
          <a:lstStyle/>
          <a:p>
            <a:r>
              <a:rPr lang="en-US" sz="3200" b="1" dirty="0">
                <a:latin typeface="Times New Roman" panose="02020603050405020304" pitchFamily="18" charset="0"/>
                <a:cs typeface="Times New Roman" panose="02020603050405020304" pitchFamily="18" charset="0"/>
              </a:rPr>
              <a:t>Quality Management: Why?</a:t>
            </a:r>
          </a:p>
        </p:txBody>
      </p:sp>
      <p:sp>
        <p:nvSpPr>
          <p:cNvPr id="6" name="Content Placeholder 5"/>
          <p:cNvSpPr>
            <a:spLocks noGrp="1"/>
          </p:cNvSpPr>
          <p:nvPr>
            <p:ph idx="1"/>
          </p:nvPr>
        </p:nvSpPr>
        <p:spPr>
          <a:xfrm>
            <a:off x="612648" y="749730"/>
            <a:ext cx="8229600" cy="5568735"/>
          </a:xfrm>
        </p:spPr>
        <p:txBody>
          <a:bodyPr>
            <a:normAutofit fontScale="92500" lnSpcReduction="20000"/>
          </a:bodyPr>
          <a:lstStyle/>
          <a:p>
            <a:pPr algn="just">
              <a:lnSpc>
                <a:spcPct val="150000"/>
              </a:lnSpc>
              <a:buNone/>
            </a:pPr>
            <a:r>
              <a:rPr lang="en-US" sz="2400" dirty="0">
                <a:solidFill>
                  <a:srgbClr val="7030A0"/>
                </a:solidFill>
                <a:latin typeface="Times New Roman" panose="02020603050405020304" pitchFamily="18" charset="0"/>
                <a:cs typeface="Times New Roman" panose="02020603050405020304" pitchFamily="18" charset="0"/>
              </a:rPr>
              <a:t>Underuse of services</a:t>
            </a:r>
          </a:p>
          <a:p>
            <a:pPr algn="just">
              <a:lnSpc>
                <a:spcPct val="150000"/>
              </a:lnSpc>
              <a:buFont typeface="Wingdings" pitchFamily="2" charset="2"/>
              <a:buChar char="§"/>
            </a:pPr>
            <a:r>
              <a:rPr lang="en-US" sz="2400" dirty="0">
                <a:latin typeface="Times New Roman" panose="02020603050405020304" pitchFamily="18" charset="0"/>
                <a:cs typeface="Times New Roman" panose="02020603050405020304" pitchFamily="18" charset="0"/>
              </a:rPr>
              <a:t>Refers to Missed opportunities for provision of services(at facility level)</a:t>
            </a:r>
          </a:p>
          <a:p>
            <a:pPr algn="just">
              <a:lnSpc>
                <a:spcPct val="150000"/>
              </a:lnSpc>
              <a:buFont typeface="Wingdings" pitchFamily="2" charset="2"/>
              <a:buChar char="§"/>
            </a:pPr>
            <a:r>
              <a:rPr lang="en-US" sz="2400" dirty="0">
                <a:latin typeface="Times New Roman" panose="02020603050405020304" pitchFamily="18" charset="0"/>
                <a:cs typeface="Times New Roman" panose="02020603050405020304" pitchFamily="18" charset="0"/>
              </a:rPr>
              <a:t>Occurs when doctors or hospitals neglect to give patients medically necessary care or to follow proven health care practices</a:t>
            </a:r>
          </a:p>
          <a:p>
            <a:pPr lvl="1" algn="just">
              <a:lnSpc>
                <a:spcPct val="150000"/>
              </a:lnSpc>
            </a:pPr>
            <a:r>
              <a:rPr lang="en-US" sz="2400" dirty="0">
                <a:latin typeface="Times New Roman" panose="02020603050405020304" pitchFamily="18" charset="0"/>
                <a:cs typeface="Times New Roman" panose="02020603050405020304" pitchFamily="18" charset="0"/>
              </a:rPr>
              <a:t>Result in low coverage of services at population level</a:t>
            </a:r>
          </a:p>
          <a:p>
            <a:pPr lvl="1" algn="just">
              <a:lnSpc>
                <a:spcPct val="150000"/>
              </a:lnSpc>
            </a:pPr>
            <a:r>
              <a:rPr lang="en-US" sz="2400" dirty="0">
                <a:latin typeface="Times New Roman" panose="02020603050405020304" pitchFamily="18" charset="0"/>
                <a:cs typeface="Times New Roman" panose="02020603050405020304" pitchFamily="18" charset="0"/>
              </a:rPr>
              <a:t>Examples</a:t>
            </a:r>
          </a:p>
          <a:p>
            <a:pPr lvl="2" algn="just">
              <a:lnSpc>
                <a:spcPct val="150000"/>
              </a:lnSpc>
            </a:pPr>
            <a:r>
              <a:rPr lang="en-US" dirty="0">
                <a:latin typeface="Times New Roman" panose="02020603050405020304" pitchFamily="18" charset="0"/>
                <a:cs typeface="Times New Roman" panose="02020603050405020304" pitchFamily="18" charset="0"/>
              </a:rPr>
              <a:t>Patients with TB not tested for HIV</a:t>
            </a:r>
          </a:p>
          <a:p>
            <a:pPr lvl="2" algn="just">
              <a:lnSpc>
                <a:spcPct val="150000"/>
              </a:lnSpc>
            </a:pPr>
            <a:r>
              <a:rPr lang="en-US" dirty="0">
                <a:latin typeface="Times New Roman" panose="02020603050405020304" pitchFamily="18" charset="0"/>
                <a:cs typeface="Times New Roman" panose="02020603050405020304" pitchFamily="18" charset="0"/>
              </a:rPr>
              <a:t>ANC/FP clients not tested for HIV</a:t>
            </a:r>
          </a:p>
          <a:p>
            <a:pPr lvl="2" algn="just">
              <a:lnSpc>
                <a:spcPct val="150000"/>
              </a:lnSpc>
            </a:pPr>
            <a:r>
              <a:rPr lang="en-US" dirty="0">
                <a:latin typeface="Times New Roman" panose="02020603050405020304" pitchFamily="18" charset="0"/>
                <a:cs typeface="Times New Roman" panose="02020603050405020304" pitchFamily="18" charset="0"/>
              </a:rPr>
              <a:t>Low coverage of interventions for carcinogenic cases </a:t>
            </a:r>
          </a:p>
          <a:p>
            <a:pPr lvl="2" algn="just">
              <a:lnSpc>
                <a:spcPct val="150000"/>
              </a:lnSpc>
            </a:pPr>
            <a:r>
              <a:rPr lang="en-US" dirty="0">
                <a:latin typeface="Times New Roman" panose="02020603050405020304" pitchFamily="18" charset="0"/>
                <a:cs typeface="Times New Roman" panose="02020603050405020304" pitchFamily="18" charset="0"/>
              </a:rPr>
              <a:t>Mothers visiting OPD not screened for breast cancer</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Tree>
    <p:extLst>
      <p:ext uri="{BB962C8B-B14F-4D97-AF65-F5344CB8AC3E}">
        <p14:creationId xmlns:p14="http://schemas.microsoft.com/office/powerpoint/2010/main" val="25584508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35608" y="76200"/>
            <a:ext cx="7498080" cy="914400"/>
          </a:xfrm>
        </p:spPr>
        <p:txBody>
          <a:bodyPr>
            <a:normAutofit/>
          </a:bodyPr>
          <a:lstStyle/>
          <a:p>
            <a:r>
              <a:rPr lang="en-US" sz="3200" b="1" dirty="0">
                <a:latin typeface="Times New Roman" panose="02020603050405020304" pitchFamily="18" charset="0"/>
                <a:cs typeface="Times New Roman" panose="02020603050405020304" pitchFamily="18" charset="0"/>
              </a:rPr>
              <a:t>Quality Management: Why?</a:t>
            </a:r>
          </a:p>
        </p:txBody>
      </p:sp>
      <p:sp>
        <p:nvSpPr>
          <p:cNvPr id="6" name="Content Placeholder 5"/>
          <p:cNvSpPr>
            <a:spLocks noGrp="1"/>
          </p:cNvSpPr>
          <p:nvPr>
            <p:ph idx="1"/>
          </p:nvPr>
        </p:nvSpPr>
        <p:spPr>
          <a:xfrm>
            <a:off x="612648" y="914400"/>
            <a:ext cx="8229600" cy="5562599"/>
          </a:xfrm>
        </p:spPr>
        <p:txBody>
          <a:bodyPr>
            <a:normAutofit fontScale="92500" lnSpcReduction="10000"/>
          </a:bodyPr>
          <a:lstStyle/>
          <a:p>
            <a:pPr algn="just">
              <a:lnSpc>
                <a:spcPct val="150000"/>
              </a:lnSpc>
              <a:buNone/>
            </a:pPr>
            <a:r>
              <a:rPr lang="en-US" sz="2800" dirty="0">
                <a:solidFill>
                  <a:srgbClr val="7030A0"/>
                </a:solidFill>
                <a:latin typeface="Times New Roman" panose="02020603050405020304" pitchFamily="18" charset="0"/>
                <a:cs typeface="Times New Roman" panose="02020603050405020304" pitchFamily="18" charset="0"/>
              </a:rPr>
              <a:t>Misuse of services</a:t>
            </a:r>
          </a:p>
          <a:p>
            <a:pPr lvl="1" algn="just">
              <a:lnSpc>
                <a:spcPct val="150000"/>
              </a:lnSpc>
            </a:pPr>
            <a:r>
              <a:rPr lang="en-US" dirty="0">
                <a:latin typeface="Times New Roman" panose="02020603050405020304" pitchFamily="18" charset="0"/>
                <a:cs typeface="Times New Roman" panose="02020603050405020304" pitchFamily="18" charset="0"/>
              </a:rPr>
              <a:t>Inappropriate application of the science and technology of healthcare resulting in:</a:t>
            </a:r>
          </a:p>
          <a:p>
            <a:pPr lvl="2" algn="just">
              <a:lnSpc>
                <a:spcPct val="150000"/>
              </a:lnSpc>
            </a:pPr>
            <a:r>
              <a:rPr lang="en-US" sz="2800" dirty="0">
                <a:latin typeface="Times New Roman" panose="02020603050405020304" pitchFamily="18" charset="0"/>
                <a:cs typeface="Times New Roman" panose="02020603050405020304" pitchFamily="18" charset="0"/>
              </a:rPr>
              <a:t>Low effectiveness</a:t>
            </a:r>
          </a:p>
          <a:p>
            <a:pPr lvl="2" algn="just">
              <a:lnSpc>
                <a:spcPct val="150000"/>
              </a:lnSpc>
            </a:pPr>
            <a:r>
              <a:rPr lang="en-US" sz="2800" dirty="0">
                <a:latin typeface="Times New Roman" panose="02020603050405020304" pitchFamily="18" charset="0"/>
                <a:cs typeface="Times New Roman" panose="02020603050405020304" pitchFamily="18" charset="0"/>
              </a:rPr>
              <a:t>High cost</a:t>
            </a:r>
          </a:p>
          <a:p>
            <a:pPr lvl="2" algn="just">
              <a:lnSpc>
                <a:spcPct val="150000"/>
              </a:lnSpc>
            </a:pPr>
            <a:r>
              <a:rPr lang="en-US" sz="2800" dirty="0">
                <a:latin typeface="Times New Roman" panose="02020603050405020304" pitchFamily="18" charset="0"/>
                <a:cs typeface="Times New Roman" panose="02020603050405020304" pitchFamily="18" charset="0"/>
              </a:rPr>
              <a:t>Discomfort and injury to patients</a:t>
            </a:r>
          </a:p>
          <a:p>
            <a:pPr lvl="1" algn="just">
              <a:lnSpc>
                <a:spcPct val="150000"/>
              </a:lnSpc>
            </a:pPr>
            <a:r>
              <a:rPr lang="en-US" dirty="0">
                <a:latin typeface="Times New Roman" panose="02020603050405020304" pitchFamily="18" charset="0"/>
                <a:cs typeface="Times New Roman" panose="02020603050405020304" pitchFamily="18" charset="0"/>
              </a:rPr>
              <a:t>Examples</a:t>
            </a:r>
          </a:p>
          <a:p>
            <a:pPr lvl="2" algn="just">
              <a:lnSpc>
                <a:spcPct val="150000"/>
              </a:lnSpc>
            </a:pPr>
            <a:r>
              <a:rPr lang="en-US" sz="2800" dirty="0">
                <a:latin typeface="Times New Roman" panose="02020603050405020304" pitchFamily="18" charset="0"/>
                <a:cs typeface="Times New Roman" panose="02020603050405020304" pitchFamily="18" charset="0"/>
              </a:rPr>
              <a:t>Diagnosis – Treatment mismatch, procedural/medical errors</a:t>
            </a:r>
          </a:p>
          <a:p>
            <a:pPr lvl="1" algn="just">
              <a:lnSpc>
                <a:spcPct val="150000"/>
              </a:lnSpc>
            </a:pPr>
            <a:endParaRPr lang="en-US" dirty="0">
              <a:latin typeface="Times New Roman" panose="02020603050405020304" pitchFamily="18" charset="0"/>
              <a:cs typeface="Times New Roman" panose="02020603050405020304" pitchFamily="18" charset="0"/>
            </a:endParaRPr>
          </a:p>
          <a:p>
            <a:pPr lvl="1"/>
            <a:endParaRPr lang="en-US" dirty="0">
              <a:latin typeface="Book Antiqua"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Tree>
    <p:extLst>
      <p:ext uri="{BB962C8B-B14F-4D97-AF65-F5344CB8AC3E}">
        <p14:creationId xmlns:p14="http://schemas.microsoft.com/office/powerpoint/2010/main" val="35772622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
            <a:ext cx="7498080" cy="685800"/>
          </a:xfrm>
        </p:spPr>
        <p:txBody>
          <a:bodyPr>
            <a:normAutofit/>
          </a:bodyPr>
          <a:lstStyle/>
          <a:p>
            <a:r>
              <a:rPr lang="en-US" sz="3200" b="1" dirty="0">
                <a:latin typeface="Times New Roman" panose="02020603050405020304" pitchFamily="18" charset="0"/>
                <a:cs typeface="Times New Roman" panose="02020603050405020304" pitchFamily="18" charset="0"/>
              </a:rPr>
              <a:t>Quality Management: Why? </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12648" y="762000"/>
            <a:ext cx="8229600" cy="5543550"/>
          </a:xfrm>
        </p:spPr>
        <p:txBody>
          <a:bodyPr>
            <a:normAutofit/>
          </a:bodyPr>
          <a:lstStyle/>
          <a:p>
            <a:pPr marL="0" algn="just">
              <a:lnSpc>
                <a:spcPct val="150000"/>
              </a:lnSpc>
              <a:spcBef>
                <a:spcPts val="0"/>
              </a:spcBef>
              <a:buNone/>
            </a:pPr>
            <a:r>
              <a:rPr lang="en-US" sz="2800" dirty="0">
                <a:latin typeface="Times New Roman" panose="02020603050405020304" pitchFamily="18" charset="0"/>
                <a:cs typeface="Times New Roman" panose="02020603050405020304" pitchFamily="18" charset="0"/>
              </a:rPr>
              <a:t>In general the need for quality management increased due to:</a:t>
            </a:r>
          </a:p>
          <a:p>
            <a:pPr marL="1005840" algn="just">
              <a:lnSpc>
                <a:spcPct val="150000"/>
              </a:lnSpc>
              <a:spcBef>
                <a:spcPts val="0"/>
              </a:spcBef>
              <a:buFont typeface="Wingdings" pitchFamily="2" charset="2"/>
              <a:buChar char="q"/>
            </a:pPr>
            <a:r>
              <a:rPr lang="en-US" sz="2800" dirty="0">
                <a:latin typeface="Times New Roman" panose="02020603050405020304" pitchFamily="18" charset="0"/>
                <a:cs typeface="Times New Roman" panose="02020603050405020304" pitchFamily="18" charset="0"/>
              </a:rPr>
              <a:t>High cost of health care services</a:t>
            </a:r>
          </a:p>
          <a:p>
            <a:pPr marL="1005840" algn="just">
              <a:lnSpc>
                <a:spcPct val="150000"/>
              </a:lnSpc>
              <a:spcBef>
                <a:spcPts val="0"/>
              </a:spcBef>
              <a:buFont typeface="Wingdings" pitchFamily="2" charset="2"/>
              <a:buChar char="q"/>
            </a:pPr>
            <a:r>
              <a:rPr lang="en-US" sz="2800" dirty="0">
                <a:latin typeface="Times New Roman" panose="02020603050405020304" pitchFamily="18" charset="0"/>
                <a:cs typeface="Times New Roman" panose="02020603050405020304" pitchFamily="18" charset="0"/>
              </a:rPr>
              <a:t>Regulatory pressures</a:t>
            </a:r>
          </a:p>
          <a:p>
            <a:pPr marL="1005840" algn="just">
              <a:lnSpc>
                <a:spcPct val="150000"/>
              </a:lnSpc>
              <a:spcBef>
                <a:spcPts val="0"/>
              </a:spcBef>
              <a:buFont typeface="Wingdings" pitchFamily="2" charset="2"/>
              <a:buChar char="q"/>
            </a:pPr>
            <a:r>
              <a:rPr lang="en-US" sz="2800" dirty="0">
                <a:latin typeface="Times New Roman" panose="02020603050405020304" pitchFamily="18" charset="0"/>
                <a:cs typeface="Times New Roman" panose="02020603050405020304" pitchFamily="18" charset="0"/>
              </a:rPr>
              <a:t>Excessive variation in medical practices</a:t>
            </a:r>
          </a:p>
          <a:p>
            <a:pPr marL="1005840" algn="just">
              <a:lnSpc>
                <a:spcPct val="150000"/>
              </a:lnSpc>
              <a:spcBef>
                <a:spcPts val="0"/>
              </a:spcBef>
              <a:buFont typeface="Wingdings" pitchFamily="2" charset="2"/>
              <a:buChar char="q"/>
            </a:pPr>
            <a:r>
              <a:rPr lang="en-US" sz="2800" dirty="0">
                <a:latin typeface="Times New Roman" panose="02020603050405020304" pitchFamily="18" charset="0"/>
                <a:cs typeface="Times New Roman" panose="02020603050405020304" pitchFamily="18" charset="0"/>
              </a:rPr>
              <a:t>Growing power of the purchaser</a:t>
            </a:r>
          </a:p>
          <a:p>
            <a:pPr marL="1005840" algn="just">
              <a:lnSpc>
                <a:spcPct val="150000"/>
              </a:lnSpc>
              <a:spcBef>
                <a:spcPts val="0"/>
              </a:spcBef>
              <a:buFont typeface="Wingdings" pitchFamily="2" charset="2"/>
              <a:buChar char="q"/>
            </a:pPr>
            <a:r>
              <a:rPr lang="en-US" sz="2800" dirty="0">
                <a:latin typeface="Times New Roman" panose="02020603050405020304" pitchFamily="18" charset="0"/>
                <a:cs typeface="Times New Roman" panose="02020603050405020304" pitchFamily="18" charset="0"/>
              </a:rPr>
              <a:t>Malpractice incidents</a:t>
            </a:r>
          </a:p>
          <a:p>
            <a:pPr marL="1005840" algn="just">
              <a:lnSpc>
                <a:spcPct val="150000"/>
              </a:lnSpc>
              <a:spcBef>
                <a:spcPts val="0"/>
              </a:spcBef>
              <a:buFont typeface="Wingdings" pitchFamily="2" charset="2"/>
              <a:buChar char="q"/>
            </a:pPr>
            <a:r>
              <a:rPr lang="en-US" sz="2800" dirty="0">
                <a:latin typeface="Times New Roman" panose="02020603050405020304" pitchFamily="18" charset="0"/>
                <a:cs typeface="Times New Roman" panose="02020603050405020304" pitchFamily="18" charset="0"/>
              </a:rPr>
              <a:t>Declining morale among health care providers</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43</a:t>
            </a:fld>
            <a:endParaRPr lang="en-US"/>
          </a:p>
        </p:txBody>
      </p:sp>
    </p:spTree>
    <p:extLst>
      <p:ext uri="{BB962C8B-B14F-4D97-AF65-F5344CB8AC3E}">
        <p14:creationId xmlns:p14="http://schemas.microsoft.com/office/powerpoint/2010/main" val="5262900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
            <a:ext cx="7498080" cy="990600"/>
          </a:xfrm>
        </p:spPr>
        <p:txBody>
          <a:bodyPr>
            <a:noAutofit/>
          </a:bodyPr>
          <a:lstStyle/>
          <a:p>
            <a:r>
              <a:rPr lang="en-US" sz="3200" b="1" dirty="0">
                <a:latin typeface="Times New Roman" panose="02020603050405020304" pitchFamily="18" charset="0"/>
                <a:cs typeface="Times New Roman" panose="02020603050405020304" pitchFamily="18" charset="0"/>
              </a:rPr>
              <a:t>Components of QM:Quality terms</a:t>
            </a:r>
          </a:p>
        </p:txBody>
      </p:sp>
      <p:sp>
        <p:nvSpPr>
          <p:cNvPr id="3" name="Content Placeholder 2"/>
          <p:cNvSpPr>
            <a:spLocks noGrp="1"/>
          </p:cNvSpPr>
          <p:nvPr>
            <p:ph idx="1"/>
          </p:nvPr>
        </p:nvSpPr>
        <p:spPr>
          <a:xfrm>
            <a:off x="914400" y="914400"/>
            <a:ext cx="8019288" cy="5562600"/>
          </a:xfrm>
        </p:spPr>
        <p:txBody>
          <a:bodyPr>
            <a:normAutofit fontScale="70000" lnSpcReduction="20000"/>
          </a:bodyPr>
          <a:lstStyle/>
          <a:p>
            <a:pPr algn="just">
              <a:lnSpc>
                <a:spcPct val="120000"/>
              </a:lnSpc>
            </a:pPr>
            <a:r>
              <a:rPr lang="en-US" dirty="0"/>
              <a:t>QM have four componments:quality plan, quality control, quality assurance and quality improvement.</a:t>
            </a:r>
          </a:p>
          <a:p>
            <a:pPr marL="596646" indent="-514350" algn="just">
              <a:lnSpc>
                <a:spcPct val="120000"/>
              </a:lnSpc>
              <a:buFont typeface="+mj-lt"/>
              <a:buAutoNum type="arabicPeriod"/>
            </a:pPr>
            <a:r>
              <a:rPr lang="en-US" b="1" dirty="0">
                <a:solidFill>
                  <a:srgbClr val="00B0F0"/>
                </a:solidFill>
              </a:rPr>
              <a:t>Quality plan:</a:t>
            </a:r>
            <a:r>
              <a:rPr lang="en-US" dirty="0">
                <a:solidFill>
                  <a:srgbClr val="00B0F0"/>
                </a:solidFill>
              </a:rPr>
              <a:t> </a:t>
            </a:r>
            <a:r>
              <a:rPr lang="en-US" dirty="0"/>
              <a:t>A document or set of documents that describe the standards, quality practices, resources and processes pertinent to a specific product, service or project.</a:t>
            </a:r>
          </a:p>
          <a:p>
            <a:pPr marL="596646" lvl="0" indent="-514350" algn="just">
              <a:lnSpc>
                <a:spcPct val="120000"/>
              </a:lnSpc>
              <a:buFont typeface="+mj-lt"/>
              <a:buAutoNum type="arabicPeriod"/>
            </a:pPr>
            <a:r>
              <a:rPr lang="en-US" b="1" dirty="0">
                <a:solidFill>
                  <a:srgbClr val="00B0F0"/>
                </a:solidFill>
              </a:rPr>
              <a:t>Quality Control: </a:t>
            </a:r>
            <a:r>
              <a:rPr lang="en-US" dirty="0"/>
              <a:t>is the ongoing effort to maintain the integrity of a process to maintain the reliability of achieving an outcome.</a:t>
            </a:r>
          </a:p>
          <a:p>
            <a:pPr marL="596646" lvl="0" indent="-514350" algn="just">
              <a:lnSpc>
                <a:spcPct val="120000"/>
              </a:lnSpc>
              <a:buFont typeface="+mj-lt"/>
              <a:buAutoNum type="arabicPeriod"/>
            </a:pPr>
            <a:r>
              <a:rPr lang="en-US" b="1" dirty="0">
                <a:solidFill>
                  <a:srgbClr val="00B0F0"/>
                </a:solidFill>
              </a:rPr>
              <a:t>Quality Assurance: </a:t>
            </a:r>
            <a:r>
              <a:rPr lang="en-US" dirty="0"/>
              <a:t>is the planned or systematic actions necessary to provide enough confidence that a product or service will satisfy the given requirements.</a:t>
            </a:r>
          </a:p>
          <a:p>
            <a:pPr marL="596646" indent="-514350" algn="just">
              <a:lnSpc>
                <a:spcPct val="120000"/>
              </a:lnSpc>
              <a:buFont typeface="+mj-lt"/>
              <a:buAutoNum type="arabicPeriod"/>
            </a:pPr>
            <a:r>
              <a:rPr lang="en-US" b="1" dirty="0">
                <a:solidFill>
                  <a:srgbClr val="00B0F0"/>
                </a:solidFill>
              </a:rPr>
              <a:t>Quality Improvement: </a:t>
            </a:r>
            <a:r>
              <a:rPr lang="en-US" dirty="0"/>
              <a:t>can be distinguished from Quality Control in that Quality Improvement is the purposeful change of a process to improve the reliability of achieving outcome. </a:t>
            </a:r>
          </a:p>
          <a:p>
            <a:pPr marL="596646" lvl="0" indent="-514350">
              <a:buFont typeface="+mj-lt"/>
              <a:buAutoNum type="arabicPeriod"/>
            </a:pPr>
            <a:endParaRPr lang="en-US" dirty="0"/>
          </a:p>
          <a:p>
            <a:pPr marL="596646" indent="-51435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44</a:t>
            </a:fld>
            <a:endParaRPr lang="en-US"/>
          </a:p>
        </p:txBody>
      </p:sp>
    </p:spTree>
    <p:extLst>
      <p:ext uri="{BB962C8B-B14F-4D97-AF65-F5344CB8AC3E}">
        <p14:creationId xmlns:p14="http://schemas.microsoft.com/office/powerpoint/2010/main" val="34043139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….Quality terms</a:t>
            </a:r>
          </a:p>
        </p:txBody>
      </p:sp>
      <p:graphicFrame>
        <p:nvGraphicFramePr>
          <p:cNvPr id="7" name="Content Placeholder 6"/>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US"/>
              <a:t>Nigusu W.</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41375580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r>
              <a:rPr lang="en-US" b="1" dirty="0"/>
              <a:t>….Quality terms</a:t>
            </a:r>
          </a:p>
        </p:txBody>
      </p:sp>
      <p:sp>
        <p:nvSpPr>
          <p:cNvPr id="3" name="Content Placeholder 2"/>
          <p:cNvSpPr>
            <a:spLocks noGrp="1"/>
          </p:cNvSpPr>
          <p:nvPr>
            <p:ph idx="1"/>
          </p:nvPr>
        </p:nvSpPr>
        <p:spPr>
          <a:xfrm>
            <a:off x="990600" y="838200"/>
            <a:ext cx="7943088" cy="6019800"/>
          </a:xfrm>
        </p:spPr>
        <p:txBody>
          <a:bodyPr>
            <a:noAutofit/>
          </a:bodyPr>
          <a:lstStyle/>
          <a:p>
            <a:pPr marL="82296" indent="0">
              <a:buNone/>
            </a:pPr>
            <a:r>
              <a:rPr lang="en-US" sz="2000" b="1" dirty="0">
                <a:solidFill>
                  <a:srgbClr val="00B0F0"/>
                </a:solidFill>
              </a:rPr>
              <a:t>QA Vs. QC:</a:t>
            </a:r>
            <a:endParaRPr lang="en-US" sz="2000" dirty="0"/>
          </a:p>
          <a:p>
            <a:pPr algn="just"/>
            <a:r>
              <a:rPr lang="en-US" sz="2400" dirty="0">
                <a:latin typeface="Times New Roman" panose="02020603050405020304" pitchFamily="18" charset="0"/>
                <a:cs typeface="Times New Roman" panose="02020603050405020304" pitchFamily="18" charset="0"/>
              </a:rPr>
              <a:t>Although QA and QC are closely related concepts, and are both aspects of quality management, they are fundamentally different in their focus:</a:t>
            </a:r>
          </a:p>
          <a:p>
            <a:pPr marL="813816" lvl="0" indent="-457200" algn="just">
              <a:buFont typeface="Wingdings" pitchFamily="2" charset="2"/>
              <a:buChar char="§"/>
            </a:pPr>
            <a:r>
              <a:rPr lang="en-US" sz="2400" dirty="0">
                <a:latin typeface="Times New Roman" panose="02020603050405020304" pitchFamily="18" charset="0"/>
                <a:cs typeface="Times New Roman" panose="02020603050405020304" pitchFamily="18" charset="0"/>
              </a:rPr>
              <a:t>QC is used to verify the quality of the output; QA is the process of managing for quality.</a:t>
            </a:r>
          </a:p>
          <a:p>
            <a:pPr marL="813816" indent="-457200" algn="just">
              <a:buFont typeface="Wingdings" pitchFamily="2" charset="2"/>
              <a:buChar char="§"/>
            </a:pPr>
            <a:r>
              <a:rPr lang="en-US" sz="2400" dirty="0">
                <a:latin typeface="Times New Roman" panose="02020603050405020304" pitchFamily="18" charset="0"/>
                <a:cs typeface="Times New Roman" panose="02020603050405020304" pitchFamily="18" charset="0"/>
              </a:rPr>
              <a:t>Quality control is a product-oriented process;QA is a process-oriented practice.</a:t>
            </a:r>
          </a:p>
          <a:p>
            <a:pPr marL="813816" indent="-457200" algn="just">
              <a:buFont typeface="Wingdings" pitchFamily="2" charset="2"/>
              <a:buChar char="§"/>
            </a:pPr>
            <a:r>
              <a:rPr lang="en-US" sz="2400" dirty="0">
                <a:latin typeface="Times New Roman" panose="02020603050405020304" pitchFamily="18" charset="0"/>
                <a:cs typeface="Times New Roman" panose="02020603050405020304" pitchFamily="18" charset="0"/>
              </a:rPr>
              <a:t>QC makes sure the end product meets the quality requirements, QA makes sure that the process of manufacturing the product does adhere to standards.</a:t>
            </a:r>
          </a:p>
          <a:p>
            <a:pPr marL="813816" indent="-457200" algn="just">
              <a:buFont typeface="Wingdings" pitchFamily="2" charset="2"/>
              <a:buChar char="§"/>
            </a:pPr>
            <a:r>
              <a:rPr lang="en-US" sz="2400" dirty="0">
                <a:latin typeface="Times New Roman" panose="02020603050405020304" pitchFamily="18" charset="0"/>
                <a:cs typeface="Times New Roman" panose="02020603050405020304" pitchFamily="18" charset="0"/>
              </a:rPr>
              <a:t>QC can be noted as a reactive process;QA can be identified as a proactive process</a:t>
            </a:r>
          </a:p>
          <a:p>
            <a:pPr marL="813816" lvl="0" indent="-457200" algn="just">
              <a:buFont typeface="Wingdings" pitchFamily="2" charset="2"/>
              <a:buChar char="§"/>
            </a:pPr>
            <a:r>
              <a:rPr lang="en-US" sz="2400" dirty="0">
                <a:latin typeface="Times New Roman" panose="02020603050405020304" pitchFamily="18" charset="0"/>
                <a:cs typeface="Times New Roman" panose="02020603050405020304" pitchFamily="18" charset="0"/>
              </a:rPr>
              <a:t>QC involves detection and correction; QA involves prevention.</a:t>
            </a:r>
          </a:p>
          <a:p>
            <a:endParaRPr lang="en-US" sz="2000" dirty="0"/>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40571561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idx="4294967295"/>
          </p:nvPr>
        </p:nvSpPr>
        <p:spPr>
          <a:xfrm>
            <a:off x="688848" y="367506"/>
            <a:ext cx="8382000" cy="788987"/>
          </a:xfrm>
        </p:spPr>
        <p:txBody>
          <a:bodyPr anchor="ctr"/>
          <a:lstStyle/>
          <a:p>
            <a:pPr eaLnBrk="1" hangingPunct="1"/>
            <a:r>
              <a:rPr lang="en-US" sz="3600" b="1" dirty="0"/>
              <a:t>Quality Management Models</a:t>
            </a:r>
          </a:p>
        </p:txBody>
      </p:sp>
      <p:sp>
        <p:nvSpPr>
          <p:cNvPr id="46084" name="Rectangle 3"/>
          <p:cNvSpPr>
            <a:spLocks noGrp="1" noChangeArrowheads="1"/>
          </p:cNvSpPr>
          <p:nvPr>
            <p:ph type="body" sz="half" idx="4294967295"/>
          </p:nvPr>
        </p:nvSpPr>
        <p:spPr>
          <a:xfrm>
            <a:off x="762000" y="1371600"/>
            <a:ext cx="8077200" cy="4933950"/>
          </a:xfrm>
        </p:spPr>
        <p:txBody>
          <a:bodyPr/>
          <a:lstStyle/>
          <a:p>
            <a:pPr eaLnBrk="1" hangingPunct="1">
              <a:spcBef>
                <a:spcPct val="35000"/>
              </a:spcBef>
            </a:pPr>
            <a:r>
              <a:rPr lang="en-US" sz="2400" dirty="0">
                <a:latin typeface="Book Antiqua" pitchFamily="18" charset="0"/>
              </a:rPr>
              <a:t>There are different models of QM in healthcare:</a:t>
            </a:r>
          </a:p>
          <a:p>
            <a:pPr lvl="1" eaLnBrk="1" hangingPunct="1">
              <a:spcBef>
                <a:spcPct val="35000"/>
              </a:spcBef>
            </a:pPr>
            <a:r>
              <a:rPr lang="en-US" sz="2800" dirty="0">
                <a:latin typeface="Book Antiqua" pitchFamily="18" charset="0"/>
              </a:rPr>
              <a:t>Licensing</a:t>
            </a:r>
          </a:p>
          <a:p>
            <a:pPr lvl="1" eaLnBrk="1" hangingPunct="1">
              <a:spcBef>
                <a:spcPct val="35000"/>
              </a:spcBef>
            </a:pPr>
            <a:r>
              <a:rPr lang="en-US" sz="2800" dirty="0">
                <a:latin typeface="Book Antiqua" pitchFamily="18" charset="0"/>
              </a:rPr>
              <a:t>Certification</a:t>
            </a:r>
          </a:p>
          <a:p>
            <a:pPr lvl="1" eaLnBrk="1" hangingPunct="1">
              <a:spcBef>
                <a:spcPct val="35000"/>
              </a:spcBef>
            </a:pPr>
            <a:r>
              <a:rPr lang="en-US" sz="2800" dirty="0">
                <a:latin typeface="Book Antiqua" pitchFamily="18" charset="0"/>
              </a:rPr>
              <a:t>Accreditation</a:t>
            </a:r>
          </a:p>
          <a:p>
            <a:pPr lvl="1" eaLnBrk="1" hangingPunct="1">
              <a:spcBef>
                <a:spcPct val="35000"/>
              </a:spcBef>
            </a:pPr>
            <a:r>
              <a:rPr lang="en-US" sz="2800" dirty="0">
                <a:latin typeface="Book Antiqua" pitchFamily="18" charset="0"/>
              </a:rPr>
              <a:t>Continuous quality improvement</a:t>
            </a:r>
          </a:p>
          <a:p>
            <a:pPr eaLnBrk="1" hangingPunct="1">
              <a:spcBef>
                <a:spcPct val="35000"/>
              </a:spcBef>
            </a:pPr>
            <a:r>
              <a:rPr lang="en-US" sz="2300" dirty="0">
                <a:latin typeface="Book Antiqua" pitchFamily="18" charset="0"/>
              </a:rPr>
              <a:t>Most of the time, countries implement a combination of these models.</a:t>
            </a:r>
          </a:p>
          <a:p>
            <a:pPr eaLnBrk="1" hangingPunct="1">
              <a:spcBef>
                <a:spcPct val="35000"/>
              </a:spcBef>
            </a:pPr>
            <a:r>
              <a:rPr lang="en-US" sz="2300" dirty="0">
                <a:latin typeface="Book Antiqua" pitchFamily="18" charset="0"/>
              </a:rPr>
              <a:t>No single model can effectively improve healthcare quality, a combination of models is usually important.</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35865432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435608" y="76200"/>
            <a:ext cx="7498080" cy="865188"/>
          </a:xfrm>
        </p:spPr>
        <p:txBody>
          <a:bodyPr>
            <a:normAutofit/>
          </a:bodyPr>
          <a:lstStyle/>
          <a:p>
            <a:pPr eaLnBrk="1" hangingPunct="1"/>
            <a:r>
              <a:rPr lang="en-US" b="1" dirty="0">
                <a:solidFill>
                  <a:schemeClr val="tx2">
                    <a:lumMod val="60000"/>
                    <a:lumOff val="40000"/>
                  </a:schemeClr>
                </a:solidFill>
                <a:latin typeface="Arial Black" pitchFamily="34" charset="0"/>
              </a:rPr>
              <a:t>Licensing</a:t>
            </a:r>
          </a:p>
        </p:txBody>
      </p:sp>
      <p:sp>
        <p:nvSpPr>
          <p:cNvPr id="47107" name="Rectangle 3"/>
          <p:cNvSpPr>
            <a:spLocks noGrp="1" noChangeArrowheads="1"/>
          </p:cNvSpPr>
          <p:nvPr>
            <p:ph idx="1"/>
          </p:nvPr>
        </p:nvSpPr>
        <p:spPr>
          <a:xfrm>
            <a:off x="457200" y="941388"/>
            <a:ext cx="8476488" cy="5611812"/>
          </a:xfrm>
        </p:spPr>
        <p:txBody>
          <a:bodyPr>
            <a:normAutofit/>
          </a:bodyPr>
          <a:lstStyle/>
          <a:p>
            <a:pPr algn="just" eaLnBrk="1" hangingPunct="1">
              <a:lnSpc>
                <a:spcPct val="150000"/>
              </a:lnSpc>
              <a:spcBef>
                <a:spcPts val="600"/>
              </a:spcBef>
              <a:spcAft>
                <a:spcPts val="600"/>
              </a:spcAft>
            </a:pPr>
            <a:r>
              <a:rPr lang="en-US" sz="2800" dirty="0">
                <a:latin typeface="Times New Roman" panose="02020603050405020304" pitchFamily="18" charset="0"/>
                <a:cs typeface="Times New Roman" panose="02020603050405020304" pitchFamily="18" charset="0"/>
              </a:rPr>
              <a:t>Is a process by which a governmental authority </a:t>
            </a:r>
            <a:r>
              <a:rPr lang="en-US" sz="2800" b="1" dirty="0">
                <a:solidFill>
                  <a:srgbClr val="C00000"/>
                </a:solidFill>
                <a:latin typeface="Times New Roman" panose="02020603050405020304" pitchFamily="18" charset="0"/>
                <a:cs typeface="Times New Roman" panose="02020603050405020304" pitchFamily="18" charset="0"/>
              </a:rPr>
              <a:t>grants permission </a:t>
            </a:r>
            <a:r>
              <a:rPr lang="en-US" sz="2800" dirty="0">
                <a:latin typeface="Times New Roman" panose="02020603050405020304" pitchFamily="18" charset="0"/>
                <a:cs typeface="Times New Roman" panose="02020603050405020304" pitchFamily="18" charset="0"/>
              </a:rPr>
              <a:t>to an individual practitioner or health care organization to operate or engage in an occupation or profession.</a:t>
            </a:r>
          </a:p>
          <a:p>
            <a:pPr algn="just" eaLnBrk="1" hangingPunct="1">
              <a:lnSpc>
                <a:spcPct val="150000"/>
              </a:lnSpc>
              <a:spcBef>
                <a:spcPts val="600"/>
              </a:spcBef>
              <a:spcAft>
                <a:spcPts val="600"/>
              </a:spcAft>
            </a:pPr>
            <a:r>
              <a:rPr lang="en-US" sz="2800" dirty="0">
                <a:latin typeface="Times New Roman" panose="02020603050405020304" pitchFamily="18" charset="0"/>
                <a:cs typeface="Times New Roman" panose="02020603050405020304" pitchFamily="18" charset="0"/>
              </a:rPr>
              <a:t>Licensure reflects fulfillment of minimum requirements</a:t>
            </a:r>
          </a:p>
          <a:p>
            <a:pPr algn="just" eaLnBrk="1" hangingPunct="1">
              <a:lnSpc>
                <a:spcPct val="150000"/>
              </a:lnSpc>
              <a:spcBef>
                <a:spcPts val="600"/>
              </a:spcBef>
              <a:spcAft>
                <a:spcPts val="600"/>
              </a:spcAft>
            </a:pPr>
            <a:r>
              <a:rPr lang="en-US" sz="2800" dirty="0">
                <a:latin typeface="Times New Roman" panose="02020603050405020304" pitchFamily="18" charset="0"/>
                <a:cs typeface="Times New Roman" panose="02020603050405020304" pitchFamily="18" charset="0"/>
              </a:rPr>
              <a:t>No individual or organization can be engaged in service provision without a license.</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1644188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435608" y="274638"/>
            <a:ext cx="7498080" cy="487362"/>
          </a:xfrm>
        </p:spPr>
        <p:txBody>
          <a:bodyPr>
            <a:normAutofit fontScale="90000"/>
          </a:bodyPr>
          <a:lstStyle/>
          <a:p>
            <a:pPr eaLnBrk="1" hangingPunct="1"/>
            <a:r>
              <a:rPr lang="en-US" b="1" dirty="0">
                <a:solidFill>
                  <a:schemeClr val="tx2">
                    <a:lumMod val="60000"/>
                    <a:lumOff val="40000"/>
                  </a:schemeClr>
                </a:solidFill>
                <a:latin typeface="Arial Black" pitchFamily="34" charset="0"/>
              </a:rPr>
              <a:t>Certification</a:t>
            </a:r>
          </a:p>
        </p:txBody>
      </p:sp>
      <p:sp>
        <p:nvSpPr>
          <p:cNvPr id="48131" name="Rectangle 3"/>
          <p:cNvSpPr>
            <a:spLocks noGrp="1" noChangeArrowheads="1"/>
          </p:cNvSpPr>
          <p:nvPr>
            <p:ph idx="1"/>
          </p:nvPr>
        </p:nvSpPr>
        <p:spPr>
          <a:xfrm>
            <a:off x="457200" y="838200"/>
            <a:ext cx="8229600" cy="5943600"/>
          </a:xfrm>
        </p:spPr>
        <p:txBody>
          <a:bodyPr>
            <a:noAutofit/>
          </a:bodyPr>
          <a:lstStyle/>
          <a:p>
            <a:pPr algn="just" eaLnBrk="1" hangingPunct="1">
              <a:lnSpc>
                <a:spcPct val="150000"/>
              </a:lnSpc>
              <a:spcBef>
                <a:spcPts val="600"/>
              </a:spcBef>
              <a:spcAft>
                <a:spcPts val="600"/>
              </a:spcAft>
            </a:pPr>
            <a:r>
              <a:rPr lang="en-US" sz="2600" dirty="0">
                <a:latin typeface="Times New Roman" panose="02020603050405020304" pitchFamily="18" charset="0"/>
                <a:cs typeface="Times New Roman" panose="02020603050405020304" pitchFamily="18" charset="0"/>
              </a:rPr>
              <a:t>Certification reflects the capability of an individual to provide services </a:t>
            </a:r>
            <a:r>
              <a:rPr lang="en-US" sz="2600" b="1" dirty="0">
                <a:solidFill>
                  <a:srgbClr val="C00000"/>
                </a:solidFill>
                <a:latin typeface="Times New Roman" panose="02020603050405020304" pitchFamily="18" charset="0"/>
                <a:cs typeface="Times New Roman" panose="02020603050405020304" pitchFamily="18" charset="0"/>
              </a:rPr>
              <a:t>additional to minimum requirements</a:t>
            </a:r>
            <a:r>
              <a:rPr lang="en-US" sz="2600" dirty="0">
                <a:solidFill>
                  <a:srgbClr val="C00000"/>
                </a:solidFill>
                <a:latin typeface="Times New Roman" panose="02020603050405020304" pitchFamily="18" charset="0"/>
                <a:cs typeface="Times New Roman" panose="02020603050405020304" pitchFamily="18" charset="0"/>
              </a:rPr>
              <a:t>.</a:t>
            </a:r>
          </a:p>
          <a:p>
            <a:pPr algn="just" eaLnBrk="1" hangingPunct="1">
              <a:lnSpc>
                <a:spcPct val="150000"/>
              </a:lnSpc>
              <a:spcBef>
                <a:spcPts val="600"/>
              </a:spcBef>
              <a:spcAft>
                <a:spcPts val="600"/>
              </a:spcAft>
            </a:pPr>
            <a:r>
              <a:rPr lang="en-US" sz="2600" dirty="0">
                <a:latin typeface="Times New Roman" panose="02020603050405020304" pitchFamily="18" charset="0"/>
                <a:cs typeface="Times New Roman" panose="02020603050405020304" pitchFamily="18" charset="0"/>
              </a:rPr>
              <a:t>Certification provides added credential to an entity’s qualification.</a:t>
            </a:r>
          </a:p>
          <a:p>
            <a:pPr algn="just" eaLnBrk="1" hangingPunct="1">
              <a:lnSpc>
                <a:spcPct val="150000"/>
              </a:lnSpc>
              <a:spcBef>
                <a:spcPts val="600"/>
              </a:spcBef>
              <a:spcAft>
                <a:spcPts val="600"/>
              </a:spcAft>
            </a:pPr>
            <a:r>
              <a:rPr lang="en-US" sz="2600" dirty="0">
                <a:latin typeface="Times New Roman" panose="02020603050405020304" pitchFamily="18" charset="0"/>
                <a:cs typeface="Times New Roman" panose="02020603050405020304" pitchFamily="18" charset="0"/>
              </a:rPr>
              <a:t>Examples.</a:t>
            </a:r>
          </a:p>
          <a:p>
            <a:pPr lvl="1" algn="just" eaLnBrk="1" hangingPunct="1">
              <a:lnSpc>
                <a:spcPct val="150000"/>
              </a:lnSpc>
              <a:spcBef>
                <a:spcPts val="600"/>
              </a:spcBef>
              <a:spcAft>
                <a:spcPts val="600"/>
              </a:spcAft>
            </a:pPr>
            <a:r>
              <a:rPr lang="en-US" sz="2600" dirty="0">
                <a:latin typeface="Times New Roman" panose="02020603050405020304" pitchFamily="18" charset="0"/>
                <a:cs typeface="Times New Roman" panose="02020603050405020304" pitchFamily="18" charset="0"/>
              </a:rPr>
              <a:t>Certification of a GP to perform C/S in Ethiopia</a:t>
            </a:r>
          </a:p>
          <a:p>
            <a:pPr lvl="1" algn="just" eaLnBrk="1" hangingPunct="1">
              <a:lnSpc>
                <a:spcPct val="150000"/>
              </a:lnSpc>
              <a:spcBef>
                <a:spcPts val="600"/>
              </a:spcBef>
              <a:spcAft>
                <a:spcPts val="600"/>
              </a:spcAft>
            </a:pPr>
            <a:r>
              <a:rPr lang="en-US" sz="2600" dirty="0">
                <a:latin typeface="Times New Roman" panose="02020603050405020304" pitchFamily="18" charset="0"/>
                <a:cs typeface="Times New Roman" panose="02020603050405020304" pitchFamily="18" charset="0"/>
              </a:rPr>
              <a:t>Certification of a general hospital to provide some specialized services</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3172022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79437"/>
          </a:xfrm>
        </p:spPr>
        <p:txBody>
          <a:bodyPr>
            <a:normAutofit fontScale="90000"/>
          </a:bodyPr>
          <a:lstStyle/>
          <a:p>
            <a:r>
              <a:rPr lang="en-US" dirty="0"/>
              <a:t>Coverage…</a:t>
            </a:r>
          </a:p>
        </p:txBody>
      </p:sp>
      <p:sp>
        <p:nvSpPr>
          <p:cNvPr id="3" name="Content Placeholder 2"/>
          <p:cNvSpPr>
            <a:spLocks noGrp="1"/>
          </p:cNvSpPr>
          <p:nvPr>
            <p:ph idx="1"/>
          </p:nvPr>
        </p:nvSpPr>
        <p:spPr>
          <a:xfrm>
            <a:off x="457200" y="990600"/>
            <a:ext cx="8229600" cy="5135563"/>
          </a:xfrm>
        </p:spPr>
        <p:txBody>
          <a:bodyPr>
            <a:normAutofit/>
          </a:bodyPr>
          <a:lstStyle/>
          <a:p>
            <a:pPr algn="just">
              <a:lnSpc>
                <a:spcPct val="20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For the measurement of coverage, several</a:t>
            </a:r>
          </a:p>
          <a:p>
            <a:pPr marL="0" indent="0" algn="just">
              <a:lnSpc>
                <a:spcPct val="200000"/>
              </a:lnSpc>
              <a:buNone/>
            </a:pPr>
            <a:r>
              <a:rPr lang="en-US" sz="2800" dirty="0">
                <a:latin typeface="Times New Roman" panose="02020603050405020304" pitchFamily="18" charset="0"/>
                <a:cs typeface="Times New Roman" panose="02020603050405020304" pitchFamily="18" charset="0"/>
              </a:rPr>
              <a:t>key stages are first identified and defined for each stage, namely the ratio between the number of people for whom the condition is met and the target Population</a:t>
            </a:r>
            <a:r>
              <a:rPr lang="en-US" dirty="0"/>
              <a:t>. </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1981298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435608" y="274638"/>
            <a:ext cx="7498080" cy="792162"/>
          </a:xfrm>
        </p:spPr>
        <p:txBody>
          <a:bodyPr/>
          <a:lstStyle/>
          <a:p>
            <a:pPr eaLnBrk="1" hangingPunct="1"/>
            <a:r>
              <a:rPr lang="en-US" b="1" dirty="0">
                <a:solidFill>
                  <a:schemeClr val="tx2">
                    <a:lumMod val="60000"/>
                    <a:lumOff val="40000"/>
                  </a:schemeClr>
                </a:solidFill>
                <a:latin typeface="Arial Black" pitchFamily="34" charset="0"/>
              </a:rPr>
              <a:t>Accreditation</a:t>
            </a:r>
          </a:p>
        </p:txBody>
      </p:sp>
      <p:sp>
        <p:nvSpPr>
          <p:cNvPr id="49155" name="Rectangle 3"/>
          <p:cNvSpPr>
            <a:spLocks noGrp="1" noChangeArrowheads="1"/>
          </p:cNvSpPr>
          <p:nvPr>
            <p:ph idx="1"/>
          </p:nvPr>
        </p:nvSpPr>
        <p:spPr>
          <a:xfrm>
            <a:off x="304800" y="914400"/>
            <a:ext cx="8628888" cy="5668962"/>
          </a:xfrm>
        </p:spPr>
        <p:txBody>
          <a:bodyPr>
            <a:normAutofit/>
          </a:bodyPr>
          <a:lstStyle/>
          <a:p>
            <a:pPr algn="just" eaLnBrk="1" hangingPunct="1">
              <a:lnSpc>
                <a:spcPct val="150000"/>
              </a:lnSpc>
            </a:pPr>
            <a:r>
              <a:rPr lang="en-US" sz="2800" dirty="0">
                <a:latin typeface="Times New Roman" panose="02020603050405020304" pitchFamily="18" charset="0"/>
                <a:cs typeface="Times New Roman" panose="02020603050405020304" pitchFamily="18" charset="0"/>
              </a:rPr>
              <a:t>Is a </a:t>
            </a:r>
            <a:r>
              <a:rPr lang="en-US" sz="2800" b="1" dirty="0">
                <a:solidFill>
                  <a:srgbClr val="C00000"/>
                </a:solidFill>
                <a:latin typeface="Times New Roman" panose="02020603050405020304" pitchFamily="18" charset="0"/>
                <a:cs typeface="Times New Roman" panose="02020603050405020304" pitchFamily="18" charset="0"/>
              </a:rPr>
              <a:t>formal process</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by which a </a:t>
            </a:r>
            <a:r>
              <a:rPr lang="en-US" sz="2800" b="1" dirty="0">
                <a:solidFill>
                  <a:srgbClr val="C00000"/>
                </a:solidFill>
                <a:latin typeface="Times New Roman" panose="02020603050405020304" pitchFamily="18" charset="0"/>
                <a:cs typeface="Times New Roman" panose="02020603050405020304" pitchFamily="18" charset="0"/>
              </a:rPr>
              <a:t>recognized body</a:t>
            </a:r>
            <a:r>
              <a:rPr lang="en-US" sz="2800" dirty="0">
                <a:solidFill>
                  <a:srgbClr val="FF33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usually a non-governmental organization, assesses and recognizes that a health care organization meets applicable pre-determined and published standards.</a:t>
            </a:r>
          </a:p>
          <a:p>
            <a:pPr algn="just" eaLnBrk="1" hangingPunct="1">
              <a:lnSpc>
                <a:spcPct val="150000"/>
              </a:lnSpc>
            </a:pPr>
            <a:r>
              <a:rPr lang="en-US" sz="2800" dirty="0">
                <a:latin typeface="Times New Roman" panose="02020603050405020304" pitchFamily="18" charset="0"/>
                <a:cs typeface="Times New Roman" panose="02020603050405020304" pitchFamily="18" charset="0"/>
              </a:rPr>
              <a:t>Participation is voluntary but advantageous</a:t>
            </a:r>
          </a:p>
          <a:p>
            <a:pPr algn="just" eaLnBrk="1" hangingPunct="1">
              <a:lnSpc>
                <a:spcPct val="150000"/>
              </a:lnSpc>
            </a:pPr>
            <a:r>
              <a:rPr lang="en-US" sz="2800" dirty="0">
                <a:latin typeface="Times New Roman" panose="02020603050405020304" pitchFamily="18" charset="0"/>
                <a:cs typeface="Times New Roman" panose="02020603050405020304" pitchFamily="18" charset="0"/>
              </a:rPr>
              <a:t>Assessment involves self assessment and external assessment by a team of peers</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Tree>
    <p:extLst>
      <p:ext uri="{BB962C8B-B14F-4D97-AF65-F5344CB8AC3E}">
        <p14:creationId xmlns:p14="http://schemas.microsoft.com/office/powerpoint/2010/main" val="7506505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376825" y="155575"/>
            <a:ext cx="7498080" cy="758825"/>
          </a:xfrm>
        </p:spPr>
        <p:txBody>
          <a:bodyPr>
            <a:normAutofit/>
          </a:bodyPr>
          <a:lstStyle/>
          <a:p>
            <a:pPr eaLnBrk="1" hangingPunct="1"/>
            <a:r>
              <a:rPr lang="en-US" sz="3200" b="1" dirty="0">
                <a:latin typeface="Times New Roman" panose="02020603050405020304" pitchFamily="18" charset="0"/>
                <a:cs typeface="Times New Roman" panose="02020603050405020304" pitchFamily="18" charset="0"/>
              </a:rPr>
              <a:t>Continuous quality improvement …</a:t>
            </a:r>
          </a:p>
        </p:txBody>
      </p:sp>
      <p:sp>
        <p:nvSpPr>
          <p:cNvPr id="51203" name="Rectangle 3"/>
          <p:cNvSpPr>
            <a:spLocks noGrp="1" noChangeArrowheads="1"/>
          </p:cNvSpPr>
          <p:nvPr>
            <p:ph idx="1"/>
          </p:nvPr>
        </p:nvSpPr>
        <p:spPr>
          <a:xfrm>
            <a:off x="457200" y="838200"/>
            <a:ext cx="8229600" cy="5715000"/>
          </a:xfrm>
        </p:spPr>
        <p:txBody>
          <a:bodyPr>
            <a:normAutofit fontScale="85000" lnSpcReduction="10000"/>
          </a:bodyPr>
          <a:lstStyle/>
          <a:p>
            <a:pPr algn="just" eaLnBrk="1" hangingPunct="1">
              <a:lnSpc>
                <a:spcPct val="150000"/>
              </a:lnSpc>
              <a:spcBef>
                <a:spcPct val="40000"/>
              </a:spcBef>
            </a:pPr>
            <a:r>
              <a:rPr lang="en-US" sz="2800" dirty="0">
                <a:latin typeface="Times New Roman" panose="02020603050405020304" pitchFamily="18" charset="0"/>
                <a:cs typeface="Times New Roman" panose="02020603050405020304" pitchFamily="18" charset="0"/>
              </a:rPr>
              <a:t>It is a continuous process with a goal of </a:t>
            </a:r>
            <a:r>
              <a:rPr lang="en-US" sz="2800" b="1" i="1" dirty="0">
                <a:solidFill>
                  <a:srgbClr val="FF3300"/>
                </a:solidFill>
                <a:latin typeface="Times New Roman" panose="02020603050405020304" pitchFamily="18" charset="0"/>
                <a:cs typeface="Times New Roman" panose="02020603050405020304" pitchFamily="18" charset="0"/>
              </a:rPr>
              <a:t>doing the right things right the first time, every time.</a:t>
            </a:r>
          </a:p>
          <a:p>
            <a:pPr lvl="1" algn="just" eaLnBrk="1" hangingPunct="1">
              <a:lnSpc>
                <a:spcPct val="150000"/>
              </a:lnSpc>
              <a:spcBef>
                <a:spcPct val="40000"/>
              </a:spcBef>
            </a:pPr>
            <a:r>
              <a:rPr lang="en-US" b="1" i="1" dirty="0">
                <a:solidFill>
                  <a:srgbClr val="0070C0"/>
                </a:solidFill>
                <a:latin typeface="Times New Roman" panose="02020603050405020304" pitchFamily="18" charset="0"/>
                <a:cs typeface="Times New Roman" panose="02020603050405020304" pitchFamily="18" charset="0"/>
              </a:rPr>
              <a:t>Doing the right things</a:t>
            </a:r>
            <a:r>
              <a:rPr lang="en-US" b="1" i="1"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investing resources on activities proven to achieve desired benefits</a:t>
            </a:r>
            <a:endParaRPr lang="en-US" i="1" dirty="0">
              <a:latin typeface="Times New Roman" panose="02020603050405020304" pitchFamily="18" charset="0"/>
              <a:cs typeface="Times New Roman" panose="02020603050405020304" pitchFamily="18" charset="0"/>
            </a:endParaRPr>
          </a:p>
          <a:p>
            <a:pPr lvl="1" algn="just" eaLnBrk="1" hangingPunct="1">
              <a:lnSpc>
                <a:spcPct val="150000"/>
              </a:lnSpc>
              <a:spcBef>
                <a:spcPct val="40000"/>
              </a:spcBef>
            </a:pPr>
            <a:r>
              <a:rPr lang="en-US" b="1" i="1" dirty="0">
                <a:solidFill>
                  <a:srgbClr val="0070C0"/>
                </a:solidFill>
                <a:latin typeface="Times New Roman" panose="02020603050405020304" pitchFamily="18" charset="0"/>
                <a:cs typeface="Times New Roman" panose="02020603050405020304" pitchFamily="18" charset="0"/>
              </a:rPr>
              <a:t>Doing things right</a:t>
            </a:r>
            <a:r>
              <a:rPr lang="en-US" b="1"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implementing designed interventions in a way that is acceptable to beneficiaries, at the lowest cost possible and inline with current professional knowledge.</a:t>
            </a:r>
            <a:endParaRPr lang="en-US" i="1" dirty="0">
              <a:latin typeface="Times New Roman" panose="02020603050405020304" pitchFamily="18" charset="0"/>
              <a:cs typeface="Times New Roman" panose="02020603050405020304" pitchFamily="18" charset="0"/>
            </a:endParaRPr>
          </a:p>
          <a:p>
            <a:pPr lvl="1" algn="just" eaLnBrk="1" hangingPunct="1">
              <a:lnSpc>
                <a:spcPct val="150000"/>
              </a:lnSpc>
              <a:spcBef>
                <a:spcPct val="40000"/>
              </a:spcBef>
            </a:pPr>
            <a:r>
              <a:rPr lang="en-US" b="1" i="1" dirty="0">
                <a:solidFill>
                  <a:srgbClr val="0070C0"/>
                </a:solidFill>
                <a:latin typeface="Times New Roman" panose="02020603050405020304" pitchFamily="18" charset="0"/>
                <a:cs typeface="Times New Roman" panose="02020603050405020304" pitchFamily="18" charset="0"/>
              </a:rPr>
              <a:t>Doing things right the first time, every time</a:t>
            </a:r>
            <a:r>
              <a:rPr lang="en-US" b="1"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achieving these as an institutional culture</a:t>
            </a:r>
            <a:r>
              <a:rPr lang="en-US" dirty="0">
                <a:latin typeface="Book Antiqua" pitchFamily="18" charset="0"/>
              </a:rPr>
              <a:t>.</a:t>
            </a:r>
            <a:endParaRPr lang="en-US" i="1" dirty="0">
              <a:latin typeface="Book Antiqua" pitchFamily="18" charset="0"/>
            </a:endParaRP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Tree>
    <p:extLst>
      <p:ext uri="{BB962C8B-B14F-4D97-AF65-F5344CB8AC3E}">
        <p14:creationId xmlns:p14="http://schemas.microsoft.com/office/powerpoint/2010/main" val="36050138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6"/>
          <p:cNvSpPr txBox="1">
            <a:spLocks noGrp="1"/>
          </p:cNvSpPr>
          <p:nvPr/>
        </p:nvSpPr>
        <p:spPr bwMode="auto">
          <a:xfrm>
            <a:off x="6553200" y="6553200"/>
            <a:ext cx="2133600" cy="304800"/>
          </a:xfrm>
          <a:prstGeom prst="rect">
            <a:avLst/>
          </a:prstGeom>
          <a:noFill/>
          <a:ln w="9525">
            <a:noFill/>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E65F62E-8DFA-4F8B-9FE8-5A4EBC4262AA}" type="slidenum">
              <a:rPr kumimoji="0" lang="en-US" sz="14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52</a:t>
            </a:fld>
            <a:endParaRPr kumimoji="0" lang="en-US" sz="1400" b="0" i="0"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52227" name="Rectangle 2"/>
          <p:cNvSpPr>
            <a:spLocks noGrp="1" noChangeArrowheads="1"/>
          </p:cNvSpPr>
          <p:nvPr>
            <p:ph type="title" idx="4294967295"/>
          </p:nvPr>
        </p:nvSpPr>
        <p:spPr>
          <a:xfrm>
            <a:off x="685800" y="277813"/>
            <a:ext cx="7543800" cy="1139825"/>
          </a:xfrm>
        </p:spPr>
        <p:txBody>
          <a:bodyPr anchor="ctr"/>
          <a:lstStyle/>
          <a:p>
            <a:pPr eaLnBrk="1" hangingPunct="1"/>
            <a:r>
              <a:rPr lang="en-US" b="1" dirty="0"/>
              <a:t>CQI con’t…</a:t>
            </a:r>
          </a:p>
        </p:txBody>
      </p:sp>
      <p:sp>
        <p:nvSpPr>
          <p:cNvPr id="52228" name="Rectangle 3"/>
          <p:cNvSpPr>
            <a:spLocks noGrp="1" noChangeArrowheads="1"/>
          </p:cNvSpPr>
          <p:nvPr>
            <p:ph type="body" sz="half" idx="4294967295"/>
          </p:nvPr>
        </p:nvSpPr>
        <p:spPr>
          <a:xfrm>
            <a:off x="914400" y="1447800"/>
            <a:ext cx="7772400" cy="3635375"/>
          </a:xfrm>
        </p:spPr>
        <p:txBody>
          <a:bodyPr/>
          <a:lstStyle/>
          <a:p>
            <a:pPr marL="512763" indent="-512763" eaLnBrk="1" hangingPunct="1">
              <a:lnSpc>
                <a:spcPct val="90000"/>
              </a:lnSpc>
            </a:pPr>
            <a:endParaRPr lang="en-US" sz="2900" dirty="0">
              <a:latin typeface="Book Antiqua" pitchFamily="18" charset="0"/>
            </a:endParaRPr>
          </a:p>
          <a:p>
            <a:pPr marL="512763" indent="-512763" eaLnBrk="1" hangingPunct="1">
              <a:lnSpc>
                <a:spcPct val="90000"/>
              </a:lnSpc>
            </a:pPr>
            <a:r>
              <a:rPr lang="en-US" sz="2900" dirty="0">
                <a:latin typeface="Book Antiqua" pitchFamily="18" charset="0"/>
              </a:rPr>
              <a:t>CQI includes two important components and a supporting infrastructure:</a:t>
            </a:r>
          </a:p>
          <a:p>
            <a:pPr marL="2393950" lvl="4" indent="-228600" eaLnBrk="1" hangingPunct="1">
              <a:lnSpc>
                <a:spcPct val="90000"/>
              </a:lnSpc>
            </a:pPr>
            <a:endParaRPr lang="en-US" sz="800" dirty="0">
              <a:latin typeface="Book Antiqua" pitchFamily="18" charset="0"/>
            </a:endParaRPr>
          </a:p>
          <a:p>
            <a:pPr marL="1195388" lvl="1" indent="-508000" eaLnBrk="1" hangingPunct="1">
              <a:lnSpc>
                <a:spcPct val="90000"/>
              </a:lnSpc>
            </a:pPr>
            <a:r>
              <a:rPr lang="en-US" sz="2800" dirty="0">
                <a:solidFill>
                  <a:srgbClr val="002060"/>
                </a:solidFill>
                <a:latin typeface="Book Antiqua" pitchFamily="18" charset="0"/>
              </a:rPr>
              <a:t>Quality Measurement</a:t>
            </a:r>
          </a:p>
          <a:p>
            <a:pPr marL="1195388" lvl="1" indent="-508000" eaLnBrk="1" hangingPunct="1">
              <a:lnSpc>
                <a:spcPct val="90000"/>
              </a:lnSpc>
            </a:pPr>
            <a:r>
              <a:rPr lang="en-US" sz="2800" dirty="0">
                <a:solidFill>
                  <a:srgbClr val="002060"/>
                </a:solidFill>
                <a:latin typeface="Book Antiqua" pitchFamily="18" charset="0"/>
              </a:rPr>
              <a:t>Quality Improvement</a:t>
            </a:r>
          </a:p>
        </p:txBody>
      </p:sp>
      <p:sp>
        <p:nvSpPr>
          <p:cNvPr id="2" name="Footer Placeholder 1"/>
          <p:cNvSpPr>
            <a:spLocks noGrp="1"/>
          </p:cNvSpPr>
          <p:nvPr>
            <p:ph type="ftr" sz="quarter" idx="11"/>
          </p:nvPr>
        </p:nvSpPr>
        <p:spPr/>
        <p:txBody>
          <a:bodyPr/>
          <a:lstStyle/>
          <a:p>
            <a:r>
              <a:rPr lang="en-US"/>
              <a:t>Nigusu W.</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val="424396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dirty="0"/>
              <a:t>Coverage …</a:t>
            </a:r>
          </a:p>
        </p:txBody>
      </p:sp>
      <p:sp>
        <p:nvSpPr>
          <p:cNvPr id="3" name="Content Placeholder 2"/>
          <p:cNvSpPr>
            <a:spLocks noGrp="1"/>
          </p:cNvSpPr>
          <p:nvPr>
            <p:ph idx="1"/>
          </p:nvPr>
        </p:nvSpPr>
        <p:spPr>
          <a:xfrm>
            <a:off x="228600" y="609600"/>
            <a:ext cx="8458200" cy="5897562"/>
          </a:xfrm>
        </p:spPr>
        <p:txBody>
          <a:bodyPr>
            <a:normAutofit/>
          </a:bodyPr>
          <a:lstStyle/>
          <a:p>
            <a:pPr>
              <a:buFont typeface="Wingdings" panose="05000000000000000000" pitchFamily="2" charset="2"/>
              <a:buChar char="§"/>
            </a:pPr>
            <a:r>
              <a:rPr lang="en-US" dirty="0"/>
              <a:t>In many developing countries high priority has</a:t>
            </a:r>
          </a:p>
          <a:p>
            <a:pPr marL="0" indent="0">
              <a:buNone/>
            </a:pPr>
            <a:r>
              <a:rPr lang="en-US" dirty="0"/>
              <a:t>been given to  basic health services or primary health care.</a:t>
            </a:r>
          </a:p>
          <a:p>
            <a:pPr>
              <a:buFont typeface="Wingdings" panose="05000000000000000000" pitchFamily="2" charset="2"/>
              <a:buChar char="ü"/>
            </a:pPr>
            <a:r>
              <a:rPr lang="en-US" dirty="0"/>
              <a:t>One is the development of new resources</a:t>
            </a:r>
          </a:p>
          <a:p>
            <a:pPr marL="0" indent="0">
              <a:buNone/>
            </a:pPr>
            <a:r>
              <a:rPr lang="en-US" dirty="0"/>
              <a:t>and technologies</a:t>
            </a:r>
          </a:p>
          <a:p>
            <a:pPr>
              <a:buFont typeface="Wingdings" panose="05000000000000000000" pitchFamily="2" charset="2"/>
              <a:buChar char="ü"/>
            </a:pPr>
            <a:r>
              <a:rPr lang="en-US" dirty="0"/>
              <a:t> The other is the effective use of available resources and technologies</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24845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33400"/>
          </a:xfrm>
        </p:spPr>
        <p:txBody>
          <a:bodyPr>
            <a:normAutofit fontScale="90000"/>
          </a:bodyPr>
          <a:lstStyle/>
          <a:p>
            <a:r>
              <a:rPr lang="en-US" dirty="0"/>
              <a:t>Coverage…</a:t>
            </a:r>
          </a:p>
        </p:txBody>
      </p:sp>
      <p:sp>
        <p:nvSpPr>
          <p:cNvPr id="3" name="Content Placeholder 2"/>
          <p:cNvSpPr>
            <a:spLocks noGrp="1"/>
          </p:cNvSpPr>
          <p:nvPr>
            <p:ph idx="1"/>
          </p:nvPr>
        </p:nvSpPr>
        <p:spPr>
          <a:xfrm>
            <a:off x="228600" y="609600"/>
            <a:ext cx="8458200" cy="5943600"/>
          </a:xfrm>
        </p:spPr>
        <p:txBody>
          <a:bodyPr>
            <a:normAutofit/>
          </a:bodyPr>
          <a:lstStyle/>
          <a:p>
            <a:pPr>
              <a:buFont typeface="Wingdings" panose="05000000000000000000" pitchFamily="2" charset="2"/>
              <a:buChar char="§"/>
            </a:pPr>
            <a:r>
              <a:rPr lang="en-US" dirty="0"/>
              <a:t>The fundamental issues in the management of a basic health service are:</a:t>
            </a:r>
          </a:p>
          <a:p>
            <a:pPr>
              <a:buFont typeface="Wingdings" panose="05000000000000000000" pitchFamily="2" charset="2"/>
              <a:buChar char="ü"/>
            </a:pPr>
            <a:r>
              <a:rPr lang="en-US" dirty="0"/>
              <a:t>How should resources  be allocated and services be  organized in order to serve as many people as possible?</a:t>
            </a:r>
          </a:p>
          <a:p>
            <a:pPr>
              <a:buFont typeface="Wingdings" panose="05000000000000000000" pitchFamily="2" charset="2"/>
              <a:buChar char="ü"/>
            </a:pPr>
            <a:r>
              <a:rPr lang="en-US" dirty="0"/>
              <a:t>Is the service reaching the people it should serve ?</a:t>
            </a:r>
          </a:p>
          <a:p>
            <a:pPr>
              <a:buFont typeface="Wingdings" panose="05000000000000000000" pitchFamily="2" charset="2"/>
              <a:buChar char="ü"/>
            </a:pPr>
            <a:r>
              <a:rPr lang="en-US" dirty="0"/>
              <a:t>Has the service been effective in meeting the people's needs?</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074213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rmAutofit fontScale="90000"/>
          </a:bodyPr>
          <a:lstStyle/>
          <a:p>
            <a:pPr marL="342900" lvl="0" indent="-342900" algn="l">
              <a:spcBef>
                <a:spcPct val="20000"/>
              </a:spcBef>
            </a:pPr>
            <a:br>
              <a:rPr lang="en-US" sz="3000" dirty="0">
                <a:solidFill>
                  <a:prstClr val="black"/>
                </a:solidFill>
                <a:ea typeface="+mn-ea"/>
                <a:cs typeface="+mn-cs"/>
              </a:rPr>
            </a:br>
            <a:r>
              <a:rPr lang="en-US" sz="3100" b="1" dirty="0">
                <a:solidFill>
                  <a:prstClr val="black"/>
                </a:solidFill>
                <a:latin typeface="Times New Roman" panose="02020603050405020304" pitchFamily="18" charset="0"/>
                <a:ea typeface="+mn-ea"/>
                <a:cs typeface="Times New Roman" panose="02020603050405020304" pitchFamily="18" charset="0"/>
              </a:rPr>
              <a:t>Comprehensive view of health service coverage</a:t>
            </a:r>
            <a:br>
              <a:rPr lang="en-US" sz="3000" dirty="0">
                <a:solidFill>
                  <a:prstClr val="black"/>
                </a:solidFill>
                <a:ea typeface="+mn-ea"/>
                <a:cs typeface="+mn-cs"/>
              </a:rPr>
            </a:br>
            <a:endParaRPr lang="en-US" dirty="0"/>
          </a:p>
        </p:txBody>
      </p:sp>
      <p:sp>
        <p:nvSpPr>
          <p:cNvPr id="3" name="Content Placeholder 2"/>
          <p:cNvSpPr>
            <a:spLocks noGrp="1"/>
          </p:cNvSpPr>
          <p:nvPr>
            <p:ph idx="1"/>
          </p:nvPr>
        </p:nvSpPr>
        <p:spPr>
          <a:xfrm>
            <a:off x="457200" y="1143000"/>
            <a:ext cx="8229600" cy="4983163"/>
          </a:xfrm>
        </p:spPr>
        <p:txBody>
          <a:bodyPr>
            <a:normAutofit/>
          </a:bodyPr>
          <a:lstStyle/>
          <a:p>
            <a:pPr algn="just">
              <a:lnSpc>
                <a:spcPct val="20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Health service coverage depends on the ability of a health service organization  to interact with the service users (the target population).  </a:t>
            </a:r>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91120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Coverage …</a:t>
            </a:r>
          </a:p>
        </p:txBody>
      </p:sp>
      <p:sp>
        <p:nvSpPr>
          <p:cNvPr id="3" name="Content Placeholder 2"/>
          <p:cNvSpPr>
            <a:spLocks noGrp="1"/>
          </p:cNvSpPr>
          <p:nvPr>
            <p:ph idx="1"/>
          </p:nvPr>
        </p:nvSpPr>
        <p:spPr>
          <a:xfrm>
            <a:off x="152400" y="838200"/>
            <a:ext cx="8534400" cy="5745162"/>
          </a:xfrm>
        </p:spPr>
        <p:txBody>
          <a:bodyPr/>
          <a:lstStyle/>
          <a:p>
            <a:pPr algn="just">
              <a:lnSpc>
                <a:spcPct val="150000"/>
              </a:lnSpc>
              <a:buFont typeface="Wingdings" panose="05000000000000000000" pitchFamily="2" charset="2"/>
              <a:buChar char="§"/>
            </a:pPr>
            <a:endParaRPr lang="en-US" sz="2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en-US" sz="2800" dirty="0">
                <a:latin typeface="Times New Roman" panose="02020603050405020304" pitchFamily="18" charset="0"/>
                <a:cs typeface="Times New Roman" panose="02020603050405020304" pitchFamily="18" charset="0"/>
              </a:rPr>
              <a:t>This transformation process involves a variety of factors, such </a:t>
            </a:r>
          </a:p>
          <a:p>
            <a:pPr algn="just">
              <a:lnSpc>
                <a:spcPct val="150000"/>
              </a:lnSpc>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as availability of resources and manpower, </a:t>
            </a:r>
          </a:p>
          <a:p>
            <a:pPr algn="just">
              <a:lnSpc>
                <a:spcPct val="150000"/>
              </a:lnSpc>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distribution of facilities, </a:t>
            </a:r>
          </a:p>
          <a:p>
            <a:pPr algn="just">
              <a:lnSpc>
                <a:spcPct val="150000"/>
              </a:lnSpc>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supply logistics, and </a:t>
            </a:r>
          </a:p>
          <a:p>
            <a:pPr algn="just">
              <a:lnSpc>
                <a:spcPct val="150000"/>
              </a:lnSpc>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people's attitudes to health and health care</a:t>
            </a:r>
          </a:p>
          <a:p>
            <a:endParaRPr lang="en-US" dirty="0"/>
          </a:p>
        </p:txBody>
      </p:sp>
      <p:sp>
        <p:nvSpPr>
          <p:cNvPr id="4" name="Footer Placeholder 3"/>
          <p:cNvSpPr>
            <a:spLocks noGrp="1"/>
          </p:cNvSpPr>
          <p:nvPr>
            <p:ph type="ftr" sz="quarter" idx="11"/>
          </p:nvPr>
        </p:nvSpPr>
        <p:spPr/>
        <p:txBody>
          <a:bodyPr/>
          <a:lstStyle/>
          <a:p>
            <a:r>
              <a:rPr lang="en-US"/>
              <a:t>Nigusu W.</a:t>
            </a: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875616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3713</Words>
  <Application>Microsoft Office PowerPoint</Application>
  <PresentationFormat>On-screen Show (4:3)</PresentationFormat>
  <Paragraphs>447</Paragraphs>
  <Slides>52</Slides>
  <Notes>27</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52</vt:i4>
      </vt:variant>
    </vt:vector>
  </HeadingPairs>
  <TitlesOfParts>
    <vt:vector size="66" baseType="lpstr">
      <vt:lpstr>Arial</vt:lpstr>
      <vt:lpstr>Arial Black</vt:lpstr>
      <vt:lpstr>Book Antiqua</vt:lpstr>
      <vt:lpstr>Bookman Old Style</vt:lpstr>
      <vt:lpstr>Calibri</vt:lpstr>
      <vt:lpstr>Cambria Math</vt:lpstr>
      <vt:lpstr>Courier New</vt:lpstr>
      <vt:lpstr>Gill Sans MT</vt:lpstr>
      <vt:lpstr>Helvetica</vt:lpstr>
      <vt:lpstr>Times New Roman</vt:lpstr>
      <vt:lpstr>Webdings</vt:lpstr>
      <vt:lpstr>Wingdings</vt:lpstr>
      <vt:lpstr>Wingdings 2</vt:lpstr>
      <vt:lpstr>Office Theme</vt:lpstr>
      <vt:lpstr>Unit 8 Health service coverage and Quality health care services    </vt:lpstr>
      <vt:lpstr>Reflective Question </vt:lpstr>
      <vt:lpstr>Health service coverage </vt:lpstr>
      <vt:lpstr>Health service coverage </vt:lpstr>
      <vt:lpstr>Coverage…</vt:lpstr>
      <vt:lpstr>Coverage …</vt:lpstr>
      <vt:lpstr>Coverage…</vt:lpstr>
      <vt:lpstr> Comprehensive view of health service coverage </vt:lpstr>
      <vt:lpstr>Coverage …</vt:lpstr>
      <vt:lpstr>Coverage…</vt:lpstr>
      <vt:lpstr>Coverage …</vt:lpstr>
      <vt:lpstr>Coverage… </vt:lpstr>
      <vt:lpstr>Coverage… </vt:lpstr>
      <vt:lpstr>1. Availability coverage</vt:lpstr>
      <vt:lpstr>2. accessibility coverage.</vt:lpstr>
      <vt:lpstr>3. Acceptability coverage</vt:lpstr>
      <vt:lpstr>4.Contact coverage </vt:lpstr>
      <vt:lpstr>5. Effective coverage </vt:lpstr>
      <vt:lpstr> Coverage diagram-illustrating relationships between the process of service provision and coverage measurements.</vt:lpstr>
      <vt:lpstr>        Universal health coverage </vt:lpstr>
      <vt:lpstr>Health care quality </vt:lpstr>
      <vt:lpstr>Concepts of Quality in healthcare</vt:lpstr>
      <vt:lpstr>IOM(1990), National Academy of Sciences</vt:lpstr>
      <vt:lpstr>Important concepts in the definitions</vt:lpstr>
      <vt:lpstr>Components of healthcare Quality</vt:lpstr>
      <vt:lpstr>PowerPoint Presentation</vt:lpstr>
      <vt:lpstr>Components con’t…</vt:lpstr>
      <vt:lpstr>Components con’t…</vt:lpstr>
      <vt:lpstr>Components con’t…</vt:lpstr>
      <vt:lpstr>Components con’t…</vt:lpstr>
      <vt:lpstr>Components con’t…</vt:lpstr>
      <vt:lpstr>Components con’t…</vt:lpstr>
      <vt:lpstr>Components con’t…</vt:lpstr>
      <vt:lpstr>Other dimensions of quality  IOM(2001):</vt:lpstr>
      <vt:lpstr>Other dimensions of quality   IOM(2001):</vt:lpstr>
      <vt:lpstr>Other dimensions of quality</vt:lpstr>
      <vt:lpstr>Quality management</vt:lpstr>
      <vt:lpstr>Quality Management: Why?</vt:lpstr>
      <vt:lpstr>PowerPoint Presentation</vt:lpstr>
      <vt:lpstr>Quality Management: Why?</vt:lpstr>
      <vt:lpstr>Quality Management: Why?</vt:lpstr>
      <vt:lpstr>Quality Management: Why?</vt:lpstr>
      <vt:lpstr>Quality Management: Why? </vt:lpstr>
      <vt:lpstr>Components of QM:Quality terms</vt:lpstr>
      <vt:lpstr>….Quality terms</vt:lpstr>
      <vt:lpstr>….Quality terms</vt:lpstr>
      <vt:lpstr>Quality Management Models</vt:lpstr>
      <vt:lpstr>Licensing</vt:lpstr>
      <vt:lpstr>Certification</vt:lpstr>
      <vt:lpstr>Accreditation</vt:lpstr>
      <vt:lpstr>Continuous quality improvement …</vt:lpstr>
      <vt:lpstr>CQI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Mihretu</cp:lastModifiedBy>
  <cp:revision>5</cp:revision>
  <dcterms:created xsi:type="dcterms:W3CDTF">2006-08-16T00:00:00Z</dcterms:created>
  <dcterms:modified xsi:type="dcterms:W3CDTF">2020-04-27T05:51:03Z</dcterms:modified>
</cp:coreProperties>
</file>