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256" r:id="rId2"/>
    <p:sldId id="513" r:id="rId3"/>
    <p:sldId id="514" r:id="rId4"/>
    <p:sldId id="515" r:id="rId5"/>
    <p:sldId id="392" r:id="rId6"/>
    <p:sldId id="393" r:id="rId7"/>
    <p:sldId id="439" r:id="rId8"/>
    <p:sldId id="394" r:id="rId9"/>
    <p:sldId id="397" r:id="rId10"/>
    <p:sldId id="442" r:id="rId11"/>
    <p:sldId id="440" r:id="rId12"/>
    <p:sldId id="441" r:id="rId13"/>
    <p:sldId id="443" r:id="rId14"/>
    <p:sldId id="399" r:id="rId15"/>
    <p:sldId id="400" r:id="rId16"/>
    <p:sldId id="401" r:id="rId17"/>
    <p:sldId id="444" r:id="rId18"/>
    <p:sldId id="402" r:id="rId19"/>
    <p:sldId id="404" r:id="rId20"/>
    <p:sldId id="407" r:id="rId21"/>
    <p:sldId id="409" r:id="rId22"/>
    <p:sldId id="415" r:id="rId23"/>
    <p:sldId id="418" r:id="rId24"/>
    <p:sldId id="419" r:id="rId25"/>
    <p:sldId id="420" r:id="rId26"/>
    <p:sldId id="421" r:id="rId27"/>
    <p:sldId id="447" r:id="rId28"/>
    <p:sldId id="446" r:id="rId29"/>
    <p:sldId id="445" r:id="rId30"/>
    <p:sldId id="448" r:id="rId31"/>
    <p:sldId id="449" r:id="rId32"/>
    <p:sldId id="450" r:id="rId33"/>
    <p:sldId id="528" r:id="rId34"/>
    <p:sldId id="529" r:id="rId35"/>
    <p:sldId id="530" r:id="rId36"/>
    <p:sldId id="531" r:id="rId37"/>
    <p:sldId id="532" r:id="rId38"/>
    <p:sldId id="533" r:id="rId39"/>
    <p:sldId id="534" r:id="rId40"/>
    <p:sldId id="535" r:id="rId41"/>
    <p:sldId id="536" r:id="rId42"/>
    <p:sldId id="537" r:id="rId43"/>
    <p:sldId id="538" r:id="rId44"/>
    <p:sldId id="539" r:id="rId45"/>
    <p:sldId id="540" r:id="rId46"/>
    <p:sldId id="541" r:id="rId47"/>
    <p:sldId id="542" r:id="rId48"/>
    <p:sldId id="543" r:id="rId49"/>
    <p:sldId id="544" r:id="rId50"/>
    <p:sldId id="545" r:id="rId51"/>
    <p:sldId id="546" r:id="rId52"/>
    <p:sldId id="547" r:id="rId53"/>
    <p:sldId id="548" r:id="rId54"/>
    <p:sldId id="549" r:id="rId55"/>
    <p:sldId id="550" r:id="rId56"/>
    <p:sldId id="551" r:id="rId57"/>
    <p:sldId id="552" r:id="rId58"/>
    <p:sldId id="553" r:id="rId59"/>
    <p:sldId id="517" r:id="rId60"/>
    <p:sldId id="518" r:id="rId61"/>
    <p:sldId id="366" r:id="rId62"/>
    <p:sldId id="367" r:id="rId63"/>
    <p:sldId id="519" r:id="rId64"/>
    <p:sldId id="520" r:id="rId65"/>
    <p:sldId id="368" r:id="rId66"/>
    <p:sldId id="369" r:id="rId67"/>
    <p:sldId id="451" r:id="rId68"/>
    <p:sldId id="452" r:id="rId69"/>
    <p:sldId id="521" r:id="rId70"/>
    <p:sldId id="453" r:id="rId71"/>
    <p:sldId id="372" r:id="rId72"/>
    <p:sldId id="454" r:id="rId73"/>
    <p:sldId id="525" r:id="rId74"/>
    <p:sldId id="526" r:id="rId75"/>
    <p:sldId id="373" r:id="rId76"/>
    <p:sldId id="374" r:id="rId77"/>
    <p:sldId id="375" r:id="rId78"/>
    <p:sldId id="376" r:id="rId79"/>
    <p:sldId id="377" r:id="rId80"/>
    <p:sldId id="527" r:id="rId81"/>
    <p:sldId id="505" r:id="rId82"/>
    <p:sldId id="379" r:id="rId83"/>
    <p:sldId id="381" r:id="rId84"/>
    <p:sldId id="506" r:id="rId85"/>
    <p:sldId id="383" r:id="rId86"/>
    <p:sldId id="384" r:id="rId87"/>
    <p:sldId id="507" r:id="rId88"/>
    <p:sldId id="508" r:id="rId89"/>
    <p:sldId id="509" r:id="rId90"/>
    <p:sldId id="510" r:id="rId91"/>
    <p:sldId id="389" r:id="rId92"/>
    <p:sldId id="287" r:id="rId9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607" autoAdjust="0"/>
  </p:normalViewPr>
  <p:slideViewPr>
    <p:cSldViewPr snapToGrid="0">
      <p:cViewPr varScale="1">
        <p:scale>
          <a:sx n="51" d="100"/>
          <a:sy n="51" d="100"/>
        </p:scale>
        <p:origin x="773"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E41C4D-7E37-4555-9312-31AF4CF933B9}" type="datetimeFigureOut">
              <a:rPr lang="en-US" smtClean="0"/>
              <a:t>5/14/2018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EE34F-5ACA-4AC7-BB1B-30EF30102D87}" type="slidenum">
              <a:rPr lang="en-US" smtClean="0"/>
              <a:t>‹#›</a:t>
            </a:fld>
            <a:endParaRPr lang="en-US"/>
          </a:p>
        </p:txBody>
      </p:sp>
    </p:spTree>
    <p:extLst>
      <p:ext uri="{BB962C8B-B14F-4D97-AF65-F5344CB8AC3E}">
        <p14:creationId xmlns:p14="http://schemas.microsoft.com/office/powerpoint/2010/main" val="4261750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F8DED47-83D6-42CB-9128-3A29898857F7}" type="slidenum">
              <a:rPr lang="en-GB" altLang="en-US" sz="1200"/>
              <a:pPr eaLnBrk="1" hangingPunct="1"/>
              <a:t>5</a:t>
            </a:fld>
            <a:endParaRPr lang="en-GB" altLang="en-US" sz="1200"/>
          </a:p>
        </p:txBody>
      </p:sp>
    </p:spTree>
    <p:extLst>
      <p:ext uri="{BB962C8B-B14F-4D97-AF65-F5344CB8AC3E}">
        <p14:creationId xmlns:p14="http://schemas.microsoft.com/office/powerpoint/2010/main" val="636862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C4BC303-FDE8-4A7A-8B80-BF3FD6E955A1}" type="slidenum">
              <a:rPr lang="en-GB" altLang="en-US" sz="1200"/>
              <a:pPr eaLnBrk="1" hangingPunct="1"/>
              <a:t>19</a:t>
            </a:fld>
            <a:endParaRPr lang="en-GB" altLang="en-US" sz="1200"/>
          </a:p>
        </p:txBody>
      </p:sp>
    </p:spTree>
    <p:extLst>
      <p:ext uri="{BB962C8B-B14F-4D97-AF65-F5344CB8AC3E}">
        <p14:creationId xmlns:p14="http://schemas.microsoft.com/office/powerpoint/2010/main" val="2823014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B571B50-49E2-4C76-8E6E-9DFDAA9E6A23}" type="slidenum">
              <a:rPr lang="en-US" altLang="en-US"/>
              <a:pPr eaLnBrk="1" hangingPunct="1"/>
              <a:t>40</a:t>
            </a:fld>
            <a:endParaRPr lang="en-US" altLang="en-US"/>
          </a:p>
        </p:txBody>
      </p:sp>
    </p:spTree>
    <p:extLst>
      <p:ext uri="{BB962C8B-B14F-4D97-AF65-F5344CB8AC3E}">
        <p14:creationId xmlns:p14="http://schemas.microsoft.com/office/powerpoint/2010/main" val="3251488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DFE2E8-BE03-4EAC-AAF6-DB0A6DFC452A}" type="slidenum">
              <a:rPr lang="en-US" smtClean="0"/>
              <a:pPr/>
              <a:t>43</a:t>
            </a:fld>
            <a:endParaRPr lang="en-US"/>
          </a:p>
        </p:txBody>
      </p:sp>
    </p:spTree>
    <p:extLst>
      <p:ext uri="{BB962C8B-B14F-4D97-AF65-F5344CB8AC3E}">
        <p14:creationId xmlns:p14="http://schemas.microsoft.com/office/powerpoint/2010/main" val="1395228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E51909C-2AC6-4467-8114-9F31057FC472}" type="slidenum">
              <a:rPr lang="en-US" altLang="en-US"/>
              <a:pPr eaLnBrk="1" hangingPunct="1"/>
              <a:t>46</a:t>
            </a:fld>
            <a:endParaRPr lang="en-US" altLang="en-US"/>
          </a:p>
        </p:txBody>
      </p:sp>
    </p:spTree>
    <p:extLst>
      <p:ext uri="{BB962C8B-B14F-4D97-AF65-F5344CB8AC3E}">
        <p14:creationId xmlns:p14="http://schemas.microsoft.com/office/powerpoint/2010/main" val="2527532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1DC4CE7-B073-4648-92A1-F0F990271217}" type="slidenum">
              <a:rPr lang="en-US" altLang="en-US"/>
              <a:pPr eaLnBrk="1" hangingPunct="1"/>
              <a:t>50</a:t>
            </a:fld>
            <a:endParaRPr lang="en-US" altLang="en-US"/>
          </a:p>
        </p:txBody>
      </p:sp>
    </p:spTree>
    <p:extLst>
      <p:ext uri="{BB962C8B-B14F-4D97-AF65-F5344CB8AC3E}">
        <p14:creationId xmlns:p14="http://schemas.microsoft.com/office/powerpoint/2010/main" val="2272922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5E50C5F-9303-4D51-B2CD-33763A31C4A2}" type="slidenum">
              <a:rPr lang="en-US" altLang="en-US"/>
              <a:pPr eaLnBrk="1" hangingPunct="1"/>
              <a:t>58</a:t>
            </a:fld>
            <a:endParaRPr lang="en-US" altLang="en-US"/>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3022759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DFE2E8-BE03-4EAC-AAF6-DB0A6DFC452A}" type="slidenum">
              <a:rPr lang="en-US" smtClean="0"/>
              <a:pPr/>
              <a:t>92</a:t>
            </a:fld>
            <a:endParaRPr lang="en-US"/>
          </a:p>
        </p:txBody>
      </p:sp>
    </p:spTree>
    <p:extLst>
      <p:ext uri="{BB962C8B-B14F-4D97-AF65-F5344CB8AC3E}">
        <p14:creationId xmlns:p14="http://schemas.microsoft.com/office/powerpoint/2010/main" val="1861600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BCA1E1-6F52-4020-8C79-D85CE1E7B580}"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1805592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D2AE77-9B4F-4EBD-808E-49468E6C8FB5}"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3229975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D2DF36-C947-4F7B-A8FA-2A6C5318BFD9}"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194417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83A1AC-CFEA-4E88-BFED-BCBD38AC20D7}"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3779092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E33151-C8FE-4ED6-959F-B8FACD2A5AE1}"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383938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E4173D-7A54-4F10-A238-ADA6E4E47CE4}" type="datetime1">
              <a:rPr lang="en-US" smtClean="0"/>
              <a:t>5/14/2018</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
        <p:nvSpPr>
          <p:cNvPr id="7" name="Slide Number Placeholder 6"/>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1451727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BBD398-774D-4730-94B9-141754C8858D}" type="datetime1">
              <a:rPr lang="en-US" smtClean="0"/>
              <a:t>5/14/2018</a:t>
            </a:fld>
            <a:endParaRPr lang="en-US"/>
          </a:p>
        </p:txBody>
      </p:sp>
      <p:sp>
        <p:nvSpPr>
          <p:cNvPr id="8" name="Footer Placeholder 7"/>
          <p:cNvSpPr>
            <a:spLocks noGrp="1"/>
          </p:cNvSpPr>
          <p:nvPr>
            <p:ph type="ftr" sz="quarter" idx="11"/>
          </p:nvPr>
        </p:nvSpPr>
        <p:spPr/>
        <p:txBody>
          <a:bodyPr/>
          <a:lstStyle/>
          <a:p>
            <a:r>
              <a:rPr lang="en-US" smtClean="0"/>
              <a:t>Mihretu Molla</a:t>
            </a:r>
            <a:endParaRPr lang="en-US"/>
          </a:p>
        </p:txBody>
      </p:sp>
      <p:sp>
        <p:nvSpPr>
          <p:cNvPr id="9" name="Slide Number Placeholder 8"/>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230783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B80172-3D08-45CB-AEA6-6A21A1CCDF0E}"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526898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03742-D1FB-49B9-AFB3-05C0FD3D838C}"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1525206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F501B7-28DD-4339-B5E8-4DF089FDDD25}" type="datetime1">
              <a:rPr lang="en-US" smtClean="0"/>
              <a:t>5/14/2018</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
        <p:nvSpPr>
          <p:cNvPr id="7" name="Slide Number Placeholder 6"/>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156548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309D8-A028-4B46-9227-72EE35217071}" type="datetime1">
              <a:rPr lang="en-US" smtClean="0"/>
              <a:t>5/14/2018</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
        <p:nvSpPr>
          <p:cNvPr id="7" name="Slide Number Placeholder 6"/>
          <p:cNvSpPr>
            <a:spLocks noGrp="1"/>
          </p:cNvSpPr>
          <p:nvPr>
            <p:ph type="sldNum" sz="quarter" idx="12"/>
          </p:nvPr>
        </p:nvSpPr>
        <p:spPr/>
        <p:txBody>
          <a:bodyPr/>
          <a:lstStyle/>
          <a:p>
            <a:fld id="{9F65A144-A3BF-4342-8CA1-55140AAF20AF}" type="slidenum">
              <a:rPr lang="en-US" smtClean="0"/>
              <a:t>‹#›</a:t>
            </a:fld>
            <a:endParaRPr lang="en-US"/>
          </a:p>
        </p:txBody>
      </p:sp>
    </p:spTree>
    <p:extLst>
      <p:ext uri="{BB962C8B-B14F-4D97-AF65-F5344CB8AC3E}">
        <p14:creationId xmlns:p14="http://schemas.microsoft.com/office/powerpoint/2010/main" val="352392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712B2F-31F4-4184-98D3-6DB1E765C288}" type="datetime1">
              <a:rPr lang="en-US" smtClean="0"/>
              <a:t>5/14/2018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Mihretu Molla</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5A144-A3BF-4342-8CA1-55140AAF20AF}" type="slidenum">
              <a:rPr lang="en-US" smtClean="0"/>
              <a:t>‹#›</a:t>
            </a:fld>
            <a:endParaRPr lang="en-US"/>
          </a:p>
        </p:txBody>
      </p:sp>
    </p:spTree>
    <p:extLst>
      <p:ext uri="{BB962C8B-B14F-4D97-AF65-F5344CB8AC3E}">
        <p14:creationId xmlns:p14="http://schemas.microsoft.com/office/powerpoint/2010/main" val="2797546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545" y="831273"/>
            <a:ext cx="10626437" cy="1524000"/>
          </a:xfrm>
        </p:spPr>
        <p:txBody>
          <a:bodyPr>
            <a:normAutofit fontScale="90000"/>
          </a:bodyPr>
          <a:lstStyle/>
          <a:p>
            <a:pPr lvl="0" algn="l">
              <a:defRPr/>
            </a:pPr>
            <a:r>
              <a:rPr lang="en-US" b="1" dirty="0" smtClean="0">
                <a:solidFill>
                  <a:prstClr val="black"/>
                </a:solidFill>
              </a:rPr>
              <a:t/>
            </a:r>
            <a:br>
              <a:rPr lang="en-US" b="1" dirty="0" smtClean="0">
                <a:solidFill>
                  <a:prstClr val="black"/>
                </a:solidFill>
              </a:rPr>
            </a:br>
            <a:r>
              <a:rPr lang="en-US" b="1" dirty="0">
                <a:solidFill>
                  <a:prstClr val="black"/>
                </a:solidFill>
              </a:rPr>
              <a:t/>
            </a:r>
            <a:br>
              <a:rPr lang="en-US" b="1" dirty="0">
                <a:solidFill>
                  <a:prstClr val="black"/>
                </a:solidFill>
              </a:rPr>
            </a:br>
            <a:r>
              <a:rPr lang="en-US" b="1" dirty="0" smtClean="0">
                <a:solidFill>
                  <a:prstClr val="black"/>
                </a:solidFill>
              </a:rPr>
              <a:t/>
            </a:r>
            <a:br>
              <a:rPr lang="en-US" b="1" dirty="0" smtClean="0">
                <a:solidFill>
                  <a:prstClr val="black"/>
                </a:solidFill>
              </a:rPr>
            </a:br>
            <a:r>
              <a:rPr lang="en-US" b="1" dirty="0">
                <a:solidFill>
                  <a:prstClr val="black"/>
                </a:solidFill>
              </a:rPr>
              <a:t/>
            </a:r>
            <a:br>
              <a:rPr lang="en-US" b="1" dirty="0">
                <a:solidFill>
                  <a:prstClr val="black"/>
                </a:solidFill>
              </a:rPr>
            </a:br>
            <a:r>
              <a:rPr lang="en-US" b="1" dirty="0" smtClean="0">
                <a:solidFill>
                  <a:prstClr val="black"/>
                </a:solidFill>
              </a:rPr>
              <a:t/>
            </a:r>
            <a:br>
              <a:rPr lang="en-US" b="1" dirty="0" smtClean="0">
                <a:solidFill>
                  <a:prstClr val="black"/>
                </a:solidFill>
              </a:rPr>
            </a:br>
            <a:r>
              <a:rPr lang="en-US" b="1" dirty="0" smtClean="0">
                <a:solidFill>
                  <a:prstClr val="black"/>
                </a:solidFill>
              </a:rPr>
              <a:t>Benign and Malignant </a:t>
            </a:r>
            <a:r>
              <a:rPr lang="en-US" b="1" dirty="0">
                <a:solidFill>
                  <a:prstClr val="black"/>
                </a:solidFill>
              </a:rPr>
              <a:t>C</a:t>
            </a:r>
            <a:r>
              <a:rPr lang="en-US" b="1" dirty="0" smtClean="0">
                <a:solidFill>
                  <a:prstClr val="black"/>
                </a:solidFill>
              </a:rPr>
              <a:t>onditions of the Uterus </a:t>
            </a:r>
            <a:endParaRPr lang="en-US" b="1" dirty="0">
              <a:solidFill>
                <a:prstClr val="black"/>
              </a:solidFill>
            </a:endParaRPr>
          </a:p>
        </p:txBody>
      </p:sp>
      <p:sp>
        <p:nvSpPr>
          <p:cNvPr id="3" name="Subtitle 2"/>
          <p:cNvSpPr>
            <a:spLocks noGrp="1"/>
          </p:cNvSpPr>
          <p:nvPr>
            <p:ph type="subTitle" idx="1"/>
          </p:nvPr>
        </p:nvSpPr>
        <p:spPr>
          <a:xfrm>
            <a:off x="1524000" y="3117274"/>
            <a:ext cx="9144000" cy="1330036"/>
          </a:xfrm>
        </p:spPr>
        <p:txBody>
          <a:bodyPr>
            <a:noAutofit/>
          </a:bodyPr>
          <a:lstStyle/>
          <a:p>
            <a:endParaRPr lang="en-US" sz="3600" b="1" i="1" dirty="0" smtClean="0"/>
          </a:p>
          <a:p>
            <a:r>
              <a:rPr lang="en-US" sz="3600" b="1" i="1" dirty="0" err="1" smtClean="0"/>
              <a:t>Mihretu</a:t>
            </a:r>
            <a:r>
              <a:rPr lang="en-US" sz="3600" b="1" i="1" dirty="0" smtClean="0"/>
              <a:t> </a:t>
            </a:r>
            <a:r>
              <a:rPr lang="en-US" sz="3600" b="1" i="1" dirty="0" err="1" smtClean="0"/>
              <a:t>Molla</a:t>
            </a:r>
            <a:r>
              <a:rPr lang="en-US" sz="3600" b="1" i="1" dirty="0" smtClean="0"/>
              <a:t> (</a:t>
            </a:r>
            <a:r>
              <a:rPr lang="en-US" sz="3600" b="1" i="1" dirty="0" err="1" smtClean="0"/>
              <a:t>Bsc</a:t>
            </a:r>
            <a:r>
              <a:rPr lang="en-US" sz="3600" b="1" i="1" dirty="0" smtClean="0"/>
              <a:t>, </a:t>
            </a:r>
            <a:r>
              <a:rPr lang="en-US" sz="3600" b="1" i="1" dirty="0" err="1" smtClean="0"/>
              <a:t>Msc</a:t>
            </a:r>
            <a:r>
              <a:rPr lang="en-US" sz="3600" b="1" i="1" dirty="0" smtClean="0"/>
              <a:t>)</a:t>
            </a:r>
            <a:endParaRPr lang="en-US" sz="3600" b="1" i="1" dirty="0"/>
          </a:p>
        </p:txBody>
      </p:sp>
      <p:sp>
        <p:nvSpPr>
          <p:cNvPr id="4" name="Date Placeholder 3"/>
          <p:cNvSpPr>
            <a:spLocks noGrp="1"/>
          </p:cNvSpPr>
          <p:nvPr>
            <p:ph type="dt" sz="half" idx="10"/>
          </p:nvPr>
        </p:nvSpPr>
        <p:spPr/>
        <p:txBody>
          <a:bodyPr/>
          <a:lstStyle/>
          <a:p>
            <a:fld id="{F8A4A06D-372E-488A-9F6D-9CE8F13E2997}"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1</a:t>
            </a:fld>
            <a:endParaRPr lang="en-US"/>
          </a:p>
        </p:txBody>
      </p:sp>
    </p:spTree>
    <p:extLst>
      <p:ext uri="{BB962C8B-B14F-4D97-AF65-F5344CB8AC3E}">
        <p14:creationId xmlns:p14="http://schemas.microsoft.com/office/powerpoint/2010/main" val="2457814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Classification…..</a:t>
            </a:r>
            <a:endParaRPr lang="en-US" dirty="0"/>
          </a:p>
        </p:txBody>
      </p:sp>
      <p:sp>
        <p:nvSpPr>
          <p:cNvPr id="3" name="Content Placeholder 2"/>
          <p:cNvSpPr>
            <a:spLocks noGrp="1"/>
          </p:cNvSpPr>
          <p:nvPr>
            <p:ph idx="1"/>
          </p:nvPr>
        </p:nvSpPr>
        <p:spPr>
          <a:xfrm>
            <a:off x="838200" y="1510145"/>
            <a:ext cx="10515600" cy="4239491"/>
          </a:xfrm>
        </p:spPr>
        <p:txBody>
          <a:bodyPr>
            <a:normAutofit/>
          </a:bodyPr>
          <a:lstStyle/>
          <a:p>
            <a:pPr marL="0" indent="0">
              <a:buNone/>
            </a:pPr>
            <a:r>
              <a:rPr lang="en-US" sz="3200" b="1" dirty="0" err="1" smtClean="0"/>
              <a:t>Submucous</a:t>
            </a:r>
            <a:r>
              <a:rPr lang="en-US" sz="3200" b="1" dirty="0" smtClean="0"/>
              <a:t> </a:t>
            </a:r>
            <a:r>
              <a:rPr lang="en-US" sz="3200" b="1" dirty="0" err="1" smtClean="0"/>
              <a:t>leiomyomas</a:t>
            </a:r>
            <a:endParaRPr lang="en-US" sz="3200" b="1" dirty="0"/>
          </a:p>
          <a:p>
            <a:r>
              <a:rPr lang="en-US" sz="3200" dirty="0"/>
              <a:t>A</a:t>
            </a:r>
            <a:r>
              <a:rPr lang="en-US" sz="3200" dirty="0" smtClean="0"/>
              <a:t>re proximate to the endometrium</a:t>
            </a:r>
          </a:p>
          <a:p>
            <a:r>
              <a:rPr lang="en-US" sz="3200" dirty="0" smtClean="0"/>
              <a:t> </a:t>
            </a:r>
            <a:r>
              <a:rPr lang="en-US" sz="3200" dirty="0"/>
              <a:t>G</a:t>
            </a:r>
            <a:r>
              <a:rPr lang="en-US" sz="3200" dirty="0" smtClean="0"/>
              <a:t>row toward and bulge into the endometrial cavity.</a:t>
            </a:r>
          </a:p>
          <a:p>
            <a:r>
              <a:rPr lang="en-US" sz="3200" dirty="0" smtClean="0">
                <a:cs typeface="Times New Roman" pitchFamily="18" charset="0"/>
              </a:rPr>
              <a:t>When they protrudes into the cervical canal and the vagina they are called delivered </a:t>
            </a:r>
            <a:r>
              <a:rPr lang="en-US" sz="3200" dirty="0" err="1" smtClean="0">
                <a:cs typeface="Times New Roman" pitchFamily="18" charset="0"/>
              </a:rPr>
              <a:t>myomas</a:t>
            </a:r>
            <a:r>
              <a:rPr lang="en-US" sz="3200" dirty="0" smtClean="0">
                <a:cs typeface="Times New Roman" pitchFamily="18" charset="0"/>
              </a:rPr>
              <a:t>.</a:t>
            </a:r>
            <a:endParaRPr lang="en-US" sz="3200" dirty="0"/>
          </a:p>
        </p:txBody>
      </p:sp>
      <p:sp>
        <p:nvSpPr>
          <p:cNvPr id="4" name="Date Placeholder 3"/>
          <p:cNvSpPr>
            <a:spLocks noGrp="1"/>
          </p:cNvSpPr>
          <p:nvPr>
            <p:ph type="dt" sz="half" idx="10"/>
          </p:nvPr>
        </p:nvSpPr>
        <p:spPr/>
        <p:txBody>
          <a:bodyPr/>
          <a:lstStyle/>
          <a:p>
            <a:fld id="{28D22185-6610-4FCA-AEC9-7EDF101EECB2}"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10</a:t>
            </a:fld>
            <a:endParaRPr lang="en-US"/>
          </a:p>
        </p:txBody>
      </p:sp>
    </p:spTree>
    <p:extLst>
      <p:ext uri="{BB962C8B-B14F-4D97-AF65-F5344CB8AC3E}">
        <p14:creationId xmlns:p14="http://schemas.microsoft.com/office/powerpoint/2010/main" val="2376598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Classification…..</a:t>
            </a:r>
            <a:endParaRPr lang="en-US" dirty="0"/>
          </a:p>
        </p:txBody>
      </p:sp>
      <p:sp>
        <p:nvSpPr>
          <p:cNvPr id="3" name="Content Placeholder 2"/>
          <p:cNvSpPr>
            <a:spLocks noGrp="1"/>
          </p:cNvSpPr>
          <p:nvPr>
            <p:ph idx="1"/>
          </p:nvPr>
        </p:nvSpPr>
        <p:spPr>
          <a:xfrm>
            <a:off x="838200" y="1565564"/>
            <a:ext cx="10515600" cy="4611399"/>
          </a:xfrm>
        </p:spPr>
        <p:txBody>
          <a:bodyPr>
            <a:normAutofit/>
          </a:bodyPr>
          <a:lstStyle/>
          <a:p>
            <a:pPr marL="0" indent="0" algn="just">
              <a:buNone/>
            </a:pPr>
            <a:r>
              <a:rPr lang="en-US" sz="3200" dirty="0" smtClean="0"/>
              <a:t> </a:t>
            </a:r>
            <a:r>
              <a:rPr lang="en-US" sz="3200" b="1" dirty="0" err="1" smtClean="0"/>
              <a:t>Subserosal</a:t>
            </a:r>
            <a:r>
              <a:rPr lang="en-US" sz="3200" b="1" dirty="0" smtClean="0"/>
              <a:t> </a:t>
            </a:r>
            <a:r>
              <a:rPr lang="en-US" sz="3200" b="1" dirty="0" err="1" smtClean="0"/>
              <a:t>leiomyomas</a:t>
            </a:r>
            <a:r>
              <a:rPr lang="en-US" sz="3200" b="1" dirty="0" smtClean="0"/>
              <a:t> </a:t>
            </a:r>
          </a:p>
          <a:p>
            <a:pPr algn="just"/>
            <a:r>
              <a:rPr lang="en-US" sz="3200" dirty="0"/>
              <a:t>O</a:t>
            </a:r>
            <a:r>
              <a:rPr lang="en-US" sz="3200" dirty="0" smtClean="0"/>
              <a:t>riginate  from </a:t>
            </a:r>
            <a:r>
              <a:rPr lang="en-US" sz="3200" dirty="0" err="1" smtClean="0"/>
              <a:t>myocytes</a:t>
            </a:r>
            <a:r>
              <a:rPr lang="en-US" sz="3200" dirty="0" smtClean="0"/>
              <a:t> adjacent to the uterine serosa</a:t>
            </a:r>
          </a:p>
          <a:p>
            <a:pPr algn="just"/>
            <a:r>
              <a:rPr lang="en-US" sz="3200" dirty="0" smtClean="0"/>
              <a:t> </a:t>
            </a:r>
            <a:r>
              <a:rPr lang="en-US" sz="3200" dirty="0"/>
              <a:t>T</a:t>
            </a:r>
            <a:r>
              <a:rPr lang="en-US" sz="3200" dirty="0" smtClean="0"/>
              <a:t>heir growth is directed outward. </a:t>
            </a:r>
          </a:p>
          <a:p>
            <a:pPr algn="just"/>
            <a:r>
              <a:rPr lang="en-US" sz="3200" dirty="0" smtClean="0"/>
              <a:t>When attached by a stalk to their progenitor myometrium, they are called </a:t>
            </a:r>
            <a:r>
              <a:rPr lang="en-US" sz="3200" dirty="0" err="1" smtClean="0"/>
              <a:t>pedunculated</a:t>
            </a:r>
            <a:r>
              <a:rPr lang="en-US" sz="3200" dirty="0" smtClean="0"/>
              <a:t> </a:t>
            </a:r>
            <a:r>
              <a:rPr lang="en-US" sz="3200" dirty="0" err="1" smtClean="0"/>
              <a:t>leiomyomas</a:t>
            </a:r>
            <a:r>
              <a:rPr lang="en-US" sz="3200" dirty="0" smtClean="0"/>
              <a:t>. </a:t>
            </a:r>
          </a:p>
          <a:p>
            <a:pPr algn="just"/>
            <a:r>
              <a:rPr lang="en-US" sz="3200" dirty="0" smtClean="0"/>
              <a:t>Parasitic </a:t>
            </a:r>
            <a:r>
              <a:rPr lang="en-US" sz="3200" dirty="0" err="1" smtClean="0"/>
              <a:t>leiomyomas</a:t>
            </a:r>
            <a:r>
              <a:rPr lang="en-US" sz="3200" dirty="0" smtClean="0"/>
              <a:t> are </a:t>
            </a:r>
            <a:r>
              <a:rPr lang="en-US" sz="3200" dirty="0" err="1" smtClean="0"/>
              <a:t>subserosal</a:t>
            </a:r>
            <a:r>
              <a:rPr lang="en-US" sz="3200" dirty="0" smtClean="0"/>
              <a:t> variants that attach themselves to nearby pelvic structures  from which they derive vascular support. </a:t>
            </a:r>
            <a:endParaRPr lang="en-US" sz="3200" dirty="0"/>
          </a:p>
        </p:txBody>
      </p:sp>
      <p:sp>
        <p:nvSpPr>
          <p:cNvPr id="4" name="Date Placeholder 3"/>
          <p:cNvSpPr>
            <a:spLocks noGrp="1"/>
          </p:cNvSpPr>
          <p:nvPr>
            <p:ph type="dt" sz="half" idx="10"/>
          </p:nvPr>
        </p:nvSpPr>
        <p:spPr/>
        <p:txBody>
          <a:bodyPr/>
          <a:lstStyle/>
          <a:p>
            <a:fld id="{FDC40A12-7A37-4445-9F46-AACF91191725}"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11</a:t>
            </a:fld>
            <a:endParaRPr lang="en-US"/>
          </a:p>
        </p:txBody>
      </p:sp>
    </p:spTree>
    <p:extLst>
      <p:ext uri="{BB962C8B-B14F-4D97-AF65-F5344CB8AC3E}">
        <p14:creationId xmlns:p14="http://schemas.microsoft.com/office/powerpoint/2010/main" val="1295393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0330"/>
          </a:xfrm>
        </p:spPr>
        <p:txBody>
          <a:bodyPr/>
          <a:lstStyle/>
          <a:p>
            <a:r>
              <a:rPr lang="en-US" b="1" dirty="0" smtClean="0"/>
              <a:t>Classification…..</a:t>
            </a:r>
            <a:endParaRPr lang="en-US" dirty="0"/>
          </a:p>
        </p:txBody>
      </p:sp>
      <p:sp>
        <p:nvSpPr>
          <p:cNvPr id="3" name="Content Placeholder 2"/>
          <p:cNvSpPr>
            <a:spLocks noGrp="1"/>
          </p:cNvSpPr>
          <p:nvPr>
            <p:ph idx="1"/>
          </p:nvPr>
        </p:nvSpPr>
        <p:spPr>
          <a:xfrm>
            <a:off x="609600" y="1385456"/>
            <a:ext cx="11180618" cy="5001489"/>
          </a:xfrm>
        </p:spPr>
        <p:txBody>
          <a:bodyPr>
            <a:normAutofit/>
          </a:bodyPr>
          <a:lstStyle/>
          <a:p>
            <a:pPr marL="0" indent="0" algn="just">
              <a:buClr>
                <a:schemeClr val="accent3"/>
              </a:buClr>
              <a:buNone/>
              <a:defRPr/>
            </a:pPr>
            <a:r>
              <a:rPr lang="en-US" sz="3200" b="1" dirty="0" err="1"/>
              <a:t>Intraligamentary</a:t>
            </a:r>
            <a:r>
              <a:rPr lang="en-US" sz="3200" b="1" dirty="0"/>
              <a:t> </a:t>
            </a:r>
            <a:endParaRPr lang="en-US" sz="3200" b="1" dirty="0" smtClean="0"/>
          </a:p>
          <a:p>
            <a:pPr marL="731520" lvl="1" indent="-274320" algn="just">
              <a:buClr>
                <a:schemeClr val="accent3"/>
              </a:buClr>
              <a:buFont typeface="Wingdings 2"/>
              <a:buChar char=""/>
              <a:defRPr/>
            </a:pPr>
            <a:r>
              <a:rPr lang="en-US" sz="2800" dirty="0" smtClean="0"/>
              <a:t> If a </a:t>
            </a:r>
            <a:r>
              <a:rPr lang="en-US" sz="2800" dirty="0" err="1" smtClean="0"/>
              <a:t>subserosal</a:t>
            </a:r>
            <a:r>
              <a:rPr lang="en-US" sz="2800" dirty="0" smtClean="0"/>
              <a:t> </a:t>
            </a:r>
            <a:r>
              <a:rPr lang="en-US" sz="2800" dirty="0" err="1" smtClean="0"/>
              <a:t>myoma</a:t>
            </a:r>
            <a:r>
              <a:rPr lang="en-US" sz="2800" dirty="0" smtClean="0"/>
              <a:t> is projecting </a:t>
            </a:r>
            <a:r>
              <a:rPr lang="en-US" sz="2800" dirty="0"/>
              <a:t>between the layers of the broad ligament</a:t>
            </a:r>
          </a:p>
          <a:p>
            <a:pPr marL="0" indent="0" algn="just">
              <a:buClr>
                <a:schemeClr val="accent3"/>
              </a:buClr>
              <a:buNone/>
              <a:defRPr/>
            </a:pPr>
            <a:r>
              <a:rPr lang="en-US" sz="3200" b="1" dirty="0"/>
              <a:t>Cervical </a:t>
            </a:r>
          </a:p>
          <a:p>
            <a:pPr lvl="1" algn="just">
              <a:buClr>
                <a:schemeClr val="accent3"/>
              </a:buClr>
              <a:defRPr/>
            </a:pPr>
            <a:r>
              <a:rPr lang="en-US" sz="2800" dirty="0"/>
              <a:t>a </a:t>
            </a:r>
            <a:r>
              <a:rPr lang="en-US" sz="2800" dirty="0" err="1"/>
              <a:t>myoma</a:t>
            </a:r>
            <a:r>
              <a:rPr lang="en-US" sz="2800" dirty="0"/>
              <a:t> that grows on the cervix</a:t>
            </a:r>
            <a:endParaRPr lang="en-US" sz="2800" dirty="0" smtClean="0"/>
          </a:p>
          <a:p>
            <a:pPr lvl="1" algn="just">
              <a:buClr>
                <a:schemeClr val="accent3"/>
              </a:buClr>
              <a:defRPr/>
            </a:pPr>
            <a:r>
              <a:rPr lang="en-US" sz="2800" dirty="0" smtClean="0"/>
              <a:t>usually </a:t>
            </a:r>
            <a:r>
              <a:rPr lang="en-US" sz="2800" dirty="0" err="1"/>
              <a:t>subserous</a:t>
            </a:r>
            <a:r>
              <a:rPr lang="en-US" sz="2800" dirty="0"/>
              <a:t> in </a:t>
            </a:r>
            <a:r>
              <a:rPr lang="en-US" sz="2800" dirty="0" smtClean="0"/>
              <a:t>growth</a:t>
            </a:r>
          </a:p>
          <a:p>
            <a:pPr lvl="1" algn="just">
              <a:buClr>
                <a:schemeClr val="accent3"/>
              </a:buClr>
              <a:defRPr/>
            </a:pPr>
            <a:r>
              <a:rPr lang="en-US" sz="2800" dirty="0"/>
              <a:t>rare and is commonly </a:t>
            </a:r>
            <a:r>
              <a:rPr lang="en-US" sz="2800" dirty="0" smtClean="0"/>
              <a:t>single</a:t>
            </a:r>
          </a:p>
          <a:p>
            <a:pPr algn="just">
              <a:buClr>
                <a:schemeClr val="accent3"/>
              </a:buClr>
              <a:buFont typeface="Wingdings" panose="05000000000000000000" pitchFamily="2" charset="2"/>
              <a:buChar char="Ø"/>
              <a:defRPr/>
            </a:pPr>
            <a:r>
              <a:rPr lang="en-US" sz="3200" b="1" i="1" dirty="0" err="1"/>
              <a:t>Leiomyomas</a:t>
            </a:r>
            <a:r>
              <a:rPr lang="en-US" sz="3200" b="1" i="1" dirty="0"/>
              <a:t> have also been  </a:t>
            </a:r>
            <a:r>
              <a:rPr lang="en-US" sz="3200" b="1" i="1" dirty="0" smtClean="0"/>
              <a:t>found infrequently </a:t>
            </a:r>
            <a:r>
              <a:rPr lang="en-US" sz="3200" b="1" i="1" dirty="0"/>
              <a:t>in the ovary,  </a:t>
            </a:r>
            <a:r>
              <a:rPr lang="en-US" sz="3200" b="1" i="1" dirty="0" smtClean="0"/>
              <a:t>fallopian </a:t>
            </a:r>
            <a:r>
              <a:rPr lang="en-US" sz="3200" b="1" i="1" dirty="0"/>
              <a:t>tube, broad ligament, vagina, and vulva.</a:t>
            </a:r>
          </a:p>
          <a:p>
            <a:pPr algn="just">
              <a:buClr>
                <a:schemeClr val="accent3"/>
              </a:buClr>
              <a:defRPr/>
            </a:pPr>
            <a:endParaRPr lang="en-US" sz="3200" dirty="0"/>
          </a:p>
          <a:p>
            <a:pPr marL="274320" indent="-274320" algn="just">
              <a:buClr>
                <a:schemeClr val="accent3"/>
              </a:buClr>
              <a:buFont typeface="Wingdings 2"/>
              <a:buChar char=""/>
              <a:defRPr/>
            </a:pPr>
            <a:endParaRPr lang="en-US" sz="3200" dirty="0"/>
          </a:p>
          <a:p>
            <a:pPr algn="just"/>
            <a:endParaRPr lang="en-US" sz="3200" dirty="0"/>
          </a:p>
        </p:txBody>
      </p:sp>
      <p:sp>
        <p:nvSpPr>
          <p:cNvPr id="4" name="Date Placeholder 3"/>
          <p:cNvSpPr>
            <a:spLocks noGrp="1"/>
          </p:cNvSpPr>
          <p:nvPr>
            <p:ph type="dt" sz="half" idx="10"/>
          </p:nvPr>
        </p:nvSpPr>
        <p:spPr/>
        <p:txBody>
          <a:bodyPr/>
          <a:lstStyle/>
          <a:p>
            <a:fld id="{E92F2A75-9AFE-4636-AD5A-1304C21BC50B}"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12</a:t>
            </a:fld>
            <a:endParaRPr lang="en-US"/>
          </a:p>
        </p:txBody>
      </p:sp>
    </p:spTree>
    <p:extLst>
      <p:ext uri="{BB962C8B-B14F-4D97-AF65-F5344CB8AC3E}">
        <p14:creationId xmlns:p14="http://schemas.microsoft.com/office/powerpoint/2010/main" val="3117153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3857"/>
          </a:xfrm>
        </p:spPr>
        <p:txBody>
          <a:bodyPr>
            <a:normAutofit fontScale="90000"/>
          </a:bodyPr>
          <a:lstStyle/>
          <a:p>
            <a:r>
              <a:rPr lang="en-US" b="1" dirty="0" smtClean="0"/>
              <a:t>Classification…..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14945" y="858983"/>
            <a:ext cx="8575964" cy="5527964"/>
          </a:xfrm>
        </p:spPr>
      </p:pic>
      <p:sp>
        <p:nvSpPr>
          <p:cNvPr id="5" name="Date Placeholder 4"/>
          <p:cNvSpPr>
            <a:spLocks noGrp="1"/>
          </p:cNvSpPr>
          <p:nvPr>
            <p:ph type="dt" sz="half" idx="10"/>
          </p:nvPr>
        </p:nvSpPr>
        <p:spPr/>
        <p:txBody>
          <a:bodyPr/>
          <a:lstStyle/>
          <a:p>
            <a:fld id="{EA4D1817-3547-4F10-8229-EA338F287A30}" type="datetime1">
              <a:rPr lang="en-US" smtClean="0"/>
              <a:t>5/14/2018</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
        <p:nvSpPr>
          <p:cNvPr id="7" name="Slide Number Placeholder 6"/>
          <p:cNvSpPr>
            <a:spLocks noGrp="1"/>
          </p:cNvSpPr>
          <p:nvPr>
            <p:ph type="sldNum" sz="quarter" idx="12"/>
          </p:nvPr>
        </p:nvSpPr>
        <p:spPr/>
        <p:txBody>
          <a:bodyPr/>
          <a:lstStyle/>
          <a:p>
            <a:fld id="{9F65A144-A3BF-4342-8CA1-55140AAF20AF}" type="slidenum">
              <a:rPr lang="en-US" smtClean="0"/>
              <a:t>13</a:t>
            </a:fld>
            <a:endParaRPr lang="en-US"/>
          </a:p>
        </p:txBody>
      </p:sp>
    </p:spTree>
    <p:extLst>
      <p:ext uri="{BB962C8B-B14F-4D97-AF65-F5344CB8AC3E}">
        <p14:creationId xmlns:p14="http://schemas.microsoft.com/office/powerpoint/2010/main" val="4223675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38200" y="365125"/>
            <a:ext cx="10515600" cy="909493"/>
          </a:xfrm>
        </p:spPr>
        <p:txBody>
          <a:bodyPr>
            <a:normAutofit/>
          </a:bodyPr>
          <a:lstStyle/>
          <a:p>
            <a:r>
              <a:rPr lang="en-US" altLang="en-US" sz="3600" b="1" dirty="0"/>
              <a:t>Degenerative </a:t>
            </a:r>
            <a:r>
              <a:rPr lang="en-US" altLang="en-US" sz="3600" b="1" dirty="0" smtClean="0"/>
              <a:t>Changes of  </a:t>
            </a:r>
            <a:r>
              <a:rPr lang="en-US" altLang="en-US" sz="3600" b="1" dirty="0" err="1"/>
              <a:t>M</a:t>
            </a:r>
            <a:r>
              <a:rPr lang="en-US" altLang="en-US" sz="3600" b="1" dirty="0" err="1" smtClean="0"/>
              <a:t>yomas</a:t>
            </a:r>
            <a:endParaRPr lang="en-US" altLang="en-US" sz="3600" b="1" dirty="0"/>
          </a:p>
        </p:txBody>
      </p:sp>
      <p:sp>
        <p:nvSpPr>
          <p:cNvPr id="14339" name="Rectangle 3"/>
          <p:cNvSpPr>
            <a:spLocks noGrp="1" noChangeArrowheads="1"/>
          </p:cNvSpPr>
          <p:nvPr>
            <p:ph idx="1"/>
          </p:nvPr>
        </p:nvSpPr>
        <p:spPr>
          <a:xfrm>
            <a:off x="838199" y="1274618"/>
            <a:ext cx="10827328" cy="4902345"/>
          </a:xfrm>
        </p:spPr>
        <p:txBody>
          <a:bodyPr>
            <a:normAutofit/>
          </a:bodyPr>
          <a:lstStyle/>
          <a:p>
            <a:pPr algn="just"/>
            <a:r>
              <a:rPr lang="en-US" sz="3200" dirty="0" err="1" smtClean="0">
                <a:cs typeface="Times New Roman" pitchFamily="18" charset="0"/>
              </a:rPr>
              <a:t>Myomas</a:t>
            </a:r>
            <a:r>
              <a:rPr lang="en-US" sz="3200" dirty="0" smtClean="0">
                <a:cs typeface="Times New Roman" pitchFamily="18" charset="0"/>
              </a:rPr>
              <a:t> usually have a firm consistency and are non tender.</a:t>
            </a:r>
            <a:endParaRPr lang="en-US" altLang="en-US" sz="3200" dirty="0" smtClean="0"/>
          </a:p>
          <a:p>
            <a:pPr algn="just"/>
            <a:r>
              <a:rPr lang="en-US" altLang="en-US" sz="3200" dirty="0" smtClean="0"/>
              <a:t>This appearance may change i</a:t>
            </a:r>
            <a:r>
              <a:rPr lang="en-US" altLang="en-US" sz="3200" dirty="0"/>
              <a:t>f</a:t>
            </a:r>
            <a:r>
              <a:rPr lang="en-US" altLang="en-US" sz="3200" dirty="0" smtClean="0"/>
              <a:t> smooth muscle is replaced with various degenerative substances following necrosis. </a:t>
            </a:r>
          </a:p>
          <a:p>
            <a:pPr algn="just"/>
            <a:r>
              <a:rPr lang="en-US" altLang="en-US" sz="3200" dirty="0" smtClean="0"/>
              <a:t>This process is collectively termed degeneration</a:t>
            </a:r>
          </a:p>
          <a:p>
            <a:pPr algn="just"/>
            <a:r>
              <a:rPr lang="en-US" altLang="en-US" sz="3200" dirty="0" smtClean="0"/>
              <a:t>Necrosis and degeneration develop frequently in </a:t>
            </a:r>
            <a:r>
              <a:rPr lang="en-US" altLang="en-US" sz="3200" dirty="0" err="1" smtClean="0"/>
              <a:t>leiomyomas</a:t>
            </a:r>
            <a:r>
              <a:rPr lang="en-US" altLang="en-US" sz="3200" dirty="0" smtClean="0"/>
              <a:t> because of  the tenuous blood supply within these tumors.</a:t>
            </a:r>
          </a:p>
          <a:p>
            <a:pPr algn="just"/>
            <a:endParaRPr lang="en-US" altLang="en-US" sz="3200" dirty="0"/>
          </a:p>
        </p:txBody>
      </p:sp>
      <p:sp>
        <p:nvSpPr>
          <p:cNvPr id="13317" name="Footer Placeholder 4"/>
          <p:cNvSpPr>
            <a:spLocks noGrp="1"/>
          </p:cNvSpPr>
          <p:nvPr>
            <p:ph type="ftr" sz="quarter" idx="11"/>
          </p:nvPr>
        </p:nvSpPr>
        <p:spPr/>
        <p:txBody>
          <a:bodyPr/>
          <a:lstStyle/>
          <a:p>
            <a:pPr>
              <a:defRPr/>
            </a:pPr>
            <a:r>
              <a:rPr lang="en-US" smtClean="0"/>
              <a:t>Mihretu Molla</a:t>
            </a:r>
            <a:endParaRPr lang="en-US"/>
          </a:p>
        </p:txBody>
      </p:sp>
      <p:sp>
        <p:nvSpPr>
          <p:cNvPr id="13316"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C0EEC31-87A2-4B31-96C1-66474B9D719D}" type="slidenum">
              <a:rPr lang="en-US" altLang="en-US" sz="1200">
                <a:solidFill>
                  <a:srgbClr val="045C75"/>
                </a:solidFill>
              </a:rPr>
              <a:pPr eaLnBrk="1" hangingPunct="1"/>
              <a:t>14</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CCAF8A91-6558-4AD4-B93D-390749D4A52C}" type="datetime1">
              <a:rPr lang="en-US" smtClean="0"/>
              <a:t>5/14/2018</a:t>
            </a:fld>
            <a:endParaRPr lang="en-US"/>
          </a:p>
        </p:txBody>
      </p:sp>
    </p:spTree>
    <p:extLst>
      <p:ext uri="{BB962C8B-B14F-4D97-AF65-F5344CB8AC3E}">
        <p14:creationId xmlns:p14="http://schemas.microsoft.com/office/powerpoint/2010/main" val="34068557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365126"/>
            <a:ext cx="10515600" cy="937202"/>
          </a:xfrm>
        </p:spPr>
        <p:txBody>
          <a:bodyPr/>
          <a:lstStyle/>
          <a:p>
            <a:r>
              <a:rPr lang="en-US" altLang="en-US" sz="3200" b="1" dirty="0" smtClean="0"/>
              <a:t>Degenerative Changes …..</a:t>
            </a:r>
            <a:endParaRPr lang="en-US" altLang="en-US" sz="3200" dirty="0"/>
          </a:p>
        </p:txBody>
      </p:sp>
      <p:sp>
        <p:nvSpPr>
          <p:cNvPr id="15363" name="Rectangle 3"/>
          <p:cNvSpPr>
            <a:spLocks noGrp="1" noChangeArrowheads="1"/>
          </p:cNvSpPr>
          <p:nvPr>
            <p:ph idx="1"/>
          </p:nvPr>
        </p:nvSpPr>
        <p:spPr>
          <a:xfrm>
            <a:off x="692727" y="1302328"/>
            <a:ext cx="11111346" cy="4874635"/>
          </a:xfrm>
        </p:spPr>
        <p:txBody>
          <a:bodyPr>
            <a:normAutofit/>
          </a:bodyPr>
          <a:lstStyle/>
          <a:p>
            <a:pPr marL="0" indent="0">
              <a:buNone/>
            </a:pPr>
            <a:r>
              <a:rPr lang="en-US" altLang="en-US" sz="3200" b="1" dirty="0" smtClean="0"/>
              <a:t>Hyaline degeneration</a:t>
            </a:r>
          </a:p>
          <a:p>
            <a:r>
              <a:rPr lang="en-US" altLang="en-US" sz="3200" dirty="0" smtClean="0"/>
              <a:t>The </a:t>
            </a:r>
            <a:r>
              <a:rPr lang="en-US" altLang="en-US" sz="3200" dirty="0"/>
              <a:t>most common of all secondary changes</a:t>
            </a:r>
          </a:p>
          <a:p>
            <a:r>
              <a:rPr lang="en-US" altLang="en-US" sz="3200" dirty="0"/>
              <a:t>Asymptomatic</a:t>
            </a:r>
          </a:p>
          <a:p>
            <a:r>
              <a:rPr lang="en-US" altLang="en-US" sz="3200" dirty="0"/>
              <a:t>Yellowish, soft and often gelatinous area is seen</a:t>
            </a:r>
          </a:p>
        </p:txBody>
      </p:sp>
      <p:sp>
        <p:nvSpPr>
          <p:cNvPr id="14341" name="Footer Placeholder 4"/>
          <p:cNvSpPr>
            <a:spLocks noGrp="1"/>
          </p:cNvSpPr>
          <p:nvPr>
            <p:ph type="ftr" sz="quarter" idx="11"/>
          </p:nvPr>
        </p:nvSpPr>
        <p:spPr/>
        <p:txBody>
          <a:bodyPr/>
          <a:lstStyle/>
          <a:p>
            <a:pPr>
              <a:defRPr/>
            </a:pPr>
            <a:r>
              <a:rPr lang="en-US" smtClean="0"/>
              <a:t>Mihretu Molla</a:t>
            </a:r>
            <a:endParaRPr lang="en-US"/>
          </a:p>
        </p:txBody>
      </p:sp>
      <p:sp>
        <p:nvSpPr>
          <p:cNvPr id="14340"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BC48C3D2-6F6F-4A1B-A5F3-03EAF99DA593}" type="slidenum">
              <a:rPr lang="en-US" altLang="en-US" sz="1200">
                <a:solidFill>
                  <a:srgbClr val="045C75"/>
                </a:solidFill>
              </a:rPr>
              <a:pPr eaLnBrk="1" hangingPunct="1"/>
              <a:t>15</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D826BDD3-8FFE-49F0-AD25-6225DE0C30EB}" type="datetime1">
              <a:rPr lang="en-US" smtClean="0"/>
              <a:t>5/14/2018</a:t>
            </a:fld>
            <a:endParaRPr lang="en-US"/>
          </a:p>
        </p:txBody>
      </p:sp>
    </p:spTree>
    <p:extLst>
      <p:ext uri="{BB962C8B-B14F-4D97-AF65-F5344CB8AC3E}">
        <p14:creationId xmlns:p14="http://schemas.microsoft.com/office/powerpoint/2010/main" val="1675077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26473" y="360218"/>
            <a:ext cx="9941503" cy="872838"/>
          </a:xfrm>
        </p:spPr>
        <p:txBody>
          <a:bodyPr>
            <a:normAutofit fontScale="90000"/>
          </a:bodyPr>
          <a:lstStyle/>
          <a:p>
            <a:r>
              <a:rPr lang="en-US" altLang="en-US" sz="3200" b="1" dirty="0" smtClean="0"/>
              <a:t/>
            </a:r>
            <a:br>
              <a:rPr lang="en-US" altLang="en-US" sz="3200" b="1" dirty="0" smtClean="0"/>
            </a:br>
            <a:r>
              <a:rPr lang="en-US" altLang="en-US" sz="3200" b="1" dirty="0" smtClean="0"/>
              <a:t>Degenerative Changes …..</a:t>
            </a:r>
            <a:r>
              <a:rPr lang="de-DE" altLang="en-US" dirty="0" smtClean="0">
                <a:cs typeface="Times New Roman" panose="02020603050405020304" pitchFamily="18" charset="0"/>
              </a:rPr>
              <a:t/>
            </a:r>
            <a:br>
              <a:rPr lang="de-DE" altLang="en-US" dirty="0" smtClean="0">
                <a:cs typeface="Times New Roman" panose="02020603050405020304" pitchFamily="18" charset="0"/>
              </a:rPr>
            </a:br>
            <a:endParaRPr lang="en-US" altLang="en-US" dirty="0" smtClean="0">
              <a:cs typeface="Times New Roman" panose="02020603050405020304" pitchFamily="18" charset="0"/>
            </a:endParaRPr>
          </a:p>
        </p:txBody>
      </p:sp>
      <p:sp>
        <p:nvSpPr>
          <p:cNvPr id="16387" name="Rectangle 3"/>
          <p:cNvSpPr>
            <a:spLocks noGrp="1" noChangeArrowheads="1"/>
          </p:cNvSpPr>
          <p:nvPr>
            <p:ph idx="1"/>
          </p:nvPr>
        </p:nvSpPr>
        <p:spPr>
          <a:xfrm>
            <a:off x="526473" y="1233056"/>
            <a:ext cx="10827327" cy="4943907"/>
          </a:xfrm>
        </p:spPr>
        <p:txBody>
          <a:bodyPr>
            <a:normAutofit/>
          </a:bodyPr>
          <a:lstStyle/>
          <a:p>
            <a:pPr marL="0" indent="0">
              <a:buNone/>
            </a:pPr>
            <a:r>
              <a:rPr lang="de-DE" altLang="en-US" sz="3200" b="1" dirty="0" smtClean="0">
                <a:cs typeface="Times New Roman" panose="02020603050405020304" pitchFamily="18" charset="0"/>
              </a:rPr>
              <a:t>Cystic degeneration </a:t>
            </a:r>
          </a:p>
          <a:p>
            <a:r>
              <a:rPr lang="en-US" altLang="en-US" sz="3200" dirty="0" smtClean="0"/>
              <a:t>Liquefaction </a:t>
            </a:r>
            <a:r>
              <a:rPr lang="en-US" altLang="en-US" sz="3200" dirty="0"/>
              <a:t>follows extreme hyalinization</a:t>
            </a:r>
            <a:endParaRPr lang="de-DE" altLang="en-US" sz="3200" dirty="0">
              <a:cs typeface="Times New Roman" panose="02020603050405020304" pitchFamily="18" charset="0"/>
            </a:endParaRPr>
          </a:p>
          <a:p>
            <a:r>
              <a:rPr lang="de-DE" altLang="en-US" sz="3200" dirty="0">
                <a:cs typeface="Times New Roman" panose="02020603050405020304" pitchFamily="18" charset="0"/>
              </a:rPr>
              <a:t> Formation of multiple small cystic spaces, giving a sponge-like appearance and soft consistency to the tumor</a:t>
            </a:r>
          </a:p>
          <a:p>
            <a:r>
              <a:rPr lang="de-DE" altLang="en-US" sz="3200" dirty="0">
                <a:cs typeface="Times New Roman" panose="02020603050405020304" pitchFamily="18" charset="0"/>
              </a:rPr>
              <a:t> Sometimes mimic cystic ovarian tumor</a:t>
            </a:r>
          </a:p>
          <a:p>
            <a:endParaRPr lang="en-US" altLang="en-US" sz="3200" dirty="0" smtClean="0"/>
          </a:p>
        </p:txBody>
      </p:sp>
      <p:sp>
        <p:nvSpPr>
          <p:cNvPr id="15365" name="Footer Placeholder 4"/>
          <p:cNvSpPr>
            <a:spLocks noGrp="1"/>
          </p:cNvSpPr>
          <p:nvPr>
            <p:ph type="ftr" sz="quarter" idx="11"/>
          </p:nvPr>
        </p:nvSpPr>
        <p:spPr/>
        <p:txBody>
          <a:bodyPr/>
          <a:lstStyle/>
          <a:p>
            <a:pPr>
              <a:defRPr/>
            </a:pPr>
            <a:r>
              <a:rPr lang="en-US" smtClean="0"/>
              <a:t>Mihretu Molla</a:t>
            </a:r>
            <a:endParaRPr lang="en-US"/>
          </a:p>
        </p:txBody>
      </p:sp>
      <p:sp>
        <p:nvSpPr>
          <p:cNvPr id="15364"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E9F4CA53-7B50-4087-B4E2-BE253816CEFD}" type="slidenum">
              <a:rPr lang="en-US" altLang="en-US" sz="1200">
                <a:solidFill>
                  <a:srgbClr val="045C75"/>
                </a:solidFill>
              </a:rPr>
              <a:pPr eaLnBrk="1" hangingPunct="1"/>
              <a:t>16</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54231912-A628-4ED7-B7A3-35317622BC1A}" type="datetime1">
              <a:rPr lang="en-US" smtClean="0"/>
              <a:t>5/14/2018</a:t>
            </a:fld>
            <a:endParaRPr lang="en-US"/>
          </a:p>
        </p:txBody>
      </p:sp>
    </p:spTree>
    <p:extLst>
      <p:ext uri="{BB962C8B-B14F-4D97-AF65-F5344CB8AC3E}">
        <p14:creationId xmlns:p14="http://schemas.microsoft.com/office/powerpoint/2010/main" val="23431109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3348"/>
          </a:xfrm>
        </p:spPr>
        <p:txBody>
          <a:bodyPr>
            <a:normAutofit fontScale="90000"/>
          </a:bodyPr>
          <a:lstStyle/>
          <a:p>
            <a:r>
              <a:rPr lang="en-US" altLang="en-US" b="1" dirty="0" smtClean="0"/>
              <a:t/>
            </a:r>
            <a:br>
              <a:rPr lang="en-US" altLang="en-US" b="1" dirty="0" smtClean="0"/>
            </a:br>
            <a:r>
              <a:rPr lang="en-US" altLang="en-US" b="1" dirty="0" smtClean="0"/>
              <a:t>Degenerative Changes …..</a:t>
            </a:r>
            <a:r>
              <a:rPr lang="de-DE" altLang="en-US" dirty="0" smtClean="0">
                <a:cs typeface="Times New Roman" panose="02020603050405020304" pitchFamily="18" charset="0"/>
              </a:rPr>
              <a:t/>
            </a:r>
            <a:br>
              <a:rPr lang="de-DE" altLang="en-US" dirty="0" smtClean="0">
                <a:cs typeface="Times New Roman" panose="02020603050405020304" pitchFamily="18" charset="0"/>
              </a:rPr>
            </a:br>
            <a:endParaRPr lang="en-US" dirty="0"/>
          </a:p>
        </p:txBody>
      </p:sp>
      <p:sp>
        <p:nvSpPr>
          <p:cNvPr id="3" name="Content Placeholder 2"/>
          <p:cNvSpPr>
            <a:spLocks noGrp="1"/>
          </p:cNvSpPr>
          <p:nvPr>
            <p:ph idx="1"/>
          </p:nvPr>
        </p:nvSpPr>
        <p:spPr>
          <a:xfrm>
            <a:off x="838200" y="1399309"/>
            <a:ext cx="10744200" cy="4777654"/>
          </a:xfrm>
        </p:spPr>
        <p:txBody>
          <a:bodyPr/>
          <a:lstStyle/>
          <a:p>
            <a:pPr marL="0" indent="0">
              <a:buNone/>
            </a:pPr>
            <a:r>
              <a:rPr lang="en-US" b="1" dirty="0">
                <a:solidFill>
                  <a:prstClr val="black"/>
                </a:solidFill>
                <a:latin typeface="Times New Roman" pitchFamily="18" charset="0"/>
                <a:cs typeface="Times New Roman" pitchFamily="18" charset="0"/>
              </a:rPr>
              <a:t>Septic </a:t>
            </a:r>
            <a:r>
              <a:rPr lang="en-US" b="1" dirty="0" smtClean="0">
                <a:solidFill>
                  <a:prstClr val="black"/>
                </a:solidFill>
                <a:latin typeface="Times New Roman" pitchFamily="18" charset="0"/>
                <a:cs typeface="Times New Roman" pitchFamily="18" charset="0"/>
              </a:rPr>
              <a:t>degeneration</a:t>
            </a:r>
          </a:p>
          <a:p>
            <a:r>
              <a:rPr lang="en-US" b="1" dirty="0" smtClean="0">
                <a:solidFill>
                  <a:prstClr val="black"/>
                </a:solidFill>
                <a:latin typeface="Times New Roman" pitchFamily="18" charset="0"/>
                <a:cs typeface="Times New Roman" pitchFamily="18" charset="0"/>
              </a:rPr>
              <a:t> </a:t>
            </a:r>
            <a:r>
              <a:rPr lang="de-DE" kern="0" dirty="0" smtClean="0">
                <a:solidFill>
                  <a:srgbClr val="000000"/>
                </a:solidFill>
                <a:latin typeface="Times New Roman" pitchFamily="18" charset="0"/>
                <a:cs typeface="Times New Roman" pitchFamily="18" charset="0"/>
              </a:rPr>
              <a:t>Infection </a:t>
            </a:r>
            <a:r>
              <a:rPr lang="de-DE" kern="0" dirty="0">
                <a:solidFill>
                  <a:srgbClr val="000000"/>
                </a:solidFill>
                <a:latin typeface="Times New Roman" pitchFamily="18" charset="0"/>
                <a:cs typeface="Times New Roman" pitchFamily="18" charset="0"/>
              </a:rPr>
              <a:t>may follow necrosis due to circulatory </a:t>
            </a:r>
            <a:r>
              <a:rPr lang="de-DE" kern="0" dirty="0" smtClean="0">
                <a:solidFill>
                  <a:srgbClr val="000000"/>
                </a:solidFill>
                <a:latin typeface="Times New Roman" pitchFamily="18" charset="0"/>
                <a:cs typeface="Times New Roman" pitchFamily="18" charset="0"/>
              </a:rPr>
              <a:t>inadequecy</a:t>
            </a:r>
          </a:p>
          <a:p>
            <a:r>
              <a:rPr lang="de-DE" altLang="en-US" dirty="0" smtClean="0">
                <a:cs typeface="Times New Roman" panose="02020603050405020304" pitchFamily="18" charset="0"/>
              </a:rPr>
              <a:t> Example: torsion of a pedunculated myoma.</a:t>
            </a:r>
          </a:p>
          <a:p>
            <a:pPr marL="0" indent="0" algn="just" eaLnBrk="0" fontAlgn="base" hangingPunct="0">
              <a:spcBef>
                <a:spcPct val="20000"/>
              </a:spcBef>
              <a:spcAft>
                <a:spcPct val="0"/>
              </a:spcAft>
              <a:buNone/>
              <a:defRPr/>
            </a:pPr>
            <a:r>
              <a:rPr lang="de-DE" altLang="en-US" b="1" dirty="0">
                <a:cs typeface="Times New Roman" panose="02020603050405020304" pitchFamily="18" charset="0"/>
              </a:rPr>
              <a:t>Fatty(</a:t>
            </a:r>
            <a:r>
              <a:rPr lang="en-US" altLang="en-US" b="1" dirty="0" err="1"/>
              <a:t>Myxomatous</a:t>
            </a:r>
            <a:r>
              <a:rPr lang="en-US" altLang="en-US" b="1" dirty="0"/>
              <a:t>)</a:t>
            </a:r>
            <a:r>
              <a:rPr lang="de-DE" altLang="en-US" b="1" dirty="0">
                <a:cs typeface="Times New Roman" panose="02020603050405020304" pitchFamily="18" charset="0"/>
              </a:rPr>
              <a:t> </a:t>
            </a:r>
            <a:r>
              <a:rPr lang="de-DE" altLang="en-US" b="1" dirty="0" smtClean="0">
                <a:cs typeface="Times New Roman" panose="02020603050405020304" pitchFamily="18" charset="0"/>
              </a:rPr>
              <a:t>degeneration</a:t>
            </a:r>
          </a:p>
          <a:p>
            <a:pPr algn="just" eaLnBrk="0" fontAlgn="base" hangingPunct="0">
              <a:spcBef>
                <a:spcPct val="20000"/>
              </a:spcBef>
              <a:spcAft>
                <a:spcPct val="0"/>
              </a:spcAft>
              <a:defRPr/>
            </a:pPr>
            <a:r>
              <a:rPr lang="de-DE" kern="0" dirty="0" smtClean="0">
                <a:solidFill>
                  <a:srgbClr val="000000"/>
                </a:solidFill>
                <a:latin typeface="Times New Roman" pitchFamily="18" charset="0"/>
                <a:cs typeface="Times New Roman" pitchFamily="18" charset="0"/>
              </a:rPr>
              <a:t>Is </a:t>
            </a:r>
            <a:r>
              <a:rPr lang="de-DE" kern="0" dirty="0">
                <a:solidFill>
                  <a:srgbClr val="000000"/>
                </a:solidFill>
                <a:latin typeface="Times New Roman" pitchFamily="18" charset="0"/>
                <a:cs typeface="Times New Roman" pitchFamily="18" charset="0"/>
              </a:rPr>
              <a:t>rare and asymtomatic</a:t>
            </a:r>
            <a:endParaRPr lang="en-US" b="1" dirty="0">
              <a:solidFill>
                <a:prstClr val="black"/>
              </a:solidFill>
              <a:latin typeface="Times New Roman" pitchFamily="18" charset="0"/>
              <a:cs typeface="Times New Roman" pitchFamily="18" charset="0"/>
            </a:endParaRPr>
          </a:p>
          <a:p>
            <a:pPr marL="342900" indent="-342900" algn="just" eaLnBrk="0" fontAlgn="base" hangingPunct="0">
              <a:spcBef>
                <a:spcPct val="20000"/>
              </a:spcBef>
              <a:spcAft>
                <a:spcPct val="0"/>
              </a:spcAft>
              <a:defRPr/>
            </a:pPr>
            <a:r>
              <a:rPr lang="en-US" dirty="0">
                <a:solidFill>
                  <a:prstClr val="black"/>
                </a:solidFill>
                <a:latin typeface="Times New Roman" pitchFamily="18" charset="0"/>
                <a:cs typeface="Times New Roman" pitchFamily="18" charset="0"/>
              </a:rPr>
              <a:t>usually occurs after menopause </a:t>
            </a:r>
            <a:endParaRPr lang="en-US" dirty="0" smtClean="0">
              <a:solidFill>
                <a:prstClr val="black"/>
              </a:solidFill>
              <a:latin typeface="Times New Roman" pitchFamily="18" charset="0"/>
              <a:cs typeface="Times New Roman" pitchFamily="18" charset="0"/>
            </a:endParaRPr>
          </a:p>
          <a:p>
            <a:pPr marL="342900" indent="-342900" algn="just" eaLnBrk="0" fontAlgn="base" hangingPunct="0">
              <a:spcBef>
                <a:spcPct val="20000"/>
              </a:spcBef>
              <a:spcAft>
                <a:spcPct val="0"/>
              </a:spcAft>
              <a:defRPr/>
            </a:pPr>
            <a:r>
              <a:rPr lang="de-DE" altLang="en-US" dirty="0">
                <a:cs typeface="Times New Roman" panose="02020603050405020304" pitchFamily="18" charset="0"/>
              </a:rPr>
              <a:t>Follows hyaline and cystic </a:t>
            </a:r>
            <a:r>
              <a:rPr lang="de-DE" altLang="en-US" dirty="0" smtClean="0">
                <a:cs typeface="Times New Roman" panose="02020603050405020304" pitchFamily="18" charset="0"/>
              </a:rPr>
              <a:t>degeneration</a:t>
            </a:r>
            <a:endParaRPr lang="en-US" dirty="0">
              <a:solidFill>
                <a:prstClr val="black"/>
              </a:solidFill>
              <a:latin typeface="Times New Roman" pitchFamily="18" charset="0"/>
              <a:cs typeface="Times New Roman" pitchFamily="18" charset="0"/>
            </a:endParaRPr>
          </a:p>
          <a:p>
            <a:pPr marL="342900" indent="-342900" algn="just" eaLnBrk="0" fontAlgn="base" hangingPunct="0">
              <a:spcBef>
                <a:spcPct val="20000"/>
              </a:spcBef>
              <a:spcAft>
                <a:spcPct val="0"/>
              </a:spcAft>
              <a:defRPr/>
            </a:pPr>
            <a:r>
              <a:rPr lang="en-US" dirty="0" smtClean="0">
                <a:solidFill>
                  <a:prstClr val="black"/>
                </a:solidFill>
                <a:latin typeface="Times New Roman" pitchFamily="18" charset="0"/>
                <a:cs typeface="Times New Roman" pitchFamily="18" charset="0"/>
              </a:rPr>
              <a:t>precursor </a:t>
            </a:r>
            <a:r>
              <a:rPr lang="en-US" dirty="0">
                <a:solidFill>
                  <a:prstClr val="black"/>
                </a:solidFill>
                <a:latin typeface="Times New Roman" pitchFamily="18" charset="0"/>
                <a:cs typeface="Times New Roman" pitchFamily="18" charset="0"/>
              </a:rPr>
              <a:t>for calcareous degeneration.</a:t>
            </a:r>
          </a:p>
          <a:p>
            <a:endParaRPr lang="en-US" b="1" dirty="0">
              <a:solidFill>
                <a:prstClr val="black"/>
              </a:solidFill>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85BC5CDD-2272-4FAE-B062-DE2B399EF468}"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17</a:t>
            </a:fld>
            <a:endParaRPr lang="en-US"/>
          </a:p>
        </p:txBody>
      </p:sp>
    </p:spTree>
    <p:extLst>
      <p:ext uri="{BB962C8B-B14F-4D97-AF65-F5344CB8AC3E}">
        <p14:creationId xmlns:p14="http://schemas.microsoft.com/office/powerpoint/2010/main" val="3029052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78873" y="617539"/>
            <a:ext cx="9789103" cy="698643"/>
          </a:xfrm>
        </p:spPr>
        <p:txBody>
          <a:bodyPr>
            <a:normAutofit fontScale="90000"/>
          </a:bodyPr>
          <a:lstStyle/>
          <a:p>
            <a:pPr>
              <a:defRPr/>
            </a:pPr>
            <a:r>
              <a:rPr lang="en-US" altLang="en-US" b="1" dirty="0" smtClean="0"/>
              <a:t/>
            </a:r>
            <a:br>
              <a:rPr lang="en-US" altLang="en-US" b="1" dirty="0" smtClean="0"/>
            </a:br>
            <a:r>
              <a:rPr lang="en-US" altLang="en-US" b="1" dirty="0"/>
              <a:t/>
            </a:r>
            <a:br>
              <a:rPr lang="en-US" altLang="en-US" b="1" dirty="0"/>
            </a:br>
            <a:r>
              <a:rPr lang="en-US" altLang="en-US" b="1" dirty="0" smtClean="0"/>
              <a:t/>
            </a:r>
            <a:br>
              <a:rPr lang="en-US" altLang="en-US" b="1" dirty="0" smtClean="0"/>
            </a:br>
            <a:r>
              <a:rPr lang="en-US" altLang="en-US" b="1" dirty="0" smtClean="0"/>
              <a:t>Degenerative </a:t>
            </a:r>
            <a:r>
              <a:rPr lang="en-US" altLang="en-US" b="1" dirty="0"/>
              <a:t>Changes …..</a:t>
            </a:r>
            <a:r>
              <a:rPr lang="de-DE" altLang="en-US" dirty="0">
                <a:cs typeface="Times New Roman" panose="02020603050405020304" pitchFamily="18" charset="0"/>
              </a:rPr>
              <a:t/>
            </a:r>
            <a:br>
              <a:rPr lang="de-DE" altLang="en-US" dirty="0">
                <a:cs typeface="Times New Roman" panose="02020603050405020304" pitchFamily="18" charset="0"/>
              </a:rPr>
            </a:br>
            <a:r>
              <a:rPr lang="de-DE" dirty="0" smtClean="0">
                <a:cs typeface="Times New Roman" pitchFamily="18" charset="0"/>
              </a:rPr>
              <a:t/>
            </a:r>
            <a:br>
              <a:rPr lang="de-DE" dirty="0" smtClean="0">
                <a:cs typeface="Times New Roman" pitchFamily="18" charset="0"/>
              </a:rPr>
            </a:br>
            <a:r>
              <a:rPr lang="de-DE" dirty="0" smtClean="0">
                <a:cs typeface="Times New Roman" pitchFamily="18" charset="0"/>
              </a:rPr>
              <a:t/>
            </a:r>
            <a:br>
              <a:rPr lang="de-DE" dirty="0" smtClean="0">
                <a:cs typeface="Times New Roman" pitchFamily="18" charset="0"/>
              </a:rPr>
            </a:br>
            <a:endParaRPr lang="en-US" sz="3200" dirty="0">
              <a:cs typeface="Times New Roman" pitchFamily="18" charset="0"/>
            </a:endParaRPr>
          </a:p>
        </p:txBody>
      </p:sp>
      <p:sp>
        <p:nvSpPr>
          <p:cNvPr id="17411" name="Rectangle 3"/>
          <p:cNvSpPr>
            <a:spLocks noGrp="1" noChangeArrowheads="1"/>
          </p:cNvSpPr>
          <p:nvPr>
            <p:ph idx="1"/>
          </p:nvPr>
        </p:nvSpPr>
        <p:spPr>
          <a:xfrm>
            <a:off x="838200" y="1454727"/>
            <a:ext cx="10841182" cy="4722236"/>
          </a:xfrm>
        </p:spPr>
        <p:txBody>
          <a:bodyPr>
            <a:normAutofit/>
          </a:bodyPr>
          <a:lstStyle/>
          <a:p>
            <a:pPr marL="0" indent="0" algn="just">
              <a:buNone/>
            </a:pPr>
            <a:r>
              <a:rPr lang="de-DE" sz="3200" b="1" dirty="0" smtClean="0">
                <a:cs typeface="Times New Roman" pitchFamily="18" charset="0"/>
              </a:rPr>
              <a:t>Calcification</a:t>
            </a:r>
            <a:r>
              <a:rPr lang="en-US" sz="3200" b="1" i="1" dirty="0" smtClean="0"/>
              <a:t> </a:t>
            </a:r>
            <a:r>
              <a:rPr lang="en-US" sz="3200" b="1" dirty="0" smtClean="0"/>
              <a:t>(Calcareous) degeneration </a:t>
            </a:r>
            <a:endParaRPr lang="de-DE" sz="3200" b="1" dirty="0">
              <a:cs typeface="Times New Roman" pitchFamily="18" charset="0"/>
            </a:endParaRPr>
          </a:p>
          <a:p>
            <a:pPr algn="just"/>
            <a:r>
              <a:rPr lang="en-US" sz="3200" dirty="0" smtClean="0">
                <a:solidFill>
                  <a:prstClr val="black"/>
                </a:solidFill>
                <a:latin typeface="Times New Roman" pitchFamily="18" charset="0"/>
                <a:cs typeface="Times New Roman" pitchFamily="18" charset="0"/>
              </a:rPr>
              <a:t>Is </a:t>
            </a:r>
            <a:r>
              <a:rPr lang="en-US" sz="3200" dirty="0">
                <a:solidFill>
                  <a:prstClr val="black"/>
                </a:solidFill>
                <a:latin typeface="Times New Roman" pitchFamily="18" charset="0"/>
                <a:cs typeface="Times New Roman" pitchFamily="18" charset="0"/>
              </a:rPr>
              <a:t>when calcium is deposited in the </a:t>
            </a:r>
            <a:r>
              <a:rPr lang="en-US" sz="3200" dirty="0" err="1" smtClean="0">
                <a:solidFill>
                  <a:prstClr val="black"/>
                </a:solidFill>
                <a:latin typeface="Times New Roman" pitchFamily="18" charset="0"/>
                <a:cs typeface="Times New Roman" pitchFamily="18" charset="0"/>
              </a:rPr>
              <a:t>myoma</a:t>
            </a:r>
            <a:r>
              <a:rPr lang="en-US" sz="3200" dirty="0" smtClean="0">
                <a:solidFill>
                  <a:prstClr val="black"/>
                </a:solidFill>
                <a:latin typeface="Times New Roman" pitchFamily="18" charset="0"/>
                <a:cs typeface="Times New Roman" pitchFamily="18" charset="0"/>
              </a:rPr>
              <a:t>. </a:t>
            </a:r>
          </a:p>
          <a:p>
            <a:pPr algn="just"/>
            <a:r>
              <a:rPr lang="de-DE" altLang="en-US" sz="3200" dirty="0" smtClean="0">
                <a:cs typeface="Times New Roman" panose="02020603050405020304" pitchFamily="18" charset="0"/>
              </a:rPr>
              <a:t>Occurs </a:t>
            </a:r>
            <a:r>
              <a:rPr lang="de-DE" altLang="en-US" sz="3200" dirty="0">
                <a:cs typeface="Times New Roman" panose="02020603050405020304" pitchFamily="18" charset="0"/>
              </a:rPr>
              <a:t>when there is some circulatory disturbance</a:t>
            </a:r>
          </a:p>
          <a:p>
            <a:pPr algn="just"/>
            <a:r>
              <a:rPr lang="en-US" altLang="en-US" sz="3200" dirty="0" err="1"/>
              <a:t>Subserous</a:t>
            </a:r>
            <a:r>
              <a:rPr lang="en-US" altLang="en-US" sz="3200" dirty="0"/>
              <a:t> </a:t>
            </a:r>
            <a:r>
              <a:rPr lang="en-US" altLang="en-US" sz="3200" dirty="0" err="1"/>
              <a:t>leiomyomata</a:t>
            </a:r>
            <a:r>
              <a:rPr lang="en-US" altLang="en-US" sz="3200" dirty="0"/>
              <a:t> are most commonly affected by circulatory deprivation, which causes precipitation of calcium carbonate and phosphate within the tumor</a:t>
            </a:r>
            <a:endParaRPr lang="de-DE" altLang="en-US" sz="3200" dirty="0">
              <a:cs typeface="Times New Roman" panose="02020603050405020304" pitchFamily="18" charset="0"/>
            </a:endParaRPr>
          </a:p>
        </p:txBody>
      </p:sp>
      <p:sp>
        <p:nvSpPr>
          <p:cNvPr id="16389" name="Footer Placeholder 4"/>
          <p:cNvSpPr>
            <a:spLocks noGrp="1"/>
          </p:cNvSpPr>
          <p:nvPr>
            <p:ph type="ftr" sz="quarter" idx="11"/>
          </p:nvPr>
        </p:nvSpPr>
        <p:spPr/>
        <p:txBody>
          <a:bodyPr/>
          <a:lstStyle/>
          <a:p>
            <a:pPr>
              <a:defRPr/>
            </a:pPr>
            <a:r>
              <a:rPr lang="en-US" smtClean="0"/>
              <a:t>Mihretu Molla</a:t>
            </a:r>
            <a:endParaRPr lang="en-US"/>
          </a:p>
        </p:txBody>
      </p:sp>
      <p:sp>
        <p:nvSpPr>
          <p:cNvPr id="16388"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9FDC2E7-9738-485E-96BD-7B08A17E0A45}" type="slidenum">
              <a:rPr lang="en-US" altLang="en-US" sz="1200">
                <a:solidFill>
                  <a:srgbClr val="045C75"/>
                </a:solidFill>
              </a:rPr>
              <a:pPr eaLnBrk="1" hangingPunct="1"/>
              <a:t>18</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D70273C4-3F70-4C05-9B64-403771AD53BC}" type="datetime1">
              <a:rPr lang="en-US" smtClean="0"/>
              <a:t>5/14/2018</a:t>
            </a:fld>
            <a:endParaRPr lang="en-US"/>
          </a:p>
        </p:txBody>
      </p:sp>
    </p:spTree>
    <p:extLst>
      <p:ext uri="{BB962C8B-B14F-4D97-AF65-F5344CB8AC3E}">
        <p14:creationId xmlns:p14="http://schemas.microsoft.com/office/powerpoint/2010/main" val="2767830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71055" y="365126"/>
            <a:ext cx="10882745" cy="770948"/>
          </a:xfrm>
        </p:spPr>
        <p:txBody>
          <a:bodyPr>
            <a:normAutofit fontScale="90000"/>
          </a:bodyPr>
          <a:lstStyle/>
          <a:p>
            <a:r>
              <a:rPr lang="en-US" altLang="en-US" sz="3200" b="1" dirty="0" smtClean="0"/>
              <a:t/>
            </a:r>
            <a:br>
              <a:rPr lang="en-US" altLang="en-US" sz="3200" b="1" dirty="0" smtClean="0"/>
            </a:br>
            <a:r>
              <a:rPr lang="en-US" altLang="en-US" sz="3200" b="1" dirty="0"/>
              <a:t/>
            </a:r>
            <a:br>
              <a:rPr lang="en-US" altLang="en-US" sz="3200" b="1" dirty="0"/>
            </a:br>
            <a:r>
              <a:rPr lang="en-US" altLang="en-US" sz="3200" b="1" dirty="0" smtClean="0"/>
              <a:t/>
            </a:r>
            <a:br>
              <a:rPr lang="en-US" altLang="en-US" sz="3200" b="1" dirty="0" smtClean="0"/>
            </a:br>
            <a:r>
              <a:rPr lang="en-US" altLang="en-US" sz="3200" b="1" dirty="0" smtClean="0"/>
              <a:t>Degenerative Changes …..</a:t>
            </a:r>
            <a:r>
              <a:rPr lang="de-DE" altLang="en-US" sz="3200" b="1" dirty="0" smtClean="0">
                <a:cs typeface="Times New Roman" panose="02020603050405020304" pitchFamily="18" charset="0"/>
              </a:rPr>
              <a:t/>
            </a:r>
            <a:br>
              <a:rPr lang="de-DE" altLang="en-US" sz="3200" b="1" dirty="0" smtClean="0">
                <a:cs typeface="Times New Roman" panose="02020603050405020304" pitchFamily="18" charset="0"/>
              </a:rPr>
            </a:br>
            <a:r>
              <a:rPr lang="de-DE" sz="3200" b="1" dirty="0" smtClean="0">
                <a:cs typeface="Times New Roman" pitchFamily="18" charset="0"/>
              </a:rPr>
              <a:t/>
            </a:r>
            <a:br>
              <a:rPr lang="de-DE" sz="3200" b="1" dirty="0" smtClean="0">
                <a:cs typeface="Times New Roman" pitchFamily="18" charset="0"/>
              </a:rPr>
            </a:br>
            <a:endParaRPr lang="en-US" altLang="en-US" sz="3200" b="1" dirty="0">
              <a:cs typeface="Times New Roman" panose="02020603050405020304" pitchFamily="18" charset="0"/>
            </a:endParaRPr>
          </a:p>
        </p:txBody>
      </p:sp>
      <p:sp>
        <p:nvSpPr>
          <p:cNvPr id="19459" name="Rectangle 3"/>
          <p:cNvSpPr>
            <a:spLocks noGrp="1" noChangeArrowheads="1"/>
          </p:cNvSpPr>
          <p:nvPr>
            <p:ph idx="1"/>
          </p:nvPr>
        </p:nvSpPr>
        <p:spPr>
          <a:xfrm>
            <a:off x="748145" y="1336603"/>
            <a:ext cx="11097491" cy="4819218"/>
          </a:xfrm>
        </p:spPr>
        <p:txBody>
          <a:bodyPr/>
          <a:lstStyle/>
          <a:p>
            <a:pPr marL="0" indent="0">
              <a:buNone/>
            </a:pPr>
            <a:r>
              <a:rPr lang="de-DE" altLang="en-US" b="1" dirty="0" smtClean="0">
                <a:cs typeface="Times New Roman" panose="02020603050405020304" pitchFamily="18" charset="0"/>
              </a:rPr>
              <a:t>Carneous (red) degeneration</a:t>
            </a:r>
          </a:p>
          <a:p>
            <a:r>
              <a:rPr lang="de-DE" altLang="en-US" dirty="0" smtClean="0">
                <a:cs typeface="Times New Roman" panose="02020603050405020304" pitchFamily="18" charset="0"/>
              </a:rPr>
              <a:t>Commonly </a:t>
            </a:r>
            <a:r>
              <a:rPr lang="de-DE" altLang="en-US" dirty="0">
                <a:cs typeface="Times New Roman" panose="02020603050405020304" pitchFamily="18" charset="0"/>
              </a:rPr>
              <a:t>seen during pregnancy or near the menopause, but can occur any time.</a:t>
            </a:r>
          </a:p>
          <a:p>
            <a:pPr>
              <a:lnSpc>
                <a:spcPct val="90000"/>
              </a:lnSpc>
            </a:pPr>
            <a:r>
              <a:rPr lang="de-DE" altLang="en-US" dirty="0">
                <a:cs typeface="Times New Roman" panose="02020603050405020304" pitchFamily="18" charset="0"/>
              </a:rPr>
              <a:t>Venous thrombosis and congestion with interstitial hemorrhage are responsible for the color of the myoma undergoing red degeneration.</a:t>
            </a:r>
          </a:p>
          <a:p>
            <a:pPr>
              <a:lnSpc>
                <a:spcPct val="90000"/>
              </a:lnSpc>
            </a:pPr>
            <a:r>
              <a:rPr lang="de-DE" altLang="en-US" dirty="0">
                <a:cs typeface="Times New Roman" panose="02020603050405020304" pitchFamily="18" charset="0"/>
              </a:rPr>
              <a:t>The process is usually associated with extreme pain but is always self limited.</a:t>
            </a:r>
          </a:p>
          <a:p>
            <a:pPr>
              <a:lnSpc>
                <a:spcPct val="90000"/>
              </a:lnSpc>
            </a:pPr>
            <a:r>
              <a:rPr lang="de-DE" altLang="en-US" dirty="0">
                <a:cs typeface="Times New Roman" panose="02020603050405020304" pitchFamily="18" charset="0"/>
              </a:rPr>
              <a:t>Its exact mechanism is not known</a:t>
            </a:r>
          </a:p>
          <a:p>
            <a:pPr>
              <a:lnSpc>
                <a:spcPct val="90000"/>
              </a:lnSpc>
            </a:pPr>
            <a:endParaRPr lang="en-US" altLang="en-US" dirty="0"/>
          </a:p>
          <a:p>
            <a:pPr>
              <a:lnSpc>
                <a:spcPct val="90000"/>
              </a:lnSpc>
            </a:pPr>
            <a:endParaRPr lang="en-US" altLang="en-US" dirty="0"/>
          </a:p>
          <a:p>
            <a:pPr>
              <a:lnSpc>
                <a:spcPct val="90000"/>
              </a:lnSpc>
            </a:pPr>
            <a:endParaRPr lang="en-US" altLang="en-US" dirty="0"/>
          </a:p>
        </p:txBody>
      </p:sp>
      <p:sp>
        <p:nvSpPr>
          <p:cNvPr id="18437" name="Footer Placeholder 4"/>
          <p:cNvSpPr>
            <a:spLocks noGrp="1"/>
          </p:cNvSpPr>
          <p:nvPr>
            <p:ph type="ftr" sz="quarter" idx="11"/>
          </p:nvPr>
        </p:nvSpPr>
        <p:spPr/>
        <p:txBody>
          <a:bodyPr/>
          <a:lstStyle/>
          <a:p>
            <a:pPr>
              <a:defRPr/>
            </a:pPr>
            <a:r>
              <a:rPr lang="en-US" smtClean="0"/>
              <a:t>Mihretu Molla</a:t>
            </a:r>
            <a:endParaRPr lang="en-US"/>
          </a:p>
        </p:txBody>
      </p:sp>
      <p:sp>
        <p:nvSpPr>
          <p:cNvPr id="18436"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D8B7423-1F98-48F4-B507-A5C96DADDE9D}" type="slidenum">
              <a:rPr lang="en-US" altLang="en-US" sz="1200">
                <a:solidFill>
                  <a:srgbClr val="045C75"/>
                </a:solidFill>
              </a:rPr>
              <a:pPr eaLnBrk="1" hangingPunct="1"/>
              <a:t>19</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A7A5E87B-A068-43AF-A7BC-C8691A127EE7}" type="datetime1">
              <a:rPr lang="en-US" smtClean="0"/>
              <a:t>5/14/2018</a:t>
            </a:fld>
            <a:endParaRPr lang="en-US"/>
          </a:p>
        </p:txBody>
      </p:sp>
    </p:spTree>
    <p:extLst>
      <p:ext uri="{BB962C8B-B14F-4D97-AF65-F5344CB8AC3E}">
        <p14:creationId xmlns:p14="http://schemas.microsoft.com/office/powerpoint/2010/main" val="22172307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 </a:t>
            </a:r>
            <a:endParaRPr lang="en-US" dirty="0"/>
          </a:p>
        </p:txBody>
      </p:sp>
      <p:sp>
        <p:nvSpPr>
          <p:cNvPr id="3" name="Content Placeholder 2"/>
          <p:cNvSpPr>
            <a:spLocks noGrp="1"/>
          </p:cNvSpPr>
          <p:nvPr>
            <p:ph idx="1"/>
          </p:nvPr>
        </p:nvSpPr>
        <p:spPr>
          <a:xfrm>
            <a:off x="838200" y="1825625"/>
            <a:ext cx="10839138" cy="4351338"/>
          </a:xfrm>
        </p:spPr>
        <p:txBody>
          <a:bodyPr/>
          <a:lstStyle/>
          <a:p>
            <a:r>
              <a:rPr lang="en-US" b="1" dirty="0"/>
              <a:t>Leiomyoma of the </a:t>
            </a:r>
            <a:r>
              <a:rPr lang="en-US" b="1" dirty="0" smtClean="0"/>
              <a:t>Uterus</a:t>
            </a:r>
          </a:p>
          <a:p>
            <a:r>
              <a:rPr lang="en-US" b="1" dirty="0"/>
              <a:t>Endometriosis </a:t>
            </a:r>
            <a:endParaRPr lang="en-US" b="1" dirty="0" smtClean="0"/>
          </a:p>
          <a:p>
            <a:r>
              <a:rPr lang="en-US" b="1" dirty="0" smtClean="0"/>
              <a:t>Endometrial polyp</a:t>
            </a:r>
          </a:p>
          <a:p>
            <a:r>
              <a:rPr lang="en-US" b="1" dirty="0" smtClean="0"/>
              <a:t>Endometrial hyperplasia</a:t>
            </a:r>
          </a:p>
          <a:p>
            <a:r>
              <a:rPr lang="en-US" b="1" dirty="0" smtClean="0"/>
              <a:t>Uterine cancer </a:t>
            </a:r>
            <a:endParaRPr lang="en-US" dirty="0"/>
          </a:p>
        </p:txBody>
      </p:sp>
      <p:sp>
        <p:nvSpPr>
          <p:cNvPr id="4" name="Date Placeholder 3"/>
          <p:cNvSpPr>
            <a:spLocks noGrp="1"/>
          </p:cNvSpPr>
          <p:nvPr>
            <p:ph type="dt" sz="half" idx="10"/>
          </p:nvPr>
        </p:nvSpPr>
        <p:spPr/>
        <p:txBody>
          <a:bodyPr/>
          <a:lstStyle/>
          <a:p>
            <a:fld id="{F04FCDC6-7195-4639-A3B6-75FA7E522B2F}"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2</a:t>
            </a:fld>
            <a:endParaRPr lang="en-US"/>
          </a:p>
        </p:txBody>
      </p:sp>
    </p:spTree>
    <p:extLst>
      <p:ext uri="{BB962C8B-B14F-4D97-AF65-F5344CB8AC3E}">
        <p14:creationId xmlns:p14="http://schemas.microsoft.com/office/powerpoint/2010/main" val="3565881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54182" y="365125"/>
            <a:ext cx="10799618" cy="743239"/>
          </a:xfrm>
        </p:spPr>
        <p:txBody>
          <a:bodyPr>
            <a:normAutofit fontScale="90000"/>
          </a:bodyPr>
          <a:lstStyle/>
          <a:p>
            <a:r>
              <a:rPr lang="en-US" altLang="en-US" sz="3200" b="1" dirty="0" smtClean="0"/>
              <a:t/>
            </a:r>
            <a:br>
              <a:rPr lang="en-US" altLang="en-US" sz="3200" b="1" dirty="0" smtClean="0"/>
            </a:br>
            <a:r>
              <a:rPr lang="en-US" altLang="en-US" sz="3200" b="1" dirty="0" smtClean="0"/>
              <a:t/>
            </a:r>
            <a:br>
              <a:rPr lang="en-US" altLang="en-US" sz="3200" b="1" dirty="0" smtClean="0"/>
            </a:br>
            <a:r>
              <a:rPr lang="en-US" altLang="en-US" sz="3200" b="1" dirty="0" smtClean="0"/>
              <a:t>Degenerative Changes …..</a:t>
            </a:r>
            <a:r>
              <a:rPr lang="de-DE" altLang="en-US" sz="3200" b="1" dirty="0" smtClean="0">
                <a:cs typeface="Times New Roman" panose="02020603050405020304" pitchFamily="18" charset="0"/>
              </a:rPr>
              <a:t/>
            </a:r>
            <a:br>
              <a:rPr lang="de-DE" altLang="en-US" sz="3200" b="1" dirty="0" smtClean="0">
                <a:cs typeface="Times New Roman" panose="02020603050405020304" pitchFamily="18" charset="0"/>
              </a:rPr>
            </a:br>
            <a:r>
              <a:rPr lang="de-DE" sz="3200" b="1" dirty="0" smtClean="0">
                <a:cs typeface="Times New Roman" pitchFamily="18" charset="0"/>
              </a:rPr>
              <a:t/>
            </a:r>
            <a:br>
              <a:rPr lang="de-DE" sz="3200" b="1" dirty="0" smtClean="0">
                <a:cs typeface="Times New Roman" pitchFamily="18" charset="0"/>
              </a:rPr>
            </a:br>
            <a:endParaRPr lang="en-GB" altLang="en-US" sz="3200" dirty="0"/>
          </a:p>
        </p:txBody>
      </p:sp>
      <p:sp>
        <p:nvSpPr>
          <p:cNvPr id="22531" name="Content Placeholder 2"/>
          <p:cNvSpPr>
            <a:spLocks noGrp="1"/>
          </p:cNvSpPr>
          <p:nvPr>
            <p:ph idx="1"/>
          </p:nvPr>
        </p:nvSpPr>
        <p:spPr>
          <a:xfrm>
            <a:off x="678873" y="1108364"/>
            <a:ext cx="11000509" cy="5068599"/>
          </a:xfrm>
        </p:spPr>
        <p:txBody>
          <a:bodyPr>
            <a:normAutofit/>
          </a:bodyPr>
          <a:lstStyle/>
          <a:p>
            <a:pPr marL="0" indent="0" algn="just">
              <a:buNone/>
            </a:pPr>
            <a:r>
              <a:rPr lang="en-US" altLang="en-US" sz="3200" b="1" dirty="0" smtClean="0"/>
              <a:t>Atrophic degeneration </a:t>
            </a:r>
          </a:p>
          <a:p>
            <a:pPr algn="just"/>
            <a:r>
              <a:rPr lang="en-US" altLang="en-US" sz="3200" dirty="0" smtClean="0"/>
              <a:t>Signs </a:t>
            </a:r>
            <a:r>
              <a:rPr lang="en-US" altLang="en-US" sz="3200" dirty="0"/>
              <a:t>and symptoms regress or disappear as tumor size decreases at menopause or after </a:t>
            </a:r>
            <a:r>
              <a:rPr lang="en-US" altLang="en-US" sz="3200" dirty="0" smtClean="0"/>
              <a:t>pregnancy.</a:t>
            </a:r>
          </a:p>
          <a:p>
            <a:pPr marL="0" indent="0" algn="just">
              <a:buNone/>
            </a:pPr>
            <a:r>
              <a:rPr lang="en-US" sz="3200" b="1" dirty="0" err="1" smtClean="0">
                <a:cs typeface="Times New Roman" pitchFamily="18" charset="0"/>
              </a:rPr>
              <a:t>Sarcomatous</a:t>
            </a:r>
            <a:r>
              <a:rPr lang="en-US" sz="3200" b="1" dirty="0" smtClean="0">
                <a:cs typeface="Times New Roman" pitchFamily="18" charset="0"/>
              </a:rPr>
              <a:t> degeneration</a:t>
            </a:r>
          </a:p>
          <a:p>
            <a:pPr algn="just"/>
            <a:r>
              <a:rPr lang="en-US" sz="3200" dirty="0" smtClean="0">
                <a:cs typeface="Times New Roman" pitchFamily="18" charset="0"/>
              </a:rPr>
              <a:t>is malignant transformation of </a:t>
            </a:r>
            <a:r>
              <a:rPr lang="en-US" sz="3200" dirty="0" err="1" smtClean="0">
                <a:cs typeface="Times New Roman" pitchFamily="18" charset="0"/>
              </a:rPr>
              <a:t>myoma</a:t>
            </a:r>
            <a:r>
              <a:rPr lang="en-US" sz="3200" dirty="0" smtClean="0">
                <a:cs typeface="Times New Roman" pitchFamily="18" charset="0"/>
              </a:rPr>
              <a:t>.</a:t>
            </a:r>
          </a:p>
          <a:p>
            <a:pPr algn="just"/>
            <a:r>
              <a:rPr lang="en-US" sz="3200" dirty="0" smtClean="0">
                <a:cs typeface="Times New Roman" pitchFamily="18" charset="0"/>
              </a:rPr>
              <a:t>should be suspected when there is significant growth in a short period associated with pain.</a:t>
            </a:r>
          </a:p>
          <a:p>
            <a:pPr algn="just"/>
            <a:r>
              <a:rPr lang="de-DE" altLang="en-US" sz="3200" dirty="0" smtClean="0">
                <a:cs typeface="Times New Roman" panose="02020603050405020304" pitchFamily="18" charset="0"/>
              </a:rPr>
              <a:t>Malignanat transformation is quite rare </a:t>
            </a:r>
            <a:r>
              <a:rPr lang="en-US" sz="3200" dirty="0" smtClean="0">
                <a:cs typeface="Times New Roman" pitchFamily="18" charset="0"/>
              </a:rPr>
              <a:t>(1:1000)</a:t>
            </a:r>
          </a:p>
          <a:p>
            <a:pPr algn="just"/>
            <a:r>
              <a:rPr lang="en-US" sz="3200" dirty="0" smtClean="0">
                <a:cs typeface="Times New Roman" pitchFamily="18" charset="0"/>
              </a:rPr>
              <a:t>usually occurs in postmenopausal women</a:t>
            </a:r>
          </a:p>
          <a:p>
            <a:pPr algn="just"/>
            <a:endParaRPr lang="de-DE" altLang="en-US" sz="3200" dirty="0" smtClean="0">
              <a:cs typeface="Times New Roman" panose="02020603050405020304" pitchFamily="18" charset="0"/>
            </a:endParaRPr>
          </a:p>
          <a:p>
            <a:pPr algn="just"/>
            <a:endParaRPr lang="en-GB" altLang="en-US" sz="3200" dirty="0"/>
          </a:p>
        </p:txBody>
      </p:sp>
      <p:sp>
        <p:nvSpPr>
          <p:cNvPr id="21509" name="Footer Placeholder 4"/>
          <p:cNvSpPr>
            <a:spLocks noGrp="1"/>
          </p:cNvSpPr>
          <p:nvPr>
            <p:ph type="ftr" sz="quarter" idx="11"/>
          </p:nvPr>
        </p:nvSpPr>
        <p:spPr/>
        <p:txBody>
          <a:bodyPr/>
          <a:lstStyle/>
          <a:p>
            <a:pPr>
              <a:defRPr/>
            </a:pPr>
            <a:r>
              <a:rPr lang="en-US" smtClean="0"/>
              <a:t>Mihretu Molla</a:t>
            </a:r>
            <a:endParaRPr lang="en-US"/>
          </a:p>
        </p:txBody>
      </p:sp>
      <p:sp>
        <p:nvSpPr>
          <p:cNvPr id="21508"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04F23C8F-5FDC-443F-969B-2FC6D55DE8F3}" type="slidenum">
              <a:rPr lang="en-US" altLang="en-US" sz="1200">
                <a:solidFill>
                  <a:srgbClr val="045C75"/>
                </a:solidFill>
              </a:rPr>
              <a:pPr eaLnBrk="1" hangingPunct="1"/>
              <a:t>20</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908FA272-895E-4313-9085-9A5B0C186898}" type="datetime1">
              <a:rPr lang="en-US" smtClean="0"/>
              <a:t>5/14/2018</a:t>
            </a:fld>
            <a:endParaRPr lang="en-US"/>
          </a:p>
        </p:txBody>
      </p:sp>
    </p:spTree>
    <p:extLst>
      <p:ext uri="{BB962C8B-B14F-4D97-AF65-F5344CB8AC3E}">
        <p14:creationId xmlns:p14="http://schemas.microsoft.com/office/powerpoint/2010/main" val="27102186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7927" y="581892"/>
            <a:ext cx="10127673" cy="581890"/>
          </a:xfrm>
        </p:spPr>
        <p:txBody>
          <a:bodyPr>
            <a:noAutofit/>
          </a:bodyPr>
          <a:lstStyle/>
          <a:p>
            <a:r>
              <a:rPr lang="de-DE" altLang="en-US" sz="3600" b="1" dirty="0" smtClean="0">
                <a:cs typeface="Times New Roman" panose="02020603050405020304" pitchFamily="18" charset="0"/>
              </a:rPr>
              <a:t/>
            </a:r>
            <a:br>
              <a:rPr lang="de-DE" altLang="en-US" sz="3600" b="1" dirty="0" smtClean="0">
                <a:cs typeface="Times New Roman" panose="02020603050405020304" pitchFamily="18" charset="0"/>
              </a:rPr>
            </a:br>
            <a:r>
              <a:rPr lang="de-DE" altLang="en-US" sz="3600" b="1" dirty="0">
                <a:cs typeface="Times New Roman" panose="02020603050405020304" pitchFamily="18" charset="0"/>
              </a:rPr>
              <a:t>Clinical </a:t>
            </a:r>
            <a:r>
              <a:rPr lang="de-DE" altLang="en-US" sz="3600" b="1" dirty="0" smtClean="0">
                <a:cs typeface="Times New Roman" panose="02020603050405020304" pitchFamily="18" charset="0"/>
              </a:rPr>
              <a:t>features of myomas </a:t>
            </a:r>
            <a:br>
              <a:rPr lang="de-DE" altLang="en-US" sz="3600" b="1" dirty="0" smtClean="0">
                <a:cs typeface="Times New Roman" panose="02020603050405020304" pitchFamily="18" charset="0"/>
              </a:rPr>
            </a:br>
            <a:endParaRPr lang="en-US" altLang="en-US" sz="3600" b="1" dirty="0" smtClean="0">
              <a:cs typeface="Times New Roman" panose="02020603050405020304" pitchFamily="18" charset="0"/>
            </a:endParaRPr>
          </a:p>
        </p:txBody>
      </p:sp>
      <p:sp>
        <p:nvSpPr>
          <p:cNvPr id="24579" name="Rectangle 3"/>
          <p:cNvSpPr>
            <a:spLocks noGrp="1" noChangeArrowheads="1"/>
          </p:cNvSpPr>
          <p:nvPr>
            <p:ph idx="1"/>
          </p:nvPr>
        </p:nvSpPr>
        <p:spPr>
          <a:xfrm>
            <a:off x="263237" y="1163782"/>
            <a:ext cx="11457708" cy="5192568"/>
          </a:xfrm>
        </p:spPr>
        <p:txBody>
          <a:bodyPr>
            <a:noAutofit/>
          </a:bodyPr>
          <a:lstStyle/>
          <a:p>
            <a:pPr marL="365125" indent="-282575">
              <a:buNone/>
            </a:pPr>
            <a:r>
              <a:rPr lang="en-US" altLang="en-US" b="1" dirty="0" smtClean="0"/>
              <a:t>Symptoms</a:t>
            </a:r>
            <a:endParaRPr lang="en-US" altLang="en-US" dirty="0" smtClean="0"/>
          </a:p>
          <a:p>
            <a:pPr marL="365125" indent="-282575"/>
            <a:r>
              <a:rPr lang="en-US" altLang="en-US" dirty="0" smtClean="0"/>
              <a:t> </a:t>
            </a:r>
            <a:r>
              <a:rPr lang="en-US" altLang="en-US" dirty="0"/>
              <a:t>present in only 35–50% of patients with </a:t>
            </a:r>
            <a:r>
              <a:rPr lang="en-US" altLang="en-US" dirty="0" err="1"/>
              <a:t>leiomyomas</a:t>
            </a:r>
            <a:r>
              <a:rPr lang="en-US" altLang="en-US" dirty="0" smtClean="0"/>
              <a:t>.</a:t>
            </a:r>
            <a:endParaRPr lang="de-DE" altLang="en-US" dirty="0" smtClean="0">
              <a:cs typeface="Times New Roman" panose="02020603050405020304" pitchFamily="18" charset="0"/>
            </a:endParaRPr>
          </a:p>
          <a:p>
            <a:pPr marL="539750" indent="-457200"/>
            <a:r>
              <a:rPr lang="en-US" altLang="en-US" dirty="0" smtClean="0"/>
              <a:t>AUB(menorrhagia </a:t>
            </a:r>
            <a:r>
              <a:rPr lang="en-US" altLang="en-US" dirty="0"/>
              <a:t>or </a:t>
            </a:r>
            <a:r>
              <a:rPr lang="en-US" altLang="en-US" dirty="0" err="1"/>
              <a:t>menometrorrhagia</a:t>
            </a:r>
            <a:r>
              <a:rPr lang="en-US" altLang="en-US" dirty="0" smtClean="0"/>
              <a:t>). </a:t>
            </a:r>
          </a:p>
          <a:p>
            <a:pPr marL="539750" indent="-457200"/>
            <a:r>
              <a:rPr lang="en-US" altLang="en-US" dirty="0" smtClean="0"/>
              <a:t>Relatively infrequent pain</a:t>
            </a:r>
          </a:p>
          <a:p>
            <a:pPr marL="539750" indent="-457200"/>
            <a:r>
              <a:rPr lang="en-US" dirty="0" smtClean="0"/>
              <a:t>sensation of heaviness or fullness in the pelvic area, a feeling of a mass in the pelvis, or a feeling of a mass palpable through the abdominal wall.</a:t>
            </a:r>
          </a:p>
          <a:p>
            <a:pPr marL="539750" indent="-457200"/>
            <a:r>
              <a:rPr lang="en-US" altLang="en-US" dirty="0" smtClean="0"/>
              <a:t>Pressure effects (urinary symptoms, </a:t>
            </a:r>
            <a:r>
              <a:rPr lang="en-US" altLang="en-US" dirty="0" err="1" smtClean="0"/>
              <a:t>hydroureter</a:t>
            </a:r>
            <a:r>
              <a:rPr lang="en-US" altLang="en-US" dirty="0" smtClean="0"/>
              <a:t> , intestinal obstruction)</a:t>
            </a:r>
          </a:p>
          <a:p>
            <a:pPr marL="539750" indent="-457200"/>
            <a:r>
              <a:rPr lang="en-US" altLang="en-US" dirty="0" smtClean="0"/>
              <a:t>Infertility </a:t>
            </a:r>
          </a:p>
          <a:p>
            <a:pPr marL="539750" indent="-457200"/>
            <a:r>
              <a:rPr lang="en-US" altLang="en-US" dirty="0" smtClean="0"/>
              <a:t>Spontaneous abortion</a:t>
            </a:r>
            <a:endParaRPr lang="en-US" altLang="en-US" dirty="0"/>
          </a:p>
          <a:p>
            <a:pPr marL="365125" indent="-282575">
              <a:buNone/>
            </a:pPr>
            <a:endParaRPr lang="en-US" altLang="en-US" dirty="0"/>
          </a:p>
        </p:txBody>
      </p:sp>
      <p:sp>
        <p:nvSpPr>
          <p:cNvPr id="23557" name="Footer Placeholder 4"/>
          <p:cNvSpPr>
            <a:spLocks noGrp="1"/>
          </p:cNvSpPr>
          <p:nvPr>
            <p:ph type="ftr" sz="quarter" idx="11"/>
          </p:nvPr>
        </p:nvSpPr>
        <p:spPr/>
        <p:txBody>
          <a:bodyPr/>
          <a:lstStyle/>
          <a:p>
            <a:pPr>
              <a:defRPr/>
            </a:pPr>
            <a:r>
              <a:rPr lang="en-US" smtClean="0"/>
              <a:t>Mihretu Molla</a:t>
            </a:r>
            <a:endParaRPr lang="en-US"/>
          </a:p>
        </p:txBody>
      </p:sp>
      <p:sp>
        <p:nvSpPr>
          <p:cNvPr id="23556"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9DFAF7D-1408-49E7-ACBB-7D76F75218B9}" type="slidenum">
              <a:rPr lang="en-US" altLang="en-US" sz="1200">
                <a:solidFill>
                  <a:srgbClr val="045C75"/>
                </a:solidFill>
              </a:rPr>
              <a:pPr eaLnBrk="1" hangingPunct="1"/>
              <a:t>21</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A2618A20-DC10-4C15-8DF9-E82739D920AD}" type="datetime1">
              <a:rPr lang="en-US" smtClean="0"/>
              <a:t>5/14/2018</a:t>
            </a:fld>
            <a:endParaRPr lang="en-US"/>
          </a:p>
        </p:txBody>
      </p:sp>
    </p:spTree>
    <p:extLst>
      <p:ext uri="{BB962C8B-B14F-4D97-AF65-F5344CB8AC3E}">
        <p14:creationId xmlns:p14="http://schemas.microsoft.com/office/powerpoint/2010/main" val="32155455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01782" y="346364"/>
            <a:ext cx="11485418" cy="969818"/>
          </a:xfrm>
        </p:spPr>
        <p:txBody>
          <a:bodyPr>
            <a:normAutofit fontScale="90000"/>
          </a:bodyPr>
          <a:lstStyle/>
          <a:p>
            <a:r>
              <a:rPr lang="de-DE" altLang="en-US" sz="3200" b="1" dirty="0" smtClean="0">
                <a:cs typeface="Times New Roman" panose="02020603050405020304" pitchFamily="18" charset="0"/>
              </a:rPr>
              <a:t/>
            </a:r>
            <a:br>
              <a:rPr lang="de-DE" altLang="en-US" sz="3200" b="1" dirty="0" smtClean="0">
                <a:cs typeface="Times New Roman" panose="02020603050405020304" pitchFamily="18" charset="0"/>
              </a:rPr>
            </a:br>
            <a:r>
              <a:rPr lang="de-DE" altLang="en-US" sz="3200" b="1" dirty="0" smtClean="0">
                <a:cs typeface="Times New Roman" panose="02020603050405020304" pitchFamily="18" charset="0"/>
              </a:rPr>
              <a:t>Clinical features of myomas ......</a:t>
            </a:r>
            <a:br>
              <a:rPr lang="de-DE" altLang="en-US" sz="3200" b="1" dirty="0" smtClean="0">
                <a:cs typeface="Times New Roman" panose="02020603050405020304" pitchFamily="18" charset="0"/>
              </a:rPr>
            </a:br>
            <a:endParaRPr lang="en-GB" altLang="en-US" sz="3200" dirty="0"/>
          </a:p>
        </p:txBody>
      </p:sp>
      <p:sp>
        <p:nvSpPr>
          <p:cNvPr id="3" name="Content Placeholder 2"/>
          <p:cNvSpPr>
            <a:spLocks noGrp="1"/>
          </p:cNvSpPr>
          <p:nvPr>
            <p:ph idx="1"/>
          </p:nvPr>
        </p:nvSpPr>
        <p:spPr>
          <a:xfrm>
            <a:off x="720435" y="1316181"/>
            <a:ext cx="11028219" cy="5313219"/>
          </a:xfrm>
        </p:spPr>
        <p:txBody>
          <a:bodyPr>
            <a:noAutofit/>
          </a:bodyPr>
          <a:lstStyle/>
          <a:p>
            <a:pPr marL="365760" indent="-283464" algn="just">
              <a:buClr>
                <a:schemeClr val="accent3"/>
              </a:buClr>
              <a:buNone/>
              <a:defRPr/>
            </a:pPr>
            <a:r>
              <a:rPr lang="en-US" sz="3200" b="1" dirty="0"/>
              <a:t>Physical Examination</a:t>
            </a:r>
            <a:endParaRPr lang="en-US" sz="3200" dirty="0"/>
          </a:p>
          <a:p>
            <a:pPr marL="365760" indent="-283464" algn="just">
              <a:buClr>
                <a:schemeClr val="accent3"/>
              </a:buClr>
              <a:buFont typeface="Wingdings 2"/>
              <a:buChar char=""/>
              <a:defRPr/>
            </a:pPr>
            <a:r>
              <a:rPr lang="en-US" sz="3200" dirty="0"/>
              <a:t>Most </a:t>
            </a:r>
            <a:r>
              <a:rPr lang="en-US" sz="3200" dirty="0" err="1"/>
              <a:t>myomas</a:t>
            </a:r>
            <a:r>
              <a:rPr lang="en-US" sz="3200" dirty="0"/>
              <a:t> are discovered by routine bimanual examination of the uterus or sometimes by palpation of the lower abdomen. </a:t>
            </a:r>
          </a:p>
          <a:p>
            <a:pPr marL="365760" indent="-283464" algn="just">
              <a:buClr>
                <a:schemeClr val="accent3"/>
              </a:buClr>
              <a:buFont typeface="Wingdings 2"/>
              <a:buChar char=""/>
              <a:defRPr/>
            </a:pPr>
            <a:r>
              <a:rPr lang="en-US" sz="3200" dirty="0"/>
              <a:t>The diagnosis is obvious when the normal uterine contour is distorted by </a:t>
            </a:r>
            <a:r>
              <a:rPr lang="en-US" sz="3200" b="1" dirty="0"/>
              <a:t>one or more smooth, spherical, irregular, firm </a:t>
            </a:r>
            <a:r>
              <a:rPr lang="en-US" sz="3200" b="1" dirty="0" smtClean="0"/>
              <a:t>masses</a:t>
            </a:r>
          </a:p>
          <a:p>
            <a:pPr marL="365760" indent="-283464" algn="just">
              <a:buClr>
                <a:schemeClr val="accent3"/>
              </a:buClr>
              <a:buFont typeface="Wingdings 2"/>
              <a:buChar char=""/>
              <a:defRPr/>
            </a:pPr>
            <a:r>
              <a:rPr lang="en-US" sz="3200" dirty="0" smtClean="0"/>
              <a:t>A </a:t>
            </a:r>
            <a:r>
              <a:rPr lang="en-US" sz="3200" dirty="0"/>
              <a:t>pelvic ultrasound generally assists in establishing the diagnosis, as does excluding pregnancy as a cause of uterine enlargement. </a:t>
            </a:r>
          </a:p>
          <a:p>
            <a:pPr marL="274320" indent="-274320" algn="just">
              <a:buClr>
                <a:schemeClr val="accent3"/>
              </a:buClr>
              <a:buFont typeface="Wingdings 2"/>
              <a:buChar char=""/>
              <a:defRPr/>
            </a:pPr>
            <a:endParaRPr lang="en-GB" sz="3200" dirty="0"/>
          </a:p>
        </p:txBody>
      </p:sp>
      <p:sp>
        <p:nvSpPr>
          <p:cNvPr id="29701" name="Footer Placeholder 4"/>
          <p:cNvSpPr>
            <a:spLocks noGrp="1"/>
          </p:cNvSpPr>
          <p:nvPr>
            <p:ph type="ftr" sz="quarter" idx="11"/>
          </p:nvPr>
        </p:nvSpPr>
        <p:spPr/>
        <p:txBody>
          <a:bodyPr/>
          <a:lstStyle/>
          <a:p>
            <a:pPr>
              <a:defRPr/>
            </a:pPr>
            <a:r>
              <a:rPr lang="en-US" smtClean="0"/>
              <a:t>Mihretu Molla</a:t>
            </a:r>
            <a:endParaRPr lang="en-US"/>
          </a:p>
        </p:txBody>
      </p:sp>
      <p:sp>
        <p:nvSpPr>
          <p:cNvPr id="29700"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0808EF3-5B20-475B-B223-BAA0F7055CCF}" type="slidenum">
              <a:rPr lang="en-US" altLang="en-US" sz="1200">
                <a:solidFill>
                  <a:srgbClr val="045C75"/>
                </a:solidFill>
              </a:rPr>
              <a:pPr eaLnBrk="1" hangingPunct="1"/>
              <a:t>22</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56C83064-D636-4DD0-A113-3F0A1225D02F}" type="datetime1">
              <a:rPr lang="en-US" smtClean="0"/>
              <a:t>5/14/2018</a:t>
            </a:fld>
            <a:endParaRPr lang="en-US"/>
          </a:p>
        </p:txBody>
      </p:sp>
    </p:spTree>
    <p:extLst>
      <p:ext uri="{BB962C8B-B14F-4D97-AF65-F5344CB8AC3E}">
        <p14:creationId xmlns:p14="http://schemas.microsoft.com/office/powerpoint/2010/main" val="417750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87927" y="365125"/>
            <a:ext cx="10965873" cy="757093"/>
          </a:xfrm>
        </p:spPr>
        <p:txBody>
          <a:bodyPr>
            <a:normAutofit fontScale="90000"/>
          </a:bodyPr>
          <a:lstStyle/>
          <a:p>
            <a:r>
              <a:rPr lang="de-DE" altLang="en-US" sz="3200" b="1" dirty="0" smtClean="0">
                <a:cs typeface="Times New Roman" panose="02020603050405020304" pitchFamily="18" charset="0"/>
              </a:rPr>
              <a:t>Clinical features of myomas ......</a:t>
            </a:r>
            <a:br>
              <a:rPr lang="de-DE" altLang="en-US" sz="3200" b="1" dirty="0" smtClean="0">
                <a:cs typeface="Times New Roman" panose="02020603050405020304" pitchFamily="18" charset="0"/>
              </a:rPr>
            </a:br>
            <a:endParaRPr lang="en-GB" altLang="en-US" sz="3200" dirty="0"/>
          </a:p>
        </p:txBody>
      </p:sp>
      <p:sp>
        <p:nvSpPr>
          <p:cNvPr id="32771" name="Content Placeholder 2"/>
          <p:cNvSpPr>
            <a:spLocks noGrp="1"/>
          </p:cNvSpPr>
          <p:nvPr>
            <p:ph idx="1"/>
          </p:nvPr>
        </p:nvSpPr>
        <p:spPr>
          <a:xfrm>
            <a:off x="498763" y="1011382"/>
            <a:ext cx="11236037" cy="5541818"/>
          </a:xfrm>
        </p:spPr>
        <p:txBody>
          <a:bodyPr>
            <a:normAutofit/>
          </a:bodyPr>
          <a:lstStyle/>
          <a:p>
            <a:pPr marL="365125" indent="-282575" algn="just">
              <a:buClr>
                <a:schemeClr val="accent3"/>
              </a:buClr>
              <a:buNone/>
              <a:defRPr/>
            </a:pPr>
            <a:r>
              <a:rPr lang="en-US" b="1" dirty="0"/>
              <a:t>Investigations</a:t>
            </a:r>
            <a:endParaRPr lang="en-US" dirty="0"/>
          </a:p>
          <a:p>
            <a:pPr marL="365125" indent="-282575" algn="just">
              <a:buClr>
                <a:schemeClr val="accent3"/>
              </a:buClr>
              <a:defRPr/>
            </a:pPr>
            <a:r>
              <a:rPr lang="en-US" dirty="0" err="1"/>
              <a:t>Hct</a:t>
            </a:r>
            <a:r>
              <a:rPr lang="en-US" dirty="0"/>
              <a:t> , Blood group &amp; Rh ,Pelvic ultrasound</a:t>
            </a:r>
          </a:p>
          <a:p>
            <a:pPr marL="365125" indent="-282575" algn="just">
              <a:buClr>
                <a:schemeClr val="accent3"/>
              </a:buClr>
              <a:defRPr/>
            </a:pPr>
            <a:r>
              <a:rPr lang="en-US" b="1" dirty="0"/>
              <a:t>IVP</a:t>
            </a:r>
            <a:r>
              <a:rPr lang="en-US" dirty="0"/>
              <a:t> may be useful in the work-up of any pelvic mass because it frequently reveals ureteral deviation or compression and identifies urinary anomalies. </a:t>
            </a:r>
          </a:p>
          <a:p>
            <a:pPr marL="365125" indent="-282575" algn="just">
              <a:buClr>
                <a:schemeClr val="accent3"/>
              </a:buClr>
              <a:defRPr/>
            </a:pPr>
            <a:r>
              <a:rPr lang="en-US" b="1" dirty="0"/>
              <a:t>MRI </a:t>
            </a:r>
            <a:r>
              <a:rPr lang="en-US" dirty="0"/>
              <a:t>can also be used to evaluate the urinary tract and is highly accurate in depicting the number, size, and location of </a:t>
            </a:r>
            <a:r>
              <a:rPr lang="en-US" dirty="0" err="1"/>
              <a:t>leiomyomata</a:t>
            </a:r>
            <a:r>
              <a:rPr lang="en-US" dirty="0"/>
              <a:t>.</a:t>
            </a:r>
          </a:p>
          <a:p>
            <a:pPr marL="365125" indent="-282575" algn="just">
              <a:buClr>
                <a:schemeClr val="accent3"/>
              </a:buClr>
              <a:defRPr/>
            </a:pPr>
            <a:r>
              <a:rPr lang="en-US" b="1" dirty="0"/>
              <a:t>Hysteroscopy</a:t>
            </a:r>
            <a:r>
              <a:rPr lang="en-US" dirty="0"/>
              <a:t> may assist in identification, and may also be used for removal, of </a:t>
            </a:r>
            <a:r>
              <a:rPr lang="en-US" dirty="0" err="1"/>
              <a:t>submucous</a:t>
            </a:r>
            <a:r>
              <a:rPr lang="en-US" dirty="0"/>
              <a:t> </a:t>
            </a:r>
            <a:r>
              <a:rPr lang="en-US" dirty="0" err="1"/>
              <a:t>leiomyomas</a:t>
            </a:r>
            <a:r>
              <a:rPr lang="en-US" dirty="0"/>
              <a:t>. </a:t>
            </a:r>
          </a:p>
          <a:p>
            <a:pPr marL="365125" indent="-282575" algn="just">
              <a:buClr>
                <a:schemeClr val="accent3"/>
              </a:buClr>
              <a:defRPr/>
            </a:pPr>
            <a:r>
              <a:rPr lang="en-US" b="1" dirty="0"/>
              <a:t>Laparoscopy</a:t>
            </a:r>
            <a:r>
              <a:rPr lang="en-US" dirty="0"/>
              <a:t> is often definitive in establishing the precise origin of </a:t>
            </a:r>
            <a:r>
              <a:rPr lang="en-US" dirty="0" err="1"/>
              <a:t>leiomyomata</a:t>
            </a:r>
            <a:r>
              <a:rPr lang="en-US" dirty="0"/>
              <a:t> and is increasingly being used for myomectomy.</a:t>
            </a:r>
          </a:p>
        </p:txBody>
      </p:sp>
      <p:sp>
        <p:nvSpPr>
          <p:cNvPr id="32773" name="Footer Placeholder 4"/>
          <p:cNvSpPr>
            <a:spLocks noGrp="1"/>
          </p:cNvSpPr>
          <p:nvPr>
            <p:ph type="ftr" sz="quarter" idx="11"/>
          </p:nvPr>
        </p:nvSpPr>
        <p:spPr/>
        <p:txBody>
          <a:bodyPr/>
          <a:lstStyle/>
          <a:p>
            <a:pPr>
              <a:defRPr/>
            </a:pPr>
            <a:r>
              <a:rPr lang="en-US" smtClean="0"/>
              <a:t>Mihretu Molla</a:t>
            </a:r>
            <a:endParaRPr lang="en-US"/>
          </a:p>
        </p:txBody>
      </p:sp>
      <p:sp>
        <p:nvSpPr>
          <p:cNvPr id="32772"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F544100F-404A-4BCD-91AE-2FD8AAFF9395}" type="slidenum">
              <a:rPr lang="en-US" altLang="en-US" sz="1200">
                <a:solidFill>
                  <a:srgbClr val="045C75"/>
                </a:solidFill>
              </a:rPr>
              <a:pPr eaLnBrk="1" hangingPunct="1"/>
              <a:t>23</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09490632-D930-4A44-B5EB-347898A36A43}" type="datetime1">
              <a:rPr lang="en-US" smtClean="0"/>
              <a:t>5/14/2018</a:t>
            </a:fld>
            <a:endParaRPr lang="en-US"/>
          </a:p>
        </p:txBody>
      </p:sp>
    </p:spTree>
    <p:extLst>
      <p:ext uri="{BB962C8B-B14F-4D97-AF65-F5344CB8AC3E}">
        <p14:creationId xmlns:p14="http://schemas.microsoft.com/office/powerpoint/2010/main" val="35616620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40327" y="595745"/>
            <a:ext cx="10155382" cy="775855"/>
          </a:xfrm>
        </p:spPr>
        <p:txBody>
          <a:bodyPr>
            <a:normAutofit/>
          </a:bodyPr>
          <a:lstStyle/>
          <a:p>
            <a:pPr>
              <a:defRPr/>
            </a:pPr>
            <a:r>
              <a:rPr lang="de-DE" dirty="0" smtClean="0">
                <a:latin typeface="Times New Roman" pitchFamily="18" charset="0"/>
                <a:cs typeface="Times New Roman" pitchFamily="18" charset="0"/>
              </a:rPr>
              <a:t>   </a:t>
            </a:r>
            <a:r>
              <a:rPr lang="de-DE" dirty="0" smtClean="0">
                <a:cs typeface="Times New Roman" pitchFamily="18" charset="0"/>
              </a:rPr>
              <a:t>DDX of myomas </a:t>
            </a:r>
            <a:endParaRPr lang="en-US" dirty="0" smtClean="0">
              <a:cs typeface="Times New Roman" pitchFamily="18" charset="0"/>
            </a:endParaRPr>
          </a:p>
        </p:txBody>
      </p:sp>
      <p:sp>
        <p:nvSpPr>
          <p:cNvPr id="18435" name="Rectangle 3"/>
          <p:cNvSpPr>
            <a:spLocks noGrp="1" noChangeArrowheads="1"/>
          </p:cNvSpPr>
          <p:nvPr>
            <p:ph idx="1"/>
          </p:nvPr>
        </p:nvSpPr>
        <p:spPr>
          <a:xfrm>
            <a:off x="706581" y="1579418"/>
            <a:ext cx="10889673" cy="4641273"/>
          </a:xfrm>
        </p:spPr>
        <p:txBody>
          <a:bodyPr>
            <a:normAutofit/>
          </a:bodyPr>
          <a:lstStyle/>
          <a:p>
            <a:pPr marL="274320" indent="-274320">
              <a:buClr>
                <a:schemeClr val="accent3"/>
              </a:buClr>
              <a:buFont typeface="Wingdings 2"/>
              <a:buChar char=""/>
              <a:defRPr/>
            </a:pPr>
            <a:r>
              <a:rPr lang="en-US" dirty="0" smtClean="0"/>
              <a:t>Pregnancy</a:t>
            </a:r>
          </a:p>
          <a:p>
            <a:pPr marL="274320" indent="-274320">
              <a:buClr>
                <a:schemeClr val="accent3"/>
              </a:buClr>
              <a:buFont typeface="Wingdings 2"/>
              <a:buChar char=""/>
              <a:defRPr/>
            </a:pPr>
            <a:r>
              <a:rPr lang="en-US" dirty="0" err="1" smtClean="0"/>
              <a:t>Adenomyosis</a:t>
            </a:r>
            <a:endParaRPr lang="en-US" dirty="0" smtClean="0"/>
          </a:p>
          <a:p>
            <a:pPr marL="274320" indent="-274320">
              <a:buClr>
                <a:schemeClr val="accent3"/>
              </a:buClr>
              <a:buFont typeface="Wingdings 2"/>
              <a:buChar char=""/>
              <a:defRPr/>
            </a:pPr>
            <a:r>
              <a:rPr lang="en-US" dirty="0" smtClean="0"/>
              <a:t>Ovarian tumor </a:t>
            </a:r>
          </a:p>
          <a:p>
            <a:pPr marL="274320" indent="-274320">
              <a:buClr>
                <a:schemeClr val="accent3"/>
              </a:buClr>
              <a:buFont typeface="Wingdings 2"/>
              <a:buChar char=""/>
              <a:defRPr/>
            </a:pPr>
            <a:r>
              <a:rPr lang="en-US" dirty="0" err="1" smtClean="0"/>
              <a:t>Tubo</a:t>
            </a:r>
            <a:r>
              <a:rPr lang="en-US" dirty="0" smtClean="0"/>
              <a:t>-ovarian abscess</a:t>
            </a:r>
          </a:p>
          <a:p>
            <a:pPr marL="274320" indent="-274320">
              <a:buClr>
                <a:schemeClr val="accent3"/>
              </a:buClr>
              <a:buFont typeface="Wingdings 2"/>
              <a:buChar char=""/>
              <a:defRPr/>
            </a:pPr>
            <a:r>
              <a:rPr lang="en-US" dirty="0" smtClean="0"/>
              <a:t>Endometriosis</a:t>
            </a:r>
          </a:p>
          <a:p>
            <a:pPr marL="274320" indent="-274320">
              <a:buClr>
                <a:schemeClr val="accent3"/>
              </a:buClr>
              <a:buFont typeface="Wingdings 2"/>
              <a:buChar char=""/>
              <a:defRPr/>
            </a:pPr>
            <a:r>
              <a:rPr lang="en-US" dirty="0" smtClean="0"/>
              <a:t>Endometrial ca.</a:t>
            </a:r>
          </a:p>
          <a:p>
            <a:pPr marL="609600" indent="-609600">
              <a:buClr>
                <a:schemeClr val="accent3"/>
              </a:buClr>
              <a:buNone/>
              <a:defRPr/>
            </a:pPr>
            <a:endParaRPr lang="de-DE" dirty="0" smtClean="0">
              <a:cs typeface="Times New Roman" pitchFamily="18" charset="0"/>
            </a:endParaRPr>
          </a:p>
        </p:txBody>
      </p:sp>
      <p:sp>
        <p:nvSpPr>
          <p:cNvPr id="33797" name="Footer Placeholder 4"/>
          <p:cNvSpPr>
            <a:spLocks noGrp="1"/>
          </p:cNvSpPr>
          <p:nvPr>
            <p:ph type="ftr" sz="quarter" idx="11"/>
          </p:nvPr>
        </p:nvSpPr>
        <p:spPr/>
        <p:txBody>
          <a:bodyPr/>
          <a:lstStyle/>
          <a:p>
            <a:pPr>
              <a:defRPr/>
            </a:pPr>
            <a:r>
              <a:rPr lang="en-US" smtClean="0"/>
              <a:t>Mihretu Molla</a:t>
            </a:r>
            <a:endParaRPr lang="en-US"/>
          </a:p>
        </p:txBody>
      </p:sp>
      <p:sp>
        <p:nvSpPr>
          <p:cNvPr id="33796"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D2FB79CA-B4C0-4611-B938-AB3E97D100E0}" type="slidenum">
              <a:rPr lang="en-US" altLang="en-US" sz="1200">
                <a:solidFill>
                  <a:srgbClr val="045C75"/>
                </a:solidFill>
              </a:rPr>
              <a:pPr eaLnBrk="1" hangingPunct="1"/>
              <a:t>24</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69DB6ED7-5310-4A6F-AFBE-BECB921699D9}" type="datetime1">
              <a:rPr lang="en-US" smtClean="0"/>
              <a:t>5/14/2018</a:t>
            </a:fld>
            <a:endParaRPr lang="en-US"/>
          </a:p>
        </p:txBody>
      </p:sp>
    </p:spTree>
    <p:extLst>
      <p:ext uri="{BB962C8B-B14F-4D97-AF65-F5344CB8AC3E}">
        <p14:creationId xmlns:p14="http://schemas.microsoft.com/office/powerpoint/2010/main" val="16214467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568035" y="365126"/>
            <a:ext cx="10889673" cy="687820"/>
          </a:xfrm>
        </p:spPr>
        <p:txBody>
          <a:bodyPr>
            <a:normAutofit/>
          </a:bodyPr>
          <a:lstStyle/>
          <a:p>
            <a:r>
              <a:rPr lang="en-US" altLang="en-US" sz="3600" b="1" dirty="0"/>
              <a:t>Pregnancy &amp; </a:t>
            </a:r>
            <a:r>
              <a:rPr lang="en-US" altLang="en-US" sz="3600" b="1" dirty="0" err="1"/>
              <a:t>Myoma</a:t>
            </a:r>
            <a:endParaRPr lang="en-GB" altLang="en-US" sz="3600" b="1" dirty="0"/>
          </a:p>
        </p:txBody>
      </p:sp>
      <p:sp>
        <p:nvSpPr>
          <p:cNvPr id="34819" name="Content Placeholder 2"/>
          <p:cNvSpPr>
            <a:spLocks noGrp="1"/>
          </p:cNvSpPr>
          <p:nvPr>
            <p:ph idx="1"/>
          </p:nvPr>
        </p:nvSpPr>
        <p:spPr>
          <a:xfrm>
            <a:off x="568036" y="1052947"/>
            <a:ext cx="11333019" cy="5500254"/>
          </a:xfrm>
        </p:spPr>
        <p:txBody>
          <a:bodyPr>
            <a:normAutofit/>
          </a:bodyPr>
          <a:lstStyle/>
          <a:p>
            <a:pPr marL="274320" indent="-274320">
              <a:buClr>
                <a:schemeClr val="accent3"/>
              </a:buClr>
              <a:buFont typeface="Wingdings 2"/>
              <a:buChar char=""/>
              <a:defRPr/>
            </a:pPr>
            <a:r>
              <a:rPr lang="en-US" dirty="0"/>
              <a:t>Increase during </a:t>
            </a:r>
            <a:r>
              <a:rPr lang="en-US" dirty="0" smtClean="0"/>
              <a:t>pregnancy by 22</a:t>
            </a:r>
            <a:r>
              <a:rPr lang="en-US" dirty="0"/>
              <a:t>%</a:t>
            </a:r>
          </a:p>
          <a:p>
            <a:pPr marL="274320" indent="-274320">
              <a:buClr>
                <a:schemeClr val="accent3"/>
              </a:buClr>
              <a:buFont typeface="Wingdings 2"/>
              <a:buChar char=""/>
              <a:defRPr/>
            </a:pPr>
            <a:r>
              <a:rPr lang="en-US" dirty="0"/>
              <a:t>Effect of </a:t>
            </a:r>
            <a:r>
              <a:rPr lang="en-US" dirty="0" err="1"/>
              <a:t>myoma</a:t>
            </a:r>
            <a:r>
              <a:rPr lang="en-US" dirty="0"/>
              <a:t> on </a:t>
            </a:r>
            <a:r>
              <a:rPr lang="en-US" dirty="0" smtClean="0"/>
              <a:t>pregnancy may include</a:t>
            </a:r>
          </a:p>
          <a:p>
            <a:pPr marL="731520" lvl="1" indent="-274320">
              <a:buClr>
                <a:schemeClr val="accent3"/>
              </a:buClr>
              <a:buFont typeface="Wingdings 2"/>
              <a:buChar char=""/>
              <a:defRPr/>
            </a:pPr>
            <a:r>
              <a:rPr lang="en-US" sz="2600" b="1" i="1" dirty="0" smtClean="0"/>
              <a:t>Abortion</a:t>
            </a:r>
          </a:p>
          <a:p>
            <a:pPr marL="731520" lvl="1" indent="-274320">
              <a:buClr>
                <a:schemeClr val="accent3"/>
              </a:buClr>
              <a:buFont typeface="Wingdings 2"/>
              <a:buChar char=""/>
              <a:defRPr/>
            </a:pPr>
            <a:r>
              <a:rPr lang="en-US" sz="2600" b="1" i="1" dirty="0" smtClean="0"/>
              <a:t>Preterm </a:t>
            </a:r>
            <a:r>
              <a:rPr lang="en-US" sz="2600" b="1" i="1" dirty="0" err="1" smtClean="0"/>
              <a:t>labour</a:t>
            </a:r>
            <a:endParaRPr lang="en-US" sz="2600" b="1" i="1" dirty="0" smtClean="0"/>
          </a:p>
          <a:p>
            <a:pPr marL="731520" lvl="1" indent="-274320">
              <a:buClr>
                <a:schemeClr val="accent3"/>
              </a:buClr>
              <a:buFont typeface="Wingdings 2"/>
              <a:buChar char=""/>
              <a:defRPr/>
            </a:pPr>
            <a:r>
              <a:rPr lang="en-US" sz="2600" b="1" i="1" dirty="0" err="1" smtClean="0"/>
              <a:t>Malpresentation</a:t>
            </a:r>
            <a:r>
              <a:rPr lang="en-US" sz="2600" b="1" i="1" dirty="0"/>
              <a:t>: </a:t>
            </a:r>
            <a:r>
              <a:rPr lang="en-US" sz="2600" b="1" i="1" dirty="0" smtClean="0"/>
              <a:t>4x</a:t>
            </a:r>
          </a:p>
          <a:p>
            <a:pPr marL="731520" lvl="1" indent="-274320">
              <a:buClr>
                <a:schemeClr val="accent3"/>
              </a:buClr>
              <a:buFont typeface="Wingdings 2"/>
              <a:buChar char=""/>
              <a:defRPr/>
            </a:pPr>
            <a:r>
              <a:rPr lang="en-US" sz="2600" b="1" i="1" dirty="0" smtClean="0"/>
              <a:t>Placental </a:t>
            </a:r>
            <a:r>
              <a:rPr lang="en-US" sz="2600" b="1" i="1" dirty="0"/>
              <a:t>abruption: </a:t>
            </a:r>
            <a:r>
              <a:rPr lang="en-US" sz="2600" b="1" i="1" dirty="0" smtClean="0"/>
              <a:t>4x</a:t>
            </a:r>
          </a:p>
          <a:p>
            <a:pPr marL="731520" lvl="1" indent="-274320">
              <a:buClr>
                <a:schemeClr val="accent3"/>
              </a:buClr>
              <a:buFont typeface="Wingdings 2"/>
              <a:buChar char=""/>
              <a:defRPr/>
            </a:pPr>
            <a:r>
              <a:rPr lang="en-US" sz="2600" b="1" i="1" dirty="0" smtClean="0"/>
              <a:t>Dysfunctional </a:t>
            </a:r>
            <a:r>
              <a:rPr lang="en-US" sz="2600" b="1" i="1" dirty="0" err="1" smtClean="0"/>
              <a:t>labour</a:t>
            </a:r>
            <a:endParaRPr lang="en-US" sz="2600" b="1" i="1" dirty="0" smtClean="0"/>
          </a:p>
          <a:p>
            <a:pPr marL="731520" lvl="1" indent="-274320">
              <a:buClr>
                <a:schemeClr val="accent3"/>
              </a:buClr>
              <a:buFont typeface="Wingdings 2"/>
              <a:buChar char=""/>
              <a:defRPr/>
            </a:pPr>
            <a:r>
              <a:rPr lang="en-US" sz="2600" b="1" i="1" dirty="0" smtClean="0"/>
              <a:t> </a:t>
            </a:r>
            <a:r>
              <a:rPr lang="en-US" sz="2600" b="1" i="1" dirty="0"/>
              <a:t>obstructed </a:t>
            </a:r>
            <a:r>
              <a:rPr lang="en-US" sz="2600" b="1" i="1" dirty="0" err="1" smtClean="0"/>
              <a:t>labour</a:t>
            </a:r>
            <a:endParaRPr lang="en-US" sz="2600" b="1" i="1" dirty="0" smtClean="0"/>
          </a:p>
          <a:p>
            <a:pPr marL="731520" lvl="1" indent="-274320">
              <a:buClr>
                <a:schemeClr val="accent3"/>
              </a:buClr>
              <a:buFont typeface="Wingdings 2"/>
              <a:buChar char=""/>
              <a:defRPr/>
            </a:pPr>
            <a:r>
              <a:rPr lang="en-US" sz="2600" b="1" i="1" dirty="0" smtClean="0"/>
              <a:t>Increased </a:t>
            </a:r>
            <a:r>
              <a:rPr lang="en-US" sz="2600" b="1" i="1" dirty="0"/>
              <a:t>operative delivery: </a:t>
            </a:r>
            <a:r>
              <a:rPr lang="en-US" sz="2600" b="1" i="1" dirty="0" smtClean="0"/>
              <a:t>C/S-6x</a:t>
            </a:r>
          </a:p>
          <a:p>
            <a:pPr marL="731520" lvl="1" indent="-274320">
              <a:buClr>
                <a:schemeClr val="accent3"/>
              </a:buClr>
              <a:buFont typeface="Wingdings 2"/>
              <a:buChar char=""/>
              <a:defRPr/>
            </a:pPr>
            <a:r>
              <a:rPr lang="en-US" sz="2600" b="1" i="1" dirty="0" smtClean="0"/>
              <a:t>PPH </a:t>
            </a:r>
          </a:p>
          <a:p>
            <a:pPr marL="274320" indent="-274320">
              <a:buClr>
                <a:schemeClr val="accent3"/>
              </a:buClr>
              <a:buFont typeface="Wingdings 2"/>
              <a:buChar char=""/>
              <a:defRPr/>
            </a:pPr>
            <a:r>
              <a:rPr lang="en-US" dirty="0" smtClean="0"/>
              <a:t>Effect of pregnancy on </a:t>
            </a:r>
            <a:r>
              <a:rPr lang="en-US" dirty="0" err="1" smtClean="0"/>
              <a:t>myoma</a:t>
            </a:r>
            <a:endParaRPr lang="en-US" dirty="0" smtClean="0"/>
          </a:p>
          <a:p>
            <a:pPr marL="731520" lvl="1" indent="-274320">
              <a:buClr>
                <a:schemeClr val="accent3"/>
              </a:buClr>
              <a:buFont typeface="Wingdings 2"/>
              <a:buChar char=""/>
              <a:defRPr/>
            </a:pPr>
            <a:r>
              <a:rPr lang="en-US" dirty="0" smtClean="0"/>
              <a:t>Red degeneration </a:t>
            </a:r>
            <a:endParaRPr lang="en-GB" dirty="0"/>
          </a:p>
        </p:txBody>
      </p:sp>
      <p:sp>
        <p:nvSpPr>
          <p:cNvPr id="34821" name="Footer Placeholder 4"/>
          <p:cNvSpPr>
            <a:spLocks noGrp="1"/>
          </p:cNvSpPr>
          <p:nvPr>
            <p:ph type="ftr" sz="quarter" idx="11"/>
          </p:nvPr>
        </p:nvSpPr>
        <p:spPr/>
        <p:txBody>
          <a:bodyPr/>
          <a:lstStyle/>
          <a:p>
            <a:pPr>
              <a:defRPr/>
            </a:pPr>
            <a:r>
              <a:rPr lang="en-US" smtClean="0"/>
              <a:t>Mihretu Molla</a:t>
            </a:r>
            <a:endParaRPr lang="en-US"/>
          </a:p>
        </p:txBody>
      </p:sp>
      <p:sp>
        <p:nvSpPr>
          <p:cNvPr id="34820"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2E9FDDD-ECF3-405A-B97B-032D81425C27}" type="slidenum">
              <a:rPr lang="en-US" altLang="en-US" sz="1200">
                <a:solidFill>
                  <a:srgbClr val="045C75"/>
                </a:solidFill>
              </a:rPr>
              <a:pPr eaLnBrk="1" hangingPunct="1"/>
              <a:t>25</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D7383F71-6DC7-46D8-B766-E0CBCAA421AE}" type="datetime1">
              <a:rPr lang="en-US" smtClean="0"/>
              <a:t>5/14/2018</a:t>
            </a:fld>
            <a:endParaRPr lang="en-US"/>
          </a:p>
        </p:txBody>
      </p:sp>
    </p:spTree>
    <p:extLst>
      <p:ext uri="{BB962C8B-B14F-4D97-AF65-F5344CB8AC3E}">
        <p14:creationId xmlns:p14="http://schemas.microsoft.com/office/powerpoint/2010/main" val="4783947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12619" y="512618"/>
            <a:ext cx="9955358" cy="744105"/>
          </a:xfrm>
        </p:spPr>
        <p:txBody>
          <a:bodyPr>
            <a:normAutofit/>
          </a:bodyPr>
          <a:lstStyle/>
          <a:p>
            <a:r>
              <a:rPr lang="en-US" altLang="en-US" sz="3200" b="1" dirty="0" smtClean="0"/>
              <a:t>Management</a:t>
            </a:r>
            <a:r>
              <a:rPr lang="de-DE" altLang="en-US" sz="3200" b="1" dirty="0" smtClean="0">
                <a:cs typeface="Times New Roman" panose="02020603050405020304" pitchFamily="18" charset="0"/>
              </a:rPr>
              <a:t> of Myomas </a:t>
            </a:r>
            <a:endParaRPr lang="en-US" altLang="en-US" sz="3200" b="1" dirty="0">
              <a:cs typeface="Times New Roman" panose="02020603050405020304" pitchFamily="18" charset="0"/>
            </a:endParaRPr>
          </a:p>
        </p:txBody>
      </p:sp>
      <p:sp>
        <p:nvSpPr>
          <p:cNvPr id="20483" name="Rectangle 3"/>
          <p:cNvSpPr>
            <a:spLocks noGrp="1" noChangeArrowheads="1"/>
          </p:cNvSpPr>
          <p:nvPr>
            <p:ph idx="1"/>
          </p:nvPr>
        </p:nvSpPr>
        <p:spPr>
          <a:xfrm>
            <a:off x="914399" y="1413165"/>
            <a:ext cx="10169237" cy="4606636"/>
          </a:xfrm>
        </p:spPr>
        <p:txBody>
          <a:bodyPr>
            <a:normAutofit/>
          </a:bodyPr>
          <a:lstStyle/>
          <a:p>
            <a:pPr marL="274320" indent="-274320">
              <a:buClr>
                <a:schemeClr val="accent3"/>
              </a:buClr>
              <a:buFont typeface="Wingdings 2"/>
              <a:buChar char=""/>
              <a:defRPr/>
            </a:pPr>
            <a:r>
              <a:rPr lang="en-US" dirty="0"/>
              <a:t>Asymptomatic ones are managed expectantly</a:t>
            </a:r>
          </a:p>
          <a:p>
            <a:pPr marL="274320" indent="-274320">
              <a:buClr>
                <a:schemeClr val="accent3"/>
              </a:buClr>
              <a:buFont typeface="Wingdings 2"/>
              <a:buChar char=""/>
              <a:defRPr/>
            </a:pPr>
            <a:r>
              <a:rPr lang="en-US" dirty="0"/>
              <a:t>Factors considered prior initiating </a:t>
            </a:r>
            <a:r>
              <a:rPr lang="en-US" dirty="0" smtClean="0"/>
              <a:t>treatment</a:t>
            </a:r>
            <a:endParaRPr lang="en-US" dirty="0"/>
          </a:p>
          <a:p>
            <a:pPr marL="274320" indent="-274320">
              <a:buClr>
                <a:schemeClr val="accent3"/>
              </a:buClr>
              <a:buNone/>
              <a:defRPr/>
            </a:pPr>
            <a:r>
              <a:rPr lang="en-US" dirty="0"/>
              <a:t>       -Size of </a:t>
            </a:r>
            <a:r>
              <a:rPr lang="en-US" dirty="0" err="1"/>
              <a:t>myoma</a:t>
            </a:r>
            <a:r>
              <a:rPr lang="en-US" dirty="0"/>
              <a:t>(s)</a:t>
            </a:r>
          </a:p>
          <a:p>
            <a:pPr marL="274320" indent="-274320">
              <a:buClr>
                <a:schemeClr val="accent3"/>
              </a:buClr>
              <a:buNone/>
              <a:defRPr/>
            </a:pPr>
            <a:r>
              <a:rPr lang="en-US" dirty="0"/>
              <a:t>       - Location of </a:t>
            </a:r>
            <a:r>
              <a:rPr lang="en-US" dirty="0" err="1"/>
              <a:t>myoma</a:t>
            </a:r>
            <a:r>
              <a:rPr lang="en-US" dirty="0"/>
              <a:t>(s)</a:t>
            </a:r>
          </a:p>
          <a:p>
            <a:pPr marL="274320" indent="-274320">
              <a:buClr>
                <a:schemeClr val="accent3"/>
              </a:buClr>
              <a:buNone/>
              <a:defRPr/>
            </a:pPr>
            <a:r>
              <a:rPr lang="en-US" dirty="0"/>
              <a:t>       - Symptoms</a:t>
            </a:r>
          </a:p>
          <a:p>
            <a:pPr marL="274320" indent="-274320">
              <a:buClr>
                <a:schemeClr val="accent3"/>
              </a:buClr>
              <a:buNone/>
              <a:defRPr/>
            </a:pPr>
            <a:r>
              <a:rPr lang="en-US" dirty="0"/>
              <a:t>       - Woman’s age (</a:t>
            </a:r>
            <a:r>
              <a:rPr lang="en-US" dirty="0" err="1"/>
              <a:t>eg</a:t>
            </a:r>
            <a:r>
              <a:rPr lang="en-US" dirty="0"/>
              <a:t> menopause)</a:t>
            </a:r>
          </a:p>
          <a:p>
            <a:pPr marL="274320" indent="-274320">
              <a:buClr>
                <a:schemeClr val="accent3"/>
              </a:buClr>
              <a:buNone/>
              <a:defRPr/>
            </a:pPr>
            <a:r>
              <a:rPr lang="en-US" dirty="0"/>
              <a:t>       - reproductive plans</a:t>
            </a:r>
          </a:p>
          <a:p>
            <a:pPr marL="609600" indent="-609600">
              <a:buClr>
                <a:schemeClr val="accent3"/>
              </a:buClr>
              <a:buFont typeface="Wingdings 2"/>
              <a:buChar char=""/>
              <a:defRPr/>
            </a:pPr>
            <a:endParaRPr lang="de-DE" dirty="0" smtClean="0">
              <a:cs typeface="Times New Roman" pitchFamily="18" charset="0"/>
            </a:endParaRPr>
          </a:p>
          <a:p>
            <a:pPr marL="609600" indent="-609600">
              <a:buClr>
                <a:schemeClr val="accent3"/>
              </a:buClr>
              <a:buFont typeface="Wingdings 2"/>
              <a:buChar char=""/>
              <a:defRPr/>
            </a:pPr>
            <a:endParaRPr lang="de-DE" dirty="0" smtClean="0">
              <a:cs typeface="Times New Roman" pitchFamily="18" charset="0"/>
            </a:endParaRPr>
          </a:p>
          <a:p>
            <a:pPr marL="609600" indent="-609600">
              <a:buClr>
                <a:schemeClr val="accent3"/>
              </a:buClr>
              <a:buNone/>
              <a:defRPr/>
            </a:pPr>
            <a:endParaRPr lang="de-DE" dirty="0" smtClean="0">
              <a:cs typeface="Times New Roman" pitchFamily="18" charset="0"/>
            </a:endParaRPr>
          </a:p>
          <a:p>
            <a:pPr marL="609600" indent="-609600">
              <a:buClr>
                <a:schemeClr val="accent3"/>
              </a:buClr>
              <a:buFont typeface="Wingdings 2"/>
              <a:buChar char=""/>
              <a:defRPr/>
            </a:pPr>
            <a:endParaRPr lang="de-DE" dirty="0" smtClean="0">
              <a:cs typeface="Times New Roman" pitchFamily="18" charset="0"/>
            </a:endParaRPr>
          </a:p>
          <a:p>
            <a:pPr marL="609600" indent="-609600">
              <a:buClr>
                <a:schemeClr val="accent3"/>
              </a:buClr>
              <a:buNone/>
              <a:defRPr/>
            </a:pPr>
            <a:endParaRPr lang="de-DE" dirty="0" smtClean="0">
              <a:cs typeface="Times New Roman" pitchFamily="18" charset="0"/>
            </a:endParaRPr>
          </a:p>
          <a:p>
            <a:pPr marL="609600" indent="-609600">
              <a:buClr>
                <a:schemeClr val="accent3"/>
              </a:buClr>
              <a:buNone/>
              <a:defRPr/>
            </a:pPr>
            <a:endParaRPr lang="de-DE" dirty="0" smtClean="0">
              <a:cs typeface="Times New Roman" pitchFamily="18" charset="0"/>
            </a:endParaRPr>
          </a:p>
          <a:p>
            <a:pPr marL="609600" indent="-609600">
              <a:buClr>
                <a:schemeClr val="accent3"/>
              </a:buClr>
              <a:buFont typeface="Wingdings 2"/>
              <a:buChar char=""/>
              <a:defRPr/>
            </a:pPr>
            <a:endParaRPr lang="en-US" dirty="0" smtClean="0"/>
          </a:p>
        </p:txBody>
      </p:sp>
      <p:sp>
        <p:nvSpPr>
          <p:cNvPr id="35845" name="Footer Placeholder 4"/>
          <p:cNvSpPr>
            <a:spLocks noGrp="1"/>
          </p:cNvSpPr>
          <p:nvPr>
            <p:ph type="ftr" sz="quarter" idx="11"/>
          </p:nvPr>
        </p:nvSpPr>
        <p:spPr/>
        <p:txBody>
          <a:bodyPr/>
          <a:lstStyle/>
          <a:p>
            <a:pPr>
              <a:defRPr/>
            </a:pPr>
            <a:r>
              <a:rPr lang="en-US" smtClean="0"/>
              <a:t>Mihretu Molla</a:t>
            </a:r>
            <a:endParaRPr lang="en-US"/>
          </a:p>
        </p:txBody>
      </p:sp>
      <p:sp>
        <p:nvSpPr>
          <p:cNvPr id="35844"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622D067-002A-45E6-A06E-308E9C07E7E0}" type="slidenum">
              <a:rPr lang="en-US" altLang="en-US" sz="1200">
                <a:solidFill>
                  <a:srgbClr val="045C75"/>
                </a:solidFill>
              </a:rPr>
              <a:pPr eaLnBrk="1" hangingPunct="1"/>
              <a:t>26</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939F1326-4EDA-4C18-AEB9-C3165159FD96}" type="datetime1">
              <a:rPr lang="en-US" smtClean="0"/>
              <a:t>5/14/2018</a:t>
            </a:fld>
            <a:endParaRPr lang="en-US"/>
          </a:p>
        </p:txBody>
      </p:sp>
    </p:spTree>
    <p:extLst>
      <p:ext uri="{BB962C8B-B14F-4D97-AF65-F5344CB8AC3E}">
        <p14:creationId xmlns:p14="http://schemas.microsoft.com/office/powerpoint/2010/main" val="38833231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734291" y="484909"/>
            <a:ext cx="10052341" cy="803563"/>
          </a:xfrm>
        </p:spPr>
        <p:txBody>
          <a:bodyPr>
            <a:normAutofit fontScale="90000"/>
          </a:bodyPr>
          <a:lstStyle/>
          <a:p>
            <a:r>
              <a:rPr lang="en-US" altLang="en-US" sz="3200" b="1" dirty="0"/>
              <a:t>Management…</a:t>
            </a:r>
            <a:r>
              <a:rPr lang="de-DE" altLang="en-US" sz="3200" b="1" dirty="0">
                <a:cs typeface="Times New Roman" panose="02020603050405020304" pitchFamily="18" charset="0"/>
              </a:rPr>
              <a:t/>
            </a:r>
            <a:br>
              <a:rPr lang="de-DE" altLang="en-US" sz="3200" b="1" dirty="0">
                <a:cs typeface="Times New Roman" panose="02020603050405020304" pitchFamily="18" charset="0"/>
              </a:rPr>
            </a:br>
            <a:endParaRPr lang="en-GB" altLang="en-US" sz="3200" b="1" dirty="0"/>
          </a:p>
        </p:txBody>
      </p:sp>
      <p:sp>
        <p:nvSpPr>
          <p:cNvPr id="38915" name="Content Placeholder 2"/>
          <p:cNvSpPr>
            <a:spLocks noGrp="1"/>
          </p:cNvSpPr>
          <p:nvPr>
            <p:ph idx="1"/>
          </p:nvPr>
        </p:nvSpPr>
        <p:spPr>
          <a:xfrm>
            <a:off x="415636" y="1025237"/>
            <a:ext cx="11388437" cy="5514110"/>
          </a:xfrm>
        </p:spPr>
        <p:txBody>
          <a:bodyPr>
            <a:normAutofit/>
          </a:bodyPr>
          <a:lstStyle/>
          <a:p>
            <a:pPr marL="0" indent="0">
              <a:lnSpc>
                <a:spcPct val="90000"/>
              </a:lnSpc>
              <a:buNone/>
            </a:pPr>
            <a:r>
              <a:rPr lang="en-US" altLang="en-US" sz="3200" dirty="0"/>
              <a:t>Management  </a:t>
            </a:r>
            <a:r>
              <a:rPr lang="en-US" altLang="en-US" sz="3200" dirty="0" smtClean="0"/>
              <a:t>options </a:t>
            </a:r>
          </a:p>
          <a:p>
            <a:pPr lvl="1"/>
            <a:r>
              <a:rPr lang="en-US" altLang="en-US" sz="3200" dirty="0" smtClean="0"/>
              <a:t>Conservative </a:t>
            </a:r>
            <a:endParaRPr lang="en-US" altLang="en-US" sz="3200" dirty="0"/>
          </a:p>
          <a:p>
            <a:pPr lvl="1"/>
            <a:r>
              <a:rPr lang="en-US" altLang="en-US" sz="3200" dirty="0" smtClean="0"/>
              <a:t>Medical</a:t>
            </a:r>
          </a:p>
          <a:p>
            <a:pPr lvl="1"/>
            <a:r>
              <a:rPr lang="en-US" altLang="en-US" sz="3200" dirty="0" smtClean="0"/>
              <a:t>Surgical</a:t>
            </a:r>
          </a:p>
          <a:p>
            <a:pPr lvl="1"/>
            <a:r>
              <a:rPr lang="en-US" altLang="en-US" sz="3200" dirty="0" smtClean="0"/>
              <a:t>uterine </a:t>
            </a:r>
            <a:r>
              <a:rPr lang="en-US" altLang="en-US" sz="3200" dirty="0"/>
              <a:t>artery </a:t>
            </a:r>
            <a:r>
              <a:rPr lang="en-US" altLang="en-US" sz="3200" dirty="0" smtClean="0"/>
              <a:t>embolization(UAE)</a:t>
            </a:r>
          </a:p>
          <a:p>
            <a:pPr lvl="1"/>
            <a:r>
              <a:rPr lang="en-US" altLang="en-US" sz="3200" dirty="0" err="1" smtClean="0"/>
              <a:t>Myolysis</a:t>
            </a:r>
            <a:endParaRPr lang="en-US" altLang="en-US" sz="3200" dirty="0" smtClean="0"/>
          </a:p>
          <a:p>
            <a:pPr lvl="1"/>
            <a:r>
              <a:rPr lang="en-US" altLang="en-US" sz="3200" dirty="0" smtClean="0"/>
              <a:t>Immunotherapy</a:t>
            </a:r>
            <a:endParaRPr lang="en-GB" altLang="en-US" sz="3200" dirty="0" smtClean="0"/>
          </a:p>
        </p:txBody>
      </p:sp>
      <p:sp>
        <p:nvSpPr>
          <p:cNvPr id="37893" name="Footer Placeholder 4"/>
          <p:cNvSpPr>
            <a:spLocks noGrp="1"/>
          </p:cNvSpPr>
          <p:nvPr>
            <p:ph type="ftr" sz="quarter" idx="11"/>
          </p:nvPr>
        </p:nvSpPr>
        <p:spPr/>
        <p:txBody>
          <a:bodyPr/>
          <a:lstStyle/>
          <a:p>
            <a:pPr>
              <a:defRPr/>
            </a:pPr>
            <a:r>
              <a:rPr lang="en-US" smtClean="0"/>
              <a:t>Mihretu Molla</a:t>
            </a:r>
            <a:endParaRPr lang="en-US"/>
          </a:p>
        </p:txBody>
      </p:sp>
      <p:sp>
        <p:nvSpPr>
          <p:cNvPr id="37892"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8F3A32FC-3A45-4A57-B177-987C8CC9E83C}" type="slidenum">
              <a:rPr lang="en-US" altLang="en-US" sz="1200">
                <a:solidFill>
                  <a:srgbClr val="045C75"/>
                </a:solidFill>
              </a:rPr>
              <a:pPr eaLnBrk="1" hangingPunct="1"/>
              <a:t>27</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97783B0E-87B6-4108-9F40-8D5D39CA962A}" type="datetime1">
              <a:rPr lang="en-US" smtClean="0"/>
              <a:t>5/14/2018</a:t>
            </a:fld>
            <a:endParaRPr lang="en-US"/>
          </a:p>
        </p:txBody>
      </p:sp>
    </p:spTree>
    <p:extLst>
      <p:ext uri="{BB962C8B-B14F-4D97-AF65-F5344CB8AC3E}">
        <p14:creationId xmlns:p14="http://schemas.microsoft.com/office/powerpoint/2010/main" val="4193764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t>Management</a:t>
            </a:r>
            <a:r>
              <a:rPr lang="de-DE" altLang="en-US" b="1" dirty="0" smtClean="0">
                <a:cs typeface="Times New Roman" panose="02020603050405020304" pitchFamily="18" charset="0"/>
              </a:rPr>
              <a:t> of Myomas ...</a:t>
            </a:r>
            <a:endParaRPr lang="en-US" dirty="0"/>
          </a:p>
        </p:txBody>
      </p:sp>
      <p:sp>
        <p:nvSpPr>
          <p:cNvPr id="3" name="Content Placeholder 2"/>
          <p:cNvSpPr>
            <a:spLocks noGrp="1"/>
          </p:cNvSpPr>
          <p:nvPr>
            <p:ph idx="1"/>
          </p:nvPr>
        </p:nvSpPr>
        <p:spPr>
          <a:xfrm>
            <a:off x="838199" y="1551709"/>
            <a:ext cx="10924309" cy="4625254"/>
          </a:xfrm>
        </p:spPr>
        <p:txBody>
          <a:bodyPr/>
          <a:lstStyle/>
          <a:p>
            <a:pPr marL="0" indent="0">
              <a:buNone/>
            </a:pPr>
            <a:r>
              <a:rPr lang="en-US" dirty="0" smtClean="0"/>
              <a:t>Expectant management </a:t>
            </a:r>
          </a:p>
          <a:p>
            <a:r>
              <a:rPr lang="en-US" dirty="0" smtClean="0">
                <a:latin typeface="Times New Roman" pitchFamily="18" charset="0"/>
                <a:cs typeface="Times New Roman" pitchFamily="18" charset="0"/>
              </a:rPr>
              <a:t>Indicated </a:t>
            </a:r>
            <a:r>
              <a:rPr lang="en-US" dirty="0">
                <a:latin typeface="Times New Roman" pitchFamily="18" charset="0"/>
                <a:cs typeface="Times New Roman" pitchFamily="18" charset="0"/>
              </a:rPr>
              <a:t>for asymptomatic </a:t>
            </a:r>
            <a:r>
              <a:rPr lang="en-US" dirty="0" err="1">
                <a:latin typeface="Times New Roman" pitchFamily="18" charset="0"/>
                <a:cs typeface="Times New Roman" pitchFamily="18" charset="0"/>
              </a:rPr>
              <a:t>myomas</a:t>
            </a:r>
            <a:r>
              <a:rPr lang="en-US" dirty="0">
                <a:latin typeface="Times New Roman" pitchFamily="18" charset="0"/>
                <a:cs typeface="Times New Roman" pitchFamily="18" charset="0"/>
              </a:rPr>
              <a:t> of &lt; 12 </a:t>
            </a:r>
            <a:r>
              <a:rPr lang="en-US" dirty="0" smtClean="0">
                <a:latin typeface="Times New Roman" pitchFamily="18" charset="0"/>
                <a:cs typeface="Times New Roman" pitchFamily="18" charset="0"/>
              </a:rPr>
              <a:t>weeks.</a:t>
            </a:r>
          </a:p>
          <a:p>
            <a:r>
              <a:rPr lang="en-US" dirty="0" smtClean="0">
                <a:latin typeface="Times New Roman" pitchFamily="18" charset="0"/>
                <a:cs typeface="Times New Roman" pitchFamily="18" charset="0"/>
              </a:rPr>
              <a:t>Monitoring </a:t>
            </a:r>
            <a:r>
              <a:rPr lang="en-US" dirty="0">
                <a:latin typeface="Times New Roman" pitchFamily="18" charset="0"/>
                <a:cs typeface="Times New Roman" pitchFamily="18" charset="0"/>
              </a:rPr>
              <a:t>of the growth of </a:t>
            </a:r>
            <a:r>
              <a:rPr lang="en-US" dirty="0" err="1">
                <a:latin typeface="Times New Roman" pitchFamily="18" charset="0"/>
                <a:cs typeface="Times New Roman" pitchFamily="18" charset="0"/>
              </a:rPr>
              <a:t>myoma</a:t>
            </a:r>
            <a:r>
              <a:rPr lang="en-US" dirty="0">
                <a:latin typeface="Times New Roman" pitchFamily="18" charset="0"/>
                <a:cs typeface="Times New Roman" pitchFamily="18" charset="0"/>
              </a:rPr>
              <a:t> by bimanual pelvic examination and </a:t>
            </a:r>
            <a:r>
              <a:rPr lang="en-US" dirty="0" err="1">
                <a:latin typeface="Times New Roman" pitchFamily="18" charset="0"/>
                <a:cs typeface="Times New Roman" pitchFamily="18" charset="0"/>
              </a:rPr>
              <a:t>hemtocrit</a:t>
            </a:r>
            <a:r>
              <a:rPr lang="en-US" dirty="0">
                <a:latin typeface="Times New Roman" pitchFamily="18" charset="0"/>
                <a:cs typeface="Times New Roman" pitchFamily="18" charset="0"/>
              </a:rPr>
              <a:t> determination of bleeding.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B</a:t>
            </a:r>
            <a:r>
              <a:rPr lang="en-US" dirty="0" smtClean="0">
                <a:latin typeface="Times New Roman" pitchFamily="18" charset="0"/>
                <a:cs typeface="Times New Roman" pitchFamily="18" charset="0"/>
              </a:rPr>
              <a:t>ed </a:t>
            </a:r>
            <a:r>
              <a:rPr lang="en-US" dirty="0">
                <a:latin typeface="Times New Roman" pitchFamily="18" charset="0"/>
                <a:cs typeface="Times New Roman" pitchFamily="18" charset="0"/>
              </a:rPr>
              <a:t>rest , analgesics and/or </a:t>
            </a:r>
            <a:r>
              <a:rPr lang="en-US" dirty="0" err="1" smtClean="0">
                <a:latin typeface="Times New Roman" pitchFamily="18" charset="0"/>
                <a:cs typeface="Times New Roman" pitchFamily="18" charset="0"/>
              </a:rPr>
              <a:t>tocolytics</a:t>
            </a:r>
            <a:r>
              <a:rPr lang="en-US" dirty="0" smtClean="0">
                <a:latin typeface="Times New Roman" pitchFamily="18" charset="0"/>
                <a:cs typeface="Times New Roman" pitchFamily="18" charset="0"/>
              </a:rPr>
              <a:t> for </a:t>
            </a:r>
            <a:r>
              <a:rPr lang="en-US" dirty="0">
                <a:latin typeface="Times New Roman" pitchFamily="18" charset="0"/>
                <a:cs typeface="Times New Roman" pitchFamily="18" charset="0"/>
              </a:rPr>
              <a:t>red </a:t>
            </a:r>
            <a:r>
              <a:rPr lang="en-US" dirty="0" smtClean="0">
                <a:latin typeface="Times New Roman" pitchFamily="18" charset="0"/>
                <a:cs typeface="Times New Roman" pitchFamily="18" charset="0"/>
              </a:rPr>
              <a:t>degeneration during pregnancy </a:t>
            </a:r>
            <a:endParaRPr lang="en-US" dirty="0">
              <a:latin typeface="Times New Roman" pitchFamily="18" charset="0"/>
              <a:cs typeface="Times New Roman" pitchFamily="18" charset="0"/>
            </a:endParaRPr>
          </a:p>
          <a:p>
            <a:pPr algn="just">
              <a:buFontTx/>
              <a:buChar char="-"/>
              <a:defRPr/>
            </a:pPr>
            <a:endParaRPr lang="en-US" dirty="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1570039D-5E9A-4260-B16B-D3A980CF8128}"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28</a:t>
            </a:fld>
            <a:endParaRPr lang="en-US"/>
          </a:p>
        </p:txBody>
      </p:sp>
    </p:spTree>
    <p:extLst>
      <p:ext uri="{BB962C8B-B14F-4D97-AF65-F5344CB8AC3E}">
        <p14:creationId xmlns:p14="http://schemas.microsoft.com/office/powerpoint/2010/main" val="3289775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t>Management</a:t>
            </a:r>
            <a:r>
              <a:rPr lang="de-DE" altLang="en-US" b="1" dirty="0" smtClean="0">
                <a:cs typeface="Times New Roman" panose="02020603050405020304" pitchFamily="18" charset="0"/>
              </a:rPr>
              <a:t> of Myomas ...</a:t>
            </a:r>
            <a:endParaRPr lang="en-US" dirty="0"/>
          </a:p>
        </p:txBody>
      </p:sp>
      <p:sp>
        <p:nvSpPr>
          <p:cNvPr id="3" name="Content Placeholder 2"/>
          <p:cNvSpPr>
            <a:spLocks noGrp="1"/>
          </p:cNvSpPr>
          <p:nvPr>
            <p:ph idx="1"/>
          </p:nvPr>
        </p:nvSpPr>
        <p:spPr>
          <a:xfrm>
            <a:off x="838200" y="1551710"/>
            <a:ext cx="10515600" cy="4625254"/>
          </a:xfrm>
        </p:spPr>
        <p:txBody>
          <a:bodyPr/>
          <a:lstStyle/>
          <a:p>
            <a:pPr marL="0" indent="0">
              <a:buNone/>
            </a:pPr>
            <a:r>
              <a:rPr lang="en-US" b="1" dirty="0" smtClean="0"/>
              <a:t>Medical management</a:t>
            </a:r>
          </a:p>
          <a:p>
            <a:r>
              <a:rPr lang="en-US" altLang="en-US" dirty="0" smtClean="0"/>
              <a:t>Gonadotrophic analogs(</a:t>
            </a:r>
            <a:r>
              <a:rPr lang="en-US" altLang="en-US" dirty="0" err="1" smtClean="0"/>
              <a:t>GnRHa</a:t>
            </a:r>
            <a:r>
              <a:rPr lang="en-US" altLang="en-US" dirty="0" smtClean="0"/>
              <a:t>)</a:t>
            </a:r>
          </a:p>
          <a:p>
            <a:r>
              <a:rPr lang="en-US" altLang="en-US" dirty="0" err="1" smtClean="0"/>
              <a:t>GnRH</a:t>
            </a:r>
            <a:r>
              <a:rPr lang="en-US" altLang="en-US" dirty="0" smtClean="0"/>
              <a:t> agonists</a:t>
            </a:r>
          </a:p>
          <a:p>
            <a:r>
              <a:rPr lang="en-US" dirty="0" err="1" smtClean="0"/>
              <a:t>GnRH</a:t>
            </a:r>
            <a:r>
              <a:rPr lang="en-US" dirty="0" smtClean="0"/>
              <a:t> antagonists </a:t>
            </a:r>
          </a:p>
          <a:p>
            <a:pPr marL="0" indent="0">
              <a:buNone/>
            </a:pPr>
            <a:endParaRPr lang="en-US" altLang="en-US" dirty="0" smtClean="0"/>
          </a:p>
          <a:p>
            <a:endParaRPr lang="en-US" dirty="0"/>
          </a:p>
        </p:txBody>
      </p:sp>
      <p:sp>
        <p:nvSpPr>
          <p:cNvPr id="4" name="Date Placeholder 3"/>
          <p:cNvSpPr>
            <a:spLocks noGrp="1"/>
          </p:cNvSpPr>
          <p:nvPr>
            <p:ph type="dt" sz="half" idx="10"/>
          </p:nvPr>
        </p:nvSpPr>
        <p:spPr/>
        <p:txBody>
          <a:bodyPr/>
          <a:lstStyle/>
          <a:p>
            <a:fld id="{4AEC237F-C863-4A3B-97D5-82E6C5BE70F5}"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29</a:t>
            </a:fld>
            <a:endParaRPr lang="en-US"/>
          </a:p>
        </p:txBody>
      </p:sp>
    </p:spTree>
    <p:extLst>
      <p:ext uri="{BB962C8B-B14F-4D97-AF65-F5344CB8AC3E}">
        <p14:creationId xmlns:p14="http://schemas.microsoft.com/office/powerpoint/2010/main" val="2530850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Leiomyoma of the Uterus (</a:t>
            </a:r>
            <a:r>
              <a:rPr lang="en-US" b="1" dirty="0" err="1" smtClean="0"/>
              <a:t>Fibromyoma</a:t>
            </a:r>
            <a:r>
              <a:rPr lang="en-US" b="1" dirty="0" smtClean="0"/>
              <a:t>, Fibroid, </a:t>
            </a:r>
            <a:r>
              <a:rPr lang="en-US" b="1" dirty="0" err="1" smtClean="0"/>
              <a:t>Myoma</a:t>
            </a:r>
            <a:r>
              <a:rPr lang="en-US" b="1" dirty="0" smtClean="0"/>
              <a:t>, </a:t>
            </a:r>
            <a:r>
              <a:rPr lang="en-US" b="1" dirty="0" err="1" smtClean="0"/>
              <a:t>Leiomyomata</a:t>
            </a:r>
            <a:r>
              <a:rPr lang="en-US" b="1" dirty="0" smtClean="0"/>
              <a:t>)</a:t>
            </a:r>
            <a:endParaRPr lang="en-US" dirty="0"/>
          </a:p>
        </p:txBody>
      </p:sp>
      <p:sp>
        <p:nvSpPr>
          <p:cNvPr id="4" name="Date Placeholder 3"/>
          <p:cNvSpPr>
            <a:spLocks noGrp="1"/>
          </p:cNvSpPr>
          <p:nvPr>
            <p:ph type="dt" sz="half" idx="10"/>
          </p:nvPr>
        </p:nvSpPr>
        <p:spPr/>
        <p:txBody>
          <a:bodyPr/>
          <a:lstStyle/>
          <a:p>
            <a:fld id="{D407684A-4620-4756-928B-88D1C8CAE1D7}"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a:t>
            </a:fld>
            <a:endParaRPr lang="en-US"/>
          </a:p>
        </p:txBody>
      </p:sp>
    </p:spTree>
    <p:extLst>
      <p:ext uri="{BB962C8B-B14F-4D97-AF65-F5344CB8AC3E}">
        <p14:creationId xmlns:p14="http://schemas.microsoft.com/office/powerpoint/2010/main" val="910337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4" y="365126"/>
            <a:ext cx="11159836" cy="355310"/>
          </a:xfrm>
        </p:spPr>
        <p:txBody>
          <a:bodyPr>
            <a:noAutofit/>
          </a:bodyPr>
          <a:lstStyle/>
          <a:p>
            <a:r>
              <a:rPr lang="en-US" altLang="en-US" sz="3600" b="1" dirty="0" smtClean="0"/>
              <a:t>Management</a:t>
            </a:r>
            <a:r>
              <a:rPr lang="de-DE" altLang="en-US" sz="3600" b="1" dirty="0" smtClean="0">
                <a:cs typeface="Times New Roman" panose="02020603050405020304" pitchFamily="18" charset="0"/>
              </a:rPr>
              <a:t> of Myomas ...</a:t>
            </a:r>
            <a:endParaRPr lang="en-US" sz="3600" dirty="0"/>
          </a:p>
        </p:txBody>
      </p:sp>
      <p:sp>
        <p:nvSpPr>
          <p:cNvPr id="3" name="Content Placeholder 2"/>
          <p:cNvSpPr>
            <a:spLocks noGrp="1"/>
          </p:cNvSpPr>
          <p:nvPr>
            <p:ph idx="1"/>
          </p:nvPr>
        </p:nvSpPr>
        <p:spPr>
          <a:xfrm>
            <a:off x="193963" y="831273"/>
            <a:ext cx="11679381" cy="5902037"/>
          </a:xfrm>
        </p:spPr>
        <p:txBody>
          <a:bodyPr>
            <a:noAutofit/>
          </a:bodyPr>
          <a:lstStyle/>
          <a:p>
            <a:pPr marL="0" indent="0">
              <a:buNone/>
            </a:pPr>
            <a:r>
              <a:rPr lang="en-US" b="1" dirty="0" smtClean="0"/>
              <a:t>Surgical management</a:t>
            </a:r>
          </a:p>
          <a:p>
            <a:r>
              <a:rPr lang="en-US" altLang="en-US" dirty="0" smtClean="0"/>
              <a:t>The mainstay of therapy</a:t>
            </a:r>
          </a:p>
          <a:p>
            <a:pPr marL="0" indent="0">
              <a:buNone/>
            </a:pPr>
            <a:r>
              <a:rPr lang="en-US" b="1" dirty="0" smtClean="0"/>
              <a:t>Indications </a:t>
            </a:r>
          </a:p>
          <a:p>
            <a:r>
              <a:rPr lang="en-US" altLang="ko-KR" dirty="0" smtClean="0"/>
              <a:t>Abnormal </a:t>
            </a:r>
            <a:r>
              <a:rPr lang="en-US" altLang="ko-KR" dirty="0"/>
              <a:t>uterine bleeding </a:t>
            </a:r>
            <a:endParaRPr lang="en-US" altLang="ko-KR" dirty="0" smtClean="0"/>
          </a:p>
          <a:p>
            <a:r>
              <a:rPr lang="en-US" altLang="ko-KR" dirty="0" smtClean="0"/>
              <a:t>High </a:t>
            </a:r>
            <a:r>
              <a:rPr lang="en-US" altLang="ko-KR" dirty="0"/>
              <a:t>level of suspicion of pelvic </a:t>
            </a:r>
            <a:r>
              <a:rPr lang="en-US" altLang="ko-KR" dirty="0" smtClean="0"/>
              <a:t>malignancy</a:t>
            </a:r>
          </a:p>
          <a:p>
            <a:r>
              <a:rPr lang="en-US" altLang="ko-KR" dirty="0" smtClean="0"/>
              <a:t>Growth </a:t>
            </a:r>
            <a:r>
              <a:rPr lang="en-US" altLang="ko-KR" dirty="0"/>
              <a:t>after </a:t>
            </a:r>
            <a:r>
              <a:rPr lang="en-US" altLang="ko-KR" dirty="0" smtClean="0"/>
              <a:t>menopause</a:t>
            </a:r>
          </a:p>
          <a:p>
            <a:r>
              <a:rPr lang="en-US" altLang="ko-KR" dirty="0" smtClean="0"/>
              <a:t>Infertility 2ry to distortion </a:t>
            </a:r>
            <a:r>
              <a:rPr lang="en-US" altLang="ko-KR" dirty="0"/>
              <a:t>of the endometrial </a:t>
            </a:r>
            <a:r>
              <a:rPr lang="en-US" altLang="ko-KR" dirty="0" smtClean="0"/>
              <a:t>cavity/ </a:t>
            </a:r>
            <a:r>
              <a:rPr lang="en-US" altLang="ko-KR" dirty="0"/>
              <a:t>tubal </a:t>
            </a:r>
            <a:r>
              <a:rPr lang="en-US" altLang="ko-KR" dirty="0" smtClean="0"/>
              <a:t>obstruction</a:t>
            </a:r>
          </a:p>
          <a:p>
            <a:r>
              <a:rPr lang="en-US" altLang="ko-KR" dirty="0" smtClean="0"/>
              <a:t>Recurrent </a:t>
            </a:r>
            <a:r>
              <a:rPr lang="en-US" altLang="ko-KR" dirty="0"/>
              <a:t>pregnancy loss (with distortion of the endometrial </a:t>
            </a:r>
            <a:r>
              <a:rPr lang="en-US" altLang="ko-KR" dirty="0" smtClean="0"/>
              <a:t>cavity)</a:t>
            </a:r>
          </a:p>
          <a:p>
            <a:r>
              <a:rPr lang="en-US" altLang="ko-KR" dirty="0" smtClean="0"/>
              <a:t>Pain </a:t>
            </a:r>
            <a:r>
              <a:rPr lang="en-US" altLang="ko-KR" dirty="0"/>
              <a:t>or pressure symptoms (that interfere with quality of </a:t>
            </a:r>
            <a:r>
              <a:rPr lang="en-US" altLang="ko-KR" dirty="0" smtClean="0"/>
              <a:t>life)</a:t>
            </a:r>
          </a:p>
          <a:p>
            <a:r>
              <a:rPr lang="en-US" altLang="ko-KR" dirty="0" smtClean="0"/>
              <a:t>Urinary </a:t>
            </a:r>
            <a:r>
              <a:rPr lang="en-US" altLang="ko-KR" dirty="0"/>
              <a:t>tract symptoms (frequency and/or </a:t>
            </a:r>
            <a:r>
              <a:rPr lang="en-US" altLang="ko-KR" dirty="0" smtClean="0"/>
              <a:t>obstruction)</a:t>
            </a:r>
          </a:p>
          <a:p>
            <a:r>
              <a:rPr lang="en-US" altLang="ko-KR" dirty="0" smtClean="0"/>
              <a:t>Iron </a:t>
            </a:r>
            <a:r>
              <a:rPr lang="en-US" altLang="ko-KR" dirty="0"/>
              <a:t>deficiency anemia secondary to chronic blood loss</a:t>
            </a:r>
          </a:p>
          <a:p>
            <a:endParaRPr lang="en-US" altLang="en-US" dirty="0" smtClean="0"/>
          </a:p>
          <a:p>
            <a:pPr marL="0" indent="0">
              <a:buNone/>
            </a:pPr>
            <a:r>
              <a:rPr lang="en-US" dirty="0" smtClean="0"/>
              <a:t> </a:t>
            </a:r>
            <a:endParaRPr lang="en-US" dirty="0"/>
          </a:p>
        </p:txBody>
      </p:sp>
      <p:sp>
        <p:nvSpPr>
          <p:cNvPr id="4" name="Date Placeholder 3"/>
          <p:cNvSpPr>
            <a:spLocks noGrp="1"/>
          </p:cNvSpPr>
          <p:nvPr>
            <p:ph type="dt" sz="half" idx="10"/>
          </p:nvPr>
        </p:nvSpPr>
        <p:spPr/>
        <p:txBody>
          <a:bodyPr/>
          <a:lstStyle/>
          <a:p>
            <a:fld id="{CF8B7120-969F-453E-A4A2-054871A67A78}"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30</a:t>
            </a:fld>
            <a:endParaRPr lang="en-US"/>
          </a:p>
        </p:txBody>
      </p:sp>
    </p:spTree>
    <p:extLst>
      <p:ext uri="{BB962C8B-B14F-4D97-AF65-F5344CB8AC3E}">
        <p14:creationId xmlns:p14="http://schemas.microsoft.com/office/powerpoint/2010/main" val="1487157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89602"/>
          </a:xfrm>
        </p:spPr>
        <p:txBody>
          <a:bodyPr/>
          <a:lstStyle/>
          <a:p>
            <a:r>
              <a:rPr lang="en-US" altLang="en-US" b="1" dirty="0" smtClean="0"/>
              <a:t>Management</a:t>
            </a:r>
            <a:r>
              <a:rPr lang="de-DE" altLang="en-US" b="1" dirty="0" smtClean="0">
                <a:cs typeface="Times New Roman" panose="02020603050405020304" pitchFamily="18" charset="0"/>
              </a:rPr>
              <a:t> of Myomas ...</a:t>
            </a:r>
            <a:endParaRPr lang="en-US" dirty="0"/>
          </a:p>
        </p:txBody>
      </p:sp>
      <p:sp>
        <p:nvSpPr>
          <p:cNvPr id="3" name="Content Placeholder 2"/>
          <p:cNvSpPr>
            <a:spLocks noGrp="1"/>
          </p:cNvSpPr>
          <p:nvPr>
            <p:ph idx="1"/>
          </p:nvPr>
        </p:nvSpPr>
        <p:spPr>
          <a:xfrm>
            <a:off x="838200" y="1454728"/>
            <a:ext cx="10515600" cy="4710545"/>
          </a:xfrm>
        </p:spPr>
        <p:txBody>
          <a:bodyPr>
            <a:normAutofit/>
          </a:bodyPr>
          <a:lstStyle/>
          <a:p>
            <a:pPr marL="0" indent="0">
              <a:buNone/>
            </a:pPr>
            <a:r>
              <a:rPr lang="en-US" sz="3200" b="1" dirty="0" smtClean="0"/>
              <a:t>Surgical management options</a:t>
            </a:r>
          </a:p>
          <a:p>
            <a:r>
              <a:rPr lang="en-US" altLang="en-US" sz="3200" b="1" dirty="0" smtClean="0"/>
              <a:t>Hysterectomy</a:t>
            </a:r>
            <a:r>
              <a:rPr lang="en-US" altLang="en-US" sz="3200" dirty="0" smtClean="0"/>
              <a:t> </a:t>
            </a:r>
          </a:p>
          <a:p>
            <a:pPr lvl="1"/>
            <a:r>
              <a:rPr lang="en-US" altLang="en-US" sz="3200" dirty="0" err="1" smtClean="0"/>
              <a:t>Myoma</a:t>
            </a:r>
            <a:r>
              <a:rPr lang="en-US" altLang="en-US" sz="3200" dirty="0" smtClean="0"/>
              <a:t> is most common indication for hysterectomy</a:t>
            </a:r>
          </a:p>
          <a:p>
            <a:pPr lvl="1"/>
            <a:r>
              <a:rPr lang="en-US" altLang="en-US" sz="3200" dirty="0" smtClean="0"/>
              <a:t>eliminates both current symptoms and the chance of recurrent problems</a:t>
            </a:r>
          </a:p>
          <a:p>
            <a:pPr lvl="1"/>
            <a:r>
              <a:rPr lang="en-US" altLang="en-US" sz="3200" dirty="0" smtClean="0"/>
              <a:t>Has Disadvantages</a:t>
            </a:r>
            <a:r>
              <a:rPr lang="en-US" altLang="en-US" sz="3200" dirty="0"/>
              <a:t> </a:t>
            </a:r>
            <a:r>
              <a:rPr lang="en-US" altLang="en-US" sz="3200" dirty="0" smtClean="0"/>
              <a:t>of High morbidity and cost</a:t>
            </a:r>
          </a:p>
          <a:p>
            <a:r>
              <a:rPr lang="en-US" altLang="en-US" sz="3200" b="1" dirty="0" smtClean="0"/>
              <a:t>Myomectomy</a:t>
            </a:r>
            <a:r>
              <a:rPr lang="en-US" altLang="en-US" sz="3200" dirty="0" smtClean="0"/>
              <a:t> </a:t>
            </a:r>
          </a:p>
          <a:p>
            <a:pPr lvl="1"/>
            <a:r>
              <a:rPr lang="en-US" altLang="en-US" sz="3200" dirty="0" smtClean="0"/>
              <a:t>For women who desire future pregnancies </a:t>
            </a:r>
          </a:p>
          <a:p>
            <a:pPr lvl="1"/>
            <a:r>
              <a:rPr lang="en-US" altLang="en-US" sz="3200" dirty="0" smtClean="0"/>
              <a:t>For women who wish to retain their uterus</a:t>
            </a:r>
          </a:p>
          <a:p>
            <a:pPr lvl="1"/>
            <a:endParaRPr lang="en-US" altLang="en-US" sz="3200" dirty="0" smtClean="0"/>
          </a:p>
          <a:p>
            <a:pPr lvl="1"/>
            <a:endParaRPr lang="en-US" altLang="en-US" sz="3200" dirty="0" smtClean="0"/>
          </a:p>
          <a:p>
            <a:pPr marL="457200" lvl="1" indent="0">
              <a:buNone/>
            </a:pPr>
            <a:endParaRPr lang="en-US" altLang="en-US" sz="3200" dirty="0" smtClean="0"/>
          </a:p>
          <a:p>
            <a:pPr marL="0" indent="0">
              <a:buNone/>
            </a:pPr>
            <a:endParaRPr lang="en-US" sz="3200" dirty="0"/>
          </a:p>
          <a:p>
            <a:pPr marL="0" indent="0">
              <a:buNone/>
            </a:pPr>
            <a:endParaRPr lang="en-US" sz="3200" dirty="0"/>
          </a:p>
        </p:txBody>
      </p:sp>
      <p:sp>
        <p:nvSpPr>
          <p:cNvPr id="4" name="Date Placeholder 3"/>
          <p:cNvSpPr>
            <a:spLocks noGrp="1"/>
          </p:cNvSpPr>
          <p:nvPr>
            <p:ph type="dt" sz="half" idx="10"/>
          </p:nvPr>
        </p:nvSpPr>
        <p:spPr/>
        <p:txBody>
          <a:bodyPr/>
          <a:lstStyle/>
          <a:p>
            <a:fld id="{B7857968-108D-4198-A7E6-7BCD0ACFCFED}"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31</a:t>
            </a:fld>
            <a:endParaRPr lang="en-US"/>
          </a:p>
        </p:txBody>
      </p:sp>
    </p:spTree>
    <p:extLst>
      <p:ext uri="{BB962C8B-B14F-4D97-AF65-F5344CB8AC3E}">
        <p14:creationId xmlns:p14="http://schemas.microsoft.com/office/powerpoint/2010/main" val="15794616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a:t>
            </a:r>
            <a:r>
              <a:rPr lang="en-US" dirty="0" err="1"/>
              <a:t>M</a:t>
            </a:r>
            <a:r>
              <a:rPr lang="en-US" dirty="0" err="1" smtClean="0"/>
              <a:t>yomas</a:t>
            </a:r>
            <a:r>
              <a:rPr lang="en-US" dirty="0" smtClean="0"/>
              <a:t> </a:t>
            </a:r>
            <a:endParaRPr lang="en-US" dirty="0"/>
          </a:p>
        </p:txBody>
      </p:sp>
      <p:sp>
        <p:nvSpPr>
          <p:cNvPr id="3" name="Content Placeholder 2"/>
          <p:cNvSpPr>
            <a:spLocks noGrp="1"/>
          </p:cNvSpPr>
          <p:nvPr>
            <p:ph idx="1"/>
          </p:nvPr>
        </p:nvSpPr>
        <p:spPr>
          <a:xfrm>
            <a:off x="838199" y="1510145"/>
            <a:ext cx="10827327" cy="4862945"/>
          </a:xfrm>
        </p:spPr>
        <p:txBody>
          <a:bodyPr>
            <a:noAutofit/>
          </a:bodyPr>
          <a:lstStyle/>
          <a:p>
            <a:pPr marL="0" indent="0" algn="just">
              <a:buNone/>
              <a:defRPr/>
            </a:pPr>
            <a:r>
              <a:rPr lang="en-US" sz="3200" b="1" dirty="0" smtClean="0">
                <a:cs typeface="Times New Roman" pitchFamily="18" charset="0"/>
              </a:rPr>
              <a:t>Medical</a:t>
            </a:r>
          </a:p>
          <a:p>
            <a:pPr algn="just">
              <a:defRPr/>
            </a:pPr>
            <a:r>
              <a:rPr lang="en-US" sz="3200" dirty="0" smtClean="0">
                <a:cs typeface="Times New Roman" pitchFamily="18" charset="0"/>
              </a:rPr>
              <a:t> Anemia </a:t>
            </a:r>
            <a:endParaRPr lang="en-US" sz="3200" dirty="0">
              <a:cs typeface="Times New Roman" pitchFamily="18" charset="0"/>
            </a:endParaRPr>
          </a:p>
          <a:p>
            <a:pPr marL="0" indent="0" algn="just">
              <a:buNone/>
              <a:defRPr/>
            </a:pPr>
            <a:r>
              <a:rPr lang="en-US" sz="3200" b="1" dirty="0" smtClean="0">
                <a:cs typeface="Times New Roman" pitchFamily="18" charset="0"/>
              </a:rPr>
              <a:t>Gynecological</a:t>
            </a:r>
          </a:p>
          <a:p>
            <a:pPr algn="just">
              <a:defRPr/>
            </a:pPr>
            <a:r>
              <a:rPr lang="en-US" sz="3200" dirty="0" smtClean="0">
                <a:cs typeface="Times New Roman" pitchFamily="18" charset="0"/>
              </a:rPr>
              <a:t> Torsion </a:t>
            </a:r>
            <a:r>
              <a:rPr lang="en-US" sz="3200" dirty="0">
                <a:cs typeface="Times New Roman" pitchFamily="18" charset="0"/>
              </a:rPr>
              <a:t>with gangrene, </a:t>
            </a:r>
            <a:r>
              <a:rPr lang="en-US" sz="3200" dirty="0" err="1">
                <a:cs typeface="Times New Roman" pitchFamily="18" charset="0"/>
              </a:rPr>
              <a:t>sarcomatous</a:t>
            </a:r>
            <a:r>
              <a:rPr lang="en-US" sz="3200" dirty="0">
                <a:cs typeface="Times New Roman" pitchFamily="18" charset="0"/>
              </a:rPr>
              <a:t> changes, rupture of the surface blood vessel, chronic inversion and infection of delivered </a:t>
            </a:r>
            <a:r>
              <a:rPr lang="en-US" sz="3200" dirty="0" err="1" smtClean="0">
                <a:cs typeface="Times New Roman" pitchFamily="18" charset="0"/>
              </a:rPr>
              <a:t>myoma</a:t>
            </a:r>
            <a:r>
              <a:rPr lang="en-US" sz="3200" dirty="0" smtClean="0">
                <a:cs typeface="Times New Roman" pitchFamily="18" charset="0"/>
              </a:rPr>
              <a:t>, </a:t>
            </a:r>
            <a:r>
              <a:rPr lang="en-US" sz="3200" dirty="0">
                <a:cs typeface="Times New Roman" pitchFamily="18" charset="0"/>
              </a:rPr>
              <a:t>infertility, recurrent abortion, </a:t>
            </a:r>
            <a:r>
              <a:rPr lang="en-US" sz="3200" dirty="0" err="1" smtClean="0">
                <a:cs typeface="Times New Roman" pitchFamily="18" charset="0"/>
              </a:rPr>
              <a:t>etc</a:t>
            </a:r>
            <a:endParaRPr lang="en-US" sz="3200" dirty="0">
              <a:cs typeface="Times New Roman" pitchFamily="18" charset="0"/>
            </a:endParaRPr>
          </a:p>
          <a:p>
            <a:pPr marL="0" indent="0" algn="just">
              <a:buNone/>
              <a:defRPr/>
            </a:pPr>
            <a:r>
              <a:rPr lang="en-US" sz="3200" b="1" dirty="0" smtClean="0">
                <a:cs typeface="Times New Roman" pitchFamily="18" charset="0"/>
              </a:rPr>
              <a:t>Obstetrical</a:t>
            </a:r>
            <a:endParaRPr lang="en-US" sz="3200" b="1" dirty="0">
              <a:cs typeface="Times New Roman" pitchFamily="18" charset="0"/>
            </a:endParaRPr>
          </a:p>
          <a:p>
            <a:pPr algn="just">
              <a:defRPr/>
            </a:pPr>
            <a:r>
              <a:rPr lang="en-US" sz="3200" dirty="0">
                <a:cs typeface="Times New Roman" pitchFamily="18" charset="0"/>
              </a:rPr>
              <a:t>P</a:t>
            </a:r>
            <a:r>
              <a:rPr lang="en-US" sz="3200" dirty="0" smtClean="0">
                <a:cs typeface="Times New Roman" pitchFamily="18" charset="0"/>
              </a:rPr>
              <a:t>reterm </a:t>
            </a:r>
            <a:r>
              <a:rPr lang="en-US" sz="3200" dirty="0" err="1">
                <a:cs typeface="Times New Roman" pitchFamily="18" charset="0"/>
              </a:rPr>
              <a:t>labour</a:t>
            </a:r>
            <a:r>
              <a:rPr lang="en-US" sz="3200" dirty="0">
                <a:cs typeface="Times New Roman" pitchFamily="18" charset="0"/>
              </a:rPr>
              <a:t>, </a:t>
            </a:r>
            <a:r>
              <a:rPr lang="en-US" sz="3200" dirty="0" err="1">
                <a:cs typeface="Times New Roman" pitchFamily="18" charset="0"/>
              </a:rPr>
              <a:t>malpresentation</a:t>
            </a:r>
            <a:r>
              <a:rPr lang="en-US" sz="3200" dirty="0">
                <a:cs typeface="Times New Roman" pitchFamily="18" charset="0"/>
              </a:rPr>
              <a:t>, uterine inertia, </a:t>
            </a:r>
            <a:r>
              <a:rPr lang="en-US" sz="3200" dirty="0" smtClean="0">
                <a:cs typeface="Times New Roman" pitchFamily="18" charset="0"/>
              </a:rPr>
              <a:t>obstructed </a:t>
            </a:r>
            <a:r>
              <a:rPr lang="en-US" sz="3200" dirty="0" err="1">
                <a:cs typeface="Times New Roman" pitchFamily="18" charset="0"/>
              </a:rPr>
              <a:t>labour</a:t>
            </a:r>
            <a:r>
              <a:rPr lang="en-US" sz="3200" dirty="0">
                <a:cs typeface="Times New Roman" pitchFamily="18" charset="0"/>
              </a:rPr>
              <a:t>, postpartum </a:t>
            </a:r>
            <a:r>
              <a:rPr lang="en-US" sz="3200" dirty="0" smtClean="0">
                <a:cs typeface="Times New Roman" pitchFamily="18" charset="0"/>
              </a:rPr>
              <a:t>hemorrhage, </a:t>
            </a:r>
            <a:r>
              <a:rPr lang="en-US" sz="3200" dirty="0">
                <a:cs typeface="Times New Roman" pitchFamily="18" charset="0"/>
              </a:rPr>
              <a:t>red </a:t>
            </a:r>
            <a:r>
              <a:rPr lang="en-US" sz="3200" dirty="0" smtClean="0">
                <a:cs typeface="Times New Roman" pitchFamily="18" charset="0"/>
              </a:rPr>
              <a:t>degeneration, etc… </a:t>
            </a:r>
            <a:endParaRPr lang="en-US" sz="3200" dirty="0">
              <a:cs typeface="Times New Roman" pitchFamily="18" charset="0"/>
            </a:endParaRPr>
          </a:p>
          <a:p>
            <a:endParaRPr lang="en-US" sz="3200" dirty="0"/>
          </a:p>
        </p:txBody>
      </p:sp>
      <p:sp>
        <p:nvSpPr>
          <p:cNvPr id="4" name="Date Placeholder 3"/>
          <p:cNvSpPr>
            <a:spLocks noGrp="1"/>
          </p:cNvSpPr>
          <p:nvPr>
            <p:ph type="dt" sz="half" idx="10"/>
          </p:nvPr>
        </p:nvSpPr>
        <p:spPr/>
        <p:txBody>
          <a:bodyPr/>
          <a:lstStyle/>
          <a:p>
            <a:fld id="{B2D4BECF-3579-435E-A018-577E14F15F3D}"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32</a:t>
            </a:fld>
            <a:endParaRPr lang="en-US"/>
          </a:p>
        </p:txBody>
      </p:sp>
    </p:spTree>
    <p:extLst>
      <p:ext uri="{BB962C8B-B14F-4D97-AF65-F5344CB8AC3E}">
        <p14:creationId xmlns:p14="http://schemas.microsoft.com/office/powerpoint/2010/main" val="24779290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38858"/>
            <a:ext cx="9144000" cy="2683239"/>
          </a:xfrm>
        </p:spPr>
        <p:txBody>
          <a:bodyPr>
            <a:normAutofit fontScale="90000"/>
          </a:bodyPr>
          <a:lstStyle/>
          <a:p>
            <a:r>
              <a:rPr lang="en-US" altLang="en-US" b="1" dirty="0" smtClean="0">
                <a:cs typeface="Calibri" panose="020F0502020204030204" pitchFamily="34" charset="0"/>
              </a:rPr>
              <a:t/>
            </a:r>
            <a:br>
              <a:rPr lang="en-US" altLang="en-US" b="1" dirty="0" smtClean="0">
                <a:cs typeface="Calibri" panose="020F0502020204030204" pitchFamily="34" charset="0"/>
              </a:rPr>
            </a:br>
            <a:r>
              <a:rPr lang="en-US" altLang="en-US" b="1" dirty="0">
                <a:cs typeface="Calibri" panose="020F0502020204030204" pitchFamily="34" charset="0"/>
              </a:rPr>
              <a:t/>
            </a:r>
            <a:br>
              <a:rPr lang="en-US" altLang="en-US" b="1" dirty="0">
                <a:cs typeface="Calibri" panose="020F0502020204030204" pitchFamily="34" charset="0"/>
              </a:rPr>
            </a:br>
            <a:r>
              <a:rPr lang="en-US" altLang="en-US" b="1" dirty="0" smtClean="0">
                <a:cs typeface="Calibri" panose="020F0502020204030204" pitchFamily="34" charset="0"/>
              </a:rPr>
              <a:t/>
            </a:r>
            <a:br>
              <a:rPr lang="en-US" altLang="en-US" b="1" dirty="0" smtClean="0">
                <a:cs typeface="Calibri" panose="020F0502020204030204" pitchFamily="34" charset="0"/>
              </a:rPr>
            </a:br>
            <a:r>
              <a:rPr lang="en-US" altLang="en-US" b="1" dirty="0">
                <a:cs typeface="Calibri" panose="020F0502020204030204" pitchFamily="34" charset="0"/>
              </a:rPr>
              <a:t/>
            </a:r>
            <a:br>
              <a:rPr lang="en-US" altLang="en-US" b="1" dirty="0">
                <a:cs typeface="Calibri" panose="020F0502020204030204" pitchFamily="34" charset="0"/>
              </a:rPr>
            </a:br>
            <a:r>
              <a:rPr lang="en-US" altLang="en-US" b="1" dirty="0" smtClean="0">
                <a:cs typeface="Calibri" panose="020F0502020204030204" pitchFamily="34" charset="0"/>
              </a:rPr>
              <a:t>Endometriosis</a:t>
            </a:r>
            <a:r>
              <a:rPr lang="en-US" altLang="en-US" b="1" dirty="0">
                <a:cs typeface="Calibri" panose="020F0502020204030204" pitchFamily="34" charset="0"/>
              </a:rPr>
              <a:t/>
            </a:r>
            <a:br>
              <a:rPr lang="en-US" altLang="en-US" b="1" dirty="0">
                <a:cs typeface="Calibri" panose="020F0502020204030204" pitchFamily="34" charset="0"/>
              </a:rPr>
            </a:br>
            <a:endParaRPr lang="en-US" dirty="0"/>
          </a:p>
        </p:txBody>
      </p:sp>
      <p:sp>
        <p:nvSpPr>
          <p:cNvPr id="3" name="Subtitle 2"/>
          <p:cNvSpPr>
            <a:spLocks noGrp="1"/>
          </p:cNvSpPr>
          <p:nvPr>
            <p:ph type="subTitle" idx="1"/>
          </p:nvPr>
        </p:nvSpPr>
        <p:spPr>
          <a:xfrm>
            <a:off x="1524000" y="4287186"/>
            <a:ext cx="9144000" cy="970613"/>
          </a:xfrm>
        </p:spPr>
        <p:txBody>
          <a:bodyPr>
            <a:normAutofit/>
          </a:bodyPr>
          <a:lstStyle/>
          <a:p>
            <a:r>
              <a:rPr lang="en-US" sz="2800" b="1" i="1" dirty="0" err="1" smtClean="0"/>
              <a:t>Mihretu</a:t>
            </a:r>
            <a:r>
              <a:rPr lang="en-US" sz="2800" b="1" i="1" dirty="0" smtClean="0"/>
              <a:t> </a:t>
            </a:r>
            <a:r>
              <a:rPr lang="en-US" sz="2800" b="1" i="1" dirty="0" err="1" smtClean="0"/>
              <a:t>Molla</a:t>
            </a:r>
            <a:r>
              <a:rPr lang="en-US" sz="2800" b="1" i="1" dirty="0" smtClean="0"/>
              <a:t> (</a:t>
            </a:r>
            <a:r>
              <a:rPr lang="en-US" sz="2800" b="1" i="1" dirty="0" err="1" smtClean="0"/>
              <a:t>Bsc</a:t>
            </a:r>
            <a:r>
              <a:rPr lang="en-US" sz="2800" b="1" i="1" dirty="0" smtClean="0"/>
              <a:t>, MSc)</a:t>
            </a:r>
            <a:endParaRPr lang="en-US" sz="2800" b="1" i="1" dirty="0"/>
          </a:p>
        </p:txBody>
      </p:sp>
      <p:sp>
        <p:nvSpPr>
          <p:cNvPr id="4" name="Date Placeholder 3"/>
          <p:cNvSpPr>
            <a:spLocks noGrp="1"/>
          </p:cNvSpPr>
          <p:nvPr>
            <p:ph type="dt" sz="half" idx="10"/>
          </p:nvPr>
        </p:nvSpPr>
        <p:spPr/>
        <p:txBody>
          <a:bodyPr/>
          <a:lstStyle/>
          <a:p>
            <a:fld id="{CF3F078A-4D19-45B7-8F91-D95D1CD50280}"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33</a:t>
            </a:fld>
            <a:endParaRPr lang="en-US"/>
          </a:p>
        </p:txBody>
      </p:sp>
    </p:spTree>
    <p:extLst>
      <p:ext uri="{BB962C8B-B14F-4D97-AF65-F5344CB8AC3E}">
        <p14:creationId xmlns:p14="http://schemas.microsoft.com/office/powerpoint/2010/main" val="28086715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 </a:t>
            </a:r>
            <a:endParaRPr lang="en-US" dirty="0"/>
          </a:p>
        </p:txBody>
      </p:sp>
      <p:sp>
        <p:nvSpPr>
          <p:cNvPr id="3" name="Content Placeholder 2"/>
          <p:cNvSpPr>
            <a:spLocks noGrp="1"/>
          </p:cNvSpPr>
          <p:nvPr>
            <p:ph idx="1"/>
          </p:nvPr>
        </p:nvSpPr>
        <p:spPr>
          <a:xfrm>
            <a:off x="1066800" y="1514008"/>
            <a:ext cx="10515600" cy="4842342"/>
          </a:xfrm>
        </p:spPr>
        <p:txBody>
          <a:bodyPr>
            <a:noAutofit/>
          </a:bodyPr>
          <a:lstStyle/>
          <a:p>
            <a:pPr marL="0" indent="0">
              <a:buNone/>
            </a:pPr>
            <a:r>
              <a:rPr lang="en-US" i="1" dirty="0" smtClean="0"/>
              <a:t>After learning this session students will be able to</a:t>
            </a:r>
          </a:p>
          <a:p>
            <a:r>
              <a:rPr lang="en-US" i="1" dirty="0" smtClean="0"/>
              <a:t>Define </a:t>
            </a:r>
            <a:r>
              <a:rPr lang="en-US" altLang="en-US" i="1" dirty="0" smtClean="0">
                <a:cs typeface="Calibri" panose="020F0502020204030204" pitchFamily="34" charset="0"/>
              </a:rPr>
              <a:t>Endometriosis</a:t>
            </a:r>
          </a:p>
          <a:p>
            <a:r>
              <a:rPr lang="en-US" altLang="en-US" i="1" dirty="0" smtClean="0">
                <a:cs typeface="Calibri" panose="020F0502020204030204" pitchFamily="34" charset="0"/>
              </a:rPr>
              <a:t>Identify and discuss theories on </a:t>
            </a:r>
            <a:r>
              <a:rPr lang="en-US" altLang="en-US" i="1" dirty="0" err="1" smtClean="0">
                <a:cs typeface="Calibri" panose="020F0502020204030204" pitchFamily="34" charset="0"/>
              </a:rPr>
              <a:t>histogenesis</a:t>
            </a:r>
            <a:r>
              <a:rPr lang="en-US" altLang="en-US" i="1" dirty="0" smtClean="0">
                <a:cs typeface="Calibri" panose="020F0502020204030204" pitchFamily="34" charset="0"/>
              </a:rPr>
              <a:t> of Endometriosis</a:t>
            </a:r>
          </a:p>
          <a:p>
            <a:r>
              <a:rPr lang="en-US" altLang="en-US" i="1" dirty="0" smtClean="0">
                <a:cs typeface="Calibri" panose="020F0502020204030204" pitchFamily="34" charset="0"/>
              </a:rPr>
              <a:t>Identify risk factors of Endometriosis</a:t>
            </a:r>
          </a:p>
          <a:p>
            <a:r>
              <a:rPr lang="en-US" altLang="en-US" i="1" dirty="0" smtClean="0">
                <a:cs typeface="Calibri" panose="020F0502020204030204" pitchFamily="34" charset="0"/>
              </a:rPr>
              <a:t>Identify  clinical features of Endometriosis</a:t>
            </a:r>
          </a:p>
          <a:p>
            <a:r>
              <a:rPr lang="en-US" altLang="en-US" i="1" dirty="0" smtClean="0">
                <a:cs typeface="Calibri" panose="020F0502020204030204" pitchFamily="34" charset="0"/>
              </a:rPr>
              <a:t>Identify diagnostic modalities of Endometriosis</a:t>
            </a:r>
          </a:p>
          <a:p>
            <a:r>
              <a:rPr lang="en-US" altLang="en-US" i="1" dirty="0" smtClean="0">
                <a:cs typeface="Calibri" panose="020F0502020204030204" pitchFamily="34" charset="0"/>
              </a:rPr>
              <a:t>Identify </a:t>
            </a:r>
            <a:r>
              <a:rPr lang="en-US" altLang="en-US" i="1" dirty="0" err="1" smtClean="0">
                <a:cs typeface="Calibri" panose="020F0502020204030204" pitchFamily="34" charset="0"/>
              </a:rPr>
              <a:t>DDx</a:t>
            </a:r>
            <a:r>
              <a:rPr lang="en-US" altLang="en-US" i="1" dirty="0" smtClean="0">
                <a:cs typeface="Calibri" panose="020F0502020204030204" pitchFamily="34" charset="0"/>
              </a:rPr>
              <a:t> of Endometriosis</a:t>
            </a:r>
          </a:p>
          <a:p>
            <a:r>
              <a:rPr lang="en-US" altLang="en-US" i="1" dirty="0" smtClean="0">
                <a:cs typeface="Calibri" panose="020F0502020204030204" pitchFamily="34" charset="0"/>
              </a:rPr>
              <a:t>Explain </a:t>
            </a:r>
            <a:r>
              <a:rPr lang="en-US" altLang="en-US" i="1" dirty="0" err="1" smtClean="0">
                <a:cs typeface="Calibri" panose="020F0502020204030204" pitchFamily="34" charset="0"/>
              </a:rPr>
              <a:t>mgt</a:t>
            </a:r>
            <a:r>
              <a:rPr lang="en-US" altLang="en-US" i="1" dirty="0" smtClean="0">
                <a:cs typeface="Calibri" panose="020F0502020204030204" pitchFamily="34" charset="0"/>
              </a:rPr>
              <a:t> options of Endometriosis</a:t>
            </a:r>
          </a:p>
          <a:p>
            <a:r>
              <a:rPr lang="en-US" altLang="en-US" i="1" dirty="0" smtClean="0">
                <a:cs typeface="Calibri" panose="020F0502020204030204" pitchFamily="34" charset="0"/>
              </a:rPr>
              <a:t>Identify possible complications of </a:t>
            </a:r>
            <a:r>
              <a:rPr lang="en-US" altLang="en-US" i="1" dirty="0">
                <a:cs typeface="Calibri" panose="020F0502020204030204" pitchFamily="34" charset="0"/>
              </a:rPr>
              <a:t>Endometriosis</a:t>
            </a:r>
            <a:br>
              <a:rPr lang="en-US" altLang="en-US" i="1" dirty="0">
                <a:cs typeface="Calibri" panose="020F0502020204030204" pitchFamily="34" charset="0"/>
              </a:rPr>
            </a:br>
            <a:r>
              <a:rPr lang="en-US" altLang="en-US" i="1" dirty="0">
                <a:cs typeface="Calibri" panose="020F0502020204030204" pitchFamily="34" charset="0"/>
              </a:rPr>
              <a:t/>
            </a:r>
            <a:br>
              <a:rPr lang="en-US" altLang="en-US" i="1" dirty="0">
                <a:cs typeface="Calibri" panose="020F0502020204030204" pitchFamily="34" charset="0"/>
              </a:rPr>
            </a:br>
            <a:r>
              <a:rPr lang="en-US" altLang="en-US" i="1" dirty="0">
                <a:cs typeface="Calibri" panose="020F0502020204030204" pitchFamily="34" charset="0"/>
              </a:rPr>
              <a:t/>
            </a:r>
            <a:br>
              <a:rPr lang="en-US" altLang="en-US" i="1" dirty="0">
                <a:cs typeface="Calibri" panose="020F0502020204030204" pitchFamily="34" charset="0"/>
              </a:rPr>
            </a:br>
            <a:endParaRPr lang="en-US" i="1" dirty="0"/>
          </a:p>
        </p:txBody>
      </p:sp>
      <p:sp>
        <p:nvSpPr>
          <p:cNvPr id="4" name="Date Placeholder 3"/>
          <p:cNvSpPr>
            <a:spLocks noGrp="1"/>
          </p:cNvSpPr>
          <p:nvPr>
            <p:ph type="dt" sz="half" idx="10"/>
          </p:nvPr>
        </p:nvSpPr>
        <p:spPr/>
        <p:txBody>
          <a:bodyPr/>
          <a:lstStyle/>
          <a:p>
            <a:fld id="{95DD5E12-300B-44D2-8EFD-A4CCD5A9DF63}"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34</a:t>
            </a:fld>
            <a:endParaRPr lang="en-US"/>
          </a:p>
        </p:txBody>
      </p:sp>
    </p:spTree>
    <p:extLst>
      <p:ext uri="{BB962C8B-B14F-4D97-AF65-F5344CB8AC3E}">
        <p14:creationId xmlns:p14="http://schemas.microsoft.com/office/powerpoint/2010/main" val="1706524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26720" y="365125"/>
            <a:ext cx="11262360" cy="838835"/>
          </a:xfrm>
        </p:spPr>
        <p:txBody>
          <a:bodyPr/>
          <a:lstStyle/>
          <a:p>
            <a:pPr eaLnBrk="1" hangingPunct="1"/>
            <a:r>
              <a:rPr lang="en-US" altLang="en-US" b="1" dirty="0" smtClean="0">
                <a:cs typeface="Calibri" panose="020F0502020204030204" pitchFamily="34" charset="0"/>
              </a:rPr>
              <a:t>Endometriosis</a:t>
            </a:r>
            <a:endParaRPr lang="en-US" altLang="en-US" dirty="0" smtClean="0"/>
          </a:p>
        </p:txBody>
      </p:sp>
      <p:sp>
        <p:nvSpPr>
          <p:cNvPr id="3075" name="Content Placeholder 2"/>
          <p:cNvSpPr>
            <a:spLocks noGrp="1"/>
          </p:cNvSpPr>
          <p:nvPr>
            <p:ph idx="1"/>
          </p:nvPr>
        </p:nvSpPr>
        <p:spPr>
          <a:xfrm>
            <a:off x="209862" y="1203960"/>
            <a:ext cx="11768778" cy="5318760"/>
          </a:xfrm>
        </p:spPr>
        <p:txBody>
          <a:bodyPr>
            <a:normAutofit/>
          </a:bodyPr>
          <a:lstStyle/>
          <a:p>
            <a:pPr algn="just"/>
            <a:r>
              <a:rPr lang="en-US" altLang="en-US" sz="3200" dirty="0" smtClean="0"/>
              <a:t>Endometriosis is the presence of endometrial glands and </a:t>
            </a:r>
            <a:r>
              <a:rPr lang="en-US" altLang="en-US" sz="3200" dirty="0" err="1" smtClean="0"/>
              <a:t>stroma</a:t>
            </a:r>
            <a:r>
              <a:rPr lang="en-US" altLang="en-US" sz="3200" dirty="0" smtClean="0"/>
              <a:t> outside of the endometrial cavity.</a:t>
            </a:r>
          </a:p>
          <a:p>
            <a:pPr algn="just"/>
            <a:r>
              <a:rPr lang="en-US" altLang="en-US" sz="3200" dirty="0" smtClean="0"/>
              <a:t>common </a:t>
            </a:r>
            <a:r>
              <a:rPr lang="en-US" altLang="en-US" sz="3200" dirty="0"/>
              <a:t>benign gynecologic </a:t>
            </a:r>
            <a:r>
              <a:rPr lang="en-US" altLang="en-US" sz="3200" dirty="0" smtClean="0"/>
              <a:t>disorder chiefly found in reproductive-aged women.</a:t>
            </a:r>
          </a:p>
          <a:p>
            <a:pPr algn="just"/>
            <a:r>
              <a:rPr lang="en-US" altLang="en-US" sz="3200" dirty="0" smtClean="0"/>
              <a:t>most </a:t>
            </a:r>
            <a:r>
              <a:rPr lang="en-US" altLang="en-US" sz="3200" dirty="0"/>
              <a:t>commonly found on the pelvic peritoneum </a:t>
            </a:r>
            <a:endParaRPr lang="en-US" altLang="en-US" sz="3200" dirty="0" smtClean="0"/>
          </a:p>
          <a:p>
            <a:pPr algn="just"/>
            <a:r>
              <a:rPr lang="en-US" altLang="en-US" sz="3200" dirty="0" smtClean="0"/>
              <a:t>may </a:t>
            </a:r>
            <a:r>
              <a:rPr lang="en-US" altLang="en-US" sz="3200" dirty="0"/>
              <a:t>also be found on the ovaries, </a:t>
            </a:r>
            <a:r>
              <a:rPr lang="en-US" altLang="en-US" sz="3200" dirty="0" err="1"/>
              <a:t>rectovaginal</a:t>
            </a:r>
            <a:r>
              <a:rPr lang="en-US" altLang="en-US" sz="3200" dirty="0"/>
              <a:t> septum, and </a:t>
            </a:r>
            <a:r>
              <a:rPr lang="en-US" altLang="en-US" sz="3200" dirty="0" smtClean="0"/>
              <a:t>pleura</a:t>
            </a:r>
            <a:endParaRPr lang="en-US" altLang="en-US" sz="3200" dirty="0"/>
          </a:p>
        </p:txBody>
      </p:sp>
      <p:sp>
        <p:nvSpPr>
          <p:cNvPr id="2" name="Date Placeholder 1"/>
          <p:cNvSpPr>
            <a:spLocks noGrp="1"/>
          </p:cNvSpPr>
          <p:nvPr>
            <p:ph type="dt" sz="half" idx="10"/>
          </p:nvPr>
        </p:nvSpPr>
        <p:spPr/>
        <p:txBody>
          <a:bodyPr/>
          <a:lstStyle/>
          <a:p>
            <a:fld id="{A3CF8B09-476B-4481-B169-2FECD3536B97}"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35</a:t>
            </a:fld>
            <a:endParaRPr lang="en-US"/>
          </a:p>
        </p:txBody>
      </p:sp>
    </p:spTree>
    <p:extLst>
      <p:ext uri="{BB962C8B-B14F-4D97-AF65-F5344CB8AC3E}">
        <p14:creationId xmlns:p14="http://schemas.microsoft.com/office/powerpoint/2010/main" val="29662694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3911"/>
          </a:xfrm>
        </p:spPr>
        <p:txBody>
          <a:bodyPr/>
          <a:lstStyle/>
          <a:p>
            <a:r>
              <a:rPr lang="en-US" altLang="en-US" b="1" dirty="0" smtClean="0">
                <a:cs typeface="Calibri" panose="020F0502020204030204" pitchFamily="34" charset="0"/>
              </a:rPr>
              <a:t>Endometriosis….</a:t>
            </a:r>
            <a:endParaRPr lang="en-US" dirty="0"/>
          </a:p>
        </p:txBody>
      </p:sp>
      <p:sp>
        <p:nvSpPr>
          <p:cNvPr id="3" name="Content Placeholder 2"/>
          <p:cNvSpPr>
            <a:spLocks noGrp="1"/>
          </p:cNvSpPr>
          <p:nvPr>
            <p:ph idx="1"/>
          </p:nvPr>
        </p:nvSpPr>
        <p:spPr>
          <a:xfrm>
            <a:off x="838200" y="1825624"/>
            <a:ext cx="10824148" cy="4530725"/>
          </a:xfrm>
        </p:spPr>
        <p:txBody>
          <a:bodyPr>
            <a:normAutofit/>
          </a:bodyPr>
          <a:lstStyle/>
          <a:p>
            <a:pPr algn="just"/>
            <a:r>
              <a:rPr lang="en-US" altLang="en-US" sz="3200" dirty="0" err="1"/>
              <a:t>Adenomyosis</a:t>
            </a:r>
            <a:r>
              <a:rPr lang="en-US" altLang="en-US" sz="3200" dirty="0"/>
              <a:t> is </a:t>
            </a:r>
            <a:r>
              <a:rPr lang="en-US" altLang="en-US" sz="3200" dirty="0" smtClean="0"/>
              <a:t>uterine </a:t>
            </a:r>
            <a:r>
              <a:rPr lang="en-US" altLang="en-US" sz="3200" dirty="0"/>
              <a:t>enlargement caused by ectopic rests of endometrium (both glands and </a:t>
            </a:r>
            <a:r>
              <a:rPr lang="en-US" altLang="en-US" sz="3200" dirty="0" err="1"/>
              <a:t>stroma</a:t>
            </a:r>
            <a:r>
              <a:rPr lang="en-US" altLang="en-US" sz="3200" dirty="0"/>
              <a:t>) located deep within the myometrium. </a:t>
            </a:r>
          </a:p>
          <a:p>
            <a:pPr algn="just"/>
            <a:r>
              <a:rPr lang="en-US" altLang="en-US" sz="3200" dirty="0"/>
              <a:t>These rests may be scattered throughout the myometrium (diffuse </a:t>
            </a:r>
            <a:r>
              <a:rPr lang="en-US" altLang="en-US" sz="3200" dirty="0" err="1"/>
              <a:t>adenomyosis</a:t>
            </a:r>
            <a:r>
              <a:rPr lang="en-US" altLang="en-US" sz="3200" dirty="0"/>
              <a:t>), or may  form a localized nodular </a:t>
            </a:r>
            <a:r>
              <a:rPr lang="en-US" altLang="en-US" sz="3200" dirty="0" smtClean="0"/>
              <a:t>collection (focal </a:t>
            </a:r>
            <a:r>
              <a:rPr lang="en-US" altLang="en-US" sz="3200" dirty="0" err="1" smtClean="0"/>
              <a:t>adenomyosis</a:t>
            </a:r>
            <a:r>
              <a:rPr lang="en-US" altLang="en-US" sz="3200" dirty="0" smtClean="0"/>
              <a:t>).</a:t>
            </a:r>
            <a:endParaRPr lang="en-US" altLang="en-US" sz="3200" dirty="0"/>
          </a:p>
          <a:p>
            <a:endParaRPr lang="en-US" sz="3200" dirty="0"/>
          </a:p>
        </p:txBody>
      </p:sp>
      <p:sp>
        <p:nvSpPr>
          <p:cNvPr id="4" name="Date Placeholder 3"/>
          <p:cNvSpPr>
            <a:spLocks noGrp="1"/>
          </p:cNvSpPr>
          <p:nvPr>
            <p:ph type="dt" sz="half" idx="10"/>
          </p:nvPr>
        </p:nvSpPr>
        <p:spPr/>
        <p:txBody>
          <a:bodyPr/>
          <a:lstStyle/>
          <a:p>
            <a:fld id="{DF818070-797B-4E6C-85FE-08D1840F9E94}"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36</a:t>
            </a:fld>
            <a:endParaRPr lang="en-US"/>
          </a:p>
        </p:txBody>
      </p:sp>
    </p:spTree>
    <p:extLst>
      <p:ext uri="{BB962C8B-B14F-4D97-AF65-F5344CB8AC3E}">
        <p14:creationId xmlns:p14="http://schemas.microsoft.com/office/powerpoint/2010/main" val="42274735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0" y="1371600"/>
            <a:ext cx="11597640" cy="5181600"/>
          </a:xfrm>
        </p:spPr>
        <p:txBody>
          <a:bodyPr rtlCol="0">
            <a:normAutofit/>
          </a:bodyPr>
          <a:lstStyle/>
          <a:p>
            <a:pPr>
              <a:defRPr/>
            </a:pPr>
            <a:r>
              <a:rPr lang="en-US" dirty="0" smtClean="0"/>
              <a:t> </a:t>
            </a:r>
            <a:r>
              <a:rPr lang="en-US" sz="3300" dirty="0" smtClean="0"/>
              <a:t>The </a:t>
            </a:r>
            <a:r>
              <a:rPr lang="en-US" sz="3300" dirty="0"/>
              <a:t>definitive cause of endometriosis remains unknown.</a:t>
            </a:r>
          </a:p>
          <a:p>
            <a:pPr>
              <a:defRPr/>
            </a:pPr>
            <a:r>
              <a:rPr lang="en-US" sz="3300" dirty="0"/>
              <a:t>Several theories have been proposed to explain the histogenesis of </a:t>
            </a:r>
            <a:r>
              <a:rPr lang="en-US" sz="3300" dirty="0" smtClean="0"/>
              <a:t>endometriosis</a:t>
            </a:r>
            <a:endParaRPr lang="en-US" sz="3300" dirty="0"/>
          </a:p>
          <a:p>
            <a:pPr>
              <a:defRPr/>
            </a:pPr>
            <a:r>
              <a:rPr lang="en-US" sz="3400" dirty="0" smtClean="0"/>
              <a:t>No </a:t>
            </a:r>
            <a:r>
              <a:rPr lang="en-US" sz="3400" dirty="0"/>
              <a:t>single theory can account for the location of endometriosis in all cases.</a:t>
            </a:r>
          </a:p>
        </p:txBody>
      </p:sp>
      <p:sp>
        <p:nvSpPr>
          <p:cNvPr id="5123" name="Title 1"/>
          <p:cNvSpPr>
            <a:spLocks noGrp="1"/>
          </p:cNvSpPr>
          <p:nvPr>
            <p:ph type="title"/>
          </p:nvPr>
        </p:nvSpPr>
        <p:spPr>
          <a:xfrm>
            <a:off x="670560" y="365125"/>
            <a:ext cx="10911840" cy="869315"/>
          </a:xfrm>
        </p:spPr>
        <p:txBody>
          <a:bodyPr/>
          <a:lstStyle/>
          <a:p>
            <a:r>
              <a:rPr lang="en-US" altLang="en-US" b="1" dirty="0" smtClean="0"/>
              <a:t> </a:t>
            </a:r>
            <a:r>
              <a:rPr lang="en-US" b="1" dirty="0" smtClean="0"/>
              <a:t>Etiology of endometriosis</a:t>
            </a:r>
            <a:endParaRPr lang="en-US" altLang="en-US" b="1" dirty="0" smtClean="0"/>
          </a:p>
        </p:txBody>
      </p:sp>
      <p:sp>
        <p:nvSpPr>
          <p:cNvPr id="2" name="Date Placeholder 1"/>
          <p:cNvSpPr>
            <a:spLocks noGrp="1"/>
          </p:cNvSpPr>
          <p:nvPr>
            <p:ph type="dt" sz="half" idx="10"/>
          </p:nvPr>
        </p:nvSpPr>
        <p:spPr/>
        <p:txBody>
          <a:bodyPr/>
          <a:lstStyle/>
          <a:p>
            <a:fld id="{4465FD70-B7E8-4DF6-8B3C-AA3EB921816D}"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37</a:t>
            </a:fld>
            <a:endParaRPr lang="en-US"/>
          </a:p>
        </p:txBody>
      </p:sp>
    </p:spTree>
    <p:extLst>
      <p:ext uri="{BB962C8B-B14F-4D97-AF65-F5344CB8AC3E}">
        <p14:creationId xmlns:p14="http://schemas.microsoft.com/office/powerpoint/2010/main" val="41315146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58875"/>
          </a:xfrm>
        </p:spPr>
        <p:txBody>
          <a:bodyPr/>
          <a:lstStyle/>
          <a:p>
            <a:r>
              <a:rPr lang="en-US" b="1" dirty="0" smtClean="0"/>
              <a:t>Etiology of endometriosis…..</a:t>
            </a:r>
            <a:endParaRPr lang="en-US" dirty="0"/>
          </a:p>
        </p:txBody>
      </p:sp>
      <p:sp>
        <p:nvSpPr>
          <p:cNvPr id="3" name="Content Placeholder 2"/>
          <p:cNvSpPr>
            <a:spLocks noGrp="1"/>
          </p:cNvSpPr>
          <p:nvPr>
            <p:ph idx="1"/>
          </p:nvPr>
        </p:nvSpPr>
        <p:spPr>
          <a:xfrm>
            <a:off x="381000" y="1691640"/>
            <a:ext cx="11643360" cy="4846320"/>
          </a:xfrm>
        </p:spPr>
        <p:txBody>
          <a:bodyPr>
            <a:normAutofit/>
          </a:bodyPr>
          <a:lstStyle/>
          <a:p>
            <a:pPr marL="400050" lvl="1" indent="0">
              <a:buNone/>
              <a:defRPr/>
            </a:pPr>
            <a:r>
              <a:rPr lang="en-US" sz="3200" dirty="0" smtClean="0"/>
              <a:t>Theories on Etiology of </a:t>
            </a:r>
            <a:r>
              <a:rPr lang="en-US" sz="3200" dirty="0" err="1"/>
              <a:t>E</a:t>
            </a:r>
            <a:r>
              <a:rPr lang="en-US" sz="3200" dirty="0" err="1" smtClean="0"/>
              <a:t>ndometrosis</a:t>
            </a:r>
            <a:endParaRPr lang="en-US" sz="3200" dirty="0" smtClean="0"/>
          </a:p>
          <a:p>
            <a:pPr marL="914400" lvl="1" indent="-514350">
              <a:buFont typeface="+mj-lt"/>
              <a:buAutoNum type="arabicPeriod"/>
              <a:defRPr/>
            </a:pPr>
            <a:r>
              <a:rPr lang="en-US" sz="3200" dirty="0" smtClean="0"/>
              <a:t>Ectopic </a:t>
            </a:r>
            <a:r>
              <a:rPr lang="en-US" sz="3200" dirty="0"/>
              <a:t>transplantation of endometrial tissue (Retrograde Menstruation )</a:t>
            </a:r>
          </a:p>
          <a:p>
            <a:pPr marL="914400" lvl="1" indent="-514350">
              <a:buFont typeface="+mj-lt"/>
              <a:buAutoNum type="arabicPeriod"/>
              <a:defRPr/>
            </a:pPr>
            <a:r>
              <a:rPr lang="en-US" sz="3200" dirty="0" err="1"/>
              <a:t>Coelomic</a:t>
            </a:r>
            <a:r>
              <a:rPr lang="en-US" sz="3200" dirty="0"/>
              <a:t> metaplasia</a:t>
            </a:r>
          </a:p>
          <a:p>
            <a:pPr marL="914400" lvl="1" indent="-514350">
              <a:buFont typeface="+mj-lt"/>
              <a:buAutoNum type="arabicPeriod"/>
              <a:defRPr/>
            </a:pPr>
            <a:r>
              <a:rPr lang="en-US" sz="3200" dirty="0"/>
              <a:t>The induction theory</a:t>
            </a:r>
          </a:p>
          <a:p>
            <a:pPr marL="914400" lvl="1" indent="-514350">
              <a:buFont typeface="+mj-lt"/>
              <a:buAutoNum type="arabicPeriod"/>
              <a:defRPr/>
            </a:pPr>
            <a:r>
              <a:rPr lang="en-US" sz="3200" dirty="0"/>
              <a:t>Lymphatic or Vascular Spread </a:t>
            </a:r>
          </a:p>
          <a:p>
            <a:endParaRPr lang="en-US" sz="3200" dirty="0"/>
          </a:p>
        </p:txBody>
      </p:sp>
      <p:sp>
        <p:nvSpPr>
          <p:cNvPr id="4" name="Date Placeholder 3"/>
          <p:cNvSpPr>
            <a:spLocks noGrp="1"/>
          </p:cNvSpPr>
          <p:nvPr>
            <p:ph type="dt" sz="half" idx="10"/>
          </p:nvPr>
        </p:nvSpPr>
        <p:spPr/>
        <p:txBody>
          <a:bodyPr/>
          <a:lstStyle/>
          <a:p>
            <a:fld id="{669CB7E0-8F8F-4948-BFEB-1E7023870ECD}"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38</a:t>
            </a:fld>
            <a:endParaRPr lang="en-US"/>
          </a:p>
        </p:txBody>
      </p:sp>
    </p:spTree>
    <p:extLst>
      <p:ext uri="{BB962C8B-B14F-4D97-AF65-F5344CB8AC3E}">
        <p14:creationId xmlns:p14="http://schemas.microsoft.com/office/powerpoint/2010/main" val="41673843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24840" y="365125"/>
            <a:ext cx="10728960" cy="823595"/>
          </a:xfrm>
        </p:spPr>
        <p:txBody>
          <a:bodyPr/>
          <a:lstStyle/>
          <a:p>
            <a:r>
              <a:rPr lang="en-US" dirty="0" smtClean="0"/>
              <a:t>Theories…..</a:t>
            </a:r>
            <a:endParaRPr lang="en-US" altLang="en-US" dirty="0" smtClean="0"/>
          </a:p>
        </p:txBody>
      </p:sp>
      <p:sp>
        <p:nvSpPr>
          <p:cNvPr id="3" name="Content Placeholder 2"/>
          <p:cNvSpPr>
            <a:spLocks noGrp="1"/>
          </p:cNvSpPr>
          <p:nvPr>
            <p:ph idx="1"/>
          </p:nvPr>
        </p:nvSpPr>
        <p:spPr>
          <a:xfrm>
            <a:off x="838200" y="1188720"/>
            <a:ext cx="10515600" cy="5532120"/>
          </a:xfrm>
        </p:spPr>
        <p:txBody>
          <a:bodyPr rtlCol="0">
            <a:normAutofit/>
          </a:bodyPr>
          <a:lstStyle/>
          <a:p>
            <a:pPr marL="0" indent="0" algn="just">
              <a:buNone/>
              <a:defRPr/>
            </a:pPr>
            <a:r>
              <a:rPr lang="en-US" sz="3200" b="1" dirty="0" smtClean="0"/>
              <a:t>Transplantation </a:t>
            </a:r>
            <a:r>
              <a:rPr lang="en-US" sz="3200" b="1" dirty="0"/>
              <a:t>Theory</a:t>
            </a:r>
            <a:endParaRPr lang="en-US" sz="3200" b="1" dirty="0" smtClean="0"/>
          </a:p>
          <a:p>
            <a:pPr algn="just">
              <a:defRPr/>
            </a:pPr>
            <a:r>
              <a:rPr lang="en-US" sz="3200" dirty="0" smtClean="0"/>
              <a:t> based on the assumption that endometriosis is caused by the seeding or implantation of endometrial cells by </a:t>
            </a:r>
            <a:r>
              <a:rPr lang="en-US" sz="3200" b="1" dirty="0" smtClean="0"/>
              <a:t>transtubal regurgitation during menstruation</a:t>
            </a:r>
          </a:p>
          <a:p>
            <a:pPr algn="just">
              <a:defRPr/>
            </a:pPr>
            <a:r>
              <a:rPr lang="en-US" sz="3200" dirty="0" smtClean="0"/>
              <a:t>Refluxed endometrial fragments </a:t>
            </a:r>
            <a:r>
              <a:rPr lang="en-US" sz="3200" b="1" dirty="0" smtClean="0"/>
              <a:t>adhere to and invade </a:t>
            </a:r>
            <a:r>
              <a:rPr lang="en-US" sz="3200" dirty="0" smtClean="0"/>
              <a:t>the peritoneal mesothelium and </a:t>
            </a:r>
            <a:r>
              <a:rPr lang="en-US" sz="3200" b="1" dirty="0" smtClean="0"/>
              <a:t>develop a blood supply, </a:t>
            </a:r>
            <a:r>
              <a:rPr lang="en-US" sz="3200" dirty="0" smtClean="0"/>
              <a:t>which leads to continued implant survival and growth.</a:t>
            </a:r>
          </a:p>
          <a:p>
            <a:pPr algn="just">
              <a:defRPr/>
            </a:pPr>
            <a:r>
              <a:rPr lang="en-US" sz="3200" dirty="0" smtClean="0"/>
              <a:t> Substantial clinical and experimental data support this hypothesis. </a:t>
            </a:r>
          </a:p>
        </p:txBody>
      </p:sp>
      <p:sp>
        <p:nvSpPr>
          <p:cNvPr id="2" name="Date Placeholder 1"/>
          <p:cNvSpPr>
            <a:spLocks noGrp="1"/>
          </p:cNvSpPr>
          <p:nvPr>
            <p:ph type="dt" sz="half" idx="10"/>
          </p:nvPr>
        </p:nvSpPr>
        <p:spPr/>
        <p:txBody>
          <a:bodyPr/>
          <a:lstStyle/>
          <a:p>
            <a:fld id="{75503CCE-368E-4F6C-B452-2B6357DCBEF8}"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39</a:t>
            </a:fld>
            <a:endParaRPr lang="en-US"/>
          </a:p>
        </p:txBody>
      </p:sp>
    </p:spTree>
    <p:extLst>
      <p:ext uri="{BB962C8B-B14F-4D97-AF65-F5344CB8AC3E}">
        <p14:creationId xmlns:p14="http://schemas.microsoft.com/office/powerpoint/2010/main" val="60145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3214"/>
          </a:xfrm>
        </p:spPr>
        <p:txBody>
          <a:bodyPr>
            <a:normAutofit/>
          </a:bodyPr>
          <a:lstStyle/>
          <a:p>
            <a:r>
              <a:rPr lang="en-US" dirty="0" smtClean="0"/>
              <a:t>Learning objectives </a:t>
            </a:r>
            <a:endParaRPr lang="en-US" dirty="0"/>
          </a:p>
        </p:txBody>
      </p:sp>
      <p:sp>
        <p:nvSpPr>
          <p:cNvPr id="3" name="Content Placeholder 2"/>
          <p:cNvSpPr>
            <a:spLocks noGrp="1"/>
          </p:cNvSpPr>
          <p:nvPr>
            <p:ph idx="1"/>
          </p:nvPr>
        </p:nvSpPr>
        <p:spPr>
          <a:xfrm>
            <a:off x="838200" y="1379095"/>
            <a:ext cx="10515600" cy="5141625"/>
          </a:xfrm>
        </p:spPr>
        <p:txBody>
          <a:bodyPr>
            <a:normAutofit fontScale="92500" lnSpcReduction="10000"/>
          </a:bodyPr>
          <a:lstStyle/>
          <a:p>
            <a:pPr marL="0" indent="0">
              <a:buNone/>
            </a:pPr>
            <a:r>
              <a:rPr lang="en-US" i="1" dirty="0" smtClean="0"/>
              <a:t>After learning this topic students are expected to</a:t>
            </a:r>
          </a:p>
          <a:p>
            <a:r>
              <a:rPr lang="en-US" i="1" dirty="0" smtClean="0"/>
              <a:t>Explain brief anatomy of </a:t>
            </a:r>
            <a:r>
              <a:rPr lang="en-US" i="1" dirty="0" err="1" smtClean="0"/>
              <a:t>ux</a:t>
            </a:r>
            <a:endParaRPr lang="en-US" i="1" dirty="0" smtClean="0"/>
          </a:p>
          <a:p>
            <a:r>
              <a:rPr lang="en-US" i="1" dirty="0" smtClean="0"/>
              <a:t> characterize </a:t>
            </a:r>
            <a:r>
              <a:rPr lang="en-US" i="1" dirty="0"/>
              <a:t>Leiomyoma of the </a:t>
            </a:r>
            <a:r>
              <a:rPr lang="en-US" i="1" dirty="0" smtClean="0"/>
              <a:t>Uterus</a:t>
            </a:r>
          </a:p>
          <a:p>
            <a:r>
              <a:rPr lang="en-US" i="1" dirty="0" smtClean="0"/>
              <a:t>List the possible risk factors of </a:t>
            </a:r>
            <a:r>
              <a:rPr lang="en-US" i="1" dirty="0"/>
              <a:t>Leiomyoma of the </a:t>
            </a:r>
            <a:r>
              <a:rPr lang="en-US" i="1" dirty="0" smtClean="0"/>
              <a:t>Uterus</a:t>
            </a:r>
          </a:p>
          <a:p>
            <a:r>
              <a:rPr lang="en-US" i="1" dirty="0" smtClean="0"/>
              <a:t>Classify </a:t>
            </a:r>
            <a:r>
              <a:rPr lang="en-US" i="1" dirty="0"/>
              <a:t>Leiomyoma of the Uterus</a:t>
            </a:r>
          </a:p>
          <a:p>
            <a:r>
              <a:rPr lang="en-US" i="1" dirty="0" smtClean="0"/>
              <a:t>Explain the degenerative variants of </a:t>
            </a:r>
            <a:r>
              <a:rPr lang="en-US" i="1" dirty="0"/>
              <a:t>Leiomyoma of the Uterus</a:t>
            </a:r>
          </a:p>
          <a:p>
            <a:r>
              <a:rPr lang="en-US" i="1" dirty="0" smtClean="0"/>
              <a:t>State the clinical features of </a:t>
            </a:r>
            <a:r>
              <a:rPr lang="en-US" i="1" dirty="0"/>
              <a:t>Leiomyoma of the </a:t>
            </a:r>
            <a:r>
              <a:rPr lang="en-US" i="1" dirty="0" smtClean="0"/>
              <a:t>Uterus</a:t>
            </a:r>
          </a:p>
          <a:p>
            <a:r>
              <a:rPr lang="en-US" i="1" dirty="0" smtClean="0"/>
              <a:t>Explain the effect of </a:t>
            </a:r>
            <a:r>
              <a:rPr lang="en-US" i="1" dirty="0"/>
              <a:t>Leiomyoma of the </a:t>
            </a:r>
            <a:r>
              <a:rPr lang="en-US" i="1" dirty="0" smtClean="0"/>
              <a:t>Uterus on pregnancy and vice versa </a:t>
            </a:r>
          </a:p>
          <a:p>
            <a:r>
              <a:rPr lang="en-US" i="1" dirty="0" smtClean="0"/>
              <a:t>Identify possible </a:t>
            </a:r>
            <a:r>
              <a:rPr lang="en-US" i="1" dirty="0" err="1" smtClean="0"/>
              <a:t>DDx</a:t>
            </a:r>
            <a:r>
              <a:rPr lang="en-US" i="1" dirty="0" smtClean="0"/>
              <a:t> for </a:t>
            </a:r>
            <a:r>
              <a:rPr lang="en-US" i="1" dirty="0"/>
              <a:t>Leiomyoma of the </a:t>
            </a:r>
            <a:r>
              <a:rPr lang="en-US" i="1" dirty="0" smtClean="0"/>
              <a:t>Uterus</a:t>
            </a:r>
          </a:p>
          <a:p>
            <a:r>
              <a:rPr lang="en-US" i="1" dirty="0" smtClean="0"/>
              <a:t>Explain management options for </a:t>
            </a:r>
            <a:r>
              <a:rPr lang="en-US" i="1" dirty="0"/>
              <a:t>Leiomyoma of the </a:t>
            </a:r>
            <a:r>
              <a:rPr lang="en-US" i="1" dirty="0" smtClean="0"/>
              <a:t>Uterus</a:t>
            </a:r>
          </a:p>
          <a:p>
            <a:r>
              <a:rPr lang="en-US" i="1" dirty="0" smtClean="0"/>
              <a:t>Identify possible complications of </a:t>
            </a:r>
            <a:r>
              <a:rPr lang="en-US" i="1" dirty="0"/>
              <a:t>Leiomyoma of the Uterus</a:t>
            </a:r>
          </a:p>
          <a:p>
            <a:endParaRPr lang="en-US" i="1" dirty="0"/>
          </a:p>
          <a:p>
            <a:endParaRPr lang="en-US" i="1" dirty="0"/>
          </a:p>
          <a:p>
            <a:endParaRPr lang="en-US" i="1" dirty="0"/>
          </a:p>
          <a:p>
            <a:endParaRPr lang="en-US" i="1" dirty="0"/>
          </a:p>
          <a:p>
            <a:endParaRPr lang="en-US" i="1" dirty="0"/>
          </a:p>
          <a:p>
            <a:endParaRPr lang="en-US" i="1" dirty="0"/>
          </a:p>
          <a:p>
            <a:endParaRPr lang="en-US" i="1" dirty="0"/>
          </a:p>
        </p:txBody>
      </p:sp>
      <p:sp>
        <p:nvSpPr>
          <p:cNvPr id="4" name="Date Placeholder 3"/>
          <p:cNvSpPr>
            <a:spLocks noGrp="1"/>
          </p:cNvSpPr>
          <p:nvPr>
            <p:ph type="dt" sz="half" idx="10"/>
          </p:nvPr>
        </p:nvSpPr>
        <p:spPr/>
        <p:txBody>
          <a:bodyPr/>
          <a:lstStyle/>
          <a:p>
            <a:fld id="{D4819463-1548-4C3A-A2B1-73241B3FDCAE}" type="datetime1">
              <a:rPr lang="en-US" smtClean="0"/>
              <a:t>5/14/2018</a:t>
            </a:fld>
            <a:endParaRPr lang="en-US"/>
          </a:p>
        </p:txBody>
      </p:sp>
      <p:sp>
        <p:nvSpPr>
          <p:cNvPr id="5" name="Footer Placeholder 4"/>
          <p:cNvSpPr>
            <a:spLocks noGrp="1"/>
          </p:cNvSpPr>
          <p:nvPr>
            <p:ph type="ftr" sz="quarter" idx="11"/>
          </p:nvPr>
        </p:nvSpPr>
        <p:spPr/>
        <p:txBody>
          <a:bodyPr/>
          <a:lstStyle/>
          <a:p>
            <a:r>
              <a:rPr lang="en-US" dirty="0" err="1" smtClean="0"/>
              <a:t>Mihretu</a:t>
            </a:r>
            <a:r>
              <a:rPr lang="en-US" dirty="0" smtClean="0"/>
              <a:t> </a:t>
            </a:r>
            <a:r>
              <a:rPr lang="en-US" dirty="0" err="1" smtClean="0"/>
              <a:t>Molla</a:t>
            </a:r>
            <a:endParaRPr lang="en-US" dirty="0"/>
          </a:p>
        </p:txBody>
      </p:sp>
      <p:sp>
        <p:nvSpPr>
          <p:cNvPr id="6" name="Slide Number Placeholder 5"/>
          <p:cNvSpPr>
            <a:spLocks noGrp="1"/>
          </p:cNvSpPr>
          <p:nvPr>
            <p:ph type="sldNum" sz="quarter" idx="12"/>
          </p:nvPr>
        </p:nvSpPr>
        <p:spPr/>
        <p:txBody>
          <a:bodyPr/>
          <a:lstStyle/>
          <a:p>
            <a:fld id="{9F65A144-A3BF-4342-8CA1-55140AAF20AF}" type="slidenum">
              <a:rPr lang="en-US" smtClean="0"/>
              <a:t>4</a:t>
            </a:fld>
            <a:endParaRPr lang="en-US"/>
          </a:p>
        </p:txBody>
      </p:sp>
    </p:spTree>
    <p:extLst>
      <p:ext uri="{BB962C8B-B14F-4D97-AF65-F5344CB8AC3E}">
        <p14:creationId xmlns:p14="http://schemas.microsoft.com/office/powerpoint/2010/main" val="16839206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38200" y="365125"/>
            <a:ext cx="10515600" cy="1113155"/>
          </a:xfrm>
        </p:spPr>
        <p:txBody>
          <a:bodyPr/>
          <a:lstStyle/>
          <a:p>
            <a:r>
              <a:rPr lang="en-US" dirty="0" smtClean="0"/>
              <a:t>Theories…..</a:t>
            </a:r>
            <a:endParaRPr lang="en-US" altLang="en-US" dirty="0" smtClean="0"/>
          </a:p>
        </p:txBody>
      </p:sp>
      <p:sp>
        <p:nvSpPr>
          <p:cNvPr id="3" name="Content Placeholder 2"/>
          <p:cNvSpPr>
            <a:spLocks noGrp="1"/>
          </p:cNvSpPr>
          <p:nvPr>
            <p:ph idx="1"/>
          </p:nvPr>
        </p:nvSpPr>
        <p:spPr>
          <a:xfrm>
            <a:off x="289560" y="1325880"/>
            <a:ext cx="11628120" cy="5364480"/>
          </a:xfrm>
        </p:spPr>
        <p:txBody>
          <a:bodyPr rtlCol="0">
            <a:noAutofit/>
          </a:bodyPr>
          <a:lstStyle/>
          <a:p>
            <a:pPr marL="0" indent="0" algn="just">
              <a:buNone/>
              <a:defRPr/>
            </a:pPr>
            <a:r>
              <a:rPr lang="en-US" b="1" dirty="0" err="1" smtClean="0"/>
              <a:t>Coelomic</a:t>
            </a:r>
            <a:r>
              <a:rPr lang="en-US" b="1" dirty="0" smtClean="0"/>
              <a:t> </a:t>
            </a:r>
            <a:r>
              <a:rPr lang="en-US" b="1" dirty="0"/>
              <a:t>Metaplasia</a:t>
            </a:r>
          </a:p>
          <a:p>
            <a:pPr algn="just">
              <a:defRPr/>
            </a:pPr>
            <a:r>
              <a:rPr lang="en-US" dirty="0" smtClean="0"/>
              <a:t>suggests that the parietal peritoneum is a </a:t>
            </a:r>
            <a:r>
              <a:rPr lang="en-US" b="1" dirty="0" smtClean="0"/>
              <a:t>pluripotential tissue </a:t>
            </a:r>
            <a:r>
              <a:rPr lang="en-US" dirty="0" smtClean="0"/>
              <a:t>that can undergo metaplastic transformation to tissue histologically indistinguishable from normal endometrium.</a:t>
            </a:r>
          </a:p>
          <a:p>
            <a:pPr algn="just">
              <a:defRPr/>
            </a:pPr>
            <a:r>
              <a:rPr lang="en-US" dirty="0" smtClean="0"/>
              <a:t>Because the ovary and the progenitor of the endometrium, the müllerian ducts, are both derived from coelomic epithelium, metaplasia may explain the development of ovarian endometriosis. </a:t>
            </a:r>
          </a:p>
          <a:p>
            <a:pPr algn="just">
              <a:defRPr/>
            </a:pPr>
            <a:r>
              <a:rPr lang="en-US" dirty="0" smtClean="0"/>
              <a:t>This theory is attractive in instances of endometriosis in the absence of menstruation, such as in premenarchal and postmenopausal women, and in males treated with estrogen and orchiectomy for prostatic carcinoma . </a:t>
            </a:r>
          </a:p>
        </p:txBody>
      </p:sp>
      <p:sp>
        <p:nvSpPr>
          <p:cNvPr id="2" name="Date Placeholder 1"/>
          <p:cNvSpPr>
            <a:spLocks noGrp="1"/>
          </p:cNvSpPr>
          <p:nvPr>
            <p:ph type="dt" sz="half" idx="10"/>
          </p:nvPr>
        </p:nvSpPr>
        <p:spPr/>
        <p:txBody>
          <a:bodyPr/>
          <a:lstStyle/>
          <a:p>
            <a:fld id="{05DAEA4B-B4D5-42B9-98A4-96F840C59221}"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40</a:t>
            </a:fld>
            <a:endParaRPr lang="en-US"/>
          </a:p>
        </p:txBody>
      </p:sp>
    </p:spTree>
    <p:extLst>
      <p:ext uri="{BB962C8B-B14F-4D97-AF65-F5344CB8AC3E}">
        <p14:creationId xmlns:p14="http://schemas.microsoft.com/office/powerpoint/2010/main" val="2024191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838200" y="319405"/>
            <a:ext cx="10515600" cy="732155"/>
          </a:xfrm>
        </p:spPr>
        <p:txBody>
          <a:bodyPr/>
          <a:lstStyle/>
          <a:p>
            <a:r>
              <a:rPr lang="en-US" dirty="0" smtClean="0"/>
              <a:t>Theories…..</a:t>
            </a:r>
            <a:endParaRPr lang="en-US" altLang="en-US" dirty="0" smtClean="0"/>
          </a:p>
        </p:txBody>
      </p:sp>
      <p:sp>
        <p:nvSpPr>
          <p:cNvPr id="3" name="Content Placeholder 2"/>
          <p:cNvSpPr>
            <a:spLocks noGrp="1"/>
          </p:cNvSpPr>
          <p:nvPr>
            <p:ph idx="1"/>
          </p:nvPr>
        </p:nvSpPr>
        <p:spPr>
          <a:xfrm>
            <a:off x="441960" y="1203960"/>
            <a:ext cx="11551920" cy="5349240"/>
          </a:xfrm>
        </p:spPr>
        <p:txBody>
          <a:bodyPr rtlCol="0">
            <a:noAutofit/>
          </a:bodyPr>
          <a:lstStyle/>
          <a:p>
            <a:pPr marL="0" indent="0" algn="just">
              <a:buNone/>
              <a:defRPr/>
            </a:pPr>
            <a:r>
              <a:rPr lang="en-US" sz="3200" b="1" dirty="0" smtClean="0"/>
              <a:t>Induction </a:t>
            </a:r>
            <a:r>
              <a:rPr lang="en-US" sz="3200" b="1" dirty="0"/>
              <a:t>Theory</a:t>
            </a:r>
          </a:p>
          <a:p>
            <a:pPr algn="just">
              <a:defRPr/>
            </a:pPr>
            <a:r>
              <a:rPr lang="en-US" sz="3200" dirty="0" smtClean="0">
                <a:cs typeface="Calibri" pitchFamily="34" charset="0"/>
              </a:rPr>
              <a:t>an extension of the coelomic metaplasia theory.</a:t>
            </a:r>
          </a:p>
          <a:p>
            <a:pPr algn="just">
              <a:defRPr/>
            </a:pPr>
            <a:r>
              <a:rPr lang="en-US" sz="3200" dirty="0" smtClean="0">
                <a:cs typeface="Calibri" pitchFamily="34" charset="0"/>
              </a:rPr>
              <a:t>It proposes that an endogenous or </a:t>
            </a:r>
            <a:r>
              <a:rPr lang="en-US" sz="3200" dirty="0" smtClean="0"/>
              <a:t>exogenous</a:t>
            </a:r>
            <a:r>
              <a:rPr lang="en-US" sz="3200" dirty="0" smtClean="0">
                <a:cs typeface="Calibri" pitchFamily="34" charset="0"/>
              </a:rPr>
              <a:t> (undefined) biochemical factor can induce undifferentiated peritoneal cells to develop into endometrial tissue. </a:t>
            </a:r>
          </a:p>
          <a:p>
            <a:pPr algn="just">
              <a:defRPr/>
            </a:pPr>
            <a:r>
              <a:rPr lang="en-US" sz="3200" dirty="0" smtClean="0"/>
              <a:t>These substances may be exogenous or released directly from the endometrium. </a:t>
            </a:r>
          </a:p>
        </p:txBody>
      </p:sp>
      <p:sp>
        <p:nvSpPr>
          <p:cNvPr id="2" name="Date Placeholder 1"/>
          <p:cNvSpPr>
            <a:spLocks noGrp="1"/>
          </p:cNvSpPr>
          <p:nvPr>
            <p:ph type="dt" sz="half" idx="10"/>
          </p:nvPr>
        </p:nvSpPr>
        <p:spPr/>
        <p:txBody>
          <a:bodyPr/>
          <a:lstStyle/>
          <a:p>
            <a:fld id="{26FFD4A0-30CD-4B95-B008-FBB33BDF7D22}"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41</a:t>
            </a:fld>
            <a:endParaRPr lang="en-US"/>
          </a:p>
        </p:txBody>
      </p:sp>
    </p:spTree>
    <p:extLst>
      <p:ext uri="{BB962C8B-B14F-4D97-AF65-F5344CB8AC3E}">
        <p14:creationId xmlns:p14="http://schemas.microsoft.com/office/powerpoint/2010/main" val="22574725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838200" y="365125"/>
            <a:ext cx="10515600" cy="793115"/>
          </a:xfrm>
        </p:spPr>
        <p:txBody>
          <a:bodyPr/>
          <a:lstStyle/>
          <a:p>
            <a:r>
              <a:rPr lang="en-US" dirty="0" smtClean="0"/>
              <a:t>Theories…..</a:t>
            </a:r>
            <a:endParaRPr lang="en-US" altLang="en-US" b="1" dirty="0" smtClean="0">
              <a:solidFill>
                <a:srgbClr val="002060"/>
              </a:solidFill>
              <a:cs typeface="Calibri" panose="020F0502020204030204" pitchFamily="34" charset="0"/>
            </a:endParaRPr>
          </a:p>
        </p:txBody>
      </p:sp>
      <p:sp>
        <p:nvSpPr>
          <p:cNvPr id="3" name="Content Placeholder 2"/>
          <p:cNvSpPr>
            <a:spLocks noGrp="1"/>
          </p:cNvSpPr>
          <p:nvPr>
            <p:ph idx="1"/>
          </p:nvPr>
        </p:nvSpPr>
        <p:spPr>
          <a:xfrm>
            <a:off x="594360" y="1280160"/>
            <a:ext cx="11353800" cy="5425440"/>
          </a:xfrm>
        </p:spPr>
        <p:txBody>
          <a:bodyPr rtlCol="0">
            <a:normAutofit/>
          </a:bodyPr>
          <a:lstStyle/>
          <a:p>
            <a:pPr marL="0" indent="0" algn="just">
              <a:buNone/>
              <a:defRPr/>
            </a:pPr>
            <a:r>
              <a:rPr lang="en-US" sz="3200" b="1" dirty="0" smtClean="0"/>
              <a:t>Lymphatic </a:t>
            </a:r>
            <a:r>
              <a:rPr lang="en-US" sz="3200" b="1" dirty="0"/>
              <a:t>or Vascular Spread </a:t>
            </a:r>
          </a:p>
          <a:p>
            <a:pPr algn="just">
              <a:defRPr/>
            </a:pPr>
            <a:r>
              <a:rPr lang="en-US" sz="3200" dirty="0" smtClean="0"/>
              <a:t>Extra </a:t>
            </a:r>
            <a:r>
              <a:rPr lang="en-US" sz="3200" dirty="0"/>
              <a:t>pelvic endometriosis, although rare </a:t>
            </a:r>
            <a:r>
              <a:rPr lang="en-US" sz="3200" dirty="0" smtClean="0"/>
              <a:t>(1%–2%), potentially may result from vascular or lymphatic dissemination of endometrial cells to many gynecologic (vulva, vagina, cervix) and non gynecologic sites.</a:t>
            </a:r>
          </a:p>
          <a:p>
            <a:pPr algn="just">
              <a:defRPr/>
            </a:pPr>
            <a:r>
              <a:rPr lang="en-US" sz="3200" dirty="0" smtClean="0"/>
              <a:t> The latter include bowel (appendix, rectum, sigmoid colon, small intestine, hernia sacs), lungs and pleural cavity, skin (episiotomy or other surgical scars, inguinal region, extremities, umbilicus), lymph glands, nerves, and brain .</a:t>
            </a:r>
          </a:p>
          <a:p>
            <a:pPr algn="just">
              <a:defRPr/>
            </a:pPr>
            <a:endParaRPr lang="en-US" sz="3200" dirty="0" smtClean="0"/>
          </a:p>
        </p:txBody>
      </p:sp>
      <p:sp>
        <p:nvSpPr>
          <p:cNvPr id="2" name="Date Placeholder 1"/>
          <p:cNvSpPr>
            <a:spLocks noGrp="1"/>
          </p:cNvSpPr>
          <p:nvPr>
            <p:ph type="dt" sz="half" idx="10"/>
          </p:nvPr>
        </p:nvSpPr>
        <p:spPr/>
        <p:txBody>
          <a:bodyPr/>
          <a:lstStyle/>
          <a:p>
            <a:fld id="{D55DF415-7142-4B46-8484-25E064D7E9E3}" type="datetime1">
              <a:rPr lang="en-US" smtClean="0"/>
              <a:t>5/14/2018</a:t>
            </a:fld>
            <a:endParaRPr lang="en-US"/>
          </a:p>
        </p:txBody>
      </p:sp>
      <p:sp>
        <p:nvSpPr>
          <p:cNvPr id="4" name="Footer Placeholder 3"/>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42</a:t>
            </a:fld>
            <a:endParaRPr lang="en-US"/>
          </a:p>
        </p:txBody>
      </p:sp>
    </p:spTree>
    <p:extLst>
      <p:ext uri="{BB962C8B-B14F-4D97-AF65-F5344CB8AC3E}">
        <p14:creationId xmlns:p14="http://schemas.microsoft.com/office/powerpoint/2010/main" val="14927852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381" y="304800"/>
            <a:ext cx="9190220" cy="990600"/>
          </a:xfrm>
        </p:spPr>
        <p:txBody>
          <a:bodyPr>
            <a:normAutofit/>
          </a:bodyPr>
          <a:lstStyle/>
          <a:p>
            <a:r>
              <a:rPr lang="en-US" sz="3600" b="1" dirty="0" smtClean="0">
                <a:latin typeface="+mn-lt"/>
                <a:cs typeface="Times New Roman" pitchFamily="18" charset="0"/>
              </a:rPr>
              <a:t>Possible Implantation sites</a:t>
            </a:r>
            <a:endParaRPr lang="en-US" sz="3600" b="1" dirty="0">
              <a:latin typeface="+mn-lt"/>
              <a:cs typeface="Times New Roman" pitchFamily="18" charset="0"/>
            </a:endParaRPr>
          </a:p>
        </p:txBody>
      </p:sp>
      <p:sp>
        <p:nvSpPr>
          <p:cNvPr id="3" name="Content Placeholder 2"/>
          <p:cNvSpPr>
            <a:spLocks noGrp="1"/>
          </p:cNvSpPr>
          <p:nvPr>
            <p:ph idx="1"/>
          </p:nvPr>
        </p:nvSpPr>
        <p:spPr>
          <a:xfrm>
            <a:off x="824458" y="1295399"/>
            <a:ext cx="10837890" cy="5426075"/>
          </a:xfrm>
        </p:spPr>
        <p:txBody>
          <a:bodyPr>
            <a:normAutofit lnSpcReduction="10000"/>
          </a:bodyPr>
          <a:lstStyle/>
          <a:p>
            <a:pPr>
              <a:lnSpc>
                <a:spcPct val="100000"/>
              </a:lnSpc>
            </a:pPr>
            <a:r>
              <a:rPr lang="en-US" sz="3200" dirty="0">
                <a:cs typeface="Times New Roman" pitchFamily="18" charset="0"/>
              </a:rPr>
              <a:t>Cervix(50%)</a:t>
            </a:r>
          </a:p>
          <a:p>
            <a:pPr>
              <a:lnSpc>
                <a:spcPct val="100000"/>
              </a:lnSpc>
            </a:pPr>
            <a:r>
              <a:rPr lang="en-US" sz="3200" dirty="0">
                <a:cs typeface="Times New Roman" pitchFamily="18" charset="0"/>
              </a:rPr>
              <a:t>Uterine </a:t>
            </a:r>
            <a:r>
              <a:rPr lang="en-US" sz="3200" dirty="0" err="1">
                <a:cs typeface="Times New Roman" pitchFamily="18" charset="0"/>
              </a:rPr>
              <a:t>cul</a:t>
            </a:r>
            <a:r>
              <a:rPr lang="en-US" sz="3200" dirty="0">
                <a:cs typeface="Times New Roman" pitchFamily="18" charset="0"/>
              </a:rPr>
              <a:t>- de -sac</a:t>
            </a:r>
          </a:p>
          <a:p>
            <a:pPr>
              <a:lnSpc>
                <a:spcPct val="100000"/>
              </a:lnSpc>
            </a:pPr>
            <a:r>
              <a:rPr lang="en-US" sz="3200" dirty="0">
                <a:cs typeface="Times New Roman" pitchFamily="18" charset="0"/>
              </a:rPr>
              <a:t>Posterior broad ligament</a:t>
            </a:r>
          </a:p>
          <a:p>
            <a:pPr>
              <a:lnSpc>
                <a:spcPct val="100000"/>
              </a:lnSpc>
            </a:pPr>
            <a:r>
              <a:rPr lang="en-US" sz="3200" dirty="0" err="1">
                <a:cs typeface="Times New Roman" pitchFamily="18" charset="0"/>
              </a:rPr>
              <a:t>Uterosacral</a:t>
            </a:r>
            <a:r>
              <a:rPr lang="en-US" sz="3200" dirty="0">
                <a:cs typeface="Times New Roman" pitchFamily="18" charset="0"/>
              </a:rPr>
              <a:t> ligament</a:t>
            </a:r>
          </a:p>
          <a:p>
            <a:pPr>
              <a:lnSpc>
                <a:spcPct val="100000"/>
              </a:lnSpc>
            </a:pPr>
            <a:r>
              <a:rPr lang="en-US" sz="3200" dirty="0" err="1">
                <a:cs typeface="Times New Roman" pitchFamily="18" charset="0"/>
              </a:rPr>
              <a:t>Ux</a:t>
            </a:r>
            <a:r>
              <a:rPr lang="en-US" sz="3200" dirty="0">
                <a:cs typeface="Times New Roman" pitchFamily="18" charset="0"/>
              </a:rPr>
              <a:t>, and fallopian tube</a:t>
            </a:r>
          </a:p>
          <a:p>
            <a:pPr>
              <a:lnSpc>
                <a:spcPct val="100000"/>
              </a:lnSpc>
            </a:pPr>
            <a:r>
              <a:rPr lang="en-US" sz="3200" dirty="0">
                <a:cs typeface="Times New Roman" pitchFamily="18" charset="0"/>
              </a:rPr>
              <a:t>sigmoid colon</a:t>
            </a:r>
          </a:p>
          <a:p>
            <a:pPr>
              <a:lnSpc>
                <a:spcPct val="100000"/>
              </a:lnSpc>
            </a:pPr>
            <a:r>
              <a:rPr lang="en-US" sz="3200" dirty="0" smtClean="0">
                <a:cs typeface="Times New Roman" pitchFamily="18" charset="0"/>
              </a:rPr>
              <a:t>Appendix</a:t>
            </a:r>
          </a:p>
          <a:p>
            <a:pPr marL="0" indent="0">
              <a:lnSpc>
                <a:spcPct val="100000"/>
              </a:lnSpc>
              <a:buNone/>
            </a:pPr>
            <a:r>
              <a:rPr lang="en-US" sz="3200" dirty="0" smtClean="0">
                <a:cs typeface="Times New Roman" pitchFamily="18" charset="0"/>
              </a:rPr>
              <a:t>NB</a:t>
            </a:r>
          </a:p>
          <a:p>
            <a:pPr marL="0" indent="0">
              <a:lnSpc>
                <a:spcPct val="100000"/>
              </a:lnSpc>
              <a:buNone/>
            </a:pPr>
            <a:r>
              <a:rPr lang="en-US" sz="3200" dirty="0" smtClean="0">
                <a:cs typeface="Times New Roman" pitchFamily="18" charset="0"/>
              </a:rPr>
              <a:t>These is not all inclusive list of possible implantation sites </a:t>
            </a:r>
            <a:endParaRPr lang="en-US" sz="3200" dirty="0"/>
          </a:p>
        </p:txBody>
      </p:sp>
      <p:sp>
        <p:nvSpPr>
          <p:cNvPr id="4" name="Date Placeholder 3"/>
          <p:cNvSpPr>
            <a:spLocks noGrp="1"/>
          </p:cNvSpPr>
          <p:nvPr>
            <p:ph type="dt" sz="half" idx="10"/>
          </p:nvPr>
        </p:nvSpPr>
        <p:spPr>
          <a:xfrm>
            <a:off x="14097000" y="7315200"/>
            <a:ext cx="2667000" cy="365125"/>
          </a:xfrm>
        </p:spPr>
        <p:txBody>
          <a:bodyPr/>
          <a:lstStyle/>
          <a:p>
            <a:fld id="{F97F768B-3533-4B28-9B46-234FBF78613A}" type="datetime1">
              <a:rPr lang="en-US" smtClean="0"/>
              <a:t>5/14/2018</a:t>
            </a:fld>
            <a:endParaRPr lang="en-US" dirty="0"/>
          </a:p>
        </p:txBody>
      </p:sp>
      <p:sp>
        <p:nvSpPr>
          <p:cNvPr id="5" name="Slide Number Placeholder 4"/>
          <p:cNvSpPr>
            <a:spLocks noGrp="1"/>
          </p:cNvSpPr>
          <p:nvPr>
            <p:ph type="sldNum" sz="quarter" idx="12"/>
          </p:nvPr>
        </p:nvSpPr>
        <p:spPr/>
        <p:txBody>
          <a:bodyPr>
            <a:normAutofit/>
          </a:bodyPr>
          <a:lstStyle/>
          <a:p>
            <a:fld id="{11021FC0-F1FB-4FD1-83AC-4E12A599662E}" type="slidenum">
              <a:rPr lang="en-US" smtClean="0"/>
              <a:pPr/>
              <a:t>43</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Tree>
    <p:extLst>
      <p:ext uri="{BB962C8B-B14F-4D97-AF65-F5344CB8AC3E}">
        <p14:creationId xmlns:p14="http://schemas.microsoft.com/office/powerpoint/2010/main" val="3170684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81000" y="365125"/>
            <a:ext cx="10972800" cy="823595"/>
          </a:xfrm>
        </p:spPr>
        <p:txBody>
          <a:bodyPr>
            <a:normAutofit fontScale="90000"/>
          </a:bodyPr>
          <a:lstStyle/>
          <a:p>
            <a:pPr eaLnBrk="1" hangingPunct="1"/>
            <a:r>
              <a:rPr lang="en-US" altLang="en-US" dirty="0" smtClean="0"/>
              <a:t/>
            </a:r>
            <a:br>
              <a:rPr lang="en-US" altLang="en-US" dirty="0" smtClean="0"/>
            </a:br>
            <a:r>
              <a:rPr lang="en-US" altLang="en-US" b="1" dirty="0" smtClean="0">
                <a:cs typeface="Calibri" panose="020F0502020204030204" pitchFamily="34" charset="0"/>
              </a:rPr>
              <a:t>Risk factors for endometriosis </a:t>
            </a:r>
            <a:br>
              <a:rPr lang="en-US" altLang="en-US" b="1" dirty="0" smtClean="0">
                <a:cs typeface="Calibri" panose="020F0502020204030204" pitchFamily="34" charset="0"/>
              </a:rPr>
            </a:br>
            <a:endParaRPr lang="en-US" altLang="en-US" b="1" dirty="0" smtClean="0">
              <a:cs typeface="Calibri" panose="020F0502020204030204" pitchFamily="34" charset="0"/>
            </a:endParaRPr>
          </a:p>
        </p:txBody>
      </p:sp>
      <p:sp>
        <p:nvSpPr>
          <p:cNvPr id="11267" name="Content Placeholder 2"/>
          <p:cNvSpPr>
            <a:spLocks noGrp="1"/>
          </p:cNvSpPr>
          <p:nvPr>
            <p:ph idx="1"/>
          </p:nvPr>
        </p:nvSpPr>
        <p:spPr>
          <a:xfrm>
            <a:off x="381000" y="1188720"/>
            <a:ext cx="11536680" cy="5669280"/>
          </a:xfrm>
        </p:spPr>
        <p:txBody>
          <a:bodyPr>
            <a:normAutofit/>
          </a:bodyPr>
          <a:lstStyle/>
          <a:p>
            <a:r>
              <a:rPr lang="en-US" altLang="en-US" sz="3200" dirty="0" smtClean="0"/>
              <a:t>Familial Clustering </a:t>
            </a:r>
            <a:endParaRPr lang="en-US" altLang="en-US" sz="3200" b="1" dirty="0"/>
          </a:p>
          <a:p>
            <a:pPr lvl="1">
              <a:buFont typeface="Wingdings" panose="05000000000000000000" pitchFamily="2" charset="2"/>
              <a:buChar char="Ø"/>
            </a:pPr>
            <a:r>
              <a:rPr lang="en-US" altLang="en-US" sz="3200" dirty="0" smtClean="0"/>
              <a:t>Polygenic </a:t>
            </a:r>
            <a:r>
              <a:rPr lang="en-US" altLang="en-US" sz="3200" dirty="0"/>
              <a:t>/ multifactorial inheritance pattern</a:t>
            </a:r>
            <a:endParaRPr lang="en-US" altLang="en-US" sz="3200" dirty="0" smtClean="0"/>
          </a:p>
          <a:p>
            <a:r>
              <a:rPr lang="en-US" altLang="en-US" sz="3200" dirty="0" smtClean="0"/>
              <a:t>Genetic mutations &amp; polymorphisms</a:t>
            </a:r>
          </a:p>
          <a:p>
            <a:r>
              <a:rPr lang="en-US" altLang="en-US" sz="3200" dirty="0" smtClean="0"/>
              <a:t>Anatomic Defects</a:t>
            </a:r>
          </a:p>
          <a:p>
            <a:pPr lvl="1">
              <a:buFont typeface="Wingdings" panose="05000000000000000000" pitchFamily="2" charset="2"/>
              <a:buChar char="Ø"/>
            </a:pPr>
            <a:r>
              <a:rPr lang="en-US" altLang="en-US" sz="3200" dirty="0" smtClean="0"/>
              <a:t>Reproductive </a:t>
            </a:r>
            <a:r>
              <a:rPr lang="en-US" altLang="en-US" sz="3200" dirty="0"/>
              <a:t>outflow tract </a:t>
            </a:r>
            <a:r>
              <a:rPr lang="en-US" altLang="en-US" sz="3200" dirty="0" smtClean="0"/>
              <a:t>obstruction</a:t>
            </a:r>
          </a:p>
          <a:p>
            <a:r>
              <a:rPr lang="en-US" altLang="en-US" sz="3200" dirty="0" smtClean="0"/>
              <a:t>Environmental toxins: </a:t>
            </a:r>
          </a:p>
          <a:p>
            <a:pPr lvl="1">
              <a:buFont typeface="Wingdings" panose="05000000000000000000" pitchFamily="2" charset="2"/>
              <a:buChar char="Ø"/>
            </a:pPr>
            <a:r>
              <a:rPr lang="en-US" altLang="en-US" sz="3200" dirty="0" smtClean="0"/>
              <a:t>2,3,7,8-tetrachlorodibenzo-p-dioxin </a:t>
            </a:r>
            <a:r>
              <a:rPr lang="en-US" altLang="en-US" sz="3200" dirty="0"/>
              <a:t>(TCDD) and other dioxin-like compounds. </a:t>
            </a:r>
          </a:p>
          <a:p>
            <a:r>
              <a:rPr lang="en-US" sz="3200" b="1" dirty="0" smtClean="0"/>
              <a:t> </a:t>
            </a:r>
            <a:r>
              <a:rPr lang="en-US" sz="3200" dirty="0" smtClean="0">
                <a:latin typeface="Times New Roman" pitchFamily="18" charset="0"/>
                <a:cs typeface="Times New Roman" pitchFamily="18" charset="0"/>
              </a:rPr>
              <a:t>Deficient cellular immunity</a:t>
            </a:r>
          </a:p>
          <a:p>
            <a:pPr marL="457200" lvl="1" indent="0">
              <a:buNone/>
            </a:pPr>
            <a:endParaRPr lang="en-US" altLang="en-US" sz="3200" dirty="0" smtClean="0"/>
          </a:p>
        </p:txBody>
      </p:sp>
      <p:sp>
        <p:nvSpPr>
          <p:cNvPr id="2" name="Date Placeholder 1"/>
          <p:cNvSpPr>
            <a:spLocks noGrp="1"/>
          </p:cNvSpPr>
          <p:nvPr>
            <p:ph type="dt" sz="half" idx="10"/>
          </p:nvPr>
        </p:nvSpPr>
        <p:spPr/>
        <p:txBody>
          <a:bodyPr/>
          <a:lstStyle/>
          <a:p>
            <a:fld id="{79DAAF2E-6065-4AB3-BC16-C908E6A3D397}"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44</a:t>
            </a:fld>
            <a:endParaRPr lang="en-US"/>
          </a:p>
        </p:txBody>
      </p:sp>
    </p:spTree>
    <p:extLst>
      <p:ext uri="{BB962C8B-B14F-4D97-AF65-F5344CB8AC3E}">
        <p14:creationId xmlns:p14="http://schemas.microsoft.com/office/powerpoint/2010/main" val="28895357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96240" y="365125"/>
            <a:ext cx="10957560" cy="777875"/>
          </a:xfrm>
        </p:spPr>
        <p:txBody>
          <a:bodyPr>
            <a:normAutofit/>
          </a:bodyPr>
          <a:lstStyle/>
          <a:p>
            <a:pPr eaLnBrk="1" hangingPunct="1"/>
            <a:r>
              <a:rPr lang="en-US" altLang="en-US" sz="3600" b="1" dirty="0" smtClean="0">
                <a:cs typeface="Calibri" panose="020F0502020204030204" pitchFamily="34" charset="0"/>
              </a:rPr>
              <a:t>Clinical Presentation</a:t>
            </a:r>
          </a:p>
        </p:txBody>
      </p:sp>
      <p:sp>
        <p:nvSpPr>
          <p:cNvPr id="13315" name="Content Placeholder 2"/>
          <p:cNvSpPr>
            <a:spLocks noGrp="1"/>
          </p:cNvSpPr>
          <p:nvPr>
            <p:ph idx="1"/>
          </p:nvPr>
        </p:nvSpPr>
        <p:spPr>
          <a:xfrm>
            <a:off x="396240" y="1325880"/>
            <a:ext cx="11445240" cy="5379720"/>
          </a:xfrm>
        </p:spPr>
        <p:txBody>
          <a:bodyPr>
            <a:noAutofit/>
          </a:bodyPr>
          <a:lstStyle/>
          <a:p>
            <a:r>
              <a:rPr lang="en-US" altLang="en-US" sz="3200" dirty="0" smtClean="0"/>
              <a:t>25</a:t>
            </a:r>
            <a:r>
              <a:rPr lang="en-US" altLang="en-US" sz="3200" dirty="0"/>
              <a:t>% are asymptomatic </a:t>
            </a:r>
          </a:p>
          <a:p>
            <a:r>
              <a:rPr lang="en-US" altLang="en-US" sz="3200" dirty="0" smtClean="0"/>
              <a:t>Pain (Cyclic </a:t>
            </a:r>
            <a:r>
              <a:rPr lang="en-US" altLang="en-US" sz="3200" dirty="0"/>
              <a:t>or </a:t>
            </a:r>
            <a:r>
              <a:rPr lang="en-US" altLang="en-US" sz="3200" dirty="0" smtClean="0"/>
              <a:t>chronic) </a:t>
            </a:r>
          </a:p>
          <a:p>
            <a:pPr lvl="1">
              <a:buFont typeface="Wingdings" panose="05000000000000000000" pitchFamily="2" charset="2"/>
              <a:buChar char="Ø"/>
            </a:pPr>
            <a:r>
              <a:rPr lang="en-US" altLang="en-US" sz="2800" i="1" dirty="0" smtClean="0"/>
              <a:t>Chronic pelvic pain ( most common symptom)</a:t>
            </a:r>
          </a:p>
          <a:p>
            <a:r>
              <a:rPr lang="en-US" sz="3200" dirty="0" smtClean="0"/>
              <a:t>Infertility</a:t>
            </a:r>
          </a:p>
          <a:p>
            <a:r>
              <a:rPr lang="en-US" altLang="en-US" sz="3200" dirty="0" smtClean="0"/>
              <a:t>Dysmenorrhea ( less responsive to (NSAIDs) and COC pills)</a:t>
            </a:r>
          </a:p>
          <a:p>
            <a:r>
              <a:rPr lang="en-US" altLang="en-US" sz="3200" dirty="0" smtClean="0"/>
              <a:t>Dyspareunia </a:t>
            </a:r>
          </a:p>
          <a:p>
            <a:r>
              <a:rPr lang="en-US" altLang="en-US" sz="3200" dirty="0" smtClean="0"/>
              <a:t>Dysuria </a:t>
            </a:r>
          </a:p>
          <a:p>
            <a:r>
              <a:rPr lang="en-US" altLang="en-US" sz="3200" dirty="0" err="1" smtClean="0"/>
              <a:t>Defecatory</a:t>
            </a:r>
            <a:r>
              <a:rPr lang="en-US" altLang="en-US" sz="3200" dirty="0" smtClean="0"/>
              <a:t> pain</a:t>
            </a:r>
          </a:p>
          <a:p>
            <a:r>
              <a:rPr lang="en-US" altLang="en-US" sz="3200" dirty="0" smtClean="0"/>
              <a:t>Pleural lesions</a:t>
            </a:r>
          </a:p>
          <a:p>
            <a:endParaRPr lang="en-US" altLang="en-US" sz="3200" dirty="0" smtClean="0"/>
          </a:p>
          <a:p>
            <a:endParaRPr lang="en-US" altLang="en-US" sz="3200" dirty="0"/>
          </a:p>
          <a:p>
            <a:r>
              <a:rPr lang="en-US" altLang="en-US" sz="3200" dirty="0"/>
              <a:t>  </a:t>
            </a:r>
            <a:endParaRPr lang="en-US" altLang="en-US" sz="3200" dirty="0" smtClean="0"/>
          </a:p>
        </p:txBody>
      </p:sp>
      <p:sp>
        <p:nvSpPr>
          <p:cNvPr id="2" name="Date Placeholder 1"/>
          <p:cNvSpPr>
            <a:spLocks noGrp="1"/>
          </p:cNvSpPr>
          <p:nvPr>
            <p:ph type="dt" sz="half" idx="10"/>
          </p:nvPr>
        </p:nvSpPr>
        <p:spPr/>
        <p:txBody>
          <a:bodyPr/>
          <a:lstStyle/>
          <a:p>
            <a:fld id="{49D5AD88-E6F8-48EC-8159-AEDF3305278A}"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45</a:t>
            </a:fld>
            <a:endParaRPr lang="en-US"/>
          </a:p>
        </p:txBody>
      </p:sp>
    </p:spTree>
    <p:extLst>
      <p:ext uri="{BB962C8B-B14F-4D97-AF65-F5344CB8AC3E}">
        <p14:creationId xmlns:p14="http://schemas.microsoft.com/office/powerpoint/2010/main" val="30174726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838200" y="365125"/>
            <a:ext cx="10515600" cy="655955"/>
          </a:xfrm>
        </p:spPr>
        <p:txBody>
          <a:bodyPr>
            <a:normAutofit fontScale="90000"/>
          </a:bodyPr>
          <a:lstStyle/>
          <a:p>
            <a:r>
              <a:rPr lang="en-US" altLang="en-US" b="1" dirty="0" smtClean="0">
                <a:cs typeface="Calibri" panose="020F0502020204030204" pitchFamily="34" charset="0"/>
              </a:rPr>
              <a:t>Classification of Endometriosis</a:t>
            </a:r>
            <a:endParaRPr lang="en-US" altLang="en-US" dirty="0" smtClean="0"/>
          </a:p>
        </p:txBody>
      </p:sp>
      <p:sp>
        <p:nvSpPr>
          <p:cNvPr id="21507" name="Content Placeholder 2"/>
          <p:cNvSpPr>
            <a:spLocks noGrp="1"/>
          </p:cNvSpPr>
          <p:nvPr>
            <p:ph idx="1"/>
          </p:nvPr>
        </p:nvSpPr>
        <p:spPr>
          <a:xfrm>
            <a:off x="289560" y="1021080"/>
            <a:ext cx="11765280" cy="5836920"/>
          </a:xfrm>
        </p:spPr>
        <p:txBody>
          <a:bodyPr>
            <a:normAutofit fontScale="92500" lnSpcReduction="10000"/>
          </a:bodyPr>
          <a:lstStyle/>
          <a:p>
            <a:pPr marL="0" indent="0" algn="just">
              <a:buNone/>
            </a:pPr>
            <a:r>
              <a:rPr lang="en-US" altLang="en-US" dirty="0" smtClean="0"/>
              <a:t>The American Society for Reproductive Medicine (ASRM) classified as </a:t>
            </a:r>
            <a:endParaRPr lang="en-US" altLang="en-US" b="1" dirty="0"/>
          </a:p>
          <a:p>
            <a:pPr marL="0" indent="0" algn="just">
              <a:buNone/>
            </a:pPr>
            <a:r>
              <a:rPr lang="en-US" altLang="en-US" b="1" dirty="0" smtClean="0"/>
              <a:t>Stage </a:t>
            </a:r>
            <a:r>
              <a:rPr lang="en-US" altLang="en-US" b="1" dirty="0"/>
              <a:t>I (Minimal disease) </a:t>
            </a:r>
            <a:endParaRPr lang="en-US" altLang="en-US" b="1" dirty="0" smtClean="0"/>
          </a:p>
          <a:p>
            <a:pPr lvl="1" algn="just"/>
            <a:r>
              <a:rPr lang="en-US" altLang="en-US" sz="2800" dirty="0" smtClean="0"/>
              <a:t>characterized </a:t>
            </a:r>
            <a:r>
              <a:rPr lang="en-US" altLang="en-US" sz="2800" dirty="0"/>
              <a:t>by isolated implants and no significant </a:t>
            </a:r>
            <a:r>
              <a:rPr lang="en-US" altLang="en-US" sz="2800" dirty="0" smtClean="0"/>
              <a:t>adhesions</a:t>
            </a:r>
            <a:r>
              <a:rPr lang="en-US" altLang="en-US" dirty="0" smtClean="0"/>
              <a:t>.</a:t>
            </a:r>
          </a:p>
          <a:p>
            <a:pPr marL="0" indent="0" algn="just">
              <a:buNone/>
            </a:pPr>
            <a:r>
              <a:rPr lang="en-US" altLang="en-US" b="1" dirty="0" smtClean="0"/>
              <a:t>Stage </a:t>
            </a:r>
            <a:r>
              <a:rPr lang="en-US" altLang="en-US" b="1" dirty="0"/>
              <a:t>II (Mild </a:t>
            </a:r>
            <a:r>
              <a:rPr lang="en-US" altLang="en-US" b="1" dirty="0" smtClean="0"/>
              <a:t>endometriosis) </a:t>
            </a:r>
          </a:p>
          <a:p>
            <a:pPr lvl="1" algn="just"/>
            <a:r>
              <a:rPr lang="en-US" altLang="en-US" sz="2800" dirty="0" smtClean="0"/>
              <a:t>consists </a:t>
            </a:r>
            <a:r>
              <a:rPr lang="en-US" altLang="en-US" sz="2800" dirty="0"/>
              <a:t>of superficial implants &lt; 5 cm in aggregate, scattered on the peritoneum and ovaries. </a:t>
            </a:r>
            <a:endParaRPr lang="en-US" altLang="en-US" sz="2800" dirty="0" smtClean="0"/>
          </a:p>
          <a:p>
            <a:pPr lvl="1" algn="just"/>
            <a:r>
              <a:rPr lang="en-US" altLang="en-US" sz="2800" dirty="0" smtClean="0"/>
              <a:t>No </a:t>
            </a:r>
            <a:r>
              <a:rPr lang="en-US" altLang="en-US" sz="2800" dirty="0"/>
              <a:t>significant adhesions are present.</a:t>
            </a:r>
          </a:p>
          <a:p>
            <a:pPr marL="0" indent="0" algn="just">
              <a:buNone/>
            </a:pPr>
            <a:r>
              <a:rPr lang="en-US" altLang="en-US" b="1" dirty="0"/>
              <a:t>Stage III (Moderate disease</a:t>
            </a:r>
            <a:r>
              <a:rPr lang="en-US" altLang="en-US" b="1" dirty="0" smtClean="0"/>
              <a:t>)</a:t>
            </a:r>
          </a:p>
          <a:p>
            <a:pPr lvl="1" algn="just"/>
            <a:r>
              <a:rPr lang="en-US" altLang="en-US" b="1" dirty="0" smtClean="0"/>
              <a:t> </a:t>
            </a:r>
            <a:r>
              <a:rPr lang="en-US" altLang="en-US" sz="2800" dirty="0"/>
              <a:t>exhibits multiple implants, both superficial and </a:t>
            </a:r>
            <a:r>
              <a:rPr lang="en-US" altLang="en-US" sz="2800" dirty="0" smtClean="0"/>
              <a:t>invasive</a:t>
            </a:r>
            <a:r>
              <a:rPr lang="en-US" altLang="en-US" dirty="0" smtClean="0"/>
              <a:t>.</a:t>
            </a:r>
          </a:p>
          <a:p>
            <a:pPr algn="just"/>
            <a:r>
              <a:rPr lang="en-US" altLang="en-US" dirty="0" err="1" smtClean="0"/>
              <a:t>Peritubal</a:t>
            </a:r>
            <a:r>
              <a:rPr lang="en-US" altLang="en-US" dirty="0" smtClean="0"/>
              <a:t> </a:t>
            </a:r>
            <a:r>
              <a:rPr lang="en-US" altLang="en-US" dirty="0"/>
              <a:t>and </a:t>
            </a:r>
            <a:r>
              <a:rPr lang="en-US" altLang="en-US" dirty="0" err="1"/>
              <a:t>periovarian</a:t>
            </a:r>
            <a:r>
              <a:rPr lang="en-US" altLang="en-US" dirty="0"/>
              <a:t> adhesion may be evident.</a:t>
            </a:r>
          </a:p>
          <a:p>
            <a:pPr marL="0" indent="0" algn="just">
              <a:buNone/>
            </a:pPr>
            <a:r>
              <a:rPr lang="en-US" altLang="en-US" b="1" dirty="0"/>
              <a:t>Stage IV (Severe disease</a:t>
            </a:r>
            <a:r>
              <a:rPr lang="en-US" altLang="en-US" b="1" dirty="0" smtClean="0"/>
              <a:t>)</a:t>
            </a:r>
          </a:p>
          <a:p>
            <a:pPr lvl="1" algn="just"/>
            <a:r>
              <a:rPr lang="en-US" altLang="en-US" b="1" dirty="0" smtClean="0"/>
              <a:t> </a:t>
            </a:r>
            <a:r>
              <a:rPr lang="en-US" altLang="en-US" sz="2800" dirty="0"/>
              <a:t>is characterized by multiple superficial and deep implants, including large ovarian </a:t>
            </a:r>
            <a:r>
              <a:rPr lang="en-US" altLang="en-US" sz="2800" dirty="0" err="1"/>
              <a:t>endometriomas</a:t>
            </a:r>
            <a:r>
              <a:rPr lang="en-US" altLang="en-US" sz="2800" dirty="0" smtClean="0"/>
              <a:t>.</a:t>
            </a:r>
          </a:p>
          <a:p>
            <a:pPr lvl="1" algn="just"/>
            <a:r>
              <a:rPr lang="en-US" altLang="en-US" sz="2800" dirty="0" smtClean="0"/>
              <a:t> </a:t>
            </a:r>
            <a:r>
              <a:rPr lang="en-US" altLang="en-US" sz="2800" dirty="0"/>
              <a:t>Filmy &amp; dense adhesions are usually present</a:t>
            </a:r>
          </a:p>
        </p:txBody>
      </p:sp>
      <p:sp>
        <p:nvSpPr>
          <p:cNvPr id="2" name="Date Placeholder 1"/>
          <p:cNvSpPr>
            <a:spLocks noGrp="1"/>
          </p:cNvSpPr>
          <p:nvPr>
            <p:ph type="dt" sz="half" idx="10"/>
          </p:nvPr>
        </p:nvSpPr>
        <p:spPr/>
        <p:txBody>
          <a:bodyPr/>
          <a:lstStyle/>
          <a:p>
            <a:fld id="{9763DBC7-43DC-4B88-BBEE-363560D39DB3}"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46</a:t>
            </a:fld>
            <a:endParaRPr lang="en-US"/>
          </a:p>
        </p:txBody>
      </p:sp>
    </p:spTree>
    <p:extLst>
      <p:ext uri="{BB962C8B-B14F-4D97-AF65-F5344CB8AC3E}">
        <p14:creationId xmlns:p14="http://schemas.microsoft.com/office/powerpoint/2010/main" val="3533796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fontScale="90000"/>
          </a:bodyPr>
          <a:lstStyle/>
          <a:p>
            <a:pPr eaLnBrk="1" hangingPunct="1"/>
            <a:r>
              <a:rPr lang="en-US" altLang="en-US" dirty="0" smtClean="0"/>
              <a:t/>
            </a:r>
            <a:br>
              <a:rPr lang="en-US" altLang="en-US" dirty="0" smtClean="0"/>
            </a:br>
            <a:r>
              <a:rPr lang="en-US" altLang="en-US" b="1" dirty="0" smtClean="0">
                <a:cs typeface="Calibri" panose="020F0502020204030204" pitchFamily="34" charset="0"/>
              </a:rPr>
              <a:t>Diagnosis of endometriosis </a:t>
            </a:r>
            <a:r>
              <a:rPr lang="en-US" altLang="en-US" dirty="0" smtClean="0"/>
              <a:t/>
            </a:r>
            <a:br>
              <a:rPr lang="en-US" altLang="en-US" dirty="0" smtClean="0"/>
            </a:br>
            <a:endParaRPr lang="en-US" altLang="en-US" dirty="0" smtClean="0"/>
          </a:p>
        </p:txBody>
      </p:sp>
      <p:sp>
        <p:nvSpPr>
          <p:cNvPr id="23555" name="Content Placeholder 2"/>
          <p:cNvSpPr>
            <a:spLocks noGrp="1"/>
          </p:cNvSpPr>
          <p:nvPr>
            <p:ph idx="1"/>
          </p:nvPr>
        </p:nvSpPr>
        <p:spPr>
          <a:xfrm>
            <a:off x="838200" y="1569720"/>
            <a:ext cx="10805160" cy="4815840"/>
          </a:xfrm>
        </p:spPr>
        <p:txBody>
          <a:bodyPr>
            <a:normAutofit/>
          </a:bodyPr>
          <a:lstStyle/>
          <a:p>
            <a:pPr marL="0" indent="0" algn="just" eaLnBrk="1" hangingPunct="1">
              <a:buNone/>
            </a:pPr>
            <a:r>
              <a:rPr lang="en-US" altLang="en-US" sz="3200" b="1" dirty="0" smtClean="0"/>
              <a:t>1. History </a:t>
            </a:r>
            <a:endParaRPr lang="en-US" altLang="en-US" sz="3200" b="1" dirty="0"/>
          </a:p>
          <a:p>
            <a:pPr marL="0" indent="0" algn="just" eaLnBrk="1" hangingPunct="1">
              <a:buNone/>
            </a:pPr>
            <a:r>
              <a:rPr lang="en-US" altLang="en-US" sz="3200" b="1" dirty="0" smtClean="0"/>
              <a:t>2. Physical </a:t>
            </a:r>
            <a:r>
              <a:rPr lang="en-US" altLang="en-US" sz="3200" b="1" dirty="0"/>
              <a:t>Examination </a:t>
            </a:r>
          </a:p>
          <a:p>
            <a:pPr marL="0" indent="0" algn="just" eaLnBrk="1" hangingPunct="1">
              <a:buNone/>
            </a:pPr>
            <a:r>
              <a:rPr lang="en-US" altLang="en-US" sz="3200" b="1" dirty="0"/>
              <a:t>Visual Inspection </a:t>
            </a:r>
          </a:p>
          <a:p>
            <a:pPr algn="just"/>
            <a:r>
              <a:rPr lang="en-US" altLang="en-US" sz="3200" dirty="0" smtClean="0"/>
              <a:t>As the  </a:t>
            </a:r>
            <a:r>
              <a:rPr lang="en-US" altLang="en-US" sz="3200" dirty="0"/>
              <a:t>disease </a:t>
            </a:r>
            <a:r>
              <a:rPr lang="en-US" altLang="en-US" sz="3200" dirty="0" smtClean="0"/>
              <a:t>is confined </a:t>
            </a:r>
            <a:r>
              <a:rPr lang="en-US" altLang="en-US" sz="3200" dirty="0"/>
              <a:t>to the </a:t>
            </a:r>
            <a:r>
              <a:rPr lang="en-US" altLang="en-US" sz="3200" dirty="0" smtClean="0"/>
              <a:t>pelvis, there </a:t>
            </a:r>
            <a:r>
              <a:rPr lang="en-US" altLang="en-US" sz="3200" dirty="0"/>
              <a:t>are often </a:t>
            </a:r>
            <a:r>
              <a:rPr lang="en-US" altLang="en-US" sz="3200" b="1" dirty="0"/>
              <a:t>no abnormalities on visual </a:t>
            </a:r>
            <a:r>
              <a:rPr lang="en-US" altLang="en-US" sz="3200" dirty="0"/>
              <a:t>inspection. </a:t>
            </a:r>
            <a:endParaRPr lang="en-US" altLang="en-US" sz="3200" dirty="0" smtClean="0"/>
          </a:p>
          <a:p>
            <a:pPr algn="just"/>
            <a:r>
              <a:rPr lang="en-US" altLang="en-US" sz="3200" dirty="0" smtClean="0"/>
              <a:t>Some </a:t>
            </a:r>
            <a:r>
              <a:rPr lang="en-US" altLang="en-US" sz="3200" dirty="0"/>
              <a:t>exceptions include endometriosis within an </a:t>
            </a:r>
            <a:r>
              <a:rPr lang="en-US" altLang="en-US" sz="3200" b="1" dirty="0"/>
              <a:t>episiotomy scar or surgical scar</a:t>
            </a:r>
            <a:r>
              <a:rPr lang="en-US" altLang="en-US" sz="3200" dirty="0"/>
              <a:t>, most often within a </a:t>
            </a:r>
            <a:r>
              <a:rPr lang="en-US" altLang="en-US" sz="3200" dirty="0" err="1"/>
              <a:t>Pfannenstiel</a:t>
            </a:r>
            <a:r>
              <a:rPr lang="en-US" altLang="en-US" sz="3200" dirty="0"/>
              <a:t> incision. </a:t>
            </a:r>
          </a:p>
          <a:p>
            <a:pPr algn="just" eaLnBrk="1" hangingPunct="1"/>
            <a:endParaRPr lang="en-US" altLang="en-US" sz="3200" dirty="0"/>
          </a:p>
        </p:txBody>
      </p:sp>
      <p:sp>
        <p:nvSpPr>
          <p:cNvPr id="2" name="Date Placeholder 1"/>
          <p:cNvSpPr>
            <a:spLocks noGrp="1"/>
          </p:cNvSpPr>
          <p:nvPr>
            <p:ph type="dt" sz="half" idx="10"/>
          </p:nvPr>
        </p:nvSpPr>
        <p:spPr/>
        <p:txBody>
          <a:bodyPr/>
          <a:lstStyle/>
          <a:p>
            <a:fld id="{A2F44682-1268-4BB0-A81C-51076013222C}"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47</a:t>
            </a:fld>
            <a:endParaRPr lang="en-US"/>
          </a:p>
        </p:txBody>
      </p:sp>
    </p:spTree>
    <p:extLst>
      <p:ext uri="{BB962C8B-B14F-4D97-AF65-F5344CB8AC3E}">
        <p14:creationId xmlns:p14="http://schemas.microsoft.com/office/powerpoint/2010/main" val="9576440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838200" y="365125"/>
            <a:ext cx="10515600" cy="960755"/>
          </a:xfrm>
        </p:spPr>
        <p:txBody>
          <a:bodyPr/>
          <a:lstStyle/>
          <a:p>
            <a:pPr eaLnBrk="1" hangingPunct="1"/>
            <a:r>
              <a:rPr lang="en-US" altLang="en-US" b="1" dirty="0" smtClean="0">
                <a:cs typeface="Calibri" panose="020F0502020204030204" pitchFamily="34" charset="0"/>
              </a:rPr>
              <a:t>Diagnosis….. </a:t>
            </a:r>
            <a:endParaRPr lang="en-US" altLang="en-US" dirty="0" smtClean="0"/>
          </a:p>
        </p:txBody>
      </p:sp>
      <p:sp>
        <p:nvSpPr>
          <p:cNvPr id="24579" name="Content Placeholder 2"/>
          <p:cNvSpPr>
            <a:spLocks noGrp="1"/>
          </p:cNvSpPr>
          <p:nvPr>
            <p:ph idx="1"/>
          </p:nvPr>
        </p:nvSpPr>
        <p:spPr>
          <a:xfrm>
            <a:off x="274320" y="1325880"/>
            <a:ext cx="11521440" cy="4983480"/>
          </a:xfrm>
        </p:spPr>
        <p:txBody>
          <a:bodyPr>
            <a:normAutofit/>
          </a:bodyPr>
          <a:lstStyle/>
          <a:p>
            <a:pPr marL="0" indent="0" algn="just">
              <a:buNone/>
            </a:pPr>
            <a:r>
              <a:rPr lang="en-US" altLang="en-US" sz="3200" b="1" dirty="0" smtClean="0"/>
              <a:t>Speculum </a:t>
            </a:r>
            <a:r>
              <a:rPr lang="en-US" altLang="en-US" sz="3200" b="1" dirty="0"/>
              <a:t>Examination </a:t>
            </a:r>
          </a:p>
          <a:p>
            <a:pPr algn="just"/>
            <a:r>
              <a:rPr lang="en-US" altLang="en-US" sz="3200" dirty="0"/>
              <a:t>Examination of the vagina and cervix by speculum examination often reveals no signs of endometriosis. </a:t>
            </a:r>
          </a:p>
          <a:p>
            <a:pPr algn="just"/>
            <a:r>
              <a:rPr lang="en-US" altLang="en-US" sz="3200" dirty="0"/>
              <a:t>Occasionally, bluish or </a:t>
            </a:r>
            <a:r>
              <a:rPr lang="en-US" altLang="en-US" sz="3200" b="1" dirty="0"/>
              <a:t>red powder-burn </a:t>
            </a:r>
            <a:r>
              <a:rPr lang="en-US" altLang="en-US" sz="3200" dirty="0"/>
              <a:t>lesions may be seen on the cervix or the posterior fornix of the vagina. </a:t>
            </a:r>
          </a:p>
          <a:p>
            <a:pPr algn="just"/>
            <a:r>
              <a:rPr lang="en-US" altLang="en-US" sz="3200" dirty="0"/>
              <a:t>These lesions may be </a:t>
            </a:r>
            <a:r>
              <a:rPr lang="en-US" altLang="en-US" sz="3200" b="1" dirty="0"/>
              <a:t>tender or bleed with contact. </a:t>
            </a:r>
          </a:p>
          <a:p>
            <a:pPr algn="just" eaLnBrk="1" hangingPunct="1"/>
            <a:endParaRPr lang="en-US" altLang="en-US" sz="3200" dirty="0" smtClean="0"/>
          </a:p>
        </p:txBody>
      </p:sp>
      <p:sp>
        <p:nvSpPr>
          <p:cNvPr id="2" name="Date Placeholder 1"/>
          <p:cNvSpPr>
            <a:spLocks noGrp="1"/>
          </p:cNvSpPr>
          <p:nvPr>
            <p:ph type="dt" sz="half" idx="10"/>
          </p:nvPr>
        </p:nvSpPr>
        <p:spPr/>
        <p:txBody>
          <a:bodyPr/>
          <a:lstStyle/>
          <a:p>
            <a:fld id="{728C299B-0CC8-4F1E-8F6A-79200E3DA41F}"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48</a:t>
            </a:fld>
            <a:endParaRPr lang="en-US"/>
          </a:p>
        </p:txBody>
      </p:sp>
    </p:spTree>
    <p:extLst>
      <p:ext uri="{BB962C8B-B14F-4D97-AF65-F5344CB8AC3E}">
        <p14:creationId xmlns:p14="http://schemas.microsoft.com/office/powerpoint/2010/main" val="10637731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50520" y="1493520"/>
            <a:ext cx="11003280" cy="5059680"/>
          </a:xfrm>
        </p:spPr>
        <p:txBody>
          <a:bodyPr>
            <a:normAutofit/>
          </a:bodyPr>
          <a:lstStyle/>
          <a:p>
            <a:pPr marL="0" indent="0" algn="just">
              <a:buNone/>
            </a:pPr>
            <a:r>
              <a:rPr lang="en-US" altLang="en-US" sz="3200" b="1" dirty="0"/>
              <a:t>Bimanual Examination </a:t>
            </a:r>
          </a:p>
          <a:p>
            <a:pPr algn="just"/>
            <a:r>
              <a:rPr lang="en-US" altLang="en-US" sz="3200" b="1" dirty="0" err="1"/>
              <a:t>Uterosacral</a:t>
            </a:r>
            <a:r>
              <a:rPr lang="en-US" altLang="en-US" sz="3200" b="1" dirty="0"/>
              <a:t> ligament nodularity </a:t>
            </a:r>
            <a:r>
              <a:rPr lang="en-US" altLang="en-US" sz="3200" dirty="0"/>
              <a:t>and tenderness may reflect active disease or scarring along the ligament.</a:t>
            </a:r>
          </a:p>
          <a:p>
            <a:pPr algn="just"/>
            <a:r>
              <a:rPr lang="en-US" altLang="en-US" sz="3200" dirty="0"/>
              <a:t> Enlarged </a:t>
            </a:r>
            <a:r>
              <a:rPr lang="en-US" altLang="en-US" sz="3200" b="1" dirty="0"/>
              <a:t>cystic adnexal mass </a:t>
            </a:r>
            <a:r>
              <a:rPr lang="en-US" altLang="en-US" sz="3200" dirty="0"/>
              <a:t>may represent an ovarian </a:t>
            </a:r>
            <a:r>
              <a:rPr lang="en-US" altLang="en-US" sz="3200" dirty="0" err="1"/>
              <a:t>endometrioma</a:t>
            </a:r>
            <a:r>
              <a:rPr lang="en-US" altLang="en-US" sz="3200" dirty="0"/>
              <a:t>, which may be mobile or adherent to other pelvic structures.</a:t>
            </a:r>
          </a:p>
          <a:p>
            <a:pPr algn="just"/>
            <a:r>
              <a:rPr lang="en-US" altLang="en-US" sz="3200" dirty="0"/>
              <a:t> </a:t>
            </a:r>
            <a:r>
              <a:rPr lang="en-US" altLang="en-US" sz="3200" dirty="0" err="1"/>
              <a:t>Retroverted</a:t>
            </a:r>
            <a:r>
              <a:rPr lang="en-US" altLang="en-US" sz="3200" dirty="0"/>
              <a:t>, </a:t>
            </a:r>
            <a:r>
              <a:rPr lang="en-US" altLang="en-US" sz="3200" b="1" dirty="0"/>
              <a:t>fixed, tender uterus</a:t>
            </a:r>
            <a:r>
              <a:rPr lang="en-US" altLang="en-US" sz="3200" dirty="0"/>
              <a:t>, or a firm, fixed posterior cul-de-sac. </a:t>
            </a:r>
          </a:p>
        </p:txBody>
      </p:sp>
      <p:sp>
        <p:nvSpPr>
          <p:cNvPr id="25603" name="Title 1"/>
          <p:cNvSpPr>
            <a:spLocks noGrp="1"/>
          </p:cNvSpPr>
          <p:nvPr>
            <p:ph type="title"/>
          </p:nvPr>
        </p:nvSpPr>
        <p:spPr>
          <a:xfrm>
            <a:off x="350520" y="365126"/>
            <a:ext cx="11003280" cy="789118"/>
          </a:xfrm>
        </p:spPr>
        <p:txBody>
          <a:bodyPr/>
          <a:lstStyle/>
          <a:p>
            <a:pPr eaLnBrk="1" hangingPunct="1"/>
            <a:r>
              <a:rPr lang="en-US" altLang="en-US" b="1" dirty="0" smtClean="0">
                <a:cs typeface="Calibri" panose="020F0502020204030204" pitchFamily="34" charset="0"/>
              </a:rPr>
              <a:t>Diagnosis…..</a:t>
            </a:r>
            <a:endParaRPr lang="en-US" altLang="en-US" dirty="0" smtClean="0"/>
          </a:p>
        </p:txBody>
      </p:sp>
      <p:sp>
        <p:nvSpPr>
          <p:cNvPr id="2" name="Date Placeholder 1"/>
          <p:cNvSpPr>
            <a:spLocks noGrp="1"/>
          </p:cNvSpPr>
          <p:nvPr>
            <p:ph type="dt" sz="half" idx="10"/>
          </p:nvPr>
        </p:nvSpPr>
        <p:spPr/>
        <p:txBody>
          <a:bodyPr/>
          <a:lstStyle/>
          <a:p>
            <a:fld id="{0E71C2A1-81D2-432A-92D9-CD37FEE4999C}"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49</a:t>
            </a:fld>
            <a:endParaRPr lang="en-US"/>
          </a:p>
        </p:txBody>
      </p:sp>
    </p:spTree>
    <p:extLst>
      <p:ext uri="{BB962C8B-B14F-4D97-AF65-F5344CB8AC3E}">
        <p14:creationId xmlns:p14="http://schemas.microsoft.com/office/powerpoint/2010/main" val="1467987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8200" y="365125"/>
            <a:ext cx="10515600" cy="1338984"/>
          </a:xfrm>
        </p:spPr>
        <p:txBody>
          <a:bodyPr>
            <a:normAutofit/>
          </a:bodyPr>
          <a:lstStyle/>
          <a:p>
            <a:pPr>
              <a:defRPr/>
            </a:pPr>
            <a:r>
              <a:rPr lang="en-US" sz="3600" b="1" dirty="0" smtClean="0"/>
              <a:t>Leiomyoma of the Uterus (</a:t>
            </a:r>
            <a:r>
              <a:rPr lang="en-US" sz="3600" b="1" dirty="0" err="1" smtClean="0"/>
              <a:t>Fibromyoma</a:t>
            </a:r>
            <a:r>
              <a:rPr lang="en-US" sz="3600" b="1" dirty="0" smtClean="0"/>
              <a:t>, Fibroid, </a:t>
            </a:r>
            <a:r>
              <a:rPr lang="en-US" sz="3600" b="1" dirty="0" err="1" smtClean="0"/>
              <a:t>Myoma</a:t>
            </a:r>
            <a:r>
              <a:rPr lang="en-US" sz="3600" b="1" dirty="0" smtClean="0"/>
              <a:t>, </a:t>
            </a:r>
            <a:r>
              <a:rPr lang="en-US" sz="3600" b="1" dirty="0" err="1" smtClean="0"/>
              <a:t>Leiomyomata</a:t>
            </a:r>
            <a:r>
              <a:rPr lang="en-US" sz="3600" b="1" dirty="0" smtClean="0"/>
              <a:t>)</a:t>
            </a:r>
            <a:endParaRPr lang="en-US" sz="3600" b="1" dirty="0"/>
          </a:p>
        </p:txBody>
      </p:sp>
      <p:sp>
        <p:nvSpPr>
          <p:cNvPr id="7171" name="Rectangle 3"/>
          <p:cNvSpPr>
            <a:spLocks noGrp="1" noChangeArrowheads="1"/>
          </p:cNvSpPr>
          <p:nvPr>
            <p:ph idx="1"/>
          </p:nvPr>
        </p:nvSpPr>
        <p:spPr>
          <a:xfrm>
            <a:off x="872835" y="1828800"/>
            <a:ext cx="11074325" cy="4527550"/>
          </a:xfrm>
        </p:spPr>
        <p:txBody>
          <a:bodyPr>
            <a:normAutofit/>
          </a:bodyPr>
          <a:lstStyle/>
          <a:p>
            <a:pPr algn="just">
              <a:buFont typeface="Wingdings" panose="05000000000000000000" pitchFamily="2" charset="2"/>
              <a:buNone/>
            </a:pPr>
            <a:r>
              <a:rPr lang="en-US" altLang="en-US" sz="3200" dirty="0" smtClean="0"/>
              <a:t> </a:t>
            </a:r>
            <a:r>
              <a:rPr lang="en-US" altLang="en-US" sz="3200" b="1" dirty="0" smtClean="0"/>
              <a:t>Introduction</a:t>
            </a:r>
          </a:p>
          <a:p>
            <a:pPr lvl="1" algn="just"/>
            <a:r>
              <a:rPr lang="en-US" altLang="en-US" sz="3200" dirty="0" smtClean="0"/>
              <a:t>Benign clonal tumors arising from the smooth muscle cells of the uterus </a:t>
            </a:r>
          </a:p>
          <a:p>
            <a:pPr lvl="1" algn="just"/>
            <a:r>
              <a:rPr lang="en-US" altLang="en-US" sz="3200" dirty="0" smtClean="0"/>
              <a:t>Contains an increased amount of extracellular matrix proteins (collagen and elastin)</a:t>
            </a:r>
          </a:p>
          <a:p>
            <a:pPr lvl="1" algn="just"/>
            <a:r>
              <a:rPr lang="en-US" altLang="en-US" sz="3200" dirty="0" smtClean="0"/>
              <a:t>Surrounded by a thin </a:t>
            </a:r>
            <a:r>
              <a:rPr lang="en-US" altLang="en-US" sz="3200" dirty="0" err="1" smtClean="0"/>
              <a:t>pseudocapsule</a:t>
            </a:r>
            <a:r>
              <a:rPr lang="en-US" altLang="en-US" sz="3200" dirty="0" smtClean="0"/>
              <a:t> of areolar tissue and compressed muscle fibers </a:t>
            </a:r>
          </a:p>
          <a:p>
            <a:pPr lvl="1" algn="just">
              <a:buFont typeface="Wingdings" panose="05000000000000000000" pitchFamily="2" charset="2"/>
              <a:buNone/>
            </a:pPr>
            <a:endParaRPr lang="en-US" altLang="en-US" sz="3200" dirty="0" smtClean="0"/>
          </a:p>
          <a:p>
            <a:pPr algn="just"/>
            <a:endParaRPr lang="en-US" altLang="en-US" sz="3200" dirty="0" smtClean="0"/>
          </a:p>
        </p:txBody>
      </p:sp>
      <p:sp>
        <p:nvSpPr>
          <p:cNvPr id="5125" name="Footer Placeholder 4"/>
          <p:cNvSpPr>
            <a:spLocks noGrp="1"/>
          </p:cNvSpPr>
          <p:nvPr>
            <p:ph type="ftr" sz="quarter" idx="11"/>
          </p:nvPr>
        </p:nvSpPr>
        <p:spPr/>
        <p:txBody>
          <a:bodyPr/>
          <a:lstStyle/>
          <a:p>
            <a:pPr>
              <a:defRPr/>
            </a:pPr>
            <a:r>
              <a:rPr lang="en-US" smtClean="0"/>
              <a:t>Mihretu Molla</a:t>
            </a:r>
            <a:endParaRPr lang="en-US"/>
          </a:p>
        </p:txBody>
      </p:sp>
      <p:sp>
        <p:nvSpPr>
          <p:cNvPr id="5124"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924650F0-9A37-404E-8832-6183F76750E7}" type="slidenum">
              <a:rPr lang="en-US" altLang="en-US" sz="1200">
                <a:solidFill>
                  <a:srgbClr val="045C75"/>
                </a:solidFill>
              </a:rPr>
              <a:pPr eaLnBrk="1" hangingPunct="1"/>
              <a:t>5</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D7882C88-44F4-42A5-9FB4-2A5AB961A303}" type="datetime1">
              <a:rPr lang="en-US" smtClean="0"/>
              <a:t>5/14/2018</a:t>
            </a:fld>
            <a:endParaRPr lang="en-US"/>
          </a:p>
        </p:txBody>
      </p:sp>
    </p:spTree>
    <p:extLst>
      <p:ext uri="{BB962C8B-B14F-4D97-AF65-F5344CB8AC3E}">
        <p14:creationId xmlns:p14="http://schemas.microsoft.com/office/powerpoint/2010/main" val="38401302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569626" y="1478280"/>
            <a:ext cx="11104214" cy="4698683"/>
          </a:xfrm>
        </p:spPr>
        <p:txBody>
          <a:bodyPr>
            <a:normAutofit lnSpcReduction="10000"/>
          </a:bodyPr>
          <a:lstStyle/>
          <a:p>
            <a:pPr marL="0" indent="0">
              <a:buNone/>
            </a:pPr>
            <a:r>
              <a:rPr lang="en-US" altLang="en-US" sz="3200" b="1" dirty="0"/>
              <a:t>Laboratory Testing </a:t>
            </a:r>
          </a:p>
          <a:p>
            <a:r>
              <a:rPr lang="en-US" altLang="en-US" sz="3200" dirty="0" smtClean="0"/>
              <a:t>CBC</a:t>
            </a:r>
          </a:p>
          <a:p>
            <a:r>
              <a:rPr lang="en-US" altLang="en-US" sz="3200" dirty="0" smtClean="0"/>
              <a:t> </a:t>
            </a:r>
            <a:r>
              <a:rPr lang="en-US" altLang="en-US" sz="3200" dirty="0"/>
              <a:t>urinalysis and urine </a:t>
            </a:r>
            <a:r>
              <a:rPr lang="en-US" altLang="en-US" sz="3200" dirty="0" smtClean="0"/>
              <a:t>cultures</a:t>
            </a:r>
          </a:p>
          <a:p>
            <a:r>
              <a:rPr lang="en-US" altLang="en-US" sz="3200" dirty="0" smtClean="0"/>
              <a:t>vaginal cultures and </a:t>
            </a:r>
            <a:r>
              <a:rPr lang="en-US" altLang="en-US" sz="3200" dirty="0"/>
              <a:t>cervical swabs.</a:t>
            </a:r>
          </a:p>
          <a:p>
            <a:r>
              <a:rPr lang="en-US" altLang="en-US" sz="3200" dirty="0"/>
              <a:t>Serum CA125 </a:t>
            </a:r>
          </a:p>
          <a:p>
            <a:r>
              <a:rPr lang="en-US" altLang="en-US" sz="3200" dirty="0" smtClean="0"/>
              <a:t>Cancer </a:t>
            </a:r>
            <a:r>
              <a:rPr lang="en-US" altLang="en-US" sz="3200" dirty="0"/>
              <a:t>antigen 19-9 (CA 19-9</a:t>
            </a:r>
            <a:r>
              <a:rPr lang="en-US" altLang="en-US" sz="3200" dirty="0" smtClean="0"/>
              <a:t>)</a:t>
            </a:r>
          </a:p>
          <a:p>
            <a:pPr marL="0" indent="0">
              <a:buNone/>
            </a:pPr>
            <a:r>
              <a:rPr lang="en-US" altLang="en-US" sz="3200" b="1" dirty="0" smtClean="0"/>
              <a:t>Diagnostic Imaging </a:t>
            </a:r>
          </a:p>
          <a:p>
            <a:r>
              <a:rPr lang="en-US" altLang="en-US" sz="3200" dirty="0" err="1" smtClean="0"/>
              <a:t>Sonography</a:t>
            </a:r>
            <a:r>
              <a:rPr lang="en-US" altLang="en-US" sz="3200" dirty="0" smtClean="0"/>
              <a:t>  </a:t>
            </a:r>
          </a:p>
          <a:p>
            <a:r>
              <a:rPr lang="en-US" altLang="en-US" sz="3200" dirty="0" smtClean="0"/>
              <a:t>Magnetic Resonance Imaging </a:t>
            </a:r>
          </a:p>
          <a:p>
            <a:endParaRPr lang="en-US" altLang="en-US" sz="3200" dirty="0"/>
          </a:p>
          <a:p>
            <a:endParaRPr lang="en-US" altLang="en-US" sz="3200" dirty="0"/>
          </a:p>
          <a:p>
            <a:pPr eaLnBrk="1" hangingPunct="1"/>
            <a:endParaRPr lang="en-US" altLang="en-US" sz="3200" dirty="0"/>
          </a:p>
          <a:p>
            <a:pPr eaLnBrk="1" hangingPunct="1"/>
            <a:endParaRPr lang="en-US" altLang="en-US" sz="3200" dirty="0"/>
          </a:p>
        </p:txBody>
      </p:sp>
      <p:sp>
        <p:nvSpPr>
          <p:cNvPr id="26627" name="Title 1"/>
          <p:cNvSpPr>
            <a:spLocks noGrp="1"/>
          </p:cNvSpPr>
          <p:nvPr>
            <p:ph type="title"/>
          </p:nvPr>
        </p:nvSpPr>
        <p:spPr>
          <a:xfrm>
            <a:off x="419725" y="365126"/>
            <a:ext cx="10934075" cy="759136"/>
          </a:xfrm>
        </p:spPr>
        <p:txBody>
          <a:bodyPr/>
          <a:lstStyle/>
          <a:p>
            <a:pPr eaLnBrk="1" hangingPunct="1"/>
            <a:r>
              <a:rPr lang="en-US" altLang="en-US" b="1" dirty="0" smtClean="0">
                <a:cs typeface="Calibri" panose="020F0502020204030204" pitchFamily="34" charset="0"/>
              </a:rPr>
              <a:t>Diagnosis…. </a:t>
            </a:r>
            <a:endParaRPr lang="en-US" altLang="en-US" dirty="0" smtClean="0"/>
          </a:p>
        </p:txBody>
      </p:sp>
      <p:sp>
        <p:nvSpPr>
          <p:cNvPr id="2" name="Date Placeholder 1"/>
          <p:cNvSpPr>
            <a:spLocks noGrp="1"/>
          </p:cNvSpPr>
          <p:nvPr>
            <p:ph type="dt" sz="half" idx="10"/>
          </p:nvPr>
        </p:nvSpPr>
        <p:spPr/>
        <p:txBody>
          <a:bodyPr/>
          <a:lstStyle/>
          <a:p>
            <a:fld id="{26D5F208-BFFD-474A-9EDB-14184FFE29D1}"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50</a:t>
            </a:fld>
            <a:endParaRPr lang="en-US"/>
          </a:p>
        </p:txBody>
      </p:sp>
    </p:spTree>
    <p:extLst>
      <p:ext uri="{BB962C8B-B14F-4D97-AF65-F5344CB8AC3E}">
        <p14:creationId xmlns:p14="http://schemas.microsoft.com/office/powerpoint/2010/main" val="22499986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777240" y="1371600"/>
            <a:ext cx="11231880" cy="4805363"/>
          </a:xfrm>
        </p:spPr>
        <p:txBody>
          <a:bodyPr>
            <a:normAutofit/>
          </a:bodyPr>
          <a:lstStyle/>
          <a:p>
            <a:pPr marL="0" indent="0" algn="just" eaLnBrk="1" hangingPunct="1">
              <a:buNone/>
            </a:pPr>
            <a:r>
              <a:rPr lang="en-US" altLang="en-US" sz="3200" b="1" dirty="0"/>
              <a:t>Diagnostic Laparoscopy </a:t>
            </a:r>
          </a:p>
          <a:p>
            <a:pPr algn="just"/>
            <a:r>
              <a:rPr lang="en-US" altLang="en-US" sz="3200" dirty="0" smtClean="0"/>
              <a:t>the </a:t>
            </a:r>
            <a:r>
              <a:rPr lang="en-US" altLang="en-US" sz="3200" dirty="0"/>
              <a:t>primary method used for diagnosing endometriosis. </a:t>
            </a:r>
          </a:p>
          <a:p>
            <a:pPr algn="just"/>
            <a:r>
              <a:rPr lang="en-US" altLang="en-US" sz="3200" dirty="0"/>
              <a:t>Laparoscopic findings are variable and may include discrete </a:t>
            </a:r>
            <a:r>
              <a:rPr lang="en-US" altLang="en-US" sz="3200" dirty="0" err="1"/>
              <a:t>endometriotic</a:t>
            </a:r>
            <a:r>
              <a:rPr lang="en-US" altLang="en-US" sz="3200" dirty="0"/>
              <a:t> lesions, </a:t>
            </a:r>
            <a:r>
              <a:rPr lang="en-US" altLang="en-US" sz="3200" dirty="0" err="1"/>
              <a:t>endometrioma</a:t>
            </a:r>
            <a:r>
              <a:rPr lang="en-US" altLang="en-US" sz="3200" dirty="0"/>
              <a:t>, and adhesion formation. </a:t>
            </a:r>
          </a:p>
          <a:p>
            <a:pPr algn="just"/>
            <a:r>
              <a:rPr lang="en-US" altLang="en-US" sz="3200" dirty="0"/>
              <a:t>Patient  symptoms correlate poorly with findings at laparoscopy</a:t>
            </a:r>
          </a:p>
          <a:p>
            <a:pPr algn="just"/>
            <a:endParaRPr lang="en-US" altLang="en-US" sz="3200" dirty="0"/>
          </a:p>
          <a:p>
            <a:pPr algn="just" eaLnBrk="1" hangingPunct="1"/>
            <a:endParaRPr lang="en-US" altLang="en-US" sz="3200" dirty="0" smtClean="0"/>
          </a:p>
        </p:txBody>
      </p:sp>
      <p:sp>
        <p:nvSpPr>
          <p:cNvPr id="28675" name="Title 1"/>
          <p:cNvSpPr>
            <a:spLocks noGrp="1"/>
          </p:cNvSpPr>
          <p:nvPr>
            <p:ph type="title"/>
          </p:nvPr>
        </p:nvSpPr>
        <p:spPr>
          <a:xfrm>
            <a:off x="777239" y="274638"/>
            <a:ext cx="9895757" cy="917575"/>
          </a:xfrm>
        </p:spPr>
        <p:txBody>
          <a:bodyPr/>
          <a:lstStyle/>
          <a:p>
            <a:pPr eaLnBrk="1" hangingPunct="1"/>
            <a:r>
              <a:rPr lang="en-US" altLang="en-US" b="1" dirty="0" smtClean="0">
                <a:cs typeface="Calibri" panose="020F0502020204030204" pitchFamily="34" charset="0"/>
              </a:rPr>
              <a:t>Diagnosis </a:t>
            </a:r>
            <a:r>
              <a:rPr lang="en-US" altLang="en-US" b="1" dirty="0" smtClean="0">
                <a:cs typeface="Calibri" panose="020F0502020204030204" pitchFamily="34" charset="0"/>
              </a:rPr>
              <a:t>….</a:t>
            </a:r>
            <a:r>
              <a:rPr lang="en-US" altLang="en-US" b="1" dirty="0" smtClean="0">
                <a:cs typeface="Calibri" panose="020F0502020204030204" pitchFamily="34" charset="0"/>
              </a:rPr>
              <a:t>. </a:t>
            </a:r>
            <a:endParaRPr lang="en-US" altLang="en-US" dirty="0" smtClean="0"/>
          </a:p>
        </p:txBody>
      </p:sp>
      <p:sp>
        <p:nvSpPr>
          <p:cNvPr id="2" name="Date Placeholder 1"/>
          <p:cNvSpPr>
            <a:spLocks noGrp="1"/>
          </p:cNvSpPr>
          <p:nvPr>
            <p:ph type="dt" sz="half" idx="10"/>
          </p:nvPr>
        </p:nvSpPr>
        <p:spPr/>
        <p:txBody>
          <a:bodyPr/>
          <a:lstStyle/>
          <a:p>
            <a:fld id="{ED6AFD2A-B4FA-4A7E-A187-95932D074DB4}"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51</a:t>
            </a:fld>
            <a:endParaRPr lang="en-US"/>
          </a:p>
        </p:txBody>
      </p:sp>
    </p:spTree>
    <p:extLst>
      <p:ext uri="{BB962C8B-B14F-4D97-AF65-F5344CB8AC3E}">
        <p14:creationId xmlns:p14="http://schemas.microsoft.com/office/powerpoint/2010/main" val="3842161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nvPr>
        </p:nvGraphicFramePr>
        <p:xfrm>
          <a:off x="396240" y="365762"/>
          <a:ext cx="11262360" cy="6188492"/>
        </p:xfrm>
        <a:graphic>
          <a:graphicData uri="http://schemas.openxmlformats.org/drawingml/2006/table">
            <a:tbl>
              <a:tblPr firstRow="1" bandRow="1">
                <a:tableStyleId>{2D5ABB26-0587-4C30-8999-92F81FD0307C}</a:tableStyleId>
              </a:tblPr>
              <a:tblGrid>
                <a:gridCol w="5318336"/>
                <a:gridCol w="5944024"/>
              </a:tblGrid>
              <a:tr h="1336765">
                <a:tc gridSpan="2">
                  <a:txBody>
                    <a:bodyPr/>
                    <a:lstStyle/>
                    <a:p>
                      <a:r>
                        <a:rPr lang="en-US" sz="2800" b="1" dirty="0" smtClean="0"/>
                        <a:t>                       </a:t>
                      </a:r>
                    </a:p>
                    <a:p>
                      <a:r>
                        <a:rPr lang="en-US" sz="2800" b="1" dirty="0" smtClean="0"/>
                        <a:t>                          </a:t>
                      </a:r>
                      <a:r>
                        <a:rPr lang="en-US" sz="3200" b="1" dirty="0" smtClean="0"/>
                        <a:t>Differential Diagnosis of Endometriosis</a:t>
                      </a:r>
                      <a:br>
                        <a:rPr lang="en-US" sz="3200" b="1" dirty="0" smtClean="0"/>
                      </a:br>
                      <a:endParaRPr lang="en-US" sz="3200" b="1" dirty="0">
                        <a:solidFill>
                          <a:schemeClr val="tx1"/>
                        </a:solidFill>
                      </a:endParaRPr>
                    </a:p>
                  </a:txBody>
                  <a:tcPr marL="0" marR="0" marT="0" marB="0" anchor="ctr"/>
                </a:tc>
                <a:tc hMerge="1">
                  <a:txBody>
                    <a:bodyPr/>
                    <a:lstStyle/>
                    <a:p>
                      <a:endParaRPr lang="en-US" dirty="0"/>
                    </a:p>
                  </a:txBody>
                  <a:tcPr/>
                </a:tc>
              </a:tr>
              <a:tr h="6248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t>Gynecologic</a:t>
                      </a:r>
                    </a:p>
                    <a:p>
                      <a:pPr algn="l"/>
                      <a:endParaRPr lang="en-US" sz="2800" b="1" dirty="0">
                        <a:solidFill>
                          <a:schemeClr val="tx1"/>
                        </a:solidFill>
                      </a:endParaRPr>
                    </a:p>
                  </a:txBody>
                  <a:tcPr marL="28575" marR="28575" marT="28574" marB="2857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t>Nongynecologic</a:t>
                      </a:r>
                      <a:endParaRPr lang="en-US" sz="2800" b="1" kern="1200" dirty="0" smtClean="0">
                        <a:solidFill>
                          <a:schemeClr val="tx1"/>
                        </a:solidFill>
                        <a:latin typeface="+mn-lt"/>
                        <a:ea typeface="+mn-ea"/>
                        <a:cs typeface="+mn-cs"/>
                      </a:endParaRPr>
                    </a:p>
                  </a:txBody>
                  <a:tcPr marL="28575" marR="28575" marT="28574" marB="28574"/>
                </a:tc>
              </a:tr>
              <a:tr h="484478">
                <a:tc>
                  <a:txBody>
                    <a:bodyPr/>
                    <a:lstStyle/>
                    <a:p>
                      <a:pPr algn="l"/>
                      <a:r>
                        <a:rPr lang="en-US" sz="2800" b="1"/>
                        <a:t>  Pelvic inflammatory disease</a:t>
                      </a:r>
                    </a:p>
                  </a:txBody>
                  <a:tcPr marL="28575" marR="28575" marT="28574" marB="28574"/>
                </a:tc>
                <a:tc>
                  <a:txBody>
                    <a:bodyPr/>
                    <a:lstStyle/>
                    <a:p>
                      <a:pPr algn="l"/>
                      <a:r>
                        <a:rPr lang="en-US" sz="2800" b="1"/>
                        <a:t>  Interstitial cystitis</a:t>
                      </a:r>
                    </a:p>
                  </a:txBody>
                  <a:tcPr marL="28575" marR="28575" marT="28574" marB="28574"/>
                </a:tc>
              </a:tr>
              <a:tr h="484478">
                <a:tc>
                  <a:txBody>
                    <a:bodyPr/>
                    <a:lstStyle/>
                    <a:p>
                      <a:pPr algn="l"/>
                      <a:r>
                        <a:rPr lang="en-US" sz="2800" b="1" dirty="0"/>
                        <a:t>     </a:t>
                      </a:r>
                      <a:r>
                        <a:rPr lang="en-US" sz="2800" b="1" dirty="0" err="1"/>
                        <a:t>Tubo</a:t>
                      </a:r>
                      <a:r>
                        <a:rPr lang="en-US" sz="2800" b="1" dirty="0"/>
                        <a:t>-ovarian abscess</a:t>
                      </a:r>
                    </a:p>
                  </a:txBody>
                  <a:tcPr marL="28575" marR="28575" marT="28574" marB="28574"/>
                </a:tc>
                <a:tc>
                  <a:txBody>
                    <a:bodyPr/>
                    <a:lstStyle/>
                    <a:p>
                      <a:pPr algn="l"/>
                      <a:r>
                        <a:rPr lang="en-US" sz="2800" b="1"/>
                        <a:t>  Chronic urinary tract infection</a:t>
                      </a:r>
                    </a:p>
                  </a:txBody>
                  <a:tcPr marL="28575" marR="28575" marT="28574" marB="28574"/>
                </a:tc>
              </a:tr>
              <a:tr h="484478">
                <a:tc>
                  <a:txBody>
                    <a:bodyPr/>
                    <a:lstStyle/>
                    <a:p>
                      <a:pPr algn="l"/>
                      <a:r>
                        <a:rPr lang="en-US" sz="2800" b="1"/>
                        <a:t>     Salpingitis</a:t>
                      </a:r>
                    </a:p>
                  </a:txBody>
                  <a:tcPr marL="28575" marR="28575" marT="28574" marB="28574"/>
                </a:tc>
                <a:tc>
                  <a:txBody>
                    <a:bodyPr/>
                    <a:lstStyle/>
                    <a:p>
                      <a:pPr algn="l"/>
                      <a:r>
                        <a:rPr lang="en-US" sz="2800" b="1"/>
                        <a:t>  Renal calculi</a:t>
                      </a:r>
                    </a:p>
                  </a:txBody>
                  <a:tcPr marL="28575" marR="28575" marT="28574" marB="28574"/>
                </a:tc>
              </a:tr>
              <a:tr h="484478">
                <a:tc>
                  <a:txBody>
                    <a:bodyPr/>
                    <a:lstStyle/>
                    <a:p>
                      <a:pPr algn="l"/>
                      <a:r>
                        <a:rPr lang="en-US" sz="2800" b="1" dirty="0"/>
                        <a:t>     Endometritis</a:t>
                      </a:r>
                    </a:p>
                  </a:txBody>
                  <a:tcPr marL="28575" marR="28575" marT="28574" marB="28574"/>
                </a:tc>
                <a:tc>
                  <a:txBody>
                    <a:bodyPr/>
                    <a:lstStyle/>
                    <a:p>
                      <a:pPr algn="l"/>
                      <a:r>
                        <a:rPr lang="en-US" sz="2800" b="1"/>
                        <a:t>  Inflammatory bowel disease</a:t>
                      </a:r>
                    </a:p>
                  </a:txBody>
                  <a:tcPr marL="28575" marR="28575" marT="28574" marB="28574"/>
                </a:tc>
              </a:tr>
              <a:tr h="484478">
                <a:tc>
                  <a:txBody>
                    <a:bodyPr/>
                    <a:lstStyle/>
                    <a:p>
                      <a:pPr algn="l"/>
                      <a:r>
                        <a:rPr lang="en-US" sz="2800" b="1" dirty="0"/>
                        <a:t>  Hemorrhagic ovarian cyst</a:t>
                      </a:r>
                    </a:p>
                  </a:txBody>
                  <a:tcPr marL="28575" marR="28575" marT="28574" marB="28574"/>
                </a:tc>
                <a:tc>
                  <a:txBody>
                    <a:bodyPr/>
                    <a:lstStyle/>
                    <a:p>
                      <a:pPr algn="l"/>
                      <a:r>
                        <a:rPr lang="en-US" sz="2800" b="1"/>
                        <a:t>  Irritable bowel syndrome</a:t>
                      </a:r>
                    </a:p>
                  </a:txBody>
                  <a:tcPr marL="28575" marR="28575" marT="28574" marB="28574"/>
                </a:tc>
              </a:tr>
              <a:tr h="484478">
                <a:tc>
                  <a:txBody>
                    <a:bodyPr/>
                    <a:lstStyle/>
                    <a:p>
                      <a:pPr algn="l"/>
                      <a:r>
                        <a:rPr lang="en-US" sz="2800" b="1" dirty="0" smtClean="0"/>
                        <a:t> </a:t>
                      </a:r>
                      <a:r>
                        <a:rPr lang="en-US" sz="2800" b="1" baseline="0" dirty="0" smtClean="0"/>
                        <a:t> </a:t>
                      </a:r>
                      <a:r>
                        <a:rPr lang="en-US" sz="2800" b="1" dirty="0" smtClean="0"/>
                        <a:t>Ovarian </a:t>
                      </a:r>
                      <a:r>
                        <a:rPr lang="en-US" sz="2800" b="1" dirty="0"/>
                        <a:t>torsion</a:t>
                      </a:r>
                    </a:p>
                  </a:txBody>
                  <a:tcPr marL="28575" marR="28575" marT="28574" marB="28574"/>
                </a:tc>
                <a:tc>
                  <a:txBody>
                    <a:bodyPr/>
                    <a:lstStyle/>
                    <a:p>
                      <a:pPr algn="l"/>
                      <a:r>
                        <a:rPr lang="en-US" sz="2800" b="1"/>
                        <a:t>  Diverticulitis</a:t>
                      </a:r>
                    </a:p>
                  </a:txBody>
                  <a:tcPr marL="28575" marR="28575" marT="28574" marB="28574"/>
                </a:tc>
              </a:tr>
              <a:tr h="484478">
                <a:tc>
                  <a:txBody>
                    <a:bodyPr/>
                    <a:lstStyle/>
                    <a:p>
                      <a:pPr algn="l"/>
                      <a:r>
                        <a:rPr lang="en-US" sz="2800" b="1"/>
                        <a:t>  Primary dysmenorrhea</a:t>
                      </a:r>
                    </a:p>
                  </a:txBody>
                  <a:tcPr marL="28575" marR="28575" marT="28574" marB="28574"/>
                </a:tc>
                <a:tc>
                  <a:txBody>
                    <a:bodyPr/>
                    <a:lstStyle/>
                    <a:p>
                      <a:pPr algn="l"/>
                      <a:r>
                        <a:rPr lang="en-US" sz="2800" b="1"/>
                        <a:t>  Mesenteric lymphadenitis</a:t>
                      </a:r>
                    </a:p>
                  </a:txBody>
                  <a:tcPr marL="28575" marR="28575" marT="28574" marB="28574"/>
                </a:tc>
              </a:tr>
              <a:tr h="484478">
                <a:tc>
                  <a:txBody>
                    <a:bodyPr/>
                    <a:lstStyle/>
                    <a:p>
                      <a:pPr algn="l"/>
                      <a:r>
                        <a:rPr lang="en-US" sz="2800" b="1" dirty="0"/>
                        <a:t>  Degenerating leiomyoma</a:t>
                      </a:r>
                    </a:p>
                  </a:txBody>
                  <a:tcPr marL="28575" marR="28575" marT="28574" marB="28574"/>
                </a:tc>
                <a:tc>
                  <a:txBody>
                    <a:bodyPr/>
                    <a:lstStyle/>
                    <a:p>
                      <a:pPr algn="l"/>
                      <a:r>
                        <a:rPr lang="en-US" sz="2800" b="1" dirty="0"/>
                        <a:t>  Musculoskeletal disorders</a:t>
                      </a:r>
                    </a:p>
                  </a:txBody>
                  <a:tcPr marL="28575" marR="28575" marT="28574" marB="28574"/>
                </a:tc>
              </a:tr>
            </a:tbl>
          </a:graphicData>
        </a:graphic>
      </p:graphicFrame>
      <p:sp>
        <p:nvSpPr>
          <p:cNvPr id="2" name="Date Placeholder 1"/>
          <p:cNvSpPr>
            <a:spLocks noGrp="1"/>
          </p:cNvSpPr>
          <p:nvPr>
            <p:ph type="dt" sz="half" idx="10"/>
          </p:nvPr>
        </p:nvSpPr>
        <p:spPr/>
        <p:txBody>
          <a:bodyPr/>
          <a:lstStyle/>
          <a:p>
            <a:fld id="{EBA425C1-8BCE-47EA-8C09-71660CD01DE8}"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5" name="Slide Number Placeholder 4"/>
          <p:cNvSpPr>
            <a:spLocks noGrp="1"/>
          </p:cNvSpPr>
          <p:nvPr>
            <p:ph type="sldNum" sz="quarter" idx="12"/>
          </p:nvPr>
        </p:nvSpPr>
        <p:spPr/>
        <p:txBody>
          <a:bodyPr/>
          <a:lstStyle/>
          <a:p>
            <a:fld id="{9F65A144-A3BF-4342-8CA1-55140AAF20AF}" type="slidenum">
              <a:rPr lang="en-US" smtClean="0"/>
              <a:t>52</a:t>
            </a:fld>
            <a:endParaRPr lang="en-US"/>
          </a:p>
        </p:txBody>
      </p:sp>
    </p:spTree>
    <p:extLst>
      <p:ext uri="{BB962C8B-B14F-4D97-AF65-F5344CB8AC3E}">
        <p14:creationId xmlns:p14="http://schemas.microsoft.com/office/powerpoint/2010/main" val="23248822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501514" y="225973"/>
            <a:ext cx="8229600" cy="1143000"/>
          </a:xfrm>
        </p:spPr>
        <p:txBody>
          <a:bodyPr/>
          <a:lstStyle/>
          <a:p>
            <a:r>
              <a:rPr lang="en-US" altLang="en-US" b="1" dirty="0" smtClean="0">
                <a:cs typeface="Calibri" panose="020F0502020204030204" pitchFamily="34" charset="0"/>
              </a:rPr>
              <a:t>Management of Endometriosis </a:t>
            </a:r>
          </a:p>
        </p:txBody>
      </p:sp>
      <p:sp>
        <p:nvSpPr>
          <p:cNvPr id="35843" name="Content Placeholder 2"/>
          <p:cNvSpPr>
            <a:spLocks noGrp="1"/>
          </p:cNvSpPr>
          <p:nvPr>
            <p:ph idx="1"/>
          </p:nvPr>
        </p:nvSpPr>
        <p:spPr>
          <a:xfrm>
            <a:off x="709448" y="1368973"/>
            <a:ext cx="11482552" cy="4937234"/>
          </a:xfrm>
        </p:spPr>
        <p:txBody>
          <a:bodyPr>
            <a:normAutofit/>
          </a:bodyPr>
          <a:lstStyle/>
          <a:p>
            <a:pPr marL="0" indent="0">
              <a:buNone/>
            </a:pPr>
            <a:r>
              <a:rPr lang="en-US" altLang="en-US" sz="3200" dirty="0" smtClean="0"/>
              <a:t>Management depends on </a:t>
            </a:r>
          </a:p>
          <a:p>
            <a:pPr lvl="2"/>
            <a:r>
              <a:rPr lang="en-US" altLang="en-US" sz="3200" dirty="0" smtClean="0"/>
              <a:t>Woman's specific symptoms</a:t>
            </a:r>
          </a:p>
          <a:p>
            <a:pPr lvl="2"/>
            <a:r>
              <a:rPr lang="en-US" altLang="en-US" sz="3200" dirty="0" smtClean="0"/>
              <a:t>Severity of symptoms</a:t>
            </a:r>
          </a:p>
          <a:p>
            <a:pPr lvl="2"/>
            <a:r>
              <a:rPr lang="en-US" altLang="en-US" sz="3200" dirty="0" smtClean="0"/>
              <a:t>Location of </a:t>
            </a:r>
            <a:r>
              <a:rPr lang="en-US" altLang="en-US" sz="3200" dirty="0" err="1" smtClean="0"/>
              <a:t>endometriotic</a:t>
            </a:r>
            <a:r>
              <a:rPr lang="en-US" altLang="en-US" sz="3200" dirty="0" smtClean="0"/>
              <a:t> lesions </a:t>
            </a:r>
          </a:p>
          <a:p>
            <a:pPr lvl="2"/>
            <a:r>
              <a:rPr lang="en-US" altLang="en-US" sz="3200" dirty="0" smtClean="0"/>
              <a:t>Goals for treatment, and</a:t>
            </a:r>
          </a:p>
          <a:p>
            <a:pPr lvl="2"/>
            <a:r>
              <a:rPr lang="en-US" altLang="en-US" sz="3200" dirty="0" smtClean="0"/>
              <a:t> Desire to conserve future fertility</a:t>
            </a:r>
          </a:p>
        </p:txBody>
      </p:sp>
      <p:sp>
        <p:nvSpPr>
          <p:cNvPr id="2" name="Date Placeholder 1"/>
          <p:cNvSpPr>
            <a:spLocks noGrp="1"/>
          </p:cNvSpPr>
          <p:nvPr>
            <p:ph type="dt" sz="half" idx="10"/>
          </p:nvPr>
        </p:nvSpPr>
        <p:spPr/>
        <p:txBody>
          <a:bodyPr/>
          <a:lstStyle/>
          <a:p>
            <a:fld id="{049F645F-73B3-433D-B82F-A4710C1A0817}"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53</a:t>
            </a:fld>
            <a:endParaRPr lang="en-US"/>
          </a:p>
        </p:txBody>
      </p:sp>
    </p:spTree>
    <p:extLst>
      <p:ext uri="{BB962C8B-B14F-4D97-AF65-F5344CB8AC3E}">
        <p14:creationId xmlns:p14="http://schemas.microsoft.com/office/powerpoint/2010/main" val="13933662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b="1" dirty="0" smtClean="0">
                <a:cs typeface="Calibri" panose="020F0502020204030204" pitchFamily="34" charset="0"/>
              </a:rPr>
              <a:t>Medical management </a:t>
            </a:r>
          </a:p>
        </p:txBody>
      </p:sp>
      <p:sp>
        <p:nvSpPr>
          <p:cNvPr id="36867" name="Content Placeholder 2"/>
          <p:cNvSpPr>
            <a:spLocks noGrp="1"/>
          </p:cNvSpPr>
          <p:nvPr>
            <p:ph idx="1"/>
          </p:nvPr>
        </p:nvSpPr>
        <p:spPr>
          <a:xfrm>
            <a:off x="609600" y="1554480"/>
            <a:ext cx="11582400" cy="5303520"/>
          </a:xfrm>
        </p:spPr>
        <p:txBody>
          <a:bodyPr>
            <a:normAutofit/>
          </a:bodyPr>
          <a:lstStyle/>
          <a:p>
            <a:pPr algn="just">
              <a:buFont typeface="Arial" panose="020B0604020202020204" pitchFamily="34" charset="0"/>
              <a:buNone/>
            </a:pPr>
            <a:r>
              <a:rPr lang="en-US" altLang="en-US" sz="3200" b="1" dirty="0" err="1" smtClean="0"/>
              <a:t>Nonsteroidal</a:t>
            </a:r>
            <a:r>
              <a:rPr lang="en-US" altLang="en-US" sz="3200" b="1" dirty="0" smtClean="0"/>
              <a:t> </a:t>
            </a:r>
            <a:r>
              <a:rPr lang="en-US" altLang="en-US" sz="3200" b="1" dirty="0"/>
              <a:t>Anti-Inflammatory Drugs </a:t>
            </a:r>
          </a:p>
          <a:p>
            <a:pPr algn="just"/>
            <a:r>
              <a:rPr lang="en-US" altLang="en-US" sz="3200" b="1" dirty="0" smtClean="0"/>
              <a:t>first-line therapy</a:t>
            </a:r>
          </a:p>
          <a:p>
            <a:pPr lvl="1" algn="just"/>
            <a:r>
              <a:rPr lang="en-US" altLang="en-US" b="1" dirty="0" smtClean="0"/>
              <a:t> </a:t>
            </a:r>
            <a:r>
              <a:rPr lang="en-US" altLang="en-US" dirty="0"/>
              <a:t>in women with primary dysmenorrhea or pelvic pain prior to laparoscopic confirmation of </a:t>
            </a:r>
            <a:r>
              <a:rPr lang="en-US" altLang="en-US" dirty="0" smtClean="0"/>
              <a:t>endometriosis.</a:t>
            </a:r>
            <a:endParaRPr lang="en-US" altLang="en-US" dirty="0"/>
          </a:p>
          <a:p>
            <a:pPr lvl="1" algn="just"/>
            <a:r>
              <a:rPr lang="en-US" altLang="en-US" dirty="0" smtClean="0"/>
              <a:t> </a:t>
            </a:r>
            <a:r>
              <a:rPr lang="en-US" altLang="en-US" dirty="0"/>
              <a:t>in women with </a:t>
            </a:r>
            <a:r>
              <a:rPr lang="en-US" altLang="en-US" b="1" dirty="0"/>
              <a:t>minimal or mild pain symptoms associated with known </a:t>
            </a:r>
            <a:r>
              <a:rPr lang="en-US" altLang="en-US" b="1" dirty="0" smtClean="0"/>
              <a:t>endometriosis</a:t>
            </a:r>
          </a:p>
          <a:p>
            <a:pPr algn="just">
              <a:buNone/>
            </a:pPr>
            <a:r>
              <a:rPr lang="en-US" altLang="en-US" sz="3200" b="1" dirty="0" smtClean="0"/>
              <a:t>Combination Oral Contraceptives </a:t>
            </a:r>
          </a:p>
          <a:p>
            <a:pPr algn="just"/>
            <a:r>
              <a:rPr lang="en-US" altLang="en-US" sz="3200" b="1" dirty="0" smtClean="0"/>
              <a:t>Mainstay</a:t>
            </a:r>
            <a:r>
              <a:rPr lang="en-US" altLang="en-US" sz="3200" dirty="0" smtClean="0"/>
              <a:t> for the treatment of pain associated with endometriosis. </a:t>
            </a:r>
          </a:p>
        </p:txBody>
      </p:sp>
      <p:sp>
        <p:nvSpPr>
          <p:cNvPr id="2" name="Date Placeholder 1"/>
          <p:cNvSpPr>
            <a:spLocks noGrp="1"/>
          </p:cNvSpPr>
          <p:nvPr>
            <p:ph type="dt" sz="half" idx="10"/>
          </p:nvPr>
        </p:nvSpPr>
        <p:spPr/>
        <p:txBody>
          <a:bodyPr/>
          <a:lstStyle/>
          <a:p>
            <a:fld id="{D9C6BE50-8349-400B-B18A-5D227371639C}"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54</a:t>
            </a:fld>
            <a:endParaRPr lang="en-US"/>
          </a:p>
        </p:txBody>
      </p:sp>
    </p:spTree>
    <p:extLst>
      <p:ext uri="{BB962C8B-B14F-4D97-AF65-F5344CB8AC3E}">
        <p14:creationId xmlns:p14="http://schemas.microsoft.com/office/powerpoint/2010/main" val="35772077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425670" y="1450429"/>
            <a:ext cx="11398468" cy="5108026"/>
          </a:xfrm>
        </p:spPr>
        <p:txBody>
          <a:bodyPr>
            <a:normAutofit/>
          </a:bodyPr>
          <a:lstStyle/>
          <a:p>
            <a:r>
              <a:rPr lang="en-US" altLang="en-US" sz="3200" b="1" dirty="0" err="1" smtClean="0"/>
              <a:t>Progestins</a:t>
            </a:r>
            <a:r>
              <a:rPr lang="en-US" altLang="en-US" sz="3200" b="1" dirty="0" smtClean="0"/>
              <a:t> </a:t>
            </a:r>
          </a:p>
          <a:p>
            <a:r>
              <a:rPr lang="en-US" altLang="en-US" sz="3200" b="1" dirty="0" smtClean="0"/>
              <a:t>Androgens: </a:t>
            </a:r>
            <a:r>
              <a:rPr lang="en-US" altLang="en-US" sz="3200" b="1" dirty="0"/>
              <a:t>(</a:t>
            </a:r>
            <a:r>
              <a:rPr lang="en-US" altLang="en-US" sz="3200" b="1" dirty="0" err="1" smtClean="0"/>
              <a:t>Danazol</a:t>
            </a:r>
            <a:r>
              <a:rPr lang="en-US" altLang="en-US" sz="3200" b="1" dirty="0" smtClean="0"/>
              <a:t>)  </a:t>
            </a:r>
          </a:p>
          <a:p>
            <a:r>
              <a:rPr lang="en-US" altLang="en-US" sz="3200" b="1" dirty="0" err="1" smtClean="0"/>
              <a:t>GnRH</a:t>
            </a:r>
            <a:r>
              <a:rPr lang="en-US" altLang="en-US" sz="3200" b="1" dirty="0" smtClean="0"/>
              <a:t> Agonists (</a:t>
            </a:r>
            <a:r>
              <a:rPr lang="en-US" altLang="en-US" sz="3200" dirty="0" smtClean="0"/>
              <a:t>Depot </a:t>
            </a:r>
            <a:r>
              <a:rPr lang="en-US" altLang="en-US" sz="3200" dirty="0" err="1" smtClean="0"/>
              <a:t>leuprolide</a:t>
            </a:r>
            <a:r>
              <a:rPr lang="en-US" altLang="en-US" sz="3200" dirty="0" smtClean="0"/>
              <a:t> acetate; Lupron Depot )</a:t>
            </a:r>
          </a:p>
        </p:txBody>
      </p:sp>
      <p:sp>
        <p:nvSpPr>
          <p:cNvPr id="39939" name="Title 1"/>
          <p:cNvSpPr>
            <a:spLocks noGrp="1"/>
          </p:cNvSpPr>
          <p:nvPr>
            <p:ph type="title"/>
          </p:nvPr>
        </p:nvSpPr>
        <p:spPr>
          <a:xfrm>
            <a:off x="220717" y="274638"/>
            <a:ext cx="9990083" cy="1049665"/>
          </a:xfrm>
        </p:spPr>
        <p:txBody>
          <a:bodyPr/>
          <a:lstStyle/>
          <a:p>
            <a:r>
              <a:rPr lang="en-US" altLang="en-US" b="1" dirty="0" smtClean="0">
                <a:cs typeface="Calibri" panose="020F0502020204030204" pitchFamily="34" charset="0"/>
              </a:rPr>
              <a:t>Medical Management </a:t>
            </a:r>
            <a:r>
              <a:rPr lang="en-US" altLang="en-US" b="1" dirty="0" smtClean="0">
                <a:cs typeface="Calibri" panose="020F0502020204030204" pitchFamily="34" charset="0"/>
              </a:rPr>
              <a:t>…</a:t>
            </a:r>
            <a:r>
              <a:rPr lang="en-US" altLang="en-US" b="1" dirty="0" smtClean="0">
                <a:cs typeface="Calibri" panose="020F0502020204030204" pitchFamily="34" charset="0"/>
              </a:rPr>
              <a:t> </a:t>
            </a:r>
            <a:endParaRPr lang="en-US" altLang="en-US" dirty="0" smtClean="0"/>
          </a:p>
        </p:txBody>
      </p:sp>
      <p:sp>
        <p:nvSpPr>
          <p:cNvPr id="2" name="Date Placeholder 1"/>
          <p:cNvSpPr>
            <a:spLocks noGrp="1"/>
          </p:cNvSpPr>
          <p:nvPr>
            <p:ph type="dt" sz="half" idx="10"/>
          </p:nvPr>
        </p:nvSpPr>
        <p:spPr/>
        <p:txBody>
          <a:bodyPr/>
          <a:lstStyle/>
          <a:p>
            <a:fld id="{90FDDD5C-8569-49A5-BE7C-AFA8A08FA279}"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55</a:t>
            </a:fld>
            <a:endParaRPr lang="en-US"/>
          </a:p>
        </p:txBody>
      </p:sp>
    </p:spTree>
    <p:extLst>
      <p:ext uri="{BB962C8B-B14F-4D97-AF65-F5344CB8AC3E}">
        <p14:creationId xmlns:p14="http://schemas.microsoft.com/office/powerpoint/2010/main" val="25078266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555734" y="365125"/>
            <a:ext cx="10798066" cy="1358744"/>
          </a:xfrm>
        </p:spPr>
        <p:txBody>
          <a:bodyPr>
            <a:normAutofit/>
          </a:bodyPr>
          <a:lstStyle/>
          <a:p>
            <a:r>
              <a:rPr lang="en-US" altLang="en-US" sz="4000" b="1" dirty="0">
                <a:cs typeface="Calibri" panose="020F0502020204030204" pitchFamily="34" charset="0"/>
              </a:rPr>
              <a:t>Surgical </a:t>
            </a:r>
            <a:r>
              <a:rPr lang="en-US" altLang="en-US" sz="4000" b="1" dirty="0" smtClean="0">
                <a:cs typeface="Calibri" panose="020F0502020204030204" pitchFamily="34" charset="0"/>
              </a:rPr>
              <a:t>Management </a:t>
            </a:r>
            <a:r>
              <a:rPr lang="en-US" altLang="en-US" sz="4000" b="1" dirty="0">
                <a:cs typeface="Calibri" panose="020F0502020204030204" pitchFamily="34" charset="0"/>
              </a:rPr>
              <a:t>of </a:t>
            </a:r>
            <a:r>
              <a:rPr lang="en-US" altLang="en-US" sz="4000" b="1" dirty="0" smtClean="0">
                <a:cs typeface="Calibri" panose="020F0502020204030204" pitchFamily="34" charset="0"/>
              </a:rPr>
              <a:t>Endometriosis  </a:t>
            </a:r>
            <a:endParaRPr lang="en-US" altLang="en-US" sz="4000" b="1" dirty="0">
              <a:cs typeface="Calibri" panose="020F0502020204030204" pitchFamily="34" charset="0"/>
            </a:endParaRPr>
          </a:p>
        </p:txBody>
      </p:sp>
      <p:sp>
        <p:nvSpPr>
          <p:cNvPr id="45059" name="Content Placeholder 2"/>
          <p:cNvSpPr>
            <a:spLocks noGrp="1"/>
          </p:cNvSpPr>
          <p:nvPr>
            <p:ph idx="1"/>
          </p:nvPr>
        </p:nvSpPr>
        <p:spPr>
          <a:xfrm>
            <a:off x="555734" y="1245476"/>
            <a:ext cx="11301486" cy="5439104"/>
          </a:xfrm>
        </p:spPr>
        <p:txBody>
          <a:bodyPr>
            <a:noAutofit/>
          </a:bodyPr>
          <a:lstStyle/>
          <a:p>
            <a:pPr marL="0" indent="0" algn="just">
              <a:buNone/>
            </a:pPr>
            <a:r>
              <a:rPr lang="en-US" altLang="en-US" sz="3200" b="1" dirty="0" smtClean="0"/>
              <a:t> </a:t>
            </a:r>
            <a:endParaRPr lang="en-US" altLang="en-US" sz="3200" b="1" dirty="0" smtClean="0"/>
          </a:p>
          <a:p>
            <a:pPr marL="0" indent="0" algn="just">
              <a:buNone/>
            </a:pPr>
            <a:r>
              <a:rPr lang="en-US" altLang="en-US" sz="3200" b="1" dirty="0" smtClean="0"/>
              <a:t>Lesion </a:t>
            </a:r>
            <a:r>
              <a:rPr lang="en-US" altLang="en-US" sz="3200" b="1" dirty="0"/>
              <a:t>Removal and </a:t>
            </a:r>
            <a:r>
              <a:rPr lang="en-US" altLang="en-US" sz="3200" b="1" dirty="0" err="1"/>
              <a:t>Adhesiolysis</a:t>
            </a:r>
            <a:r>
              <a:rPr lang="en-US" altLang="en-US" sz="3200" b="1" dirty="0"/>
              <a:t> </a:t>
            </a:r>
          </a:p>
          <a:p>
            <a:pPr algn="just"/>
            <a:r>
              <a:rPr lang="en-US" altLang="en-US" sz="3200" dirty="0"/>
              <a:t>Laparoscopic  excision or ablation of lesions.</a:t>
            </a:r>
          </a:p>
          <a:p>
            <a:pPr algn="just"/>
            <a:r>
              <a:rPr lang="en-US" altLang="en-US" sz="3200" dirty="0" err="1"/>
              <a:t>Adhesiolysis</a:t>
            </a:r>
            <a:r>
              <a:rPr lang="en-US" altLang="en-US" sz="3200" dirty="0"/>
              <a:t> is postulated to effectively treat pain symptoms in women with endometriosis by restoring normal anatomy. </a:t>
            </a:r>
          </a:p>
          <a:p>
            <a:pPr marL="0" indent="0" algn="just">
              <a:buNone/>
            </a:pPr>
            <a:r>
              <a:rPr lang="en-US" altLang="en-US" sz="3200" b="1" dirty="0" err="1" smtClean="0"/>
              <a:t>Endometrioma</a:t>
            </a:r>
            <a:r>
              <a:rPr lang="en-US" altLang="en-US" sz="3200" b="1" dirty="0" smtClean="0"/>
              <a:t> </a:t>
            </a:r>
            <a:r>
              <a:rPr lang="en-US" altLang="en-US" sz="3200" b="1" dirty="0"/>
              <a:t>Resection </a:t>
            </a:r>
          </a:p>
          <a:p>
            <a:pPr algn="just"/>
            <a:r>
              <a:rPr lang="en-US" altLang="en-US" sz="3200" dirty="0"/>
              <a:t>Cystectomy or aspiration coupled with ablation of the cyst capsule is done. </a:t>
            </a:r>
          </a:p>
          <a:p>
            <a:pPr marL="0" indent="0" algn="just">
              <a:buNone/>
            </a:pPr>
            <a:r>
              <a:rPr lang="en-US" altLang="en-US" sz="3200" b="1" dirty="0" smtClean="0"/>
              <a:t> </a:t>
            </a:r>
            <a:endParaRPr lang="en-US" altLang="en-US" sz="3200" dirty="0"/>
          </a:p>
          <a:p>
            <a:pPr algn="just"/>
            <a:endParaRPr lang="en-US" altLang="en-US" sz="3200" dirty="0"/>
          </a:p>
          <a:p>
            <a:pPr algn="just"/>
            <a:endParaRPr lang="en-US" altLang="en-US" sz="3200" dirty="0" smtClean="0"/>
          </a:p>
        </p:txBody>
      </p:sp>
      <p:sp>
        <p:nvSpPr>
          <p:cNvPr id="2" name="Date Placeholder 1"/>
          <p:cNvSpPr>
            <a:spLocks noGrp="1"/>
          </p:cNvSpPr>
          <p:nvPr>
            <p:ph type="dt" sz="half" idx="10"/>
          </p:nvPr>
        </p:nvSpPr>
        <p:spPr/>
        <p:txBody>
          <a:bodyPr/>
          <a:lstStyle/>
          <a:p>
            <a:fld id="{0B24A966-0C61-4D6B-8866-C98C0D9F6E46}"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56</a:t>
            </a:fld>
            <a:endParaRPr lang="en-US"/>
          </a:p>
        </p:txBody>
      </p:sp>
    </p:spTree>
    <p:extLst>
      <p:ext uri="{BB962C8B-B14F-4D97-AF65-F5344CB8AC3E}">
        <p14:creationId xmlns:p14="http://schemas.microsoft.com/office/powerpoint/2010/main" val="21721205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p:cNvSpPr>
            <a:spLocks noGrp="1"/>
          </p:cNvSpPr>
          <p:nvPr>
            <p:ph idx="1"/>
          </p:nvPr>
        </p:nvSpPr>
        <p:spPr>
          <a:xfrm>
            <a:off x="838199" y="1481958"/>
            <a:ext cx="10749456" cy="5376041"/>
          </a:xfrm>
        </p:spPr>
        <p:txBody>
          <a:bodyPr>
            <a:normAutofit/>
          </a:bodyPr>
          <a:lstStyle/>
          <a:p>
            <a:pPr marL="0" indent="0" algn="just">
              <a:buNone/>
            </a:pPr>
            <a:r>
              <a:rPr lang="en-US" altLang="en-US" sz="3200" b="1" dirty="0" err="1"/>
              <a:t>Presacral</a:t>
            </a:r>
            <a:r>
              <a:rPr lang="en-US" altLang="en-US" sz="3200" b="1" dirty="0"/>
              <a:t> </a:t>
            </a:r>
            <a:r>
              <a:rPr lang="en-US" altLang="en-US" sz="3200" b="1" dirty="0" err="1"/>
              <a:t>Neurectomy</a:t>
            </a:r>
            <a:r>
              <a:rPr lang="en-US" altLang="en-US" sz="3200" b="1" dirty="0"/>
              <a:t> </a:t>
            </a:r>
          </a:p>
          <a:p>
            <a:pPr algn="just"/>
            <a:r>
              <a:rPr lang="en-US" altLang="en-US" sz="3200" dirty="0"/>
              <a:t>For some women, transection of </a:t>
            </a:r>
            <a:r>
              <a:rPr lang="en-US" altLang="en-US" sz="3200" dirty="0" err="1"/>
              <a:t>presacral</a:t>
            </a:r>
            <a:r>
              <a:rPr lang="en-US" altLang="en-US" sz="3200" dirty="0"/>
              <a:t> nerves lying within the </a:t>
            </a:r>
            <a:r>
              <a:rPr lang="en-US" altLang="en-US" sz="3200" dirty="0" err="1"/>
              <a:t>interiliac</a:t>
            </a:r>
            <a:r>
              <a:rPr lang="en-US" altLang="en-US" sz="3200" dirty="0"/>
              <a:t> triangle may provide relief of chronic pelvic pain</a:t>
            </a:r>
            <a:r>
              <a:rPr lang="en-US" altLang="en-US" sz="3200" dirty="0" smtClean="0"/>
              <a:t>.</a:t>
            </a:r>
            <a:endParaRPr lang="en-US" altLang="en-US" sz="3200" b="1" dirty="0" smtClean="0"/>
          </a:p>
          <a:p>
            <a:pPr algn="just">
              <a:buFont typeface="Arial" panose="020B0604020202020204" pitchFamily="34" charset="0"/>
              <a:buNone/>
            </a:pPr>
            <a:r>
              <a:rPr lang="en-US" altLang="en-US" sz="3200" b="1" dirty="0" smtClean="0"/>
              <a:t>Hysterectomy </a:t>
            </a:r>
            <a:r>
              <a:rPr lang="en-US" altLang="en-US" sz="3200" b="1" dirty="0"/>
              <a:t>with Bilateral Oophorectomy </a:t>
            </a:r>
          </a:p>
          <a:p>
            <a:pPr algn="just"/>
            <a:r>
              <a:rPr lang="en-US" altLang="en-US" sz="3200" b="1" dirty="0" smtClean="0"/>
              <a:t>definitive </a:t>
            </a:r>
            <a:r>
              <a:rPr lang="en-US" altLang="en-US" sz="3200" b="1" dirty="0"/>
              <a:t>and most effective therapy </a:t>
            </a:r>
            <a:r>
              <a:rPr lang="en-US" altLang="en-US" sz="3200" dirty="0"/>
              <a:t>for women with endometriosis who do not wish to retain their reproductive function. </a:t>
            </a:r>
          </a:p>
          <a:p>
            <a:pPr algn="just">
              <a:buFont typeface="Arial" panose="020B0604020202020204" pitchFamily="34" charset="0"/>
              <a:buNone/>
            </a:pPr>
            <a:endParaRPr lang="en-US" altLang="en-US" sz="3200" dirty="0" smtClean="0"/>
          </a:p>
        </p:txBody>
      </p:sp>
      <p:sp>
        <p:nvSpPr>
          <p:cNvPr id="46083" name="Title 1"/>
          <p:cNvSpPr>
            <a:spLocks noGrp="1"/>
          </p:cNvSpPr>
          <p:nvPr>
            <p:ph type="title"/>
          </p:nvPr>
        </p:nvSpPr>
        <p:spPr>
          <a:xfrm>
            <a:off x="838200" y="365126"/>
            <a:ext cx="10515600" cy="998980"/>
          </a:xfrm>
        </p:spPr>
        <p:txBody>
          <a:bodyPr/>
          <a:lstStyle/>
          <a:p>
            <a:r>
              <a:rPr lang="en-US" altLang="en-US" sz="3600" b="1" dirty="0">
                <a:cs typeface="Calibri" panose="020F0502020204030204" pitchFamily="34" charset="0"/>
              </a:rPr>
              <a:t>Surgical management  contd.   </a:t>
            </a:r>
          </a:p>
        </p:txBody>
      </p:sp>
      <p:sp>
        <p:nvSpPr>
          <p:cNvPr id="2" name="Date Placeholder 1"/>
          <p:cNvSpPr>
            <a:spLocks noGrp="1"/>
          </p:cNvSpPr>
          <p:nvPr>
            <p:ph type="dt" sz="half" idx="10"/>
          </p:nvPr>
        </p:nvSpPr>
        <p:spPr/>
        <p:txBody>
          <a:bodyPr/>
          <a:lstStyle/>
          <a:p>
            <a:fld id="{EF339E95-AF9B-410A-9D4D-F4AA3C3D19A8}"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57</a:t>
            </a:fld>
            <a:endParaRPr lang="en-US"/>
          </a:p>
        </p:txBody>
      </p:sp>
    </p:spTree>
    <p:extLst>
      <p:ext uri="{BB962C8B-B14F-4D97-AF65-F5344CB8AC3E}">
        <p14:creationId xmlns:p14="http://schemas.microsoft.com/office/powerpoint/2010/main" val="35607699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sz="4000" b="1" dirty="0"/>
              <a:t>Complications of endometriosis </a:t>
            </a:r>
          </a:p>
        </p:txBody>
      </p:sp>
      <p:sp>
        <p:nvSpPr>
          <p:cNvPr id="49155" name="Rectangle 3"/>
          <p:cNvSpPr>
            <a:spLocks noGrp="1" noChangeArrowheads="1"/>
          </p:cNvSpPr>
          <p:nvPr>
            <p:ph type="body" idx="1"/>
          </p:nvPr>
        </p:nvSpPr>
        <p:spPr>
          <a:xfrm>
            <a:off x="838200" y="1825624"/>
            <a:ext cx="10515600" cy="4530725"/>
          </a:xfrm>
        </p:spPr>
        <p:txBody>
          <a:bodyPr>
            <a:normAutofit/>
          </a:bodyPr>
          <a:lstStyle/>
          <a:p>
            <a:r>
              <a:rPr lang="en-US" altLang="en-US" sz="3200" dirty="0" smtClean="0"/>
              <a:t>Ruptured chocolate cyst</a:t>
            </a:r>
          </a:p>
          <a:p>
            <a:r>
              <a:rPr lang="en-US" altLang="en-US" sz="3200" dirty="0" smtClean="0"/>
              <a:t>Infected chocolate cyst</a:t>
            </a:r>
          </a:p>
          <a:p>
            <a:r>
              <a:rPr lang="en-US" altLang="en-US" sz="3200" dirty="0" smtClean="0"/>
              <a:t>Obstructive features like intestinal obstruction, ureteric obstruction</a:t>
            </a:r>
          </a:p>
          <a:p>
            <a:r>
              <a:rPr lang="en-US" altLang="en-US" sz="3200" dirty="0" smtClean="0"/>
              <a:t>Malignant </a:t>
            </a:r>
            <a:r>
              <a:rPr lang="en-US" altLang="en-US" sz="3200" dirty="0" smtClean="0"/>
              <a:t>transformation  (rare)</a:t>
            </a:r>
            <a:endParaRPr lang="en-US" altLang="en-US" sz="3200" dirty="0" smtClean="0"/>
          </a:p>
        </p:txBody>
      </p:sp>
      <p:sp>
        <p:nvSpPr>
          <p:cNvPr id="2" name="Date Placeholder 1"/>
          <p:cNvSpPr>
            <a:spLocks noGrp="1"/>
          </p:cNvSpPr>
          <p:nvPr>
            <p:ph type="dt" sz="half" idx="10"/>
          </p:nvPr>
        </p:nvSpPr>
        <p:spPr/>
        <p:txBody>
          <a:bodyPr/>
          <a:lstStyle/>
          <a:p>
            <a:fld id="{749AC00B-0B06-49B7-B613-A529CCCD7F11}"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58</a:t>
            </a:fld>
            <a:endParaRPr lang="en-US"/>
          </a:p>
        </p:txBody>
      </p:sp>
    </p:spTree>
    <p:extLst>
      <p:ext uri="{BB962C8B-B14F-4D97-AF65-F5344CB8AC3E}">
        <p14:creationId xmlns:p14="http://schemas.microsoft.com/office/powerpoint/2010/main" val="13230201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14007"/>
            <a:ext cx="9433810" cy="2908091"/>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Endometrial </a:t>
            </a:r>
            <a:r>
              <a:rPr lang="en-US" b="1" dirty="0"/>
              <a:t>Polyp </a:t>
            </a:r>
            <a:br>
              <a:rPr lang="en-US" b="1" dirty="0"/>
            </a:br>
            <a:r>
              <a:rPr lang="en-US" b="1" dirty="0"/>
              <a:t/>
            </a:r>
            <a:br>
              <a:rPr lang="en-US" b="1" dirty="0"/>
            </a:br>
            <a:endParaRPr lang="en-US" dirty="0"/>
          </a:p>
        </p:txBody>
      </p:sp>
      <p:sp>
        <p:nvSpPr>
          <p:cNvPr id="3" name="Subtitle 2"/>
          <p:cNvSpPr>
            <a:spLocks noGrp="1"/>
          </p:cNvSpPr>
          <p:nvPr>
            <p:ph type="subTitle" idx="1"/>
          </p:nvPr>
        </p:nvSpPr>
        <p:spPr>
          <a:xfrm>
            <a:off x="1524000" y="3602038"/>
            <a:ext cx="9144000" cy="685149"/>
          </a:xfrm>
        </p:spPr>
        <p:txBody>
          <a:bodyPr/>
          <a:lstStyle/>
          <a:p>
            <a:r>
              <a:rPr lang="en-US" b="1" i="1" dirty="0" err="1" smtClean="0"/>
              <a:t>Mihretu</a:t>
            </a:r>
            <a:r>
              <a:rPr lang="en-US" b="1" i="1" dirty="0" smtClean="0"/>
              <a:t> </a:t>
            </a:r>
            <a:r>
              <a:rPr lang="en-US" b="1" i="1" dirty="0" err="1" smtClean="0"/>
              <a:t>Molla</a:t>
            </a:r>
            <a:r>
              <a:rPr lang="en-US" b="1" i="1" dirty="0" smtClean="0"/>
              <a:t> (</a:t>
            </a:r>
            <a:r>
              <a:rPr lang="en-US" b="1" i="1" dirty="0" err="1" smtClean="0"/>
              <a:t>Bsc</a:t>
            </a:r>
            <a:r>
              <a:rPr lang="en-US" b="1" i="1" dirty="0" smtClean="0"/>
              <a:t>, </a:t>
            </a:r>
            <a:r>
              <a:rPr lang="en-US" b="1" i="1" dirty="0" err="1" smtClean="0"/>
              <a:t>Msc</a:t>
            </a:r>
            <a:r>
              <a:rPr lang="en-US" b="1" i="1" dirty="0" smtClean="0"/>
              <a:t>)</a:t>
            </a:r>
            <a:endParaRPr lang="en-US" b="1" i="1" dirty="0"/>
          </a:p>
        </p:txBody>
      </p:sp>
      <p:sp>
        <p:nvSpPr>
          <p:cNvPr id="4" name="Date Placeholder 3"/>
          <p:cNvSpPr>
            <a:spLocks noGrp="1"/>
          </p:cNvSpPr>
          <p:nvPr>
            <p:ph type="dt" sz="half" idx="10"/>
          </p:nvPr>
        </p:nvSpPr>
        <p:spPr/>
        <p:txBody>
          <a:bodyPr/>
          <a:lstStyle/>
          <a:p>
            <a:fld id="{6716E990-5B47-4DE4-9BF9-1378AB38DA3B}"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59</a:t>
            </a:fld>
            <a:endParaRPr lang="en-US"/>
          </a:p>
        </p:txBody>
      </p:sp>
    </p:spTree>
    <p:extLst>
      <p:ext uri="{BB962C8B-B14F-4D97-AF65-F5344CB8AC3E}">
        <p14:creationId xmlns:p14="http://schemas.microsoft.com/office/powerpoint/2010/main" val="422833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98765" y="365126"/>
            <a:ext cx="10855036" cy="826366"/>
          </a:xfrm>
        </p:spPr>
        <p:txBody>
          <a:bodyPr/>
          <a:lstStyle/>
          <a:p>
            <a:r>
              <a:rPr lang="en-GB" altLang="en-US" sz="3200" dirty="0" err="1" smtClean="0"/>
              <a:t>Myoma</a:t>
            </a:r>
            <a:r>
              <a:rPr lang="en-GB" altLang="en-US" sz="3200" dirty="0" smtClean="0"/>
              <a:t> …..</a:t>
            </a:r>
            <a:endParaRPr lang="en-GB" altLang="en-US" sz="3200" dirty="0"/>
          </a:p>
        </p:txBody>
      </p:sp>
      <p:sp>
        <p:nvSpPr>
          <p:cNvPr id="8195" name="Content Placeholder 2"/>
          <p:cNvSpPr>
            <a:spLocks noGrp="1"/>
          </p:cNvSpPr>
          <p:nvPr>
            <p:ph idx="1"/>
          </p:nvPr>
        </p:nvSpPr>
        <p:spPr>
          <a:xfrm>
            <a:off x="374073" y="1191493"/>
            <a:ext cx="11457709" cy="5015344"/>
          </a:xfrm>
        </p:spPr>
        <p:txBody>
          <a:bodyPr>
            <a:normAutofit/>
          </a:bodyPr>
          <a:lstStyle/>
          <a:p>
            <a:pPr marL="0" indent="0">
              <a:lnSpc>
                <a:spcPct val="80000"/>
              </a:lnSpc>
              <a:buNone/>
            </a:pPr>
            <a:r>
              <a:rPr lang="en-US" altLang="en-US" sz="3200" b="1" dirty="0" smtClean="0"/>
              <a:t>Epidemiology</a:t>
            </a:r>
          </a:p>
          <a:p>
            <a:pPr>
              <a:lnSpc>
                <a:spcPct val="80000"/>
              </a:lnSpc>
            </a:pPr>
            <a:r>
              <a:rPr lang="en-US" altLang="en-US" sz="3200" dirty="0" smtClean="0"/>
              <a:t>The </a:t>
            </a:r>
            <a:r>
              <a:rPr lang="en-US" altLang="en-US" sz="3200" dirty="0"/>
              <a:t>most common pelvic tumors(</a:t>
            </a:r>
            <a:r>
              <a:rPr lang="de-DE" altLang="en-US" sz="3200" dirty="0"/>
              <a:t>95% of all benign female genital tract tumors) </a:t>
            </a:r>
            <a:endParaRPr lang="en-US" altLang="en-US" sz="3200" dirty="0"/>
          </a:p>
          <a:p>
            <a:pPr>
              <a:lnSpc>
                <a:spcPct val="80000"/>
              </a:lnSpc>
            </a:pPr>
            <a:r>
              <a:rPr lang="en-US" altLang="en-US" sz="3200" dirty="0"/>
              <a:t>Clinically apparent in ~ 25% of reproductive aged </a:t>
            </a:r>
            <a:r>
              <a:rPr lang="en-US" altLang="en-US" sz="3200" dirty="0" smtClean="0"/>
              <a:t>women. </a:t>
            </a:r>
            <a:endParaRPr lang="en-US" altLang="en-US" sz="3200" dirty="0"/>
          </a:p>
          <a:p>
            <a:pPr>
              <a:lnSpc>
                <a:spcPct val="80000"/>
              </a:lnSpc>
            </a:pPr>
            <a:r>
              <a:rPr lang="en-US" altLang="en-US" sz="3200" dirty="0"/>
              <a:t>Noted on pathological examination in ~ 80% of surgically excised uteri </a:t>
            </a:r>
          </a:p>
          <a:p>
            <a:pPr>
              <a:lnSpc>
                <a:spcPct val="80000"/>
              </a:lnSpc>
            </a:pPr>
            <a:r>
              <a:rPr lang="en-US" altLang="en-US" sz="3200" dirty="0" smtClean="0"/>
              <a:t>Common in reproductive </a:t>
            </a:r>
            <a:r>
              <a:rPr lang="en-US" altLang="en-US" sz="3200" dirty="0"/>
              <a:t>age </a:t>
            </a:r>
            <a:endParaRPr lang="en-US" altLang="en-US" sz="3200" dirty="0" smtClean="0"/>
          </a:p>
          <a:p>
            <a:pPr>
              <a:lnSpc>
                <a:spcPct val="80000"/>
              </a:lnSpc>
            </a:pPr>
            <a:r>
              <a:rPr lang="en-US" altLang="en-US" sz="3200" dirty="0" smtClean="0"/>
              <a:t>3-9 times more </a:t>
            </a:r>
            <a:r>
              <a:rPr lang="en-US" altLang="en-US" sz="3200" dirty="0"/>
              <a:t>common in </a:t>
            </a:r>
            <a:r>
              <a:rPr lang="en-US" altLang="en-US" sz="3200" dirty="0" smtClean="0"/>
              <a:t>blacks</a:t>
            </a:r>
          </a:p>
          <a:p>
            <a:endParaRPr lang="en-GB" altLang="en-US" sz="3200" dirty="0" smtClean="0"/>
          </a:p>
        </p:txBody>
      </p:sp>
      <p:sp>
        <p:nvSpPr>
          <p:cNvPr id="6149" name="Footer Placeholder 4"/>
          <p:cNvSpPr>
            <a:spLocks noGrp="1"/>
          </p:cNvSpPr>
          <p:nvPr>
            <p:ph type="ftr" sz="quarter" idx="11"/>
          </p:nvPr>
        </p:nvSpPr>
        <p:spPr/>
        <p:txBody>
          <a:bodyPr/>
          <a:lstStyle/>
          <a:p>
            <a:pPr>
              <a:defRPr/>
            </a:pPr>
            <a:r>
              <a:rPr lang="en-US" smtClean="0"/>
              <a:t>Mihretu Molla</a:t>
            </a:r>
            <a:endParaRPr lang="en-US"/>
          </a:p>
        </p:txBody>
      </p:sp>
      <p:sp>
        <p:nvSpPr>
          <p:cNvPr id="6148"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750EC35-89D6-4E3F-9019-E9026B2C8ACA}" type="slidenum">
              <a:rPr lang="en-US" altLang="en-US" sz="1200">
                <a:solidFill>
                  <a:srgbClr val="045C75"/>
                </a:solidFill>
              </a:rPr>
              <a:pPr eaLnBrk="1" hangingPunct="1"/>
              <a:t>6</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D12ABB76-894F-4CC2-A76E-3F4A37FEAEAE}" type="datetime1">
              <a:rPr lang="en-US" smtClean="0"/>
              <a:t>5/14/2018</a:t>
            </a:fld>
            <a:endParaRPr lang="en-US"/>
          </a:p>
        </p:txBody>
      </p:sp>
    </p:spTree>
    <p:extLst>
      <p:ext uri="{BB962C8B-B14F-4D97-AF65-F5344CB8AC3E}">
        <p14:creationId xmlns:p14="http://schemas.microsoft.com/office/powerpoint/2010/main" val="335039235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459" y="365126"/>
            <a:ext cx="10529341" cy="1028960"/>
          </a:xfrm>
        </p:spPr>
        <p:txBody>
          <a:bodyPr/>
          <a:lstStyle/>
          <a:p>
            <a:r>
              <a:rPr lang="en-US" dirty="0" smtClean="0"/>
              <a:t>Learning Objectives </a:t>
            </a:r>
            <a:endParaRPr lang="en-US" dirty="0"/>
          </a:p>
        </p:txBody>
      </p:sp>
      <p:sp>
        <p:nvSpPr>
          <p:cNvPr id="3" name="Content Placeholder 2"/>
          <p:cNvSpPr>
            <a:spLocks noGrp="1"/>
          </p:cNvSpPr>
          <p:nvPr>
            <p:ph idx="1"/>
          </p:nvPr>
        </p:nvSpPr>
        <p:spPr>
          <a:xfrm>
            <a:off x="704538" y="1289154"/>
            <a:ext cx="11152681" cy="5067195"/>
          </a:xfrm>
        </p:spPr>
        <p:txBody>
          <a:bodyPr/>
          <a:lstStyle/>
          <a:p>
            <a:pPr marL="0" indent="0">
              <a:buNone/>
            </a:pPr>
            <a:r>
              <a:rPr lang="en-US" dirty="0" smtClean="0"/>
              <a:t>After the end of this topic students will be able to</a:t>
            </a:r>
          </a:p>
          <a:p>
            <a:r>
              <a:rPr lang="en-US" dirty="0" smtClean="0"/>
              <a:t>Define endometrial polyp</a:t>
            </a:r>
          </a:p>
          <a:p>
            <a:r>
              <a:rPr lang="en-US" dirty="0" smtClean="0"/>
              <a:t>Explain clinical features of endometrial polyp</a:t>
            </a:r>
          </a:p>
          <a:p>
            <a:r>
              <a:rPr lang="en-US" dirty="0" smtClean="0"/>
              <a:t>Explain diagnostic modalities of </a:t>
            </a:r>
            <a:r>
              <a:rPr lang="en-US" dirty="0"/>
              <a:t>endometrial polyp</a:t>
            </a:r>
          </a:p>
          <a:p>
            <a:r>
              <a:rPr lang="en-US" dirty="0" smtClean="0"/>
              <a:t>Explain </a:t>
            </a:r>
            <a:r>
              <a:rPr lang="en-US" dirty="0" err="1" smtClean="0"/>
              <a:t>mgt</a:t>
            </a:r>
            <a:r>
              <a:rPr lang="en-US" dirty="0" smtClean="0"/>
              <a:t> options of </a:t>
            </a:r>
            <a:r>
              <a:rPr lang="en-US" dirty="0"/>
              <a:t>endometrial polyp</a:t>
            </a:r>
          </a:p>
          <a:p>
            <a:endParaRPr lang="en-US" dirty="0"/>
          </a:p>
        </p:txBody>
      </p:sp>
      <p:sp>
        <p:nvSpPr>
          <p:cNvPr id="4" name="Date Placeholder 3"/>
          <p:cNvSpPr>
            <a:spLocks noGrp="1"/>
          </p:cNvSpPr>
          <p:nvPr>
            <p:ph type="dt" sz="half" idx="10"/>
          </p:nvPr>
        </p:nvSpPr>
        <p:spPr/>
        <p:txBody>
          <a:bodyPr/>
          <a:lstStyle/>
          <a:p>
            <a:fld id="{770A5796-F75E-4E09-A2C8-FF1D9D8C0060}"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60</a:t>
            </a:fld>
            <a:endParaRPr lang="en-US"/>
          </a:p>
        </p:txBody>
      </p:sp>
    </p:spTree>
    <p:extLst>
      <p:ext uri="{BB962C8B-B14F-4D97-AF65-F5344CB8AC3E}">
        <p14:creationId xmlns:p14="http://schemas.microsoft.com/office/powerpoint/2010/main" val="24212704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38200" y="365125"/>
            <a:ext cx="10515600" cy="831851"/>
          </a:xfrm>
        </p:spPr>
        <p:txBody>
          <a:bodyPr rtlCol="0">
            <a:noAutofit/>
          </a:bodyPr>
          <a:lstStyle/>
          <a:p>
            <a:pPr eaLnBrk="1" hangingPunct="1">
              <a:lnSpc>
                <a:spcPct val="90000"/>
              </a:lnSpc>
              <a:defRPr/>
            </a:pP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t>
            </a:r>
            <a:br>
              <a:rPr lang="en-US" sz="4000" b="1" dirty="0"/>
            </a:br>
            <a:r>
              <a:rPr lang="en-US" sz="4000" b="1" dirty="0" smtClean="0"/>
              <a:t>Endometrial Polyp </a:t>
            </a: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r>
              <a:rPr lang="en-US" sz="4000" b="1" dirty="0"/>
              <a:t/>
            </a:r>
            <a:br>
              <a:rPr lang="en-US" sz="4000" b="1" dirty="0"/>
            </a:br>
            <a:endParaRPr lang="en-GB" sz="4000" b="1" dirty="0"/>
          </a:p>
        </p:txBody>
      </p:sp>
      <p:sp>
        <p:nvSpPr>
          <p:cNvPr id="3075" name="Rectangle 3"/>
          <p:cNvSpPr>
            <a:spLocks noGrp="1" noChangeArrowheads="1"/>
          </p:cNvSpPr>
          <p:nvPr>
            <p:ph idx="1"/>
          </p:nvPr>
        </p:nvSpPr>
        <p:spPr>
          <a:xfrm>
            <a:off x="479686" y="1196976"/>
            <a:ext cx="11462932" cy="4937125"/>
          </a:xfrm>
        </p:spPr>
        <p:txBody>
          <a:bodyPr>
            <a:normAutofit/>
          </a:bodyPr>
          <a:lstStyle/>
          <a:p>
            <a:pPr eaLnBrk="1" hangingPunct="1">
              <a:lnSpc>
                <a:spcPct val="90000"/>
              </a:lnSpc>
            </a:pPr>
            <a:r>
              <a:rPr lang="en-US" altLang="en-US" sz="3200" dirty="0"/>
              <a:t>A mass of tissue that projects outward or away from the surface of the endometrium .</a:t>
            </a:r>
          </a:p>
          <a:p>
            <a:pPr eaLnBrk="1" hangingPunct="1">
              <a:lnSpc>
                <a:spcPct val="90000"/>
              </a:lnSpc>
            </a:pPr>
            <a:r>
              <a:rPr lang="en-US" altLang="en-US" sz="3200" dirty="0"/>
              <a:t>Visible grossly as spheroidal or </a:t>
            </a:r>
            <a:r>
              <a:rPr lang="en-US" altLang="en-US" sz="3200" dirty="0" err="1"/>
              <a:t>cylinderic</a:t>
            </a:r>
            <a:r>
              <a:rPr lang="en-US" altLang="en-US" sz="3200" dirty="0"/>
              <a:t> structure that may be either </a:t>
            </a:r>
            <a:r>
              <a:rPr lang="en-US" altLang="en-US" sz="3200" dirty="0" err="1" smtClean="0"/>
              <a:t>pedunculated</a:t>
            </a:r>
            <a:r>
              <a:rPr lang="en-US" altLang="en-US" sz="3200" dirty="0" smtClean="0"/>
              <a:t> or  </a:t>
            </a:r>
            <a:r>
              <a:rPr lang="en-US" altLang="en-US" sz="3200" dirty="0"/>
              <a:t>broad- based </a:t>
            </a:r>
          </a:p>
          <a:p>
            <a:pPr eaLnBrk="1" hangingPunct="1">
              <a:lnSpc>
                <a:spcPct val="90000"/>
              </a:lnSpc>
              <a:buFont typeface="Arial" panose="020B0604020202020204" pitchFamily="34" charset="0"/>
              <a:buNone/>
            </a:pPr>
            <a:r>
              <a:rPr lang="en-US" altLang="en-US" sz="3200" b="1" dirty="0" smtClean="0"/>
              <a:t>Pathology</a:t>
            </a:r>
            <a:r>
              <a:rPr lang="en-US" altLang="en-US" sz="3200" dirty="0" smtClean="0"/>
              <a:t> </a:t>
            </a:r>
            <a:endParaRPr lang="en-US" altLang="en-US" sz="3200" dirty="0"/>
          </a:p>
          <a:p>
            <a:pPr eaLnBrk="1" hangingPunct="1">
              <a:lnSpc>
                <a:spcPct val="90000"/>
              </a:lnSpc>
            </a:pPr>
            <a:r>
              <a:rPr lang="en-US" altLang="en-US" sz="3200" dirty="0"/>
              <a:t>Fibrous </a:t>
            </a:r>
            <a:r>
              <a:rPr lang="en-US" altLang="en-US" sz="3200" dirty="0" err="1"/>
              <a:t>stroma</a:t>
            </a:r>
            <a:r>
              <a:rPr lang="en-US" altLang="en-US" sz="3200" dirty="0"/>
              <a:t> with thick walled, dilated vessels</a:t>
            </a:r>
          </a:p>
          <a:p>
            <a:pPr eaLnBrk="1" hangingPunct="1">
              <a:lnSpc>
                <a:spcPct val="90000"/>
              </a:lnSpc>
            </a:pPr>
            <a:r>
              <a:rPr lang="en-US" altLang="en-US" sz="3200" dirty="0"/>
              <a:t>Gland like spaces, lined with endometrial epithelium </a:t>
            </a:r>
            <a:endParaRPr lang="en-GB" altLang="en-US" sz="3200" dirty="0"/>
          </a:p>
        </p:txBody>
      </p:sp>
      <p:sp>
        <p:nvSpPr>
          <p:cNvPr id="2" name="Date Placeholder 1"/>
          <p:cNvSpPr>
            <a:spLocks noGrp="1"/>
          </p:cNvSpPr>
          <p:nvPr>
            <p:ph type="dt" sz="half" idx="10"/>
          </p:nvPr>
        </p:nvSpPr>
        <p:spPr/>
        <p:txBody>
          <a:bodyPr/>
          <a:lstStyle/>
          <a:p>
            <a:fld id="{A2CB1A9C-0100-4766-A51F-054550AFA4E6}"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61</a:t>
            </a:fld>
            <a:endParaRPr lang="en-US"/>
          </a:p>
        </p:txBody>
      </p:sp>
    </p:spTree>
    <p:extLst>
      <p:ext uri="{BB962C8B-B14F-4D97-AF65-F5344CB8AC3E}">
        <p14:creationId xmlns:p14="http://schemas.microsoft.com/office/powerpoint/2010/main" val="65190890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235527"/>
            <a:ext cx="10515600" cy="678873"/>
          </a:xfrm>
        </p:spPr>
        <p:txBody>
          <a:bodyPr>
            <a:normAutofit/>
          </a:bodyPr>
          <a:lstStyle/>
          <a:p>
            <a:r>
              <a:rPr lang="en-US" sz="3600" b="1" dirty="0" smtClean="0"/>
              <a:t>Endometrial Polyp …..</a:t>
            </a:r>
            <a:endParaRPr lang="en-GB" altLang="en-US" sz="3600" dirty="0"/>
          </a:p>
        </p:txBody>
      </p:sp>
      <p:sp>
        <p:nvSpPr>
          <p:cNvPr id="4099" name="Rectangle 3"/>
          <p:cNvSpPr>
            <a:spLocks noGrp="1" noChangeArrowheads="1"/>
          </p:cNvSpPr>
          <p:nvPr>
            <p:ph idx="1"/>
          </p:nvPr>
        </p:nvSpPr>
        <p:spPr>
          <a:xfrm>
            <a:off x="434715" y="914401"/>
            <a:ext cx="11452485" cy="5527964"/>
          </a:xfrm>
        </p:spPr>
        <p:txBody>
          <a:bodyPr>
            <a:normAutofit lnSpcReduction="10000"/>
          </a:bodyPr>
          <a:lstStyle/>
          <a:p>
            <a:pPr marL="0" indent="0">
              <a:buNone/>
            </a:pPr>
            <a:r>
              <a:rPr lang="en-US" altLang="en-US" b="1" dirty="0" smtClean="0"/>
              <a:t>Clinical feature </a:t>
            </a:r>
          </a:p>
          <a:p>
            <a:r>
              <a:rPr lang="en-US" altLang="en-US" dirty="0" smtClean="0"/>
              <a:t>AUB </a:t>
            </a:r>
            <a:r>
              <a:rPr lang="en-US" altLang="en-US" dirty="0"/>
              <a:t>(</a:t>
            </a:r>
            <a:r>
              <a:rPr lang="en-US" altLang="en-US" dirty="0" smtClean="0"/>
              <a:t>menorrhagia </a:t>
            </a:r>
            <a:r>
              <a:rPr lang="en-US" altLang="en-US" dirty="0"/>
              <a:t>, </a:t>
            </a:r>
            <a:r>
              <a:rPr lang="en-US" altLang="en-US" dirty="0" err="1"/>
              <a:t>intermenstrual</a:t>
            </a:r>
            <a:r>
              <a:rPr lang="en-US" altLang="en-US" dirty="0"/>
              <a:t> , premenstrual bleeding </a:t>
            </a:r>
            <a:r>
              <a:rPr lang="en-US" altLang="en-US" dirty="0" smtClean="0"/>
              <a:t>)</a:t>
            </a:r>
            <a:endParaRPr lang="en-US" altLang="en-US" dirty="0"/>
          </a:p>
          <a:p>
            <a:pPr marL="0" indent="0" eaLnBrk="1" hangingPunct="1">
              <a:buNone/>
            </a:pPr>
            <a:r>
              <a:rPr lang="en-US" altLang="en-US" b="1" dirty="0" smtClean="0"/>
              <a:t>Investigation </a:t>
            </a:r>
          </a:p>
          <a:p>
            <a:r>
              <a:rPr lang="en-US" altLang="en-US" dirty="0" smtClean="0"/>
              <a:t>Endometrial biopsy </a:t>
            </a:r>
            <a:r>
              <a:rPr lang="en-US" altLang="en-US" dirty="0"/>
              <a:t>	</a:t>
            </a:r>
          </a:p>
          <a:p>
            <a:pPr eaLnBrk="1" hangingPunct="1"/>
            <a:r>
              <a:rPr lang="en-US" altLang="en-US" dirty="0"/>
              <a:t>U/S</a:t>
            </a:r>
          </a:p>
          <a:p>
            <a:pPr eaLnBrk="1" hangingPunct="1"/>
            <a:r>
              <a:rPr lang="en-US" altLang="en-US" dirty="0"/>
              <a:t>HSG -  irregularities in out line of </a:t>
            </a:r>
            <a:r>
              <a:rPr lang="en-US" altLang="en-US" dirty="0" err="1"/>
              <a:t>Ux</a:t>
            </a:r>
            <a:r>
              <a:rPr lang="en-US" altLang="en-US" dirty="0"/>
              <a:t> cavity or filling defect</a:t>
            </a:r>
          </a:p>
          <a:p>
            <a:pPr eaLnBrk="1" hangingPunct="1"/>
            <a:r>
              <a:rPr lang="en-US" altLang="en-US" dirty="0"/>
              <a:t>Hysteroscopy -  gold standard for dx &amp; Rx </a:t>
            </a:r>
          </a:p>
          <a:p>
            <a:pPr eaLnBrk="1" hangingPunct="1"/>
            <a:r>
              <a:rPr lang="en-US" altLang="en-US" dirty="0"/>
              <a:t>Saline </a:t>
            </a:r>
            <a:r>
              <a:rPr lang="en-US" altLang="en-US" dirty="0" err="1" smtClean="0"/>
              <a:t>sonohysterography</a:t>
            </a:r>
            <a:endParaRPr lang="en-US" altLang="en-US" dirty="0" smtClean="0"/>
          </a:p>
          <a:p>
            <a:pPr marL="0" indent="0" eaLnBrk="1" hangingPunct="1">
              <a:buNone/>
            </a:pPr>
            <a:r>
              <a:rPr lang="en-US" altLang="en-US" b="1" dirty="0" smtClean="0"/>
              <a:t>Management </a:t>
            </a:r>
            <a:endParaRPr lang="en-US" altLang="en-US" b="1" dirty="0"/>
          </a:p>
          <a:p>
            <a:pPr eaLnBrk="1" hangingPunct="1"/>
            <a:r>
              <a:rPr lang="en-US" altLang="en-US" dirty="0"/>
              <a:t>surgical excision </a:t>
            </a:r>
          </a:p>
          <a:p>
            <a:pPr eaLnBrk="1" hangingPunct="1"/>
            <a:r>
              <a:rPr lang="en-US" altLang="en-US" dirty="0"/>
              <a:t>Hysterectomy if associated malignancy </a:t>
            </a:r>
          </a:p>
          <a:p>
            <a:pPr eaLnBrk="1" hangingPunct="1"/>
            <a:endParaRPr lang="en-GB" altLang="en-US" dirty="0"/>
          </a:p>
        </p:txBody>
      </p:sp>
      <p:sp>
        <p:nvSpPr>
          <p:cNvPr id="2" name="Date Placeholder 1"/>
          <p:cNvSpPr>
            <a:spLocks noGrp="1"/>
          </p:cNvSpPr>
          <p:nvPr>
            <p:ph type="dt" sz="half" idx="10"/>
          </p:nvPr>
        </p:nvSpPr>
        <p:spPr/>
        <p:txBody>
          <a:bodyPr/>
          <a:lstStyle/>
          <a:p>
            <a:fld id="{E725C196-6582-4D92-8DEC-BD39CFB0C291}"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62</a:t>
            </a:fld>
            <a:endParaRPr lang="en-US"/>
          </a:p>
        </p:txBody>
      </p:sp>
    </p:spTree>
    <p:extLst>
      <p:ext uri="{BB962C8B-B14F-4D97-AF65-F5344CB8AC3E}">
        <p14:creationId xmlns:p14="http://schemas.microsoft.com/office/powerpoint/2010/main" val="349146843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t>Endometrial Hyperplasia</a:t>
            </a:r>
            <a:endParaRPr lang="en-US" dirty="0"/>
          </a:p>
        </p:txBody>
      </p:sp>
      <p:sp>
        <p:nvSpPr>
          <p:cNvPr id="3" name="Subtitle 2"/>
          <p:cNvSpPr>
            <a:spLocks noGrp="1"/>
          </p:cNvSpPr>
          <p:nvPr>
            <p:ph type="subTitle" idx="1"/>
          </p:nvPr>
        </p:nvSpPr>
        <p:spPr>
          <a:xfrm>
            <a:off x="1524000" y="4122294"/>
            <a:ext cx="9144000" cy="1135505"/>
          </a:xfrm>
        </p:spPr>
        <p:txBody>
          <a:bodyPr/>
          <a:lstStyle/>
          <a:p>
            <a:r>
              <a:rPr lang="en-US" b="1" i="1" dirty="0" err="1" smtClean="0"/>
              <a:t>Mihretu</a:t>
            </a:r>
            <a:r>
              <a:rPr lang="en-US" b="1" i="1" dirty="0" smtClean="0"/>
              <a:t> Moll (</a:t>
            </a:r>
            <a:r>
              <a:rPr lang="en-US" b="1" i="1" dirty="0" err="1" smtClean="0"/>
              <a:t>Bsc</a:t>
            </a:r>
            <a:r>
              <a:rPr lang="en-US" b="1" i="1" dirty="0" smtClean="0"/>
              <a:t>, </a:t>
            </a:r>
            <a:r>
              <a:rPr lang="en-US" b="1" i="1" dirty="0" err="1" smtClean="0"/>
              <a:t>Msc</a:t>
            </a:r>
            <a:r>
              <a:rPr lang="en-US" b="1" i="1" dirty="0" smtClean="0"/>
              <a:t>)</a:t>
            </a:r>
            <a:endParaRPr lang="en-US" b="1" i="1" dirty="0"/>
          </a:p>
        </p:txBody>
      </p:sp>
      <p:sp>
        <p:nvSpPr>
          <p:cNvPr id="4" name="Date Placeholder 3"/>
          <p:cNvSpPr>
            <a:spLocks noGrp="1"/>
          </p:cNvSpPr>
          <p:nvPr>
            <p:ph type="dt" sz="half" idx="10"/>
          </p:nvPr>
        </p:nvSpPr>
        <p:spPr/>
        <p:txBody>
          <a:bodyPr/>
          <a:lstStyle/>
          <a:p>
            <a:fld id="{3C823578-275A-4688-B2A4-6FDB92917C39}"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63</a:t>
            </a:fld>
            <a:endParaRPr lang="en-US"/>
          </a:p>
        </p:txBody>
      </p:sp>
    </p:spTree>
    <p:extLst>
      <p:ext uri="{BB962C8B-B14F-4D97-AF65-F5344CB8AC3E}">
        <p14:creationId xmlns:p14="http://schemas.microsoft.com/office/powerpoint/2010/main" val="2085688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 </a:t>
            </a:r>
            <a:endParaRPr lang="en-US" dirty="0"/>
          </a:p>
        </p:txBody>
      </p:sp>
      <p:sp>
        <p:nvSpPr>
          <p:cNvPr id="3" name="Content Placeholder 2"/>
          <p:cNvSpPr>
            <a:spLocks noGrp="1"/>
          </p:cNvSpPr>
          <p:nvPr>
            <p:ph idx="1"/>
          </p:nvPr>
        </p:nvSpPr>
        <p:spPr>
          <a:xfrm>
            <a:off x="838200" y="1585756"/>
            <a:ext cx="10854128" cy="4530231"/>
          </a:xfrm>
        </p:spPr>
        <p:txBody>
          <a:bodyPr/>
          <a:lstStyle/>
          <a:p>
            <a:pPr marL="0" indent="0">
              <a:buNone/>
            </a:pPr>
            <a:r>
              <a:rPr lang="en-US" i="1" dirty="0" smtClean="0"/>
              <a:t>After learning this topic students will be able to </a:t>
            </a:r>
          </a:p>
          <a:p>
            <a:r>
              <a:rPr lang="en-US" i="1" dirty="0" smtClean="0"/>
              <a:t>Define </a:t>
            </a:r>
            <a:r>
              <a:rPr lang="en-US" altLang="en-US" i="1" dirty="0"/>
              <a:t>Endometrial </a:t>
            </a:r>
            <a:r>
              <a:rPr lang="en-US" altLang="en-US" i="1" dirty="0" smtClean="0"/>
              <a:t>Hyperplasia</a:t>
            </a:r>
          </a:p>
          <a:p>
            <a:r>
              <a:rPr lang="en-US" altLang="en-US" i="1" dirty="0" smtClean="0"/>
              <a:t>Explain the clinical significance of </a:t>
            </a:r>
            <a:r>
              <a:rPr lang="en-US" altLang="en-US" i="1" dirty="0"/>
              <a:t>Endometrial </a:t>
            </a:r>
            <a:r>
              <a:rPr lang="en-US" altLang="en-US" i="1" dirty="0" smtClean="0"/>
              <a:t>Hyperplasia</a:t>
            </a:r>
          </a:p>
          <a:p>
            <a:r>
              <a:rPr lang="en-US" altLang="en-US" i="1" dirty="0" smtClean="0"/>
              <a:t>Classify </a:t>
            </a:r>
            <a:r>
              <a:rPr lang="en-US" altLang="en-US" i="1" dirty="0"/>
              <a:t>Endometrial </a:t>
            </a:r>
            <a:r>
              <a:rPr lang="en-US" altLang="en-US" i="1" dirty="0" smtClean="0"/>
              <a:t>Hyperplasia</a:t>
            </a:r>
          </a:p>
          <a:p>
            <a:r>
              <a:rPr lang="en-US" altLang="en-US" i="1" dirty="0" smtClean="0"/>
              <a:t>Discuss risk of malignant transformation of </a:t>
            </a:r>
            <a:r>
              <a:rPr lang="en-US" altLang="en-US" i="1" dirty="0"/>
              <a:t>Endometrial </a:t>
            </a:r>
            <a:r>
              <a:rPr lang="en-US" altLang="en-US" i="1" dirty="0" smtClean="0"/>
              <a:t>Hyperplasia</a:t>
            </a:r>
          </a:p>
          <a:p>
            <a:r>
              <a:rPr lang="en-US" altLang="en-US" i="1" dirty="0" smtClean="0"/>
              <a:t>Explain </a:t>
            </a:r>
            <a:r>
              <a:rPr lang="en-US" altLang="en-US" i="1" dirty="0" err="1" smtClean="0"/>
              <a:t>mgt</a:t>
            </a:r>
            <a:r>
              <a:rPr lang="en-US" altLang="en-US" i="1" dirty="0" smtClean="0"/>
              <a:t> options of </a:t>
            </a:r>
            <a:r>
              <a:rPr lang="en-US" altLang="en-US" i="1" dirty="0"/>
              <a:t>Endometrial Hyperplasia</a:t>
            </a:r>
            <a:endParaRPr lang="en-US" altLang="en-US" i="1" dirty="0" smtClean="0"/>
          </a:p>
          <a:p>
            <a:endParaRPr lang="en-US" i="1" dirty="0" smtClean="0"/>
          </a:p>
          <a:p>
            <a:endParaRPr lang="en-US" i="1" dirty="0" smtClean="0"/>
          </a:p>
          <a:p>
            <a:endParaRPr lang="en-US" i="1" dirty="0"/>
          </a:p>
        </p:txBody>
      </p:sp>
      <p:sp>
        <p:nvSpPr>
          <p:cNvPr id="4" name="Date Placeholder 3"/>
          <p:cNvSpPr>
            <a:spLocks noGrp="1"/>
          </p:cNvSpPr>
          <p:nvPr>
            <p:ph type="dt" sz="half" idx="10"/>
          </p:nvPr>
        </p:nvSpPr>
        <p:spPr/>
        <p:txBody>
          <a:bodyPr/>
          <a:lstStyle/>
          <a:p>
            <a:fld id="{24100CC3-2756-4278-8EE3-076C49245AAB}"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64</a:t>
            </a:fld>
            <a:endParaRPr lang="en-US"/>
          </a:p>
        </p:txBody>
      </p:sp>
    </p:spTree>
    <p:extLst>
      <p:ext uri="{BB962C8B-B14F-4D97-AF65-F5344CB8AC3E}">
        <p14:creationId xmlns:p14="http://schemas.microsoft.com/office/powerpoint/2010/main" val="27130364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84909" y="365126"/>
            <a:ext cx="10868891" cy="867929"/>
          </a:xfrm>
        </p:spPr>
        <p:txBody>
          <a:bodyPr>
            <a:noAutofit/>
          </a:bodyPr>
          <a:lstStyle/>
          <a:p>
            <a:pPr eaLnBrk="1" hangingPunct="1"/>
            <a:r>
              <a:rPr lang="en-US" altLang="en-US" sz="4000" b="1" dirty="0"/>
              <a:t/>
            </a:r>
            <a:br>
              <a:rPr lang="en-US" altLang="en-US" sz="4000" b="1" dirty="0"/>
            </a:br>
            <a:r>
              <a:rPr lang="en-US" altLang="en-US" sz="4000" b="1" dirty="0"/>
              <a:t>Endometrial Hyperplasia</a:t>
            </a:r>
            <a:br>
              <a:rPr lang="en-US" altLang="en-US" sz="4000" b="1" dirty="0"/>
            </a:br>
            <a:endParaRPr lang="en-US" altLang="en-US" sz="4000" b="1" dirty="0"/>
          </a:p>
        </p:txBody>
      </p:sp>
      <p:sp>
        <p:nvSpPr>
          <p:cNvPr id="5123" name="Rectangle 3"/>
          <p:cNvSpPr>
            <a:spLocks noGrp="1" noChangeArrowheads="1"/>
          </p:cNvSpPr>
          <p:nvPr>
            <p:ph idx="1"/>
          </p:nvPr>
        </p:nvSpPr>
        <p:spPr>
          <a:xfrm>
            <a:off x="609599" y="1233055"/>
            <a:ext cx="11152910" cy="4897870"/>
          </a:xfrm>
        </p:spPr>
        <p:txBody>
          <a:bodyPr>
            <a:normAutofit/>
          </a:bodyPr>
          <a:lstStyle/>
          <a:p>
            <a:pPr algn="just"/>
            <a:r>
              <a:rPr lang="en-US" altLang="en-US" sz="3200" dirty="0" smtClean="0"/>
              <a:t>A </a:t>
            </a:r>
            <a:r>
              <a:rPr lang="en-US" altLang="en-US" sz="3200" dirty="0"/>
              <a:t>spectrum of morphologic and biologic alterations of the endometrial glands and </a:t>
            </a:r>
            <a:r>
              <a:rPr lang="en-US" altLang="en-US" sz="3200" dirty="0" err="1"/>
              <a:t>stroma</a:t>
            </a:r>
            <a:r>
              <a:rPr lang="en-US" altLang="en-US" sz="3200" dirty="0"/>
              <a:t> </a:t>
            </a:r>
            <a:endParaRPr lang="en-US" altLang="en-US" sz="3200" dirty="0" smtClean="0"/>
          </a:p>
          <a:p>
            <a:pPr algn="just"/>
            <a:r>
              <a:rPr lang="en-US" altLang="en-US" sz="3200" dirty="0" smtClean="0"/>
              <a:t> Results mainly from </a:t>
            </a:r>
            <a:r>
              <a:rPr lang="en-US" altLang="en-US" sz="3200" dirty="0"/>
              <a:t>chronic estrogen stimulation unopposed by effects of progesterone </a:t>
            </a:r>
            <a:endParaRPr lang="en-GB" altLang="en-US" sz="3200" dirty="0"/>
          </a:p>
        </p:txBody>
      </p:sp>
      <p:sp>
        <p:nvSpPr>
          <p:cNvPr id="2" name="Date Placeholder 1"/>
          <p:cNvSpPr>
            <a:spLocks noGrp="1"/>
          </p:cNvSpPr>
          <p:nvPr>
            <p:ph type="dt" sz="half" idx="10"/>
          </p:nvPr>
        </p:nvSpPr>
        <p:spPr/>
        <p:txBody>
          <a:bodyPr/>
          <a:lstStyle/>
          <a:p>
            <a:fld id="{1849BBF6-28C9-4812-BBB8-072D7F3253ED}"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65</a:t>
            </a:fld>
            <a:endParaRPr lang="en-US"/>
          </a:p>
        </p:txBody>
      </p:sp>
    </p:spTree>
    <p:extLst>
      <p:ext uri="{BB962C8B-B14F-4D97-AF65-F5344CB8AC3E}">
        <p14:creationId xmlns:p14="http://schemas.microsoft.com/office/powerpoint/2010/main" val="384952287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z="3600" b="1" dirty="0" smtClean="0"/>
              <a:t>Endometrial Hyperplasia…..</a:t>
            </a:r>
            <a:endParaRPr lang="en-GB" altLang="en-US" sz="3600" dirty="0"/>
          </a:p>
        </p:txBody>
      </p:sp>
      <p:sp>
        <p:nvSpPr>
          <p:cNvPr id="6147" name="Rectangle 3"/>
          <p:cNvSpPr>
            <a:spLocks noGrp="1" noChangeArrowheads="1"/>
          </p:cNvSpPr>
          <p:nvPr>
            <p:ph idx="1"/>
          </p:nvPr>
        </p:nvSpPr>
        <p:spPr>
          <a:xfrm>
            <a:off x="637309" y="1593273"/>
            <a:ext cx="10931236" cy="4516581"/>
          </a:xfrm>
        </p:spPr>
        <p:txBody>
          <a:bodyPr>
            <a:normAutofit/>
          </a:bodyPr>
          <a:lstStyle/>
          <a:p>
            <a:pPr marL="0" indent="0">
              <a:lnSpc>
                <a:spcPct val="80000"/>
              </a:lnSpc>
              <a:buNone/>
            </a:pPr>
            <a:r>
              <a:rPr lang="en-US" altLang="en-US" sz="3200" b="1" dirty="0" smtClean="0"/>
              <a:t>Clinical significance </a:t>
            </a:r>
          </a:p>
          <a:p>
            <a:pPr>
              <a:lnSpc>
                <a:spcPct val="80000"/>
              </a:lnSpc>
            </a:pPr>
            <a:r>
              <a:rPr lang="en-US" altLang="en-US" sz="3200" dirty="0" smtClean="0"/>
              <a:t>May </a:t>
            </a:r>
            <a:r>
              <a:rPr lang="en-US" altLang="en-US" sz="3200" dirty="0"/>
              <a:t>cause AUB</a:t>
            </a:r>
          </a:p>
          <a:p>
            <a:pPr eaLnBrk="1" hangingPunct="1">
              <a:lnSpc>
                <a:spcPct val="80000"/>
              </a:lnSpc>
            </a:pPr>
            <a:r>
              <a:rPr lang="en-US" altLang="en-US" sz="3200" dirty="0"/>
              <a:t>Associated with </a:t>
            </a:r>
            <a:r>
              <a:rPr lang="en-US" altLang="en-US" sz="3200" dirty="0" smtClean="0"/>
              <a:t>estrogen  </a:t>
            </a:r>
            <a:r>
              <a:rPr lang="en-US" altLang="en-US" sz="3200" dirty="0"/>
              <a:t>producing ovarian tumor</a:t>
            </a:r>
          </a:p>
          <a:p>
            <a:pPr eaLnBrk="1" hangingPunct="1">
              <a:lnSpc>
                <a:spcPct val="80000"/>
              </a:lnSpc>
            </a:pPr>
            <a:r>
              <a:rPr lang="en-US" altLang="en-US" sz="3200" dirty="0"/>
              <a:t> Precede or occur simultaneously with endometrial carcinoma </a:t>
            </a:r>
          </a:p>
          <a:p>
            <a:pPr eaLnBrk="1" hangingPunct="1">
              <a:lnSpc>
                <a:spcPct val="80000"/>
              </a:lnSpc>
              <a:buFont typeface="Wingdings" panose="05000000000000000000" pitchFamily="2" charset="2"/>
              <a:buNone/>
            </a:pPr>
            <a:r>
              <a:rPr lang="en-US" altLang="en-US" sz="3200" dirty="0"/>
              <a:t> </a:t>
            </a:r>
            <a:endParaRPr lang="en-GB" altLang="en-US" sz="3200" dirty="0"/>
          </a:p>
        </p:txBody>
      </p:sp>
      <p:sp>
        <p:nvSpPr>
          <p:cNvPr id="2" name="Date Placeholder 1"/>
          <p:cNvSpPr>
            <a:spLocks noGrp="1"/>
          </p:cNvSpPr>
          <p:nvPr>
            <p:ph type="dt" sz="half" idx="10"/>
          </p:nvPr>
        </p:nvSpPr>
        <p:spPr/>
        <p:txBody>
          <a:bodyPr/>
          <a:lstStyle/>
          <a:p>
            <a:fld id="{1E647C4C-2B92-4CCA-BF0F-FA753141EABF}"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66</a:t>
            </a:fld>
            <a:endParaRPr lang="en-US"/>
          </a:p>
        </p:txBody>
      </p:sp>
    </p:spTree>
    <p:extLst>
      <p:ext uri="{BB962C8B-B14F-4D97-AF65-F5344CB8AC3E}">
        <p14:creationId xmlns:p14="http://schemas.microsoft.com/office/powerpoint/2010/main" val="2776060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3348"/>
          </a:xfrm>
        </p:spPr>
        <p:txBody>
          <a:bodyPr/>
          <a:lstStyle/>
          <a:p>
            <a:r>
              <a:rPr lang="en-US" altLang="en-US" b="1" dirty="0" smtClean="0"/>
              <a:t>Endometrial Hyperplasia…..</a:t>
            </a:r>
            <a:endParaRPr lang="en-US" dirty="0"/>
          </a:p>
        </p:txBody>
      </p:sp>
      <p:sp>
        <p:nvSpPr>
          <p:cNvPr id="3" name="Content Placeholder 2"/>
          <p:cNvSpPr>
            <a:spLocks noGrp="1"/>
          </p:cNvSpPr>
          <p:nvPr>
            <p:ph idx="1"/>
          </p:nvPr>
        </p:nvSpPr>
        <p:spPr>
          <a:xfrm>
            <a:off x="678873" y="1288474"/>
            <a:ext cx="11333018" cy="4999327"/>
          </a:xfrm>
        </p:spPr>
        <p:txBody>
          <a:bodyPr>
            <a:normAutofit/>
          </a:bodyPr>
          <a:lstStyle/>
          <a:p>
            <a:pPr>
              <a:lnSpc>
                <a:spcPct val="80000"/>
              </a:lnSpc>
              <a:buNone/>
            </a:pPr>
            <a:r>
              <a:rPr lang="en-US" altLang="en-US" sz="3200" b="1" dirty="0" smtClean="0"/>
              <a:t>Classification </a:t>
            </a:r>
          </a:p>
          <a:p>
            <a:pPr marL="0" indent="0">
              <a:lnSpc>
                <a:spcPct val="80000"/>
              </a:lnSpc>
              <a:buNone/>
            </a:pPr>
            <a:r>
              <a:rPr lang="en-US" altLang="en-US" sz="3200" b="1" dirty="0" smtClean="0"/>
              <a:t>Simple or complex </a:t>
            </a:r>
          </a:p>
          <a:p>
            <a:pPr>
              <a:lnSpc>
                <a:spcPct val="80000"/>
              </a:lnSpc>
            </a:pPr>
            <a:r>
              <a:rPr lang="en-US" altLang="en-US" sz="3200" dirty="0" smtClean="0"/>
              <a:t>  Based on the degree of architectural complexity </a:t>
            </a:r>
          </a:p>
          <a:p>
            <a:pPr marL="0" indent="0">
              <a:lnSpc>
                <a:spcPct val="80000"/>
              </a:lnSpc>
              <a:buNone/>
            </a:pPr>
            <a:r>
              <a:rPr lang="en-US" altLang="en-US" sz="3200" b="1" dirty="0" smtClean="0"/>
              <a:t>Hyperplasia without </a:t>
            </a:r>
            <a:r>
              <a:rPr lang="en-US" altLang="en-US" sz="3200" b="1" dirty="0" err="1"/>
              <a:t>A</a:t>
            </a:r>
            <a:r>
              <a:rPr lang="en-US" altLang="en-US" sz="3200" b="1" dirty="0" err="1" smtClean="0"/>
              <a:t>typia</a:t>
            </a:r>
            <a:r>
              <a:rPr lang="en-US" altLang="en-US" sz="3200" b="1" dirty="0" smtClean="0"/>
              <a:t> </a:t>
            </a:r>
            <a:r>
              <a:rPr lang="en-US" altLang="en-US" sz="3200" b="1" dirty="0" smtClean="0"/>
              <a:t>or </a:t>
            </a:r>
            <a:r>
              <a:rPr lang="en-US" altLang="en-US" sz="3200" b="1" dirty="0" smtClean="0"/>
              <a:t>Atypical </a:t>
            </a:r>
            <a:r>
              <a:rPr lang="en-US" altLang="en-US" sz="3200" b="1" dirty="0" smtClean="0"/>
              <a:t>hyperplasia </a:t>
            </a:r>
          </a:p>
          <a:p>
            <a:pPr>
              <a:lnSpc>
                <a:spcPct val="80000"/>
              </a:lnSpc>
            </a:pPr>
            <a:r>
              <a:rPr lang="en-US" altLang="en-US" sz="3200" dirty="0" smtClean="0"/>
              <a:t>  By </a:t>
            </a:r>
            <a:r>
              <a:rPr lang="en-US" altLang="en-US" sz="3200" dirty="0" smtClean="0"/>
              <a:t>cytological </a:t>
            </a:r>
            <a:r>
              <a:rPr lang="en-US" altLang="en-US" sz="3200" dirty="0" smtClean="0"/>
              <a:t>features</a:t>
            </a:r>
            <a:r>
              <a:rPr lang="en-GB" altLang="en-US" sz="3200" dirty="0" smtClean="0"/>
              <a:t> </a:t>
            </a:r>
          </a:p>
          <a:p>
            <a:endParaRPr lang="en-US" sz="3200" dirty="0"/>
          </a:p>
        </p:txBody>
      </p:sp>
      <p:sp>
        <p:nvSpPr>
          <p:cNvPr id="4" name="Date Placeholder 3"/>
          <p:cNvSpPr>
            <a:spLocks noGrp="1"/>
          </p:cNvSpPr>
          <p:nvPr>
            <p:ph type="dt" sz="half" idx="10"/>
          </p:nvPr>
        </p:nvSpPr>
        <p:spPr/>
        <p:txBody>
          <a:bodyPr/>
          <a:lstStyle/>
          <a:p>
            <a:fld id="{55469AEA-BF0D-46DA-8153-804A0B87992A}"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67</a:t>
            </a:fld>
            <a:endParaRPr lang="en-US"/>
          </a:p>
        </p:txBody>
      </p:sp>
    </p:spTree>
    <p:extLst>
      <p:ext uri="{BB962C8B-B14F-4D97-AF65-F5344CB8AC3E}">
        <p14:creationId xmlns:p14="http://schemas.microsoft.com/office/powerpoint/2010/main" val="27062123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7093"/>
          </a:xfrm>
        </p:spPr>
        <p:txBody>
          <a:bodyPr/>
          <a:lstStyle/>
          <a:p>
            <a:r>
              <a:rPr lang="en-US" dirty="0" smtClean="0"/>
              <a:t>Classification… </a:t>
            </a:r>
            <a:endParaRPr lang="en-US" dirty="0"/>
          </a:p>
        </p:txBody>
      </p:sp>
      <p:sp>
        <p:nvSpPr>
          <p:cNvPr id="3" name="Content Placeholder 2"/>
          <p:cNvSpPr>
            <a:spLocks noGrp="1"/>
          </p:cNvSpPr>
          <p:nvPr>
            <p:ph idx="1"/>
          </p:nvPr>
        </p:nvSpPr>
        <p:spPr>
          <a:xfrm>
            <a:off x="359765" y="1122218"/>
            <a:ext cx="11652126" cy="5353533"/>
          </a:xfrm>
        </p:spPr>
        <p:txBody>
          <a:bodyPr>
            <a:normAutofit/>
          </a:bodyPr>
          <a:lstStyle/>
          <a:p>
            <a:pPr algn="just">
              <a:buNone/>
            </a:pPr>
            <a:r>
              <a:rPr lang="en-US" altLang="en-US" sz="3200" b="1" dirty="0" smtClean="0"/>
              <a:t>Simple Hyperplasia with out </a:t>
            </a:r>
            <a:r>
              <a:rPr lang="en-US" altLang="en-US" sz="3200" b="1" dirty="0" err="1" smtClean="0"/>
              <a:t>atypia</a:t>
            </a:r>
            <a:endParaRPr lang="en-US" altLang="en-US" sz="3200" b="1" dirty="0" smtClean="0"/>
          </a:p>
          <a:p>
            <a:pPr algn="just"/>
            <a:r>
              <a:rPr lang="en-US" altLang="en-US" sz="3200" b="1" dirty="0" smtClean="0"/>
              <a:t> </a:t>
            </a:r>
            <a:r>
              <a:rPr lang="en-US" altLang="en-US" sz="3200" dirty="0" smtClean="0"/>
              <a:t>Dilated or cystic glands</a:t>
            </a:r>
          </a:p>
          <a:p>
            <a:pPr algn="just"/>
            <a:r>
              <a:rPr lang="en-US" altLang="en-US" sz="3200" dirty="0" smtClean="0"/>
              <a:t>Increased glandular to stromal ratio without  glandular Crowding</a:t>
            </a:r>
          </a:p>
          <a:p>
            <a:pPr algn="just"/>
            <a:r>
              <a:rPr lang="en-US" altLang="en-US" sz="3200" dirty="0" smtClean="0"/>
              <a:t>No </a:t>
            </a:r>
            <a:r>
              <a:rPr lang="en-US" altLang="en-US" sz="3200" dirty="0" err="1" smtClean="0"/>
              <a:t>cytologic</a:t>
            </a:r>
            <a:r>
              <a:rPr lang="en-US" altLang="en-US" sz="3200" dirty="0" smtClean="0"/>
              <a:t> </a:t>
            </a:r>
            <a:r>
              <a:rPr lang="en-US" altLang="en-US" sz="3200" dirty="0" err="1" smtClean="0"/>
              <a:t>atypia</a:t>
            </a:r>
            <a:r>
              <a:rPr lang="en-US" altLang="en-US" sz="3200" dirty="0" smtClean="0"/>
              <a:t> </a:t>
            </a:r>
          </a:p>
          <a:p>
            <a:pPr algn="just">
              <a:buNone/>
            </a:pPr>
            <a:r>
              <a:rPr lang="en-US" altLang="en-US" sz="3200" b="1" dirty="0" smtClean="0"/>
              <a:t>Complex hyperplasia without </a:t>
            </a:r>
            <a:r>
              <a:rPr lang="en-US" altLang="en-US" sz="3200" b="1" dirty="0" err="1" smtClean="0"/>
              <a:t>atypia</a:t>
            </a:r>
            <a:endParaRPr lang="en-US" altLang="en-US" sz="3200" b="1" dirty="0" smtClean="0"/>
          </a:p>
          <a:p>
            <a:pPr algn="just"/>
            <a:r>
              <a:rPr lang="en-US" altLang="en-US" sz="3200" b="1" dirty="0" smtClean="0"/>
              <a:t> </a:t>
            </a:r>
            <a:r>
              <a:rPr lang="en-US" altLang="en-US" sz="3200" dirty="0" smtClean="0"/>
              <a:t>Architecturally complex (budding and </a:t>
            </a:r>
            <a:r>
              <a:rPr lang="en-US" altLang="en-US" sz="3200" dirty="0" smtClean="0"/>
              <a:t>enfolding </a:t>
            </a:r>
            <a:r>
              <a:rPr lang="en-US" altLang="en-US" sz="3200" dirty="0" smtClean="0"/>
              <a:t>crowded glands with less intervening </a:t>
            </a:r>
            <a:r>
              <a:rPr lang="en-US" altLang="en-US" sz="3200" dirty="0" err="1" smtClean="0"/>
              <a:t>stroma</a:t>
            </a:r>
            <a:r>
              <a:rPr lang="en-US" altLang="en-US" sz="3200" dirty="0" smtClean="0"/>
              <a:t>).</a:t>
            </a:r>
          </a:p>
          <a:p>
            <a:pPr algn="just"/>
            <a:r>
              <a:rPr lang="en-US" altLang="en-US" sz="3200" dirty="0" smtClean="0"/>
              <a:t>No </a:t>
            </a:r>
            <a:r>
              <a:rPr lang="en-US" altLang="en-US" sz="3200" dirty="0" err="1" smtClean="0"/>
              <a:t>cytologic</a:t>
            </a:r>
            <a:r>
              <a:rPr lang="en-US" altLang="en-US" sz="3200" dirty="0" smtClean="0"/>
              <a:t> </a:t>
            </a:r>
            <a:r>
              <a:rPr lang="en-US" altLang="en-US" sz="3200" dirty="0" err="1" smtClean="0"/>
              <a:t>atypia</a:t>
            </a:r>
            <a:endParaRPr lang="en-US" altLang="en-US" sz="3200" dirty="0" smtClean="0"/>
          </a:p>
          <a:p>
            <a:pPr algn="just">
              <a:buNone/>
            </a:pPr>
            <a:r>
              <a:rPr lang="en-US" altLang="en-US" sz="3200" dirty="0" smtClean="0"/>
              <a:t> </a:t>
            </a:r>
            <a:endParaRPr lang="en-US" sz="3200" dirty="0"/>
          </a:p>
        </p:txBody>
      </p:sp>
      <p:sp>
        <p:nvSpPr>
          <p:cNvPr id="4" name="Date Placeholder 3"/>
          <p:cNvSpPr>
            <a:spLocks noGrp="1"/>
          </p:cNvSpPr>
          <p:nvPr>
            <p:ph type="dt" sz="half" idx="10"/>
          </p:nvPr>
        </p:nvSpPr>
        <p:spPr/>
        <p:txBody>
          <a:bodyPr/>
          <a:lstStyle/>
          <a:p>
            <a:fld id="{61F50B81-843E-41E5-BC38-756F95689F90}"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68</a:t>
            </a:fld>
            <a:endParaRPr lang="en-US"/>
          </a:p>
        </p:txBody>
      </p:sp>
    </p:spTree>
    <p:extLst>
      <p:ext uri="{BB962C8B-B14F-4D97-AF65-F5344CB8AC3E}">
        <p14:creationId xmlns:p14="http://schemas.microsoft.com/office/powerpoint/2010/main" val="37388732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3931"/>
          </a:xfrm>
        </p:spPr>
        <p:txBody>
          <a:bodyPr/>
          <a:lstStyle/>
          <a:p>
            <a:r>
              <a:rPr lang="en-US" dirty="0"/>
              <a:t>Classification… </a:t>
            </a:r>
          </a:p>
        </p:txBody>
      </p:sp>
      <p:sp>
        <p:nvSpPr>
          <p:cNvPr id="3" name="Content Placeholder 2"/>
          <p:cNvSpPr>
            <a:spLocks noGrp="1"/>
          </p:cNvSpPr>
          <p:nvPr>
            <p:ph idx="1"/>
          </p:nvPr>
        </p:nvSpPr>
        <p:spPr>
          <a:xfrm>
            <a:off x="838199" y="1439056"/>
            <a:ext cx="10989040" cy="4737907"/>
          </a:xfrm>
        </p:spPr>
        <p:txBody>
          <a:bodyPr>
            <a:normAutofit/>
          </a:bodyPr>
          <a:lstStyle/>
          <a:p>
            <a:pPr>
              <a:buNone/>
            </a:pPr>
            <a:r>
              <a:rPr lang="en-US" altLang="en-US" sz="3200" b="1" dirty="0"/>
              <a:t>Atypical </a:t>
            </a:r>
            <a:r>
              <a:rPr lang="en-US" altLang="en-US" sz="3200" b="1" dirty="0" smtClean="0"/>
              <a:t>hyperplasia (simple and complex)</a:t>
            </a:r>
            <a:endParaRPr lang="en-US" altLang="en-US" sz="3200" b="1" dirty="0"/>
          </a:p>
          <a:p>
            <a:r>
              <a:rPr lang="en-US" altLang="en-US" sz="3200" dirty="0"/>
              <a:t>Refers to </a:t>
            </a:r>
            <a:r>
              <a:rPr lang="en-US" altLang="en-US" sz="3200" dirty="0" err="1"/>
              <a:t>cytologic</a:t>
            </a:r>
            <a:r>
              <a:rPr lang="en-US" altLang="en-US" sz="3200" dirty="0"/>
              <a:t> </a:t>
            </a:r>
            <a:r>
              <a:rPr lang="en-US" altLang="en-US" sz="3200" dirty="0" err="1"/>
              <a:t>atypia</a:t>
            </a:r>
            <a:r>
              <a:rPr lang="en-US" altLang="en-US" sz="3200" dirty="0"/>
              <a:t> </a:t>
            </a:r>
          </a:p>
          <a:p>
            <a:r>
              <a:rPr lang="en-US" altLang="en-US" sz="3200" dirty="0"/>
              <a:t>Are generally considered premalignant</a:t>
            </a:r>
            <a:endParaRPr lang="en-GB" altLang="en-US" sz="3200" dirty="0"/>
          </a:p>
          <a:p>
            <a:endParaRPr lang="en-US" sz="3200" dirty="0"/>
          </a:p>
        </p:txBody>
      </p:sp>
      <p:sp>
        <p:nvSpPr>
          <p:cNvPr id="4" name="Date Placeholder 3"/>
          <p:cNvSpPr>
            <a:spLocks noGrp="1"/>
          </p:cNvSpPr>
          <p:nvPr>
            <p:ph type="dt" sz="half" idx="10"/>
          </p:nvPr>
        </p:nvSpPr>
        <p:spPr/>
        <p:txBody>
          <a:bodyPr/>
          <a:lstStyle/>
          <a:p>
            <a:fld id="{41EC47C6-F6EA-43CF-BDE3-91FD1434B714}"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69</a:t>
            </a:fld>
            <a:endParaRPr lang="en-US"/>
          </a:p>
        </p:txBody>
      </p:sp>
    </p:spTree>
    <p:extLst>
      <p:ext uri="{BB962C8B-B14F-4D97-AF65-F5344CB8AC3E}">
        <p14:creationId xmlns:p14="http://schemas.microsoft.com/office/powerpoint/2010/main" val="1449453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74073" y="471055"/>
            <a:ext cx="10857562" cy="748145"/>
          </a:xfrm>
        </p:spPr>
        <p:txBody>
          <a:bodyPr/>
          <a:lstStyle/>
          <a:p>
            <a:r>
              <a:rPr lang="en-US" altLang="en-US" dirty="0" smtClean="0"/>
              <a:t>Etiology</a:t>
            </a:r>
          </a:p>
        </p:txBody>
      </p:sp>
      <p:sp>
        <p:nvSpPr>
          <p:cNvPr id="7171" name="Rectangle 3"/>
          <p:cNvSpPr>
            <a:spLocks noGrp="1" noChangeArrowheads="1"/>
          </p:cNvSpPr>
          <p:nvPr>
            <p:ph idx="1"/>
          </p:nvPr>
        </p:nvSpPr>
        <p:spPr>
          <a:xfrm>
            <a:off x="374073" y="1511280"/>
            <a:ext cx="11388436" cy="4424825"/>
          </a:xfrm>
        </p:spPr>
        <p:txBody>
          <a:bodyPr>
            <a:normAutofit/>
          </a:bodyPr>
          <a:lstStyle/>
          <a:p>
            <a:pPr marL="539750" indent="-457200">
              <a:buClr>
                <a:schemeClr val="accent3"/>
              </a:buClr>
              <a:defRPr/>
            </a:pPr>
            <a:r>
              <a:rPr lang="en-US" sz="3200" dirty="0" smtClean="0"/>
              <a:t>cause </a:t>
            </a:r>
            <a:r>
              <a:rPr lang="en-US" sz="3200" dirty="0"/>
              <a:t>is not </a:t>
            </a:r>
            <a:r>
              <a:rPr lang="en-US" sz="3200" dirty="0" smtClean="0"/>
              <a:t>known</a:t>
            </a:r>
          </a:p>
          <a:p>
            <a:pPr marL="539750" indent="-457200">
              <a:buClr>
                <a:schemeClr val="accent3"/>
              </a:buClr>
              <a:defRPr/>
            </a:pPr>
            <a:r>
              <a:rPr lang="en-US" altLang="ko-KR" sz="3200" dirty="0" smtClean="0">
                <a:effectLst>
                  <a:outerShdw blurRad="38100" dist="38100" dir="2700000" algn="tl">
                    <a:srgbClr val="C0C0C0"/>
                  </a:outerShdw>
                </a:effectLst>
              </a:rPr>
              <a:t>Estrogen-dependent tumors</a:t>
            </a:r>
          </a:p>
          <a:p>
            <a:pPr marL="539750" indent="-457200">
              <a:buClr>
                <a:schemeClr val="accent3"/>
              </a:buClr>
              <a:defRPr/>
            </a:pPr>
            <a:r>
              <a:rPr lang="en-US" altLang="ko-KR" sz="3200" dirty="0" smtClean="0">
                <a:effectLst>
                  <a:outerShdw blurRad="38100" dist="38100" dir="2700000" algn="tl">
                    <a:srgbClr val="C0C0C0"/>
                  </a:outerShdw>
                </a:effectLst>
              </a:rPr>
              <a:t>occasionally </a:t>
            </a:r>
            <a:r>
              <a:rPr lang="en-US" altLang="ko-KR" sz="3200" dirty="0">
                <a:effectLst>
                  <a:outerShdw blurRad="38100" dist="38100" dir="2700000" algn="tl">
                    <a:srgbClr val="C0C0C0"/>
                  </a:outerShdw>
                </a:effectLst>
              </a:rPr>
              <a:t>grow during pregnancy(caused by estrogen)</a:t>
            </a:r>
          </a:p>
        </p:txBody>
      </p:sp>
      <p:sp>
        <p:nvSpPr>
          <p:cNvPr id="8197" name="Footer Placeholder 4"/>
          <p:cNvSpPr>
            <a:spLocks noGrp="1"/>
          </p:cNvSpPr>
          <p:nvPr>
            <p:ph type="ftr" sz="quarter" idx="11"/>
          </p:nvPr>
        </p:nvSpPr>
        <p:spPr/>
        <p:txBody>
          <a:bodyPr/>
          <a:lstStyle/>
          <a:p>
            <a:pPr>
              <a:defRPr/>
            </a:pPr>
            <a:r>
              <a:rPr lang="en-US" smtClean="0"/>
              <a:t>Mihretu Molla</a:t>
            </a:r>
            <a:endParaRPr lang="en-US"/>
          </a:p>
        </p:txBody>
      </p:sp>
      <p:sp>
        <p:nvSpPr>
          <p:cNvPr id="8196"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783D41F-B6E5-4420-AA4C-19759FCCC357}" type="slidenum">
              <a:rPr lang="en-US" altLang="en-US" sz="1200">
                <a:solidFill>
                  <a:srgbClr val="045C75"/>
                </a:solidFill>
              </a:rPr>
              <a:pPr eaLnBrk="1" hangingPunct="1"/>
              <a:t>7</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641EFCA0-45EB-462E-8B09-5F769209A9D7}" type="datetime1">
              <a:rPr lang="en-US" smtClean="0"/>
              <a:t>5/14/2018</a:t>
            </a:fld>
            <a:endParaRPr lang="en-US"/>
          </a:p>
        </p:txBody>
      </p:sp>
    </p:spTree>
    <p:extLst>
      <p:ext uri="{BB962C8B-B14F-4D97-AF65-F5344CB8AC3E}">
        <p14:creationId xmlns:p14="http://schemas.microsoft.com/office/powerpoint/2010/main" val="36293237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58875"/>
          </a:xfrm>
        </p:spPr>
        <p:txBody>
          <a:bodyPr/>
          <a:lstStyle/>
          <a:p>
            <a:r>
              <a:rPr lang="en-US" b="1" dirty="0" smtClean="0"/>
              <a:t>Risk of </a:t>
            </a:r>
            <a:r>
              <a:rPr lang="en-US" b="1" dirty="0"/>
              <a:t>M</a:t>
            </a:r>
            <a:r>
              <a:rPr lang="en-US" b="1" dirty="0" smtClean="0"/>
              <a:t>alignancy (WHO)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93064290"/>
              </p:ext>
            </p:extLst>
          </p:nvPr>
        </p:nvGraphicFramePr>
        <p:xfrm>
          <a:off x="658091" y="1524000"/>
          <a:ext cx="10515600" cy="3971520"/>
        </p:xfrm>
        <a:graphic>
          <a:graphicData uri="http://schemas.openxmlformats.org/drawingml/2006/table">
            <a:tbl>
              <a:tblPr firstRow="1" bandRow="1">
                <a:tableStyleId>{2D5ABB26-0587-4C30-8999-92F81FD0307C}</a:tableStyleId>
              </a:tblPr>
              <a:tblGrid>
                <a:gridCol w="5687291"/>
                <a:gridCol w="4828309"/>
              </a:tblGrid>
              <a:tr h="806739">
                <a:tc>
                  <a:txBody>
                    <a:bodyPr/>
                    <a:lstStyle/>
                    <a:p>
                      <a:r>
                        <a:rPr lang="en-US" sz="3200" b="1" dirty="0" smtClean="0"/>
                        <a:t>Classification </a:t>
                      </a:r>
                      <a:endParaRPr lang="en-US" sz="3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3200" b="1" dirty="0" smtClean="0"/>
                        <a:t>Progression to cancer(%)</a:t>
                      </a:r>
                    </a:p>
                    <a:p>
                      <a:endParaRPr lang="en-US" sz="3200" b="1" dirty="0"/>
                    </a:p>
                  </a:txBody>
                  <a:tcPr/>
                </a:tc>
              </a:tr>
              <a:tr h="614622">
                <a:tc>
                  <a:txBody>
                    <a:bodyPr/>
                    <a:lstStyle/>
                    <a:p>
                      <a:pPr eaLnBrk="1" hangingPunct="1"/>
                      <a:r>
                        <a:rPr lang="en-US" altLang="en-US" sz="2800" dirty="0" smtClean="0"/>
                        <a:t>Simple hyperplasia without </a:t>
                      </a:r>
                      <a:r>
                        <a:rPr lang="en-US" altLang="en-US" sz="2800" dirty="0" err="1" smtClean="0"/>
                        <a:t>atypia</a:t>
                      </a:r>
                      <a:r>
                        <a:rPr lang="en-US" altLang="en-US" sz="2800" dirty="0" smtClean="0"/>
                        <a:t>                   </a:t>
                      </a:r>
                    </a:p>
                  </a:txBody>
                  <a:tcPr/>
                </a:tc>
                <a:tc>
                  <a:txBody>
                    <a:bodyPr/>
                    <a:lstStyle/>
                    <a:p>
                      <a:r>
                        <a:rPr lang="en-US" sz="2800" dirty="0" smtClean="0"/>
                        <a:t>1</a:t>
                      </a:r>
                      <a:endParaRPr lang="en-US" sz="2800" dirty="0"/>
                    </a:p>
                  </a:txBody>
                  <a:tcPr/>
                </a:tc>
              </a:tr>
              <a:tr h="614622">
                <a:tc>
                  <a:txBody>
                    <a:bodyPr/>
                    <a:lstStyle/>
                    <a:p>
                      <a:pPr eaLnBrk="1" hangingPunct="1"/>
                      <a:r>
                        <a:rPr lang="en-US" altLang="en-US" sz="2800" dirty="0" smtClean="0"/>
                        <a:t>Complex hyperplasia without</a:t>
                      </a:r>
                      <a:r>
                        <a:rPr lang="en-US" altLang="en-US" sz="2800" baseline="0" dirty="0" smtClean="0"/>
                        <a:t> </a:t>
                      </a:r>
                      <a:r>
                        <a:rPr lang="en-US" altLang="en-US" sz="2800" dirty="0" err="1" smtClean="0"/>
                        <a:t>atypia</a:t>
                      </a:r>
                      <a:r>
                        <a:rPr lang="en-US" altLang="en-US" sz="2800" dirty="0" smtClean="0"/>
                        <a:t>               </a:t>
                      </a:r>
                      <a:endParaRPr lang="en-US" altLang="en-US" sz="2800" b="1" dirty="0"/>
                    </a:p>
                  </a:txBody>
                  <a:tcPr/>
                </a:tc>
                <a:tc>
                  <a:txBody>
                    <a:bodyPr/>
                    <a:lstStyle/>
                    <a:p>
                      <a:r>
                        <a:rPr lang="en-US" sz="2800" dirty="0" smtClean="0"/>
                        <a:t>3</a:t>
                      </a:r>
                      <a:endParaRPr lang="en-US" sz="2800" dirty="0"/>
                    </a:p>
                  </a:txBody>
                  <a:tcPr/>
                </a:tc>
              </a:tr>
              <a:tr h="614622">
                <a:tc>
                  <a:txBody>
                    <a:bodyPr/>
                    <a:lstStyle/>
                    <a:p>
                      <a:pPr eaLnBrk="1" hangingPunct="1"/>
                      <a:r>
                        <a:rPr lang="en-US" altLang="en-US" sz="2800" dirty="0" smtClean="0"/>
                        <a:t>Simple atypical hyperplasia                       </a:t>
                      </a:r>
                    </a:p>
                  </a:txBody>
                  <a:tcPr/>
                </a:tc>
                <a:tc>
                  <a:txBody>
                    <a:bodyPr/>
                    <a:lstStyle/>
                    <a:p>
                      <a:r>
                        <a:rPr lang="en-US" sz="2800" dirty="0" smtClean="0"/>
                        <a:t>8</a:t>
                      </a:r>
                      <a:endParaRPr lang="en-US" sz="2800" dirty="0"/>
                    </a:p>
                  </a:txBody>
                  <a:tcPr/>
                </a:tc>
              </a:tr>
              <a:tr h="1060854">
                <a:tc>
                  <a:txBody>
                    <a:bodyPr/>
                    <a:lstStyle/>
                    <a:p>
                      <a:pPr eaLnBrk="1" hangingPunct="1"/>
                      <a:r>
                        <a:rPr lang="en-US" altLang="en-US" sz="2800" dirty="0" smtClean="0"/>
                        <a:t>Complex atypical hyperplasia                   </a:t>
                      </a:r>
                      <a:endParaRPr lang="en-US" altLang="en-US" sz="2800" b="1" dirty="0"/>
                    </a:p>
                  </a:txBody>
                  <a:tcPr/>
                </a:tc>
                <a:tc>
                  <a:txBody>
                    <a:bodyPr/>
                    <a:lstStyle/>
                    <a:p>
                      <a:r>
                        <a:rPr lang="en-US" sz="2800" dirty="0" smtClean="0"/>
                        <a:t>29</a:t>
                      </a:r>
                      <a:endParaRPr lang="en-US" sz="2800" dirty="0"/>
                    </a:p>
                  </a:txBody>
                  <a:tcPr/>
                </a:tc>
              </a:tr>
            </a:tbl>
          </a:graphicData>
        </a:graphic>
      </p:graphicFrame>
      <p:sp>
        <p:nvSpPr>
          <p:cNvPr id="5" name="Date Placeholder 4"/>
          <p:cNvSpPr>
            <a:spLocks noGrp="1"/>
          </p:cNvSpPr>
          <p:nvPr>
            <p:ph type="dt" sz="half" idx="10"/>
          </p:nvPr>
        </p:nvSpPr>
        <p:spPr/>
        <p:txBody>
          <a:bodyPr/>
          <a:lstStyle/>
          <a:p>
            <a:fld id="{D0AB6070-F219-4FCB-A519-1E7B7ECCAACF}" type="datetime1">
              <a:rPr lang="en-US" smtClean="0"/>
              <a:t>5/14/2018</a:t>
            </a:fld>
            <a:endParaRPr lang="en-US"/>
          </a:p>
        </p:txBody>
      </p:sp>
      <p:sp>
        <p:nvSpPr>
          <p:cNvPr id="6" name="Footer Placeholder 5"/>
          <p:cNvSpPr>
            <a:spLocks noGrp="1"/>
          </p:cNvSpPr>
          <p:nvPr>
            <p:ph type="ftr" sz="quarter" idx="11"/>
          </p:nvPr>
        </p:nvSpPr>
        <p:spPr/>
        <p:txBody>
          <a:bodyPr/>
          <a:lstStyle/>
          <a:p>
            <a:r>
              <a:rPr lang="en-US" smtClean="0"/>
              <a:t>Mihretu Molla</a:t>
            </a:r>
            <a:endParaRPr lang="en-US"/>
          </a:p>
        </p:txBody>
      </p:sp>
      <p:sp>
        <p:nvSpPr>
          <p:cNvPr id="7" name="Slide Number Placeholder 6"/>
          <p:cNvSpPr>
            <a:spLocks noGrp="1"/>
          </p:cNvSpPr>
          <p:nvPr>
            <p:ph type="sldNum" sz="quarter" idx="12"/>
          </p:nvPr>
        </p:nvSpPr>
        <p:spPr/>
        <p:txBody>
          <a:bodyPr/>
          <a:lstStyle/>
          <a:p>
            <a:fld id="{9F65A144-A3BF-4342-8CA1-55140AAF20AF}" type="slidenum">
              <a:rPr lang="en-US" smtClean="0"/>
              <a:t>70</a:t>
            </a:fld>
            <a:endParaRPr lang="en-US"/>
          </a:p>
        </p:txBody>
      </p:sp>
    </p:spTree>
    <p:extLst>
      <p:ext uri="{BB962C8B-B14F-4D97-AF65-F5344CB8AC3E}">
        <p14:creationId xmlns:p14="http://schemas.microsoft.com/office/powerpoint/2010/main" val="19082094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26473" y="196850"/>
            <a:ext cx="11069782" cy="689841"/>
          </a:xfrm>
        </p:spPr>
        <p:txBody>
          <a:bodyPr>
            <a:normAutofit fontScale="90000"/>
          </a:bodyPr>
          <a:lstStyle/>
          <a:p>
            <a:pPr eaLnBrk="1" hangingPunct="1"/>
            <a:r>
              <a:rPr lang="en-GB" altLang="en-US" dirty="0" smtClean="0"/>
              <a:t>Treatment</a:t>
            </a:r>
          </a:p>
        </p:txBody>
      </p:sp>
      <p:sp>
        <p:nvSpPr>
          <p:cNvPr id="9219" name="Rectangle 3"/>
          <p:cNvSpPr>
            <a:spLocks noGrp="1" noChangeArrowheads="1"/>
          </p:cNvSpPr>
          <p:nvPr>
            <p:ph idx="1"/>
          </p:nvPr>
        </p:nvSpPr>
        <p:spPr>
          <a:xfrm>
            <a:off x="746760" y="886692"/>
            <a:ext cx="11170420" cy="5608702"/>
          </a:xfrm>
        </p:spPr>
        <p:txBody>
          <a:bodyPr>
            <a:normAutofit/>
          </a:bodyPr>
          <a:lstStyle/>
          <a:p>
            <a:pPr eaLnBrk="1" hangingPunct="1">
              <a:buFont typeface="Arial" panose="020B0604020202020204" pitchFamily="34" charset="0"/>
              <a:buNone/>
            </a:pPr>
            <a:r>
              <a:rPr lang="en-US" altLang="en-US" sz="3200" b="1" dirty="0"/>
              <a:t>Hysterectomy </a:t>
            </a:r>
            <a:endParaRPr lang="en-US" altLang="en-US" sz="3200" b="1" dirty="0" smtClean="0"/>
          </a:p>
          <a:p>
            <a:r>
              <a:rPr lang="en-US" altLang="en-US" sz="3200" dirty="0" smtClean="0"/>
              <a:t>treatment </a:t>
            </a:r>
            <a:r>
              <a:rPr lang="en-US" altLang="en-US" sz="3200" dirty="0"/>
              <a:t>of choice for endometrial hyperplasia with </a:t>
            </a:r>
            <a:r>
              <a:rPr lang="en-US" altLang="en-US" sz="3200" dirty="0" err="1"/>
              <a:t>atypia</a:t>
            </a:r>
            <a:r>
              <a:rPr lang="en-US" altLang="en-US" sz="3200" dirty="0"/>
              <a:t> </a:t>
            </a:r>
            <a:r>
              <a:rPr lang="en-US" altLang="en-US" sz="3200" dirty="0" smtClean="0"/>
              <a:t>and who </a:t>
            </a:r>
            <a:r>
              <a:rPr lang="en-US" altLang="en-US" sz="3200" dirty="0"/>
              <a:t>are not planning future pregnancy.</a:t>
            </a:r>
          </a:p>
          <a:p>
            <a:pPr eaLnBrk="1" hangingPunct="1">
              <a:buFont typeface="Arial" panose="020B0604020202020204" pitchFamily="34" charset="0"/>
              <a:buNone/>
            </a:pPr>
            <a:r>
              <a:rPr lang="en-GB" altLang="en-US" sz="3200" b="1" dirty="0"/>
              <a:t>Progestin RX </a:t>
            </a:r>
            <a:r>
              <a:rPr lang="en-US" altLang="en-US" sz="3200" dirty="0"/>
              <a:t> </a:t>
            </a:r>
          </a:p>
          <a:p>
            <a:pPr eaLnBrk="1" hangingPunct="1"/>
            <a:r>
              <a:rPr lang="en-US" altLang="en-US" sz="3200" dirty="0"/>
              <a:t>Atypical endometrial hyperplasia who wish to preserve fertility or  cannot tolerate surgery. </a:t>
            </a:r>
          </a:p>
          <a:p>
            <a:pPr eaLnBrk="1" hangingPunct="1"/>
            <a:r>
              <a:rPr lang="en-US" altLang="en-US" sz="3200" dirty="0"/>
              <a:t>For Rx of endometrial hyperplasia without </a:t>
            </a:r>
            <a:r>
              <a:rPr lang="en-US" altLang="en-US" sz="3200" dirty="0" err="1"/>
              <a:t>atypia</a:t>
            </a:r>
            <a:r>
              <a:rPr lang="en-US" altLang="en-US" sz="3200" dirty="0"/>
              <a:t> </a:t>
            </a:r>
            <a:endParaRPr lang="en-GB" altLang="en-US" sz="3200" dirty="0" smtClean="0"/>
          </a:p>
        </p:txBody>
      </p:sp>
      <p:sp>
        <p:nvSpPr>
          <p:cNvPr id="2" name="Date Placeholder 1"/>
          <p:cNvSpPr>
            <a:spLocks noGrp="1"/>
          </p:cNvSpPr>
          <p:nvPr>
            <p:ph type="dt" sz="half" idx="10"/>
          </p:nvPr>
        </p:nvSpPr>
        <p:spPr/>
        <p:txBody>
          <a:bodyPr/>
          <a:lstStyle/>
          <a:p>
            <a:fld id="{FBC73038-FB76-49C2-8F57-570327F77E0B}"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71</a:t>
            </a:fld>
            <a:endParaRPr lang="en-US"/>
          </a:p>
        </p:txBody>
      </p:sp>
    </p:spTree>
    <p:extLst>
      <p:ext uri="{BB962C8B-B14F-4D97-AF65-F5344CB8AC3E}">
        <p14:creationId xmlns:p14="http://schemas.microsoft.com/office/powerpoint/2010/main" val="7599907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515600" cy="854075"/>
          </a:xfrm>
        </p:spPr>
        <p:txBody>
          <a:bodyPr/>
          <a:lstStyle/>
          <a:p>
            <a:r>
              <a:rPr lang="en-GB" altLang="en-US" dirty="0" smtClean="0"/>
              <a:t>Treatment…..</a:t>
            </a:r>
            <a:endParaRPr lang="en-US" dirty="0"/>
          </a:p>
        </p:txBody>
      </p:sp>
      <p:sp>
        <p:nvSpPr>
          <p:cNvPr id="3" name="Content Placeholder 2"/>
          <p:cNvSpPr>
            <a:spLocks noGrp="1"/>
          </p:cNvSpPr>
          <p:nvPr>
            <p:ph idx="1"/>
          </p:nvPr>
        </p:nvSpPr>
        <p:spPr>
          <a:xfrm>
            <a:off x="548640" y="1356360"/>
            <a:ext cx="11338560" cy="4831080"/>
          </a:xfrm>
        </p:spPr>
        <p:txBody>
          <a:bodyPr>
            <a:normAutofit/>
          </a:bodyPr>
          <a:lstStyle/>
          <a:p>
            <a:pPr marL="0" indent="0" algn="just">
              <a:buNone/>
            </a:pPr>
            <a:r>
              <a:rPr lang="en-GB" altLang="en-US" sz="3200" b="1" dirty="0" smtClean="0"/>
              <a:t>Progestin RX </a:t>
            </a:r>
            <a:r>
              <a:rPr lang="en-US" altLang="en-US" sz="3200" dirty="0" smtClean="0"/>
              <a:t> ….</a:t>
            </a:r>
          </a:p>
          <a:p>
            <a:pPr algn="just"/>
            <a:r>
              <a:rPr lang="en-GB" altLang="en-US" sz="3200" b="1" dirty="0" smtClean="0"/>
              <a:t>Cyclic progestin RX</a:t>
            </a:r>
          </a:p>
          <a:p>
            <a:pPr lvl="1" algn="just">
              <a:buFont typeface="Wingdings" panose="05000000000000000000" pitchFamily="2" charset="2"/>
              <a:buChar char="Ø"/>
            </a:pPr>
            <a:r>
              <a:rPr lang="en-GB" altLang="en-US" sz="3200" dirty="0" smtClean="0"/>
              <a:t>MPA 10 to 20mg/day for 14days/month for 2 to 3 month</a:t>
            </a:r>
          </a:p>
          <a:p>
            <a:pPr algn="just"/>
            <a:r>
              <a:rPr lang="en-GB" altLang="en-US" sz="3200" b="1" dirty="0" smtClean="0"/>
              <a:t>Continuous progestin</a:t>
            </a:r>
          </a:p>
          <a:p>
            <a:pPr lvl="1" algn="just">
              <a:buFont typeface="Wingdings" panose="05000000000000000000" pitchFamily="2" charset="2"/>
              <a:buChar char="Ø"/>
            </a:pPr>
            <a:r>
              <a:rPr lang="en-GB" altLang="en-US" sz="3200" dirty="0" err="1" smtClean="0"/>
              <a:t>megestrol</a:t>
            </a:r>
            <a:r>
              <a:rPr lang="en-GB" altLang="en-US" sz="3200" dirty="0" smtClean="0"/>
              <a:t> acetate 20 to 40mg/day</a:t>
            </a:r>
          </a:p>
          <a:p>
            <a:pPr algn="just"/>
            <a:r>
              <a:rPr lang="en-GB" altLang="en-US" sz="3200" dirty="0" smtClean="0"/>
              <a:t>Endometrial biopsy 3 to 4 months after completion of RX to asses response</a:t>
            </a:r>
          </a:p>
          <a:p>
            <a:pPr algn="just"/>
            <a:endParaRPr lang="en-US" sz="3200" dirty="0"/>
          </a:p>
        </p:txBody>
      </p:sp>
      <p:sp>
        <p:nvSpPr>
          <p:cNvPr id="4" name="Date Placeholder 3"/>
          <p:cNvSpPr>
            <a:spLocks noGrp="1"/>
          </p:cNvSpPr>
          <p:nvPr>
            <p:ph type="dt" sz="half" idx="10"/>
          </p:nvPr>
        </p:nvSpPr>
        <p:spPr/>
        <p:txBody>
          <a:bodyPr/>
          <a:lstStyle/>
          <a:p>
            <a:fld id="{D558F577-0F8D-4368-84BD-348F7F991EA0}"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72</a:t>
            </a:fld>
            <a:endParaRPr lang="en-US"/>
          </a:p>
        </p:txBody>
      </p:sp>
    </p:spTree>
    <p:extLst>
      <p:ext uri="{BB962C8B-B14F-4D97-AF65-F5344CB8AC3E}">
        <p14:creationId xmlns:p14="http://schemas.microsoft.com/office/powerpoint/2010/main" val="11441446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t>Uterine </a:t>
            </a:r>
            <a:r>
              <a:rPr lang="en-US" altLang="en-US" b="1" dirty="0" smtClean="0"/>
              <a:t>Cancer</a:t>
            </a:r>
            <a:endParaRPr lang="en-US" dirty="0"/>
          </a:p>
        </p:txBody>
      </p:sp>
      <p:sp>
        <p:nvSpPr>
          <p:cNvPr id="3" name="Subtitle 2"/>
          <p:cNvSpPr>
            <a:spLocks noGrp="1"/>
          </p:cNvSpPr>
          <p:nvPr>
            <p:ph type="subTitle" idx="1"/>
          </p:nvPr>
        </p:nvSpPr>
        <p:spPr/>
        <p:txBody>
          <a:bodyPr>
            <a:normAutofit/>
          </a:bodyPr>
          <a:lstStyle/>
          <a:p>
            <a:r>
              <a:rPr lang="en-US" sz="2800" b="1" i="1" dirty="0" err="1" smtClean="0"/>
              <a:t>Mihretu</a:t>
            </a:r>
            <a:r>
              <a:rPr lang="en-US" sz="2800" b="1" i="1" dirty="0" smtClean="0"/>
              <a:t> </a:t>
            </a:r>
            <a:r>
              <a:rPr lang="en-US" sz="2800" b="1" i="1" dirty="0" err="1" smtClean="0"/>
              <a:t>Molla</a:t>
            </a:r>
            <a:r>
              <a:rPr lang="en-US" sz="2800" b="1" i="1" dirty="0" smtClean="0"/>
              <a:t> (</a:t>
            </a:r>
            <a:r>
              <a:rPr lang="en-US" sz="2800" b="1" i="1" dirty="0" err="1" smtClean="0"/>
              <a:t>Bsc</a:t>
            </a:r>
            <a:r>
              <a:rPr lang="en-US" sz="2800" b="1" i="1" dirty="0" smtClean="0"/>
              <a:t>, </a:t>
            </a:r>
            <a:r>
              <a:rPr lang="en-US" sz="2800" b="1" i="1" dirty="0" err="1" smtClean="0"/>
              <a:t>Msc</a:t>
            </a:r>
            <a:r>
              <a:rPr lang="en-US" sz="2800" b="1" i="1" dirty="0" smtClean="0"/>
              <a:t>)</a:t>
            </a:r>
            <a:endParaRPr lang="en-US" sz="2800" b="1" i="1" dirty="0"/>
          </a:p>
        </p:txBody>
      </p:sp>
      <p:sp>
        <p:nvSpPr>
          <p:cNvPr id="4" name="Date Placeholder 3"/>
          <p:cNvSpPr>
            <a:spLocks noGrp="1"/>
          </p:cNvSpPr>
          <p:nvPr>
            <p:ph type="dt" sz="half" idx="10"/>
          </p:nvPr>
        </p:nvSpPr>
        <p:spPr/>
        <p:txBody>
          <a:bodyPr/>
          <a:lstStyle/>
          <a:p>
            <a:fld id="{8751352C-6697-4149-B7BA-861F88AF4573}"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73</a:t>
            </a:fld>
            <a:endParaRPr lang="en-US"/>
          </a:p>
        </p:txBody>
      </p:sp>
    </p:spTree>
    <p:extLst>
      <p:ext uri="{BB962C8B-B14F-4D97-AF65-F5344CB8AC3E}">
        <p14:creationId xmlns:p14="http://schemas.microsoft.com/office/powerpoint/2010/main" val="34192725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 </a:t>
            </a:r>
            <a:endParaRPr lang="en-US" dirty="0"/>
          </a:p>
        </p:txBody>
      </p:sp>
      <p:sp>
        <p:nvSpPr>
          <p:cNvPr id="3" name="Content Placeholder 2"/>
          <p:cNvSpPr>
            <a:spLocks noGrp="1"/>
          </p:cNvSpPr>
          <p:nvPr>
            <p:ph idx="1"/>
          </p:nvPr>
        </p:nvSpPr>
        <p:spPr>
          <a:xfrm>
            <a:off x="838200" y="1690688"/>
            <a:ext cx="10515600" cy="4500250"/>
          </a:xfrm>
        </p:spPr>
        <p:txBody>
          <a:bodyPr>
            <a:normAutofit/>
          </a:bodyPr>
          <a:lstStyle/>
          <a:p>
            <a:pPr marL="0" indent="0">
              <a:buNone/>
            </a:pPr>
            <a:r>
              <a:rPr lang="en-US" sz="3200" i="1" dirty="0" smtClean="0"/>
              <a:t>After learning this session students will be able to </a:t>
            </a:r>
          </a:p>
          <a:p>
            <a:r>
              <a:rPr lang="en-US" sz="3200" i="1" dirty="0" smtClean="0"/>
              <a:t>Identify types of uterine cancer</a:t>
            </a:r>
          </a:p>
          <a:p>
            <a:r>
              <a:rPr lang="en-US" sz="3200" i="1" dirty="0" smtClean="0"/>
              <a:t>Identify risk factors of uterine cancer</a:t>
            </a:r>
          </a:p>
          <a:p>
            <a:r>
              <a:rPr lang="en-US" sz="3200" i="1" dirty="0" smtClean="0"/>
              <a:t>Identify clinical features of uterine cancer</a:t>
            </a:r>
          </a:p>
          <a:p>
            <a:r>
              <a:rPr lang="en-US" sz="3200" i="1" dirty="0" smtClean="0"/>
              <a:t>Describe FIGO classification of uterine cancer</a:t>
            </a:r>
          </a:p>
          <a:p>
            <a:r>
              <a:rPr lang="en-US" sz="3200" i="1" dirty="0" smtClean="0"/>
              <a:t>Describe diagnosis and </a:t>
            </a:r>
            <a:r>
              <a:rPr lang="en-US" sz="3200" i="1" dirty="0" err="1" smtClean="0"/>
              <a:t>mgt</a:t>
            </a:r>
            <a:r>
              <a:rPr lang="en-US" sz="3200" i="1" dirty="0" smtClean="0"/>
              <a:t> options of uterine ca</a:t>
            </a:r>
          </a:p>
          <a:p>
            <a:endParaRPr lang="en-US" sz="3200" i="1" dirty="0"/>
          </a:p>
        </p:txBody>
      </p:sp>
      <p:sp>
        <p:nvSpPr>
          <p:cNvPr id="4" name="Date Placeholder 3"/>
          <p:cNvSpPr>
            <a:spLocks noGrp="1"/>
          </p:cNvSpPr>
          <p:nvPr>
            <p:ph type="dt" sz="half" idx="10"/>
          </p:nvPr>
        </p:nvSpPr>
        <p:spPr/>
        <p:txBody>
          <a:bodyPr/>
          <a:lstStyle/>
          <a:p>
            <a:fld id="{4D734D21-F8FF-44D8-B5E8-83189AF54F0E}"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74</a:t>
            </a:fld>
            <a:endParaRPr lang="en-US"/>
          </a:p>
        </p:txBody>
      </p:sp>
    </p:spTree>
    <p:extLst>
      <p:ext uri="{BB962C8B-B14F-4D97-AF65-F5344CB8AC3E}">
        <p14:creationId xmlns:p14="http://schemas.microsoft.com/office/powerpoint/2010/main" val="240475890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2247" y="365126"/>
            <a:ext cx="11398469" cy="974944"/>
          </a:xfrm>
        </p:spPr>
        <p:txBody>
          <a:bodyPr/>
          <a:lstStyle/>
          <a:p>
            <a:pPr eaLnBrk="1" hangingPunct="1"/>
            <a:r>
              <a:rPr lang="en-US" altLang="en-US" b="1" dirty="0" smtClean="0"/>
              <a:t>Uterine cancer</a:t>
            </a:r>
            <a:endParaRPr lang="en-GB" altLang="en-US" b="1" dirty="0" smtClean="0"/>
          </a:p>
        </p:txBody>
      </p:sp>
      <p:sp>
        <p:nvSpPr>
          <p:cNvPr id="10243" name="Rectangle 3"/>
          <p:cNvSpPr>
            <a:spLocks noGrp="1" noChangeArrowheads="1"/>
          </p:cNvSpPr>
          <p:nvPr>
            <p:ph idx="1"/>
          </p:nvPr>
        </p:nvSpPr>
        <p:spPr>
          <a:xfrm>
            <a:off x="520261" y="1125538"/>
            <a:ext cx="11130455" cy="5732462"/>
          </a:xfrm>
        </p:spPr>
        <p:txBody>
          <a:bodyPr>
            <a:noAutofit/>
          </a:bodyPr>
          <a:lstStyle/>
          <a:p>
            <a:pPr marL="0" indent="0">
              <a:lnSpc>
                <a:spcPct val="80000"/>
              </a:lnSpc>
              <a:buNone/>
            </a:pPr>
            <a:r>
              <a:rPr lang="en-US" altLang="en-US" sz="3200" dirty="0" smtClean="0"/>
              <a:t>May be endometrial ca or sarcoma</a:t>
            </a:r>
            <a:endParaRPr lang="en-US" altLang="en-US" sz="3200" dirty="0"/>
          </a:p>
          <a:p>
            <a:pPr marL="609600" indent="-609600">
              <a:lnSpc>
                <a:spcPct val="80000"/>
              </a:lnSpc>
              <a:buNone/>
            </a:pPr>
            <a:r>
              <a:rPr lang="en-US" altLang="en-US" sz="3200" b="1" dirty="0" smtClean="0"/>
              <a:t>1. </a:t>
            </a:r>
            <a:r>
              <a:rPr lang="en-US" altLang="en-US" sz="3200" b="1" dirty="0"/>
              <a:t>Endometrial cancer </a:t>
            </a:r>
            <a:endParaRPr lang="en-US" altLang="en-US" sz="3200" dirty="0"/>
          </a:p>
          <a:p>
            <a:pPr marL="609600" indent="-609600">
              <a:lnSpc>
                <a:spcPct val="80000"/>
              </a:lnSpc>
            </a:pPr>
            <a:r>
              <a:rPr lang="en-US" altLang="en-US" sz="3200" dirty="0"/>
              <a:t>The most common malignancy of female genital tract in developed country.</a:t>
            </a:r>
          </a:p>
          <a:p>
            <a:pPr marL="609600" indent="-609600">
              <a:lnSpc>
                <a:spcPct val="80000"/>
              </a:lnSpc>
            </a:pPr>
            <a:r>
              <a:rPr lang="en-US" altLang="en-US" sz="3200" dirty="0"/>
              <a:t>The 4th most common cancer, ranking behind breast, bowel, lung cancer.</a:t>
            </a:r>
          </a:p>
          <a:p>
            <a:pPr marL="609600" indent="-609600">
              <a:lnSpc>
                <a:spcPct val="80000"/>
              </a:lnSpc>
            </a:pPr>
            <a:r>
              <a:rPr lang="en-US" altLang="en-US" sz="3200" dirty="0"/>
              <a:t>2.6%  of women develop during their life time.</a:t>
            </a:r>
            <a:endParaRPr lang="en-US" altLang="en-US" sz="3200" b="1" dirty="0"/>
          </a:p>
          <a:p>
            <a:pPr marL="609600" indent="-609600">
              <a:lnSpc>
                <a:spcPct val="80000"/>
              </a:lnSpc>
              <a:buNone/>
            </a:pPr>
            <a:r>
              <a:rPr lang="en-US" altLang="en-US" sz="3200" b="1" dirty="0"/>
              <a:t>   </a:t>
            </a:r>
          </a:p>
          <a:p>
            <a:pPr marL="609600" indent="-609600">
              <a:lnSpc>
                <a:spcPct val="80000"/>
              </a:lnSpc>
              <a:buNone/>
            </a:pPr>
            <a:endParaRPr lang="en-US" altLang="en-US" sz="3200" dirty="0"/>
          </a:p>
        </p:txBody>
      </p:sp>
      <p:sp>
        <p:nvSpPr>
          <p:cNvPr id="2" name="Date Placeholder 1"/>
          <p:cNvSpPr>
            <a:spLocks noGrp="1"/>
          </p:cNvSpPr>
          <p:nvPr>
            <p:ph type="dt" sz="half" idx="10"/>
          </p:nvPr>
        </p:nvSpPr>
        <p:spPr/>
        <p:txBody>
          <a:bodyPr/>
          <a:lstStyle/>
          <a:p>
            <a:fld id="{3E3992F0-5C1F-4F3A-A3A4-5DE60A58FDCA}"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75</a:t>
            </a:fld>
            <a:endParaRPr lang="en-US"/>
          </a:p>
        </p:txBody>
      </p:sp>
    </p:spTree>
    <p:extLst>
      <p:ext uri="{BB962C8B-B14F-4D97-AF65-F5344CB8AC3E}">
        <p14:creationId xmlns:p14="http://schemas.microsoft.com/office/powerpoint/2010/main" val="335669576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51793" y="365125"/>
            <a:ext cx="10802007" cy="760413"/>
          </a:xfrm>
        </p:spPr>
        <p:txBody>
          <a:bodyPr/>
          <a:lstStyle/>
          <a:p>
            <a:r>
              <a:rPr lang="en-US" altLang="en-US" b="1" dirty="0"/>
              <a:t>Endometrial cancer </a:t>
            </a:r>
            <a:r>
              <a:rPr lang="en-US" altLang="en-US" b="1" dirty="0" smtClean="0"/>
              <a:t>…</a:t>
            </a:r>
            <a:endParaRPr lang="en-GB" altLang="en-US" dirty="0" smtClean="0"/>
          </a:p>
        </p:txBody>
      </p:sp>
      <p:sp>
        <p:nvSpPr>
          <p:cNvPr id="11267" name="Rectangle 3"/>
          <p:cNvSpPr>
            <a:spLocks noGrp="1" noChangeArrowheads="1"/>
          </p:cNvSpPr>
          <p:nvPr>
            <p:ph idx="1"/>
          </p:nvPr>
        </p:nvSpPr>
        <p:spPr>
          <a:xfrm>
            <a:off x="677917" y="1125538"/>
            <a:ext cx="11239263" cy="5732462"/>
          </a:xfrm>
        </p:spPr>
        <p:txBody>
          <a:bodyPr>
            <a:noAutofit/>
          </a:bodyPr>
          <a:lstStyle/>
          <a:p>
            <a:pPr marL="0" indent="0">
              <a:lnSpc>
                <a:spcPct val="80000"/>
              </a:lnSpc>
              <a:buNone/>
            </a:pPr>
            <a:r>
              <a:rPr lang="en-US" altLang="en-US" sz="3200" b="1" dirty="0" smtClean="0"/>
              <a:t>Epidemiology and Risk </a:t>
            </a:r>
            <a:r>
              <a:rPr lang="en-US" altLang="en-US" sz="3200" b="1" dirty="0"/>
              <a:t>factors </a:t>
            </a:r>
            <a:endParaRPr lang="en-US" altLang="en-US" sz="3200" b="1" dirty="0" smtClean="0"/>
          </a:p>
          <a:p>
            <a:pPr lvl="1">
              <a:lnSpc>
                <a:spcPct val="80000"/>
              </a:lnSpc>
            </a:pPr>
            <a:r>
              <a:rPr lang="en-US" altLang="en-US" sz="2800" dirty="0" smtClean="0"/>
              <a:t>Most </a:t>
            </a:r>
            <a:r>
              <a:rPr lang="en-US" altLang="en-US" sz="2800" dirty="0" smtClean="0"/>
              <a:t>often occurs in 6th and 7th decade of life, average age 61yrs </a:t>
            </a:r>
            <a:endParaRPr lang="en-GB" altLang="en-US" sz="2800" dirty="0" smtClean="0"/>
          </a:p>
          <a:p>
            <a:pPr lvl="1"/>
            <a:r>
              <a:rPr lang="en-US" altLang="en-US" sz="2800" dirty="0" err="1" smtClean="0"/>
              <a:t>Nulliparity</a:t>
            </a:r>
            <a:endParaRPr lang="en-US" altLang="en-US" sz="2800" dirty="0"/>
          </a:p>
          <a:p>
            <a:pPr lvl="1"/>
            <a:r>
              <a:rPr lang="en-US" altLang="en-US" sz="2800" dirty="0"/>
              <a:t>infertility and </a:t>
            </a:r>
            <a:r>
              <a:rPr lang="en-US" altLang="en-US" sz="2800" dirty="0" err="1"/>
              <a:t>Hx</a:t>
            </a:r>
            <a:r>
              <a:rPr lang="en-US" altLang="en-US" sz="2800" dirty="0"/>
              <a:t> of irregular menses due to </a:t>
            </a:r>
            <a:r>
              <a:rPr lang="en-US" altLang="en-US" sz="2800" dirty="0" err="1"/>
              <a:t>anovulatory</a:t>
            </a:r>
            <a:r>
              <a:rPr lang="en-US" altLang="en-US" sz="2800" dirty="0"/>
              <a:t> cycle</a:t>
            </a:r>
          </a:p>
          <a:p>
            <a:pPr lvl="1"/>
            <a:r>
              <a:rPr lang="en-US" altLang="en-US" sz="2800" dirty="0"/>
              <a:t>early menarche, late menopause</a:t>
            </a:r>
          </a:p>
          <a:p>
            <a:pPr lvl="1"/>
            <a:r>
              <a:rPr lang="en-US" altLang="en-US" sz="2800" dirty="0"/>
              <a:t>Obesity</a:t>
            </a:r>
          </a:p>
          <a:p>
            <a:pPr lvl="1"/>
            <a:r>
              <a:rPr lang="en-US" altLang="en-US" sz="2800" dirty="0" err="1"/>
              <a:t>Pcos</a:t>
            </a:r>
            <a:r>
              <a:rPr lang="en-US" altLang="en-US" sz="2800" dirty="0"/>
              <a:t> and functioning ovarian tumors</a:t>
            </a:r>
          </a:p>
          <a:p>
            <a:pPr lvl="1"/>
            <a:r>
              <a:rPr lang="en-US" altLang="en-US" sz="2800" dirty="0"/>
              <a:t>Unopposed </a:t>
            </a:r>
            <a:r>
              <a:rPr lang="en-US" altLang="en-US" sz="2800" dirty="0" err="1"/>
              <a:t>est</a:t>
            </a:r>
            <a:r>
              <a:rPr lang="en-US" altLang="en-US" sz="2800" dirty="0"/>
              <a:t> and </a:t>
            </a:r>
            <a:r>
              <a:rPr lang="en-US" altLang="en-US" sz="2800" dirty="0" err="1"/>
              <a:t>tamoxifen</a:t>
            </a:r>
            <a:r>
              <a:rPr lang="en-US" altLang="en-US" sz="2800" dirty="0"/>
              <a:t> Rx</a:t>
            </a:r>
          </a:p>
          <a:p>
            <a:pPr lvl="1"/>
            <a:r>
              <a:rPr lang="en-US" altLang="en-US" sz="2800" dirty="0"/>
              <a:t>D.M</a:t>
            </a:r>
          </a:p>
          <a:p>
            <a:pPr lvl="1"/>
            <a:r>
              <a:rPr lang="en-US" altLang="en-US" sz="2800" dirty="0"/>
              <a:t>combined OCP</a:t>
            </a:r>
            <a:r>
              <a:rPr lang="en-US" altLang="en-US" sz="2800" dirty="0">
                <a:sym typeface="Wingdings" panose="05000000000000000000" pitchFamily="2" charset="2"/>
              </a:rPr>
              <a:t></a:t>
            </a:r>
            <a:r>
              <a:rPr lang="en-US" altLang="en-US" sz="2800" dirty="0"/>
              <a:t> risk</a:t>
            </a:r>
          </a:p>
          <a:p>
            <a:pPr lvl="1"/>
            <a:r>
              <a:rPr lang="en-US" altLang="en-US" sz="2800" dirty="0"/>
              <a:t>Age  </a:t>
            </a:r>
            <a:r>
              <a:rPr lang="en-US" altLang="en-US" sz="2800" dirty="0">
                <a:sym typeface="Wingdings" panose="05000000000000000000" pitchFamily="2" charset="2"/>
              </a:rPr>
              <a:t></a:t>
            </a:r>
            <a:r>
              <a:rPr lang="en-US" altLang="en-US" sz="2800" dirty="0"/>
              <a:t> the greatest independent risk factor</a:t>
            </a:r>
            <a:r>
              <a:rPr lang="en-US" altLang="en-US" sz="2800" dirty="0" smtClean="0"/>
              <a:t> </a:t>
            </a:r>
            <a:endParaRPr lang="en-GB" altLang="en-US" sz="2800" dirty="0" smtClean="0"/>
          </a:p>
        </p:txBody>
      </p:sp>
      <p:sp>
        <p:nvSpPr>
          <p:cNvPr id="2" name="Date Placeholder 1"/>
          <p:cNvSpPr>
            <a:spLocks noGrp="1"/>
          </p:cNvSpPr>
          <p:nvPr>
            <p:ph type="dt" sz="half" idx="10"/>
          </p:nvPr>
        </p:nvSpPr>
        <p:spPr/>
        <p:txBody>
          <a:bodyPr/>
          <a:lstStyle/>
          <a:p>
            <a:fld id="{5F454905-6BDA-497F-9ED5-FBDA415E33D0}"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76</a:t>
            </a:fld>
            <a:endParaRPr lang="en-US"/>
          </a:p>
        </p:txBody>
      </p:sp>
    </p:spTree>
    <p:extLst>
      <p:ext uri="{BB962C8B-B14F-4D97-AF65-F5344CB8AC3E}">
        <p14:creationId xmlns:p14="http://schemas.microsoft.com/office/powerpoint/2010/main" val="351609542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8200" y="365125"/>
            <a:ext cx="10515600" cy="894049"/>
          </a:xfrm>
        </p:spPr>
        <p:txBody>
          <a:bodyPr/>
          <a:lstStyle/>
          <a:p>
            <a:r>
              <a:rPr lang="en-US" altLang="en-US" b="1" dirty="0"/>
              <a:t>Endometrial </a:t>
            </a:r>
            <a:r>
              <a:rPr lang="en-US" altLang="en-US" b="1" dirty="0" smtClean="0"/>
              <a:t>cancer….</a:t>
            </a:r>
            <a:endParaRPr lang="en-GB" altLang="en-US" dirty="0" smtClean="0"/>
          </a:p>
        </p:txBody>
      </p:sp>
      <p:sp>
        <p:nvSpPr>
          <p:cNvPr id="12291" name="Rectangle 3"/>
          <p:cNvSpPr>
            <a:spLocks noGrp="1" noChangeArrowheads="1"/>
          </p:cNvSpPr>
          <p:nvPr>
            <p:ph idx="1"/>
          </p:nvPr>
        </p:nvSpPr>
        <p:spPr>
          <a:xfrm>
            <a:off x="693683" y="1484026"/>
            <a:ext cx="10799379" cy="5185063"/>
          </a:xfrm>
        </p:spPr>
        <p:txBody>
          <a:bodyPr/>
          <a:lstStyle/>
          <a:p>
            <a:pPr algn="just">
              <a:buNone/>
            </a:pPr>
            <a:r>
              <a:rPr lang="en-US" altLang="en-US" sz="3600" b="1" dirty="0" err="1" smtClean="0"/>
              <a:t>Patho</a:t>
            </a:r>
            <a:r>
              <a:rPr lang="en-US" altLang="en-US" sz="3600" b="1" dirty="0" smtClean="0"/>
              <a:t>-genetic types</a:t>
            </a:r>
          </a:p>
          <a:p>
            <a:pPr algn="just">
              <a:buNone/>
            </a:pPr>
            <a:r>
              <a:rPr lang="it-IT" altLang="en-US" b="1" dirty="0" smtClean="0"/>
              <a:t>Endometrioid </a:t>
            </a:r>
            <a:r>
              <a:rPr lang="it-IT" altLang="en-US" b="1" dirty="0" smtClean="0"/>
              <a:t>(type I) endometrial carcinoma</a:t>
            </a:r>
            <a:endParaRPr lang="en-US" altLang="en-US" b="1" dirty="0" smtClean="0"/>
          </a:p>
          <a:p>
            <a:pPr algn="just" eaLnBrk="1" hangingPunct="1"/>
            <a:r>
              <a:rPr lang="en-US" altLang="en-US" dirty="0" smtClean="0"/>
              <a:t>Most common, occur  in younger </a:t>
            </a:r>
            <a:r>
              <a:rPr lang="en-US" altLang="en-US" dirty="0" err="1" smtClean="0"/>
              <a:t>perimenopausal</a:t>
            </a:r>
            <a:r>
              <a:rPr lang="en-US" altLang="en-US" dirty="0" smtClean="0"/>
              <a:t> women </a:t>
            </a:r>
          </a:p>
          <a:p>
            <a:pPr algn="just" eaLnBrk="1" hangingPunct="1"/>
            <a:r>
              <a:rPr lang="en-US" altLang="en-US" dirty="0" smtClean="0"/>
              <a:t>Tumor begin as hyperplastic endometrium and progress to carcinoma </a:t>
            </a:r>
          </a:p>
          <a:p>
            <a:pPr algn="just" eaLnBrk="1" hangingPunct="1"/>
            <a:r>
              <a:rPr lang="en-US" altLang="en-US" dirty="0" smtClean="0"/>
              <a:t>Well differentiated(grade 1 and 2) , more favorable prognosis</a:t>
            </a:r>
            <a:endParaRPr lang="en-GB" altLang="en-US" dirty="0" smtClean="0"/>
          </a:p>
        </p:txBody>
      </p:sp>
      <p:sp>
        <p:nvSpPr>
          <p:cNvPr id="2" name="Date Placeholder 1"/>
          <p:cNvSpPr>
            <a:spLocks noGrp="1"/>
          </p:cNvSpPr>
          <p:nvPr>
            <p:ph type="dt" sz="half" idx="10"/>
          </p:nvPr>
        </p:nvSpPr>
        <p:spPr/>
        <p:txBody>
          <a:bodyPr/>
          <a:lstStyle/>
          <a:p>
            <a:fld id="{D24122EB-BCB7-40DA-B688-3CE1B8976B1D}"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77</a:t>
            </a:fld>
            <a:endParaRPr lang="en-US"/>
          </a:p>
        </p:txBody>
      </p:sp>
    </p:spTree>
    <p:extLst>
      <p:ext uri="{BB962C8B-B14F-4D97-AF65-F5344CB8AC3E}">
        <p14:creationId xmlns:p14="http://schemas.microsoft.com/office/powerpoint/2010/main" val="84688174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8200" y="349361"/>
            <a:ext cx="10515600" cy="833054"/>
          </a:xfrm>
        </p:spPr>
        <p:txBody>
          <a:bodyPr/>
          <a:lstStyle/>
          <a:p>
            <a:r>
              <a:rPr lang="en-US" altLang="en-US" dirty="0" err="1" smtClean="0"/>
              <a:t>Pathogenetic</a:t>
            </a:r>
            <a:r>
              <a:rPr lang="en-US" altLang="en-US" dirty="0" smtClean="0"/>
              <a:t> types…..</a:t>
            </a:r>
            <a:endParaRPr lang="en-GB" altLang="en-US" dirty="0" smtClean="0"/>
          </a:p>
        </p:txBody>
      </p:sp>
      <p:sp>
        <p:nvSpPr>
          <p:cNvPr id="13315" name="Rectangle 3"/>
          <p:cNvSpPr>
            <a:spLocks noGrp="1" noChangeArrowheads="1"/>
          </p:cNvSpPr>
          <p:nvPr>
            <p:ph idx="1"/>
          </p:nvPr>
        </p:nvSpPr>
        <p:spPr>
          <a:xfrm>
            <a:off x="838199" y="1340069"/>
            <a:ext cx="11080531" cy="5303619"/>
          </a:xfrm>
        </p:spPr>
        <p:txBody>
          <a:bodyPr/>
          <a:lstStyle/>
          <a:p>
            <a:pPr marL="0" indent="0">
              <a:buNone/>
            </a:pPr>
            <a:r>
              <a:rPr lang="en-US" altLang="en-US" b="1" dirty="0" smtClean="0"/>
              <a:t>Estrogen independent tumor(Type 11) </a:t>
            </a:r>
          </a:p>
          <a:p>
            <a:pPr marL="609600" indent="-609600"/>
            <a:r>
              <a:rPr lang="en-US" altLang="en-US" dirty="0" smtClean="0"/>
              <a:t>No source of estrogen stimulation of the endometrium</a:t>
            </a:r>
          </a:p>
          <a:p>
            <a:pPr marL="609600" indent="-609600"/>
            <a:r>
              <a:rPr lang="en-US" altLang="en-US" dirty="0" smtClean="0"/>
              <a:t>No associated endometrial hyperplasia </a:t>
            </a:r>
          </a:p>
          <a:p>
            <a:pPr marL="609600" indent="-609600"/>
            <a:r>
              <a:rPr lang="en-US" altLang="en-US" dirty="0" smtClean="0"/>
              <a:t>May arise on a  back ground of atrophic </a:t>
            </a:r>
            <a:r>
              <a:rPr lang="en-US" altLang="en-US" dirty="0" err="1" smtClean="0"/>
              <a:t>endometruium</a:t>
            </a:r>
            <a:endParaRPr lang="en-US" altLang="en-US" dirty="0" smtClean="0"/>
          </a:p>
          <a:p>
            <a:pPr marL="609600" indent="-609600"/>
            <a:r>
              <a:rPr lang="en-US" altLang="en-US" dirty="0" smtClean="0"/>
              <a:t>Type II endometrial carcinomas (</a:t>
            </a:r>
            <a:r>
              <a:rPr lang="en-US" altLang="en-US" dirty="0" err="1" smtClean="0"/>
              <a:t>eg</a:t>
            </a:r>
            <a:r>
              <a:rPr lang="en-US" altLang="en-US" dirty="0" smtClean="0"/>
              <a:t>, serous, clear cell)</a:t>
            </a:r>
          </a:p>
          <a:p>
            <a:pPr marL="609600" indent="-609600"/>
            <a:r>
              <a:rPr lang="en-US" altLang="en-US" dirty="0" smtClean="0"/>
              <a:t>Less differentiated(grade 3), poor prognosis </a:t>
            </a:r>
            <a:endParaRPr lang="en-GB" altLang="en-US" dirty="0" smtClean="0"/>
          </a:p>
        </p:txBody>
      </p:sp>
      <p:sp>
        <p:nvSpPr>
          <p:cNvPr id="2" name="Date Placeholder 1"/>
          <p:cNvSpPr>
            <a:spLocks noGrp="1"/>
          </p:cNvSpPr>
          <p:nvPr>
            <p:ph type="dt" sz="half" idx="10"/>
          </p:nvPr>
        </p:nvSpPr>
        <p:spPr/>
        <p:txBody>
          <a:bodyPr/>
          <a:lstStyle/>
          <a:p>
            <a:fld id="{A2590C39-C13A-455C-9E5F-F20991A5DE3A}"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78</a:t>
            </a:fld>
            <a:endParaRPr lang="en-US"/>
          </a:p>
        </p:txBody>
      </p:sp>
    </p:spTree>
    <p:extLst>
      <p:ext uri="{BB962C8B-B14F-4D97-AF65-F5344CB8AC3E}">
        <p14:creationId xmlns:p14="http://schemas.microsoft.com/office/powerpoint/2010/main" val="333497591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38200" y="365125"/>
            <a:ext cx="10515600" cy="1022241"/>
          </a:xfrm>
        </p:spPr>
        <p:txBody>
          <a:bodyPr/>
          <a:lstStyle/>
          <a:p>
            <a:r>
              <a:rPr lang="en-US" altLang="en-US" b="1" dirty="0"/>
              <a:t>Endometrial cancer </a:t>
            </a:r>
            <a:r>
              <a:rPr lang="en-US" altLang="en-US" b="1" dirty="0" smtClean="0"/>
              <a:t>…</a:t>
            </a:r>
            <a:endParaRPr lang="en-GB" altLang="en-US" dirty="0" smtClean="0"/>
          </a:p>
        </p:txBody>
      </p:sp>
      <p:sp>
        <p:nvSpPr>
          <p:cNvPr id="14339" name="Rectangle 3"/>
          <p:cNvSpPr>
            <a:spLocks noGrp="1" noChangeArrowheads="1"/>
          </p:cNvSpPr>
          <p:nvPr>
            <p:ph idx="1"/>
          </p:nvPr>
        </p:nvSpPr>
        <p:spPr>
          <a:xfrm>
            <a:off x="551793" y="1196976"/>
            <a:ext cx="11272345" cy="5661025"/>
          </a:xfrm>
        </p:spPr>
        <p:txBody>
          <a:bodyPr>
            <a:noAutofit/>
          </a:bodyPr>
          <a:lstStyle/>
          <a:p>
            <a:pPr>
              <a:lnSpc>
                <a:spcPct val="80000"/>
              </a:lnSpc>
              <a:buNone/>
            </a:pPr>
            <a:r>
              <a:rPr lang="en-US" altLang="en-US" sz="3200" b="1" dirty="0"/>
              <a:t>Clinical </a:t>
            </a:r>
            <a:r>
              <a:rPr lang="en-US" altLang="en-US" sz="3200" b="1" dirty="0" smtClean="0"/>
              <a:t>features</a:t>
            </a:r>
          </a:p>
          <a:p>
            <a:pPr>
              <a:lnSpc>
                <a:spcPct val="80000"/>
              </a:lnSpc>
              <a:buNone/>
            </a:pPr>
            <a:r>
              <a:rPr lang="en-US" altLang="en-US" sz="3200" b="1" i="1" dirty="0" smtClean="0"/>
              <a:t>Symptoms </a:t>
            </a:r>
            <a:endParaRPr lang="en-US" altLang="en-US" sz="3200" i="1" dirty="0"/>
          </a:p>
          <a:p>
            <a:pPr>
              <a:lnSpc>
                <a:spcPct val="80000"/>
              </a:lnSpc>
            </a:pPr>
            <a:r>
              <a:rPr lang="en-US" altLang="en-US" sz="3200" dirty="0" err="1" smtClean="0"/>
              <a:t>Assymptomatic</a:t>
            </a:r>
            <a:r>
              <a:rPr lang="en-US" altLang="en-US" sz="3200" dirty="0" smtClean="0"/>
              <a:t> (5%)</a:t>
            </a:r>
          </a:p>
          <a:p>
            <a:pPr eaLnBrk="1" hangingPunct="1">
              <a:lnSpc>
                <a:spcPct val="80000"/>
              </a:lnSpc>
            </a:pPr>
            <a:r>
              <a:rPr lang="en-US" altLang="en-US" sz="3200" dirty="0" smtClean="0"/>
              <a:t>Vaginal </a:t>
            </a:r>
            <a:r>
              <a:rPr lang="en-US" altLang="en-US" sz="3200" dirty="0"/>
              <a:t>bleeding or discharge </a:t>
            </a:r>
            <a:r>
              <a:rPr lang="en-US" altLang="en-US" sz="3200" dirty="0" smtClean="0"/>
              <a:t>(Most common)</a:t>
            </a:r>
            <a:endParaRPr lang="en-US" altLang="en-US" sz="3200" dirty="0"/>
          </a:p>
          <a:p>
            <a:pPr eaLnBrk="1" hangingPunct="1">
              <a:lnSpc>
                <a:spcPct val="80000"/>
              </a:lnSpc>
            </a:pPr>
            <a:r>
              <a:rPr lang="en-US" altLang="en-US" sz="3200" dirty="0"/>
              <a:t>Pelvic pressure or </a:t>
            </a:r>
            <a:r>
              <a:rPr lang="en-US" altLang="en-US" sz="3200" dirty="0" smtClean="0"/>
              <a:t>discomfort</a:t>
            </a:r>
          </a:p>
          <a:p>
            <a:pPr eaLnBrk="1" hangingPunct="1">
              <a:lnSpc>
                <a:spcPct val="80000"/>
              </a:lnSpc>
            </a:pPr>
            <a:r>
              <a:rPr lang="en-US" altLang="en-US" sz="3200" dirty="0" smtClean="0"/>
              <a:t>Cervical </a:t>
            </a:r>
            <a:r>
              <a:rPr lang="en-US" altLang="en-US" sz="3200" dirty="0"/>
              <a:t>stenosis in older patient </a:t>
            </a:r>
            <a:r>
              <a:rPr lang="en-US" altLang="en-US" sz="3200" dirty="0" smtClean="0"/>
              <a:t>(</a:t>
            </a:r>
            <a:r>
              <a:rPr lang="en-US" altLang="en-US" sz="3200" dirty="0" err="1" smtClean="0"/>
              <a:t>hematometra</a:t>
            </a:r>
            <a:r>
              <a:rPr lang="en-US" altLang="en-US" sz="3200" dirty="0" smtClean="0"/>
              <a:t> </a:t>
            </a:r>
            <a:r>
              <a:rPr lang="en-US" altLang="en-US" sz="3200" dirty="0"/>
              <a:t>or </a:t>
            </a:r>
            <a:r>
              <a:rPr lang="en-US" altLang="en-US" sz="3200" dirty="0" err="1" smtClean="0"/>
              <a:t>pyometra</a:t>
            </a:r>
            <a:r>
              <a:rPr lang="en-US" altLang="en-US" sz="3200" dirty="0" smtClean="0"/>
              <a:t>)</a:t>
            </a:r>
            <a:endParaRPr lang="en-US" altLang="en-US" sz="3200" dirty="0"/>
          </a:p>
          <a:p>
            <a:pPr eaLnBrk="1" hangingPunct="1">
              <a:lnSpc>
                <a:spcPct val="80000"/>
              </a:lnSpc>
            </a:pPr>
            <a:endParaRPr lang="en-US" altLang="en-US" sz="3200" dirty="0"/>
          </a:p>
          <a:p>
            <a:pPr eaLnBrk="1" hangingPunct="1">
              <a:lnSpc>
                <a:spcPct val="80000"/>
              </a:lnSpc>
              <a:buFont typeface="Wingdings" panose="05000000000000000000" pitchFamily="2" charset="2"/>
              <a:buNone/>
            </a:pPr>
            <a:r>
              <a:rPr lang="en-US" altLang="en-US" sz="3200" dirty="0"/>
              <a:t> </a:t>
            </a:r>
            <a:endParaRPr lang="en-GB" altLang="en-US" sz="3200" dirty="0"/>
          </a:p>
        </p:txBody>
      </p:sp>
      <p:sp>
        <p:nvSpPr>
          <p:cNvPr id="2" name="Date Placeholder 1"/>
          <p:cNvSpPr>
            <a:spLocks noGrp="1"/>
          </p:cNvSpPr>
          <p:nvPr>
            <p:ph type="dt" sz="half" idx="10"/>
          </p:nvPr>
        </p:nvSpPr>
        <p:spPr/>
        <p:txBody>
          <a:bodyPr/>
          <a:lstStyle/>
          <a:p>
            <a:fld id="{E04CB7C6-B000-4492-A6BE-1EA4FCDC2EF7}"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79</a:t>
            </a:fld>
            <a:endParaRPr lang="en-US"/>
          </a:p>
        </p:txBody>
      </p:sp>
    </p:spTree>
    <p:extLst>
      <p:ext uri="{BB962C8B-B14F-4D97-AF65-F5344CB8AC3E}">
        <p14:creationId xmlns:p14="http://schemas.microsoft.com/office/powerpoint/2010/main" val="1570609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1673" y="365125"/>
            <a:ext cx="11132127" cy="770948"/>
          </a:xfrm>
        </p:spPr>
        <p:txBody>
          <a:bodyPr/>
          <a:lstStyle/>
          <a:p>
            <a:r>
              <a:rPr lang="en-GB" altLang="en-US" sz="3200" b="1" dirty="0" err="1" smtClean="0"/>
              <a:t>Myoma</a:t>
            </a:r>
            <a:r>
              <a:rPr lang="en-GB" altLang="en-US" sz="3200" b="1" dirty="0" smtClean="0"/>
              <a:t> …..</a:t>
            </a:r>
            <a:endParaRPr lang="en-GB" altLang="en-US" sz="3200" b="1" dirty="0"/>
          </a:p>
        </p:txBody>
      </p:sp>
      <p:sp>
        <p:nvSpPr>
          <p:cNvPr id="9219" name="Content Placeholder 2"/>
          <p:cNvSpPr>
            <a:spLocks noGrp="1"/>
          </p:cNvSpPr>
          <p:nvPr>
            <p:ph idx="1"/>
          </p:nvPr>
        </p:nvSpPr>
        <p:spPr>
          <a:xfrm>
            <a:off x="221674" y="1108363"/>
            <a:ext cx="11720944" cy="4973782"/>
          </a:xfrm>
        </p:spPr>
        <p:txBody>
          <a:bodyPr>
            <a:normAutofit/>
          </a:bodyPr>
          <a:lstStyle/>
          <a:p>
            <a:pPr marL="0" indent="0">
              <a:buNone/>
            </a:pPr>
            <a:r>
              <a:rPr lang="en-US" altLang="en-US" sz="3200" b="1" dirty="0"/>
              <a:t>R</a:t>
            </a:r>
            <a:r>
              <a:rPr lang="en-US" altLang="en-US" sz="3200" b="1" dirty="0" smtClean="0"/>
              <a:t>isk factors</a:t>
            </a:r>
          </a:p>
          <a:p>
            <a:r>
              <a:rPr lang="en-US" altLang="en-US" sz="3200" dirty="0" smtClean="0"/>
              <a:t> </a:t>
            </a:r>
            <a:r>
              <a:rPr lang="en-US" altLang="en-US" sz="3200" dirty="0"/>
              <a:t>Early menarche </a:t>
            </a:r>
          </a:p>
          <a:p>
            <a:r>
              <a:rPr lang="en-US" altLang="en-US" sz="3200" dirty="0" smtClean="0"/>
              <a:t>high </a:t>
            </a:r>
            <a:r>
              <a:rPr lang="en-US" altLang="en-US" sz="3200" dirty="0"/>
              <a:t>intake of beef, red </a:t>
            </a:r>
            <a:r>
              <a:rPr lang="en-US" altLang="en-US" sz="3200" dirty="0" smtClean="0"/>
              <a:t>meat</a:t>
            </a:r>
            <a:endParaRPr lang="en-US" altLang="en-US" sz="3200" dirty="0"/>
          </a:p>
          <a:p>
            <a:r>
              <a:rPr lang="en-US" altLang="en-US" sz="3200" dirty="0" smtClean="0"/>
              <a:t>Smoking </a:t>
            </a:r>
            <a:r>
              <a:rPr lang="en-US" altLang="en-US" sz="3200" dirty="0"/>
              <a:t>Reduces risk of </a:t>
            </a:r>
            <a:r>
              <a:rPr lang="en-US" altLang="en-US" sz="3200" dirty="0" smtClean="0"/>
              <a:t>fibroid</a:t>
            </a:r>
          </a:p>
          <a:p>
            <a:r>
              <a:rPr lang="en-US" altLang="en-US" sz="3200" dirty="0" smtClean="0"/>
              <a:t>Having one or more pregnancies beyond 20 weeks decreases the chance, women at least given birth to 2 children have 2x less risk</a:t>
            </a:r>
          </a:p>
          <a:p>
            <a:endParaRPr lang="en-US" altLang="en-US" sz="3200" dirty="0"/>
          </a:p>
          <a:p>
            <a:endParaRPr lang="en-GB" altLang="en-US" sz="3200" dirty="0" smtClean="0"/>
          </a:p>
        </p:txBody>
      </p:sp>
      <p:sp>
        <p:nvSpPr>
          <p:cNvPr id="7173" name="Footer Placeholder 4"/>
          <p:cNvSpPr>
            <a:spLocks noGrp="1"/>
          </p:cNvSpPr>
          <p:nvPr>
            <p:ph type="ftr" sz="quarter" idx="11"/>
          </p:nvPr>
        </p:nvSpPr>
        <p:spPr/>
        <p:txBody>
          <a:bodyPr/>
          <a:lstStyle/>
          <a:p>
            <a:pPr>
              <a:defRPr/>
            </a:pPr>
            <a:r>
              <a:rPr lang="en-US" smtClean="0"/>
              <a:t>Mihretu Molla</a:t>
            </a:r>
            <a:endParaRPr lang="en-US"/>
          </a:p>
        </p:txBody>
      </p:sp>
      <p:sp>
        <p:nvSpPr>
          <p:cNvPr id="7172"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AE5CD8D-0D9B-4CDD-8F98-18F9A10FFC89}" type="slidenum">
              <a:rPr lang="en-US" altLang="en-US" sz="1200">
                <a:solidFill>
                  <a:srgbClr val="045C75"/>
                </a:solidFill>
              </a:rPr>
              <a:pPr eaLnBrk="1" hangingPunct="1"/>
              <a:t>8</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82CF763F-8CEE-40F9-B7C3-28B627F4C171}" type="datetime1">
              <a:rPr lang="en-US" smtClean="0"/>
              <a:t>5/14/2018</a:t>
            </a:fld>
            <a:endParaRPr lang="en-US"/>
          </a:p>
        </p:txBody>
      </p:sp>
    </p:spTree>
    <p:extLst>
      <p:ext uri="{BB962C8B-B14F-4D97-AF65-F5344CB8AC3E}">
        <p14:creationId xmlns:p14="http://schemas.microsoft.com/office/powerpoint/2010/main" val="39688969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81113"/>
          </a:xfrm>
        </p:spPr>
        <p:txBody>
          <a:bodyPr/>
          <a:lstStyle/>
          <a:p>
            <a:r>
              <a:rPr lang="en-US" altLang="en-US" dirty="0"/>
              <a:t>Clinical </a:t>
            </a:r>
            <a:r>
              <a:rPr lang="en-US" altLang="en-US" dirty="0" smtClean="0"/>
              <a:t>features….</a:t>
            </a:r>
            <a:endParaRPr lang="en-US" dirty="0"/>
          </a:p>
        </p:txBody>
      </p:sp>
      <p:sp>
        <p:nvSpPr>
          <p:cNvPr id="3" name="Content Placeholder 2"/>
          <p:cNvSpPr>
            <a:spLocks noGrp="1"/>
          </p:cNvSpPr>
          <p:nvPr>
            <p:ph idx="1"/>
          </p:nvPr>
        </p:nvSpPr>
        <p:spPr>
          <a:xfrm>
            <a:off x="639580" y="1646238"/>
            <a:ext cx="10912839" cy="4530725"/>
          </a:xfrm>
        </p:spPr>
        <p:txBody>
          <a:bodyPr>
            <a:normAutofit/>
          </a:bodyPr>
          <a:lstStyle/>
          <a:p>
            <a:pPr marL="0" indent="0">
              <a:lnSpc>
                <a:spcPct val="80000"/>
              </a:lnSpc>
              <a:buNone/>
            </a:pPr>
            <a:r>
              <a:rPr lang="en-US" altLang="en-US" sz="3200" b="1" dirty="0"/>
              <a:t>Signs</a:t>
            </a:r>
          </a:p>
          <a:p>
            <a:pPr>
              <a:lnSpc>
                <a:spcPct val="80000"/>
              </a:lnSpc>
            </a:pPr>
            <a:r>
              <a:rPr lang="en-US" altLang="en-US" sz="3200" dirty="0"/>
              <a:t>Asses Lymph nodes, breasts</a:t>
            </a:r>
          </a:p>
          <a:p>
            <a:pPr>
              <a:lnSpc>
                <a:spcPct val="80000"/>
              </a:lnSpc>
            </a:pPr>
            <a:r>
              <a:rPr lang="en-US" altLang="en-US" sz="3200" dirty="0"/>
              <a:t>Abdomen  (Ascites, hepatic or </a:t>
            </a:r>
            <a:r>
              <a:rPr lang="en-US" altLang="en-US" sz="3200" dirty="0" err="1"/>
              <a:t>omental</a:t>
            </a:r>
            <a:r>
              <a:rPr lang="en-US" altLang="en-US" sz="3200" dirty="0"/>
              <a:t> metastasis palpable )</a:t>
            </a:r>
          </a:p>
          <a:p>
            <a:r>
              <a:rPr lang="en-US" altLang="en-US" sz="3200" dirty="0"/>
              <a:t>Bimanual </a:t>
            </a:r>
            <a:r>
              <a:rPr lang="en-US" altLang="en-US" sz="3200" dirty="0" err="1"/>
              <a:t>rectovaginal</a:t>
            </a:r>
            <a:r>
              <a:rPr lang="en-US" altLang="en-US" sz="3200" dirty="0"/>
              <a:t> </a:t>
            </a:r>
            <a:r>
              <a:rPr lang="en-US" altLang="en-US" sz="3200" dirty="0" smtClean="0"/>
              <a:t>examination</a:t>
            </a:r>
          </a:p>
          <a:p>
            <a:pPr lvl="1">
              <a:buFont typeface="Wingdings" panose="05000000000000000000" pitchFamily="2" charset="2"/>
              <a:buChar char="ü"/>
            </a:pPr>
            <a:r>
              <a:rPr lang="en-US" altLang="en-US" sz="2800" i="1" dirty="0" smtClean="0"/>
              <a:t>Size </a:t>
            </a:r>
            <a:r>
              <a:rPr lang="en-US" altLang="en-US" sz="2800" i="1" dirty="0"/>
              <a:t>of uterus, mobility, adnexal </a:t>
            </a:r>
            <a:r>
              <a:rPr lang="en-US" altLang="en-US" sz="2800" i="1" dirty="0" smtClean="0"/>
              <a:t>masses</a:t>
            </a:r>
          </a:p>
          <a:p>
            <a:pPr lvl="1">
              <a:buFont typeface="Wingdings" panose="05000000000000000000" pitchFamily="2" charset="2"/>
              <a:buChar char="ü"/>
            </a:pPr>
            <a:r>
              <a:rPr lang="en-US" altLang="en-US" sz="2800" i="1" dirty="0" err="1" smtClean="0"/>
              <a:t>Parametrial</a:t>
            </a:r>
            <a:r>
              <a:rPr lang="en-US" altLang="en-US" sz="2800" i="1" dirty="0" smtClean="0"/>
              <a:t> indurations</a:t>
            </a:r>
          </a:p>
          <a:p>
            <a:pPr lvl="1">
              <a:buFont typeface="Wingdings" panose="05000000000000000000" pitchFamily="2" charset="2"/>
              <a:buChar char="ü"/>
            </a:pPr>
            <a:r>
              <a:rPr lang="en-US" altLang="en-US" sz="2800" i="1" dirty="0" err="1" smtClean="0"/>
              <a:t>Culde</a:t>
            </a:r>
            <a:r>
              <a:rPr lang="en-US" altLang="en-US" sz="2800" i="1" dirty="0" smtClean="0"/>
              <a:t>-sac </a:t>
            </a:r>
            <a:r>
              <a:rPr lang="en-US" altLang="en-US" sz="2800" i="1" dirty="0"/>
              <a:t>modularity</a:t>
            </a:r>
          </a:p>
          <a:p>
            <a:endParaRPr lang="en-US" sz="3200" dirty="0"/>
          </a:p>
        </p:txBody>
      </p:sp>
      <p:sp>
        <p:nvSpPr>
          <p:cNvPr id="4" name="Date Placeholder 3"/>
          <p:cNvSpPr>
            <a:spLocks noGrp="1"/>
          </p:cNvSpPr>
          <p:nvPr>
            <p:ph type="dt" sz="half" idx="10"/>
          </p:nvPr>
        </p:nvSpPr>
        <p:spPr/>
        <p:txBody>
          <a:bodyPr/>
          <a:lstStyle/>
          <a:p>
            <a:fld id="{33AF10CD-A669-43FE-B2FD-91CBF293B6C1}"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80</a:t>
            </a:fld>
            <a:endParaRPr lang="en-US"/>
          </a:p>
        </p:txBody>
      </p:sp>
    </p:spTree>
    <p:extLst>
      <p:ext uri="{BB962C8B-B14F-4D97-AF65-F5344CB8AC3E}">
        <p14:creationId xmlns:p14="http://schemas.microsoft.com/office/powerpoint/2010/main" val="297756879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b="1" dirty="0" smtClean="0"/>
              <a:t>Endometrial </a:t>
            </a:r>
            <a:r>
              <a:rPr lang="en-US" altLang="en-US" b="1" dirty="0"/>
              <a:t>cancer </a:t>
            </a:r>
            <a:r>
              <a:rPr lang="en-US" altLang="en-US" b="1" dirty="0" smtClean="0"/>
              <a:t>…</a:t>
            </a:r>
            <a:endParaRPr lang="en-US" dirty="0"/>
          </a:p>
        </p:txBody>
      </p:sp>
      <p:sp>
        <p:nvSpPr>
          <p:cNvPr id="3" name="Content Placeholder 2"/>
          <p:cNvSpPr>
            <a:spLocks noGrp="1"/>
          </p:cNvSpPr>
          <p:nvPr>
            <p:ph idx="1"/>
          </p:nvPr>
        </p:nvSpPr>
        <p:spPr>
          <a:xfrm>
            <a:off x="838200" y="1528997"/>
            <a:ext cx="10515600" cy="4676931"/>
          </a:xfrm>
        </p:spPr>
        <p:txBody>
          <a:bodyPr>
            <a:normAutofit/>
          </a:bodyPr>
          <a:lstStyle/>
          <a:p>
            <a:pPr marL="0" indent="0">
              <a:buNone/>
            </a:pPr>
            <a:r>
              <a:rPr lang="en-US" altLang="en-US" sz="3200" b="1" dirty="0"/>
              <a:t>Diagnosis </a:t>
            </a:r>
            <a:endParaRPr lang="en-US" altLang="en-US" sz="3200" dirty="0" smtClean="0"/>
          </a:p>
          <a:p>
            <a:r>
              <a:rPr lang="en-US" altLang="en-US" sz="3200" dirty="0" smtClean="0"/>
              <a:t>Office</a:t>
            </a:r>
            <a:r>
              <a:rPr lang="en-US" altLang="en-US" sz="3200" b="1" dirty="0" smtClean="0"/>
              <a:t> </a:t>
            </a:r>
            <a:r>
              <a:rPr lang="en-US" altLang="en-US" sz="3200" dirty="0" smtClean="0"/>
              <a:t>endometrial aspiration biopsy</a:t>
            </a:r>
          </a:p>
          <a:p>
            <a:r>
              <a:rPr lang="en-US" altLang="en-US" sz="3200" dirty="0" smtClean="0"/>
              <a:t>Hysteroscopy and D &amp;C (cervical stenosis)</a:t>
            </a:r>
            <a:endParaRPr lang="en-GB" altLang="en-US" sz="3200" dirty="0"/>
          </a:p>
        </p:txBody>
      </p:sp>
      <p:sp>
        <p:nvSpPr>
          <p:cNvPr id="4" name="Date Placeholder 3"/>
          <p:cNvSpPr>
            <a:spLocks noGrp="1"/>
          </p:cNvSpPr>
          <p:nvPr>
            <p:ph type="dt" sz="half" idx="10"/>
          </p:nvPr>
        </p:nvSpPr>
        <p:spPr/>
        <p:txBody>
          <a:bodyPr/>
          <a:lstStyle/>
          <a:p>
            <a:fld id="{E0E853A5-24BA-47A6-AAE5-693B88AACB12}"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81</a:t>
            </a:fld>
            <a:endParaRPr lang="en-US"/>
          </a:p>
        </p:txBody>
      </p:sp>
    </p:spTree>
    <p:extLst>
      <p:ext uri="{BB962C8B-B14F-4D97-AF65-F5344CB8AC3E}">
        <p14:creationId xmlns:p14="http://schemas.microsoft.com/office/powerpoint/2010/main" val="34098011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15310" y="365126"/>
            <a:ext cx="11038490" cy="760412"/>
          </a:xfrm>
        </p:spPr>
        <p:txBody>
          <a:bodyPr>
            <a:normAutofit fontScale="90000"/>
          </a:bodyPr>
          <a:lstStyle/>
          <a:p>
            <a:r>
              <a:rPr lang="en-US" altLang="en-US" b="1" dirty="0" smtClean="0"/>
              <a:t/>
            </a:r>
            <a:br>
              <a:rPr lang="en-US" altLang="en-US" b="1" dirty="0" smtClean="0"/>
            </a:br>
            <a:r>
              <a:rPr lang="en-US" altLang="en-US" b="1" dirty="0" smtClean="0"/>
              <a:t>Endometrial </a:t>
            </a:r>
            <a:r>
              <a:rPr lang="en-US" altLang="en-US" b="1" dirty="0"/>
              <a:t>cancer …</a:t>
            </a:r>
            <a:r>
              <a:rPr lang="en-US" altLang="en-US" dirty="0" smtClean="0"/>
              <a:t/>
            </a:r>
            <a:br>
              <a:rPr lang="en-US" altLang="en-US" dirty="0" smtClean="0"/>
            </a:br>
            <a:endParaRPr lang="en-GB" altLang="en-US" dirty="0" smtClean="0"/>
          </a:p>
        </p:txBody>
      </p:sp>
      <p:sp>
        <p:nvSpPr>
          <p:cNvPr id="16387" name="Rectangle 3"/>
          <p:cNvSpPr>
            <a:spLocks noGrp="1" noChangeArrowheads="1"/>
          </p:cNvSpPr>
          <p:nvPr>
            <p:ph idx="1"/>
          </p:nvPr>
        </p:nvSpPr>
        <p:spPr>
          <a:xfrm>
            <a:off x="315310" y="1125538"/>
            <a:ext cx="11406998" cy="5417152"/>
          </a:xfrm>
        </p:spPr>
        <p:txBody>
          <a:bodyPr/>
          <a:lstStyle/>
          <a:p>
            <a:pPr>
              <a:lnSpc>
                <a:spcPct val="80000"/>
              </a:lnSpc>
              <a:buNone/>
            </a:pPr>
            <a:r>
              <a:rPr lang="en-US" altLang="en-US" sz="2000" dirty="0"/>
              <a:t> </a:t>
            </a:r>
            <a:r>
              <a:rPr lang="en-US" altLang="en-US" sz="3600" b="1" dirty="0"/>
              <a:t>Histologic classification  </a:t>
            </a:r>
            <a:endParaRPr lang="en-US" altLang="en-US" sz="3600" b="1" dirty="0" smtClean="0"/>
          </a:p>
          <a:p>
            <a:pPr>
              <a:lnSpc>
                <a:spcPct val="80000"/>
              </a:lnSpc>
              <a:buNone/>
            </a:pPr>
            <a:r>
              <a:rPr lang="en-US" altLang="en-US" b="1" dirty="0" err="1" smtClean="0"/>
              <a:t>Endometriod</a:t>
            </a:r>
            <a:r>
              <a:rPr lang="en-US" altLang="en-US" b="1" dirty="0" smtClean="0"/>
              <a:t> </a:t>
            </a:r>
            <a:r>
              <a:rPr lang="en-US" altLang="en-US" b="1" dirty="0"/>
              <a:t>adenocarcinoma </a:t>
            </a:r>
          </a:p>
          <a:p>
            <a:pPr eaLnBrk="1" hangingPunct="1">
              <a:lnSpc>
                <a:spcPct val="80000"/>
              </a:lnSpc>
            </a:pPr>
            <a:r>
              <a:rPr lang="en-US" altLang="en-US" dirty="0"/>
              <a:t>accounts 80%</a:t>
            </a:r>
          </a:p>
          <a:p>
            <a:pPr eaLnBrk="1" hangingPunct="1">
              <a:lnSpc>
                <a:spcPct val="80000"/>
              </a:lnSpc>
            </a:pPr>
            <a:r>
              <a:rPr lang="en-US" altLang="en-US" dirty="0"/>
              <a:t>Composed of glands resembling normal endometrial glands </a:t>
            </a:r>
          </a:p>
          <a:p>
            <a:pPr eaLnBrk="1" hangingPunct="1">
              <a:lnSpc>
                <a:spcPct val="80000"/>
              </a:lnSpc>
              <a:buFont typeface="Wingdings" panose="05000000000000000000" pitchFamily="2" charset="2"/>
              <a:buNone/>
            </a:pPr>
            <a:r>
              <a:rPr lang="en-US" altLang="en-US" b="1" dirty="0" smtClean="0"/>
              <a:t>mucinous </a:t>
            </a:r>
            <a:r>
              <a:rPr lang="en-US" altLang="en-US" b="1" dirty="0"/>
              <a:t>Ca (5%)</a:t>
            </a:r>
          </a:p>
          <a:p>
            <a:pPr eaLnBrk="1" hangingPunct="1">
              <a:lnSpc>
                <a:spcPct val="80000"/>
              </a:lnSpc>
            </a:pPr>
            <a:r>
              <a:rPr lang="en-US" altLang="en-US" dirty="0"/>
              <a:t>Need to differentiate it from </a:t>
            </a:r>
            <a:r>
              <a:rPr lang="en-US" altLang="en-US" dirty="0" err="1"/>
              <a:t>endocervical</a:t>
            </a:r>
            <a:r>
              <a:rPr lang="en-US" altLang="en-US" dirty="0"/>
              <a:t> adenocarcinoma</a:t>
            </a:r>
          </a:p>
          <a:p>
            <a:pPr eaLnBrk="1" hangingPunct="1">
              <a:lnSpc>
                <a:spcPct val="80000"/>
              </a:lnSpc>
              <a:buFont typeface="Wingdings" panose="05000000000000000000" pitchFamily="2" charset="2"/>
              <a:buNone/>
            </a:pPr>
            <a:r>
              <a:rPr lang="en-US" altLang="en-US" dirty="0"/>
              <a:t>  </a:t>
            </a:r>
            <a:r>
              <a:rPr lang="en-US" altLang="en-US" b="1" dirty="0"/>
              <a:t>Others </a:t>
            </a:r>
          </a:p>
          <a:p>
            <a:pPr eaLnBrk="1" hangingPunct="1">
              <a:lnSpc>
                <a:spcPct val="80000"/>
              </a:lnSpc>
            </a:pPr>
            <a:r>
              <a:rPr lang="en-US" altLang="en-US" dirty="0"/>
              <a:t>Papillary serous Ca, clear Cell Ca</a:t>
            </a:r>
          </a:p>
          <a:p>
            <a:pPr eaLnBrk="1" hangingPunct="1">
              <a:lnSpc>
                <a:spcPct val="80000"/>
              </a:lnSpc>
            </a:pPr>
            <a:r>
              <a:rPr lang="en-US" altLang="en-US" dirty="0"/>
              <a:t>Squamous  Ca, undifferentiated Ca </a:t>
            </a:r>
          </a:p>
          <a:p>
            <a:pPr eaLnBrk="1" hangingPunct="1">
              <a:lnSpc>
                <a:spcPct val="80000"/>
              </a:lnSpc>
            </a:pPr>
            <a:r>
              <a:rPr lang="en-US" altLang="en-US" dirty="0"/>
              <a:t>Mixed Ca</a:t>
            </a:r>
            <a:endParaRPr lang="en-GB" altLang="en-US" dirty="0"/>
          </a:p>
        </p:txBody>
      </p:sp>
      <p:sp>
        <p:nvSpPr>
          <p:cNvPr id="2" name="Date Placeholder 1"/>
          <p:cNvSpPr>
            <a:spLocks noGrp="1"/>
          </p:cNvSpPr>
          <p:nvPr>
            <p:ph type="dt" sz="half" idx="10"/>
          </p:nvPr>
        </p:nvSpPr>
        <p:spPr/>
        <p:txBody>
          <a:bodyPr/>
          <a:lstStyle/>
          <a:p>
            <a:fld id="{B2A3A476-C8CC-4EA1-8D5A-48FC435DB65E}"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82</a:t>
            </a:fld>
            <a:endParaRPr lang="en-US"/>
          </a:p>
        </p:txBody>
      </p:sp>
    </p:spTree>
    <p:extLst>
      <p:ext uri="{BB962C8B-B14F-4D97-AF65-F5344CB8AC3E}">
        <p14:creationId xmlns:p14="http://schemas.microsoft.com/office/powerpoint/2010/main" val="49314698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15310" y="365126"/>
            <a:ext cx="11288110" cy="596572"/>
          </a:xfrm>
        </p:spPr>
        <p:txBody>
          <a:bodyPr>
            <a:normAutofit fontScale="90000"/>
          </a:bodyPr>
          <a:lstStyle/>
          <a:p>
            <a:r>
              <a:rPr lang="en-US" altLang="en-US" b="1" dirty="0"/>
              <a:t>Endometrial cancer </a:t>
            </a:r>
            <a:r>
              <a:rPr lang="en-US" altLang="en-US" b="1" dirty="0" smtClean="0"/>
              <a:t>…</a:t>
            </a:r>
            <a:r>
              <a:rPr lang="en-US" altLang="en-US" dirty="0" err="1" smtClean="0"/>
              <a:t>Figo</a:t>
            </a:r>
            <a:r>
              <a:rPr lang="en-US" altLang="en-US" dirty="0" smtClean="0"/>
              <a:t> surgical staging</a:t>
            </a:r>
            <a:endParaRPr lang="en-GB" altLang="en-US" dirty="0" smtClean="0"/>
          </a:p>
        </p:txBody>
      </p:sp>
      <p:sp>
        <p:nvSpPr>
          <p:cNvPr id="18435" name="Rectangle 3"/>
          <p:cNvSpPr>
            <a:spLocks noGrp="1" noChangeArrowheads="1"/>
          </p:cNvSpPr>
          <p:nvPr>
            <p:ph idx="1"/>
          </p:nvPr>
        </p:nvSpPr>
        <p:spPr>
          <a:xfrm>
            <a:off x="449705" y="1196976"/>
            <a:ext cx="11362544" cy="5159374"/>
          </a:xfrm>
        </p:spPr>
        <p:txBody>
          <a:bodyPr>
            <a:normAutofit/>
          </a:bodyPr>
          <a:lstStyle/>
          <a:p>
            <a:pPr>
              <a:buNone/>
            </a:pPr>
            <a:r>
              <a:rPr lang="en-US" altLang="en-US" sz="3600" b="1" dirty="0" err="1"/>
              <a:t>Figo</a:t>
            </a:r>
            <a:r>
              <a:rPr lang="en-US" altLang="en-US" sz="3600" b="1" dirty="0"/>
              <a:t> surgical </a:t>
            </a:r>
            <a:r>
              <a:rPr lang="en-US" altLang="en-US" sz="3600" b="1" dirty="0" smtClean="0"/>
              <a:t>staging</a:t>
            </a:r>
          </a:p>
          <a:p>
            <a:pPr>
              <a:buNone/>
            </a:pPr>
            <a:r>
              <a:rPr lang="en-US" altLang="en-US" b="1" dirty="0" smtClean="0"/>
              <a:t>Stage </a:t>
            </a:r>
            <a:r>
              <a:rPr lang="en-US" altLang="en-US" b="1" dirty="0"/>
              <a:t>I </a:t>
            </a:r>
          </a:p>
          <a:p>
            <a:r>
              <a:rPr lang="en-US" altLang="en-US" dirty="0" smtClean="0"/>
              <a:t>Tumor </a:t>
            </a:r>
            <a:r>
              <a:rPr lang="en-US" altLang="en-US" dirty="0"/>
              <a:t>confined to corpus </a:t>
            </a:r>
            <a:r>
              <a:rPr lang="en-US" altLang="en-US" dirty="0" smtClean="0"/>
              <a:t>uteri</a:t>
            </a:r>
          </a:p>
          <a:p>
            <a:r>
              <a:rPr lang="en-US" altLang="en-US" dirty="0" smtClean="0"/>
              <a:t>IA </a:t>
            </a:r>
            <a:r>
              <a:rPr lang="en-US" altLang="en-US" dirty="0"/>
              <a:t>– Tumor limited to endometrium or invades less than one-half of the </a:t>
            </a:r>
            <a:r>
              <a:rPr lang="en-US" altLang="en-US" dirty="0" smtClean="0"/>
              <a:t>myometrium</a:t>
            </a:r>
          </a:p>
          <a:p>
            <a:r>
              <a:rPr lang="en-US" altLang="en-US" dirty="0" smtClean="0"/>
              <a:t>IB </a:t>
            </a:r>
            <a:r>
              <a:rPr lang="en-US" altLang="en-US" dirty="0"/>
              <a:t>-Tumor invades one-half or more of the myometrium</a:t>
            </a:r>
          </a:p>
          <a:p>
            <a:pPr eaLnBrk="1" hangingPunct="1">
              <a:buFont typeface="Wingdings" panose="05000000000000000000" pitchFamily="2" charset="2"/>
              <a:buNone/>
            </a:pPr>
            <a:r>
              <a:rPr lang="en-US" altLang="en-US" b="1" dirty="0"/>
              <a:t>Stage </a:t>
            </a:r>
            <a:r>
              <a:rPr lang="en-US" altLang="en-US" b="1" dirty="0" smtClean="0"/>
              <a:t>II</a:t>
            </a:r>
          </a:p>
          <a:p>
            <a:r>
              <a:rPr lang="en-US" altLang="en-US" dirty="0" smtClean="0"/>
              <a:t>Tumor </a:t>
            </a:r>
            <a:r>
              <a:rPr lang="en-US" altLang="en-US" dirty="0"/>
              <a:t>invades stromal connective tissue of the cervix but does not extend beyond uterus </a:t>
            </a:r>
          </a:p>
        </p:txBody>
      </p:sp>
      <p:sp>
        <p:nvSpPr>
          <p:cNvPr id="2" name="Date Placeholder 1"/>
          <p:cNvSpPr>
            <a:spLocks noGrp="1"/>
          </p:cNvSpPr>
          <p:nvPr>
            <p:ph type="dt" sz="half" idx="10"/>
          </p:nvPr>
        </p:nvSpPr>
        <p:spPr/>
        <p:txBody>
          <a:bodyPr/>
          <a:lstStyle/>
          <a:p>
            <a:fld id="{136721E8-EB8B-4428-B547-E83B0FA3AA7F}"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83</a:t>
            </a:fld>
            <a:endParaRPr lang="en-US"/>
          </a:p>
        </p:txBody>
      </p:sp>
    </p:spTree>
    <p:extLst>
      <p:ext uri="{BB962C8B-B14F-4D97-AF65-F5344CB8AC3E}">
        <p14:creationId xmlns:p14="http://schemas.microsoft.com/office/powerpoint/2010/main" val="376587295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793" y="365125"/>
            <a:ext cx="10802007" cy="1325563"/>
          </a:xfrm>
        </p:spPr>
        <p:txBody>
          <a:bodyPr/>
          <a:lstStyle/>
          <a:p>
            <a:r>
              <a:rPr lang="en-US" altLang="en-US" dirty="0" err="1" smtClean="0"/>
              <a:t>Figo</a:t>
            </a:r>
            <a:r>
              <a:rPr lang="en-US" altLang="en-US" dirty="0" smtClean="0"/>
              <a:t> surgical </a:t>
            </a:r>
            <a:r>
              <a:rPr lang="en-US" altLang="en-US" dirty="0" smtClean="0"/>
              <a:t>staging…..</a:t>
            </a:r>
            <a:endParaRPr lang="en-US" dirty="0"/>
          </a:p>
        </p:txBody>
      </p:sp>
      <p:sp>
        <p:nvSpPr>
          <p:cNvPr id="3" name="Content Placeholder 2"/>
          <p:cNvSpPr>
            <a:spLocks noGrp="1"/>
          </p:cNvSpPr>
          <p:nvPr>
            <p:ph idx="1"/>
          </p:nvPr>
        </p:nvSpPr>
        <p:spPr>
          <a:xfrm>
            <a:off x="551793" y="1528997"/>
            <a:ext cx="11110555" cy="4946754"/>
          </a:xfrm>
        </p:spPr>
        <p:txBody>
          <a:bodyPr>
            <a:normAutofit/>
          </a:bodyPr>
          <a:lstStyle/>
          <a:p>
            <a:pPr>
              <a:buNone/>
            </a:pPr>
            <a:r>
              <a:rPr lang="en-US" altLang="en-US" b="1" dirty="0" smtClean="0"/>
              <a:t>Stage IIIA </a:t>
            </a:r>
          </a:p>
          <a:p>
            <a:r>
              <a:rPr lang="en-US" altLang="en-US" dirty="0" smtClean="0"/>
              <a:t>Tumor involves serosa and/or adnexa (direct extension or metastasis)</a:t>
            </a:r>
          </a:p>
          <a:p>
            <a:pPr>
              <a:buNone/>
            </a:pPr>
            <a:r>
              <a:rPr lang="en-US" altLang="en-US" b="1" dirty="0" smtClean="0"/>
              <a:t>Stage III B</a:t>
            </a:r>
          </a:p>
          <a:p>
            <a:r>
              <a:rPr lang="en-US" altLang="en-US" dirty="0" smtClean="0"/>
              <a:t> Vaginal involvement (direct extension or metastasis) or </a:t>
            </a:r>
            <a:r>
              <a:rPr lang="en-US" altLang="en-US" dirty="0" err="1" smtClean="0"/>
              <a:t>parametrial</a:t>
            </a:r>
            <a:r>
              <a:rPr lang="en-US" altLang="en-US" dirty="0" smtClean="0"/>
              <a:t> involvement</a:t>
            </a:r>
          </a:p>
          <a:p>
            <a:pPr>
              <a:buNone/>
            </a:pPr>
            <a:r>
              <a:rPr lang="en-US" altLang="en-US" b="1" dirty="0" smtClean="0"/>
              <a:t>Stage IVA</a:t>
            </a:r>
          </a:p>
          <a:p>
            <a:r>
              <a:rPr lang="en-US" altLang="en-US" dirty="0" smtClean="0"/>
              <a:t> Tumor invades bladder mucosa and/or bowel mucosa</a:t>
            </a:r>
          </a:p>
          <a:p>
            <a:pPr marL="0" indent="0">
              <a:buNone/>
            </a:pPr>
            <a:r>
              <a:rPr lang="en-US" altLang="en-US" b="1" dirty="0" smtClean="0"/>
              <a:t>Stage IVB </a:t>
            </a:r>
            <a:endParaRPr lang="en-US" altLang="en-US" b="1" dirty="0"/>
          </a:p>
          <a:p>
            <a:r>
              <a:rPr lang="en-US" altLang="en-US" dirty="0" smtClean="0"/>
              <a:t>distant metastasis including intra –abdominal &amp;/or inguinal lymph nodes </a:t>
            </a:r>
          </a:p>
          <a:p>
            <a:pPr marL="0" indent="0">
              <a:buNone/>
            </a:pPr>
            <a:endParaRPr lang="en-GB" altLang="en-US" dirty="0"/>
          </a:p>
        </p:txBody>
      </p:sp>
      <p:sp>
        <p:nvSpPr>
          <p:cNvPr id="4" name="Date Placeholder 3"/>
          <p:cNvSpPr>
            <a:spLocks noGrp="1"/>
          </p:cNvSpPr>
          <p:nvPr>
            <p:ph type="dt" sz="half" idx="10"/>
          </p:nvPr>
        </p:nvSpPr>
        <p:spPr/>
        <p:txBody>
          <a:bodyPr/>
          <a:lstStyle/>
          <a:p>
            <a:fld id="{8BBFD8CC-2822-4C06-8792-3AB4A27C6146}"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84</a:t>
            </a:fld>
            <a:endParaRPr lang="en-US"/>
          </a:p>
        </p:txBody>
      </p:sp>
    </p:spTree>
    <p:extLst>
      <p:ext uri="{BB962C8B-B14F-4D97-AF65-F5344CB8AC3E}">
        <p14:creationId xmlns:p14="http://schemas.microsoft.com/office/powerpoint/2010/main" val="10716277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081790" y="248117"/>
            <a:ext cx="8229600" cy="1370821"/>
          </a:xfrm>
        </p:spPr>
        <p:txBody>
          <a:bodyPr/>
          <a:lstStyle/>
          <a:p>
            <a:r>
              <a:rPr lang="en-US" altLang="en-US" b="1" dirty="0"/>
              <a:t>Endometrial cancer </a:t>
            </a:r>
            <a:r>
              <a:rPr lang="en-US" altLang="en-US" b="1" dirty="0" smtClean="0"/>
              <a:t>…</a:t>
            </a:r>
            <a:endParaRPr lang="en-GB" altLang="en-US" dirty="0" smtClean="0"/>
          </a:p>
        </p:txBody>
      </p:sp>
      <p:sp>
        <p:nvSpPr>
          <p:cNvPr id="20483" name="Rectangle 3"/>
          <p:cNvSpPr>
            <a:spLocks noGrp="1" noChangeArrowheads="1"/>
          </p:cNvSpPr>
          <p:nvPr>
            <p:ph idx="1"/>
          </p:nvPr>
        </p:nvSpPr>
        <p:spPr>
          <a:xfrm>
            <a:off x="409902" y="1798820"/>
            <a:ext cx="11556125" cy="4854227"/>
          </a:xfrm>
        </p:spPr>
        <p:txBody>
          <a:bodyPr>
            <a:normAutofit/>
          </a:bodyPr>
          <a:lstStyle/>
          <a:p>
            <a:pPr algn="just">
              <a:lnSpc>
                <a:spcPct val="80000"/>
              </a:lnSpc>
              <a:buNone/>
            </a:pPr>
            <a:r>
              <a:rPr lang="en-US" altLang="en-US" sz="3200" b="1" dirty="0"/>
              <a:t> </a:t>
            </a:r>
            <a:r>
              <a:rPr lang="en-US" altLang="en-US" sz="3200" b="1" dirty="0"/>
              <a:t>Treatment</a:t>
            </a:r>
            <a:endParaRPr lang="en-US" altLang="en-US" sz="3200" b="1" dirty="0"/>
          </a:p>
          <a:p>
            <a:pPr algn="just" eaLnBrk="1" hangingPunct="1">
              <a:lnSpc>
                <a:spcPct val="80000"/>
              </a:lnSpc>
            </a:pPr>
            <a:r>
              <a:rPr lang="en-US" altLang="en-US" sz="3200" dirty="0"/>
              <a:t>Total abdominal hysterectomy + Bilateral </a:t>
            </a:r>
            <a:r>
              <a:rPr lang="en-US" altLang="en-US" sz="3200" dirty="0" err="1"/>
              <a:t>salpingo</a:t>
            </a:r>
            <a:r>
              <a:rPr lang="en-US" altLang="en-US" sz="3200" dirty="0"/>
              <a:t> – </a:t>
            </a:r>
            <a:r>
              <a:rPr lang="en-US" altLang="en-US" sz="3200" dirty="0" smtClean="0"/>
              <a:t>oophorectomy</a:t>
            </a:r>
          </a:p>
          <a:p>
            <a:pPr algn="just">
              <a:lnSpc>
                <a:spcPct val="80000"/>
              </a:lnSpc>
              <a:buFont typeface="Wingdings" panose="05000000000000000000" pitchFamily="2" charset="2"/>
              <a:buChar char="Ø"/>
            </a:pPr>
            <a:r>
              <a:rPr lang="en-US" altLang="en-US" dirty="0" smtClean="0"/>
              <a:t>the </a:t>
            </a:r>
            <a:r>
              <a:rPr lang="en-US" altLang="en-US" dirty="0"/>
              <a:t>primary operative procedure for Ca of the endometrium </a:t>
            </a:r>
          </a:p>
          <a:p>
            <a:pPr algn="just" eaLnBrk="1" hangingPunct="1">
              <a:lnSpc>
                <a:spcPct val="80000"/>
              </a:lnSpc>
            </a:pPr>
            <a:r>
              <a:rPr lang="en-US" altLang="en-US" sz="3200" dirty="0"/>
              <a:t>Vaginal </a:t>
            </a:r>
            <a:r>
              <a:rPr lang="en-US" altLang="en-US" sz="3200" dirty="0" smtClean="0"/>
              <a:t>hysterectomy ( </a:t>
            </a:r>
            <a:r>
              <a:rPr lang="en-US" altLang="en-US" sz="3200" dirty="0"/>
              <a:t>extremely </a:t>
            </a:r>
            <a:r>
              <a:rPr lang="en-US" altLang="en-US" sz="3200" dirty="0" smtClean="0"/>
              <a:t>obese, poor </a:t>
            </a:r>
            <a:r>
              <a:rPr lang="en-US" altLang="en-US" sz="3200" dirty="0"/>
              <a:t>medical </a:t>
            </a:r>
            <a:r>
              <a:rPr lang="en-US" altLang="en-US" sz="3200" dirty="0" smtClean="0"/>
              <a:t>status)</a:t>
            </a:r>
            <a:endParaRPr lang="en-US" altLang="en-US" sz="3200" dirty="0"/>
          </a:p>
          <a:p>
            <a:pPr algn="just" eaLnBrk="1" hangingPunct="1">
              <a:lnSpc>
                <a:spcPct val="80000"/>
              </a:lnSpc>
            </a:pPr>
            <a:r>
              <a:rPr lang="en-US" altLang="en-US" sz="3200" dirty="0"/>
              <a:t>Radical </a:t>
            </a:r>
            <a:r>
              <a:rPr lang="en-US" altLang="en-US" sz="3200" dirty="0" smtClean="0"/>
              <a:t>hysterectomy ( </a:t>
            </a:r>
            <a:r>
              <a:rPr lang="en-US" altLang="en-US" sz="3200" dirty="0"/>
              <a:t>stage II </a:t>
            </a:r>
            <a:r>
              <a:rPr lang="en-US" altLang="en-US" sz="3200" dirty="0" smtClean="0"/>
              <a:t>disease)</a:t>
            </a:r>
            <a:endParaRPr lang="en-US" altLang="en-US" sz="3200" dirty="0"/>
          </a:p>
          <a:p>
            <a:pPr algn="just" eaLnBrk="1" hangingPunct="1">
              <a:lnSpc>
                <a:spcPct val="80000"/>
              </a:lnSpc>
            </a:pPr>
            <a:r>
              <a:rPr lang="en-US" altLang="en-US" sz="3200" dirty="0"/>
              <a:t>Radiation therapy </a:t>
            </a:r>
            <a:r>
              <a:rPr lang="en-US" altLang="en-US" sz="3200" dirty="0" smtClean="0"/>
              <a:t> (inoperable Ca)</a:t>
            </a:r>
            <a:endParaRPr lang="en-US" altLang="en-US" sz="3200" dirty="0"/>
          </a:p>
          <a:p>
            <a:pPr algn="just" eaLnBrk="1" hangingPunct="1">
              <a:lnSpc>
                <a:spcPct val="80000"/>
              </a:lnSpc>
            </a:pPr>
            <a:r>
              <a:rPr lang="en-US" altLang="en-US" sz="3200" dirty="0" smtClean="0"/>
              <a:t>Chemotherapy (advanced </a:t>
            </a:r>
            <a:r>
              <a:rPr lang="en-US" altLang="en-US" sz="3200" dirty="0"/>
              <a:t>disease (stage III &amp; IV) </a:t>
            </a:r>
            <a:r>
              <a:rPr lang="en-US" altLang="en-US" sz="3200" dirty="0" smtClean="0"/>
              <a:t>)</a:t>
            </a:r>
            <a:endParaRPr lang="en-US" altLang="en-US" sz="3200" dirty="0"/>
          </a:p>
          <a:p>
            <a:pPr algn="just" eaLnBrk="1" hangingPunct="1">
              <a:lnSpc>
                <a:spcPct val="80000"/>
              </a:lnSpc>
            </a:pPr>
            <a:r>
              <a:rPr lang="en-US" altLang="en-US" sz="3200" dirty="0"/>
              <a:t>Hormone  </a:t>
            </a:r>
            <a:r>
              <a:rPr lang="en-US" altLang="en-US" sz="3200" dirty="0" smtClean="0"/>
              <a:t>Rx (</a:t>
            </a:r>
            <a:r>
              <a:rPr lang="en-US" altLang="en-US" sz="3200" dirty="0" err="1" smtClean="0"/>
              <a:t>progestines</a:t>
            </a:r>
            <a:r>
              <a:rPr lang="en-GB" altLang="en-US" sz="3200" dirty="0" smtClean="0"/>
              <a:t> )</a:t>
            </a:r>
            <a:endParaRPr lang="en-GB" altLang="en-US" sz="3200" dirty="0"/>
          </a:p>
        </p:txBody>
      </p:sp>
      <p:sp>
        <p:nvSpPr>
          <p:cNvPr id="2" name="Date Placeholder 1"/>
          <p:cNvSpPr>
            <a:spLocks noGrp="1"/>
          </p:cNvSpPr>
          <p:nvPr>
            <p:ph type="dt" sz="half" idx="10"/>
          </p:nvPr>
        </p:nvSpPr>
        <p:spPr/>
        <p:txBody>
          <a:bodyPr/>
          <a:lstStyle/>
          <a:p>
            <a:fld id="{F20E1E16-1DF7-41B7-80A2-CB23DF095D1F}"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85</a:t>
            </a:fld>
            <a:endParaRPr lang="en-US"/>
          </a:p>
        </p:txBody>
      </p:sp>
    </p:spTree>
    <p:extLst>
      <p:ext uri="{BB962C8B-B14F-4D97-AF65-F5344CB8AC3E}">
        <p14:creationId xmlns:p14="http://schemas.microsoft.com/office/powerpoint/2010/main" val="84398293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62153" y="274639"/>
            <a:ext cx="9806150" cy="725487"/>
          </a:xfrm>
        </p:spPr>
        <p:txBody>
          <a:bodyPr/>
          <a:lstStyle/>
          <a:p>
            <a:pPr eaLnBrk="1" hangingPunct="1"/>
            <a:r>
              <a:rPr lang="en-US" altLang="en-US" b="1" dirty="0" smtClean="0"/>
              <a:t>2. Uterine sarcoma</a:t>
            </a:r>
            <a:endParaRPr lang="en-GB" altLang="en-US" b="1" dirty="0" smtClean="0"/>
          </a:p>
        </p:txBody>
      </p:sp>
      <p:sp>
        <p:nvSpPr>
          <p:cNvPr id="21507" name="Rectangle 3"/>
          <p:cNvSpPr>
            <a:spLocks noGrp="1" noChangeArrowheads="1"/>
          </p:cNvSpPr>
          <p:nvPr>
            <p:ph idx="1"/>
          </p:nvPr>
        </p:nvSpPr>
        <p:spPr>
          <a:xfrm>
            <a:off x="509666" y="1196976"/>
            <a:ext cx="10844133" cy="5083903"/>
          </a:xfrm>
        </p:spPr>
        <p:txBody>
          <a:bodyPr>
            <a:normAutofit/>
          </a:bodyPr>
          <a:lstStyle/>
          <a:p>
            <a:pPr algn="just"/>
            <a:r>
              <a:rPr lang="en-US" altLang="en-US" sz="3200" dirty="0" smtClean="0"/>
              <a:t> Rare tumors of mesoderm origin(from myometrium or from </a:t>
            </a:r>
            <a:r>
              <a:rPr lang="en-US" altLang="en-US" sz="3200" dirty="0" err="1" smtClean="0"/>
              <a:t>C.tissue</a:t>
            </a:r>
            <a:r>
              <a:rPr lang="en-US" altLang="en-US" sz="3200" dirty="0" smtClean="0"/>
              <a:t> elements within the endometrium). </a:t>
            </a:r>
          </a:p>
          <a:p>
            <a:pPr algn="just"/>
            <a:r>
              <a:rPr lang="en-US" altLang="en-US" sz="3200" dirty="0" smtClean="0"/>
              <a:t>Behave more aggressively and are </a:t>
            </a:r>
            <a:r>
              <a:rPr lang="en-US" altLang="en-US" sz="3200" dirty="0" err="1" smtClean="0"/>
              <a:t>ass’ted</a:t>
            </a:r>
            <a:r>
              <a:rPr lang="en-US" altLang="en-US" sz="3200" dirty="0" smtClean="0"/>
              <a:t> with  poorer prognosis</a:t>
            </a:r>
          </a:p>
          <a:p>
            <a:pPr algn="just"/>
            <a:r>
              <a:rPr lang="en-US" altLang="en-US" sz="3200" dirty="0" smtClean="0"/>
              <a:t>Constitute 3% to 5% of </a:t>
            </a:r>
            <a:r>
              <a:rPr lang="en-US" altLang="en-US" sz="3200" dirty="0" err="1" smtClean="0"/>
              <a:t>Ux</a:t>
            </a:r>
            <a:r>
              <a:rPr lang="en-US" altLang="en-US" sz="3200" dirty="0" smtClean="0"/>
              <a:t> malignancies .</a:t>
            </a:r>
          </a:p>
          <a:p>
            <a:pPr algn="just" eaLnBrk="1" hangingPunct="1">
              <a:buFont typeface="Wingdings" panose="05000000000000000000" pitchFamily="2" charset="2"/>
              <a:buNone/>
            </a:pPr>
            <a:endParaRPr lang="en-GB" altLang="en-US" sz="3200" dirty="0" smtClean="0"/>
          </a:p>
        </p:txBody>
      </p:sp>
      <p:sp>
        <p:nvSpPr>
          <p:cNvPr id="2" name="Date Placeholder 1"/>
          <p:cNvSpPr>
            <a:spLocks noGrp="1"/>
          </p:cNvSpPr>
          <p:nvPr>
            <p:ph type="dt" sz="half" idx="10"/>
          </p:nvPr>
        </p:nvSpPr>
        <p:spPr/>
        <p:txBody>
          <a:bodyPr/>
          <a:lstStyle/>
          <a:p>
            <a:fld id="{D1007F2E-B116-41C8-B542-4225A3F96263}" type="datetime1">
              <a:rPr lang="en-US" smtClean="0"/>
              <a:t>5/14/2018</a:t>
            </a:fld>
            <a:endParaRPr lang="en-US"/>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86</a:t>
            </a:fld>
            <a:endParaRPr lang="en-US"/>
          </a:p>
        </p:txBody>
      </p:sp>
    </p:spTree>
    <p:extLst>
      <p:ext uri="{BB962C8B-B14F-4D97-AF65-F5344CB8AC3E}">
        <p14:creationId xmlns:p14="http://schemas.microsoft.com/office/powerpoint/2010/main" val="318248855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9118"/>
          </a:xfrm>
        </p:spPr>
        <p:txBody>
          <a:bodyPr/>
          <a:lstStyle/>
          <a:p>
            <a:r>
              <a:rPr lang="en-US" altLang="en-US" b="1" dirty="0"/>
              <a:t>Uterine </a:t>
            </a:r>
            <a:r>
              <a:rPr lang="en-US" altLang="en-US" b="1" dirty="0" smtClean="0"/>
              <a:t>sarcoma……</a:t>
            </a:r>
            <a:endParaRPr lang="en-US" dirty="0"/>
          </a:p>
        </p:txBody>
      </p:sp>
      <p:sp>
        <p:nvSpPr>
          <p:cNvPr id="3" name="Content Placeholder 2"/>
          <p:cNvSpPr>
            <a:spLocks noGrp="1"/>
          </p:cNvSpPr>
          <p:nvPr>
            <p:ph idx="1"/>
          </p:nvPr>
        </p:nvSpPr>
        <p:spPr>
          <a:xfrm>
            <a:off x="389744" y="1154244"/>
            <a:ext cx="11647358" cy="5411448"/>
          </a:xfrm>
        </p:spPr>
        <p:txBody>
          <a:bodyPr>
            <a:normAutofit/>
          </a:bodyPr>
          <a:lstStyle/>
          <a:p>
            <a:pPr marL="457200" lvl="1" indent="0" algn="just">
              <a:buNone/>
            </a:pPr>
            <a:r>
              <a:rPr lang="en-US" sz="3600" b="1" dirty="0"/>
              <a:t>Histologic variants </a:t>
            </a:r>
            <a:endParaRPr lang="en-US" sz="3600" b="1" dirty="0" smtClean="0"/>
          </a:p>
          <a:p>
            <a:pPr marL="457200" lvl="1" indent="0" algn="just">
              <a:buNone/>
            </a:pPr>
            <a:r>
              <a:rPr lang="en-US" altLang="en-US" sz="3200" b="1" dirty="0" smtClean="0"/>
              <a:t>Endometrial </a:t>
            </a:r>
            <a:r>
              <a:rPr lang="en-US" altLang="en-US" sz="3200" b="1" dirty="0" smtClean="0"/>
              <a:t>stromal sarcoma</a:t>
            </a:r>
          </a:p>
          <a:p>
            <a:pPr lvl="1" algn="just"/>
            <a:r>
              <a:rPr lang="en-US" altLang="en-US" sz="3200" dirty="0" smtClean="0"/>
              <a:t>Endometrial stromal tumors can be either benign (endometrial stromal nodules) or malignant (ESS). </a:t>
            </a:r>
          </a:p>
          <a:p>
            <a:pPr lvl="1" algn="just"/>
            <a:r>
              <a:rPr lang="en-US" altLang="en-US" sz="3200" dirty="0" smtClean="0"/>
              <a:t>ESSs are low grade, well differentiated tumors that lack significant cellular </a:t>
            </a:r>
            <a:r>
              <a:rPr lang="en-US" altLang="en-US" sz="3200" dirty="0" err="1" smtClean="0"/>
              <a:t>atypia</a:t>
            </a:r>
            <a:r>
              <a:rPr lang="en-US" altLang="en-US" sz="3200" dirty="0" smtClean="0"/>
              <a:t> . </a:t>
            </a:r>
          </a:p>
          <a:p>
            <a:pPr lvl="1" algn="just"/>
            <a:r>
              <a:rPr lang="en-US" altLang="en-US" sz="3200" dirty="0"/>
              <a:t>T</a:t>
            </a:r>
            <a:r>
              <a:rPr lang="en-US" altLang="en-US" sz="3200" dirty="0" smtClean="0"/>
              <a:t>he cells resemble proliferative endometrial </a:t>
            </a:r>
            <a:r>
              <a:rPr lang="en-US" altLang="en-US" sz="3200" dirty="0" err="1" smtClean="0"/>
              <a:t>stroma</a:t>
            </a:r>
            <a:r>
              <a:rPr lang="en-US" altLang="en-US" sz="3200" dirty="0" smtClean="0"/>
              <a:t>.</a:t>
            </a:r>
          </a:p>
          <a:p>
            <a:pPr lvl="1" algn="just"/>
            <a:r>
              <a:rPr lang="en-US" altLang="en-US" sz="3200" dirty="0" smtClean="0"/>
              <a:t>The tumor arises within the endometrium and often infiltrates the myometrium; lymphatic extension is common.</a:t>
            </a:r>
            <a:endParaRPr lang="en-US" altLang="en-US" sz="3200" b="1" dirty="0" smtClean="0">
              <a:solidFill>
                <a:schemeClr val="hlink"/>
              </a:solidFill>
            </a:endParaRPr>
          </a:p>
          <a:p>
            <a:pPr lvl="1" algn="just"/>
            <a:endParaRPr lang="en-US" sz="3200" dirty="0"/>
          </a:p>
        </p:txBody>
      </p:sp>
      <p:sp>
        <p:nvSpPr>
          <p:cNvPr id="4" name="Date Placeholder 3"/>
          <p:cNvSpPr>
            <a:spLocks noGrp="1"/>
          </p:cNvSpPr>
          <p:nvPr>
            <p:ph type="dt" sz="half" idx="10"/>
          </p:nvPr>
        </p:nvSpPr>
        <p:spPr/>
        <p:txBody>
          <a:bodyPr/>
          <a:lstStyle/>
          <a:p>
            <a:fld id="{9E4D41AC-C8C2-42B0-9E65-A2A862E1E2A4}"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87</a:t>
            </a:fld>
            <a:endParaRPr lang="en-US"/>
          </a:p>
        </p:txBody>
      </p:sp>
    </p:spTree>
    <p:extLst>
      <p:ext uri="{BB962C8B-B14F-4D97-AF65-F5344CB8AC3E}">
        <p14:creationId xmlns:p14="http://schemas.microsoft.com/office/powerpoint/2010/main" val="58705153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Histologic </a:t>
            </a:r>
            <a:r>
              <a:rPr lang="en-US" dirty="0" smtClean="0"/>
              <a:t>variants…… </a:t>
            </a:r>
            <a:endParaRPr lang="en-US" dirty="0"/>
          </a:p>
        </p:txBody>
      </p:sp>
      <p:sp>
        <p:nvSpPr>
          <p:cNvPr id="3" name="Content Placeholder 2"/>
          <p:cNvSpPr>
            <a:spLocks noGrp="1"/>
          </p:cNvSpPr>
          <p:nvPr>
            <p:ph idx="1"/>
          </p:nvPr>
        </p:nvSpPr>
        <p:spPr>
          <a:xfrm>
            <a:off x="838200" y="1558977"/>
            <a:ext cx="10515600" cy="4631961"/>
          </a:xfrm>
        </p:spPr>
        <p:txBody>
          <a:bodyPr>
            <a:normAutofit/>
          </a:bodyPr>
          <a:lstStyle/>
          <a:p>
            <a:pPr>
              <a:buNone/>
            </a:pPr>
            <a:r>
              <a:rPr lang="en-US" altLang="en-US" sz="3200" b="1" dirty="0" smtClean="0">
                <a:solidFill>
                  <a:schemeClr val="hlink"/>
                </a:solidFill>
              </a:rPr>
              <a:t>.</a:t>
            </a:r>
            <a:r>
              <a:rPr lang="en-US" altLang="en-US" sz="3200" b="1" dirty="0" smtClean="0"/>
              <a:t>Undifferentiated endometrial sarcoma</a:t>
            </a:r>
          </a:p>
          <a:p>
            <a:r>
              <a:rPr lang="en-US" altLang="en-US" sz="3200" dirty="0" smtClean="0"/>
              <a:t>Aggressive tumors that lack specific differentiation and show no endometrial stromal features. </a:t>
            </a:r>
          </a:p>
          <a:p>
            <a:r>
              <a:rPr lang="en-US" altLang="en-US" sz="3200" dirty="0" smtClean="0"/>
              <a:t>Can grow to large sizes.</a:t>
            </a:r>
          </a:p>
          <a:p>
            <a:pPr marL="0" indent="0">
              <a:buNone/>
            </a:pPr>
            <a:r>
              <a:rPr lang="en-US" altLang="en-US" sz="3200" dirty="0" err="1" smtClean="0"/>
              <a:t>Leiomyo</a:t>
            </a:r>
            <a:r>
              <a:rPr lang="en-US" altLang="en-US" sz="3200" dirty="0" smtClean="0"/>
              <a:t> sarcomas</a:t>
            </a:r>
          </a:p>
          <a:p>
            <a:pPr marL="609600" indent="-609600"/>
            <a:r>
              <a:rPr lang="en-US" altLang="en-US" sz="3200" dirty="0" smtClean="0"/>
              <a:t>Mitotic index &gt; 10/HPF</a:t>
            </a:r>
          </a:p>
          <a:p>
            <a:pPr marL="609600" indent="-609600"/>
            <a:r>
              <a:rPr lang="en-US" altLang="en-US" sz="3200" dirty="0" smtClean="0"/>
              <a:t>Severe </a:t>
            </a:r>
            <a:r>
              <a:rPr lang="en-US" altLang="en-US" sz="3200" dirty="0" err="1" smtClean="0"/>
              <a:t>Cytologic</a:t>
            </a:r>
            <a:r>
              <a:rPr lang="en-US" altLang="en-US" sz="3200" dirty="0" smtClean="0"/>
              <a:t> </a:t>
            </a:r>
            <a:r>
              <a:rPr lang="en-US" altLang="en-US" sz="3200" dirty="0" err="1" smtClean="0"/>
              <a:t>atypia</a:t>
            </a:r>
            <a:endParaRPr lang="en-US" altLang="en-US" sz="3200" dirty="0" smtClean="0"/>
          </a:p>
          <a:p>
            <a:pPr marL="609600" indent="-609600"/>
            <a:r>
              <a:rPr lang="en-US" altLang="en-US" sz="3200" dirty="0" err="1" smtClean="0"/>
              <a:t>Coagulative</a:t>
            </a:r>
            <a:r>
              <a:rPr lang="en-US" altLang="en-US" sz="3200" dirty="0" smtClean="0"/>
              <a:t> tumor cell necrosis </a:t>
            </a:r>
          </a:p>
          <a:p>
            <a:pPr marL="0" indent="0">
              <a:buNone/>
            </a:pPr>
            <a:endParaRPr lang="en-US" altLang="en-US" sz="3200" dirty="0" smtClean="0"/>
          </a:p>
          <a:p>
            <a:endParaRPr lang="en-US" sz="3200" dirty="0"/>
          </a:p>
        </p:txBody>
      </p:sp>
      <p:sp>
        <p:nvSpPr>
          <p:cNvPr id="4" name="Date Placeholder 3"/>
          <p:cNvSpPr>
            <a:spLocks noGrp="1"/>
          </p:cNvSpPr>
          <p:nvPr>
            <p:ph type="dt" sz="half" idx="10"/>
          </p:nvPr>
        </p:nvSpPr>
        <p:spPr/>
        <p:txBody>
          <a:bodyPr/>
          <a:lstStyle/>
          <a:p>
            <a:fld id="{352777FE-B243-4EFA-936E-C53E2D780E94}"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88</a:t>
            </a:fld>
            <a:endParaRPr lang="en-US"/>
          </a:p>
        </p:txBody>
      </p:sp>
    </p:spTree>
    <p:extLst>
      <p:ext uri="{BB962C8B-B14F-4D97-AF65-F5344CB8AC3E}">
        <p14:creationId xmlns:p14="http://schemas.microsoft.com/office/powerpoint/2010/main" val="201106049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4754"/>
            <a:ext cx="10515600" cy="1121062"/>
          </a:xfrm>
        </p:spPr>
        <p:txBody>
          <a:bodyPr/>
          <a:lstStyle/>
          <a:p>
            <a:r>
              <a:rPr lang="en-US" dirty="0" smtClean="0"/>
              <a:t>Histologic </a:t>
            </a:r>
            <a:r>
              <a:rPr lang="en-US" dirty="0" smtClean="0"/>
              <a:t>variants…….. </a:t>
            </a:r>
            <a:endParaRPr lang="en-US" dirty="0"/>
          </a:p>
        </p:txBody>
      </p:sp>
      <p:sp>
        <p:nvSpPr>
          <p:cNvPr id="3" name="Content Placeholder 2"/>
          <p:cNvSpPr>
            <a:spLocks noGrp="1"/>
          </p:cNvSpPr>
          <p:nvPr>
            <p:ph idx="1"/>
          </p:nvPr>
        </p:nvSpPr>
        <p:spPr>
          <a:xfrm>
            <a:off x="269823" y="1495816"/>
            <a:ext cx="11647357" cy="4949954"/>
          </a:xfrm>
        </p:spPr>
        <p:txBody>
          <a:bodyPr>
            <a:normAutofit/>
          </a:bodyPr>
          <a:lstStyle/>
          <a:p>
            <a:pPr marL="609600" indent="-609600" algn="just">
              <a:buNone/>
            </a:pPr>
            <a:r>
              <a:rPr lang="en-US" altLang="en-US" sz="3200" dirty="0" smtClean="0"/>
              <a:t>Other variants of uterine smooth muscle tumors </a:t>
            </a:r>
          </a:p>
          <a:p>
            <a:pPr marL="609600" indent="-609600" algn="just"/>
            <a:r>
              <a:rPr lang="en-US" altLang="en-US" sz="3200" dirty="0" err="1" smtClean="0"/>
              <a:t>Myxoid</a:t>
            </a:r>
            <a:r>
              <a:rPr lang="en-US" altLang="en-US" sz="3200" dirty="0" smtClean="0"/>
              <a:t> </a:t>
            </a:r>
            <a:r>
              <a:rPr lang="en-US" altLang="en-US" sz="3200" dirty="0" err="1" smtClean="0"/>
              <a:t>leiomyosarcoma</a:t>
            </a:r>
            <a:r>
              <a:rPr lang="en-US" altLang="en-US" sz="3200" dirty="0" smtClean="0"/>
              <a:t> </a:t>
            </a:r>
          </a:p>
          <a:p>
            <a:pPr marL="609600" indent="-609600" algn="just"/>
            <a:r>
              <a:rPr lang="en-US" altLang="en-US" sz="3200" dirty="0" smtClean="0"/>
              <a:t> </a:t>
            </a:r>
            <a:r>
              <a:rPr lang="en-US" altLang="en-US" sz="3200" dirty="0" err="1" smtClean="0"/>
              <a:t>Leiomyoblastoma</a:t>
            </a:r>
            <a:r>
              <a:rPr lang="en-US" altLang="en-US" sz="3200" dirty="0" smtClean="0"/>
              <a:t> </a:t>
            </a:r>
          </a:p>
          <a:p>
            <a:pPr marL="609600" indent="-609600" algn="just"/>
            <a:r>
              <a:rPr lang="en-US" altLang="en-US" sz="3200" dirty="0" smtClean="0"/>
              <a:t>Intravenous </a:t>
            </a:r>
            <a:r>
              <a:rPr lang="en-US" altLang="en-US" sz="3200" dirty="0" err="1" smtClean="0"/>
              <a:t>leiomyomatosis</a:t>
            </a:r>
            <a:endParaRPr lang="en-US" altLang="en-US" sz="3200" dirty="0" smtClean="0"/>
          </a:p>
          <a:p>
            <a:pPr marL="609600" indent="-609600" algn="just"/>
            <a:r>
              <a:rPr lang="en-US" altLang="en-US" sz="3200" dirty="0" smtClean="0"/>
              <a:t>Benign metastasizing </a:t>
            </a:r>
            <a:r>
              <a:rPr lang="en-US" altLang="en-US" sz="3200" dirty="0" err="1" smtClean="0"/>
              <a:t>Ux</a:t>
            </a:r>
            <a:r>
              <a:rPr lang="en-US" altLang="en-US" sz="3200" dirty="0" smtClean="0"/>
              <a:t> leiomyoma</a:t>
            </a:r>
          </a:p>
          <a:p>
            <a:pPr marL="609600" indent="-609600" algn="just"/>
            <a:r>
              <a:rPr lang="en-US" altLang="en-US" sz="3200" dirty="0" smtClean="0"/>
              <a:t>Disseminated </a:t>
            </a:r>
            <a:r>
              <a:rPr lang="en-US" altLang="en-US" sz="3200" dirty="0" err="1" smtClean="0"/>
              <a:t>peritioneal</a:t>
            </a:r>
            <a:r>
              <a:rPr lang="en-US" altLang="en-US" sz="3200" dirty="0" smtClean="0"/>
              <a:t> </a:t>
            </a:r>
            <a:r>
              <a:rPr lang="en-US" altLang="en-US" sz="3200" dirty="0" err="1" smtClean="0"/>
              <a:t>leiomyomatosis</a:t>
            </a:r>
            <a:endParaRPr lang="en-GB" altLang="en-US" sz="3200" dirty="0" smtClean="0"/>
          </a:p>
        </p:txBody>
      </p:sp>
      <p:sp>
        <p:nvSpPr>
          <p:cNvPr id="4" name="Date Placeholder 3"/>
          <p:cNvSpPr>
            <a:spLocks noGrp="1"/>
          </p:cNvSpPr>
          <p:nvPr>
            <p:ph type="dt" sz="half" idx="10"/>
          </p:nvPr>
        </p:nvSpPr>
        <p:spPr/>
        <p:txBody>
          <a:bodyPr/>
          <a:lstStyle/>
          <a:p>
            <a:fld id="{C3C79F97-B347-4018-83DB-FBE6DB204454}"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89</a:t>
            </a:fld>
            <a:endParaRPr lang="en-US"/>
          </a:p>
        </p:txBody>
      </p:sp>
    </p:spTree>
    <p:extLst>
      <p:ext uri="{BB962C8B-B14F-4D97-AF65-F5344CB8AC3E}">
        <p14:creationId xmlns:p14="http://schemas.microsoft.com/office/powerpoint/2010/main" val="1705789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581891" y="365126"/>
            <a:ext cx="10771909" cy="835314"/>
          </a:xfrm>
        </p:spPr>
        <p:txBody>
          <a:bodyPr>
            <a:normAutofit/>
          </a:bodyPr>
          <a:lstStyle/>
          <a:p>
            <a:pPr>
              <a:defRPr/>
            </a:pPr>
            <a:r>
              <a:rPr lang="en-US" sz="3600" b="1" dirty="0"/>
              <a:t>Classification of </a:t>
            </a:r>
            <a:r>
              <a:rPr lang="en-US" sz="3600" b="1" dirty="0" err="1"/>
              <a:t>leiomyomas</a:t>
            </a:r>
            <a:r>
              <a:rPr lang="en-US" sz="3600" dirty="0"/>
              <a:t> </a:t>
            </a:r>
          </a:p>
        </p:txBody>
      </p:sp>
      <p:sp>
        <p:nvSpPr>
          <p:cNvPr id="11267" name="Rectangle 3"/>
          <p:cNvSpPr>
            <a:spLocks noGrp="1" noChangeArrowheads="1"/>
          </p:cNvSpPr>
          <p:nvPr>
            <p:ph idx="1"/>
          </p:nvPr>
        </p:nvSpPr>
        <p:spPr>
          <a:xfrm>
            <a:off x="678873" y="1357745"/>
            <a:ext cx="11111345" cy="4998605"/>
          </a:xfrm>
        </p:spPr>
        <p:txBody>
          <a:bodyPr>
            <a:normAutofit/>
          </a:bodyPr>
          <a:lstStyle/>
          <a:p>
            <a:pPr>
              <a:buClr>
                <a:schemeClr val="accent3"/>
              </a:buClr>
              <a:defRPr/>
            </a:pPr>
            <a:r>
              <a:rPr lang="en-US" sz="3200" dirty="0"/>
              <a:t>C</a:t>
            </a:r>
            <a:r>
              <a:rPr lang="en-US" sz="3200" dirty="0" smtClean="0"/>
              <a:t>lassified </a:t>
            </a:r>
            <a:r>
              <a:rPr lang="en-US" sz="3200" dirty="0"/>
              <a:t>based on their location and direction </a:t>
            </a:r>
            <a:r>
              <a:rPr lang="en-US" sz="3200" dirty="0" smtClean="0"/>
              <a:t>of  growth</a:t>
            </a:r>
          </a:p>
          <a:p>
            <a:pPr marL="0" indent="0">
              <a:buClr>
                <a:schemeClr val="accent3"/>
              </a:buClr>
              <a:buNone/>
              <a:defRPr/>
            </a:pPr>
            <a:r>
              <a:rPr lang="en-US" sz="3200" b="1" dirty="0" smtClean="0"/>
              <a:t>Intramural (I</a:t>
            </a:r>
            <a:r>
              <a:rPr lang="en-US" sz="3200" b="1" dirty="0" smtClean="0">
                <a:cs typeface="Times New Roman" pitchFamily="18" charset="0"/>
              </a:rPr>
              <a:t>nterstitial)</a:t>
            </a:r>
            <a:endParaRPr lang="en-US" sz="3200" b="1" dirty="0" smtClean="0"/>
          </a:p>
          <a:p>
            <a:pPr marL="274320" indent="-274320">
              <a:buClr>
                <a:schemeClr val="accent3"/>
              </a:buClr>
              <a:buFont typeface="Wingdings 2"/>
              <a:buChar char=""/>
              <a:defRPr/>
            </a:pPr>
            <a:r>
              <a:rPr lang="en-US" sz="3200" dirty="0" smtClean="0"/>
              <a:t> </a:t>
            </a:r>
            <a:r>
              <a:rPr lang="en-US" sz="3200" dirty="0"/>
              <a:t>fibroids within the wall of the </a:t>
            </a:r>
            <a:r>
              <a:rPr lang="en-US" sz="3200" dirty="0" smtClean="0"/>
              <a:t>uterus</a:t>
            </a:r>
          </a:p>
          <a:p>
            <a:pPr marL="274320" indent="-274320">
              <a:buClr>
                <a:schemeClr val="accent3"/>
              </a:buClr>
              <a:buFont typeface="Wingdings 2"/>
              <a:buChar char=""/>
              <a:defRPr/>
            </a:pPr>
            <a:r>
              <a:rPr lang="en-US" sz="3200" dirty="0">
                <a:latin typeface="Times New Roman" pitchFamily="18" charset="0"/>
                <a:cs typeface="Times New Roman" pitchFamily="18" charset="0"/>
              </a:rPr>
              <a:t>located in the myometrium and accounts for 70% of </a:t>
            </a:r>
            <a:r>
              <a:rPr lang="en-US" sz="3200" dirty="0" err="1">
                <a:latin typeface="Times New Roman" pitchFamily="18" charset="0"/>
                <a:cs typeface="Times New Roman" pitchFamily="18" charset="0"/>
              </a:rPr>
              <a:t>myomas</a:t>
            </a:r>
            <a:r>
              <a:rPr lang="en-US" sz="3200" dirty="0">
                <a:latin typeface="Times New Roman" pitchFamily="18" charset="0"/>
                <a:cs typeface="Times New Roman" pitchFamily="18" charset="0"/>
              </a:rPr>
              <a:t>.</a:t>
            </a:r>
          </a:p>
          <a:p>
            <a:pPr marL="274320" indent="-274320">
              <a:buClr>
                <a:schemeClr val="accent3"/>
              </a:buClr>
              <a:buFont typeface="Wingdings 2"/>
              <a:buChar char=""/>
              <a:defRPr/>
            </a:pPr>
            <a:endParaRPr lang="en-US" sz="3200" dirty="0"/>
          </a:p>
          <a:p>
            <a:pPr marL="274320" indent="-274320">
              <a:buClr>
                <a:schemeClr val="accent3"/>
              </a:buClr>
              <a:buFont typeface="Wingdings 2"/>
              <a:buChar char=""/>
              <a:defRPr/>
            </a:pPr>
            <a:endParaRPr lang="en-US" sz="3200" dirty="0"/>
          </a:p>
        </p:txBody>
      </p:sp>
      <p:sp>
        <p:nvSpPr>
          <p:cNvPr id="11269" name="Footer Placeholder 4"/>
          <p:cNvSpPr>
            <a:spLocks noGrp="1"/>
          </p:cNvSpPr>
          <p:nvPr>
            <p:ph type="ftr" sz="quarter" idx="11"/>
          </p:nvPr>
        </p:nvSpPr>
        <p:spPr/>
        <p:txBody>
          <a:bodyPr/>
          <a:lstStyle/>
          <a:p>
            <a:pPr>
              <a:defRPr/>
            </a:pPr>
            <a:r>
              <a:rPr lang="en-US" smtClean="0"/>
              <a:t>Mihretu Molla</a:t>
            </a:r>
            <a:endParaRPr lang="en-US"/>
          </a:p>
        </p:txBody>
      </p:sp>
      <p:sp>
        <p:nvSpPr>
          <p:cNvPr id="11268" name="Slide Number Placeholder 3"/>
          <p:cNvSpPr>
            <a:spLocks noGrp="1"/>
          </p:cNvSpPr>
          <p:nvPr>
            <p:ph type="sldNum" sz="quarter" idx="12"/>
          </p:nvPr>
        </p:nvSpPr>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52F48A2-CE47-454D-BCC9-75DF1ED9BE86}" type="slidenum">
              <a:rPr lang="en-US" altLang="en-US" sz="1200">
                <a:solidFill>
                  <a:srgbClr val="045C75"/>
                </a:solidFill>
              </a:rPr>
              <a:pPr eaLnBrk="1" hangingPunct="1"/>
              <a:t>9</a:t>
            </a:fld>
            <a:endParaRPr lang="en-US" altLang="en-US" sz="1200">
              <a:solidFill>
                <a:srgbClr val="045C75"/>
              </a:solidFill>
            </a:endParaRPr>
          </a:p>
        </p:txBody>
      </p:sp>
      <p:sp>
        <p:nvSpPr>
          <p:cNvPr id="2" name="Date Placeholder 1"/>
          <p:cNvSpPr>
            <a:spLocks noGrp="1"/>
          </p:cNvSpPr>
          <p:nvPr>
            <p:ph type="dt" sz="half" idx="10"/>
          </p:nvPr>
        </p:nvSpPr>
        <p:spPr/>
        <p:txBody>
          <a:bodyPr/>
          <a:lstStyle/>
          <a:p>
            <a:fld id="{335F8C5E-6EBC-41EB-98DB-531DC0578608}" type="datetime1">
              <a:rPr lang="en-US" smtClean="0"/>
              <a:t>5/14/2018</a:t>
            </a:fld>
            <a:endParaRPr lang="en-US"/>
          </a:p>
        </p:txBody>
      </p:sp>
    </p:spTree>
    <p:extLst>
      <p:ext uri="{BB962C8B-B14F-4D97-AF65-F5344CB8AC3E}">
        <p14:creationId xmlns:p14="http://schemas.microsoft.com/office/powerpoint/2010/main" val="6136507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3" y="365126"/>
            <a:ext cx="11212643" cy="819097"/>
          </a:xfrm>
        </p:spPr>
        <p:txBody>
          <a:bodyPr/>
          <a:lstStyle/>
          <a:p>
            <a:r>
              <a:rPr lang="en-US" altLang="en-US" b="1" dirty="0"/>
              <a:t>Uterine sarcoma</a:t>
            </a:r>
            <a:r>
              <a:rPr lang="en-US" altLang="en-US" b="1" dirty="0" smtClean="0"/>
              <a:t>……</a:t>
            </a:r>
            <a:endParaRPr lang="en-US" dirty="0"/>
          </a:p>
        </p:txBody>
      </p:sp>
      <p:sp>
        <p:nvSpPr>
          <p:cNvPr id="3" name="Content Placeholder 2"/>
          <p:cNvSpPr>
            <a:spLocks noGrp="1"/>
          </p:cNvSpPr>
          <p:nvPr>
            <p:ph idx="1"/>
          </p:nvPr>
        </p:nvSpPr>
        <p:spPr>
          <a:xfrm>
            <a:off x="629587" y="1499016"/>
            <a:ext cx="11167672" cy="4677947"/>
          </a:xfrm>
        </p:spPr>
        <p:txBody>
          <a:bodyPr>
            <a:normAutofit/>
          </a:bodyPr>
          <a:lstStyle/>
          <a:p>
            <a:pPr marL="0" indent="0">
              <a:buNone/>
            </a:pPr>
            <a:r>
              <a:rPr lang="en-US" sz="3200" b="1" dirty="0"/>
              <a:t>Assessment</a:t>
            </a:r>
            <a:endParaRPr lang="en-US" altLang="en-US" sz="3200" b="1" dirty="0" smtClean="0"/>
          </a:p>
          <a:p>
            <a:r>
              <a:rPr lang="en-US" altLang="en-US" sz="3200" b="1" dirty="0" smtClean="0"/>
              <a:t>P/E</a:t>
            </a:r>
            <a:endParaRPr lang="en-US" altLang="en-US" sz="3200" dirty="0" smtClean="0"/>
          </a:p>
          <a:p>
            <a:pPr>
              <a:buNone/>
            </a:pPr>
            <a:r>
              <a:rPr lang="en-US" altLang="en-US" sz="3200" dirty="0" smtClean="0"/>
              <a:t> -Enlarged uterus</a:t>
            </a:r>
          </a:p>
          <a:p>
            <a:pPr>
              <a:buNone/>
            </a:pPr>
            <a:r>
              <a:rPr lang="en-US" altLang="en-US" sz="3200" dirty="0" smtClean="0"/>
              <a:t>  -</a:t>
            </a:r>
            <a:r>
              <a:rPr lang="en-US" altLang="en-US" sz="3200" dirty="0" err="1" smtClean="0"/>
              <a:t>Polypoid</a:t>
            </a:r>
            <a:r>
              <a:rPr lang="en-US" altLang="en-US" sz="3200" dirty="0" smtClean="0"/>
              <a:t> mass protruding from the cervical canal</a:t>
            </a:r>
          </a:p>
          <a:p>
            <a:r>
              <a:rPr lang="en-US" altLang="en-US" sz="3200" dirty="0" err="1" smtClean="0"/>
              <a:t>Dx</a:t>
            </a:r>
            <a:endParaRPr lang="en-US" altLang="en-US" sz="3200" dirty="0" smtClean="0"/>
          </a:p>
          <a:p>
            <a:pPr>
              <a:buNone/>
            </a:pPr>
            <a:r>
              <a:rPr lang="en-US" altLang="en-US" sz="3200" dirty="0" smtClean="0"/>
              <a:t>  Biopsy of </a:t>
            </a:r>
            <a:r>
              <a:rPr lang="en-US" altLang="en-US" sz="3200" dirty="0" err="1" smtClean="0"/>
              <a:t>endo</a:t>
            </a:r>
            <a:r>
              <a:rPr lang="en-US" altLang="en-US" sz="3200" dirty="0" smtClean="0"/>
              <a:t> cervical mass or endometrial curettage </a:t>
            </a:r>
            <a:endParaRPr lang="en-GB" altLang="en-US" sz="3200" dirty="0" smtClean="0"/>
          </a:p>
        </p:txBody>
      </p:sp>
      <p:sp>
        <p:nvSpPr>
          <p:cNvPr id="4" name="Date Placeholder 3"/>
          <p:cNvSpPr>
            <a:spLocks noGrp="1"/>
          </p:cNvSpPr>
          <p:nvPr>
            <p:ph type="dt" sz="half" idx="10"/>
          </p:nvPr>
        </p:nvSpPr>
        <p:spPr/>
        <p:txBody>
          <a:bodyPr/>
          <a:lstStyle/>
          <a:p>
            <a:fld id="{0E325847-B488-4EA1-8805-B5ADB1B7686F}" type="datetime1">
              <a:rPr lang="en-US" smtClean="0"/>
              <a:t>5/14/2018</a:t>
            </a:fld>
            <a:endParaRPr lang="en-US"/>
          </a:p>
        </p:txBody>
      </p:sp>
      <p:sp>
        <p:nvSpPr>
          <p:cNvPr id="5" name="Footer Placeholder 4"/>
          <p:cNvSpPr>
            <a:spLocks noGrp="1"/>
          </p:cNvSpPr>
          <p:nvPr>
            <p:ph type="ftr" sz="quarter" idx="11"/>
          </p:nvPr>
        </p:nvSpPr>
        <p:spPr/>
        <p:txBody>
          <a:bodyPr/>
          <a:lstStyle/>
          <a:p>
            <a:r>
              <a:rPr lang="en-US" smtClean="0"/>
              <a:t>Mihretu Molla</a:t>
            </a:r>
            <a:endParaRPr lang="en-US"/>
          </a:p>
        </p:txBody>
      </p:sp>
      <p:sp>
        <p:nvSpPr>
          <p:cNvPr id="6" name="Slide Number Placeholder 5"/>
          <p:cNvSpPr>
            <a:spLocks noGrp="1"/>
          </p:cNvSpPr>
          <p:nvPr>
            <p:ph type="sldNum" sz="quarter" idx="12"/>
          </p:nvPr>
        </p:nvSpPr>
        <p:spPr/>
        <p:txBody>
          <a:bodyPr/>
          <a:lstStyle/>
          <a:p>
            <a:fld id="{9F65A144-A3BF-4342-8CA1-55140AAF20AF}" type="slidenum">
              <a:rPr lang="en-US" smtClean="0"/>
              <a:t>90</a:t>
            </a:fld>
            <a:endParaRPr lang="en-US"/>
          </a:p>
        </p:txBody>
      </p:sp>
    </p:spTree>
    <p:extLst>
      <p:ext uri="{BB962C8B-B14F-4D97-AF65-F5344CB8AC3E}">
        <p14:creationId xmlns:p14="http://schemas.microsoft.com/office/powerpoint/2010/main" val="125055285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4695" y="365125"/>
            <a:ext cx="10889105" cy="939019"/>
          </a:xfrm>
        </p:spPr>
        <p:txBody>
          <a:bodyPr/>
          <a:lstStyle/>
          <a:p>
            <a:pPr eaLnBrk="1" hangingPunct="1"/>
            <a:r>
              <a:rPr lang="en-US" altLang="en-US" b="1" dirty="0" smtClean="0"/>
              <a:t>Treatment of uterine sarcomas</a:t>
            </a:r>
            <a:endParaRPr lang="en-GB" altLang="en-US" b="1" dirty="0" smtClean="0"/>
          </a:p>
        </p:txBody>
      </p:sp>
      <p:sp>
        <p:nvSpPr>
          <p:cNvPr id="26627" name="Rectangle 3"/>
          <p:cNvSpPr>
            <a:spLocks noGrp="1" noChangeArrowheads="1"/>
          </p:cNvSpPr>
          <p:nvPr>
            <p:ph idx="1"/>
          </p:nvPr>
        </p:nvSpPr>
        <p:spPr>
          <a:xfrm>
            <a:off x="644577" y="1304144"/>
            <a:ext cx="11062741" cy="5111646"/>
          </a:xfrm>
        </p:spPr>
        <p:txBody>
          <a:bodyPr>
            <a:normAutofit/>
          </a:bodyPr>
          <a:lstStyle/>
          <a:p>
            <a:pPr eaLnBrk="1" hangingPunct="1">
              <a:buFont typeface="Wingdings" panose="05000000000000000000" pitchFamily="2" charset="2"/>
              <a:buNone/>
            </a:pPr>
            <a:r>
              <a:rPr lang="en-US" altLang="en-US" sz="3200" b="1" dirty="0" smtClean="0"/>
              <a:t>Stage I and II</a:t>
            </a:r>
          </a:p>
          <a:p>
            <a:pPr eaLnBrk="1" hangingPunct="1"/>
            <a:r>
              <a:rPr lang="en-US" altLang="en-US" sz="3200" dirty="0" smtClean="0"/>
              <a:t>Hysterectomy + BSO + Rx of the pelvic </a:t>
            </a:r>
            <a:r>
              <a:rPr lang="en-US" altLang="en-US" sz="3200" dirty="0" err="1" smtClean="0"/>
              <a:t>lymphatics</a:t>
            </a:r>
            <a:r>
              <a:rPr lang="en-US" altLang="en-US" sz="3200" dirty="0" smtClean="0"/>
              <a:t> by irradiation or surgery</a:t>
            </a:r>
            <a:endParaRPr lang="en-US" altLang="en-US" sz="3200" b="1" dirty="0" smtClean="0"/>
          </a:p>
          <a:p>
            <a:pPr eaLnBrk="1" hangingPunct="1">
              <a:buFont typeface="Wingdings" panose="05000000000000000000" pitchFamily="2" charset="2"/>
              <a:buNone/>
            </a:pPr>
            <a:r>
              <a:rPr lang="en-US" altLang="en-US" sz="3200" b="1" dirty="0" smtClean="0"/>
              <a:t>Stage III</a:t>
            </a:r>
            <a:endParaRPr lang="en-US" altLang="en-US" sz="3200" dirty="0" smtClean="0"/>
          </a:p>
          <a:p>
            <a:pPr eaLnBrk="1" hangingPunct="1"/>
            <a:r>
              <a:rPr lang="en-US" altLang="en-US" sz="3200" dirty="0" smtClean="0"/>
              <a:t> Combined surgery , radiation therapy and chemotherapy</a:t>
            </a:r>
            <a:endParaRPr lang="en-US" altLang="en-US" sz="3200" b="1" dirty="0" smtClean="0"/>
          </a:p>
          <a:p>
            <a:pPr eaLnBrk="1" hangingPunct="1">
              <a:buFont typeface="Wingdings" panose="05000000000000000000" pitchFamily="2" charset="2"/>
              <a:buNone/>
            </a:pPr>
            <a:r>
              <a:rPr lang="en-US" altLang="en-US" sz="3200" b="1" dirty="0" smtClean="0"/>
              <a:t>Stage Iv</a:t>
            </a:r>
            <a:endParaRPr lang="en-US" altLang="en-US" sz="3200" dirty="0" smtClean="0"/>
          </a:p>
          <a:p>
            <a:pPr eaLnBrk="1" hangingPunct="1"/>
            <a:r>
              <a:rPr lang="en-US" altLang="en-US" sz="3200" dirty="0" smtClean="0"/>
              <a:t>Combination chemotherapy</a:t>
            </a:r>
            <a:endParaRPr lang="en-GB" altLang="en-US" sz="3200" dirty="0" smtClean="0"/>
          </a:p>
        </p:txBody>
      </p:sp>
      <p:sp>
        <p:nvSpPr>
          <p:cNvPr id="2" name="Date Placeholder 1"/>
          <p:cNvSpPr>
            <a:spLocks noGrp="1"/>
          </p:cNvSpPr>
          <p:nvPr>
            <p:ph type="dt" sz="half" idx="10"/>
          </p:nvPr>
        </p:nvSpPr>
        <p:spPr/>
        <p:txBody>
          <a:bodyPr/>
          <a:lstStyle/>
          <a:p>
            <a:fld id="{A8E5655A-38EE-4DA5-BA6E-A6BFB821123B}" type="datetime1">
              <a:rPr lang="en-US" smtClean="0"/>
              <a:t>5/14/2018</a:t>
            </a:fld>
            <a:endParaRPr lang="en-US" dirty="0"/>
          </a:p>
        </p:txBody>
      </p:sp>
      <p:sp>
        <p:nvSpPr>
          <p:cNvPr id="3" name="Footer Placeholder 2"/>
          <p:cNvSpPr>
            <a:spLocks noGrp="1"/>
          </p:cNvSpPr>
          <p:nvPr>
            <p:ph type="ftr" sz="quarter" idx="11"/>
          </p:nvPr>
        </p:nvSpPr>
        <p:spPr/>
        <p:txBody>
          <a:bodyPr/>
          <a:lstStyle/>
          <a:p>
            <a:r>
              <a:rPr lang="en-US" smtClean="0"/>
              <a:t>Mihretu Molla</a:t>
            </a:r>
            <a:endParaRPr lang="en-US"/>
          </a:p>
        </p:txBody>
      </p:sp>
      <p:sp>
        <p:nvSpPr>
          <p:cNvPr id="4" name="Slide Number Placeholder 3"/>
          <p:cNvSpPr>
            <a:spLocks noGrp="1"/>
          </p:cNvSpPr>
          <p:nvPr>
            <p:ph type="sldNum" sz="quarter" idx="12"/>
          </p:nvPr>
        </p:nvSpPr>
        <p:spPr/>
        <p:txBody>
          <a:bodyPr/>
          <a:lstStyle/>
          <a:p>
            <a:fld id="{9F65A144-A3BF-4342-8CA1-55140AAF20AF}" type="slidenum">
              <a:rPr lang="en-US" smtClean="0"/>
              <a:t>91</a:t>
            </a:fld>
            <a:endParaRPr lang="en-US"/>
          </a:p>
        </p:txBody>
      </p:sp>
    </p:spTree>
    <p:extLst>
      <p:ext uri="{BB962C8B-B14F-4D97-AF65-F5344CB8AC3E}">
        <p14:creationId xmlns:p14="http://schemas.microsoft.com/office/powerpoint/2010/main" val="247115698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4"/>
          </p:nvPr>
        </p:nvSpPr>
        <p:spPr>
          <a:xfrm>
            <a:off x="6169026" y="2174875"/>
            <a:ext cx="4270375" cy="4225925"/>
          </a:xfrm>
        </p:spPr>
        <p:txBody>
          <a:bodyPr/>
          <a:lstStyle/>
          <a:p>
            <a:endParaRPr lang="en-US" dirty="0" smtClean="0"/>
          </a:p>
          <a:p>
            <a:endParaRPr lang="en-US" dirty="0" smtClean="0"/>
          </a:p>
        </p:txBody>
      </p:sp>
      <p:sp>
        <p:nvSpPr>
          <p:cNvPr id="5" name="Date Placeholder 4"/>
          <p:cNvSpPr>
            <a:spLocks noGrp="1"/>
          </p:cNvSpPr>
          <p:nvPr>
            <p:ph type="dt" sz="half" idx="10"/>
          </p:nvPr>
        </p:nvSpPr>
        <p:spPr>
          <a:xfrm>
            <a:off x="2514600" y="7391400"/>
            <a:ext cx="2133600" cy="365125"/>
          </a:xfrm>
          <a:prstGeom prst="rect">
            <a:avLst/>
          </a:prstGeom>
        </p:spPr>
        <p:txBody>
          <a:bodyPr/>
          <a:lstStyle/>
          <a:p>
            <a:fld id="{6BA71D62-32CC-489D-9B2F-24527B59FCF2}" type="datetime1">
              <a:rPr lang="en-US" smtClean="0"/>
              <a:t>5/14/2018</a:t>
            </a:fld>
            <a:endParaRPr lang="en-US"/>
          </a:p>
        </p:txBody>
      </p:sp>
      <p:sp>
        <p:nvSpPr>
          <p:cNvPr id="6" name="Slide Number Placeholder 5"/>
          <p:cNvSpPr>
            <a:spLocks noGrp="1"/>
          </p:cNvSpPr>
          <p:nvPr>
            <p:ph type="sldNum" sz="quarter" idx="12"/>
          </p:nvPr>
        </p:nvSpPr>
        <p:spPr/>
        <p:txBody>
          <a:bodyPr>
            <a:normAutofit/>
          </a:bodyPr>
          <a:lstStyle/>
          <a:p>
            <a:fld id="{11021FC0-F1FB-4FD1-83AC-4E12A599662E}" type="slidenum">
              <a:rPr lang="en-US" smtClean="0"/>
              <a:pPr/>
              <a:t>92</a:t>
            </a:fld>
            <a:endParaRPr lang="en-US"/>
          </a:p>
        </p:txBody>
      </p:sp>
      <p:sp>
        <p:nvSpPr>
          <p:cNvPr id="10" name="Rectangle 9"/>
          <p:cNvSpPr/>
          <p:nvPr/>
        </p:nvSpPr>
        <p:spPr>
          <a:xfrm rot="19758724">
            <a:off x="2481759" y="674852"/>
            <a:ext cx="4332881" cy="3416320"/>
          </a:xfrm>
          <a:prstGeom prst="rect">
            <a:avLst/>
          </a:prstGeom>
          <a:noFill/>
        </p:spPr>
        <p:txBody>
          <a:bodyPr wrap="square" lIns="91440" tIns="45720" rIns="91440" bIns="45720">
            <a:spAutoFit/>
          </a:bodyPr>
          <a:lstStyle/>
          <a:p>
            <a:pPr algn="ctr"/>
            <a:endParaRPr lang="en-US" sz="5400" b="1" cap="all" dirty="0">
              <a:ln w="9000" cmpd="sng">
                <a:solidFill>
                  <a:schemeClr val="accent4">
                    <a:shade val="50000"/>
                    <a:satMod val="120000"/>
                  </a:schemeClr>
                </a:solidFill>
                <a:prstDash val="solid"/>
              </a:ln>
              <a:effectLst>
                <a:reflection blurRad="12700" stA="28000" endPos="45000" dist="1000" dir="5400000" sy="-100000" algn="bl" rotWithShape="0"/>
              </a:effectLst>
            </a:endParaRPr>
          </a:p>
          <a:p>
            <a:pPr algn="ctr"/>
            <a:endParaRPr lang="en-US" sz="5400" b="1" cap="all" dirty="0">
              <a:ln w="9000" cmpd="sng">
                <a:solidFill>
                  <a:schemeClr val="accent4">
                    <a:shade val="50000"/>
                    <a:satMod val="120000"/>
                  </a:schemeClr>
                </a:solidFill>
                <a:prstDash val="solid"/>
              </a:ln>
              <a:effectLst>
                <a:reflection blurRad="12700" stA="28000" endPos="45000" dist="1000" dir="5400000" sy="-100000" algn="bl" rotWithShape="0"/>
              </a:effectLst>
            </a:endParaRPr>
          </a:p>
          <a:p>
            <a:pPr algn="ctr"/>
            <a:endParaRPr lang="en-US" sz="5400" b="1" cap="all" dirty="0">
              <a:ln w="9000" cmpd="sng">
                <a:solidFill>
                  <a:schemeClr val="accent4">
                    <a:shade val="50000"/>
                    <a:satMod val="120000"/>
                  </a:schemeClr>
                </a:solidFill>
                <a:prstDash val="solid"/>
              </a:ln>
              <a:effectLst>
                <a:reflection blurRad="12700" stA="28000" endPos="45000" dist="1000" dir="5400000" sy="-100000" algn="bl" rotWithShape="0"/>
              </a:effectLst>
            </a:endParaRPr>
          </a:p>
          <a:p>
            <a:pPr algn="ctr"/>
            <a:r>
              <a:rPr lang="en-US" sz="5400" b="1" cap="all" dirty="0">
                <a:ln w="9000" cmpd="sng">
                  <a:solidFill>
                    <a:schemeClr val="accent4">
                      <a:shade val="50000"/>
                      <a:satMod val="120000"/>
                    </a:schemeClr>
                  </a:solidFill>
                  <a:prstDash val="solid"/>
                </a:ln>
                <a:effectLst>
                  <a:reflection blurRad="12700" stA="28000" endPos="45000" dist="1000" dir="5400000" sy="-100000" algn="bl" rotWithShape="0"/>
                </a:effectLst>
              </a:rPr>
              <a:t>THANK YOU!</a:t>
            </a:r>
          </a:p>
        </p:txBody>
      </p:sp>
      <p:sp>
        <p:nvSpPr>
          <p:cNvPr id="2" name="Footer Placeholder 1"/>
          <p:cNvSpPr>
            <a:spLocks noGrp="1"/>
          </p:cNvSpPr>
          <p:nvPr>
            <p:ph type="ftr" sz="quarter" idx="11"/>
          </p:nvPr>
        </p:nvSpPr>
        <p:spPr/>
        <p:txBody>
          <a:bodyPr/>
          <a:lstStyle/>
          <a:p>
            <a:r>
              <a:rPr lang="en-US" smtClean="0"/>
              <a:t>Mihretu Molla</a:t>
            </a:r>
            <a:endParaRPr lang="en-US"/>
          </a:p>
        </p:txBody>
      </p:sp>
    </p:spTree>
    <p:extLst>
      <p:ext uri="{BB962C8B-B14F-4D97-AF65-F5344CB8AC3E}">
        <p14:creationId xmlns:p14="http://schemas.microsoft.com/office/powerpoint/2010/main" val="1308474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4268</TotalTime>
  <Words>3981</Words>
  <Application>Microsoft Office PowerPoint</Application>
  <PresentationFormat>Widescreen</PresentationFormat>
  <Paragraphs>922</Paragraphs>
  <Slides>92</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92</vt:i4>
      </vt:variant>
    </vt:vector>
  </HeadingPairs>
  <TitlesOfParts>
    <vt:vector size="101" baseType="lpstr">
      <vt:lpstr>Malgun Gothic</vt:lpstr>
      <vt:lpstr>Arial</vt:lpstr>
      <vt:lpstr>Calibri</vt:lpstr>
      <vt:lpstr>Calibri Light</vt:lpstr>
      <vt:lpstr>Tahoma</vt:lpstr>
      <vt:lpstr>Times New Roman</vt:lpstr>
      <vt:lpstr>Wingdings</vt:lpstr>
      <vt:lpstr>Wingdings 2</vt:lpstr>
      <vt:lpstr>Office Theme</vt:lpstr>
      <vt:lpstr>     Benign and Malignant Conditions of the Uterus </vt:lpstr>
      <vt:lpstr>Presentation outline </vt:lpstr>
      <vt:lpstr>Leiomyoma of the Uterus (Fibromyoma, Fibroid, Myoma, Leiomyomata)</vt:lpstr>
      <vt:lpstr>Learning objectives </vt:lpstr>
      <vt:lpstr>Leiomyoma of the Uterus (Fibromyoma, Fibroid, Myoma, Leiomyomata)</vt:lpstr>
      <vt:lpstr>Myoma …..</vt:lpstr>
      <vt:lpstr>Etiology</vt:lpstr>
      <vt:lpstr>Myoma …..</vt:lpstr>
      <vt:lpstr>Classification of leiomyomas </vt:lpstr>
      <vt:lpstr>Classification…..</vt:lpstr>
      <vt:lpstr>Classification…..</vt:lpstr>
      <vt:lpstr>Classification…..</vt:lpstr>
      <vt:lpstr>Classification…..</vt:lpstr>
      <vt:lpstr>Degenerative Changes of  Myomas</vt:lpstr>
      <vt:lpstr>Degenerative Changes …..</vt:lpstr>
      <vt:lpstr> Degenerative Changes ….. </vt:lpstr>
      <vt:lpstr> Degenerative Changes ….. </vt:lpstr>
      <vt:lpstr>   Degenerative Changes …..   </vt:lpstr>
      <vt:lpstr>   Degenerative Changes …..  </vt:lpstr>
      <vt:lpstr>  Degenerative Changes …..  </vt:lpstr>
      <vt:lpstr> Clinical features of myomas  </vt:lpstr>
      <vt:lpstr> Clinical features of myomas ...... </vt:lpstr>
      <vt:lpstr>Clinical features of myomas ...... </vt:lpstr>
      <vt:lpstr>   DDX of myomas </vt:lpstr>
      <vt:lpstr>Pregnancy &amp; Myoma</vt:lpstr>
      <vt:lpstr>Management of Myomas </vt:lpstr>
      <vt:lpstr>Management… </vt:lpstr>
      <vt:lpstr>Management of Myomas ...</vt:lpstr>
      <vt:lpstr>Management of Myomas ...</vt:lpstr>
      <vt:lpstr>Management of Myomas ...</vt:lpstr>
      <vt:lpstr>Management of Myomas ...</vt:lpstr>
      <vt:lpstr>Complications of Myomas </vt:lpstr>
      <vt:lpstr>    Endometriosis </vt:lpstr>
      <vt:lpstr>Learning objectives </vt:lpstr>
      <vt:lpstr>Endometriosis</vt:lpstr>
      <vt:lpstr>Endometriosis….</vt:lpstr>
      <vt:lpstr> Etiology of endometriosis</vt:lpstr>
      <vt:lpstr>Etiology of endometriosis…..</vt:lpstr>
      <vt:lpstr>Theories…..</vt:lpstr>
      <vt:lpstr>Theories…..</vt:lpstr>
      <vt:lpstr>Theories…..</vt:lpstr>
      <vt:lpstr>Theories…..</vt:lpstr>
      <vt:lpstr>Possible Implantation sites</vt:lpstr>
      <vt:lpstr> Risk factors for endometriosis  </vt:lpstr>
      <vt:lpstr>Clinical Presentation</vt:lpstr>
      <vt:lpstr>Classification of Endometriosis</vt:lpstr>
      <vt:lpstr> Diagnosis of endometriosis  </vt:lpstr>
      <vt:lpstr>Diagnosis….. </vt:lpstr>
      <vt:lpstr>Diagnosis…..</vt:lpstr>
      <vt:lpstr>Diagnosis…. </vt:lpstr>
      <vt:lpstr>Diagnosis ….. </vt:lpstr>
      <vt:lpstr>PowerPoint Presentation</vt:lpstr>
      <vt:lpstr>Management of Endometriosis </vt:lpstr>
      <vt:lpstr>Medical management </vt:lpstr>
      <vt:lpstr>Medical Management … </vt:lpstr>
      <vt:lpstr>Surgical Management of Endometriosis  </vt:lpstr>
      <vt:lpstr>Surgical management  contd.   </vt:lpstr>
      <vt:lpstr>Complications of endometriosis </vt:lpstr>
      <vt:lpstr>         Endometrial Polyp   </vt:lpstr>
      <vt:lpstr>Learning Objectives </vt:lpstr>
      <vt:lpstr>        Endometrial Polyp        </vt:lpstr>
      <vt:lpstr>Endometrial Polyp …..</vt:lpstr>
      <vt:lpstr>Endometrial Hyperplasia</vt:lpstr>
      <vt:lpstr>Learning objectives </vt:lpstr>
      <vt:lpstr> Endometrial Hyperplasia </vt:lpstr>
      <vt:lpstr>Endometrial Hyperplasia…..</vt:lpstr>
      <vt:lpstr>Endometrial Hyperplasia…..</vt:lpstr>
      <vt:lpstr>Classification… </vt:lpstr>
      <vt:lpstr>Classification… </vt:lpstr>
      <vt:lpstr>Risk of Malignancy (WHO) </vt:lpstr>
      <vt:lpstr>Treatment</vt:lpstr>
      <vt:lpstr>Treatment…..</vt:lpstr>
      <vt:lpstr>Uterine Cancer</vt:lpstr>
      <vt:lpstr>Learning objectives </vt:lpstr>
      <vt:lpstr>Uterine cancer</vt:lpstr>
      <vt:lpstr>Endometrial cancer …</vt:lpstr>
      <vt:lpstr>Endometrial cancer….</vt:lpstr>
      <vt:lpstr>Pathogenetic types…..</vt:lpstr>
      <vt:lpstr>Endometrial cancer …</vt:lpstr>
      <vt:lpstr>Clinical features….</vt:lpstr>
      <vt:lpstr>Endometrial cancer …</vt:lpstr>
      <vt:lpstr> Endometrial cancer … </vt:lpstr>
      <vt:lpstr>Endometrial cancer …Figo surgical staging</vt:lpstr>
      <vt:lpstr>Figo surgical staging…..</vt:lpstr>
      <vt:lpstr>Endometrial cancer …</vt:lpstr>
      <vt:lpstr>2. Uterine sarcoma</vt:lpstr>
      <vt:lpstr>Uterine sarcoma……</vt:lpstr>
      <vt:lpstr>Histologic variants…… </vt:lpstr>
      <vt:lpstr>Histologic variants…….. </vt:lpstr>
      <vt:lpstr>Uterine sarcoma……</vt:lpstr>
      <vt:lpstr>Treatment of uterine sarcomas</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Uterine leiomyoma (Fibroids, Myomas)</dc:title>
  <dc:creator>work</dc:creator>
  <cp:lastModifiedBy>work</cp:lastModifiedBy>
  <cp:revision>69</cp:revision>
  <dcterms:created xsi:type="dcterms:W3CDTF">2018-05-08T11:02:20Z</dcterms:created>
  <dcterms:modified xsi:type="dcterms:W3CDTF">2018-05-14T12:57:31Z</dcterms:modified>
</cp:coreProperties>
</file>