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59" r:id="rId3"/>
    <p:sldId id="288" r:id="rId4"/>
    <p:sldId id="287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9" r:id="rId21"/>
    <p:sldId id="293" r:id="rId22"/>
    <p:sldId id="290" r:id="rId23"/>
    <p:sldId id="279" r:id="rId24"/>
    <p:sldId id="291" r:id="rId25"/>
    <p:sldId id="280" r:id="rId26"/>
    <p:sldId id="292" r:id="rId27"/>
    <p:sldId id="296" r:id="rId28"/>
    <p:sldId id="294" r:id="rId29"/>
    <p:sldId id="295" r:id="rId30"/>
    <p:sldId id="282" r:id="rId31"/>
    <p:sldId id="299" r:id="rId32"/>
    <p:sldId id="300" r:id="rId33"/>
    <p:sldId id="283" r:id="rId34"/>
    <p:sldId id="297" r:id="rId35"/>
    <p:sldId id="298" r:id="rId36"/>
    <p:sldId id="284" r:id="rId37"/>
    <p:sldId id="285" r:id="rId38"/>
    <p:sldId id="301" r:id="rId39"/>
    <p:sldId id="28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8C994-5F08-4787-BCDE-56D30292F90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26634-DD8C-49BB-A55F-A9ECB33AA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6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280FF6-C8FB-4C67-9C0B-A368A11BAB18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47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B304752-BF74-45C9-891F-A22096408A5B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48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335A4D5-DAD3-486A-A243-7DD6408DB764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21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6576B04-6E92-455C-8FF5-549773A8E215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83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96C5EAA-075B-46E4-A6A4-E57668FFE635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95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8B3A310-A542-43DC-A5D1-7703F3FE191F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67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27A882B-DB60-4AE1-AA4B-D378FE1F8A6B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49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8AC1BA-45A6-4917-BA74-D2F452E6A917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42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68CF03E-2F6B-448E-86C0-4F27CE8F8FDE}" type="slidenum">
              <a:rPr lang="en-US">
                <a:solidFill>
                  <a:prstClr val="black"/>
                </a:solidFill>
              </a:rPr>
              <a:pPr eaLnBrk="1" hangingPunct="1"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77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6B998A-E7D1-4B51-B2C5-4693396991F2}" type="slidenum">
              <a:rPr 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43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26634-DD8C-49BB-A55F-A9ECB33AAD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2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07A2F32-3BD2-43CD-9DC0-DD4F6AD21B80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1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AD563BD-CDC2-4FDC-BCEA-DC6D3D168C91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1141A0-B792-46C6-AB7F-5F2DD39E3FC6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91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AF1922-177D-4C63-AC7C-0082DD25AC8C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7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E6BC30C-8A8C-40CF-A2C8-D9A8851B159B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27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11F04F-CC96-49B0-AC82-7EA8B9C99BC8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8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EE0B28-13D7-4D49-8003-5B8E211CEC5D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85D3F42-57C6-4193-8D30-B95A1E2703AD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9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EB60-63FE-4302-8B57-64043C4EF0AB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8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1B4F-2765-43CD-B97A-2EDEBC8DFDF5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5AFD-C47E-4522-B0AB-56BDE0307926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7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7D9D-1D44-4688-AB90-47CF848B14A3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4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0F5D-6A1D-4495-A24B-FB8E8C61E8F3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6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3D1D-C850-4FB9-9CF5-C3CD26A46D46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3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93DE-F2BD-4177-9623-7F17E173FB7B}" type="datetime1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0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EB9B-1657-419F-A3FE-7605C72EC6E2}" type="datetime1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BE7-F391-4E88-988E-7490D9F98573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7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2C1B-FA58-4984-B92B-ED79E99F8962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3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16B7-0BA1-4AE4-B0F1-6F3E82B36BD9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43A70-11CD-4A5E-A16F-A5D9C197FE57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59F4-6079-44F6-89B2-7D5CDBFC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1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emale_reproductive_system" TargetMode="External"/><Relationship Id="rId7" Type="http://schemas.openxmlformats.org/officeDocument/2006/relationships/hyperlink" Target="https://en.wikipedia.org/wiki/Breasts" TargetMode="External"/><Relationship Id="rId2" Type="http://schemas.openxmlformats.org/officeDocument/2006/relationships/hyperlink" Target="https://en.wikipedia.org/wiki/Ancient_Gre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Ovaries" TargetMode="External"/><Relationship Id="rId5" Type="http://schemas.openxmlformats.org/officeDocument/2006/relationships/hyperlink" Target="https://en.wikipedia.org/wiki/Uterus" TargetMode="External"/><Relationship Id="rId4" Type="http://schemas.openxmlformats.org/officeDocument/2006/relationships/hyperlink" Target="https://en.wikipedia.org/wiki/Vagin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Font typeface="Arial" pitchFamily="34" charset="0"/>
              <a:buNone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 Gynecology For Midwives </a:t>
            </a:r>
          </a:p>
          <a:p>
            <a:pPr algn="ctr">
              <a:buFont typeface="Arial" pitchFamily="34" charset="0"/>
              <a:buNone/>
            </a:pP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Mihretu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Molla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(MSC)</a:t>
            </a:r>
            <a:endParaRPr lang="en-US" sz="5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86F86-0F25-4B20-B649-D0D90A4FCA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38BE0-E0E3-4238-BF57-D497602196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397172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215"/>
          </a:xfrm>
        </p:spPr>
        <p:txBody>
          <a:bodyPr/>
          <a:lstStyle/>
          <a:p>
            <a:r>
              <a:rPr lang="en-US" sz="3200" dirty="0"/>
              <a:t>Gynecologic History Taking 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4722236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History of present illness……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Measures taken 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Interference with life style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Relation to menstrual cycle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LNMP should be included details of menstrual history if pertinent to the complaints 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Negative and  positive statements pertinent to the presenting complaints  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2C284-126E-44EF-A481-57F3BCD5C5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3500E-5F8B-4856-A6F7-34F995CAF0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1444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dirty="0"/>
              <a:t>Gynecologic History Taking ….</a:t>
            </a:r>
          </a:p>
        </p:txBody>
      </p:sp>
      <p:sp>
        <p:nvSpPr>
          <p:cNvPr id="14338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D) Menstrual history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lvl="3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Age of menarche </a:t>
            </a:r>
          </a:p>
          <a:p>
            <a:pPr lvl="3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Interval between period </a:t>
            </a:r>
          </a:p>
          <a:p>
            <a:pPr lvl="3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Duration of flow</a:t>
            </a:r>
          </a:p>
          <a:p>
            <a:pPr lvl="3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Amount and character of flow </a:t>
            </a:r>
          </a:p>
          <a:p>
            <a:pPr lvl="3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Dysmenorrea, premenstrual symptoms</a:t>
            </a:r>
          </a:p>
          <a:p>
            <a:pPr lvl="3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Age of menopause </a:t>
            </a:r>
          </a:p>
          <a:p>
            <a:pPr algn="just" eaLnBrk="1" hangingPunct="1"/>
            <a:endParaRPr lang="en-US" u="sng"/>
          </a:p>
          <a:p>
            <a:pPr algn="just" eaLnBrk="1" hangingPunct="1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4ACCC-E4AE-44B7-8689-1EFB1BA53F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4EA42-CC92-40BC-AA3F-BCDBD072A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188166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Gynecologic History Taking ….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E) Gynecologic history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Contraception- use, type, duration and side effects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Sexual history- Assess risk of STD and HIV/AIDS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Gynecology operation- Like female genital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mutlation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D and C , MVA, E and C,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Laparatomy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D26F93-4E1D-463C-B401-9529AACC25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9D690-A32D-46A1-8488-67B757E79C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3244441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Gynecologic History Taking ….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F)Past obstetric history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previous pregnancies in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chronological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 of gestation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Birth weight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Fetal out come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Fetal presentation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 of delivery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Complication-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Antepartum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Intrapartum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Postpartum 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F15846-2051-499B-B266-C41978779E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4B09C-0788-4D24-B30E-76FC3F9E0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1605190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Gynecologic History Taking ….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G) Past medical and surgical history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Chronic medical conditions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Blood transfusion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Drugs intake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Maternal Infection- TORCH infection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71E7D-0393-4EF7-A0EC-BC5A6EAF96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75F72-0BB5-4928-978B-733F3A251A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351525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Gynecologic History Taking ….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84908" y="1330036"/>
            <a:ext cx="10868891" cy="4846927"/>
          </a:xfrm>
        </p:spPr>
        <p:txBody>
          <a:bodyPr rtlCol="0">
            <a:normAutofit fontScale="92500" lnSpcReduction="2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b="1" dirty="0"/>
              <a:t>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Personal, family and social history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Childhood development 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Educational status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Habits like alcohol, smoking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Occupation- Exposure to radiation, Anesthesia...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Income- low socio-economic states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Family History- Dm, HTN, .....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B621A-806C-40EF-8CF9-C2B4A37592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C4322-8554-4479-B927-4B94F5233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314149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Gynecologic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Physical Examination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593274"/>
            <a:ext cx="10515600" cy="4583690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4200" b="1" i="1" dirty="0">
                <a:latin typeface="Times New Roman" pitchFamily="18" charset="0"/>
                <a:cs typeface="Times New Roman" pitchFamily="18" charset="0"/>
              </a:rPr>
              <a:t>Preparation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Consent   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Privacy and  reassurance                                                                      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Empty bladder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Examining instruments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Inputs for sample collection 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Chaperon (for male examiner)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F58B2-8571-4BDC-B6BC-BCFD1184CC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6DAF5-C2FA-4985-AA29-A70B46F44B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225882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Gynecologic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Physical Examination…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General appearance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V/S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HEENT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LGS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CE90F5-2414-4213-A476-6F3332D51C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CD24F-56EF-4BB9-B6A1-F43CC4BA7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274516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Gynecologic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Physical Examination…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Breast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examination- inspection, palpation and look for lymph nodes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Chest-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CVS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for heart sound ,S1 and S2 sound 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CD079-53B4-4860-A98E-0B8445E44D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F03FF-C9AC-44C8-83D7-9311312C20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1359848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Abdomen-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Inspection, Auscultation, Palpation and percussion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Gus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Costovertebral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angle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Suprapubic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tenderness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8AD06-FE53-4A6D-B6D4-7BF9C0A754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30419-F788-43C6-91A5-6B6448C4E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187513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Unit I: Reproductive Basics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90688"/>
            <a:ext cx="10744200" cy="4486274"/>
          </a:xfrm>
        </p:spPr>
        <p:txBody>
          <a:bodyPr>
            <a:normAutofit/>
          </a:bodyPr>
          <a:lstStyle/>
          <a:p>
            <a:r>
              <a:rPr lang="en-US" dirty="0"/>
              <a:t>Definition </a:t>
            </a:r>
          </a:p>
          <a:p>
            <a:r>
              <a:rPr lang="en-US" dirty="0"/>
              <a:t>Approach to the Patient</a:t>
            </a:r>
          </a:p>
          <a:p>
            <a:r>
              <a:rPr lang="en-US" dirty="0"/>
              <a:t>The role of imaging techniques in gynecology</a:t>
            </a:r>
          </a:p>
          <a:p>
            <a:r>
              <a:rPr lang="en-US" dirty="0"/>
              <a:t>Embryology of the urogenital system &amp;congenital Anomalies of the female Genitalia</a:t>
            </a:r>
          </a:p>
          <a:p>
            <a:r>
              <a:rPr lang="en-US" dirty="0"/>
              <a:t>Genetic disorders &amp; sex chromosome abnormalities</a:t>
            </a:r>
          </a:p>
          <a:p>
            <a:r>
              <a:rPr lang="en-US" dirty="0"/>
              <a:t>Gynecological assessment and diagnostic procedures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F76BB-75DE-4E87-9317-76D24135AC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6BA0C-376D-4896-85A8-85C6DF0A05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343552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Pelvic examination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7083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Most  important in gynecology 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Lithotomy position is ideal for examination </a:t>
            </a:r>
          </a:p>
          <a:p>
            <a:pPr>
              <a:lnSpc>
                <a:spcPct val="100000"/>
              </a:lnSpc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2521526"/>
            <a:ext cx="8007927" cy="378229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1517-B075-44CA-A6BB-6FC9C449E817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External genitalia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Inspection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Pubic hair- distribution 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Labia major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minora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-for ulcer, swelling. 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Discharge from Urethra and Vaginal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introitus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AE15-D541-4BFA-A206-1F6623970A7B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Speculum Examination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" y="1399309"/>
            <a:ext cx="10903527" cy="501534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2DDD-6F8A-4088-BB89-E5B84D70070F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4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Cont--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Speculum Examination 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Vagina-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color,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rugae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folds,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dischrge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laceration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Cervix-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color,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dilatation, effacement, bleeding and  mass 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2BD98-B61C-46F9-8EA6-0FEFEE8D4A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AA7F6-E0D2-4F12-B72C-EF8500604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647653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Digital vaginal and bimanual pelvic examination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1385455"/>
            <a:ext cx="8756073" cy="483523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403A-669B-409C-8C6F-7B8169EB70F6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9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Digital vaginal and bimanual pelvic examination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Vagina- mass and tenderness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Cervix- closed normally,  move 2-3 cm with out discomfort and it is smooth surface like tip of nose in consistency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Uterus- Normally non- tender, mobile, pear shaped smooth and firm.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Adnexa- not palpable except in thin women with soft abdomen   </a:t>
            </a:r>
          </a:p>
          <a:p>
            <a:pPr>
              <a:lnSpc>
                <a:spcPct val="150000"/>
              </a:lnSpc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FC927-46E8-4902-8AB7-FB81EFF1DA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1F04A-6B5E-4302-B153-58E141822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3570747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Recto-Vaginal Examination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1274618"/>
            <a:ext cx="8922327" cy="522316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9EC7-7603-449B-BB27-5F43DED48B81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93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6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Recto-vaginal examination….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63782"/>
            <a:ext cx="11319164" cy="544483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/>
              <a:t>The tone and symmetry of the sphincter are determined.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The </a:t>
            </a:r>
            <a:r>
              <a:rPr lang="en-US" dirty="0" err="1"/>
              <a:t>parametrial</a:t>
            </a:r>
            <a:r>
              <a:rPr lang="en-US" dirty="0"/>
              <a:t> tissue is then palpated between the index finger in the vagina and the middle finger in the rectum.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Finally, the posterior uterine surface, adnexal areas, </a:t>
            </a:r>
            <a:r>
              <a:rPr lang="en-US" dirty="0" err="1"/>
              <a:t>uterosacral</a:t>
            </a:r>
            <a:r>
              <a:rPr lang="en-US" dirty="0"/>
              <a:t> ligaments, and pouch of Douglas, along with the </a:t>
            </a:r>
            <a:r>
              <a:rPr lang="en-US" dirty="0" err="1"/>
              <a:t>ano</a:t>
            </a:r>
            <a:r>
              <a:rPr lang="en-US" dirty="0"/>
              <a:t>-rectal area, are palpated.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The </a:t>
            </a:r>
            <a:r>
              <a:rPr lang="en-US" dirty="0" err="1"/>
              <a:t>rectovaginal</a:t>
            </a:r>
            <a:r>
              <a:rPr lang="en-US" dirty="0"/>
              <a:t> examination enhances the evaluation of cul-de-sac or ovarian pathology.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Particles of hard fecal material may interfere with an accurate examination.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a separate rectal examination is  indicated for children and/or virgins where vaginal examination is impossible.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F6DE-120B-452C-A70D-76154A571F49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0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Recording of pelvic examination findings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301"/>
            <a:ext cx="10799618" cy="5292436"/>
          </a:xfrm>
        </p:spPr>
        <p:txBody>
          <a:bodyPr>
            <a:normAutofit/>
          </a:bodyPr>
          <a:lstStyle/>
          <a:p>
            <a:r>
              <a:rPr lang="en-US" dirty="0"/>
              <a:t>Perineum—lacerations, scarring</a:t>
            </a:r>
          </a:p>
          <a:p>
            <a:r>
              <a:rPr lang="en-US" dirty="0"/>
              <a:t>External genitalia—stage of development, color, lesions, </a:t>
            </a:r>
            <a:r>
              <a:rPr lang="en-US" dirty="0" err="1"/>
              <a:t>Bartholin</a:t>
            </a:r>
            <a:r>
              <a:rPr lang="en-US" dirty="0"/>
              <a:t> glands</a:t>
            </a:r>
          </a:p>
          <a:p>
            <a:r>
              <a:rPr lang="en-US" dirty="0"/>
              <a:t>Vestibule—</a:t>
            </a:r>
            <a:r>
              <a:rPr lang="en-US" dirty="0" err="1"/>
              <a:t>Skene</a:t>
            </a:r>
            <a:r>
              <a:rPr lang="en-US" dirty="0"/>
              <a:t> glands, urethral orifice, </a:t>
            </a:r>
            <a:r>
              <a:rPr lang="en-US" dirty="0" err="1"/>
              <a:t>hymenal</a:t>
            </a:r>
            <a:r>
              <a:rPr lang="en-US" dirty="0"/>
              <a:t> ring</a:t>
            </a:r>
          </a:p>
          <a:p>
            <a:r>
              <a:rPr lang="en-US" dirty="0"/>
              <a:t>Vagina—color, lesions, leucorrhea, tone, </a:t>
            </a:r>
            <a:r>
              <a:rPr lang="en-US" dirty="0" err="1"/>
              <a:t>rugae</a:t>
            </a:r>
            <a:endParaRPr lang="en-US" dirty="0"/>
          </a:p>
          <a:p>
            <a:r>
              <a:rPr lang="en-US" dirty="0"/>
              <a:t>Cervix—shape, consistency, mobility, parity, lesions</a:t>
            </a:r>
          </a:p>
          <a:p>
            <a:r>
              <a:rPr lang="en-US" dirty="0"/>
              <a:t>Uterus—position, mobility, size, shape, consistency</a:t>
            </a:r>
          </a:p>
          <a:p>
            <a:r>
              <a:rPr lang="en-US" dirty="0"/>
              <a:t>Adnexa—position, mobility, masses, tenderness</a:t>
            </a:r>
          </a:p>
          <a:p>
            <a:r>
              <a:rPr lang="en-US" dirty="0" err="1"/>
              <a:t>Rectovaginal</a:t>
            </a:r>
            <a:r>
              <a:rPr lang="en-US" dirty="0"/>
              <a:t> examination—confirmation of pelvic findings</a:t>
            </a:r>
          </a:p>
          <a:p>
            <a:r>
              <a:rPr lang="en-US" dirty="0"/>
              <a:t>Rectal examination—additional findings, occult blood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764-D547-48B8-88A3-998C1F257B08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59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Integumentary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for hyper pigmentation and rash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Extremities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check for edema and dilated vessels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CNS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Assessment:-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Plan ( plan for investigation and management)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905-4D13-4C5A-ABE2-79AA207A01F2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1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Gynecology 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pPr algn="just"/>
            <a:r>
              <a:rPr lang="en-US" dirty="0"/>
              <a:t>The word "</a:t>
            </a:r>
            <a:r>
              <a:rPr lang="en-US" dirty="0" err="1"/>
              <a:t>gynaecology</a:t>
            </a:r>
            <a:r>
              <a:rPr lang="en-US" dirty="0"/>
              <a:t>" comes from of </a:t>
            </a:r>
            <a:r>
              <a:rPr lang="en-US" dirty="0">
                <a:hlinkClick r:id="rId2" tooltip="Ancient Greek"/>
              </a:rPr>
              <a:t>Greek</a:t>
            </a:r>
            <a:r>
              <a:rPr lang="en-US" dirty="0"/>
              <a:t>  words , (</a:t>
            </a:r>
            <a:r>
              <a:rPr lang="en-US" i="1" dirty="0" err="1"/>
              <a:t>gyne</a:t>
            </a:r>
            <a:r>
              <a:rPr lang="en-US" i="1" dirty="0"/>
              <a:t>)</a:t>
            </a:r>
            <a:r>
              <a:rPr lang="en-US" dirty="0"/>
              <a:t>, "woman", and </a:t>
            </a:r>
            <a:r>
              <a:rPr lang="en-US" i="1" dirty="0"/>
              <a:t>-logia</a:t>
            </a:r>
            <a:r>
              <a:rPr lang="en-US" dirty="0"/>
              <a:t>, "study".</a:t>
            </a:r>
          </a:p>
          <a:p>
            <a:pPr algn="just"/>
            <a:r>
              <a:rPr lang="en-US" dirty="0"/>
              <a:t>Is the branch of medicine dealing with the health of the  </a:t>
            </a:r>
            <a:r>
              <a:rPr lang="en-US" dirty="0">
                <a:hlinkClick r:id="rId3" tooltip="Female reproductive system"/>
              </a:rPr>
              <a:t>female reproductive  systems</a:t>
            </a:r>
            <a:r>
              <a:rPr lang="en-US" dirty="0"/>
              <a:t>  (</a:t>
            </a:r>
            <a:r>
              <a:rPr lang="en-US" dirty="0">
                <a:hlinkClick r:id="rId4" tooltip="Vagina"/>
              </a:rPr>
              <a:t>vagina</a:t>
            </a:r>
            <a:r>
              <a:rPr lang="en-US" dirty="0"/>
              <a:t>, </a:t>
            </a:r>
            <a:r>
              <a:rPr lang="en-US" dirty="0">
                <a:hlinkClick r:id="rId5" tooltip="Uterus"/>
              </a:rPr>
              <a:t>uterus</a:t>
            </a:r>
            <a:r>
              <a:rPr lang="en-US" dirty="0"/>
              <a:t>, and </a:t>
            </a:r>
            <a:r>
              <a:rPr lang="en-US" dirty="0">
                <a:hlinkClick r:id="rId6" tooltip="Ovaries"/>
              </a:rPr>
              <a:t>ovaries</a:t>
            </a:r>
            <a:r>
              <a:rPr lang="en-US" dirty="0"/>
              <a:t>) and the </a:t>
            </a:r>
            <a:r>
              <a:rPr lang="en-US" dirty="0">
                <a:hlinkClick r:id="rId7" tooltip="Breasts"/>
              </a:rPr>
              <a:t>breasts</a:t>
            </a:r>
            <a:r>
              <a:rPr lang="en-US" dirty="0"/>
              <a:t>.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B6E1-0F38-438E-9B50-D09E4B701292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1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378980"/>
            <a:ext cx="10515600" cy="1117311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Diagnostic procedures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Tests for vaginal infection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Direct microscopic examination of swabs.</a:t>
            </a:r>
          </a:p>
          <a:p>
            <a:pPr lvl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Urinalysis </a:t>
            </a:r>
          </a:p>
          <a:p>
            <a:pPr lvl="1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Urine culture </a:t>
            </a:r>
          </a:p>
          <a:p>
            <a:pPr marL="0" indent="0">
              <a:buNone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Tests for pregnancy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947D-5FCF-47CC-8336-12ED01EFE4C2}" type="datetime1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44693"/>
      </p:ext>
    </p:extLst>
  </p:cSld>
  <p:clrMapOvr>
    <a:masterClrMapping/>
  </p:clrMapOvr>
  <p:transition advTm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8764"/>
            <a:ext cx="10515600" cy="1191924"/>
          </a:xfrm>
        </p:spPr>
        <p:txBody>
          <a:bodyPr>
            <a:normAutofit/>
          </a:bodyPr>
          <a:lstStyle/>
          <a:p>
            <a:r>
              <a:rPr lang="en-US" b="1" dirty="0"/>
              <a:t>Diagnostic procedures…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Endometrial/vulvar Biopsy</a:t>
            </a:r>
          </a:p>
          <a:p>
            <a:pPr>
              <a:defRPr/>
            </a:pPr>
            <a:r>
              <a:rPr lang="en-US" dirty="0"/>
              <a:t>Helps to evaluate benign and malignant conditions </a:t>
            </a:r>
          </a:p>
          <a:p>
            <a:pPr>
              <a:defRPr/>
            </a:pPr>
            <a:r>
              <a:rPr lang="en-US" dirty="0"/>
              <a:t>Endometrial sampling is of greatest value in the evaluation of abnormal bleeding when diffuse rather than focal endometrial changes are suspected.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6DF2-45D9-404D-80E1-3F06C256635D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19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Diagnostic procedures…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300856" cy="45854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Ovulation Detection and Prediction</a:t>
            </a:r>
          </a:p>
          <a:p>
            <a:pPr algn="just"/>
            <a:r>
              <a:rPr lang="en-US" dirty="0"/>
              <a:t>determination of a biphasic temperature pattern by recording the basal body temperature (BBT).</a:t>
            </a:r>
          </a:p>
          <a:p>
            <a:pPr algn="just"/>
            <a:r>
              <a:rPr lang="en-US" dirty="0"/>
              <a:t> Serial </a:t>
            </a:r>
            <a:r>
              <a:rPr lang="en-US" dirty="0" err="1"/>
              <a:t>ultrasonographic</a:t>
            </a:r>
            <a:r>
              <a:rPr lang="en-US" dirty="0"/>
              <a:t> studies of follicular growth and disappearance and subsequent formation of a corpus luteum. </a:t>
            </a:r>
          </a:p>
          <a:p>
            <a:pPr algn="just"/>
            <a:r>
              <a:rPr lang="en-US" dirty="0"/>
              <a:t>Using home test kits for detecting the mid cycle surge of luteinizing hormone (LH) in urine.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1F7E-482F-4789-950B-8BFCF00C87B5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Diagnostic procedures…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758055" cy="4665662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Hysteroscopy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visual examination of the uterine cavity through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fiberoptic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instrument</a:t>
            </a:r>
          </a:p>
          <a:p>
            <a:pPr lvl="1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Used to evaluate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endocervical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canal, endometrial cavity and tubal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ostia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procedure is often coupled with  sight directed biopsy or followed by endometrial curettage to evaluate for endometrial pathology.</a:t>
            </a:r>
          </a:p>
          <a:p>
            <a:pPr lvl="1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Unlike ultrasonography,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hysterosalpingography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(HSG) or endometrial biopsy it has unique advantage of combining thorough diagnostic procedures with treatment. 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EF38-FB26-4FA6-AD5A-74E98F9BD0F1}" type="datetime1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1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0218"/>
            <a:ext cx="10515600" cy="1399743"/>
          </a:xfrm>
        </p:spPr>
        <p:txBody>
          <a:bodyPr>
            <a:normAutofit/>
          </a:bodyPr>
          <a:lstStyle/>
          <a:p>
            <a:r>
              <a:rPr lang="en-US" sz="3600" b="1" dirty="0"/>
              <a:t>Diagnostic procedures…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18"/>
            <a:ext cx="10633364" cy="459754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Papanicolaou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smear of cervix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(pap smear)</a:t>
            </a:r>
            <a:endParaRPr lang="en-US" dirty="0"/>
          </a:p>
          <a:p>
            <a:r>
              <a:rPr lang="en-US" dirty="0"/>
              <a:t>Helps to  diagnose precancerous lesions of the cervix</a:t>
            </a:r>
          </a:p>
          <a:p>
            <a:r>
              <a:rPr lang="en-US" dirty="0"/>
              <a:t>standard method of screening for cervical cancer.</a:t>
            </a:r>
          </a:p>
          <a:p>
            <a:pPr algn="just"/>
            <a:r>
              <a:rPr lang="en-US" dirty="0"/>
              <a:t> can be also used to assess hormonal status and to assist in identifying sexually transmitted pathogens, such as herpes simplex, HPV, Chlamydia trachomatis, and </a:t>
            </a:r>
            <a:r>
              <a:rPr lang="en-US" dirty="0" err="1"/>
              <a:t>Trichomonas</a:t>
            </a:r>
            <a:r>
              <a:rPr lang="en-US" dirty="0"/>
              <a:t> </a:t>
            </a:r>
            <a:r>
              <a:rPr lang="en-US" dirty="0" err="1"/>
              <a:t>vaginalis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8FE5-C973-473D-92B3-9219EA17D8AF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08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62" y="212725"/>
            <a:ext cx="10515600" cy="964911"/>
          </a:xfrm>
        </p:spPr>
        <p:txBody>
          <a:bodyPr/>
          <a:lstStyle/>
          <a:p>
            <a:r>
              <a:rPr lang="en-US" b="1" dirty="0"/>
              <a:t>Diagnostic procedures…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57745"/>
            <a:ext cx="10813474" cy="481921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Colposcopy</a:t>
            </a:r>
          </a:p>
          <a:p>
            <a:pPr algn="just"/>
            <a:r>
              <a:rPr lang="en-US" dirty="0"/>
              <a:t>Aids  in examining the visible portion of the female reproductive tract (i.e., vulva, vagina, cervix) </a:t>
            </a:r>
          </a:p>
          <a:p>
            <a:pPr algn="just"/>
            <a:r>
              <a:rPr lang="en-US" dirty="0"/>
              <a:t> complements </a:t>
            </a:r>
            <a:r>
              <a:rPr lang="en-US" dirty="0" err="1"/>
              <a:t>cytologic</a:t>
            </a:r>
            <a:r>
              <a:rPr lang="en-US" dirty="0"/>
              <a:t> evaluation and localizes the source of abnormal cells seen on </a:t>
            </a:r>
            <a:r>
              <a:rPr lang="en-US" dirty="0" err="1"/>
              <a:t>cytologic</a:t>
            </a:r>
            <a:r>
              <a:rPr lang="en-US" dirty="0"/>
              <a:t> examination guiding selective biopsy. </a:t>
            </a:r>
          </a:p>
          <a:p>
            <a:pPr algn="just"/>
            <a:r>
              <a:rPr lang="en-US" dirty="0"/>
              <a:t>Vulvar diseases amenable to </a:t>
            </a:r>
            <a:r>
              <a:rPr lang="en-US" dirty="0" err="1"/>
              <a:t>colposcopic</a:t>
            </a:r>
            <a:r>
              <a:rPr lang="en-US" dirty="0"/>
              <a:t> evaluation include HPV infections, Herpes </a:t>
            </a:r>
            <a:r>
              <a:rPr lang="en-US" dirty="0" err="1"/>
              <a:t>genitalis</a:t>
            </a:r>
            <a:r>
              <a:rPr lang="en-US" dirty="0"/>
              <a:t>, and </a:t>
            </a:r>
            <a:r>
              <a:rPr lang="en-US" dirty="0" err="1"/>
              <a:t>preinvasive</a:t>
            </a:r>
            <a:r>
              <a:rPr lang="en-US" dirty="0"/>
              <a:t> cancers. 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62CB-0B3B-4CE1-9E2A-EAD7B544ABCC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59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9711"/>
          </a:xfrm>
        </p:spPr>
        <p:txBody>
          <a:bodyPr/>
          <a:lstStyle/>
          <a:p>
            <a:r>
              <a:rPr lang="en-US" b="1" dirty="0"/>
              <a:t>Diagnostic procedures…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838200" y="1634836"/>
            <a:ext cx="10515600" cy="454212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Culdocentesis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Involves the introduction of a spinal needle through the vagina into the peritoneal space of pouch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douglas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aspirate peritoneal fluid.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type of fluid obtained indicates the type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intraperitoneal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lesion. 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Ex. Bloody with a ruptured ectopic pregnancy. Pus with acute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salpingitis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ascetic with malignant cells in cancer.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799B-D284-4D8E-8773-FE0E695DB3C6}" type="datetime1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52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Diagnostic procedures…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Radiographic diagnostic procedures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May be helpful in the diagnosis of pelvic conditions.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Ultrasonography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Record high-frequency sound waves as they are reflected from anatomic structures.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U/S is a simple and painless procedure that has added advantage of freedom from any radiation hazard.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Can be helpful in the diagnostics of almost any pelvic abnormality, as all structures, normal and abnormal.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BE7F-E785-44C4-BEDE-6980BC653B9C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05636"/>
      </p:ext>
    </p:extLst>
  </p:cSld>
  <p:clrMapOvr>
    <a:masterClrMapping/>
  </p:clrMapOvr>
  <p:transition advTm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602"/>
          </a:xfrm>
        </p:spPr>
        <p:txBody>
          <a:bodyPr/>
          <a:lstStyle/>
          <a:p>
            <a:r>
              <a:rPr lang="en-US" dirty="0"/>
              <a:t>Reading Assignment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/>
          <a:lstStyle/>
          <a:p>
            <a:r>
              <a:rPr lang="en-US" dirty="0"/>
              <a:t>The role of imaging techniques in gynecology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A199-3C32-4BE9-80F6-C6D9D31265ED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59F4-6079-44F6-89B2-7D5CDBFC8A8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9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/>
          </a:p>
          <a:p>
            <a:pPr>
              <a:buFont typeface="Arial" pitchFamily="34" charset="0"/>
              <a:buNone/>
            </a:pPr>
            <a:r>
              <a:rPr lang="en-US" dirty="0"/>
              <a:t>                         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Thank you!!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81CD1-7D59-4EC9-AD1D-A46D2C670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BC4F4-5BAC-4F53-A130-8B2B42026F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367328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Approach to the Patient</a:t>
            </a:r>
            <a:endParaRPr lang="en-US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6364" y="1565564"/>
            <a:ext cx="11582400" cy="46113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Session objectives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At the end of this session, the students will be able to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Develop interpersonal and communication skills that promote patient– midwife interaction and trust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Take proper gynecologic history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Perform proper gynecologic physical examination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Identify common diagnostic procedures in gynecology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Explain the role of imaging techniques in gynecology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F39D1-B455-4426-9E23-C485AA88B8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D3FF1-0C31-4CED-AF2A-267645E2E8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274959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602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Approach to the Patient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95745" y="1454728"/>
            <a:ext cx="11055928" cy="50014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practice of gynecology requires many skills. 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addition to medical knowledge, the midwife should develop interpersonal and communication skills that promote patient– midwife interaction and trust.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After a dialogue has been established, the patient assessment proceeds with obtaining a complete history and performing a physical examination.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The assessment should include any apparent medical condition as well as the psychological, social, and family aspects of her situation. </a:t>
            </a:r>
          </a:p>
          <a:p>
            <a:pPr algn="just">
              <a:lnSpc>
                <a:spcPct val="100000"/>
              </a:lnSpc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5FDB-E3DC-4BED-83D6-E0A5230770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67102-703A-429E-85AF-EEADC26D1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203797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5018" y="365125"/>
            <a:ext cx="10688782" cy="1020330"/>
          </a:xfrm>
        </p:spPr>
        <p:txBody>
          <a:bodyPr/>
          <a:lstStyle/>
          <a:p>
            <a:r>
              <a:rPr lang="en-US" dirty="0"/>
              <a:t>Gynecologic History Taking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65018" y="1385455"/>
            <a:ext cx="10958946" cy="4791508"/>
          </a:xfrm>
        </p:spPr>
        <p:txBody>
          <a:bodyPr rtlCol="0"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Identification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Name                               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  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Martial status                   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Religion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Educational status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Occupation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Date of admission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FE3E4-7919-40AE-99C5-0897826231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2ECB9-956E-49EE-8E20-204F4AA8A2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406080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/>
          <a:lstStyle/>
          <a:p>
            <a:r>
              <a:rPr lang="en-US" dirty="0"/>
              <a:t>Gynecologic History Taking ….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316182"/>
            <a:ext cx="10536382" cy="4860781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B) Chief complaints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patient may come the following gynecologic complaints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Cessation of menses ( Amenorrhea)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Vaginal bleeding and discharge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 abdominal pain or deep pelvic pain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 during intercourse( dyspareunia)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 during menstruation( dysmenorrhea)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873CB-65ED-4C6C-8B85-D8EA78D86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74F1E-B015-4F61-B3B6-7642817B3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395784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8200" y="554182"/>
            <a:ext cx="10515600" cy="957119"/>
          </a:xfrm>
        </p:spPr>
        <p:txBody>
          <a:bodyPr/>
          <a:lstStyle/>
          <a:p>
            <a:r>
              <a:rPr lang="en-US" sz="3200" dirty="0"/>
              <a:t>Gynecologic History Taking 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51164" y="1511302"/>
            <a:ext cx="10702636" cy="46656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Chief complaints…….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Protruding mass out per vagina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Genital ulcer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Urinary incontinence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Abdominal swelling and  distention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Abnormal hair growth (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Sexual Assault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A7867-54DD-49D0-9AF3-41DF8861BD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D145D-2DE9-4D38-B6E7-52CE1BF12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408934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dirty="0"/>
              <a:t>Gynecologic History Taking ….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646238"/>
            <a:ext cx="10688782" cy="4530725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History of present illness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parity and Abortion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Detail of each complaint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Localization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Duration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 and time of on set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Aggravating and  relieving factors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Sequence of symptoms</a:t>
            </a:r>
          </a:p>
          <a:p>
            <a:pPr>
              <a:lnSpc>
                <a:spcPct val="150000"/>
              </a:lnSpc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F2224-9A36-4FF1-B4AE-A572376A3A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7428F-DD74-4A82-9CCD-63C6C502A0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Mihretu Molla</a:t>
            </a:r>
          </a:p>
        </p:txBody>
      </p:sp>
    </p:spTree>
    <p:extLst>
      <p:ext uri="{BB962C8B-B14F-4D97-AF65-F5344CB8AC3E}">
        <p14:creationId xmlns:p14="http://schemas.microsoft.com/office/powerpoint/2010/main" val="321869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1649</Words>
  <Application>Microsoft Office PowerPoint</Application>
  <PresentationFormat>Widescreen</PresentationFormat>
  <Paragraphs>349</Paragraphs>
  <Slides>39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Unit I: Reproductive Basics </vt:lpstr>
      <vt:lpstr>Gynecology definition </vt:lpstr>
      <vt:lpstr>Approach to the Patient</vt:lpstr>
      <vt:lpstr>Approach to the Patient</vt:lpstr>
      <vt:lpstr>Gynecologic History Taking </vt:lpstr>
      <vt:lpstr>Gynecologic History Taking ….</vt:lpstr>
      <vt:lpstr>Gynecologic History Taking ….</vt:lpstr>
      <vt:lpstr>Gynecologic History Taking ….</vt:lpstr>
      <vt:lpstr>Gynecologic History Taking ….</vt:lpstr>
      <vt:lpstr>Gynecologic History Taking ….</vt:lpstr>
      <vt:lpstr>Gynecologic History Taking ….</vt:lpstr>
      <vt:lpstr>Gynecologic History Taking ….</vt:lpstr>
      <vt:lpstr>Gynecologic History Taking ….</vt:lpstr>
      <vt:lpstr>Gynecologic History Taking ….</vt:lpstr>
      <vt:lpstr> Gynecologic Physical Examination </vt:lpstr>
      <vt:lpstr>Gynecologic Physical Examination…</vt:lpstr>
      <vt:lpstr>Gynecologic Physical Examination…</vt:lpstr>
      <vt:lpstr>PowerPoint Presentation</vt:lpstr>
      <vt:lpstr> Pelvic examination  </vt:lpstr>
      <vt:lpstr> External genitalia </vt:lpstr>
      <vt:lpstr>Speculum Examination</vt:lpstr>
      <vt:lpstr>Cont--</vt:lpstr>
      <vt:lpstr> Digital vaginal and bimanual pelvic examination </vt:lpstr>
      <vt:lpstr> Digital vaginal and bimanual pelvic examination </vt:lpstr>
      <vt:lpstr> Recto-Vaginal Examination </vt:lpstr>
      <vt:lpstr>Recto-vaginal examination….</vt:lpstr>
      <vt:lpstr>Recording of pelvic examination findings  </vt:lpstr>
      <vt:lpstr>Physical examination ….</vt:lpstr>
      <vt:lpstr> Diagnostic procedures </vt:lpstr>
      <vt:lpstr>Diagnostic procedures…</vt:lpstr>
      <vt:lpstr>Diagnostic procedures…</vt:lpstr>
      <vt:lpstr>Diagnostic procedures…</vt:lpstr>
      <vt:lpstr>Diagnostic procedures…</vt:lpstr>
      <vt:lpstr>Diagnostic procedures…</vt:lpstr>
      <vt:lpstr>Diagnostic procedures…</vt:lpstr>
      <vt:lpstr>Diagnostic procedures…</vt:lpstr>
      <vt:lpstr>Reading Assignment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</dc:creator>
  <cp:lastModifiedBy>Mihretu</cp:lastModifiedBy>
  <cp:revision>28</cp:revision>
  <dcterms:created xsi:type="dcterms:W3CDTF">2019-03-18T08:22:53Z</dcterms:created>
  <dcterms:modified xsi:type="dcterms:W3CDTF">2020-04-27T06:22:37Z</dcterms:modified>
</cp:coreProperties>
</file>