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8"/>
  </p:notesMasterIdLst>
  <p:sldIdLst>
    <p:sldId id="256" r:id="rId2"/>
    <p:sldId id="257" r:id="rId3"/>
    <p:sldId id="317" r:id="rId4"/>
    <p:sldId id="318" r:id="rId5"/>
    <p:sldId id="319" r:id="rId6"/>
    <p:sldId id="320" r:id="rId7"/>
    <p:sldId id="321" r:id="rId8"/>
    <p:sldId id="322" r:id="rId9"/>
    <p:sldId id="323" r:id="rId10"/>
    <p:sldId id="324" r:id="rId11"/>
    <p:sldId id="325" r:id="rId12"/>
    <p:sldId id="326" r:id="rId13"/>
    <p:sldId id="327" r:id="rId14"/>
    <p:sldId id="328" r:id="rId15"/>
    <p:sldId id="329" r:id="rId16"/>
    <p:sldId id="330" r:id="rId17"/>
    <p:sldId id="331" r:id="rId18"/>
    <p:sldId id="332" r:id="rId19"/>
    <p:sldId id="333" r:id="rId20"/>
    <p:sldId id="334" r:id="rId21"/>
    <p:sldId id="335" r:id="rId22"/>
    <p:sldId id="336" r:id="rId23"/>
    <p:sldId id="337" r:id="rId24"/>
    <p:sldId id="338" r:id="rId25"/>
    <p:sldId id="339" r:id="rId26"/>
    <p:sldId id="340" r:id="rId27"/>
    <p:sldId id="341" r:id="rId28"/>
    <p:sldId id="258" r:id="rId29"/>
    <p:sldId id="259" r:id="rId30"/>
    <p:sldId id="260" r:id="rId31"/>
    <p:sldId id="261" r:id="rId32"/>
    <p:sldId id="262" r:id="rId33"/>
    <p:sldId id="263" r:id="rId34"/>
    <p:sldId id="264" r:id="rId35"/>
    <p:sldId id="274" r:id="rId36"/>
    <p:sldId id="275" r:id="rId37"/>
    <p:sldId id="276" r:id="rId38"/>
    <p:sldId id="281" r:id="rId39"/>
    <p:sldId id="282" r:id="rId40"/>
    <p:sldId id="283" r:id="rId41"/>
    <p:sldId id="284" r:id="rId42"/>
    <p:sldId id="285" r:id="rId43"/>
    <p:sldId id="286" r:id="rId44"/>
    <p:sldId id="289" r:id="rId45"/>
    <p:sldId id="295" r:id="rId46"/>
    <p:sldId id="296" r:id="rId47"/>
    <p:sldId id="297" r:id="rId48"/>
    <p:sldId id="298" r:id="rId49"/>
    <p:sldId id="299" r:id="rId50"/>
    <p:sldId id="300" r:id="rId51"/>
    <p:sldId id="301" r:id="rId52"/>
    <p:sldId id="302" r:id="rId53"/>
    <p:sldId id="303" r:id="rId54"/>
    <p:sldId id="304" r:id="rId55"/>
    <p:sldId id="305" r:id="rId56"/>
    <p:sldId id="306" r:id="rId57"/>
    <p:sldId id="307" r:id="rId58"/>
    <p:sldId id="308" r:id="rId59"/>
    <p:sldId id="309" r:id="rId60"/>
    <p:sldId id="310" r:id="rId61"/>
    <p:sldId id="311" r:id="rId62"/>
    <p:sldId id="312" r:id="rId63"/>
    <p:sldId id="313" r:id="rId64"/>
    <p:sldId id="314" r:id="rId65"/>
    <p:sldId id="315" r:id="rId66"/>
    <p:sldId id="316" r:id="rId6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55" d="100"/>
          <a:sy n="55" d="100"/>
        </p:scale>
        <p:origin x="614"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3.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4EECAAB-3A5C-4D20-A843-2CEF41E16A4B}" type="datetimeFigureOut">
              <a:rPr lang="en-US" smtClean="0"/>
              <a:t>6/8/2018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31BAF1-0B77-4845-9D8A-EB9914B6AEA5}" type="slidenum">
              <a:rPr lang="en-US" smtClean="0"/>
              <a:t>‹#›</a:t>
            </a:fld>
            <a:endParaRPr lang="en-US"/>
          </a:p>
        </p:txBody>
      </p:sp>
    </p:spTree>
    <p:extLst>
      <p:ext uri="{BB962C8B-B14F-4D97-AF65-F5344CB8AC3E}">
        <p14:creationId xmlns:p14="http://schemas.microsoft.com/office/powerpoint/2010/main" val="14194034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18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218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3FA157E-A4B4-407D-92DA-176FEA774353}" type="slidenum">
              <a:rPr lang="en-US" altLang="en-US"/>
              <a:pPr eaLnBrk="1" hangingPunct="1"/>
              <a:t>3</a:t>
            </a:fld>
            <a:endParaRPr lang="en-US" altLang="en-US"/>
          </a:p>
        </p:txBody>
      </p:sp>
    </p:spTree>
    <p:extLst>
      <p:ext uri="{BB962C8B-B14F-4D97-AF65-F5344CB8AC3E}">
        <p14:creationId xmlns:p14="http://schemas.microsoft.com/office/powerpoint/2010/main" val="40509963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10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310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BC712685-CEB4-4E3D-9F33-C647FFF10105}" type="slidenum">
              <a:rPr lang="en-US" altLang="en-US"/>
              <a:pPr eaLnBrk="1" hangingPunct="1"/>
              <a:t>12</a:t>
            </a:fld>
            <a:endParaRPr lang="en-US" altLang="en-US"/>
          </a:p>
        </p:txBody>
      </p:sp>
    </p:spTree>
    <p:extLst>
      <p:ext uri="{BB962C8B-B14F-4D97-AF65-F5344CB8AC3E}">
        <p14:creationId xmlns:p14="http://schemas.microsoft.com/office/powerpoint/2010/main" val="24230478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20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321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7623A8E8-FACB-4094-9ED2-78BF3C76C15A}" type="slidenum">
              <a:rPr lang="en-US" altLang="en-US"/>
              <a:pPr eaLnBrk="1" hangingPunct="1"/>
              <a:t>13</a:t>
            </a:fld>
            <a:endParaRPr lang="en-US" altLang="en-US"/>
          </a:p>
        </p:txBody>
      </p:sp>
    </p:spTree>
    <p:extLst>
      <p:ext uri="{BB962C8B-B14F-4D97-AF65-F5344CB8AC3E}">
        <p14:creationId xmlns:p14="http://schemas.microsoft.com/office/powerpoint/2010/main" val="19307065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33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7899E20F-58B4-4450-8827-414257ECFC6A}" type="slidenum">
              <a:rPr lang="en-US" altLang="en-US"/>
              <a:pPr eaLnBrk="1" hangingPunct="1"/>
              <a:t>14</a:t>
            </a:fld>
            <a:endParaRPr lang="en-US" altLang="en-US"/>
          </a:p>
        </p:txBody>
      </p:sp>
    </p:spTree>
    <p:extLst>
      <p:ext uri="{BB962C8B-B14F-4D97-AF65-F5344CB8AC3E}">
        <p14:creationId xmlns:p14="http://schemas.microsoft.com/office/powerpoint/2010/main" val="3733945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41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341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BC06F37A-2802-4846-A747-125C318D50F7}" type="slidenum">
              <a:rPr lang="en-US" altLang="en-US"/>
              <a:pPr eaLnBrk="1" hangingPunct="1"/>
              <a:t>15</a:t>
            </a:fld>
            <a:endParaRPr lang="en-US" altLang="en-US"/>
          </a:p>
        </p:txBody>
      </p:sp>
    </p:spTree>
    <p:extLst>
      <p:ext uri="{BB962C8B-B14F-4D97-AF65-F5344CB8AC3E}">
        <p14:creationId xmlns:p14="http://schemas.microsoft.com/office/powerpoint/2010/main" val="37707459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5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35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1BB0F611-9BEA-4F04-893C-374FB14FABA1}" type="slidenum">
              <a:rPr lang="en-US" altLang="en-US"/>
              <a:pPr eaLnBrk="1" hangingPunct="1"/>
              <a:t>16</a:t>
            </a:fld>
            <a:endParaRPr lang="en-US" altLang="en-US"/>
          </a:p>
        </p:txBody>
      </p:sp>
    </p:spTree>
    <p:extLst>
      <p:ext uri="{BB962C8B-B14F-4D97-AF65-F5344CB8AC3E}">
        <p14:creationId xmlns:p14="http://schemas.microsoft.com/office/powerpoint/2010/main" val="24769276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6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36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4A5BB5F-F34E-4536-8CE0-A76F0ED0576A}" type="slidenum">
              <a:rPr lang="en-US" altLang="en-US"/>
              <a:pPr eaLnBrk="1" hangingPunct="1"/>
              <a:t>17</a:t>
            </a:fld>
            <a:endParaRPr lang="en-US" altLang="en-US"/>
          </a:p>
        </p:txBody>
      </p:sp>
    </p:spTree>
    <p:extLst>
      <p:ext uri="{BB962C8B-B14F-4D97-AF65-F5344CB8AC3E}">
        <p14:creationId xmlns:p14="http://schemas.microsoft.com/office/powerpoint/2010/main" val="2178161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7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37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BF021716-9722-40A8-BC5E-3A4454E58952}" type="slidenum">
              <a:rPr lang="en-US" altLang="en-US"/>
              <a:pPr eaLnBrk="1" hangingPunct="1"/>
              <a:t>18</a:t>
            </a:fld>
            <a:endParaRPr lang="en-US" altLang="en-US"/>
          </a:p>
        </p:txBody>
      </p:sp>
    </p:spTree>
    <p:extLst>
      <p:ext uri="{BB962C8B-B14F-4D97-AF65-F5344CB8AC3E}">
        <p14:creationId xmlns:p14="http://schemas.microsoft.com/office/powerpoint/2010/main" val="842627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82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382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3074C9F-1875-47CD-8CE0-141F866A52EE}" type="slidenum">
              <a:rPr lang="en-US" altLang="en-US"/>
              <a:pPr eaLnBrk="1" hangingPunct="1"/>
              <a:t>19</a:t>
            </a:fld>
            <a:endParaRPr lang="en-US" altLang="en-US"/>
          </a:p>
        </p:txBody>
      </p:sp>
    </p:spTree>
    <p:extLst>
      <p:ext uri="{BB962C8B-B14F-4D97-AF65-F5344CB8AC3E}">
        <p14:creationId xmlns:p14="http://schemas.microsoft.com/office/powerpoint/2010/main" val="416253057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9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392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12DF1B8B-F823-46AC-9D2F-32E9F6A5C705}" type="slidenum">
              <a:rPr lang="en-US" altLang="en-US"/>
              <a:pPr eaLnBrk="1" hangingPunct="1"/>
              <a:t>20</a:t>
            </a:fld>
            <a:endParaRPr lang="en-US" altLang="en-US"/>
          </a:p>
        </p:txBody>
      </p:sp>
    </p:spTree>
    <p:extLst>
      <p:ext uri="{BB962C8B-B14F-4D97-AF65-F5344CB8AC3E}">
        <p14:creationId xmlns:p14="http://schemas.microsoft.com/office/powerpoint/2010/main" val="97267194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02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402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6579EB0-7580-4203-B005-CCC5FC71FC92}" type="slidenum">
              <a:rPr lang="en-US" altLang="en-US"/>
              <a:pPr eaLnBrk="1" hangingPunct="1"/>
              <a:t>21</a:t>
            </a:fld>
            <a:endParaRPr lang="en-US" altLang="en-US"/>
          </a:p>
        </p:txBody>
      </p:sp>
    </p:spTree>
    <p:extLst>
      <p:ext uri="{BB962C8B-B14F-4D97-AF65-F5344CB8AC3E}">
        <p14:creationId xmlns:p14="http://schemas.microsoft.com/office/powerpoint/2010/main" val="3091154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8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228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DBFE66E-F23C-452E-B6E0-E620053395D8}" type="slidenum">
              <a:rPr lang="en-US" altLang="en-US"/>
              <a:pPr eaLnBrk="1" hangingPunct="1"/>
              <a:t>4</a:t>
            </a:fld>
            <a:endParaRPr lang="en-US" altLang="en-US"/>
          </a:p>
        </p:txBody>
      </p:sp>
    </p:spTree>
    <p:extLst>
      <p:ext uri="{BB962C8B-B14F-4D97-AF65-F5344CB8AC3E}">
        <p14:creationId xmlns:p14="http://schemas.microsoft.com/office/powerpoint/2010/main" val="176110497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1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41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25699C7-BE29-499B-9206-A7D086CB6592}" type="slidenum">
              <a:rPr lang="en-US" altLang="en-US"/>
              <a:pPr eaLnBrk="1" hangingPunct="1"/>
              <a:t>22</a:t>
            </a:fld>
            <a:endParaRPr lang="en-US" altLang="en-US"/>
          </a:p>
        </p:txBody>
      </p:sp>
    </p:spTree>
    <p:extLst>
      <p:ext uri="{BB962C8B-B14F-4D97-AF65-F5344CB8AC3E}">
        <p14:creationId xmlns:p14="http://schemas.microsoft.com/office/powerpoint/2010/main" val="370909287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2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42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C20F8DE-D2AC-494E-AC87-C937AEAE1E4C}" type="slidenum">
              <a:rPr lang="en-US" altLang="en-US"/>
              <a:pPr eaLnBrk="1" hangingPunct="1"/>
              <a:t>23</a:t>
            </a:fld>
            <a:endParaRPr lang="en-US" altLang="en-US"/>
          </a:p>
        </p:txBody>
      </p:sp>
    </p:spTree>
    <p:extLst>
      <p:ext uri="{BB962C8B-B14F-4D97-AF65-F5344CB8AC3E}">
        <p14:creationId xmlns:p14="http://schemas.microsoft.com/office/powerpoint/2010/main" val="285750028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433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491E9C4-1FFD-40C7-BF9E-6EB29E2AC06E}" type="slidenum">
              <a:rPr lang="en-US" altLang="en-US"/>
              <a:pPr eaLnBrk="1" hangingPunct="1"/>
              <a:t>24</a:t>
            </a:fld>
            <a:endParaRPr lang="en-US" altLang="en-US"/>
          </a:p>
        </p:txBody>
      </p:sp>
    </p:spTree>
    <p:extLst>
      <p:ext uri="{BB962C8B-B14F-4D97-AF65-F5344CB8AC3E}">
        <p14:creationId xmlns:p14="http://schemas.microsoft.com/office/powerpoint/2010/main" val="323134525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4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443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9A352191-FE25-490E-BD7B-D608795F7B62}" type="slidenum">
              <a:rPr lang="en-US" altLang="en-US"/>
              <a:pPr eaLnBrk="1" hangingPunct="1"/>
              <a:t>25</a:t>
            </a:fld>
            <a:endParaRPr lang="en-US" altLang="en-US"/>
          </a:p>
        </p:txBody>
      </p:sp>
    </p:spTree>
    <p:extLst>
      <p:ext uri="{BB962C8B-B14F-4D97-AF65-F5344CB8AC3E}">
        <p14:creationId xmlns:p14="http://schemas.microsoft.com/office/powerpoint/2010/main" val="359340022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54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454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DABBFD0-1B22-4A56-8A9B-EC04F35E1F3C}" type="slidenum">
              <a:rPr lang="en-US" altLang="en-US"/>
              <a:pPr eaLnBrk="1" hangingPunct="1"/>
              <a:t>26</a:t>
            </a:fld>
            <a:endParaRPr lang="en-US" altLang="en-US"/>
          </a:p>
        </p:txBody>
      </p:sp>
    </p:spTree>
    <p:extLst>
      <p:ext uri="{BB962C8B-B14F-4D97-AF65-F5344CB8AC3E}">
        <p14:creationId xmlns:p14="http://schemas.microsoft.com/office/powerpoint/2010/main" val="177661692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6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464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C4D6396-B2AD-4141-835A-C9BDDFA2B801}" type="slidenum">
              <a:rPr lang="en-US" altLang="en-US"/>
              <a:pPr eaLnBrk="1" hangingPunct="1"/>
              <a:t>27</a:t>
            </a:fld>
            <a:endParaRPr lang="en-US" altLang="en-US"/>
          </a:p>
        </p:txBody>
      </p:sp>
    </p:spTree>
    <p:extLst>
      <p:ext uri="{BB962C8B-B14F-4D97-AF65-F5344CB8AC3E}">
        <p14:creationId xmlns:p14="http://schemas.microsoft.com/office/powerpoint/2010/main" val="169180729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98AA917B-D157-436A-9306-E42C05709568}" type="slidenum">
              <a:rPr lang="en-US" altLang="en-US">
                <a:latin typeface="Calibri" panose="020F0502020204030204" pitchFamily="34" charset="0"/>
              </a:rPr>
              <a:pPr eaLnBrk="1" hangingPunct="1"/>
              <a:t>35</a:t>
            </a:fld>
            <a:endParaRPr lang="en-US" altLang="en-US">
              <a:latin typeface="Calibri" panose="020F0502020204030204" pitchFamily="34" charset="0"/>
            </a:endParaRPr>
          </a:p>
        </p:txBody>
      </p:sp>
      <p:sp>
        <p:nvSpPr>
          <p:cNvPr id="63491" name="Rectangle 2"/>
          <p:cNvSpPr>
            <a:spLocks noRo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extLst>
      <p:ext uri="{BB962C8B-B14F-4D97-AF65-F5344CB8AC3E}">
        <p14:creationId xmlns:p14="http://schemas.microsoft.com/office/powerpoint/2010/main" val="269692943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C5E715E-4767-46CB-928D-87DDBEBB52B3}" type="slidenum">
              <a:rPr lang="en-US" altLang="en-US">
                <a:latin typeface="Calibri" panose="020F0502020204030204" pitchFamily="34" charset="0"/>
              </a:rPr>
              <a:pPr eaLnBrk="1" hangingPunct="1"/>
              <a:t>37</a:t>
            </a:fld>
            <a:endParaRPr lang="en-US" altLang="en-US">
              <a:latin typeface="Calibri" panose="020F0502020204030204" pitchFamily="34" charset="0"/>
            </a:endParaRPr>
          </a:p>
        </p:txBody>
      </p:sp>
    </p:spTree>
    <p:extLst>
      <p:ext uri="{BB962C8B-B14F-4D97-AF65-F5344CB8AC3E}">
        <p14:creationId xmlns:p14="http://schemas.microsoft.com/office/powerpoint/2010/main" val="28333503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16655DA7-E123-4A5D-A718-DB714E1D16A6}" type="slidenum">
              <a:rPr lang="en-US" altLang="en-US">
                <a:latin typeface="Calibri" panose="020F0502020204030204" pitchFamily="34" charset="0"/>
              </a:rPr>
              <a:pPr eaLnBrk="1" hangingPunct="1"/>
              <a:t>38</a:t>
            </a:fld>
            <a:endParaRPr lang="en-US" altLang="en-US">
              <a:latin typeface="Calibri" panose="020F0502020204030204" pitchFamily="34" charset="0"/>
            </a:endParaRPr>
          </a:p>
        </p:txBody>
      </p:sp>
      <p:sp>
        <p:nvSpPr>
          <p:cNvPr id="69635" name="Rectangle 2"/>
          <p:cNvSpPr>
            <a:spLocks noRo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extLst>
      <p:ext uri="{BB962C8B-B14F-4D97-AF65-F5344CB8AC3E}">
        <p14:creationId xmlns:p14="http://schemas.microsoft.com/office/powerpoint/2010/main" val="423122650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F5A0406-0283-40C9-97D1-20F821897270}" type="slidenum">
              <a:rPr lang="en-US" altLang="en-US">
                <a:latin typeface="Calibri" panose="020F0502020204030204" pitchFamily="34" charset="0"/>
              </a:rPr>
              <a:pPr eaLnBrk="1" hangingPunct="1"/>
              <a:t>44</a:t>
            </a:fld>
            <a:endParaRPr lang="en-US" altLang="en-US">
              <a:latin typeface="Calibri" panose="020F0502020204030204" pitchFamily="34" charset="0"/>
            </a:endParaRPr>
          </a:p>
        </p:txBody>
      </p:sp>
      <p:sp>
        <p:nvSpPr>
          <p:cNvPr id="70659" name="Rectangle 2"/>
          <p:cNvSpPr>
            <a:spLocks noRo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6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extLst>
      <p:ext uri="{BB962C8B-B14F-4D97-AF65-F5344CB8AC3E}">
        <p14:creationId xmlns:p14="http://schemas.microsoft.com/office/powerpoint/2010/main" val="12069147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39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239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53CE48A-9F69-448A-8DEB-B8954C3AB411}" type="slidenum">
              <a:rPr lang="en-US" altLang="en-US"/>
              <a:pPr eaLnBrk="1" hangingPunct="1"/>
              <a:t>5</a:t>
            </a:fld>
            <a:endParaRPr lang="en-US" altLang="en-US"/>
          </a:p>
        </p:txBody>
      </p:sp>
    </p:spTree>
    <p:extLst>
      <p:ext uri="{BB962C8B-B14F-4D97-AF65-F5344CB8AC3E}">
        <p14:creationId xmlns:p14="http://schemas.microsoft.com/office/powerpoint/2010/main" val="203809289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6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54276"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6AAEEFB-C4CF-488F-837D-56C582D67427}" type="slidenum">
              <a:rPr lang="en-US" altLang="en-US">
                <a:latin typeface="Calibri" panose="020F0502020204030204" pitchFamily="34" charset="0"/>
              </a:rPr>
              <a:pPr eaLnBrk="1" hangingPunct="1"/>
              <a:t>48</a:t>
            </a:fld>
            <a:endParaRPr lang="en-US" altLang="en-US">
              <a:latin typeface="Calibri" panose="020F0502020204030204" pitchFamily="34" charset="0"/>
            </a:endParaRPr>
          </a:p>
        </p:txBody>
      </p:sp>
    </p:spTree>
    <p:extLst>
      <p:ext uri="{BB962C8B-B14F-4D97-AF65-F5344CB8AC3E}">
        <p14:creationId xmlns:p14="http://schemas.microsoft.com/office/powerpoint/2010/main" val="376932014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54A5861-CB07-4CAE-8B58-86EAF4AB2C51}" type="slidenum">
              <a:rPr lang="en-US" altLang="en-US">
                <a:latin typeface="Calibri" panose="020F0502020204030204" pitchFamily="34" charset="0"/>
              </a:rPr>
              <a:pPr eaLnBrk="1" hangingPunct="1"/>
              <a:t>53</a:t>
            </a:fld>
            <a:endParaRPr lang="en-US" altLang="en-US">
              <a:latin typeface="Calibri" panose="020F0502020204030204" pitchFamily="34" charset="0"/>
            </a:endParaRPr>
          </a:p>
        </p:txBody>
      </p:sp>
      <p:sp>
        <p:nvSpPr>
          <p:cNvPr id="72707" name="Rectangle 2"/>
          <p:cNvSpPr>
            <a:spLocks noRo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extLst>
      <p:ext uri="{BB962C8B-B14F-4D97-AF65-F5344CB8AC3E}">
        <p14:creationId xmlns:p14="http://schemas.microsoft.com/office/powerpoint/2010/main" val="146868185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D353F54-241C-4814-B54F-E1AF621B1BC7}" type="slidenum">
              <a:rPr lang="en-US" altLang="en-US">
                <a:latin typeface="Calibri" panose="020F0502020204030204" pitchFamily="34" charset="0"/>
              </a:rPr>
              <a:pPr eaLnBrk="1" hangingPunct="1"/>
              <a:t>59</a:t>
            </a:fld>
            <a:endParaRPr lang="en-US" altLang="en-US">
              <a:latin typeface="Calibri" panose="020F0502020204030204" pitchFamily="34" charset="0"/>
            </a:endParaRPr>
          </a:p>
        </p:txBody>
      </p:sp>
      <p:sp>
        <p:nvSpPr>
          <p:cNvPr id="73731" name="Rectangle 2"/>
          <p:cNvSpPr>
            <a:spLocks noRo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373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extLst>
      <p:ext uri="{BB962C8B-B14F-4D97-AF65-F5344CB8AC3E}">
        <p14:creationId xmlns:p14="http://schemas.microsoft.com/office/powerpoint/2010/main" val="1678322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49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249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29BA4BCA-8EB1-47AD-962B-54AED581FE53}" type="slidenum">
              <a:rPr lang="en-US" altLang="en-US"/>
              <a:pPr eaLnBrk="1" hangingPunct="1"/>
              <a:t>6</a:t>
            </a:fld>
            <a:endParaRPr lang="en-US" altLang="en-US"/>
          </a:p>
        </p:txBody>
      </p:sp>
    </p:spTree>
    <p:extLst>
      <p:ext uri="{BB962C8B-B14F-4D97-AF65-F5344CB8AC3E}">
        <p14:creationId xmlns:p14="http://schemas.microsoft.com/office/powerpoint/2010/main" val="25308003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59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259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1B084617-7101-43C9-A8DC-A95F2EA777C6}" type="slidenum">
              <a:rPr lang="en-US" altLang="en-US"/>
              <a:pPr eaLnBrk="1" hangingPunct="1"/>
              <a:t>7</a:t>
            </a:fld>
            <a:endParaRPr lang="en-US" altLang="en-US"/>
          </a:p>
        </p:txBody>
      </p:sp>
    </p:spTree>
    <p:extLst>
      <p:ext uri="{BB962C8B-B14F-4D97-AF65-F5344CB8AC3E}">
        <p14:creationId xmlns:p14="http://schemas.microsoft.com/office/powerpoint/2010/main" val="28916864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69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269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BCBB626-0681-43C5-91BF-3A2357034205}" type="slidenum">
              <a:rPr lang="en-US" altLang="en-US"/>
              <a:pPr eaLnBrk="1" hangingPunct="1"/>
              <a:t>8</a:t>
            </a:fld>
            <a:endParaRPr lang="en-US" altLang="en-US"/>
          </a:p>
        </p:txBody>
      </p:sp>
    </p:spTree>
    <p:extLst>
      <p:ext uri="{BB962C8B-B14F-4D97-AF65-F5344CB8AC3E}">
        <p14:creationId xmlns:p14="http://schemas.microsoft.com/office/powerpoint/2010/main" val="2329724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80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280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1A741AE-70D3-4956-BCEB-D4F28724A23A}" type="slidenum">
              <a:rPr lang="en-US" altLang="en-US"/>
              <a:pPr eaLnBrk="1" hangingPunct="1"/>
              <a:t>9</a:t>
            </a:fld>
            <a:endParaRPr lang="en-US" altLang="en-US"/>
          </a:p>
        </p:txBody>
      </p:sp>
    </p:spTree>
    <p:extLst>
      <p:ext uri="{BB962C8B-B14F-4D97-AF65-F5344CB8AC3E}">
        <p14:creationId xmlns:p14="http://schemas.microsoft.com/office/powerpoint/2010/main" val="15469541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90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290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0BA8F2E-CB68-4B79-8734-612EC00F9981}" type="slidenum">
              <a:rPr lang="en-US" altLang="en-US"/>
              <a:pPr eaLnBrk="1" hangingPunct="1"/>
              <a:t>10</a:t>
            </a:fld>
            <a:endParaRPr lang="en-US" altLang="en-US"/>
          </a:p>
        </p:txBody>
      </p:sp>
    </p:spTree>
    <p:extLst>
      <p:ext uri="{BB962C8B-B14F-4D97-AF65-F5344CB8AC3E}">
        <p14:creationId xmlns:p14="http://schemas.microsoft.com/office/powerpoint/2010/main" val="19308344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00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300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72CE2F42-CE63-43F5-85B3-896C2A33FFD4}" type="slidenum">
              <a:rPr lang="en-US" altLang="en-US"/>
              <a:pPr eaLnBrk="1" hangingPunct="1"/>
              <a:t>11</a:t>
            </a:fld>
            <a:endParaRPr lang="en-US" altLang="en-US"/>
          </a:p>
        </p:txBody>
      </p:sp>
    </p:spTree>
    <p:extLst>
      <p:ext uri="{BB962C8B-B14F-4D97-AF65-F5344CB8AC3E}">
        <p14:creationId xmlns:p14="http://schemas.microsoft.com/office/powerpoint/2010/main" val="37789643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7754C21-B368-4A19-9204-0252E2087A22}" type="datetimeFigureOut">
              <a:rPr lang="en-US" smtClean="0"/>
              <a:t>6/8/2018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CEE567-7878-4183-A51F-95A8D233262E}" type="slidenum">
              <a:rPr lang="en-US" smtClean="0"/>
              <a:t>‹#›</a:t>
            </a:fld>
            <a:endParaRPr lang="en-US"/>
          </a:p>
        </p:txBody>
      </p:sp>
    </p:spTree>
    <p:extLst>
      <p:ext uri="{BB962C8B-B14F-4D97-AF65-F5344CB8AC3E}">
        <p14:creationId xmlns:p14="http://schemas.microsoft.com/office/powerpoint/2010/main" val="10610093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7754C21-B368-4A19-9204-0252E2087A22}" type="datetimeFigureOut">
              <a:rPr lang="en-US" smtClean="0"/>
              <a:t>6/8/2018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CEE567-7878-4183-A51F-95A8D233262E}" type="slidenum">
              <a:rPr lang="en-US" smtClean="0"/>
              <a:t>‹#›</a:t>
            </a:fld>
            <a:endParaRPr lang="en-US"/>
          </a:p>
        </p:txBody>
      </p:sp>
    </p:spTree>
    <p:extLst>
      <p:ext uri="{BB962C8B-B14F-4D97-AF65-F5344CB8AC3E}">
        <p14:creationId xmlns:p14="http://schemas.microsoft.com/office/powerpoint/2010/main" val="1528212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7754C21-B368-4A19-9204-0252E2087A22}" type="datetimeFigureOut">
              <a:rPr lang="en-US" smtClean="0"/>
              <a:t>6/8/2018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CEE567-7878-4183-A51F-95A8D233262E}" type="slidenum">
              <a:rPr lang="en-US" smtClean="0"/>
              <a:t>‹#›</a:t>
            </a:fld>
            <a:endParaRPr lang="en-US"/>
          </a:p>
        </p:txBody>
      </p:sp>
    </p:spTree>
    <p:extLst>
      <p:ext uri="{BB962C8B-B14F-4D97-AF65-F5344CB8AC3E}">
        <p14:creationId xmlns:p14="http://schemas.microsoft.com/office/powerpoint/2010/main" val="29687455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7754C21-B368-4A19-9204-0252E2087A22}" type="datetimeFigureOut">
              <a:rPr lang="en-US" smtClean="0"/>
              <a:t>6/8/2018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CEE567-7878-4183-A51F-95A8D233262E}" type="slidenum">
              <a:rPr lang="en-US" smtClean="0"/>
              <a:t>‹#›</a:t>
            </a:fld>
            <a:endParaRPr lang="en-US"/>
          </a:p>
        </p:txBody>
      </p:sp>
    </p:spTree>
    <p:extLst>
      <p:ext uri="{BB962C8B-B14F-4D97-AF65-F5344CB8AC3E}">
        <p14:creationId xmlns:p14="http://schemas.microsoft.com/office/powerpoint/2010/main" val="1565770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7754C21-B368-4A19-9204-0252E2087A22}" type="datetimeFigureOut">
              <a:rPr lang="en-US" smtClean="0"/>
              <a:t>6/8/2018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CEE567-7878-4183-A51F-95A8D233262E}" type="slidenum">
              <a:rPr lang="en-US" smtClean="0"/>
              <a:t>‹#›</a:t>
            </a:fld>
            <a:endParaRPr lang="en-US"/>
          </a:p>
        </p:txBody>
      </p:sp>
    </p:spTree>
    <p:extLst>
      <p:ext uri="{BB962C8B-B14F-4D97-AF65-F5344CB8AC3E}">
        <p14:creationId xmlns:p14="http://schemas.microsoft.com/office/powerpoint/2010/main" val="20838259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7754C21-B368-4A19-9204-0252E2087A22}" type="datetimeFigureOut">
              <a:rPr lang="en-US" smtClean="0"/>
              <a:t>6/8/2018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CEE567-7878-4183-A51F-95A8D233262E}" type="slidenum">
              <a:rPr lang="en-US" smtClean="0"/>
              <a:t>‹#›</a:t>
            </a:fld>
            <a:endParaRPr lang="en-US"/>
          </a:p>
        </p:txBody>
      </p:sp>
    </p:spTree>
    <p:extLst>
      <p:ext uri="{BB962C8B-B14F-4D97-AF65-F5344CB8AC3E}">
        <p14:creationId xmlns:p14="http://schemas.microsoft.com/office/powerpoint/2010/main" val="3796028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7754C21-B368-4A19-9204-0252E2087A22}" type="datetimeFigureOut">
              <a:rPr lang="en-US" smtClean="0"/>
              <a:t>6/8/2018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CEE567-7878-4183-A51F-95A8D233262E}" type="slidenum">
              <a:rPr lang="en-US" smtClean="0"/>
              <a:t>‹#›</a:t>
            </a:fld>
            <a:endParaRPr lang="en-US"/>
          </a:p>
        </p:txBody>
      </p:sp>
    </p:spTree>
    <p:extLst>
      <p:ext uri="{BB962C8B-B14F-4D97-AF65-F5344CB8AC3E}">
        <p14:creationId xmlns:p14="http://schemas.microsoft.com/office/powerpoint/2010/main" val="42718904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7754C21-B368-4A19-9204-0252E2087A22}" type="datetimeFigureOut">
              <a:rPr lang="en-US" smtClean="0"/>
              <a:t>6/8/2018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CEE567-7878-4183-A51F-95A8D233262E}" type="slidenum">
              <a:rPr lang="en-US" smtClean="0"/>
              <a:t>‹#›</a:t>
            </a:fld>
            <a:endParaRPr lang="en-US"/>
          </a:p>
        </p:txBody>
      </p:sp>
    </p:spTree>
    <p:extLst>
      <p:ext uri="{BB962C8B-B14F-4D97-AF65-F5344CB8AC3E}">
        <p14:creationId xmlns:p14="http://schemas.microsoft.com/office/powerpoint/2010/main" val="27367065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754C21-B368-4A19-9204-0252E2087A22}" type="datetimeFigureOut">
              <a:rPr lang="en-US" smtClean="0"/>
              <a:t>6/8/2018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9CEE567-7878-4183-A51F-95A8D233262E}" type="slidenum">
              <a:rPr lang="en-US" smtClean="0"/>
              <a:t>‹#›</a:t>
            </a:fld>
            <a:endParaRPr lang="en-US"/>
          </a:p>
        </p:txBody>
      </p:sp>
    </p:spTree>
    <p:extLst>
      <p:ext uri="{BB962C8B-B14F-4D97-AF65-F5344CB8AC3E}">
        <p14:creationId xmlns:p14="http://schemas.microsoft.com/office/powerpoint/2010/main" val="3122504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7754C21-B368-4A19-9204-0252E2087A22}" type="datetimeFigureOut">
              <a:rPr lang="en-US" smtClean="0"/>
              <a:t>6/8/2018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CEE567-7878-4183-A51F-95A8D233262E}" type="slidenum">
              <a:rPr lang="en-US" smtClean="0"/>
              <a:t>‹#›</a:t>
            </a:fld>
            <a:endParaRPr lang="en-US"/>
          </a:p>
        </p:txBody>
      </p:sp>
    </p:spTree>
    <p:extLst>
      <p:ext uri="{BB962C8B-B14F-4D97-AF65-F5344CB8AC3E}">
        <p14:creationId xmlns:p14="http://schemas.microsoft.com/office/powerpoint/2010/main" val="18709589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7754C21-B368-4A19-9204-0252E2087A22}" type="datetimeFigureOut">
              <a:rPr lang="en-US" smtClean="0"/>
              <a:t>6/8/2018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CEE567-7878-4183-A51F-95A8D233262E}" type="slidenum">
              <a:rPr lang="en-US" smtClean="0"/>
              <a:t>‹#›</a:t>
            </a:fld>
            <a:endParaRPr lang="en-US"/>
          </a:p>
        </p:txBody>
      </p:sp>
    </p:spTree>
    <p:extLst>
      <p:ext uri="{BB962C8B-B14F-4D97-AF65-F5344CB8AC3E}">
        <p14:creationId xmlns:p14="http://schemas.microsoft.com/office/powerpoint/2010/main" val="7412513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754C21-B368-4A19-9204-0252E2087A22}" type="datetimeFigureOut">
              <a:rPr lang="en-US" smtClean="0"/>
              <a:t>6/8/2018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CEE567-7878-4183-A51F-95A8D233262E}" type="slidenum">
              <a:rPr lang="en-US" smtClean="0"/>
              <a:t>‹#›</a:t>
            </a:fld>
            <a:endParaRPr lang="en-US"/>
          </a:p>
        </p:txBody>
      </p:sp>
    </p:spTree>
    <p:extLst>
      <p:ext uri="{BB962C8B-B14F-4D97-AF65-F5344CB8AC3E}">
        <p14:creationId xmlns:p14="http://schemas.microsoft.com/office/powerpoint/2010/main" val="37689639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3.png"/></Relationships>
</file>

<file path=ppt/slides/_rels/slide4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14.gif"/><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15.gif"/><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18.gif"/><Relationship Id="rId2" Type="http://schemas.openxmlformats.org/officeDocument/2006/relationships/image" Target="../media/image17.gif"/><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19.gif"/><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18.gif"/><Relationship Id="rId2" Type="http://schemas.openxmlformats.org/officeDocument/2006/relationships/image" Target="../media/image20.gif"/><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image" Target="../media/image21.gif"/><Relationship Id="rId2" Type="http://schemas.openxmlformats.org/officeDocument/2006/relationships/image" Target="../media/image17.gif"/><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17.gif"/><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3" Type="http://schemas.openxmlformats.org/officeDocument/2006/relationships/image" Target="../media/image21.gif"/><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06583" y="1122363"/>
            <a:ext cx="10501744" cy="1219055"/>
          </a:xfrm>
        </p:spPr>
        <p:txBody>
          <a:bodyPr>
            <a:normAutofit/>
          </a:bodyPr>
          <a:lstStyle/>
          <a:p>
            <a:r>
              <a:rPr lang="en-US" sz="4400" b="1" dirty="0" smtClean="0"/>
              <a:t>Reproductive Endocrinology and Infertility </a:t>
            </a:r>
            <a:endParaRPr lang="en-US" sz="4400" b="1" dirty="0"/>
          </a:p>
        </p:txBody>
      </p:sp>
      <p:sp>
        <p:nvSpPr>
          <p:cNvPr id="3" name="Subtitle 2"/>
          <p:cNvSpPr>
            <a:spLocks noGrp="1"/>
          </p:cNvSpPr>
          <p:nvPr>
            <p:ph type="subTitle" idx="1"/>
          </p:nvPr>
        </p:nvSpPr>
        <p:spPr>
          <a:xfrm>
            <a:off x="1524000" y="2867891"/>
            <a:ext cx="9144000" cy="942109"/>
          </a:xfrm>
        </p:spPr>
        <p:txBody>
          <a:bodyPr>
            <a:normAutofit/>
          </a:bodyPr>
          <a:lstStyle/>
          <a:p>
            <a:r>
              <a:rPr lang="en-US" sz="3200" b="1" i="1" dirty="0" err="1" smtClean="0"/>
              <a:t>Mihretu</a:t>
            </a:r>
            <a:r>
              <a:rPr lang="en-US" sz="3200" b="1" i="1" dirty="0" smtClean="0"/>
              <a:t> </a:t>
            </a:r>
            <a:r>
              <a:rPr lang="en-US" sz="3200" b="1" i="1" dirty="0" err="1" smtClean="0"/>
              <a:t>Molla</a:t>
            </a:r>
            <a:r>
              <a:rPr lang="en-US" sz="3200" b="1" i="1" dirty="0" smtClean="0"/>
              <a:t> (</a:t>
            </a:r>
            <a:r>
              <a:rPr lang="en-US" sz="3200" b="1" i="1" dirty="0" err="1" smtClean="0"/>
              <a:t>Bsc</a:t>
            </a:r>
            <a:r>
              <a:rPr lang="en-US" sz="3200" b="1" i="1" dirty="0" smtClean="0"/>
              <a:t>, </a:t>
            </a:r>
            <a:r>
              <a:rPr lang="en-US" sz="3200" b="1" i="1" dirty="0" err="1" smtClean="0"/>
              <a:t>Msc</a:t>
            </a:r>
            <a:r>
              <a:rPr lang="en-US" sz="3200" b="1" i="1" dirty="0" smtClean="0"/>
              <a:t>)</a:t>
            </a:r>
            <a:endParaRPr lang="en-US" sz="3200" b="1" i="1" dirty="0"/>
          </a:p>
        </p:txBody>
      </p:sp>
    </p:spTree>
    <p:extLst>
      <p:ext uri="{BB962C8B-B14F-4D97-AF65-F5344CB8AC3E}">
        <p14:creationId xmlns:p14="http://schemas.microsoft.com/office/powerpoint/2010/main" val="2742858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eaLnBrk="1" hangingPunct="1"/>
            <a:r>
              <a:rPr lang="en-US" altLang="en-US" sz="2800"/>
              <a:t>Cont--</a:t>
            </a:r>
          </a:p>
        </p:txBody>
      </p:sp>
      <p:sp>
        <p:nvSpPr>
          <p:cNvPr id="9219" name="Content Placeholder 2"/>
          <p:cNvSpPr>
            <a:spLocks noGrp="1"/>
          </p:cNvSpPr>
          <p:nvPr>
            <p:ph idx="1"/>
          </p:nvPr>
        </p:nvSpPr>
        <p:spPr>
          <a:xfrm>
            <a:off x="1981200" y="1295401"/>
            <a:ext cx="8229600" cy="4830763"/>
          </a:xfrm>
        </p:spPr>
        <p:txBody>
          <a:bodyPr/>
          <a:lstStyle/>
          <a:p>
            <a:pPr eaLnBrk="1" hangingPunct="1">
              <a:lnSpc>
                <a:spcPct val="150000"/>
              </a:lnSpc>
              <a:buFontTx/>
              <a:buChar char="-"/>
            </a:pPr>
            <a:r>
              <a:rPr lang="en-US" altLang="en-US">
                <a:latin typeface="Times New Roman" panose="02020603050405020304" pitchFamily="18" charset="0"/>
                <a:cs typeface="Times New Roman" panose="02020603050405020304" pitchFamily="18" charset="0"/>
              </a:rPr>
              <a:t>Hormone assays:- prolactin, LH,FSH, thyroid hormones</a:t>
            </a:r>
          </a:p>
          <a:p>
            <a:pPr eaLnBrk="1" hangingPunct="1">
              <a:lnSpc>
                <a:spcPct val="150000"/>
              </a:lnSpc>
              <a:buFontTx/>
              <a:buChar char="-"/>
            </a:pPr>
            <a:r>
              <a:rPr lang="en-US" altLang="en-US">
                <a:latin typeface="Times New Roman" panose="02020603050405020304" pitchFamily="18" charset="0"/>
                <a:cs typeface="Times New Roman" panose="02020603050405020304" pitchFamily="18" charset="0"/>
              </a:rPr>
              <a:t> Ultrasound, skull X-ray and other imaging techniques</a:t>
            </a:r>
          </a:p>
          <a:p>
            <a:pPr eaLnBrk="1" hangingPunct="1">
              <a:lnSpc>
                <a:spcPct val="150000"/>
              </a:lnSpc>
              <a:buFontTx/>
              <a:buChar char="-"/>
            </a:pPr>
            <a:r>
              <a:rPr lang="en-US" altLang="en-US">
                <a:latin typeface="Times New Roman" panose="02020603050405020304" pitchFamily="18" charset="0"/>
                <a:cs typeface="Times New Roman" panose="02020603050405020304" pitchFamily="18" charset="0"/>
              </a:rPr>
              <a:t> Buccal smear for sex chromosomal analysis</a:t>
            </a:r>
          </a:p>
          <a:p>
            <a:pPr eaLnBrk="1" hangingPunct="1"/>
            <a:endParaRPr lang="en-US" altLang="en-US"/>
          </a:p>
        </p:txBody>
      </p:sp>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791D95A0-98E8-4255-9B06-503E59ADD098}" type="slidenum">
              <a:rPr lang="en-US" altLang="en-US">
                <a:solidFill>
                  <a:srgbClr val="898989"/>
                </a:solidFill>
              </a:rPr>
              <a:pPr eaLnBrk="1" hangingPunct="1"/>
              <a:t>10</a:t>
            </a:fld>
            <a:endParaRPr lang="en-US" altLang="en-US">
              <a:solidFill>
                <a:srgbClr val="898989"/>
              </a:solidFill>
            </a:endParaRPr>
          </a:p>
        </p:txBody>
      </p:sp>
    </p:spTree>
    <p:extLst>
      <p:ext uri="{BB962C8B-B14F-4D97-AF65-F5344CB8AC3E}">
        <p14:creationId xmlns:p14="http://schemas.microsoft.com/office/powerpoint/2010/main" val="23985226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52600" y="304800"/>
            <a:ext cx="8686800" cy="6248400"/>
          </a:xfrm>
        </p:spPr>
        <p:txBody>
          <a:bodyPr rtlCol="0">
            <a:normAutofit fontScale="92500" lnSpcReduction="20000"/>
          </a:bodyPr>
          <a:lstStyle/>
          <a:p>
            <a:pPr algn="just">
              <a:lnSpc>
                <a:spcPct val="150000"/>
              </a:lnSpc>
              <a:defRPr/>
            </a:pPr>
            <a:r>
              <a:rPr lang="en-US" sz="2800" dirty="0"/>
              <a:t>              </a:t>
            </a:r>
            <a:r>
              <a:rPr lang="en-US" sz="3500" b="1" i="1" dirty="0">
                <a:latin typeface="Times New Roman" pitchFamily="18" charset="0"/>
                <a:cs typeface="Times New Roman" pitchFamily="18" charset="0"/>
              </a:rPr>
              <a:t>Work up of secondary amenorrhea</a:t>
            </a:r>
          </a:p>
          <a:p>
            <a:pPr marL="571500" indent="-571500" algn="l">
              <a:lnSpc>
                <a:spcPct val="150000"/>
              </a:lnSpc>
              <a:defRPr/>
            </a:pPr>
            <a:r>
              <a:rPr lang="en-US" sz="2800" b="1" dirty="0">
                <a:latin typeface="Times New Roman" pitchFamily="18" charset="0"/>
                <a:cs typeface="Times New Roman" pitchFamily="18" charset="0"/>
              </a:rPr>
              <a:t>1 </a:t>
            </a:r>
            <a:r>
              <a:rPr lang="en-US" sz="2800" dirty="0">
                <a:latin typeface="Times New Roman" pitchFamily="18" charset="0"/>
                <a:cs typeface="Times New Roman" pitchFamily="18" charset="0"/>
              </a:rPr>
              <a:t>.Rule out pregnancy by history, physical examination and urine HCG.</a:t>
            </a:r>
          </a:p>
          <a:p>
            <a:pPr marL="571500" indent="-571500" algn="l">
              <a:lnSpc>
                <a:spcPct val="150000"/>
              </a:lnSpc>
              <a:defRPr/>
            </a:pPr>
            <a:r>
              <a:rPr lang="en-US" sz="2800" b="1" dirty="0">
                <a:latin typeface="Times New Roman" pitchFamily="18" charset="0"/>
                <a:cs typeface="Times New Roman" pitchFamily="18" charset="0"/>
              </a:rPr>
              <a:t> 2.</a:t>
            </a:r>
            <a:r>
              <a:rPr lang="en-US" sz="2800" dirty="0">
                <a:latin typeface="Times New Roman" pitchFamily="18" charset="0"/>
                <a:cs typeface="Times New Roman" pitchFamily="18" charset="0"/>
              </a:rPr>
              <a:t> Perform progestin challenge test let </a:t>
            </a:r>
            <a:r>
              <a:rPr lang="en-US" sz="2800" dirty="0" err="1">
                <a:latin typeface="Times New Roman" pitchFamily="18" charset="0"/>
                <a:cs typeface="Times New Roman" pitchFamily="18" charset="0"/>
              </a:rPr>
              <a:t>medroxy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progestrone</a:t>
            </a:r>
            <a:r>
              <a:rPr lang="en-US" sz="2800" dirty="0">
                <a:latin typeface="Times New Roman" pitchFamily="18" charset="0"/>
                <a:cs typeface="Times New Roman" pitchFamily="18" charset="0"/>
              </a:rPr>
              <a:t> acetate 10mg for 5 days</a:t>
            </a:r>
          </a:p>
          <a:p>
            <a:pPr marL="571500" indent="-571500" algn="l">
              <a:lnSpc>
                <a:spcPct val="150000"/>
              </a:lnSpc>
              <a:defRPr/>
            </a:pPr>
            <a:r>
              <a:rPr lang="en-US" sz="2800" dirty="0">
                <a:latin typeface="Times New Roman" pitchFamily="18" charset="0"/>
                <a:cs typeface="Times New Roman" pitchFamily="18" charset="0"/>
              </a:rPr>
              <a:t>  ● Presence of withdrawal bleeding (positive test) after 2-7 days signifies normal estrogen primed </a:t>
            </a:r>
            <a:r>
              <a:rPr lang="en-US" sz="2800" dirty="0" err="1">
                <a:latin typeface="Times New Roman" pitchFamily="18" charset="0"/>
                <a:cs typeface="Times New Roman" pitchFamily="18" charset="0"/>
              </a:rPr>
              <a:t>endometrium</a:t>
            </a:r>
            <a:r>
              <a:rPr lang="en-US" sz="2800" dirty="0">
                <a:latin typeface="Times New Roman" pitchFamily="18" charset="0"/>
                <a:cs typeface="Times New Roman" pitchFamily="18" charset="0"/>
              </a:rPr>
              <a:t>, normal outflow tract and absence of endogenous progesterone (</a:t>
            </a:r>
            <a:r>
              <a:rPr lang="en-US" sz="2800" dirty="0" err="1">
                <a:latin typeface="Times New Roman" pitchFamily="18" charset="0"/>
                <a:cs typeface="Times New Roman" pitchFamily="18" charset="0"/>
              </a:rPr>
              <a:t>anovulation</a:t>
            </a:r>
            <a:r>
              <a:rPr lang="en-US" sz="2800" dirty="0">
                <a:latin typeface="Times New Roman" pitchFamily="18" charset="0"/>
                <a:cs typeface="Times New Roman" pitchFamily="18" charset="0"/>
              </a:rPr>
              <a:t>)</a:t>
            </a:r>
          </a:p>
          <a:p>
            <a:pPr marL="571500" indent="-571500" algn="just">
              <a:lnSpc>
                <a:spcPct val="150000"/>
              </a:lnSpc>
              <a:defRPr/>
            </a:pPr>
            <a:r>
              <a:rPr lang="en-US" sz="2800" dirty="0">
                <a:latin typeface="Times New Roman" pitchFamily="18" charset="0"/>
                <a:cs typeface="Times New Roman" pitchFamily="18" charset="0"/>
              </a:rPr>
              <a:t>  </a:t>
            </a:r>
          </a:p>
        </p:txBody>
      </p:sp>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9C20525-9AAE-4F2D-8F36-60370E7ADE35}" type="slidenum">
              <a:rPr lang="en-US" altLang="en-US">
                <a:solidFill>
                  <a:srgbClr val="898989"/>
                </a:solidFill>
              </a:rPr>
              <a:pPr eaLnBrk="1" hangingPunct="1"/>
              <a:t>11</a:t>
            </a:fld>
            <a:endParaRPr lang="en-US" altLang="en-US">
              <a:solidFill>
                <a:srgbClr val="898989"/>
              </a:solidFill>
            </a:endParaRPr>
          </a:p>
        </p:txBody>
      </p:sp>
    </p:spTree>
    <p:extLst>
      <p:ext uri="{BB962C8B-B14F-4D97-AF65-F5344CB8AC3E}">
        <p14:creationId xmlns:p14="http://schemas.microsoft.com/office/powerpoint/2010/main" val="1750182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1981200" y="0"/>
            <a:ext cx="8229600" cy="838200"/>
          </a:xfrm>
        </p:spPr>
        <p:txBody>
          <a:bodyPr/>
          <a:lstStyle/>
          <a:p>
            <a:pPr eaLnBrk="1" hangingPunct="1"/>
            <a:r>
              <a:rPr lang="en-US" altLang="en-US" sz="2800"/>
              <a:t>Cont--</a:t>
            </a:r>
          </a:p>
        </p:txBody>
      </p:sp>
      <p:sp>
        <p:nvSpPr>
          <p:cNvPr id="11267" name="Content Placeholder 2"/>
          <p:cNvSpPr>
            <a:spLocks noGrp="1"/>
          </p:cNvSpPr>
          <p:nvPr>
            <p:ph idx="1"/>
          </p:nvPr>
        </p:nvSpPr>
        <p:spPr>
          <a:xfrm>
            <a:off x="1828800" y="533400"/>
            <a:ext cx="8534400" cy="5867400"/>
          </a:xfrm>
        </p:spPr>
        <p:txBody>
          <a:bodyPr/>
          <a:lstStyle/>
          <a:p>
            <a:pPr eaLnBrk="1" hangingPunct="1">
              <a:lnSpc>
                <a:spcPct val="150000"/>
              </a:lnSpc>
              <a:buFont typeface="Arial" panose="020B0604020202020204" pitchFamily="34" charset="0"/>
              <a:buNone/>
            </a:pPr>
            <a:r>
              <a:rPr lang="en-US" altLang="en-US">
                <a:latin typeface="Times New Roman" panose="02020603050405020304" pitchFamily="18" charset="0"/>
                <a:cs typeface="Times New Roman" panose="02020603050405020304" pitchFamily="18" charset="0"/>
              </a:rPr>
              <a:t> ● Absence of withdrawal bleeding (negative test) signifies absence of </a:t>
            </a:r>
            <a:r>
              <a:rPr lang="en-US" altLang="en-US">
                <a:solidFill>
                  <a:srgbClr val="C00000"/>
                </a:solidFill>
                <a:latin typeface="Times New Roman" panose="02020603050405020304" pitchFamily="18" charset="0"/>
                <a:cs typeface="Times New Roman" panose="02020603050405020304" pitchFamily="18" charset="0"/>
              </a:rPr>
              <a:t>estrogen</a:t>
            </a:r>
            <a:r>
              <a:rPr lang="en-US" altLang="en-US">
                <a:latin typeface="Times New Roman" panose="02020603050405020304" pitchFamily="18" charset="0"/>
                <a:cs typeface="Times New Roman" panose="02020603050405020304" pitchFamily="18" charset="0"/>
              </a:rPr>
              <a:t> primed endometrium which may result from either faults in the</a:t>
            </a:r>
          </a:p>
          <a:p>
            <a:pPr eaLnBrk="1" hangingPunct="1">
              <a:lnSpc>
                <a:spcPct val="150000"/>
              </a:lnSpc>
              <a:buFont typeface="Wingdings" panose="05000000000000000000" pitchFamily="2" charset="2"/>
              <a:buChar char="§"/>
            </a:pPr>
            <a:r>
              <a:rPr lang="en-US" altLang="en-US">
                <a:latin typeface="Times New Roman" panose="02020603050405020304" pitchFamily="18" charset="0"/>
                <a:cs typeface="Times New Roman" panose="02020603050405020304" pitchFamily="18" charset="0"/>
              </a:rPr>
              <a:t> Hypothalamus  or</a:t>
            </a:r>
          </a:p>
          <a:p>
            <a:pPr eaLnBrk="1" hangingPunct="1">
              <a:lnSpc>
                <a:spcPct val="150000"/>
              </a:lnSpc>
              <a:buFont typeface="Wingdings" panose="05000000000000000000" pitchFamily="2" charset="2"/>
              <a:buChar char="§"/>
            </a:pPr>
            <a:r>
              <a:rPr lang="en-US" altLang="en-US">
                <a:latin typeface="Times New Roman" panose="02020603050405020304" pitchFamily="18" charset="0"/>
                <a:cs typeface="Times New Roman" panose="02020603050405020304" pitchFamily="18" charset="0"/>
              </a:rPr>
              <a:t> Pituitary or</a:t>
            </a:r>
          </a:p>
          <a:p>
            <a:pPr eaLnBrk="1" hangingPunct="1">
              <a:lnSpc>
                <a:spcPct val="150000"/>
              </a:lnSpc>
              <a:buFont typeface="Wingdings" panose="05000000000000000000" pitchFamily="2" charset="2"/>
              <a:buChar char="§"/>
            </a:pPr>
            <a:r>
              <a:rPr lang="en-US" altLang="en-US">
                <a:latin typeface="Times New Roman" panose="02020603050405020304" pitchFamily="18" charset="0"/>
                <a:cs typeface="Times New Roman" panose="02020603050405020304" pitchFamily="18" charset="0"/>
              </a:rPr>
              <a:t>Ovary or </a:t>
            </a:r>
          </a:p>
          <a:p>
            <a:pPr eaLnBrk="1" hangingPunct="1">
              <a:lnSpc>
                <a:spcPct val="150000"/>
              </a:lnSpc>
              <a:buFont typeface="Wingdings" panose="05000000000000000000" pitchFamily="2" charset="2"/>
              <a:buChar char="§"/>
            </a:pPr>
            <a:r>
              <a:rPr lang="en-US" altLang="en-US">
                <a:latin typeface="Times New Roman" panose="02020603050405020304" pitchFamily="18" charset="0"/>
                <a:cs typeface="Times New Roman" panose="02020603050405020304" pitchFamily="18" charset="0"/>
              </a:rPr>
              <a:t>Endometrium or</a:t>
            </a:r>
          </a:p>
          <a:p>
            <a:pPr eaLnBrk="1" hangingPunct="1">
              <a:lnSpc>
                <a:spcPct val="150000"/>
              </a:lnSpc>
              <a:buFont typeface="Wingdings" panose="05000000000000000000" pitchFamily="2" charset="2"/>
              <a:buChar char="§"/>
            </a:pPr>
            <a:r>
              <a:rPr lang="en-US" altLang="en-US">
                <a:latin typeface="Times New Roman" panose="02020603050405020304" pitchFamily="18" charset="0"/>
                <a:cs typeface="Times New Roman" panose="02020603050405020304" pitchFamily="18" charset="0"/>
              </a:rPr>
              <a:t>Outflow tract. Further test is needed to differentiate</a:t>
            </a:r>
          </a:p>
        </p:txBody>
      </p:sp>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B2E49E5-58E4-46CB-AC3C-0B19C2D63A37}" type="slidenum">
              <a:rPr lang="en-US" altLang="en-US">
                <a:solidFill>
                  <a:srgbClr val="898989"/>
                </a:solidFill>
              </a:rPr>
              <a:pPr eaLnBrk="1" hangingPunct="1"/>
              <a:t>12</a:t>
            </a:fld>
            <a:endParaRPr lang="en-US" altLang="en-US">
              <a:solidFill>
                <a:srgbClr val="898989"/>
              </a:solidFill>
            </a:endParaRPr>
          </a:p>
        </p:txBody>
      </p:sp>
    </p:spTree>
    <p:extLst>
      <p:ext uri="{BB962C8B-B14F-4D97-AF65-F5344CB8AC3E}">
        <p14:creationId xmlns:p14="http://schemas.microsoft.com/office/powerpoint/2010/main" val="5005643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381000"/>
            <a:ext cx="8610600" cy="6096000"/>
          </a:xfrm>
        </p:spPr>
        <p:txBody>
          <a:bodyPr rtlCol="0">
            <a:normAutofit fontScale="92500"/>
          </a:bodyPr>
          <a:lstStyle/>
          <a:p>
            <a:pPr algn="l">
              <a:lnSpc>
                <a:spcPct val="150000"/>
              </a:lnSpc>
              <a:defRPr/>
            </a:pPr>
            <a:r>
              <a:rPr lang="en-US" sz="2800" b="1" dirty="0"/>
              <a:t>3</a:t>
            </a:r>
            <a:r>
              <a:rPr lang="en-US" sz="2800" b="1" dirty="0">
                <a:latin typeface="Times New Roman" pitchFamily="18" charset="0"/>
                <a:cs typeface="Times New Roman" pitchFamily="18" charset="0"/>
              </a:rPr>
              <a:t>. </a:t>
            </a:r>
            <a:r>
              <a:rPr lang="en-US" sz="2800" dirty="0">
                <a:latin typeface="Times New Roman" pitchFamily="18" charset="0"/>
                <a:cs typeface="Times New Roman" pitchFamily="18" charset="0"/>
              </a:rPr>
              <a:t>Perform combined estrogen-progesterone challenge test by giving drugs like combined oral contraceptives.</a:t>
            </a:r>
          </a:p>
          <a:p>
            <a:pPr algn="l">
              <a:lnSpc>
                <a:spcPct val="150000"/>
              </a:lnSpc>
              <a:defRPr/>
            </a:pPr>
            <a:r>
              <a:rPr lang="en-US" sz="2800" dirty="0">
                <a:latin typeface="Times New Roman" pitchFamily="18" charset="0"/>
                <a:cs typeface="Times New Roman" pitchFamily="18" charset="0"/>
              </a:rPr>
              <a:t>   ● Presence of withdrawal bleeding (positive test) indicates absence of endogenous estrogen and progesterone arising either from ovarian failure or hypothalamus or pituitary failure. </a:t>
            </a:r>
          </a:p>
          <a:p>
            <a:pPr algn="l">
              <a:lnSpc>
                <a:spcPct val="150000"/>
              </a:lnSpc>
              <a:buFont typeface="Wingdings" pitchFamily="2" charset="2"/>
              <a:buChar char="§"/>
              <a:defRPr/>
            </a:pPr>
            <a:r>
              <a:rPr lang="en-US" sz="2800" dirty="0">
                <a:latin typeface="Times New Roman" pitchFamily="18" charset="0"/>
                <a:cs typeface="Times New Roman" pitchFamily="18" charset="0"/>
              </a:rPr>
              <a:t>To determine LH/FSH levels. Low FSH/LH levels diagnose hypothalamus -pituitary failure and  high levels diagnose ovarian failure.</a:t>
            </a:r>
          </a:p>
          <a:p>
            <a:pPr algn="l">
              <a:lnSpc>
                <a:spcPct val="150000"/>
              </a:lnSpc>
              <a:defRPr/>
            </a:pPr>
            <a:r>
              <a:rPr lang="en-US" sz="2800" dirty="0">
                <a:latin typeface="Times New Roman" pitchFamily="18" charset="0"/>
                <a:cs typeface="Times New Roman" pitchFamily="18" charset="0"/>
              </a:rPr>
              <a:t>     </a:t>
            </a:r>
          </a:p>
        </p:txBody>
      </p:sp>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9A19CEF-0415-412F-B42C-298F13D896F0}" type="slidenum">
              <a:rPr lang="en-US" altLang="en-US">
                <a:solidFill>
                  <a:srgbClr val="898989"/>
                </a:solidFill>
              </a:rPr>
              <a:pPr eaLnBrk="1" hangingPunct="1"/>
              <a:t>13</a:t>
            </a:fld>
            <a:endParaRPr lang="en-US" altLang="en-US">
              <a:solidFill>
                <a:srgbClr val="898989"/>
              </a:solidFill>
            </a:endParaRPr>
          </a:p>
        </p:txBody>
      </p:sp>
    </p:spTree>
    <p:extLst>
      <p:ext uri="{BB962C8B-B14F-4D97-AF65-F5344CB8AC3E}">
        <p14:creationId xmlns:p14="http://schemas.microsoft.com/office/powerpoint/2010/main" val="24014119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hangingPunct="1"/>
            <a:r>
              <a:rPr lang="en-US" altLang="en-US" sz="2800"/>
              <a:t>Cont--</a:t>
            </a:r>
          </a:p>
        </p:txBody>
      </p:sp>
      <p:sp>
        <p:nvSpPr>
          <p:cNvPr id="13315" name="Content Placeholder 2"/>
          <p:cNvSpPr>
            <a:spLocks noGrp="1"/>
          </p:cNvSpPr>
          <p:nvPr>
            <p:ph idx="1"/>
          </p:nvPr>
        </p:nvSpPr>
        <p:spPr>
          <a:xfrm>
            <a:off x="1981200" y="1143001"/>
            <a:ext cx="8229600" cy="4983163"/>
          </a:xfrm>
        </p:spPr>
        <p:txBody>
          <a:bodyPr/>
          <a:lstStyle/>
          <a:p>
            <a:pPr eaLnBrk="1" hangingPunct="1">
              <a:lnSpc>
                <a:spcPct val="150000"/>
              </a:lnSpc>
              <a:buFont typeface="Arial" panose="020B0604020202020204" pitchFamily="34" charset="0"/>
              <a:buNone/>
            </a:pPr>
            <a:r>
              <a:rPr lang="en-US" altLang="en-US">
                <a:latin typeface="Times New Roman" panose="02020603050405020304" pitchFamily="18" charset="0"/>
                <a:cs typeface="Times New Roman" panose="02020603050405020304" pitchFamily="18" charset="0"/>
              </a:rPr>
              <a:t>● Absence of withdrawal bleeding (negative test) indicates either obliteration of the endometrium (Ashermans syndrome) or destruction/atrophy of endometrium. </a:t>
            </a:r>
          </a:p>
          <a:p>
            <a:pPr eaLnBrk="1" hangingPunct="1">
              <a:lnSpc>
                <a:spcPct val="150000"/>
              </a:lnSpc>
            </a:pPr>
            <a:r>
              <a:rPr lang="en-US" altLang="en-US">
                <a:latin typeface="Times New Roman" panose="02020603050405020304" pitchFamily="18" charset="0"/>
                <a:cs typeface="Times New Roman" panose="02020603050405020304" pitchFamily="18" charset="0"/>
              </a:rPr>
              <a:t>To differentiate these hysterosalpingography is needed.</a:t>
            </a:r>
          </a:p>
        </p:txBody>
      </p:sp>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1FACE243-A1B3-43A3-AEC7-61F9366E9ABC}" type="slidenum">
              <a:rPr lang="en-US" altLang="en-US">
                <a:solidFill>
                  <a:srgbClr val="898989"/>
                </a:solidFill>
              </a:rPr>
              <a:pPr eaLnBrk="1" hangingPunct="1"/>
              <a:t>14</a:t>
            </a:fld>
            <a:endParaRPr lang="en-US" altLang="en-US">
              <a:solidFill>
                <a:srgbClr val="898989"/>
              </a:solidFill>
            </a:endParaRPr>
          </a:p>
        </p:txBody>
      </p:sp>
    </p:spTree>
    <p:extLst>
      <p:ext uri="{BB962C8B-B14F-4D97-AF65-F5344CB8AC3E}">
        <p14:creationId xmlns:p14="http://schemas.microsoft.com/office/powerpoint/2010/main" val="21402772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981200" y="152400"/>
            <a:ext cx="8305800" cy="6705600"/>
          </a:xfrm>
        </p:spPr>
        <p:txBody>
          <a:bodyPr rtlCol="0">
            <a:normAutofit/>
          </a:bodyPr>
          <a:lstStyle/>
          <a:p>
            <a:pPr algn="l">
              <a:lnSpc>
                <a:spcPct val="150000"/>
              </a:lnSpc>
              <a:defRPr/>
            </a:pPr>
            <a:r>
              <a:rPr lang="en-US" sz="2800" dirty="0">
                <a:latin typeface="Times New Roman" pitchFamily="18" charset="0"/>
                <a:cs typeface="Times New Roman" pitchFamily="18" charset="0"/>
              </a:rPr>
              <a:t>       </a:t>
            </a:r>
            <a:r>
              <a:rPr lang="en-US" b="1" i="1" dirty="0" smtClean="0">
                <a:solidFill>
                  <a:schemeClr val="tx1"/>
                </a:solidFill>
                <a:latin typeface="Times New Roman" pitchFamily="18" charset="0"/>
                <a:cs typeface="Times New Roman" pitchFamily="18" charset="0"/>
              </a:rPr>
              <a:t>Work of primary amenorrhea </a:t>
            </a:r>
          </a:p>
          <a:p>
            <a:pPr algn="l">
              <a:lnSpc>
                <a:spcPct val="150000"/>
              </a:lnSpc>
              <a:defRPr/>
            </a:pPr>
            <a:r>
              <a:rPr lang="en-US" dirty="0" smtClean="0">
                <a:solidFill>
                  <a:schemeClr val="tx1"/>
                </a:solidFill>
                <a:latin typeface="Times New Roman" pitchFamily="18" charset="0"/>
                <a:cs typeface="Times New Roman" pitchFamily="18" charset="0"/>
              </a:rPr>
              <a:t>1.Check for secondary sexual characteristics</a:t>
            </a:r>
          </a:p>
          <a:p>
            <a:pPr algn="l">
              <a:lnSpc>
                <a:spcPct val="150000"/>
              </a:lnSpc>
              <a:defRPr/>
            </a:pPr>
            <a:r>
              <a:rPr lang="en-US" dirty="0" smtClean="0">
                <a:solidFill>
                  <a:schemeClr val="tx1"/>
                </a:solidFill>
                <a:latin typeface="Times New Roman" pitchFamily="18" charset="0"/>
                <a:cs typeface="Times New Roman" pitchFamily="18" charset="0"/>
              </a:rPr>
              <a:t>2.If secondary sexual characteristics of feminizing type are present, check the  vagina and for pelvic mass.</a:t>
            </a:r>
          </a:p>
          <a:p>
            <a:pPr algn="l">
              <a:lnSpc>
                <a:spcPct val="150000"/>
              </a:lnSpc>
              <a:buFontTx/>
              <a:buChar char="-"/>
              <a:defRPr/>
            </a:pPr>
            <a:r>
              <a:rPr lang="en-US" dirty="0" smtClean="0">
                <a:solidFill>
                  <a:schemeClr val="tx1"/>
                </a:solidFill>
                <a:latin typeface="Times New Roman" pitchFamily="18" charset="0"/>
                <a:cs typeface="Times New Roman" pitchFamily="18" charset="0"/>
              </a:rPr>
              <a:t>If there is </a:t>
            </a:r>
            <a:r>
              <a:rPr lang="en-US" dirty="0" smtClean="0">
                <a:solidFill>
                  <a:srgbClr val="0070C0"/>
                </a:solidFill>
                <a:latin typeface="Times New Roman" pitchFamily="18" charset="0"/>
                <a:cs typeface="Times New Roman" pitchFamily="18" charset="0"/>
              </a:rPr>
              <a:t>bluish </a:t>
            </a:r>
            <a:r>
              <a:rPr lang="en-US" dirty="0" smtClean="0">
                <a:solidFill>
                  <a:schemeClr val="tx1"/>
                </a:solidFill>
                <a:latin typeface="Times New Roman" pitchFamily="18" charset="0"/>
                <a:cs typeface="Times New Roman" pitchFamily="18" charset="0"/>
              </a:rPr>
              <a:t>membrane which </a:t>
            </a:r>
            <a:r>
              <a:rPr lang="en-US" dirty="0" smtClean="0">
                <a:solidFill>
                  <a:srgbClr val="0070C0"/>
                </a:solidFill>
                <a:latin typeface="Times New Roman" pitchFamily="18" charset="0"/>
                <a:cs typeface="Times New Roman" pitchFamily="18" charset="0"/>
              </a:rPr>
              <a:t>bulges </a:t>
            </a:r>
            <a:r>
              <a:rPr lang="en-US" dirty="0" smtClean="0">
                <a:solidFill>
                  <a:schemeClr val="tx1"/>
                </a:solidFill>
                <a:latin typeface="Times New Roman" pitchFamily="18" charset="0"/>
                <a:cs typeface="Times New Roman" pitchFamily="18" charset="0"/>
              </a:rPr>
              <a:t>with straining and associated pelvic mass imperforate hymen</a:t>
            </a:r>
          </a:p>
          <a:p>
            <a:pPr algn="l">
              <a:lnSpc>
                <a:spcPct val="150000"/>
              </a:lnSpc>
              <a:defRPr/>
            </a:pPr>
            <a:endParaRPr lang="en-US" sz="2800" dirty="0"/>
          </a:p>
        </p:txBody>
      </p:sp>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2FD427CD-D991-42FB-8D4F-0DB0EDF7C1B2}" type="slidenum">
              <a:rPr lang="en-US" altLang="en-US">
                <a:solidFill>
                  <a:srgbClr val="898989"/>
                </a:solidFill>
              </a:rPr>
              <a:pPr eaLnBrk="1" hangingPunct="1"/>
              <a:t>15</a:t>
            </a:fld>
            <a:endParaRPr lang="en-US" altLang="en-US">
              <a:solidFill>
                <a:srgbClr val="898989"/>
              </a:solidFill>
            </a:endParaRPr>
          </a:p>
        </p:txBody>
      </p:sp>
    </p:spTree>
    <p:extLst>
      <p:ext uri="{BB962C8B-B14F-4D97-AF65-F5344CB8AC3E}">
        <p14:creationId xmlns:p14="http://schemas.microsoft.com/office/powerpoint/2010/main" val="247732005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1828800" y="-228600"/>
            <a:ext cx="8839200" cy="1524000"/>
          </a:xfrm>
        </p:spPr>
        <p:txBody>
          <a:bodyPr/>
          <a:lstStyle/>
          <a:p>
            <a:pPr eaLnBrk="1" hangingPunct="1"/>
            <a:r>
              <a:rPr lang="en-US" altLang="en-US" sz="2800"/>
              <a:t>Cont--</a:t>
            </a:r>
          </a:p>
        </p:txBody>
      </p:sp>
      <p:sp>
        <p:nvSpPr>
          <p:cNvPr id="15363" name="Content Placeholder 2"/>
          <p:cNvSpPr>
            <a:spLocks noGrp="1"/>
          </p:cNvSpPr>
          <p:nvPr>
            <p:ph idx="1"/>
          </p:nvPr>
        </p:nvSpPr>
        <p:spPr>
          <a:xfrm>
            <a:off x="1981200" y="1066801"/>
            <a:ext cx="8229600" cy="5059363"/>
          </a:xfrm>
        </p:spPr>
        <p:txBody>
          <a:bodyPr/>
          <a:lstStyle/>
          <a:p>
            <a:pPr eaLnBrk="1" hangingPunct="1">
              <a:lnSpc>
                <a:spcPct val="150000"/>
              </a:lnSpc>
              <a:buFontTx/>
              <a:buChar char="-"/>
            </a:pPr>
            <a:r>
              <a:rPr lang="en-US" altLang="en-US">
                <a:latin typeface="Times New Roman" panose="02020603050405020304" pitchFamily="18" charset="0"/>
                <a:cs typeface="Times New Roman" panose="02020603050405020304" pitchFamily="18" charset="0"/>
              </a:rPr>
              <a:t> If there is a blind ending vagina with pelvic mass- transverse vaginal septum</a:t>
            </a:r>
          </a:p>
          <a:p>
            <a:pPr eaLnBrk="1" hangingPunct="1">
              <a:lnSpc>
                <a:spcPct val="150000"/>
              </a:lnSpc>
              <a:buFontTx/>
              <a:buChar char="-"/>
            </a:pPr>
            <a:r>
              <a:rPr lang="en-US" altLang="en-US">
                <a:latin typeface="Times New Roman" panose="02020603050405020304" pitchFamily="18" charset="0"/>
                <a:cs typeface="Times New Roman" panose="02020603050405020304" pitchFamily="18" charset="0"/>
              </a:rPr>
              <a:t> If vaginal canal close not exist and there is pelvic mass- isolated vaginal agenesis</a:t>
            </a:r>
          </a:p>
          <a:p>
            <a:pPr eaLnBrk="1" hangingPunct="1">
              <a:lnSpc>
                <a:spcPct val="150000"/>
              </a:lnSpc>
              <a:buFontTx/>
              <a:buChar char="-"/>
            </a:pPr>
            <a:r>
              <a:rPr lang="en-US" altLang="en-US">
                <a:latin typeface="Times New Roman" panose="02020603050405020304" pitchFamily="18" charset="0"/>
                <a:cs typeface="Times New Roman" panose="02020603050405020304" pitchFamily="18" charset="0"/>
              </a:rPr>
              <a:t> Normal vagina with absent cervical </a:t>
            </a:r>
            <a:r>
              <a:rPr lang="en-US" altLang="en-US">
                <a:solidFill>
                  <a:srgbClr val="C00000"/>
                </a:solidFill>
                <a:latin typeface="Times New Roman" panose="02020603050405020304" pitchFamily="18" charset="0"/>
                <a:cs typeface="Times New Roman" panose="02020603050405020304" pitchFamily="18" charset="0"/>
              </a:rPr>
              <a:t>Os</a:t>
            </a:r>
            <a:r>
              <a:rPr lang="en-US" altLang="en-US">
                <a:latin typeface="Times New Roman" panose="02020603050405020304" pitchFamily="18" charset="0"/>
                <a:cs typeface="Times New Roman" panose="02020603050405020304" pitchFamily="18" charset="0"/>
              </a:rPr>
              <a:t> and associated pelvic mass- cervical atresia.</a:t>
            </a:r>
          </a:p>
          <a:p>
            <a:pPr eaLnBrk="1" hangingPunct="1"/>
            <a:endParaRPr lang="en-US" altLang="en-US"/>
          </a:p>
        </p:txBody>
      </p:sp>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4CD1655-F452-4820-B7BA-46533994DBBF}" type="slidenum">
              <a:rPr lang="en-US" altLang="en-US">
                <a:solidFill>
                  <a:srgbClr val="898989"/>
                </a:solidFill>
              </a:rPr>
              <a:pPr eaLnBrk="1" hangingPunct="1"/>
              <a:t>16</a:t>
            </a:fld>
            <a:endParaRPr lang="en-US" altLang="en-US">
              <a:solidFill>
                <a:srgbClr val="898989"/>
              </a:solidFill>
            </a:endParaRPr>
          </a:p>
        </p:txBody>
      </p:sp>
    </p:spTree>
    <p:extLst>
      <p:ext uri="{BB962C8B-B14F-4D97-AF65-F5344CB8AC3E}">
        <p14:creationId xmlns:p14="http://schemas.microsoft.com/office/powerpoint/2010/main" val="26588839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ubtitle 2"/>
          <p:cNvSpPr>
            <a:spLocks noGrp="1"/>
          </p:cNvSpPr>
          <p:nvPr>
            <p:ph type="subTitle" idx="1"/>
          </p:nvPr>
        </p:nvSpPr>
        <p:spPr>
          <a:xfrm>
            <a:off x="1828800" y="228600"/>
            <a:ext cx="8534400" cy="6629400"/>
          </a:xfrm>
        </p:spPr>
        <p:txBody>
          <a:bodyPr/>
          <a:lstStyle/>
          <a:p>
            <a:pPr algn="l" eaLnBrk="1" hangingPunct="1">
              <a:lnSpc>
                <a:spcPct val="150000"/>
              </a:lnSpc>
            </a:pPr>
            <a:r>
              <a:rPr lang="en-US" altLang="en-US" sz="2800" b="1">
                <a:latin typeface="Times New Roman" panose="02020603050405020304" pitchFamily="18" charset="0"/>
                <a:cs typeface="Times New Roman" panose="02020603050405020304" pitchFamily="18" charset="0"/>
              </a:rPr>
              <a:t>                                          </a:t>
            </a:r>
            <a:r>
              <a:rPr lang="en-US" altLang="en-US" sz="2800" b="1"/>
              <a:t>Cont--</a:t>
            </a:r>
            <a:endParaRPr lang="en-US" altLang="en-US" sz="2800" b="1">
              <a:latin typeface="Times New Roman" panose="02020603050405020304" pitchFamily="18" charset="0"/>
              <a:cs typeface="Times New Roman" panose="02020603050405020304" pitchFamily="18" charset="0"/>
            </a:endParaRPr>
          </a:p>
          <a:p>
            <a:pPr algn="l" eaLnBrk="1" hangingPunct="1">
              <a:lnSpc>
                <a:spcPct val="150000"/>
              </a:lnSpc>
              <a:buFont typeface="Arial" panose="020B0604020202020204" pitchFamily="34" charset="0"/>
              <a:buChar char="•"/>
            </a:pPr>
            <a:r>
              <a:rPr lang="en-US" altLang="en-US" sz="2800">
                <a:latin typeface="Times New Roman" panose="02020603050405020304" pitchFamily="18" charset="0"/>
                <a:cs typeface="Times New Roman" panose="02020603050405020304" pitchFamily="18" charset="0"/>
              </a:rPr>
              <a:t>If there is a blind ending vagina without pelvic mass, two possibilities exist which can be differentiated by barr body determination.</a:t>
            </a:r>
          </a:p>
          <a:p>
            <a:pPr algn="l" eaLnBrk="1" hangingPunct="1">
              <a:lnSpc>
                <a:spcPct val="150000"/>
              </a:lnSpc>
              <a:buFont typeface="Arial" panose="020B0604020202020204" pitchFamily="34" charset="0"/>
              <a:buChar char="•"/>
            </a:pPr>
            <a:r>
              <a:rPr lang="en-US" altLang="en-US" sz="2800">
                <a:latin typeface="Times New Roman" panose="02020603050405020304" pitchFamily="18" charset="0"/>
                <a:cs typeface="Times New Roman" panose="02020603050405020304" pitchFamily="18" charset="0"/>
              </a:rPr>
              <a:t> These are androgen insensitivity syndrome (barr body negative and presence of inguinal mass) and mullerian agenesis (barr body positive)</a:t>
            </a:r>
          </a:p>
          <a:p>
            <a:pPr algn="l" eaLnBrk="1" hangingPunct="1">
              <a:lnSpc>
                <a:spcPct val="150000"/>
              </a:lnSpc>
            </a:pPr>
            <a:r>
              <a:rPr lang="en-US" altLang="en-US" sz="2800">
                <a:latin typeface="Times New Roman" panose="02020603050405020304" pitchFamily="18" charset="0"/>
                <a:cs typeface="Times New Roman" panose="02020603050405020304" pitchFamily="18" charset="0"/>
              </a:rPr>
              <a:t>.</a:t>
            </a:r>
          </a:p>
        </p:txBody>
      </p:sp>
      <p:sp>
        <p:nvSpPr>
          <p:cNvPr id="3" name="Slide Number Placeholder 2"/>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6668314-FFE1-4D3D-9BF0-EF7FB219FE2D}" type="slidenum">
              <a:rPr lang="en-US" altLang="en-US">
                <a:solidFill>
                  <a:srgbClr val="898989"/>
                </a:solidFill>
              </a:rPr>
              <a:pPr eaLnBrk="1" hangingPunct="1"/>
              <a:t>17</a:t>
            </a:fld>
            <a:endParaRPr lang="en-US" altLang="en-US">
              <a:solidFill>
                <a:srgbClr val="898989"/>
              </a:solidFill>
            </a:endParaRPr>
          </a:p>
        </p:txBody>
      </p:sp>
    </p:spTree>
    <p:extLst>
      <p:ext uri="{BB962C8B-B14F-4D97-AF65-F5344CB8AC3E}">
        <p14:creationId xmlns:p14="http://schemas.microsoft.com/office/powerpoint/2010/main" val="38318015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228600"/>
            <a:ext cx="8458200" cy="6172200"/>
          </a:xfrm>
        </p:spPr>
        <p:txBody>
          <a:bodyPr rtlCol="0">
            <a:normAutofit fontScale="92500"/>
          </a:bodyPr>
          <a:lstStyle/>
          <a:p>
            <a:pPr algn="just">
              <a:defRPr/>
            </a:pPr>
            <a:r>
              <a:rPr lang="en-US" sz="2800" dirty="0"/>
              <a:t>        </a:t>
            </a:r>
            <a:r>
              <a:rPr lang="en-US" sz="2800" b="1" i="1" dirty="0"/>
              <a:t> </a:t>
            </a:r>
            <a:r>
              <a:rPr lang="en-US" sz="2800" b="1" i="1" dirty="0">
                <a:latin typeface="Times New Roman" pitchFamily="18" charset="0"/>
                <a:cs typeface="Times New Roman" pitchFamily="18" charset="0"/>
              </a:rPr>
              <a:t>     Climacteric and Related Problems </a:t>
            </a:r>
          </a:p>
          <a:p>
            <a:pPr algn="l">
              <a:lnSpc>
                <a:spcPct val="150000"/>
              </a:lnSpc>
              <a:defRPr/>
            </a:pPr>
            <a:r>
              <a:rPr lang="en-US" sz="2800" b="1" dirty="0">
                <a:latin typeface="Times New Roman" pitchFamily="18" charset="0"/>
                <a:cs typeface="Times New Roman" pitchFamily="18" charset="0"/>
              </a:rPr>
              <a:t>Definitions:-</a:t>
            </a:r>
          </a:p>
          <a:p>
            <a:pPr algn="l">
              <a:lnSpc>
                <a:spcPct val="150000"/>
              </a:lnSpc>
              <a:defRPr/>
            </a:pPr>
            <a:r>
              <a:rPr lang="en-US" sz="2800" b="1" i="1" dirty="0">
                <a:latin typeface="Times New Roman" pitchFamily="18" charset="0"/>
                <a:cs typeface="Times New Roman" pitchFamily="18" charset="0"/>
              </a:rPr>
              <a:t>Climacteric</a:t>
            </a:r>
            <a:r>
              <a:rPr lang="en-US" sz="2800" dirty="0">
                <a:latin typeface="Times New Roman" pitchFamily="18" charset="0"/>
                <a:cs typeface="Times New Roman" pitchFamily="18" charset="0"/>
              </a:rPr>
              <a:t> is the phase of life for women that marks transition being able to reproduce to being non-reproductive. </a:t>
            </a:r>
          </a:p>
          <a:p>
            <a:pPr algn="l">
              <a:lnSpc>
                <a:spcPct val="150000"/>
              </a:lnSpc>
              <a:defRPr/>
            </a:pPr>
            <a:r>
              <a:rPr lang="en-US" sz="2800" b="1" i="1" dirty="0">
                <a:latin typeface="Times New Roman" pitchFamily="18" charset="0"/>
                <a:cs typeface="Times New Roman" pitchFamily="18" charset="0"/>
              </a:rPr>
              <a:t>Menopause</a:t>
            </a:r>
            <a:r>
              <a:rPr lang="en-US" sz="2800" dirty="0">
                <a:latin typeface="Times New Roman" pitchFamily="18" charset="0"/>
                <a:cs typeface="Times New Roman" pitchFamily="18" charset="0"/>
              </a:rPr>
              <a:t> is cessation of physiological uterine bleeding.</a:t>
            </a:r>
          </a:p>
          <a:p>
            <a:pPr algn="l">
              <a:lnSpc>
                <a:spcPct val="150000"/>
              </a:lnSpc>
              <a:buFontTx/>
              <a:buChar char="-"/>
              <a:defRPr/>
            </a:pPr>
            <a:r>
              <a:rPr lang="en-US" sz="2800" dirty="0">
                <a:latin typeface="Times New Roman" pitchFamily="18" charset="0"/>
                <a:cs typeface="Times New Roman" pitchFamily="18" charset="0"/>
              </a:rPr>
              <a:t>It is the most visible event marking climacteric.</a:t>
            </a:r>
          </a:p>
          <a:p>
            <a:pPr algn="l">
              <a:lnSpc>
                <a:spcPct val="150000"/>
              </a:lnSpc>
              <a:buFontTx/>
              <a:buChar char="-"/>
              <a:defRPr/>
            </a:pPr>
            <a:r>
              <a:rPr lang="en-US" sz="2800" dirty="0">
                <a:latin typeface="Times New Roman" pitchFamily="18" charset="0"/>
                <a:cs typeface="Times New Roman" pitchFamily="18" charset="0"/>
              </a:rPr>
              <a:t> The average age is 51 years</a:t>
            </a:r>
          </a:p>
          <a:p>
            <a:pPr algn="l">
              <a:lnSpc>
                <a:spcPct val="150000"/>
              </a:lnSpc>
              <a:buFontTx/>
              <a:buChar char="-"/>
              <a:defRPr/>
            </a:pPr>
            <a:r>
              <a:rPr lang="en-US" sz="2800" dirty="0">
                <a:latin typeface="Times New Roman" pitchFamily="18" charset="0"/>
                <a:cs typeface="Times New Roman" pitchFamily="18" charset="0"/>
              </a:rPr>
              <a:t> It is </a:t>
            </a:r>
            <a:r>
              <a:rPr lang="en-US" sz="2800" dirty="0">
                <a:solidFill>
                  <a:srgbClr val="0070C0"/>
                </a:solidFill>
                <a:latin typeface="Times New Roman" pitchFamily="18" charset="0"/>
                <a:cs typeface="Times New Roman" pitchFamily="18" charset="0"/>
              </a:rPr>
              <a:t>not </a:t>
            </a:r>
            <a:r>
              <a:rPr lang="en-US" sz="2800" dirty="0">
                <a:latin typeface="Times New Roman" pitchFamily="18" charset="0"/>
                <a:cs typeface="Times New Roman" pitchFamily="18" charset="0"/>
              </a:rPr>
              <a:t>affected by race, number of pregnancy contraceptive use, age at menarche and physical characteristics </a:t>
            </a:r>
          </a:p>
        </p:txBody>
      </p:sp>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99236F3A-65C1-42D1-8A56-6C53B75266A9}" type="slidenum">
              <a:rPr lang="en-US" altLang="en-US">
                <a:solidFill>
                  <a:srgbClr val="898989"/>
                </a:solidFill>
              </a:rPr>
              <a:pPr eaLnBrk="1" hangingPunct="1"/>
              <a:t>18</a:t>
            </a:fld>
            <a:endParaRPr lang="en-US" altLang="en-US">
              <a:solidFill>
                <a:srgbClr val="898989"/>
              </a:solidFill>
            </a:endParaRPr>
          </a:p>
        </p:txBody>
      </p:sp>
    </p:spTree>
    <p:extLst>
      <p:ext uri="{BB962C8B-B14F-4D97-AF65-F5344CB8AC3E}">
        <p14:creationId xmlns:p14="http://schemas.microsoft.com/office/powerpoint/2010/main" val="128309390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ubtitle 2"/>
          <p:cNvSpPr>
            <a:spLocks noGrp="1"/>
          </p:cNvSpPr>
          <p:nvPr>
            <p:ph type="subTitle" idx="1"/>
          </p:nvPr>
        </p:nvSpPr>
        <p:spPr>
          <a:xfrm>
            <a:off x="1828800" y="381000"/>
            <a:ext cx="8534400" cy="6172200"/>
          </a:xfrm>
        </p:spPr>
        <p:txBody>
          <a:bodyPr rtlCol="0">
            <a:normAutofit fontScale="92500" lnSpcReduction="10000"/>
          </a:bodyPr>
          <a:lstStyle/>
          <a:p>
            <a:pPr algn="l">
              <a:lnSpc>
                <a:spcPct val="150000"/>
              </a:lnSpc>
              <a:defRPr/>
            </a:pPr>
            <a:r>
              <a:rPr lang="en-US" sz="2800" b="1" i="1">
                <a:latin typeface="Times New Roman" pitchFamily="18" charset="0"/>
                <a:cs typeface="Times New Roman" pitchFamily="18" charset="0"/>
              </a:rPr>
              <a:t>Pre-menopause</a:t>
            </a:r>
            <a:r>
              <a:rPr lang="en-US" sz="2800">
                <a:latin typeface="Times New Roman" pitchFamily="18" charset="0"/>
                <a:cs typeface="Times New Roman" pitchFamily="18" charset="0"/>
              </a:rPr>
              <a:t>:- is the period before menopause during which the menstrual cycle is irregular. </a:t>
            </a:r>
          </a:p>
          <a:p>
            <a:pPr algn="l">
              <a:lnSpc>
                <a:spcPct val="150000"/>
              </a:lnSpc>
              <a:defRPr/>
            </a:pPr>
            <a:r>
              <a:rPr lang="en-US" sz="2800" b="1" i="1">
                <a:latin typeface="Times New Roman" pitchFamily="18" charset="0"/>
                <a:cs typeface="Times New Roman" pitchFamily="18" charset="0"/>
              </a:rPr>
              <a:t>Post menopause</a:t>
            </a:r>
            <a:r>
              <a:rPr lang="en-US" sz="2800">
                <a:latin typeface="Times New Roman" pitchFamily="18" charset="0"/>
                <a:cs typeface="Times New Roman" pitchFamily="18" charset="0"/>
              </a:rPr>
              <a:t>:- is the period after menopause.</a:t>
            </a:r>
          </a:p>
          <a:p>
            <a:pPr algn="l">
              <a:lnSpc>
                <a:spcPct val="150000"/>
              </a:lnSpc>
              <a:defRPr/>
            </a:pPr>
            <a:r>
              <a:rPr lang="en-US" sz="2800" b="1" i="1">
                <a:latin typeface="Times New Roman" pitchFamily="18" charset="0"/>
                <a:cs typeface="Times New Roman" pitchFamily="18" charset="0"/>
              </a:rPr>
              <a:t>Pathophysiolgy of menopause</a:t>
            </a:r>
          </a:p>
          <a:p>
            <a:pPr algn="l">
              <a:lnSpc>
                <a:spcPct val="150000"/>
              </a:lnSpc>
              <a:buFontTx/>
              <a:buChar char="-"/>
              <a:defRPr/>
            </a:pPr>
            <a:r>
              <a:rPr lang="en-US" sz="2800">
                <a:latin typeface="Times New Roman" pitchFamily="18" charset="0"/>
                <a:cs typeface="Times New Roman" pitchFamily="18" charset="0"/>
              </a:rPr>
              <a:t>As menopause nears, ovarian follicles get depleted and</a:t>
            </a:r>
          </a:p>
          <a:p>
            <a:pPr algn="l">
              <a:lnSpc>
                <a:spcPct val="150000"/>
              </a:lnSpc>
              <a:buFontTx/>
              <a:buChar char="-"/>
              <a:defRPr/>
            </a:pPr>
            <a:r>
              <a:rPr lang="en-US" sz="2800">
                <a:latin typeface="Times New Roman" pitchFamily="18" charset="0"/>
                <a:cs typeface="Times New Roman" pitchFamily="18" charset="0"/>
              </a:rPr>
              <a:t> Become resistant to gonadotrophic hormones.</a:t>
            </a:r>
          </a:p>
          <a:p>
            <a:pPr algn="l">
              <a:lnSpc>
                <a:spcPct val="150000"/>
              </a:lnSpc>
              <a:buFontTx/>
              <a:buChar char="-"/>
              <a:defRPr/>
            </a:pPr>
            <a:r>
              <a:rPr lang="en-US" sz="2800">
                <a:latin typeface="Times New Roman" pitchFamily="18" charset="0"/>
                <a:cs typeface="Times New Roman" pitchFamily="18" charset="0"/>
              </a:rPr>
              <a:t> Estradiol production ↓ which in turn ↑ FSH and later ↑ level of LH </a:t>
            </a:r>
          </a:p>
          <a:p>
            <a:pPr algn="just">
              <a:lnSpc>
                <a:spcPct val="150000"/>
              </a:lnSpc>
              <a:buFontTx/>
              <a:buChar char="-"/>
              <a:defRPr/>
            </a:pPr>
            <a:r>
              <a:rPr lang="en-US" sz="2800"/>
              <a:t> </a:t>
            </a:r>
          </a:p>
        </p:txBody>
      </p:sp>
      <p:sp>
        <p:nvSpPr>
          <p:cNvPr id="3" name="Slide Number Placeholder 2"/>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09AB2AF-D020-485B-9EEA-198507DB154E}" type="slidenum">
              <a:rPr lang="en-US" altLang="en-US">
                <a:solidFill>
                  <a:srgbClr val="898989"/>
                </a:solidFill>
              </a:rPr>
              <a:pPr eaLnBrk="1" hangingPunct="1"/>
              <a:t>19</a:t>
            </a:fld>
            <a:endParaRPr lang="en-US" altLang="en-US">
              <a:solidFill>
                <a:srgbClr val="898989"/>
              </a:solidFill>
            </a:endParaRPr>
          </a:p>
        </p:txBody>
      </p:sp>
    </p:spTree>
    <p:extLst>
      <p:ext uri="{BB962C8B-B14F-4D97-AF65-F5344CB8AC3E}">
        <p14:creationId xmlns:p14="http://schemas.microsoft.com/office/powerpoint/2010/main" val="21548600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Presentation outline </a:t>
            </a:r>
            <a:endParaRPr lang="en-US" dirty="0"/>
          </a:p>
        </p:txBody>
      </p:sp>
      <p:sp>
        <p:nvSpPr>
          <p:cNvPr id="3" name="Content Placeholder 2"/>
          <p:cNvSpPr>
            <a:spLocks noGrp="1"/>
          </p:cNvSpPr>
          <p:nvPr>
            <p:ph idx="1"/>
          </p:nvPr>
        </p:nvSpPr>
        <p:spPr>
          <a:xfrm>
            <a:off x="838200" y="1690688"/>
            <a:ext cx="10515600" cy="4486275"/>
          </a:xfrm>
        </p:spPr>
        <p:txBody>
          <a:bodyPr/>
          <a:lstStyle/>
          <a:p>
            <a:r>
              <a:rPr lang="en-US" dirty="0" smtClean="0"/>
              <a:t>Amenorrhea </a:t>
            </a:r>
          </a:p>
          <a:p>
            <a:r>
              <a:rPr lang="en-US" dirty="0" smtClean="0"/>
              <a:t>Menopause </a:t>
            </a:r>
          </a:p>
          <a:p>
            <a:r>
              <a:rPr lang="en-US" dirty="0" smtClean="0"/>
              <a:t>Infertility </a:t>
            </a:r>
            <a:endParaRPr lang="en-US" dirty="0"/>
          </a:p>
        </p:txBody>
      </p:sp>
    </p:spTree>
    <p:extLst>
      <p:ext uri="{BB962C8B-B14F-4D97-AF65-F5344CB8AC3E}">
        <p14:creationId xmlns:p14="http://schemas.microsoft.com/office/powerpoint/2010/main" val="10026138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n-US" altLang="en-US" sz="2800"/>
              <a:t>Cont--</a:t>
            </a:r>
          </a:p>
        </p:txBody>
      </p:sp>
      <p:sp>
        <p:nvSpPr>
          <p:cNvPr id="19459" name="Content Placeholder 2"/>
          <p:cNvSpPr>
            <a:spLocks noGrp="1"/>
          </p:cNvSpPr>
          <p:nvPr>
            <p:ph idx="1"/>
          </p:nvPr>
        </p:nvSpPr>
        <p:spPr>
          <a:xfrm>
            <a:off x="1981200" y="1143001"/>
            <a:ext cx="8229600" cy="4983163"/>
          </a:xfrm>
        </p:spPr>
        <p:txBody>
          <a:bodyPr/>
          <a:lstStyle/>
          <a:p>
            <a:pPr eaLnBrk="1" hangingPunct="1">
              <a:lnSpc>
                <a:spcPct val="150000"/>
              </a:lnSpc>
              <a:buFontTx/>
              <a:buChar char="-"/>
            </a:pPr>
            <a:r>
              <a:rPr lang="en-US" altLang="en-US"/>
              <a:t> </a:t>
            </a:r>
            <a:r>
              <a:rPr lang="en-US" altLang="en-US">
                <a:latin typeface="Times New Roman" panose="02020603050405020304" pitchFamily="18" charset="0"/>
                <a:cs typeface="Times New Roman" panose="02020603050405020304" pitchFamily="18" charset="0"/>
              </a:rPr>
              <a:t>Anovulation or oligoovulatory result menses irregularity</a:t>
            </a:r>
          </a:p>
          <a:p>
            <a:pPr eaLnBrk="1" hangingPunct="1">
              <a:lnSpc>
                <a:spcPct val="150000"/>
              </a:lnSpc>
              <a:buFontTx/>
              <a:buChar char="-"/>
            </a:pPr>
            <a:r>
              <a:rPr lang="en-US" altLang="en-US">
                <a:latin typeface="Times New Roman" panose="02020603050405020304" pitchFamily="18" charset="0"/>
                <a:cs typeface="Times New Roman" panose="02020603050405020304" pitchFamily="18" charset="0"/>
              </a:rPr>
              <a:t> Later, there will not be any follicles to be stimulated by high level of gonadotrophins result in significant drop in estrogen to a level that is not capable of stimulating the endometrium causing menopause. </a:t>
            </a:r>
          </a:p>
          <a:p>
            <a:pPr eaLnBrk="1" hangingPunct="1"/>
            <a:endParaRPr lang="en-US" altLang="en-US"/>
          </a:p>
        </p:txBody>
      </p:sp>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7A712669-D796-4CD0-B41D-E2744AB3CD00}" type="slidenum">
              <a:rPr lang="en-US" altLang="en-US">
                <a:solidFill>
                  <a:srgbClr val="898989"/>
                </a:solidFill>
              </a:rPr>
              <a:pPr eaLnBrk="1" hangingPunct="1"/>
              <a:t>20</a:t>
            </a:fld>
            <a:endParaRPr lang="en-US" altLang="en-US">
              <a:solidFill>
                <a:srgbClr val="898989"/>
              </a:solidFill>
            </a:endParaRPr>
          </a:p>
        </p:txBody>
      </p:sp>
    </p:spTree>
    <p:extLst>
      <p:ext uri="{BB962C8B-B14F-4D97-AF65-F5344CB8AC3E}">
        <p14:creationId xmlns:p14="http://schemas.microsoft.com/office/powerpoint/2010/main" val="29006641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152400"/>
            <a:ext cx="8534400" cy="6248400"/>
          </a:xfrm>
        </p:spPr>
        <p:txBody>
          <a:bodyPr rtlCol="0">
            <a:normAutofit/>
          </a:bodyPr>
          <a:lstStyle/>
          <a:p>
            <a:pPr algn="l">
              <a:lnSpc>
                <a:spcPct val="150000"/>
              </a:lnSpc>
              <a:defRPr/>
            </a:pPr>
            <a:r>
              <a:rPr lang="en-US" dirty="0" smtClean="0"/>
              <a:t>                       </a:t>
            </a:r>
            <a:r>
              <a:rPr lang="en-US" b="1" i="1" dirty="0" smtClean="0">
                <a:solidFill>
                  <a:schemeClr val="tx1"/>
                </a:solidFill>
                <a:latin typeface="Times New Roman" pitchFamily="18" charset="0"/>
                <a:cs typeface="Times New Roman" pitchFamily="18" charset="0"/>
              </a:rPr>
              <a:t>Change in menopause </a:t>
            </a:r>
          </a:p>
          <a:p>
            <a:pPr algn="l">
              <a:lnSpc>
                <a:spcPct val="150000"/>
              </a:lnSpc>
              <a:defRPr/>
            </a:pPr>
            <a:r>
              <a:rPr lang="en-US" sz="2800" dirty="0">
                <a:latin typeface="Times New Roman" pitchFamily="18" charset="0"/>
                <a:cs typeface="Times New Roman" pitchFamily="18" charset="0"/>
              </a:rPr>
              <a:t>I. Hormonal changes </a:t>
            </a:r>
          </a:p>
          <a:p>
            <a:pPr algn="l">
              <a:lnSpc>
                <a:spcPct val="150000"/>
              </a:lnSpc>
              <a:defRPr/>
            </a:pPr>
            <a:r>
              <a:rPr lang="en-US" sz="2800" dirty="0">
                <a:latin typeface="Times New Roman" pitchFamily="18" charset="0"/>
                <a:cs typeface="Times New Roman" pitchFamily="18" charset="0"/>
              </a:rPr>
              <a:t>II. Change in reproductive organs:-</a:t>
            </a:r>
          </a:p>
          <a:p>
            <a:pPr algn="l">
              <a:lnSpc>
                <a:spcPct val="150000"/>
              </a:lnSpc>
              <a:buFontTx/>
              <a:buChar char="-"/>
              <a:defRPr/>
            </a:pPr>
            <a:r>
              <a:rPr lang="en-US" sz="2800" dirty="0">
                <a:latin typeface="Times New Roman" pitchFamily="18" charset="0"/>
                <a:cs typeface="Times New Roman" pitchFamily="18" charset="0"/>
              </a:rPr>
              <a:t>Atrophy of the vagina thinning of the epithelium and flattening of </a:t>
            </a:r>
            <a:r>
              <a:rPr lang="en-US" sz="2800" dirty="0" err="1">
                <a:latin typeface="Times New Roman" pitchFamily="18" charset="0"/>
                <a:cs typeface="Times New Roman" pitchFamily="18" charset="0"/>
              </a:rPr>
              <a:t>rugae</a:t>
            </a:r>
            <a:r>
              <a:rPr lang="en-US" sz="2800" dirty="0">
                <a:latin typeface="Times New Roman" pitchFamily="18" charset="0"/>
                <a:cs typeface="Times New Roman" pitchFamily="18" charset="0"/>
              </a:rPr>
              <a:t>.</a:t>
            </a:r>
          </a:p>
          <a:p>
            <a:pPr algn="l">
              <a:lnSpc>
                <a:spcPct val="150000"/>
              </a:lnSpc>
              <a:buFontTx/>
              <a:buChar char="-"/>
              <a:defRPr/>
            </a:pPr>
            <a:r>
              <a:rPr lang="en-US" sz="2800" dirty="0">
                <a:latin typeface="Times New Roman" pitchFamily="18" charset="0"/>
                <a:cs typeface="Times New Roman" pitchFamily="18" charset="0"/>
              </a:rPr>
              <a:t> Atrophy of cervix reduce in size</a:t>
            </a:r>
          </a:p>
          <a:p>
            <a:pPr algn="l">
              <a:lnSpc>
                <a:spcPct val="150000"/>
              </a:lnSpc>
              <a:buFontTx/>
              <a:buChar char="-"/>
              <a:defRPr/>
            </a:pPr>
            <a:r>
              <a:rPr lang="en-US" sz="2800" dirty="0">
                <a:latin typeface="Times New Roman" pitchFamily="18" charset="0"/>
                <a:cs typeface="Times New Roman" pitchFamily="18" charset="0"/>
              </a:rPr>
              <a:t>vaginal dryness </a:t>
            </a:r>
          </a:p>
          <a:p>
            <a:pPr algn="l">
              <a:lnSpc>
                <a:spcPct val="150000"/>
              </a:lnSpc>
              <a:buFontTx/>
              <a:buChar char="-"/>
              <a:defRPr/>
            </a:pPr>
            <a:r>
              <a:rPr lang="en-US" sz="2800" dirty="0">
                <a:latin typeface="Times New Roman" pitchFamily="18" charset="0"/>
                <a:cs typeface="Times New Roman" pitchFamily="18" charset="0"/>
              </a:rPr>
              <a:t> Uterus decreased in size</a:t>
            </a:r>
          </a:p>
          <a:p>
            <a:pPr algn="l">
              <a:lnSpc>
                <a:spcPct val="150000"/>
              </a:lnSpc>
              <a:defRPr/>
            </a:pPr>
            <a:endParaRPr lang="en-US" sz="2800"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D831A1F-63B8-4370-80F0-F4AD11576D09}" type="slidenum">
              <a:rPr lang="en-US" altLang="en-US">
                <a:solidFill>
                  <a:srgbClr val="898989"/>
                </a:solidFill>
              </a:rPr>
              <a:pPr eaLnBrk="1" hangingPunct="1"/>
              <a:t>21</a:t>
            </a:fld>
            <a:endParaRPr lang="en-US" altLang="en-US">
              <a:solidFill>
                <a:srgbClr val="898989"/>
              </a:solidFill>
            </a:endParaRPr>
          </a:p>
        </p:txBody>
      </p:sp>
    </p:spTree>
    <p:extLst>
      <p:ext uri="{BB962C8B-B14F-4D97-AF65-F5344CB8AC3E}">
        <p14:creationId xmlns:p14="http://schemas.microsoft.com/office/powerpoint/2010/main" val="159845240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1981200" y="0"/>
            <a:ext cx="8229600" cy="1417638"/>
          </a:xfrm>
        </p:spPr>
        <p:txBody>
          <a:bodyPr/>
          <a:lstStyle/>
          <a:p>
            <a:pPr eaLnBrk="1" hangingPunct="1"/>
            <a:r>
              <a:rPr lang="en-US" altLang="en-US" sz="2800"/>
              <a:t>Cont--</a:t>
            </a:r>
          </a:p>
        </p:txBody>
      </p:sp>
      <p:sp>
        <p:nvSpPr>
          <p:cNvPr id="21507" name="Content Placeholder 2"/>
          <p:cNvSpPr>
            <a:spLocks noGrp="1"/>
          </p:cNvSpPr>
          <p:nvPr>
            <p:ph idx="1"/>
          </p:nvPr>
        </p:nvSpPr>
        <p:spPr>
          <a:xfrm>
            <a:off x="1905000" y="914401"/>
            <a:ext cx="8305800" cy="5211763"/>
          </a:xfrm>
        </p:spPr>
        <p:txBody>
          <a:bodyPr/>
          <a:lstStyle/>
          <a:p>
            <a:pPr eaLnBrk="1" hangingPunct="1">
              <a:lnSpc>
                <a:spcPct val="150000"/>
              </a:lnSpc>
              <a:buFontTx/>
              <a:buChar char="-"/>
            </a:pPr>
            <a:r>
              <a:rPr lang="en-US" altLang="en-US">
                <a:latin typeface="Times New Roman" panose="02020603050405020304" pitchFamily="18" charset="0"/>
                <a:cs typeface="Times New Roman" panose="02020603050405020304" pitchFamily="18" charset="0"/>
              </a:rPr>
              <a:t> The ovaries decreased in size and not palpable</a:t>
            </a:r>
          </a:p>
          <a:p>
            <a:pPr eaLnBrk="1" hangingPunct="1">
              <a:lnSpc>
                <a:spcPct val="150000"/>
              </a:lnSpc>
              <a:buFontTx/>
              <a:buChar char="-"/>
            </a:pPr>
            <a:r>
              <a:rPr lang="en-US" altLang="en-US">
                <a:latin typeface="Times New Roman" panose="02020603050405020304" pitchFamily="18" charset="0"/>
                <a:cs typeface="Times New Roman" panose="02020603050405020304" pitchFamily="18" charset="0"/>
              </a:rPr>
              <a:t> Supporting strictures lose their tons </a:t>
            </a:r>
          </a:p>
          <a:p>
            <a:pPr eaLnBrk="1" hangingPunct="1">
              <a:lnSpc>
                <a:spcPct val="150000"/>
              </a:lnSpc>
              <a:buFontTx/>
              <a:buChar char="-"/>
            </a:pPr>
            <a:r>
              <a:rPr lang="en-US" altLang="en-US">
                <a:latin typeface="Times New Roman" panose="02020603050405020304" pitchFamily="18" charset="0"/>
                <a:cs typeface="Times New Roman" panose="02020603050405020304" pitchFamily="18" charset="0"/>
              </a:rPr>
              <a:t> The labia lose fat and flatten</a:t>
            </a:r>
          </a:p>
          <a:p>
            <a:pPr eaLnBrk="1" hangingPunct="1">
              <a:lnSpc>
                <a:spcPct val="150000"/>
              </a:lnSpc>
              <a:buFont typeface="Arial" panose="020B0604020202020204" pitchFamily="34" charset="0"/>
              <a:buNone/>
            </a:pPr>
            <a:r>
              <a:rPr lang="en-US" altLang="en-US">
                <a:latin typeface="Times New Roman" panose="02020603050405020304" pitchFamily="18" charset="0"/>
                <a:cs typeface="Times New Roman" panose="02020603050405020304" pitchFamily="18" charset="0"/>
              </a:rPr>
              <a:t>III. Change in the menstrual cycle</a:t>
            </a:r>
          </a:p>
          <a:p>
            <a:pPr eaLnBrk="1" hangingPunct="1">
              <a:lnSpc>
                <a:spcPct val="150000"/>
              </a:lnSpc>
              <a:buFont typeface="Arial" panose="020B0604020202020204" pitchFamily="34" charset="0"/>
              <a:buNone/>
            </a:pPr>
            <a:r>
              <a:rPr lang="en-US" altLang="en-US">
                <a:latin typeface="Times New Roman" panose="02020603050405020304" pitchFamily="18" charset="0"/>
                <a:cs typeface="Times New Roman" panose="02020603050405020304" pitchFamily="18" charset="0"/>
              </a:rPr>
              <a:t>IV. Change in other organs</a:t>
            </a:r>
          </a:p>
          <a:p>
            <a:pPr eaLnBrk="1" hangingPunct="1"/>
            <a:endParaRPr lang="en-US" altLang="en-US"/>
          </a:p>
        </p:txBody>
      </p:sp>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956A6C5-361E-401C-9166-7DFEA29CF743}" type="slidenum">
              <a:rPr lang="en-US" altLang="en-US">
                <a:solidFill>
                  <a:srgbClr val="898989"/>
                </a:solidFill>
              </a:rPr>
              <a:pPr eaLnBrk="1" hangingPunct="1"/>
              <a:t>22</a:t>
            </a:fld>
            <a:endParaRPr lang="en-US" altLang="en-US">
              <a:solidFill>
                <a:srgbClr val="898989"/>
              </a:solidFill>
            </a:endParaRPr>
          </a:p>
        </p:txBody>
      </p:sp>
    </p:spTree>
    <p:extLst>
      <p:ext uri="{BB962C8B-B14F-4D97-AF65-F5344CB8AC3E}">
        <p14:creationId xmlns:p14="http://schemas.microsoft.com/office/powerpoint/2010/main" val="8526231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905000" y="0"/>
            <a:ext cx="8763000" cy="6858000"/>
          </a:xfrm>
        </p:spPr>
        <p:txBody>
          <a:bodyPr rtlCol="0">
            <a:normAutofit/>
          </a:bodyPr>
          <a:lstStyle/>
          <a:p>
            <a:pPr algn="just">
              <a:lnSpc>
                <a:spcPct val="150000"/>
              </a:lnSpc>
              <a:defRPr/>
            </a:pPr>
            <a:r>
              <a:rPr lang="en-US" sz="2800" dirty="0"/>
              <a:t>               </a:t>
            </a:r>
            <a:r>
              <a:rPr lang="en-US" b="1" i="1" dirty="0" smtClean="0">
                <a:solidFill>
                  <a:schemeClr val="tx1"/>
                </a:solidFill>
                <a:latin typeface="Times New Roman" pitchFamily="18" charset="0"/>
                <a:cs typeface="Times New Roman" pitchFamily="18" charset="0"/>
              </a:rPr>
              <a:t>Problems of Menopause</a:t>
            </a:r>
          </a:p>
          <a:p>
            <a:pPr algn="l">
              <a:lnSpc>
                <a:spcPct val="150000"/>
              </a:lnSpc>
              <a:defRPr/>
            </a:pPr>
            <a:r>
              <a:rPr lang="en-US" sz="2800" dirty="0">
                <a:latin typeface="Times New Roman" pitchFamily="18" charset="0"/>
                <a:cs typeface="Times New Roman" pitchFamily="18" charset="0"/>
              </a:rPr>
              <a:t>These is mainly related to estrogen deficiency and rarely to estrogen excess.</a:t>
            </a:r>
          </a:p>
          <a:p>
            <a:pPr algn="l">
              <a:lnSpc>
                <a:spcPct val="150000"/>
              </a:lnSpc>
              <a:defRPr/>
            </a:pPr>
            <a:r>
              <a:rPr lang="en-US" sz="2800" b="1" i="1" dirty="0">
                <a:latin typeface="Times New Roman" pitchFamily="18" charset="0"/>
                <a:cs typeface="Times New Roman" pitchFamily="18" charset="0"/>
              </a:rPr>
              <a:t>Hot flush:- </a:t>
            </a:r>
            <a:r>
              <a:rPr lang="en-US" sz="2800" dirty="0">
                <a:latin typeface="Times New Roman" pitchFamily="18" charset="0"/>
                <a:cs typeface="Times New Roman" pitchFamily="18" charset="0"/>
              </a:rPr>
              <a:t>vasomotor disturbance consisting of sudden flushing </a:t>
            </a:r>
            <a:r>
              <a:rPr lang="en-US" sz="2800" dirty="0" err="1">
                <a:latin typeface="Times New Roman" pitchFamily="18" charset="0"/>
                <a:cs typeface="Times New Roman" pitchFamily="18" charset="0"/>
              </a:rPr>
              <a:t>i.e</a:t>
            </a:r>
            <a:r>
              <a:rPr lang="en-US" sz="2800" dirty="0">
                <a:latin typeface="Times New Roman" pitchFamily="18" charset="0"/>
                <a:cs typeface="Times New Roman" pitchFamily="18" charset="0"/>
              </a:rPr>
              <a:t> feeling of heat or burning in the face, neck and chest, followed by outbreak of sweating to whole body.</a:t>
            </a:r>
          </a:p>
          <a:p>
            <a:pPr algn="l">
              <a:lnSpc>
                <a:spcPct val="150000"/>
              </a:lnSpc>
              <a:buFontTx/>
              <a:buChar char="-"/>
              <a:defRPr/>
            </a:pPr>
            <a:r>
              <a:rPr lang="en-US" sz="2800" dirty="0">
                <a:latin typeface="Times New Roman" pitchFamily="18" charset="0"/>
                <a:cs typeface="Times New Roman" pitchFamily="18" charset="0"/>
              </a:rPr>
              <a:t>These women suffer from insomnia.</a:t>
            </a:r>
          </a:p>
          <a:p>
            <a:pPr algn="l">
              <a:lnSpc>
                <a:spcPct val="150000"/>
              </a:lnSpc>
              <a:buFontTx/>
              <a:buChar char="-"/>
              <a:defRPr/>
            </a:pPr>
            <a:r>
              <a:rPr lang="en-US" sz="2800" dirty="0">
                <a:latin typeface="Times New Roman" pitchFamily="18" charset="0"/>
                <a:cs typeface="Times New Roman" pitchFamily="18" charset="0"/>
              </a:rPr>
              <a:t> As a treatment for sever cases conjugated estrogen or progestin is recommended. </a:t>
            </a:r>
          </a:p>
        </p:txBody>
      </p:sp>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8E4BA8B-2277-4707-9FFB-74DE2875D846}" type="slidenum">
              <a:rPr lang="en-US" altLang="en-US">
                <a:solidFill>
                  <a:srgbClr val="898989"/>
                </a:solidFill>
              </a:rPr>
              <a:pPr eaLnBrk="1" hangingPunct="1"/>
              <a:t>23</a:t>
            </a:fld>
            <a:endParaRPr lang="en-US" altLang="en-US">
              <a:solidFill>
                <a:srgbClr val="898989"/>
              </a:solidFill>
            </a:endParaRPr>
          </a:p>
        </p:txBody>
      </p:sp>
    </p:spTree>
    <p:extLst>
      <p:ext uri="{BB962C8B-B14F-4D97-AF65-F5344CB8AC3E}">
        <p14:creationId xmlns:p14="http://schemas.microsoft.com/office/powerpoint/2010/main" val="239489799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ubtitle 2"/>
          <p:cNvSpPr>
            <a:spLocks noGrp="1"/>
          </p:cNvSpPr>
          <p:nvPr>
            <p:ph type="subTitle" idx="1"/>
          </p:nvPr>
        </p:nvSpPr>
        <p:spPr>
          <a:xfrm>
            <a:off x="1828800" y="304800"/>
            <a:ext cx="8610600" cy="6324600"/>
          </a:xfrm>
        </p:spPr>
        <p:txBody>
          <a:bodyPr/>
          <a:lstStyle/>
          <a:p>
            <a:pPr algn="l" eaLnBrk="1" hangingPunct="1">
              <a:lnSpc>
                <a:spcPct val="150000"/>
              </a:lnSpc>
            </a:pPr>
            <a:r>
              <a:rPr lang="en-US" altLang="en-US" sz="2800" b="1" i="1">
                <a:latin typeface="Times New Roman" panose="02020603050405020304" pitchFamily="18" charset="0"/>
                <a:cs typeface="Times New Roman" panose="02020603050405020304" pitchFamily="18" charset="0"/>
              </a:rPr>
              <a:t>Osteoporosis:- </a:t>
            </a:r>
            <a:r>
              <a:rPr lang="en-US" altLang="en-US" sz="2800">
                <a:latin typeface="Times New Roman" panose="02020603050405020304" pitchFamily="18" charset="0"/>
                <a:cs typeface="Times New Roman" panose="02020603050405020304" pitchFamily="18" charset="0"/>
              </a:rPr>
              <a:t>is the most important health hazard of menopause. It affects the trabecular bone.</a:t>
            </a:r>
          </a:p>
          <a:p>
            <a:pPr algn="l" eaLnBrk="1" hangingPunct="1">
              <a:lnSpc>
                <a:spcPct val="150000"/>
              </a:lnSpc>
              <a:buFontTx/>
              <a:buChar char="-"/>
            </a:pPr>
            <a:r>
              <a:rPr lang="en-US" altLang="en-US" sz="2800">
                <a:latin typeface="Times New Roman" panose="02020603050405020304" pitchFamily="18" charset="0"/>
                <a:cs typeface="Times New Roman" panose="02020603050405020304" pitchFamily="18" charset="0"/>
              </a:rPr>
              <a:t>It may end up in pathologic fracture of the spines and the other bones.</a:t>
            </a:r>
          </a:p>
          <a:p>
            <a:pPr algn="l" eaLnBrk="1" hangingPunct="1">
              <a:lnSpc>
                <a:spcPct val="150000"/>
              </a:lnSpc>
              <a:buFontTx/>
              <a:buChar char="-"/>
            </a:pPr>
            <a:r>
              <a:rPr lang="en-US" altLang="en-US" sz="2800">
                <a:latin typeface="Times New Roman" panose="02020603050405020304" pitchFamily="18" charset="0"/>
                <a:cs typeface="Times New Roman" panose="02020603050405020304" pitchFamily="18" charset="0"/>
              </a:rPr>
              <a:t> Diagnosis needs special imaging investigation.</a:t>
            </a:r>
          </a:p>
          <a:p>
            <a:pPr algn="l" eaLnBrk="1" hangingPunct="1">
              <a:lnSpc>
                <a:spcPct val="150000"/>
              </a:lnSpc>
              <a:buFontTx/>
              <a:buChar char="-"/>
            </a:pPr>
            <a:r>
              <a:rPr lang="en-US" altLang="en-US" sz="2800">
                <a:latin typeface="Times New Roman" panose="02020603050405020304" pitchFamily="18" charset="0"/>
                <a:cs typeface="Times New Roman" panose="02020603050405020304" pitchFamily="18" charset="0"/>
              </a:rPr>
              <a:t> Treatment is estrogen replacement.</a:t>
            </a:r>
          </a:p>
          <a:p>
            <a:pPr algn="l" eaLnBrk="1" hangingPunct="1">
              <a:lnSpc>
                <a:spcPct val="150000"/>
              </a:lnSpc>
              <a:buFontTx/>
              <a:buChar char="-"/>
            </a:pPr>
            <a:r>
              <a:rPr lang="en-US" altLang="en-US" sz="2800">
                <a:latin typeface="Times New Roman" panose="02020603050405020304" pitchFamily="18" charset="0"/>
                <a:cs typeface="Times New Roman" panose="02020603050405020304" pitchFamily="18" charset="0"/>
              </a:rPr>
              <a:t> The prevention is estrogen replacement, exercise and adequate calcium intake. </a:t>
            </a:r>
          </a:p>
          <a:p>
            <a:pPr algn="l" eaLnBrk="1" hangingPunct="1">
              <a:lnSpc>
                <a:spcPct val="150000"/>
              </a:lnSpc>
            </a:pPr>
            <a:endParaRPr lang="en-US" altLang="en-US" sz="2800">
              <a:latin typeface="Times New Roman" panose="02020603050405020304" pitchFamily="18" charset="0"/>
              <a:cs typeface="Times New Roman" panose="02020603050405020304" pitchFamily="18" charset="0"/>
            </a:endParaRPr>
          </a:p>
          <a:p>
            <a:pPr algn="just" eaLnBrk="1" hangingPunct="1">
              <a:lnSpc>
                <a:spcPct val="150000"/>
              </a:lnSpc>
            </a:pPr>
            <a:endParaRPr lang="en-US" altLang="en-US" sz="2800">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7F38E99-9586-4C1B-B02F-537D6C46DDB4}" type="slidenum">
              <a:rPr lang="en-US" altLang="en-US">
                <a:solidFill>
                  <a:srgbClr val="898989"/>
                </a:solidFill>
              </a:rPr>
              <a:pPr eaLnBrk="1" hangingPunct="1"/>
              <a:t>24</a:t>
            </a:fld>
            <a:endParaRPr lang="en-US" altLang="en-US">
              <a:solidFill>
                <a:srgbClr val="898989"/>
              </a:solidFill>
            </a:endParaRPr>
          </a:p>
        </p:txBody>
      </p:sp>
    </p:spTree>
    <p:extLst>
      <p:ext uri="{BB962C8B-B14F-4D97-AF65-F5344CB8AC3E}">
        <p14:creationId xmlns:p14="http://schemas.microsoft.com/office/powerpoint/2010/main" val="26911450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pPr eaLnBrk="1" hangingPunct="1"/>
            <a:r>
              <a:rPr lang="en-US" altLang="en-US" sz="2800"/>
              <a:t>Cont--</a:t>
            </a:r>
          </a:p>
        </p:txBody>
      </p:sp>
      <p:sp>
        <p:nvSpPr>
          <p:cNvPr id="24579" name="Content Placeholder 2"/>
          <p:cNvSpPr>
            <a:spLocks noGrp="1"/>
          </p:cNvSpPr>
          <p:nvPr>
            <p:ph idx="1"/>
          </p:nvPr>
        </p:nvSpPr>
        <p:spPr>
          <a:xfrm>
            <a:off x="1981200" y="1143001"/>
            <a:ext cx="8229600" cy="4983163"/>
          </a:xfrm>
        </p:spPr>
        <p:txBody>
          <a:bodyPr/>
          <a:lstStyle/>
          <a:p>
            <a:pPr eaLnBrk="1" hangingPunct="1">
              <a:lnSpc>
                <a:spcPct val="150000"/>
              </a:lnSpc>
            </a:pPr>
            <a:r>
              <a:rPr lang="en-US" altLang="en-US" b="1" i="1">
                <a:latin typeface="Times New Roman" panose="02020603050405020304" pitchFamily="18" charset="0"/>
                <a:cs typeface="Times New Roman" panose="02020603050405020304" pitchFamily="18" charset="0"/>
              </a:rPr>
              <a:t>Dysparunia:- </a:t>
            </a:r>
            <a:r>
              <a:rPr lang="en-US" altLang="en-US">
                <a:latin typeface="Times New Roman" panose="02020603050405020304" pitchFamily="18" charset="0"/>
                <a:cs typeface="Times New Roman" panose="02020603050405020304" pitchFamily="18" charset="0"/>
              </a:rPr>
              <a:t>arises from vaginal dryness and atrophic vaginitis. </a:t>
            </a:r>
          </a:p>
          <a:p>
            <a:pPr eaLnBrk="1" hangingPunct="1">
              <a:lnSpc>
                <a:spcPct val="150000"/>
              </a:lnSpc>
              <a:buFontTx/>
              <a:buChar char="-"/>
            </a:pPr>
            <a:r>
              <a:rPr lang="en-US" altLang="en-US">
                <a:latin typeface="Times New Roman" panose="02020603050405020304" pitchFamily="18" charset="0"/>
                <a:cs typeface="Times New Roman" panose="02020603050405020304" pitchFamily="18" charset="0"/>
              </a:rPr>
              <a:t>Local treatment with estrogen cream relieves the problem.</a:t>
            </a:r>
          </a:p>
        </p:txBody>
      </p:sp>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896B58A-841C-45CC-BB0F-457F052B8587}" type="slidenum">
              <a:rPr lang="en-US" altLang="en-US">
                <a:solidFill>
                  <a:srgbClr val="898989"/>
                </a:solidFill>
              </a:rPr>
              <a:pPr eaLnBrk="1" hangingPunct="1"/>
              <a:t>25</a:t>
            </a:fld>
            <a:endParaRPr lang="en-US" altLang="en-US">
              <a:solidFill>
                <a:srgbClr val="898989"/>
              </a:solidFill>
            </a:endParaRPr>
          </a:p>
        </p:txBody>
      </p:sp>
    </p:spTree>
    <p:extLst>
      <p:ext uri="{BB962C8B-B14F-4D97-AF65-F5344CB8AC3E}">
        <p14:creationId xmlns:p14="http://schemas.microsoft.com/office/powerpoint/2010/main" val="37612114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ubtitle 2"/>
          <p:cNvSpPr>
            <a:spLocks noGrp="1"/>
          </p:cNvSpPr>
          <p:nvPr>
            <p:ph type="subTitle" idx="1"/>
          </p:nvPr>
        </p:nvSpPr>
        <p:spPr>
          <a:xfrm>
            <a:off x="1828800" y="381000"/>
            <a:ext cx="8534400" cy="6477000"/>
          </a:xfrm>
        </p:spPr>
        <p:txBody>
          <a:bodyPr/>
          <a:lstStyle/>
          <a:p>
            <a:pPr algn="l" eaLnBrk="1" hangingPunct="1">
              <a:lnSpc>
                <a:spcPct val="150000"/>
              </a:lnSpc>
            </a:pPr>
            <a:r>
              <a:rPr lang="en-US" altLang="en-US" sz="2800" b="1" i="1">
                <a:latin typeface="Times New Roman" panose="02020603050405020304" pitchFamily="18" charset="0"/>
                <a:cs typeface="Times New Roman" panose="02020603050405020304" pitchFamily="18" charset="0"/>
              </a:rPr>
              <a:t>Psychological problems:- </a:t>
            </a:r>
            <a:r>
              <a:rPr lang="en-US" altLang="en-US" sz="2800">
                <a:latin typeface="Times New Roman" panose="02020603050405020304" pitchFamily="18" charset="0"/>
                <a:cs typeface="Times New Roman" panose="02020603050405020304" pitchFamily="18" charset="0"/>
              </a:rPr>
              <a:t>May arise from estrogen deficiency or from the effects of other menopausal problems (hot flush and dysparunia).</a:t>
            </a:r>
          </a:p>
          <a:p>
            <a:pPr algn="l" eaLnBrk="1" hangingPunct="1">
              <a:lnSpc>
                <a:spcPct val="150000"/>
              </a:lnSpc>
              <a:buFontTx/>
              <a:buChar char="-"/>
            </a:pPr>
            <a:r>
              <a:rPr lang="en-US" altLang="en-US" sz="2800">
                <a:latin typeface="Times New Roman" panose="02020603050405020304" pitchFamily="18" charset="0"/>
                <a:cs typeface="Times New Roman" panose="02020603050405020304" pitchFamily="18" charset="0"/>
              </a:rPr>
              <a:t>Symptoms include anxiety, insomnia, irritability, depression and mood changes.</a:t>
            </a:r>
          </a:p>
          <a:p>
            <a:pPr algn="l" eaLnBrk="1" hangingPunct="1">
              <a:lnSpc>
                <a:spcPct val="150000"/>
              </a:lnSpc>
            </a:pPr>
            <a:r>
              <a:rPr lang="en-US" altLang="en-US" sz="2800">
                <a:latin typeface="Times New Roman" panose="02020603050405020304" pitchFamily="18" charset="0"/>
                <a:cs typeface="Times New Roman" panose="02020603050405020304" pitchFamily="18" charset="0"/>
              </a:rPr>
              <a:t>          </a:t>
            </a:r>
            <a:r>
              <a:rPr lang="en-US" altLang="en-US" sz="2800" b="1" i="1">
                <a:latin typeface="Times New Roman" panose="02020603050405020304" pitchFamily="18" charset="0"/>
                <a:cs typeface="Times New Roman" panose="02020603050405020304" pitchFamily="18" charset="0"/>
              </a:rPr>
              <a:t>Post menopausal bleeding</a:t>
            </a:r>
          </a:p>
          <a:p>
            <a:pPr algn="l" eaLnBrk="1" hangingPunct="1">
              <a:lnSpc>
                <a:spcPct val="150000"/>
              </a:lnSpc>
              <a:buFontTx/>
              <a:buChar char="-"/>
            </a:pPr>
            <a:r>
              <a:rPr lang="en-US" altLang="en-US">
                <a:latin typeface="Times New Roman" panose="02020603050405020304" pitchFamily="18" charset="0"/>
                <a:cs typeface="Times New Roman" panose="02020603050405020304" pitchFamily="18" charset="0"/>
              </a:rPr>
              <a:t>It is defined as vaginal bleeding after 6 months of menopause.</a:t>
            </a:r>
          </a:p>
          <a:p>
            <a:pPr algn="l" eaLnBrk="1" hangingPunct="1">
              <a:lnSpc>
                <a:spcPct val="150000"/>
              </a:lnSpc>
              <a:buFontTx/>
              <a:buChar char="-"/>
            </a:pPr>
            <a:r>
              <a:rPr lang="en-US" altLang="en-US">
                <a:latin typeface="Times New Roman" panose="02020603050405020304" pitchFamily="18" charset="0"/>
                <a:cs typeface="Times New Roman" panose="02020603050405020304" pitchFamily="18" charset="0"/>
              </a:rPr>
              <a:t> It is an abnormal condition that always needs proper investigation.</a:t>
            </a:r>
          </a:p>
          <a:p>
            <a:pPr algn="l" eaLnBrk="1" hangingPunct="1">
              <a:lnSpc>
                <a:spcPct val="150000"/>
              </a:lnSpc>
              <a:buFontTx/>
              <a:buChar char="-"/>
            </a:pPr>
            <a:r>
              <a:rPr lang="en-US" altLang="en-US">
                <a:latin typeface="Times New Roman" panose="02020603050405020304" pitchFamily="18" charset="0"/>
                <a:cs typeface="Times New Roman" panose="02020603050405020304" pitchFamily="18" charset="0"/>
              </a:rPr>
              <a:t> It could arise from benign or malignant conditions.</a:t>
            </a:r>
          </a:p>
        </p:txBody>
      </p:sp>
      <p:sp>
        <p:nvSpPr>
          <p:cNvPr id="3" name="Slide Number Placeholder 2"/>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A1411DD-6712-42BB-885B-C70FBE92730E}" type="slidenum">
              <a:rPr lang="en-US" altLang="en-US">
                <a:solidFill>
                  <a:srgbClr val="898989"/>
                </a:solidFill>
              </a:rPr>
              <a:pPr eaLnBrk="1" hangingPunct="1"/>
              <a:t>26</a:t>
            </a:fld>
            <a:endParaRPr lang="en-US" altLang="en-US">
              <a:solidFill>
                <a:srgbClr val="898989"/>
              </a:solidFill>
            </a:endParaRPr>
          </a:p>
        </p:txBody>
      </p:sp>
    </p:spTree>
    <p:extLst>
      <p:ext uri="{BB962C8B-B14F-4D97-AF65-F5344CB8AC3E}">
        <p14:creationId xmlns:p14="http://schemas.microsoft.com/office/powerpoint/2010/main" val="140756339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0"/>
            <a:ext cx="8610600" cy="6858000"/>
          </a:xfrm>
        </p:spPr>
        <p:txBody>
          <a:bodyPr rtlCol="0">
            <a:normAutofit fontScale="92500"/>
          </a:bodyPr>
          <a:lstStyle/>
          <a:p>
            <a:pPr algn="l">
              <a:lnSpc>
                <a:spcPct val="150000"/>
              </a:lnSpc>
              <a:defRPr/>
            </a:pPr>
            <a:r>
              <a:rPr lang="en-US" dirty="0"/>
              <a:t>-</a:t>
            </a:r>
            <a:r>
              <a:rPr lang="en-US" dirty="0">
                <a:latin typeface="Times New Roman" pitchFamily="18" charset="0"/>
                <a:cs typeface="Times New Roman" pitchFamily="18" charset="0"/>
              </a:rPr>
              <a:t>Postmenopausal bleeding should be considered as a manifestation of malignant condition unless proved .</a:t>
            </a:r>
          </a:p>
          <a:p>
            <a:pPr algn="l">
              <a:lnSpc>
                <a:spcPct val="150000"/>
              </a:lnSpc>
              <a:buFont typeface="Wingdings" pitchFamily="2" charset="2"/>
              <a:buChar char="§"/>
              <a:defRPr/>
            </a:pPr>
            <a:r>
              <a:rPr lang="en-US" b="1" dirty="0">
                <a:latin typeface="Times New Roman" pitchFamily="18" charset="0"/>
                <a:cs typeface="Times New Roman" pitchFamily="18" charset="0"/>
              </a:rPr>
              <a:t>The causes are:-</a:t>
            </a:r>
          </a:p>
          <a:p>
            <a:pPr algn="l">
              <a:lnSpc>
                <a:spcPct val="150000"/>
              </a:lnSpc>
              <a:defRPr/>
            </a:pPr>
            <a:r>
              <a:rPr lang="en-US" dirty="0">
                <a:latin typeface="Times New Roman" pitchFamily="18" charset="0"/>
                <a:cs typeface="Times New Roman" pitchFamily="18" charset="0"/>
              </a:rPr>
              <a:t>   - Atrophic vagina</a:t>
            </a:r>
          </a:p>
          <a:p>
            <a:pPr algn="l">
              <a:lnSpc>
                <a:spcPct val="150000"/>
              </a:lnSpc>
              <a:defRPr/>
            </a:pPr>
            <a:r>
              <a:rPr lang="en-US" dirty="0">
                <a:latin typeface="Times New Roman" pitchFamily="18" charset="0"/>
                <a:cs typeface="Times New Roman" pitchFamily="18" charset="0"/>
              </a:rPr>
              <a:t>   - Atrophic </a:t>
            </a:r>
            <a:r>
              <a:rPr lang="en-US" dirty="0" err="1">
                <a:latin typeface="Times New Roman" pitchFamily="18" charset="0"/>
                <a:cs typeface="Times New Roman" pitchFamily="18" charset="0"/>
              </a:rPr>
              <a:t>endometritis</a:t>
            </a:r>
            <a:r>
              <a:rPr lang="en-US" dirty="0">
                <a:latin typeface="Times New Roman" pitchFamily="18" charset="0"/>
                <a:cs typeface="Times New Roman" pitchFamily="18" charset="0"/>
              </a:rPr>
              <a:t> </a:t>
            </a:r>
          </a:p>
          <a:p>
            <a:pPr algn="l">
              <a:lnSpc>
                <a:spcPct val="150000"/>
              </a:lnSpc>
              <a:defRPr/>
            </a:pPr>
            <a:r>
              <a:rPr lang="en-US" dirty="0">
                <a:latin typeface="Times New Roman" pitchFamily="18" charset="0"/>
                <a:cs typeface="Times New Roman" pitchFamily="18" charset="0"/>
              </a:rPr>
              <a:t>   - Cervical cancer</a:t>
            </a:r>
          </a:p>
          <a:p>
            <a:pPr algn="l">
              <a:lnSpc>
                <a:spcPct val="150000"/>
              </a:lnSpc>
              <a:defRPr/>
            </a:pPr>
            <a:r>
              <a:rPr lang="en-US" dirty="0">
                <a:latin typeface="Times New Roman" pitchFamily="18" charset="0"/>
                <a:cs typeface="Times New Roman" pitchFamily="18" charset="0"/>
              </a:rPr>
              <a:t>   - Endometrial hyperplasia and polyps</a:t>
            </a:r>
          </a:p>
          <a:p>
            <a:pPr algn="l">
              <a:lnSpc>
                <a:spcPct val="150000"/>
              </a:lnSpc>
              <a:defRPr/>
            </a:pPr>
            <a:r>
              <a:rPr lang="en-US" dirty="0">
                <a:latin typeface="Times New Roman" pitchFamily="18" charset="0"/>
                <a:cs typeface="Times New Roman" pitchFamily="18" charset="0"/>
              </a:rPr>
              <a:t>   - Endometrial cancer</a:t>
            </a:r>
          </a:p>
          <a:p>
            <a:pPr algn="l">
              <a:lnSpc>
                <a:spcPct val="150000"/>
              </a:lnSpc>
              <a:defRPr/>
            </a:pPr>
            <a:r>
              <a:rPr lang="en-US" dirty="0">
                <a:latin typeface="Times New Roman" pitchFamily="18" charset="0"/>
                <a:cs typeface="Times New Roman" pitchFamily="18" charset="0"/>
              </a:rPr>
              <a:t>   - Sarcoma of the uterus </a:t>
            </a:r>
          </a:p>
          <a:p>
            <a:pPr algn="l">
              <a:lnSpc>
                <a:spcPct val="150000"/>
              </a:lnSpc>
              <a:defRPr/>
            </a:pPr>
            <a:r>
              <a:rPr lang="en-US" dirty="0">
                <a:latin typeface="Times New Roman" pitchFamily="18" charset="0"/>
                <a:cs typeface="Times New Roman" pitchFamily="18" charset="0"/>
              </a:rPr>
              <a:t>   - </a:t>
            </a:r>
            <a:r>
              <a:rPr lang="en-US" dirty="0" err="1">
                <a:latin typeface="Times New Roman" pitchFamily="18" charset="0"/>
                <a:cs typeface="Times New Roman" pitchFamily="18" charset="0"/>
              </a:rPr>
              <a:t>Vulval</a:t>
            </a:r>
            <a:r>
              <a:rPr lang="en-US" dirty="0">
                <a:latin typeface="Times New Roman" pitchFamily="18" charset="0"/>
                <a:cs typeface="Times New Roman" pitchFamily="18" charset="0"/>
              </a:rPr>
              <a:t> or vaginal cancer    </a:t>
            </a:r>
          </a:p>
          <a:p>
            <a:pPr algn="l">
              <a:lnSpc>
                <a:spcPct val="150000"/>
              </a:lnSpc>
              <a:defRPr/>
            </a:pPr>
            <a:r>
              <a:rPr lang="en-US" b="1" dirty="0">
                <a:latin typeface="Times New Roman" pitchFamily="18" charset="0"/>
                <a:cs typeface="Times New Roman" pitchFamily="18" charset="0"/>
              </a:rPr>
              <a:t>N.B </a:t>
            </a:r>
            <a:r>
              <a:rPr lang="en-US" dirty="0">
                <a:latin typeface="Times New Roman" pitchFamily="18" charset="0"/>
                <a:cs typeface="Times New Roman" pitchFamily="18" charset="0"/>
              </a:rPr>
              <a:t>All postmenopausal bleeding should be referred</a:t>
            </a:r>
            <a:r>
              <a:rPr lang="en-US" sz="2800" dirty="0"/>
              <a:t>.</a:t>
            </a:r>
          </a:p>
        </p:txBody>
      </p:sp>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21584FBE-90D1-4A62-BB45-C0380189D3C6}" type="slidenum">
              <a:rPr lang="en-US" altLang="en-US">
                <a:solidFill>
                  <a:srgbClr val="898989"/>
                </a:solidFill>
              </a:rPr>
              <a:pPr eaLnBrk="1" hangingPunct="1"/>
              <a:t>27</a:t>
            </a:fld>
            <a:endParaRPr lang="en-US" altLang="en-US">
              <a:solidFill>
                <a:srgbClr val="898989"/>
              </a:solidFill>
            </a:endParaRPr>
          </a:p>
        </p:txBody>
      </p:sp>
    </p:spTree>
    <p:extLst>
      <p:ext uri="{BB962C8B-B14F-4D97-AF65-F5344CB8AC3E}">
        <p14:creationId xmlns:p14="http://schemas.microsoft.com/office/powerpoint/2010/main" val="138144881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rtlCol="0">
            <a:normAutofit/>
          </a:bodyPr>
          <a:lstStyle/>
          <a:p>
            <a:pPr>
              <a:defRPr/>
            </a:pPr>
            <a:r>
              <a:rPr lang="en-US" b="1" dirty="0" smtClean="0">
                <a:latin typeface="Aharoni" pitchFamily="2" charset="-79"/>
                <a:cs typeface="Aharoni" pitchFamily="2" charset="-79"/>
              </a:rPr>
              <a:t>Infertility</a:t>
            </a:r>
          </a:p>
        </p:txBody>
      </p:sp>
      <p:sp>
        <p:nvSpPr>
          <p:cNvPr id="3" name="Subtitle 2"/>
          <p:cNvSpPr>
            <a:spLocks noGrp="1"/>
          </p:cNvSpPr>
          <p:nvPr>
            <p:ph type="subTitle" idx="1"/>
          </p:nvPr>
        </p:nvSpPr>
        <p:spPr>
          <a:xfrm>
            <a:off x="4800600" y="4419600"/>
            <a:ext cx="5334000" cy="734291"/>
          </a:xfrm>
        </p:spPr>
        <p:txBody>
          <a:bodyPr rtlCol="0">
            <a:normAutofit/>
          </a:bodyPr>
          <a:lstStyle/>
          <a:p>
            <a:pPr>
              <a:defRPr/>
            </a:pPr>
            <a:endParaRPr lang="en-US" dirty="0" smtClean="0"/>
          </a:p>
        </p:txBody>
      </p:sp>
    </p:spTree>
    <p:extLst>
      <p:ext uri="{BB962C8B-B14F-4D97-AF65-F5344CB8AC3E}">
        <p14:creationId xmlns:p14="http://schemas.microsoft.com/office/powerpoint/2010/main" val="80605605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95745"/>
            <a:ext cx="10515600" cy="775855"/>
          </a:xfrm>
        </p:spPr>
        <p:txBody>
          <a:bodyPr rtlCol="0">
            <a:normAutofit/>
          </a:bodyPr>
          <a:lstStyle/>
          <a:p>
            <a:pPr>
              <a:defRPr/>
            </a:pPr>
            <a:r>
              <a:rPr lang="en-US" b="1" dirty="0" smtClean="0">
                <a:latin typeface="Aharoni" pitchFamily="2" charset="-79"/>
                <a:cs typeface="Aharoni" pitchFamily="2" charset="-79"/>
              </a:rPr>
              <a:t>Infertility</a:t>
            </a:r>
            <a:endParaRPr lang="en-US" b="1" dirty="0" smtClean="0"/>
          </a:p>
        </p:txBody>
      </p:sp>
      <p:sp>
        <p:nvSpPr>
          <p:cNvPr id="3" name="Content Placeholder 2"/>
          <p:cNvSpPr>
            <a:spLocks noGrp="1"/>
          </p:cNvSpPr>
          <p:nvPr>
            <p:ph idx="1"/>
          </p:nvPr>
        </p:nvSpPr>
        <p:spPr>
          <a:xfrm>
            <a:off x="484908" y="1524000"/>
            <a:ext cx="10868891" cy="4336473"/>
          </a:xfrm>
        </p:spPr>
        <p:txBody>
          <a:bodyPr rtlCol="0">
            <a:normAutofit/>
          </a:bodyPr>
          <a:lstStyle/>
          <a:p>
            <a:pPr algn="just">
              <a:buBlip>
                <a:blip r:embed="rId2"/>
              </a:buBlip>
              <a:defRPr/>
            </a:pPr>
            <a:r>
              <a:rPr lang="en-US" b="1" dirty="0"/>
              <a:t>Infertility</a:t>
            </a:r>
            <a:r>
              <a:rPr lang="en-US" dirty="0"/>
              <a:t>:  is inability to conceive after </a:t>
            </a:r>
            <a:r>
              <a:rPr lang="en-US" b="1" i="1" dirty="0"/>
              <a:t>1 year of unprotected</a:t>
            </a:r>
            <a:r>
              <a:rPr lang="en-US" dirty="0"/>
              <a:t> intercourse of reasonable frequency.</a:t>
            </a:r>
          </a:p>
          <a:p>
            <a:pPr algn="just">
              <a:buBlip>
                <a:blip r:embed="rId2"/>
              </a:buBlip>
              <a:defRPr/>
            </a:pPr>
            <a:r>
              <a:rPr lang="en-US" dirty="0"/>
              <a:t>Most couples are more correctly considered to be </a:t>
            </a:r>
            <a:r>
              <a:rPr lang="en-US" b="1" i="1" dirty="0"/>
              <a:t>subfertile</a:t>
            </a:r>
            <a:r>
              <a:rPr lang="en-US" dirty="0"/>
              <a:t>, rather than infertile, as they will ultimately conceive if given enough time. </a:t>
            </a:r>
          </a:p>
          <a:p>
            <a:pPr algn="just">
              <a:buBlip>
                <a:blip r:embed="rId2"/>
              </a:buBlip>
              <a:defRPr/>
            </a:pPr>
            <a:r>
              <a:rPr lang="en-US" dirty="0"/>
              <a:t>This concept of subfertility can be reassuring to couples. </a:t>
            </a:r>
          </a:p>
          <a:p>
            <a:pPr algn="just">
              <a:buBlip>
                <a:blip r:embed="rId2"/>
              </a:buBlip>
              <a:defRPr/>
            </a:pPr>
            <a:r>
              <a:rPr lang="en-US" b="1" dirty="0"/>
              <a:t>Sterility: </a:t>
            </a:r>
            <a:r>
              <a:rPr lang="en-US" dirty="0"/>
              <a:t> incapable of becoming pregnant or of inducing pregnancy</a:t>
            </a:r>
          </a:p>
          <a:p>
            <a:pPr algn="just">
              <a:buBlip>
                <a:blip r:embed="rId2"/>
              </a:buBlip>
              <a:defRPr/>
            </a:pPr>
            <a:r>
              <a:rPr lang="en-US" dirty="0"/>
              <a:t>Infertility is a common condition, affecting </a:t>
            </a:r>
            <a:r>
              <a:rPr lang="en-US" b="1" dirty="0"/>
              <a:t>10 to 15 % </a:t>
            </a:r>
            <a:r>
              <a:rPr lang="en-US" dirty="0"/>
              <a:t>of reproductive-aged couples. </a:t>
            </a:r>
          </a:p>
          <a:p>
            <a:pPr algn="just">
              <a:buNone/>
              <a:defRPr/>
            </a:pPr>
            <a:r>
              <a:rPr lang="en-US" dirty="0"/>
              <a:t>  </a:t>
            </a:r>
          </a:p>
          <a:p>
            <a:pPr algn="just">
              <a:defRPr/>
            </a:pPr>
            <a:endParaRPr lang="en-US" dirty="0" smtClean="0"/>
          </a:p>
        </p:txBody>
      </p:sp>
    </p:spTree>
    <p:extLst>
      <p:ext uri="{BB962C8B-B14F-4D97-AF65-F5344CB8AC3E}">
        <p14:creationId xmlns:p14="http://schemas.microsoft.com/office/powerpoint/2010/main" val="1808629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0"/>
            <a:ext cx="8458200" cy="6858000"/>
          </a:xfrm>
        </p:spPr>
        <p:txBody>
          <a:bodyPr rtlCol="0">
            <a:noAutofit/>
          </a:bodyPr>
          <a:lstStyle/>
          <a:p>
            <a:pPr algn="just">
              <a:defRPr/>
            </a:pPr>
            <a:r>
              <a:rPr lang="en-US" dirty="0" smtClean="0">
                <a:latin typeface="Times New Roman" pitchFamily="18" charset="0"/>
                <a:cs typeface="Times New Roman" pitchFamily="18" charset="0"/>
              </a:rPr>
              <a:t>             </a:t>
            </a:r>
            <a:r>
              <a:rPr lang="en-US" b="1" i="1" dirty="0" smtClean="0">
                <a:solidFill>
                  <a:schemeClr val="tx1"/>
                </a:solidFill>
                <a:latin typeface="Times New Roman" pitchFamily="18" charset="0"/>
                <a:cs typeface="Times New Roman" pitchFamily="18" charset="0"/>
              </a:rPr>
              <a:t>               Amenorrhea </a:t>
            </a:r>
          </a:p>
          <a:p>
            <a:pPr algn="just">
              <a:defRPr/>
            </a:pPr>
            <a:r>
              <a:rPr lang="en-US" sz="2600" b="1" i="1" dirty="0">
                <a:latin typeface="Times New Roman" pitchFamily="18" charset="0"/>
                <a:cs typeface="Times New Roman" pitchFamily="18" charset="0"/>
              </a:rPr>
              <a:t>                     Definition  and  classification</a:t>
            </a:r>
          </a:p>
          <a:p>
            <a:pPr algn="l">
              <a:lnSpc>
                <a:spcPct val="150000"/>
              </a:lnSpc>
              <a:defRPr/>
            </a:pPr>
            <a:r>
              <a:rPr lang="en-US" sz="2600" b="1" dirty="0">
                <a:latin typeface="Times New Roman" pitchFamily="18" charset="0"/>
                <a:cs typeface="Times New Roman" pitchFamily="18" charset="0"/>
              </a:rPr>
              <a:t>Amenorrhea</a:t>
            </a:r>
            <a:r>
              <a:rPr lang="en-US" sz="2600" dirty="0">
                <a:latin typeface="Times New Roman" pitchFamily="18" charset="0"/>
                <a:cs typeface="Times New Roman" pitchFamily="18" charset="0"/>
              </a:rPr>
              <a:t> is defined as the absence of menstruation at any time between the usual ages of puberty and menopause.</a:t>
            </a:r>
          </a:p>
          <a:p>
            <a:pPr algn="l">
              <a:lnSpc>
                <a:spcPct val="150000"/>
              </a:lnSpc>
              <a:defRPr/>
            </a:pPr>
            <a:r>
              <a:rPr lang="en-US" sz="2600" dirty="0">
                <a:latin typeface="Times New Roman" pitchFamily="18" charset="0"/>
                <a:cs typeface="Times New Roman" pitchFamily="18" charset="0"/>
              </a:rPr>
              <a:t>      ● Primary amenorrhea is the absence of spontaneous menses by age 16 regardless of the presence of secondary sexual  characteristics or absence of both by age 14.</a:t>
            </a:r>
          </a:p>
          <a:p>
            <a:pPr algn="l">
              <a:lnSpc>
                <a:spcPct val="150000"/>
              </a:lnSpc>
              <a:defRPr/>
            </a:pPr>
            <a:r>
              <a:rPr lang="en-US" sz="2600" dirty="0">
                <a:latin typeface="Times New Roman" pitchFamily="18" charset="0"/>
                <a:cs typeface="Times New Roman" pitchFamily="18" charset="0"/>
              </a:rPr>
              <a:t>      ● Secondary amenorrhea:- is the absence of menses for more than or equal to 6 months in a woman with regular cycles or for a period of more than 3 cycles length in women with irregular cycle.</a:t>
            </a:r>
          </a:p>
          <a:p>
            <a:pPr algn="l">
              <a:defRPr/>
            </a:pPr>
            <a:endParaRPr lang="en-US" sz="2600" dirty="0"/>
          </a:p>
          <a:p>
            <a:pPr algn="just">
              <a:defRPr/>
            </a:pPr>
            <a:endParaRPr lang="en-US" sz="2600" dirty="0"/>
          </a:p>
        </p:txBody>
      </p:sp>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4EA2378-15DF-4039-B6BA-584938747026}" type="slidenum">
              <a:rPr lang="en-US" altLang="en-US">
                <a:solidFill>
                  <a:srgbClr val="898989"/>
                </a:solidFill>
              </a:rPr>
              <a:pPr eaLnBrk="1" hangingPunct="1"/>
              <a:t>3</a:t>
            </a:fld>
            <a:endParaRPr lang="en-US" altLang="en-US">
              <a:solidFill>
                <a:srgbClr val="898989"/>
              </a:solidFill>
            </a:endParaRPr>
          </a:p>
        </p:txBody>
      </p:sp>
    </p:spTree>
    <p:extLst>
      <p:ext uri="{BB962C8B-B14F-4D97-AF65-F5344CB8AC3E}">
        <p14:creationId xmlns:p14="http://schemas.microsoft.com/office/powerpoint/2010/main" val="49772961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b="1" dirty="0" smtClean="0">
                <a:solidFill>
                  <a:schemeClr val="accent6">
                    <a:lumMod val="75000"/>
                  </a:schemeClr>
                </a:solidFill>
                <a:latin typeface="Aharoni" pitchFamily="2" charset="-79"/>
                <a:cs typeface="Aharoni" pitchFamily="2" charset="-79"/>
              </a:rPr>
              <a:t>Infertility contd. </a:t>
            </a:r>
            <a:endParaRPr lang="en-US" dirty="0" smtClean="0"/>
          </a:p>
        </p:txBody>
      </p:sp>
      <p:sp>
        <p:nvSpPr>
          <p:cNvPr id="3" name="Content Placeholder 2"/>
          <p:cNvSpPr>
            <a:spLocks noGrp="1"/>
          </p:cNvSpPr>
          <p:nvPr>
            <p:ph idx="1"/>
          </p:nvPr>
        </p:nvSpPr>
        <p:spPr>
          <a:xfrm>
            <a:off x="838200" y="1510145"/>
            <a:ext cx="10688782" cy="4876800"/>
          </a:xfrm>
        </p:spPr>
        <p:txBody>
          <a:bodyPr rtlCol="0">
            <a:normAutofit lnSpcReduction="10000"/>
          </a:bodyPr>
          <a:lstStyle/>
          <a:p>
            <a:pPr>
              <a:buNone/>
              <a:defRPr/>
            </a:pPr>
            <a:r>
              <a:rPr lang="en-US" b="1" dirty="0" smtClean="0"/>
              <a:t> </a:t>
            </a:r>
            <a:r>
              <a:rPr lang="en-US" dirty="0" smtClean="0"/>
              <a:t>Two types of infertility </a:t>
            </a:r>
          </a:p>
          <a:p>
            <a:pPr>
              <a:buBlip>
                <a:blip r:embed="rId2"/>
              </a:buBlip>
              <a:defRPr/>
            </a:pPr>
            <a:r>
              <a:rPr lang="en-US" dirty="0" smtClean="0"/>
              <a:t> </a:t>
            </a:r>
            <a:r>
              <a:rPr lang="en-US" b="1" dirty="0" smtClean="0"/>
              <a:t>Primary infertility:</a:t>
            </a:r>
            <a:r>
              <a:rPr lang="en-US" dirty="0" smtClean="0"/>
              <a:t> no prior pregnancies</a:t>
            </a:r>
          </a:p>
          <a:p>
            <a:pPr>
              <a:buBlip>
                <a:blip r:embed="rId2"/>
              </a:buBlip>
              <a:defRPr/>
            </a:pPr>
            <a:r>
              <a:rPr lang="en-US" b="1" dirty="0" smtClean="0"/>
              <a:t>Secondary infertility: </a:t>
            </a:r>
            <a:r>
              <a:rPr lang="en-US" dirty="0" smtClean="0"/>
              <a:t>infertility following at least one prior conception. </a:t>
            </a:r>
            <a:endParaRPr lang="en-US" b="1" dirty="0" smtClean="0"/>
          </a:p>
          <a:p>
            <a:pPr>
              <a:buNone/>
              <a:defRPr/>
            </a:pPr>
            <a:r>
              <a:rPr lang="en-US" b="1" dirty="0" smtClean="0"/>
              <a:t>Fecundability</a:t>
            </a:r>
          </a:p>
          <a:p>
            <a:pPr>
              <a:buBlip>
                <a:blip r:embed="rId2"/>
              </a:buBlip>
              <a:defRPr/>
            </a:pPr>
            <a:r>
              <a:rPr lang="en-US" dirty="0" smtClean="0"/>
              <a:t> Is the ability to conceive in a single cycle , the monthly probability of conceiving is </a:t>
            </a:r>
            <a:r>
              <a:rPr lang="en-US" b="1" i="1" dirty="0" smtClean="0"/>
              <a:t>20 to 25 %. </a:t>
            </a:r>
          </a:p>
          <a:p>
            <a:pPr>
              <a:buBlip>
                <a:blip r:embed="rId2"/>
              </a:buBlip>
              <a:defRPr/>
            </a:pPr>
            <a:r>
              <a:rPr lang="en-US" dirty="0" smtClean="0"/>
              <a:t>In people attempting conception, approximately </a:t>
            </a:r>
            <a:r>
              <a:rPr lang="en-US" b="1" dirty="0" smtClean="0"/>
              <a:t>50 % of </a:t>
            </a:r>
            <a:r>
              <a:rPr lang="en-US" dirty="0" smtClean="0"/>
              <a:t>women will be pregnant at 3 months, </a:t>
            </a:r>
            <a:r>
              <a:rPr lang="en-US" b="1" dirty="0" smtClean="0"/>
              <a:t>75 % will be pregnant at 6 months</a:t>
            </a:r>
            <a:r>
              <a:rPr lang="en-US" dirty="0" smtClean="0"/>
              <a:t>, and </a:t>
            </a:r>
            <a:r>
              <a:rPr lang="en-US" u="sng" dirty="0" smtClean="0"/>
              <a:t>&gt;</a:t>
            </a:r>
            <a:r>
              <a:rPr lang="en-US" dirty="0" smtClean="0"/>
              <a:t> 85 % will be pregnant by 1 year</a:t>
            </a:r>
            <a:r>
              <a:rPr lang="en-US" dirty="0" smtClean="0"/>
              <a:t>.</a:t>
            </a:r>
          </a:p>
          <a:p>
            <a:pPr>
              <a:buBlip>
                <a:blip r:embed="rId2"/>
              </a:buBlip>
              <a:defRPr/>
            </a:pPr>
            <a:r>
              <a:rPr lang="en-US" dirty="0"/>
              <a:t>Fecundity is the ability to achieve alive birth within one menstrual cycle (0.15-0.18)</a:t>
            </a:r>
          </a:p>
          <a:p>
            <a:pPr>
              <a:buBlip>
                <a:blip r:embed="rId2"/>
              </a:buBlip>
              <a:defRPr/>
            </a:pPr>
            <a:endParaRPr lang="en-US" dirty="0" smtClean="0"/>
          </a:p>
        </p:txBody>
      </p:sp>
    </p:spTree>
    <p:extLst>
      <p:ext uri="{BB962C8B-B14F-4D97-AF65-F5344CB8AC3E}">
        <p14:creationId xmlns:p14="http://schemas.microsoft.com/office/powerpoint/2010/main" val="19564355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Content Placeholder 2"/>
          <p:cNvSpPr>
            <a:spLocks noGrp="1"/>
          </p:cNvSpPr>
          <p:nvPr>
            <p:ph idx="1"/>
          </p:nvPr>
        </p:nvSpPr>
        <p:spPr>
          <a:xfrm>
            <a:off x="207817" y="1260764"/>
            <a:ext cx="11499273" cy="5292436"/>
          </a:xfrm>
        </p:spPr>
        <p:txBody>
          <a:bodyPr>
            <a:normAutofit/>
          </a:bodyPr>
          <a:lstStyle/>
          <a:p>
            <a:pPr eaLnBrk="1" hangingPunct="1">
              <a:buFont typeface="Arial" panose="020B0604020202020204" pitchFamily="34" charset="0"/>
              <a:buBlip>
                <a:blip r:embed="rId2"/>
              </a:buBlip>
            </a:pPr>
            <a:r>
              <a:rPr lang="en-US" altLang="en-US" dirty="0"/>
              <a:t>Successful pregnancy requires a complex sequence of events including:</a:t>
            </a:r>
          </a:p>
          <a:p>
            <a:pPr lvl="3"/>
            <a:r>
              <a:rPr lang="en-US" altLang="en-US" sz="2800" dirty="0"/>
              <a:t>Patent out flow tract </a:t>
            </a:r>
          </a:p>
          <a:p>
            <a:pPr lvl="3"/>
            <a:r>
              <a:rPr lang="en-US" altLang="en-US" sz="2800" dirty="0"/>
              <a:t>Ovulation </a:t>
            </a:r>
          </a:p>
          <a:p>
            <a:pPr lvl="3"/>
            <a:r>
              <a:rPr lang="en-US" altLang="en-US" sz="2800" dirty="0"/>
              <a:t>Sperm of adequate number &amp; quality</a:t>
            </a:r>
          </a:p>
          <a:p>
            <a:pPr lvl="3"/>
            <a:r>
              <a:rPr lang="en-US" altLang="en-US" sz="2800" dirty="0"/>
              <a:t>Ovum pick-up by a fallopian tube </a:t>
            </a:r>
          </a:p>
          <a:p>
            <a:pPr lvl="3"/>
            <a:r>
              <a:rPr lang="en-US" altLang="en-US" sz="2800" dirty="0"/>
              <a:t>Fertilization </a:t>
            </a:r>
          </a:p>
          <a:p>
            <a:pPr lvl="3"/>
            <a:r>
              <a:rPr lang="en-US" altLang="en-US" sz="2800" dirty="0"/>
              <a:t>Transport of a fertilized ovum into the uterus </a:t>
            </a:r>
          </a:p>
          <a:p>
            <a:pPr lvl="3"/>
            <a:r>
              <a:rPr lang="en-US" altLang="en-US" sz="2800" dirty="0"/>
              <a:t> Receptive endometrial cavity. </a:t>
            </a:r>
          </a:p>
          <a:p>
            <a:pPr eaLnBrk="1" hangingPunct="1">
              <a:buFont typeface="Arial" panose="020B0604020202020204" pitchFamily="34" charset="0"/>
              <a:buBlip>
                <a:blip r:embed="rId2"/>
              </a:buBlip>
            </a:pPr>
            <a:r>
              <a:rPr lang="en-US" altLang="en-US" dirty="0"/>
              <a:t>Infertility can be seen as male &amp; female infertility</a:t>
            </a:r>
          </a:p>
        </p:txBody>
      </p:sp>
      <p:sp>
        <p:nvSpPr>
          <p:cNvPr id="4" name="Title 1"/>
          <p:cNvSpPr>
            <a:spLocks noGrp="1"/>
          </p:cNvSpPr>
          <p:nvPr>
            <p:ph type="title"/>
          </p:nvPr>
        </p:nvSpPr>
        <p:spPr>
          <a:xfrm>
            <a:off x="838200" y="365125"/>
            <a:ext cx="10515600" cy="1006475"/>
          </a:xfrm>
        </p:spPr>
        <p:txBody>
          <a:bodyPr rtlCol="0">
            <a:normAutofit fontScale="90000"/>
          </a:bodyPr>
          <a:lstStyle/>
          <a:p>
            <a:pPr>
              <a:defRPr/>
            </a:pPr>
            <a:r>
              <a:rPr lang="en-US" b="1" dirty="0" smtClean="0">
                <a:latin typeface="Aharoni" pitchFamily="2" charset="-79"/>
                <a:cs typeface="Aharoni" pitchFamily="2" charset="-79"/>
              </a:rPr>
              <a:t> </a:t>
            </a:r>
            <a:br>
              <a:rPr lang="en-US" b="1" dirty="0" smtClean="0">
                <a:latin typeface="Aharoni" pitchFamily="2" charset="-79"/>
                <a:cs typeface="Aharoni" pitchFamily="2" charset="-79"/>
              </a:rPr>
            </a:br>
            <a:r>
              <a:rPr lang="en-US" sz="4900" b="1" dirty="0">
                <a:latin typeface="Aharoni" pitchFamily="2" charset="-79"/>
                <a:cs typeface="Aharoni" pitchFamily="2" charset="-79"/>
              </a:rPr>
              <a:t>Etiology of Infertility </a:t>
            </a:r>
            <a:br>
              <a:rPr lang="en-US" sz="4900" b="1" dirty="0">
                <a:latin typeface="Aharoni" pitchFamily="2" charset="-79"/>
                <a:cs typeface="Aharoni" pitchFamily="2" charset="-79"/>
              </a:rPr>
            </a:br>
            <a:endParaRPr lang="en-US" sz="4900" b="1" dirty="0">
              <a:latin typeface="Aharoni" pitchFamily="2" charset="-79"/>
              <a:cs typeface="Aharoni" pitchFamily="2" charset="-79"/>
            </a:endParaRPr>
          </a:p>
        </p:txBody>
      </p:sp>
    </p:spTree>
    <p:extLst>
      <p:ext uri="{BB962C8B-B14F-4D97-AF65-F5344CB8AC3E}">
        <p14:creationId xmlns:p14="http://schemas.microsoft.com/office/powerpoint/2010/main" val="139102658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ChangeArrowheads="1"/>
          </p:cNvSpPr>
          <p:nvPr>
            <p:ph type="title"/>
          </p:nvPr>
        </p:nvSpPr>
        <p:spPr>
          <a:xfrm>
            <a:off x="838200" y="365126"/>
            <a:ext cx="10515600" cy="992620"/>
          </a:xfrm>
        </p:spPr>
        <p:txBody>
          <a:bodyPr rtlCol="0">
            <a:normAutofit/>
          </a:bodyPr>
          <a:lstStyle/>
          <a:p>
            <a:pPr>
              <a:defRPr/>
            </a:pPr>
            <a:r>
              <a:rPr lang="en-US" b="1" dirty="0" smtClean="0">
                <a:latin typeface="Aharoni" pitchFamily="2" charset="-79"/>
                <a:cs typeface="Aharoni" pitchFamily="2" charset="-79"/>
              </a:rPr>
              <a:t>Etiology contd. </a:t>
            </a:r>
          </a:p>
        </p:txBody>
      </p:sp>
      <p:sp>
        <p:nvSpPr>
          <p:cNvPr id="7171" name="Rectangle 3"/>
          <p:cNvSpPr>
            <a:spLocks noGrp="1" noChangeArrowheads="1"/>
          </p:cNvSpPr>
          <p:nvPr>
            <p:ph sz="half" idx="1"/>
          </p:nvPr>
        </p:nvSpPr>
        <p:spPr>
          <a:xfrm>
            <a:off x="838200" y="1496291"/>
            <a:ext cx="5181600" cy="4680672"/>
          </a:xfrm>
        </p:spPr>
        <p:txBody>
          <a:bodyPr/>
          <a:lstStyle/>
          <a:p>
            <a:pPr eaLnBrk="1" hangingPunct="1">
              <a:lnSpc>
                <a:spcPct val="90000"/>
              </a:lnSpc>
              <a:buFontTx/>
              <a:buNone/>
            </a:pPr>
            <a:r>
              <a:rPr lang="en-US" altLang="en-US" sz="2400" b="1" dirty="0"/>
              <a:t>Female infertility</a:t>
            </a:r>
          </a:p>
          <a:p>
            <a:pPr eaLnBrk="1" hangingPunct="1">
              <a:lnSpc>
                <a:spcPct val="90000"/>
              </a:lnSpc>
              <a:buFont typeface="Arial" panose="020B0604020202020204" pitchFamily="34" charset="0"/>
              <a:buBlip>
                <a:blip r:embed="rId2"/>
              </a:buBlip>
            </a:pPr>
            <a:r>
              <a:rPr lang="en-US" altLang="en-US" sz="2400" dirty="0"/>
              <a:t>Ovulatory Dysfunction</a:t>
            </a:r>
          </a:p>
          <a:p>
            <a:pPr eaLnBrk="1" hangingPunct="1">
              <a:lnSpc>
                <a:spcPct val="90000"/>
              </a:lnSpc>
              <a:buFont typeface="Arial" panose="020B0604020202020204" pitchFamily="34" charset="0"/>
              <a:buBlip>
                <a:blip r:embed="rId2"/>
              </a:buBlip>
            </a:pPr>
            <a:r>
              <a:rPr lang="en-US" altLang="en-US" sz="2400" dirty="0"/>
              <a:t>Tubal /Peritoneal Factor</a:t>
            </a:r>
          </a:p>
          <a:p>
            <a:pPr eaLnBrk="1" hangingPunct="1">
              <a:lnSpc>
                <a:spcPct val="90000"/>
              </a:lnSpc>
              <a:buFont typeface="Arial" panose="020B0604020202020204" pitchFamily="34" charset="0"/>
              <a:buBlip>
                <a:blip r:embed="rId2"/>
              </a:buBlip>
            </a:pPr>
            <a:r>
              <a:rPr lang="en-US" altLang="en-US" sz="2400" dirty="0"/>
              <a:t>Uterine Factor</a:t>
            </a:r>
          </a:p>
          <a:p>
            <a:pPr eaLnBrk="1" hangingPunct="1">
              <a:lnSpc>
                <a:spcPct val="90000"/>
              </a:lnSpc>
              <a:buFont typeface="Arial" panose="020B0604020202020204" pitchFamily="34" charset="0"/>
              <a:buBlip>
                <a:blip r:embed="rId2"/>
              </a:buBlip>
            </a:pPr>
            <a:r>
              <a:rPr lang="en-US" altLang="en-US" sz="2400" dirty="0"/>
              <a:t>Cervical Factors</a:t>
            </a:r>
          </a:p>
          <a:p>
            <a:pPr eaLnBrk="1" hangingPunct="1">
              <a:lnSpc>
                <a:spcPct val="90000"/>
              </a:lnSpc>
              <a:buFont typeface="Arial" panose="020B0604020202020204" pitchFamily="34" charset="0"/>
              <a:buBlip>
                <a:blip r:embed="rId2"/>
              </a:buBlip>
            </a:pPr>
            <a:r>
              <a:rPr lang="en-US" altLang="en-US" sz="2400" dirty="0"/>
              <a:t>Vaginal Factors</a:t>
            </a:r>
          </a:p>
          <a:p>
            <a:pPr eaLnBrk="1" hangingPunct="1">
              <a:lnSpc>
                <a:spcPct val="90000"/>
              </a:lnSpc>
              <a:buFont typeface="Arial" panose="020B0604020202020204" pitchFamily="34" charset="0"/>
              <a:buBlip>
                <a:blip r:embed="rId2"/>
              </a:buBlip>
            </a:pPr>
            <a:r>
              <a:rPr lang="en-US" altLang="en-US" sz="2400" dirty="0"/>
              <a:t>Chronic systemic diseases</a:t>
            </a:r>
          </a:p>
          <a:p>
            <a:pPr eaLnBrk="1" hangingPunct="1">
              <a:lnSpc>
                <a:spcPct val="90000"/>
              </a:lnSpc>
              <a:buFont typeface="Arial" panose="020B0604020202020204" pitchFamily="34" charset="0"/>
              <a:buBlip>
                <a:blip r:embed="rId2"/>
              </a:buBlip>
            </a:pPr>
            <a:r>
              <a:rPr lang="en-US" altLang="en-US" sz="2400" dirty="0"/>
              <a:t>Social personal habit(illicit drugs)</a:t>
            </a:r>
          </a:p>
          <a:p>
            <a:pPr eaLnBrk="1" hangingPunct="1">
              <a:lnSpc>
                <a:spcPct val="90000"/>
              </a:lnSpc>
              <a:buFont typeface="Arial" panose="020B0604020202020204" pitchFamily="34" charset="0"/>
              <a:buBlip>
                <a:blip r:embed="rId2"/>
              </a:buBlip>
            </a:pPr>
            <a:r>
              <a:rPr lang="en-US" altLang="en-US" sz="2400" dirty="0"/>
              <a:t>Unexplained</a:t>
            </a:r>
          </a:p>
        </p:txBody>
      </p:sp>
      <p:sp>
        <p:nvSpPr>
          <p:cNvPr id="4" name="Content Placeholder 3"/>
          <p:cNvSpPr>
            <a:spLocks noGrp="1"/>
          </p:cNvSpPr>
          <p:nvPr>
            <p:ph sz="half" idx="2"/>
          </p:nvPr>
        </p:nvSpPr>
        <p:spPr>
          <a:xfrm>
            <a:off x="6172200" y="1496291"/>
            <a:ext cx="5181600" cy="4680672"/>
          </a:xfrm>
        </p:spPr>
        <p:txBody>
          <a:bodyPr rtlCol="0">
            <a:normAutofit/>
          </a:bodyPr>
          <a:lstStyle/>
          <a:p>
            <a:pPr marL="342900" lvl="1" indent="-342900">
              <a:buNone/>
              <a:defRPr/>
            </a:pPr>
            <a:r>
              <a:rPr lang="en-US" b="1" dirty="0" smtClean="0"/>
              <a:t>   Male factors</a:t>
            </a:r>
          </a:p>
          <a:p>
            <a:pPr marL="514350" indent="-514350">
              <a:buBlip>
                <a:blip r:embed="rId3"/>
              </a:buBlip>
              <a:defRPr/>
            </a:pPr>
            <a:r>
              <a:rPr lang="en-US" sz="2400" dirty="0"/>
              <a:t>Pre-testicular</a:t>
            </a:r>
          </a:p>
          <a:p>
            <a:pPr marL="514350" indent="-514350">
              <a:buBlip>
                <a:blip r:embed="rId3"/>
              </a:buBlip>
              <a:defRPr/>
            </a:pPr>
            <a:r>
              <a:rPr lang="en-US" sz="2400" dirty="0"/>
              <a:t>Testicular</a:t>
            </a:r>
          </a:p>
          <a:p>
            <a:pPr marL="514350" indent="-514350">
              <a:buBlip>
                <a:blip r:embed="rId3"/>
              </a:buBlip>
              <a:defRPr/>
            </a:pPr>
            <a:r>
              <a:rPr lang="en-US" sz="2400" dirty="0"/>
              <a:t>Post-testicular</a:t>
            </a:r>
          </a:p>
          <a:p>
            <a:pPr marL="514350" indent="-514350">
              <a:buBlip>
                <a:blip r:embed="rId3"/>
              </a:buBlip>
              <a:defRPr/>
            </a:pPr>
            <a:r>
              <a:rPr lang="en-US" sz="2400" dirty="0"/>
              <a:t>Idiopathic </a:t>
            </a:r>
          </a:p>
          <a:p>
            <a:pPr marL="514350" indent="-514350">
              <a:buBlip>
                <a:blip r:embed="rId3"/>
              </a:buBlip>
              <a:defRPr/>
            </a:pPr>
            <a:endParaRPr lang="en-US" sz="2400" dirty="0"/>
          </a:p>
          <a:p>
            <a:pPr marL="342900" lvl="1" indent="-342900">
              <a:buNone/>
              <a:defRPr/>
            </a:pPr>
            <a:endParaRPr lang="en-US" b="1" dirty="0" smtClean="0"/>
          </a:p>
          <a:p>
            <a:pPr marL="342900" lvl="1" indent="-342900">
              <a:buNone/>
              <a:defRPr/>
            </a:pPr>
            <a:endParaRPr lang="en-US" b="1" dirty="0" smtClean="0"/>
          </a:p>
          <a:p>
            <a:pPr>
              <a:defRPr/>
            </a:pPr>
            <a:endParaRPr lang="en-US" dirty="0" smtClean="0"/>
          </a:p>
        </p:txBody>
      </p:sp>
    </p:spTree>
    <p:extLst>
      <p:ext uri="{BB962C8B-B14F-4D97-AF65-F5344CB8AC3E}">
        <p14:creationId xmlns:p14="http://schemas.microsoft.com/office/powerpoint/2010/main" val="587384770"/>
      </p:ext>
    </p:extLst>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b="1" dirty="0" smtClean="0">
                <a:solidFill>
                  <a:schemeClr val="accent6">
                    <a:lumMod val="75000"/>
                  </a:schemeClr>
                </a:solidFill>
                <a:latin typeface="Aharoni" pitchFamily="2" charset="-79"/>
                <a:cs typeface="Aharoni" pitchFamily="2" charset="-79"/>
              </a:rPr>
              <a:t>Etiology contd. </a:t>
            </a:r>
            <a:endParaRPr lang="en-US" dirty="0" smtClean="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840028976"/>
              </p:ext>
            </p:extLst>
          </p:nvPr>
        </p:nvGraphicFramePr>
        <p:xfrm>
          <a:off x="1149926" y="1690689"/>
          <a:ext cx="7994074" cy="4419165"/>
        </p:xfrm>
        <a:graphic>
          <a:graphicData uri="http://schemas.openxmlformats.org/drawingml/2006/table">
            <a:tbl>
              <a:tblPr firstRow="1" bandRow="1">
                <a:tableStyleId>{5C22544A-7EE6-4342-B048-85BDC9FD1C3A}</a:tableStyleId>
              </a:tblPr>
              <a:tblGrid>
                <a:gridCol w="3997037"/>
                <a:gridCol w="3997037"/>
              </a:tblGrid>
              <a:tr h="696760">
                <a:tc gridSpan="2">
                  <a:txBody>
                    <a:bodyPr/>
                    <a:lstStyle/>
                    <a:p>
                      <a:r>
                        <a:rPr lang="en-US" sz="2400" b="1" kern="1200" dirty="0" smtClean="0">
                          <a:solidFill>
                            <a:schemeClr val="lt1"/>
                          </a:solidFill>
                          <a:latin typeface="+mn-lt"/>
                          <a:ea typeface="+mn-ea"/>
                          <a:cs typeface="+mn-cs"/>
                        </a:rPr>
                        <a:t>                   Etiology of Infertility</a:t>
                      </a:r>
                      <a:endParaRPr lang="en-US" sz="2400" b="1" dirty="0"/>
                    </a:p>
                  </a:txBody>
                  <a:tcPr/>
                </a:tc>
                <a:tc hMerge="1">
                  <a:txBody>
                    <a:bodyPr/>
                    <a:lstStyle/>
                    <a:p>
                      <a:endParaRPr lang="en-US" dirty="0"/>
                    </a:p>
                  </a:txBody>
                  <a:tcPr/>
                </a:tc>
              </a:tr>
              <a:tr h="744481">
                <a:tc>
                  <a:txBody>
                    <a:bodyPr/>
                    <a:lstStyle/>
                    <a:p>
                      <a:pPr marL="0" marR="0">
                        <a:lnSpc>
                          <a:spcPct val="115000"/>
                        </a:lnSpc>
                        <a:spcBef>
                          <a:spcPts val="0"/>
                        </a:spcBef>
                        <a:spcAft>
                          <a:spcPts val="1000"/>
                        </a:spcAft>
                      </a:pPr>
                      <a:r>
                        <a:rPr lang="en-US" sz="2800" b="1" dirty="0" smtClean="0">
                          <a:latin typeface="Calibri"/>
                          <a:ea typeface="Calibri"/>
                          <a:cs typeface="Times New Roman"/>
                        </a:rPr>
                        <a:t>Ovulatory dysfunction</a:t>
                      </a:r>
                      <a:r>
                        <a:rPr lang="en-US" sz="2800" b="1" baseline="0" dirty="0" smtClean="0">
                          <a:latin typeface="Calibri"/>
                          <a:ea typeface="Calibri"/>
                          <a:cs typeface="Times New Roman"/>
                        </a:rPr>
                        <a:t> </a:t>
                      </a:r>
                      <a:endParaRPr lang="en-US" sz="2400" b="1" dirty="0">
                        <a:latin typeface="Calibri"/>
                        <a:ea typeface="Calibri"/>
                        <a:cs typeface="Times New Roman"/>
                      </a:endParaRPr>
                    </a:p>
                  </a:txBody>
                  <a:tcPr marL="22860" marR="22860" marT="22860" marB="22860"/>
                </a:tc>
                <a:tc>
                  <a:txBody>
                    <a:bodyPr/>
                    <a:lstStyle/>
                    <a:p>
                      <a:pPr marL="0" marR="0">
                        <a:lnSpc>
                          <a:spcPct val="115000"/>
                        </a:lnSpc>
                        <a:spcBef>
                          <a:spcPts val="0"/>
                        </a:spcBef>
                        <a:spcAft>
                          <a:spcPts val="1000"/>
                        </a:spcAft>
                      </a:pPr>
                      <a:r>
                        <a:rPr lang="en-US" sz="2800" b="1" dirty="0">
                          <a:latin typeface="Calibri"/>
                          <a:ea typeface="Calibri"/>
                          <a:cs typeface="Times New Roman"/>
                        </a:rPr>
                        <a:t>27%</a:t>
                      </a:r>
                      <a:endParaRPr lang="en-US" sz="2400" b="1" dirty="0">
                        <a:latin typeface="Calibri"/>
                        <a:ea typeface="Calibri"/>
                        <a:cs typeface="Times New Roman"/>
                      </a:endParaRPr>
                    </a:p>
                  </a:txBody>
                  <a:tcPr marL="22860" marR="22860" marT="22860" marB="22860"/>
                </a:tc>
              </a:tr>
              <a:tr h="744481">
                <a:tc>
                  <a:txBody>
                    <a:bodyPr/>
                    <a:lstStyle/>
                    <a:p>
                      <a:pPr marL="0" marR="0">
                        <a:lnSpc>
                          <a:spcPct val="115000"/>
                        </a:lnSpc>
                        <a:spcBef>
                          <a:spcPts val="0"/>
                        </a:spcBef>
                        <a:spcAft>
                          <a:spcPts val="1000"/>
                        </a:spcAft>
                      </a:pPr>
                      <a:r>
                        <a:rPr lang="en-US" sz="2800" b="1" dirty="0" smtClean="0">
                          <a:latin typeface="Calibri"/>
                          <a:ea typeface="Calibri"/>
                          <a:cs typeface="Times New Roman"/>
                        </a:rPr>
                        <a:t>Male factor </a:t>
                      </a:r>
                      <a:endParaRPr lang="en-US" sz="2400" b="1" dirty="0">
                        <a:latin typeface="Calibri"/>
                        <a:ea typeface="Calibri"/>
                        <a:cs typeface="Times New Roman"/>
                      </a:endParaRPr>
                    </a:p>
                  </a:txBody>
                  <a:tcPr marL="22860" marR="22860" marT="22860" marB="22860"/>
                </a:tc>
                <a:tc>
                  <a:txBody>
                    <a:bodyPr/>
                    <a:lstStyle/>
                    <a:p>
                      <a:pPr marL="0" marR="0">
                        <a:lnSpc>
                          <a:spcPct val="115000"/>
                        </a:lnSpc>
                        <a:spcBef>
                          <a:spcPts val="0"/>
                        </a:spcBef>
                        <a:spcAft>
                          <a:spcPts val="1000"/>
                        </a:spcAft>
                      </a:pPr>
                      <a:r>
                        <a:rPr lang="en-US" sz="2800" b="1" dirty="0">
                          <a:latin typeface="Calibri"/>
                          <a:ea typeface="Calibri"/>
                          <a:cs typeface="Times New Roman"/>
                        </a:rPr>
                        <a:t>25%</a:t>
                      </a:r>
                      <a:endParaRPr lang="en-US" sz="2400" b="1" dirty="0">
                        <a:latin typeface="Calibri"/>
                        <a:ea typeface="Calibri"/>
                        <a:cs typeface="Times New Roman"/>
                      </a:endParaRPr>
                    </a:p>
                  </a:txBody>
                  <a:tcPr marL="22860" marR="22860" marT="22860" marB="22860"/>
                </a:tc>
              </a:tr>
              <a:tr h="744481">
                <a:tc>
                  <a:txBody>
                    <a:bodyPr/>
                    <a:lstStyle/>
                    <a:p>
                      <a:pPr marL="0" marR="0">
                        <a:lnSpc>
                          <a:spcPct val="115000"/>
                        </a:lnSpc>
                        <a:spcBef>
                          <a:spcPts val="0"/>
                        </a:spcBef>
                        <a:spcAft>
                          <a:spcPts val="1000"/>
                        </a:spcAft>
                      </a:pPr>
                      <a:r>
                        <a:rPr lang="en-US" sz="2800" b="1" dirty="0" smtClean="0">
                          <a:latin typeface="Calibri"/>
                          <a:ea typeface="Calibri"/>
                          <a:cs typeface="Times New Roman"/>
                        </a:rPr>
                        <a:t>Tubal/uterine factors </a:t>
                      </a:r>
                      <a:endParaRPr lang="en-US" sz="2400" b="1" dirty="0">
                        <a:latin typeface="Calibri"/>
                        <a:ea typeface="Calibri"/>
                        <a:cs typeface="Times New Roman"/>
                      </a:endParaRPr>
                    </a:p>
                  </a:txBody>
                  <a:tcPr marL="22860" marR="22860" marT="22860" marB="22860"/>
                </a:tc>
                <a:tc>
                  <a:txBody>
                    <a:bodyPr/>
                    <a:lstStyle/>
                    <a:p>
                      <a:pPr marL="0" marR="0">
                        <a:lnSpc>
                          <a:spcPct val="115000"/>
                        </a:lnSpc>
                        <a:spcBef>
                          <a:spcPts val="0"/>
                        </a:spcBef>
                        <a:spcAft>
                          <a:spcPts val="1000"/>
                        </a:spcAft>
                      </a:pPr>
                      <a:r>
                        <a:rPr lang="en-US" sz="2800" b="1" dirty="0">
                          <a:latin typeface="Calibri"/>
                          <a:ea typeface="Calibri"/>
                          <a:cs typeface="Times New Roman"/>
                        </a:rPr>
                        <a:t>22%</a:t>
                      </a:r>
                      <a:endParaRPr lang="en-US" sz="2400" b="1" dirty="0">
                        <a:latin typeface="Calibri"/>
                        <a:ea typeface="Calibri"/>
                        <a:cs typeface="Times New Roman"/>
                      </a:endParaRPr>
                    </a:p>
                  </a:txBody>
                  <a:tcPr marL="22860" marR="22860" marT="22860" marB="22860"/>
                </a:tc>
              </a:tr>
              <a:tr h="744481">
                <a:tc>
                  <a:txBody>
                    <a:bodyPr/>
                    <a:lstStyle/>
                    <a:p>
                      <a:pPr marL="0" marR="0">
                        <a:lnSpc>
                          <a:spcPct val="115000"/>
                        </a:lnSpc>
                        <a:spcBef>
                          <a:spcPts val="0"/>
                        </a:spcBef>
                        <a:spcAft>
                          <a:spcPts val="1000"/>
                        </a:spcAft>
                      </a:pPr>
                      <a:r>
                        <a:rPr lang="en-US" sz="2800" b="1" dirty="0" smtClean="0">
                          <a:latin typeface="Calibri"/>
                          <a:ea typeface="Calibri"/>
                          <a:cs typeface="Times New Roman"/>
                        </a:rPr>
                        <a:t>Unexplained infertility </a:t>
                      </a:r>
                      <a:endParaRPr lang="en-US" sz="2400" b="1" dirty="0">
                        <a:latin typeface="Calibri"/>
                        <a:ea typeface="Calibri"/>
                        <a:cs typeface="Times New Roman"/>
                      </a:endParaRPr>
                    </a:p>
                  </a:txBody>
                  <a:tcPr marL="22860" marR="22860" marT="22860" marB="22860"/>
                </a:tc>
                <a:tc>
                  <a:txBody>
                    <a:bodyPr/>
                    <a:lstStyle/>
                    <a:p>
                      <a:pPr marL="0" marR="0">
                        <a:lnSpc>
                          <a:spcPct val="115000"/>
                        </a:lnSpc>
                        <a:spcBef>
                          <a:spcPts val="0"/>
                        </a:spcBef>
                        <a:spcAft>
                          <a:spcPts val="1000"/>
                        </a:spcAft>
                      </a:pPr>
                      <a:r>
                        <a:rPr lang="en-US" sz="2800" b="1" dirty="0">
                          <a:latin typeface="Calibri"/>
                          <a:ea typeface="Calibri"/>
                          <a:cs typeface="Times New Roman"/>
                        </a:rPr>
                        <a:t>17%</a:t>
                      </a:r>
                      <a:endParaRPr lang="en-US" sz="2400" b="1" dirty="0">
                        <a:latin typeface="Calibri"/>
                        <a:ea typeface="Calibri"/>
                        <a:cs typeface="Times New Roman"/>
                      </a:endParaRPr>
                    </a:p>
                  </a:txBody>
                  <a:tcPr marL="22860" marR="22860" marT="22860" marB="22860"/>
                </a:tc>
              </a:tr>
              <a:tr h="744481">
                <a:tc>
                  <a:txBody>
                    <a:bodyPr/>
                    <a:lstStyle/>
                    <a:p>
                      <a:pPr marL="0" marR="0">
                        <a:lnSpc>
                          <a:spcPct val="115000"/>
                        </a:lnSpc>
                        <a:spcBef>
                          <a:spcPts val="0"/>
                        </a:spcBef>
                        <a:spcAft>
                          <a:spcPts val="1000"/>
                        </a:spcAft>
                      </a:pPr>
                      <a:r>
                        <a:rPr lang="en-US" sz="2800" b="1" dirty="0">
                          <a:latin typeface="Calibri"/>
                          <a:ea typeface="Calibri"/>
                          <a:cs typeface="Times New Roman"/>
                        </a:rPr>
                        <a:t>Other</a:t>
                      </a:r>
                      <a:endParaRPr lang="en-US" sz="2400" b="1" dirty="0">
                        <a:latin typeface="Calibri"/>
                        <a:ea typeface="Calibri"/>
                        <a:cs typeface="Times New Roman"/>
                      </a:endParaRPr>
                    </a:p>
                  </a:txBody>
                  <a:tcPr marL="22860" marR="22860" marT="22860" marB="22860"/>
                </a:tc>
                <a:tc>
                  <a:txBody>
                    <a:bodyPr/>
                    <a:lstStyle/>
                    <a:p>
                      <a:pPr marL="0" marR="0">
                        <a:lnSpc>
                          <a:spcPct val="115000"/>
                        </a:lnSpc>
                        <a:spcBef>
                          <a:spcPts val="0"/>
                        </a:spcBef>
                        <a:spcAft>
                          <a:spcPts val="1000"/>
                        </a:spcAft>
                      </a:pPr>
                      <a:r>
                        <a:rPr lang="en-US" sz="2800" b="1" dirty="0">
                          <a:latin typeface="Calibri"/>
                          <a:ea typeface="Calibri"/>
                          <a:cs typeface="Times New Roman"/>
                        </a:rPr>
                        <a:t>9%</a:t>
                      </a:r>
                      <a:endParaRPr lang="en-US" sz="2400" b="1" dirty="0">
                        <a:latin typeface="Calibri"/>
                        <a:ea typeface="Calibri"/>
                        <a:cs typeface="Times New Roman"/>
                      </a:endParaRPr>
                    </a:p>
                  </a:txBody>
                  <a:tcPr marL="22860" marR="22860" marT="22860" marB="22860"/>
                </a:tc>
              </a:tr>
            </a:tbl>
          </a:graphicData>
        </a:graphic>
      </p:graphicFrame>
    </p:spTree>
    <p:extLst>
      <p:ext uri="{BB962C8B-B14F-4D97-AF65-F5344CB8AC3E}">
        <p14:creationId xmlns:p14="http://schemas.microsoft.com/office/powerpoint/2010/main" val="285010339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a:defRPr/>
            </a:pPr>
            <a:r>
              <a:rPr lang="en-US" sz="4900" b="1" dirty="0">
                <a:solidFill>
                  <a:schemeClr val="accent6">
                    <a:lumMod val="75000"/>
                  </a:schemeClr>
                </a:solidFill>
                <a:latin typeface="Aharoni" pitchFamily="2" charset="-79"/>
                <a:cs typeface="Aharoni" pitchFamily="2" charset="-79"/>
              </a:rPr>
              <a:t/>
            </a:r>
            <a:br>
              <a:rPr lang="en-US" sz="4900" b="1" dirty="0">
                <a:solidFill>
                  <a:schemeClr val="accent6">
                    <a:lumMod val="75000"/>
                  </a:schemeClr>
                </a:solidFill>
                <a:latin typeface="Aharoni" pitchFamily="2" charset="-79"/>
                <a:cs typeface="Aharoni" pitchFamily="2" charset="-79"/>
              </a:rPr>
            </a:br>
            <a:r>
              <a:rPr lang="en-US" sz="4900" b="1" dirty="0">
                <a:solidFill>
                  <a:schemeClr val="accent6">
                    <a:lumMod val="75000"/>
                  </a:schemeClr>
                </a:solidFill>
                <a:latin typeface="Aharoni" pitchFamily="2" charset="-79"/>
                <a:cs typeface="Aharoni" pitchFamily="2" charset="-79"/>
              </a:rPr>
              <a:t>Ovulatory Dysfunction </a:t>
            </a:r>
            <a:r>
              <a:rPr lang="en-US" dirty="0" smtClean="0"/>
              <a:t/>
            </a:r>
            <a:br>
              <a:rPr lang="en-US" dirty="0" smtClean="0"/>
            </a:br>
            <a:endParaRPr lang="en-US" dirty="0" smtClean="0"/>
          </a:p>
        </p:txBody>
      </p:sp>
      <p:sp>
        <p:nvSpPr>
          <p:cNvPr id="9219" name="Content Placeholder 2"/>
          <p:cNvSpPr>
            <a:spLocks noGrp="1"/>
          </p:cNvSpPr>
          <p:nvPr>
            <p:ph idx="1"/>
          </p:nvPr>
        </p:nvSpPr>
        <p:spPr>
          <a:xfrm>
            <a:off x="838200" y="1551709"/>
            <a:ext cx="10515600" cy="4625254"/>
          </a:xfrm>
        </p:spPr>
        <p:txBody>
          <a:bodyPr/>
          <a:lstStyle/>
          <a:p>
            <a:pPr eaLnBrk="1" hangingPunct="1">
              <a:buFont typeface="Arial" panose="020B0604020202020204" pitchFamily="34" charset="0"/>
              <a:buBlip>
                <a:blip r:embed="rId2"/>
              </a:buBlip>
            </a:pPr>
            <a:r>
              <a:rPr lang="en-US" altLang="en-US" dirty="0"/>
              <a:t>Ovulation may be perturbed by abnormalities within the </a:t>
            </a:r>
            <a:r>
              <a:rPr lang="en-US" altLang="en-US" b="1" dirty="0">
                <a:solidFill>
                  <a:srgbClr val="0070C0"/>
                </a:solidFill>
              </a:rPr>
              <a:t>hypothalamus, anterior pituitary, or ovaries</a:t>
            </a:r>
            <a:r>
              <a:rPr lang="en-US" altLang="en-US" dirty="0"/>
              <a:t>.</a:t>
            </a:r>
          </a:p>
          <a:p>
            <a:pPr eaLnBrk="1" hangingPunct="1">
              <a:buFont typeface="Arial" panose="020B0604020202020204" pitchFamily="34" charset="0"/>
              <a:buBlip>
                <a:blip r:embed="rId2"/>
              </a:buBlip>
            </a:pPr>
            <a:r>
              <a:rPr lang="en-US" altLang="en-US" dirty="0"/>
              <a:t> Hypothalamic disorders may be due to lifestyle, for example, excessive exercise, eating disorders, or stress. </a:t>
            </a:r>
          </a:p>
          <a:p>
            <a:pPr eaLnBrk="1" hangingPunct="1">
              <a:buFont typeface="Arial" panose="020B0604020202020204" pitchFamily="34" charset="0"/>
              <a:buBlip>
                <a:blip r:embed="rId2"/>
              </a:buBlip>
            </a:pPr>
            <a:r>
              <a:rPr lang="en-US" altLang="en-US" dirty="0"/>
              <a:t>Alternatively, idiopathic hypothalamic </a:t>
            </a:r>
            <a:r>
              <a:rPr lang="en-US" altLang="en-US" dirty="0" err="1"/>
              <a:t>hypogonadism</a:t>
            </a:r>
            <a:r>
              <a:rPr lang="en-US" altLang="en-US" dirty="0"/>
              <a:t> (IHH) or </a:t>
            </a:r>
            <a:r>
              <a:rPr lang="en-US" altLang="en-US" dirty="0" err="1"/>
              <a:t>Kallman</a:t>
            </a:r>
            <a:r>
              <a:rPr lang="en-US" altLang="en-US" dirty="0"/>
              <a:t> syndrome may be the cause. </a:t>
            </a:r>
          </a:p>
          <a:p>
            <a:pPr eaLnBrk="1" hangingPunct="1">
              <a:buFont typeface="Arial" panose="020B0604020202020204" pitchFamily="34" charset="0"/>
              <a:buBlip>
                <a:blip r:embed="rId2"/>
              </a:buBlip>
            </a:pPr>
            <a:r>
              <a:rPr lang="en-US" altLang="en-US" b="1" dirty="0"/>
              <a:t>Thyroid disease and </a:t>
            </a:r>
            <a:r>
              <a:rPr lang="en-US" altLang="en-US" b="1" dirty="0" err="1"/>
              <a:t>hyperprolactinemia</a:t>
            </a:r>
            <a:r>
              <a:rPr lang="en-US" altLang="en-US" dirty="0"/>
              <a:t> may also contribute to menstrual disturbances</a:t>
            </a:r>
          </a:p>
        </p:txBody>
      </p:sp>
    </p:spTree>
    <p:extLst>
      <p:ext uri="{BB962C8B-B14F-4D97-AF65-F5344CB8AC3E}">
        <p14:creationId xmlns:p14="http://schemas.microsoft.com/office/powerpoint/2010/main" val="51340643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p:cNvSpPr>
            <a:spLocks noGrp="1" noChangeArrowheads="1"/>
          </p:cNvSpPr>
          <p:nvPr>
            <p:ph type="body" idx="1"/>
          </p:nvPr>
        </p:nvSpPr>
        <p:spPr>
          <a:xfrm>
            <a:off x="568035" y="1524001"/>
            <a:ext cx="10785765" cy="4525963"/>
          </a:xfrm>
        </p:spPr>
        <p:txBody>
          <a:bodyPr>
            <a:normAutofit/>
          </a:bodyPr>
          <a:lstStyle/>
          <a:p>
            <a:pPr marL="609600" indent="-609600">
              <a:buNone/>
            </a:pPr>
            <a:r>
              <a:rPr lang="en-US" altLang="en-US" dirty="0"/>
              <a:t>Treatment of ovulatory dysfunction is ovulation induction </a:t>
            </a:r>
            <a:endParaRPr lang="en-US" altLang="en-US" sz="3200" dirty="0" smtClean="0"/>
          </a:p>
          <a:p>
            <a:pPr marL="609600" indent="-609600">
              <a:buNone/>
            </a:pPr>
            <a:r>
              <a:rPr lang="en-US" altLang="en-US" sz="3200" dirty="0"/>
              <a:t>Drugs used for ovulation induction</a:t>
            </a:r>
          </a:p>
          <a:p>
            <a:pPr marL="609600" indent="-609600">
              <a:buBlip>
                <a:blip r:embed="rId3"/>
              </a:buBlip>
            </a:pPr>
            <a:r>
              <a:rPr lang="en-US" altLang="en-US" sz="3200" dirty="0"/>
              <a:t>Clomiphene citrate</a:t>
            </a:r>
          </a:p>
          <a:p>
            <a:pPr marL="609600" indent="-609600">
              <a:buBlip>
                <a:blip r:embed="rId3"/>
              </a:buBlip>
            </a:pPr>
            <a:r>
              <a:rPr lang="en-US" altLang="en-US" sz="3200" dirty="0" err="1"/>
              <a:t>hMG</a:t>
            </a:r>
            <a:endParaRPr lang="en-US" altLang="en-US" sz="3200" dirty="0"/>
          </a:p>
          <a:p>
            <a:pPr marL="609600" indent="-609600">
              <a:buBlip>
                <a:blip r:embed="rId3"/>
              </a:buBlip>
            </a:pPr>
            <a:r>
              <a:rPr lang="en-US" altLang="en-US" sz="3200" dirty="0"/>
              <a:t>FSH</a:t>
            </a:r>
          </a:p>
          <a:p>
            <a:pPr marL="609600" indent="-609600">
              <a:buBlip>
                <a:blip r:embed="rId3"/>
              </a:buBlip>
            </a:pPr>
            <a:r>
              <a:rPr lang="en-US" altLang="en-US" sz="3200" dirty="0" err="1"/>
              <a:t>hcG</a:t>
            </a:r>
            <a:endParaRPr lang="en-US" altLang="en-US" sz="3200" dirty="0"/>
          </a:p>
          <a:p>
            <a:pPr marL="609600" indent="-609600">
              <a:buBlip>
                <a:blip r:embed="rId3"/>
              </a:buBlip>
            </a:pPr>
            <a:r>
              <a:rPr lang="en-US" altLang="en-US" sz="3200" dirty="0" err="1"/>
              <a:t>GnRH</a:t>
            </a:r>
            <a:endParaRPr lang="en-US" altLang="en-US" sz="3200" dirty="0"/>
          </a:p>
          <a:p>
            <a:pPr marL="609600" indent="-609600">
              <a:buBlip>
                <a:blip r:embed="rId3"/>
              </a:buBlip>
            </a:pPr>
            <a:r>
              <a:rPr lang="en-US" altLang="en-US" sz="3200" dirty="0" err="1"/>
              <a:t>GnRH</a:t>
            </a:r>
            <a:r>
              <a:rPr lang="en-US" altLang="en-US" sz="3200" dirty="0"/>
              <a:t> analogs</a:t>
            </a:r>
          </a:p>
        </p:txBody>
      </p:sp>
      <p:sp>
        <p:nvSpPr>
          <p:cNvPr id="4" name="Title 1"/>
          <p:cNvSpPr>
            <a:spLocks noGrp="1"/>
          </p:cNvSpPr>
          <p:nvPr>
            <p:ph type="title"/>
          </p:nvPr>
        </p:nvSpPr>
        <p:spPr/>
        <p:txBody>
          <a:bodyPr rtlCol="0">
            <a:normAutofit/>
          </a:bodyPr>
          <a:lstStyle/>
          <a:p>
            <a:pPr>
              <a:defRPr/>
            </a:pPr>
            <a:r>
              <a:rPr lang="en-US" b="1" dirty="0" smtClean="0">
                <a:solidFill>
                  <a:schemeClr val="accent6">
                    <a:lumMod val="75000"/>
                  </a:schemeClr>
                </a:solidFill>
                <a:latin typeface="Aharoni" pitchFamily="2" charset="-79"/>
                <a:cs typeface="Aharoni" pitchFamily="2" charset="-79"/>
              </a:rPr>
              <a:t>Ovulatory contd.</a:t>
            </a:r>
            <a:endParaRPr lang="en-US" dirty="0" smtClean="0"/>
          </a:p>
        </p:txBody>
      </p:sp>
    </p:spTree>
    <p:extLst>
      <p:ext uri="{BB962C8B-B14F-4D97-AF65-F5344CB8AC3E}">
        <p14:creationId xmlns:p14="http://schemas.microsoft.com/office/powerpoint/2010/main" val="205750603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rtlCol="0">
            <a:normAutofit/>
          </a:bodyPr>
          <a:lstStyle/>
          <a:p>
            <a:pPr marL="838200" indent="-838200">
              <a:defRPr/>
            </a:pPr>
            <a:r>
              <a:rPr lang="en-US" b="1" dirty="0" smtClean="0">
                <a:solidFill>
                  <a:schemeClr val="accent6">
                    <a:lumMod val="75000"/>
                  </a:schemeClr>
                </a:solidFill>
                <a:latin typeface="Aharoni" pitchFamily="2" charset="-79"/>
                <a:cs typeface="Aharoni" pitchFamily="2" charset="-79"/>
              </a:rPr>
              <a:t>Tubal/Peritoneal Factor</a:t>
            </a:r>
          </a:p>
        </p:txBody>
      </p:sp>
      <p:sp>
        <p:nvSpPr>
          <p:cNvPr id="20483" name="Rectangle 3"/>
          <p:cNvSpPr>
            <a:spLocks noGrp="1" noChangeArrowheads="1"/>
          </p:cNvSpPr>
          <p:nvPr>
            <p:ph type="body" idx="1"/>
          </p:nvPr>
        </p:nvSpPr>
        <p:spPr>
          <a:xfrm>
            <a:off x="692727" y="1341438"/>
            <a:ext cx="10557164" cy="5040312"/>
          </a:xfrm>
        </p:spPr>
        <p:txBody>
          <a:bodyPr/>
          <a:lstStyle/>
          <a:p>
            <a:pPr marL="1550988" lvl="2" indent="-381000">
              <a:lnSpc>
                <a:spcPct val="80000"/>
              </a:lnSpc>
              <a:buNone/>
            </a:pPr>
            <a:endParaRPr lang="en-US" altLang="en-US" dirty="0"/>
          </a:p>
          <a:p>
            <a:pPr marL="609600" indent="-609600">
              <a:lnSpc>
                <a:spcPct val="80000"/>
              </a:lnSpc>
              <a:buNone/>
            </a:pPr>
            <a:r>
              <a:rPr lang="en-US" altLang="en-US" sz="2400" b="1" dirty="0"/>
              <a:t>Damage or obstruction of fallopian tube</a:t>
            </a:r>
          </a:p>
          <a:p>
            <a:pPr marL="609600" indent="-609600">
              <a:lnSpc>
                <a:spcPct val="80000"/>
              </a:lnSpc>
              <a:buBlip>
                <a:blip r:embed="rId2"/>
              </a:buBlip>
            </a:pPr>
            <a:r>
              <a:rPr lang="en-US" altLang="en-US" sz="2000" dirty="0"/>
              <a:t>Previous PID</a:t>
            </a:r>
          </a:p>
          <a:p>
            <a:pPr marL="609600" indent="-609600">
              <a:lnSpc>
                <a:spcPct val="80000"/>
              </a:lnSpc>
              <a:buBlip>
                <a:blip r:embed="rId2"/>
              </a:buBlip>
            </a:pPr>
            <a:r>
              <a:rPr lang="en-US" altLang="en-US" sz="2000" dirty="0"/>
              <a:t>Previous tubal surgery</a:t>
            </a:r>
          </a:p>
          <a:p>
            <a:pPr marL="609600" indent="-609600">
              <a:lnSpc>
                <a:spcPct val="80000"/>
              </a:lnSpc>
              <a:buBlip>
                <a:blip r:embed="rId2"/>
              </a:buBlip>
            </a:pPr>
            <a:r>
              <a:rPr lang="en-US" altLang="en-US" sz="2000" dirty="0"/>
              <a:t>Ectopic pregnancy</a:t>
            </a:r>
          </a:p>
          <a:p>
            <a:pPr marL="609600" indent="-609600">
              <a:lnSpc>
                <a:spcPct val="80000"/>
              </a:lnSpc>
              <a:buBlip>
                <a:blip r:embed="rId2"/>
              </a:buBlip>
            </a:pPr>
            <a:r>
              <a:rPr lang="en-US" altLang="en-US" sz="2000" dirty="0"/>
              <a:t>Benign polyps</a:t>
            </a:r>
          </a:p>
          <a:p>
            <a:pPr marL="609600" indent="-609600">
              <a:lnSpc>
                <a:spcPct val="80000"/>
              </a:lnSpc>
              <a:buBlip>
                <a:blip r:embed="rId2"/>
              </a:buBlip>
            </a:pPr>
            <a:r>
              <a:rPr lang="en-US" altLang="en-US" sz="2000" dirty="0"/>
              <a:t>Tubal endometriosis</a:t>
            </a:r>
          </a:p>
          <a:p>
            <a:pPr marL="609600" indent="-609600">
              <a:lnSpc>
                <a:spcPct val="80000"/>
              </a:lnSpc>
              <a:buBlip>
                <a:blip r:embed="rId2"/>
              </a:buBlip>
            </a:pPr>
            <a:r>
              <a:rPr lang="en-US" altLang="en-US" sz="2000" dirty="0"/>
              <a:t>Mucus debris</a:t>
            </a:r>
          </a:p>
          <a:p>
            <a:pPr marL="609600" indent="-609600">
              <a:lnSpc>
                <a:spcPct val="80000"/>
              </a:lnSpc>
              <a:buBlip>
                <a:blip r:embed="rId2"/>
              </a:buBlip>
            </a:pPr>
            <a:r>
              <a:rPr lang="en-US" altLang="en-US" sz="2000" dirty="0"/>
              <a:t>Tubal damage of unknown cause-sub clinical infection</a:t>
            </a:r>
            <a:endParaRPr lang="en-US" altLang="en-US" dirty="0" smtClean="0"/>
          </a:p>
          <a:p>
            <a:pPr marL="609600" indent="-609600">
              <a:lnSpc>
                <a:spcPct val="80000"/>
              </a:lnSpc>
              <a:buNone/>
            </a:pPr>
            <a:r>
              <a:rPr lang="en-US" altLang="en-US" sz="2400" b="1" dirty="0" err="1"/>
              <a:t>Peritubal</a:t>
            </a:r>
            <a:r>
              <a:rPr lang="en-US" altLang="en-US" sz="2400" b="1" dirty="0"/>
              <a:t>/</a:t>
            </a:r>
            <a:r>
              <a:rPr lang="en-US" altLang="en-US" sz="2400" b="1" dirty="0" err="1"/>
              <a:t>periovarian</a:t>
            </a:r>
            <a:r>
              <a:rPr lang="en-US" altLang="en-US" sz="2400" b="1" dirty="0"/>
              <a:t> adhesions </a:t>
            </a:r>
          </a:p>
          <a:p>
            <a:pPr marL="609600" indent="-609600">
              <a:lnSpc>
                <a:spcPct val="80000"/>
              </a:lnSpc>
              <a:buBlip>
                <a:blip r:embed="rId2"/>
              </a:buBlip>
            </a:pPr>
            <a:r>
              <a:rPr lang="en-US" altLang="en-US" sz="2000" dirty="0"/>
              <a:t>PID</a:t>
            </a:r>
          </a:p>
          <a:p>
            <a:pPr marL="609600" indent="-609600">
              <a:lnSpc>
                <a:spcPct val="80000"/>
              </a:lnSpc>
              <a:buBlip>
                <a:blip r:embed="rId2"/>
              </a:buBlip>
            </a:pPr>
            <a:r>
              <a:rPr lang="en-US" altLang="en-US" sz="2000" dirty="0"/>
              <a:t>Pelvic Surgery</a:t>
            </a:r>
          </a:p>
          <a:p>
            <a:pPr marL="609600" indent="-609600">
              <a:lnSpc>
                <a:spcPct val="80000"/>
              </a:lnSpc>
              <a:buBlip>
                <a:blip r:embed="rId2"/>
              </a:buBlip>
            </a:pPr>
            <a:r>
              <a:rPr lang="en-US" altLang="en-US" sz="2000" dirty="0"/>
              <a:t>Endometriosis</a:t>
            </a:r>
          </a:p>
        </p:txBody>
      </p:sp>
    </p:spTree>
    <p:extLst>
      <p:ext uri="{BB962C8B-B14F-4D97-AF65-F5344CB8AC3E}">
        <p14:creationId xmlns:p14="http://schemas.microsoft.com/office/powerpoint/2010/main" val="2867993158"/>
      </p:ext>
    </p:extLst>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Autofit/>
          </a:bodyPr>
          <a:lstStyle/>
          <a:p>
            <a:pPr>
              <a:defRPr/>
            </a:pPr>
            <a:r>
              <a:rPr lang="en-US" b="1" dirty="0" smtClean="0">
                <a:solidFill>
                  <a:schemeClr val="accent6">
                    <a:lumMod val="75000"/>
                  </a:schemeClr>
                </a:solidFill>
                <a:latin typeface="Aharoni" pitchFamily="2" charset="-79"/>
                <a:cs typeface="Aharoni" pitchFamily="2" charset="-79"/>
              </a:rPr>
              <a:t/>
            </a:r>
            <a:br>
              <a:rPr lang="en-US" b="1" dirty="0" smtClean="0">
                <a:solidFill>
                  <a:schemeClr val="accent6">
                    <a:lumMod val="75000"/>
                  </a:schemeClr>
                </a:solidFill>
                <a:latin typeface="Aharoni" pitchFamily="2" charset="-79"/>
                <a:cs typeface="Aharoni" pitchFamily="2" charset="-79"/>
              </a:rPr>
            </a:br>
            <a:r>
              <a:rPr lang="en-US" b="1" dirty="0" smtClean="0">
                <a:solidFill>
                  <a:schemeClr val="accent6">
                    <a:lumMod val="75000"/>
                  </a:schemeClr>
                </a:solidFill>
                <a:latin typeface="Aharoni" pitchFamily="2" charset="-79"/>
                <a:cs typeface="Aharoni" pitchFamily="2" charset="-79"/>
              </a:rPr>
              <a:t>Tubal/ peritoneal  contd. </a:t>
            </a:r>
            <a:br>
              <a:rPr lang="en-US" b="1" dirty="0" smtClean="0">
                <a:solidFill>
                  <a:schemeClr val="accent6">
                    <a:lumMod val="75000"/>
                  </a:schemeClr>
                </a:solidFill>
                <a:latin typeface="Aharoni" pitchFamily="2" charset="-79"/>
                <a:cs typeface="Aharoni" pitchFamily="2" charset="-79"/>
              </a:rPr>
            </a:br>
            <a:endParaRPr lang="en-US" b="1" dirty="0" smtClean="0">
              <a:solidFill>
                <a:schemeClr val="accent6">
                  <a:lumMod val="75000"/>
                </a:schemeClr>
              </a:solidFill>
              <a:latin typeface="Aharoni" pitchFamily="2" charset="-79"/>
              <a:cs typeface="Aharoni" pitchFamily="2" charset="-79"/>
            </a:endParaRPr>
          </a:p>
        </p:txBody>
      </p:sp>
      <p:sp>
        <p:nvSpPr>
          <p:cNvPr id="3" name="Content Placeholder 2"/>
          <p:cNvSpPr>
            <a:spLocks noGrp="1"/>
          </p:cNvSpPr>
          <p:nvPr>
            <p:ph idx="1"/>
          </p:nvPr>
        </p:nvSpPr>
        <p:spPr>
          <a:xfrm>
            <a:off x="838199" y="1551709"/>
            <a:ext cx="10868892" cy="4625254"/>
          </a:xfrm>
        </p:spPr>
        <p:txBody>
          <a:bodyPr rtlCol="0">
            <a:normAutofit/>
          </a:bodyPr>
          <a:lstStyle/>
          <a:p>
            <a:pPr>
              <a:buBlip>
                <a:blip r:embed="rId3"/>
              </a:buBlip>
              <a:defRPr/>
            </a:pPr>
            <a:r>
              <a:rPr lang="en-US" dirty="0"/>
              <a:t>Symptoms such as chronic pelvic pain or dysmenorrhea may suggest the presence of tubal obstruction or pelvic adhesions or both. </a:t>
            </a:r>
          </a:p>
          <a:p>
            <a:pPr>
              <a:buBlip>
                <a:blip r:embed="rId3"/>
              </a:buBlip>
              <a:defRPr/>
            </a:pPr>
            <a:r>
              <a:rPr lang="en-US" dirty="0"/>
              <a:t>Adhesions can prevent normal tubal movement, ovum pick-up, and transport of the fertilized egg into the uterus.</a:t>
            </a:r>
          </a:p>
          <a:p>
            <a:pPr>
              <a:buBlip>
                <a:blip r:embed="rId3"/>
              </a:buBlip>
              <a:defRPr/>
            </a:pPr>
            <a:r>
              <a:rPr lang="en-US" dirty="0"/>
              <a:t>Tubal infertility has been estimated to follow </a:t>
            </a:r>
            <a:r>
              <a:rPr lang="en-US" i="1" dirty="0"/>
              <a:t>in 12 percent, 23 percent, and 54 percent </a:t>
            </a:r>
            <a:r>
              <a:rPr lang="en-US" dirty="0"/>
              <a:t>of women following one, two, or three cases of PID, respectively </a:t>
            </a:r>
          </a:p>
          <a:p>
            <a:pPr>
              <a:buBlip>
                <a:blip r:embed="rId3"/>
              </a:buBlip>
              <a:defRPr/>
            </a:pPr>
            <a:r>
              <a:rPr lang="en-US" dirty="0"/>
              <a:t>Testing for tubal patency can be performed by </a:t>
            </a:r>
            <a:r>
              <a:rPr lang="en-US" b="1" dirty="0"/>
              <a:t>Rubin</a:t>
            </a:r>
            <a:r>
              <a:rPr lang="en-US" dirty="0"/>
              <a:t> t</a:t>
            </a:r>
            <a:r>
              <a:rPr lang="en-US" b="1" dirty="0"/>
              <a:t>est </a:t>
            </a:r>
            <a:r>
              <a:rPr lang="en-US" dirty="0"/>
              <a:t> </a:t>
            </a:r>
            <a:r>
              <a:rPr lang="en-US" b="1" dirty="0"/>
              <a:t>hysterosalpingography (HSG), Falloposcopy , Salpingoscopy  or by chromotubation during laparoscopy. </a:t>
            </a:r>
          </a:p>
        </p:txBody>
      </p:sp>
    </p:spTree>
    <p:extLst>
      <p:ext uri="{BB962C8B-B14F-4D97-AF65-F5344CB8AC3E}">
        <p14:creationId xmlns:p14="http://schemas.microsoft.com/office/powerpoint/2010/main" val="63508171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p:cNvSpPr>
            <a:spLocks noGrp="1" noChangeArrowheads="1"/>
          </p:cNvSpPr>
          <p:nvPr>
            <p:ph type="body" idx="1"/>
          </p:nvPr>
        </p:nvSpPr>
        <p:spPr>
          <a:xfrm>
            <a:off x="838199" y="1690688"/>
            <a:ext cx="10910456" cy="4488439"/>
          </a:xfrm>
        </p:spPr>
        <p:txBody>
          <a:bodyPr>
            <a:noAutofit/>
          </a:bodyPr>
          <a:lstStyle/>
          <a:p>
            <a:pPr algn="just"/>
            <a:r>
              <a:rPr lang="en-US" altLang="en-US" sz="3200" dirty="0"/>
              <a:t>Treatment of tubal and peritoneal factors </a:t>
            </a:r>
            <a:r>
              <a:rPr lang="en-US" altLang="en-US" sz="3200" dirty="0" smtClean="0"/>
              <a:t>is done via  </a:t>
            </a:r>
            <a:r>
              <a:rPr lang="en-US" altLang="en-US" sz="3200" dirty="0" err="1" smtClean="0"/>
              <a:t>tuboplasty</a:t>
            </a:r>
            <a:r>
              <a:rPr lang="en-US" altLang="en-US" sz="3200" dirty="0" smtClean="0"/>
              <a:t> which includes  </a:t>
            </a:r>
            <a:endParaRPr lang="en-US" altLang="en-US" sz="3200" dirty="0"/>
          </a:p>
          <a:p>
            <a:pPr marL="609600" indent="-609600" algn="just">
              <a:buFontTx/>
              <a:buAutoNum type="arabicPeriod"/>
            </a:pPr>
            <a:r>
              <a:rPr lang="en-US" altLang="en-US" sz="3200" dirty="0" err="1"/>
              <a:t>Adhesiolysis</a:t>
            </a:r>
            <a:endParaRPr lang="en-US" altLang="en-US" sz="3200" dirty="0"/>
          </a:p>
          <a:p>
            <a:pPr marL="609600" indent="-609600" algn="just">
              <a:buFontTx/>
              <a:buAutoNum type="arabicPeriod"/>
            </a:pPr>
            <a:r>
              <a:rPr lang="en-US" altLang="en-US" sz="3200" dirty="0" err="1"/>
              <a:t>Fimbrioplasty</a:t>
            </a:r>
            <a:endParaRPr lang="en-US" altLang="en-US" sz="3200" dirty="0"/>
          </a:p>
          <a:p>
            <a:pPr marL="609600" indent="-609600" algn="just">
              <a:buFontTx/>
              <a:buAutoNum type="arabicPeriod"/>
            </a:pPr>
            <a:r>
              <a:rPr lang="en-US" altLang="en-US" sz="3200" dirty="0" err="1"/>
              <a:t>Sapingostomy</a:t>
            </a:r>
            <a:endParaRPr lang="en-US" altLang="en-US" sz="3200" dirty="0"/>
          </a:p>
          <a:p>
            <a:pPr marL="609600" indent="-609600" algn="just">
              <a:buFontTx/>
              <a:buAutoNum type="arabicPeriod"/>
            </a:pPr>
            <a:r>
              <a:rPr lang="en-US" altLang="en-US" sz="3200" dirty="0"/>
              <a:t>Tubal </a:t>
            </a:r>
            <a:r>
              <a:rPr lang="en-US" altLang="en-US" sz="3200" dirty="0" err="1"/>
              <a:t>anastmosis</a:t>
            </a:r>
            <a:endParaRPr lang="en-US" altLang="en-US" sz="3200" dirty="0"/>
          </a:p>
          <a:p>
            <a:pPr marL="609600" indent="-609600" algn="just">
              <a:buFontTx/>
              <a:buAutoNum type="arabicPeriod"/>
            </a:pPr>
            <a:r>
              <a:rPr lang="en-US" altLang="en-US" sz="3200" dirty="0" err="1"/>
              <a:t>Tubo-cornual</a:t>
            </a:r>
            <a:r>
              <a:rPr lang="en-US" altLang="en-US" sz="3200" dirty="0"/>
              <a:t> </a:t>
            </a:r>
            <a:r>
              <a:rPr lang="en-US" altLang="en-US" sz="3200" dirty="0" err="1" smtClean="0"/>
              <a:t>anastmosis</a:t>
            </a:r>
            <a:endParaRPr lang="en-US" altLang="en-US" sz="3200" dirty="0"/>
          </a:p>
        </p:txBody>
      </p:sp>
      <p:sp>
        <p:nvSpPr>
          <p:cNvPr id="5" name="Rectangle 2"/>
          <p:cNvSpPr>
            <a:spLocks noGrp="1" noChangeArrowheads="1"/>
          </p:cNvSpPr>
          <p:nvPr>
            <p:ph type="title"/>
          </p:nvPr>
        </p:nvSpPr>
        <p:spPr>
          <a:xfrm>
            <a:off x="838199" y="365125"/>
            <a:ext cx="10515600" cy="1325563"/>
          </a:xfrm>
        </p:spPr>
        <p:txBody>
          <a:bodyPr/>
          <a:lstStyle/>
          <a:p>
            <a:pPr>
              <a:defRPr/>
            </a:pPr>
            <a:r>
              <a:rPr lang="en-US" b="1" dirty="0" smtClean="0">
                <a:solidFill>
                  <a:schemeClr val="accent6">
                    <a:lumMod val="75000"/>
                  </a:schemeClr>
                </a:solidFill>
                <a:latin typeface="Aharoni" pitchFamily="2" charset="-79"/>
                <a:cs typeface="Aharoni" pitchFamily="2" charset="-79"/>
              </a:rPr>
              <a:t>Tubal/ peritoneal Contd.</a:t>
            </a:r>
            <a:endParaRPr lang="en-US" dirty="0"/>
          </a:p>
        </p:txBody>
      </p:sp>
    </p:spTree>
    <p:extLst>
      <p:ext uri="{BB962C8B-B14F-4D97-AF65-F5344CB8AC3E}">
        <p14:creationId xmlns:p14="http://schemas.microsoft.com/office/powerpoint/2010/main" val="154154753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rtlCol="0">
            <a:normAutofit fontScale="90000"/>
          </a:bodyPr>
          <a:lstStyle/>
          <a:p>
            <a:pPr>
              <a:defRPr/>
            </a:pPr>
            <a:r>
              <a:rPr lang="en-US" sz="4900" b="1" dirty="0">
                <a:solidFill>
                  <a:schemeClr val="accent6">
                    <a:lumMod val="75000"/>
                  </a:schemeClr>
                </a:solidFill>
                <a:latin typeface="Aharoni" pitchFamily="2" charset="-79"/>
                <a:cs typeface="Aharoni" pitchFamily="2" charset="-79"/>
              </a:rPr>
              <a:t/>
            </a:r>
            <a:br>
              <a:rPr lang="en-US" sz="4900" b="1" dirty="0">
                <a:solidFill>
                  <a:schemeClr val="accent6">
                    <a:lumMod val="75000"/>
                  </a:schemeClr>
                </a:solidFill>
                <a:latin typeface="Aharoni" pitchFamily="2" charset="-79"/>
                <a:cs typeface="Aharoni" pitchFamily="2" charset="-79"/>
              </a:rPr>
            </a:br>
            <a:endParaRPr lang="en-US" sz="4900" b="1" dirty="0">
              <a:solidFill>
                <a:schemeClr val="accent6">
                  <a:lumMod val="75000"/>
                </a:schemeClr>
              </a:solidFill>
              <a:latin typeface="Aharoni" pitchFamily="2" charset="-79"/>
              <a:cs typeface="Aharoni" pitchFamily="2" charset="-79"/>
            </a:endParaRPr>
          </a:p>
        </p:txBody>
      </p:sp>
      <p:sp>
        <p:nvSpPr>
          <p:cNvPr id="27651" name="Rectangle 3"/>
          <p:cNvSpPr>
            <a:spLocks noGrp="1" noChangeArrowheads="1"/>
          </p:cNvSpPr>
          <p:nvPr>
            <p:ph type="body" idx="1"/>
          </p:nvPr>
        </p:nvSpPr>
        <p:spPr>
          <a:xfrm>
            <a:off x="457199" y="1557339"/>
            <a:ext cx="11000509" cy="4827587"/>
          </a:xfrm>
        </p:spPr>
        <p:txBody>
          <a:bodyPr>
            <a:normAutofit/>
          </a:bodyPr>
          <a:lstStyle/>
          <a:p>
            <a:pPr marL="609600" indent="-609600" algn="just">
              <a:buNone/>
            </a:pPr>
            <a:r>
              <a:rPr lang="en-US" altLang="en-US" sz="3200" b="1" dirty="0"/>
              <a:t>Possible mechanisms of endometriosis to cause infertility are:</a:t>
            </a:r>
          </a:p>
          <a:p>
            <a:pPr marL="609600" indent="-609600" algn="just">
              <a:buNone/>
            </a:pPr>
            <a:r>
              <a:rPr lang="en-US" altLang="en-US" dirty="0"/>
              <a:t>a</a:t>
            </a:r>
            <a:r>
              <a:rPr lang="en-US" altLang="en-US" sz="3200" dirty="0"/>
              <a:t>. Pelvic adhesions    – altered tubal motility</a:t>
            </a:r>
          </a:p>
          <a:p>
            <a:pPr marL="609600" indent="-609600" algn="just">
              <a:buNone/>
            </a:pPr>
            <a:r>
              <a:rPr lang="en-US" altLang="en-US" sz="3200" dirty="0"/>
              <a:t>                                      - </a:t>
            </a:r>
            <a:r>
              <a:rPr lang="en-US" altLang="en-US" sz="3200" dirty="0" err="1"/>
              <a:t>dysparunea</a:t>
            </a:r>
            <a:endParaRPr lang="en-US" altLang="en-US" sz="3200" dirty="0"/>
          </a:p>
          <a:p>
            <a:pPr marL="609600" indent="-609600" algn="just">
              <a:buNone/>
            </a:pPr>
            <a:r>
              <a:rPr lang="en-US" altLang="en-US" sz="3200" dirty="0"/>
              <a:t>b. Increased macrophage activity –Sperm phagocytosis</a:t>
            </a:r>
          </a:p>
          <a:p>
            <a:pPr marL="609600" indent="-609600" algn="just">
              <a:buNone/>
            </a:pPr>
            <a:r>
              <a:rPr lang="en-US" altLang="en-US" sz="3200" dirty="0"/>
              <a:t>c. Altered immune response - interfere uterine </a:t>
            </a:r>
            <a:r>
              <a:rPr lang="en-US" altLang="en-US" sz="3200" dirty="0" err="1"/>
              <a:t>nidation</a:t>
            </a:r>
            <a:endParaRPr lang="en-US" altLang="en-US" sz="3200" dirty="0"/>
          </a:p>
          <a:p>
            <a:pPr marL="609600" indent="-609600" algn="just">
              <a:buNone/>
            </a:pPr>
            <a:r>
              <a:rPr lang="en-US" altLang="en-US" sz="3200" dirty="0"/>
              <a:t>     				           - early fetal wastage</a:t>
            </a:r>
          </a:p>
          <a:p>
            <a:pPr marL="609600" indent="-609600" algn="just">
              <a:buNone/>
            </a:pPr>
            <a:r>
              <a:rPr lang="en-US" altLang="en-US" sz="3200" dirty="0"/>
              <a:t>d. Prostaglandin secretion –ovulatory dysfunction</a:t>
            </a:r>
          </a:p>
          <a:p>
            <a:pPr marL="609600" indent="-609600" algn="just">
              <a:buNone/>
            </a:pPr>
            <a:r>
              <a:rPr lang="en-US" altLang="en-US" sz="3200" dirty="0"/>
              <a:t>                                                 - altered tubal motility</a:t>
            </a:r>
          </a:p>
          <a:p>
            <a:pPr marL="609600" indent="-609600" algn="just">
              <a:buNone/>
            </a:pPr>
            <a:endParaRPr lang="en-US" altLang="en-US" dirty="0"/>
          </a:p>
          <a:p>
            <a:pPr marL="609600" indent="-609600" algn="just">
              <a:buNone/>
            </a:pPr>
            <a:endParaRPr lang="en-US" altLang="en-US" sz="3200" dirty="0"/>
          </a:p>
        </p:txBody>
      </p:sp>
      <p:sp>
        <p:nvSpPr>
          <p:cNvPr id="4" name="Title 1"/>
          <p:cNvSpPr txBox="1">
            <a:spLocks/>
          </p:cNvSpPr>
          <p:nvPr/>
        </p:nvSpPr>
        <p:spPr>
          <a:xfrm>
            <a:off x="2133600" y="427038"/>
            <a:ext cx="8229600" cy="1143000"/>
          </a:xfrm>
          <a:prstGeom prst="rect">
            <a:avLst/>
          </a:prstGeom>
        </p:spPr>
        <p:txBody>
          <a:bodyPr anchor="ctr"/>
          <a:lstStyle/>
          <a:p>
            <a:pPr algn="ctr">
              <a:defRPr/>
            </a:pPr>
            <a:r>
              <a:rPr lang="en-US" sz="4400" b="1" dirty="0">
                <a:solidFill>
                  <a:schemeClr val="accent6">
                    <a:lumMod val="75000"/>
                  </a:schemeClr>
                </a:solidFill>
                <a:latin typeface="Aharoni" pitchFamily="2" charset="-79"/>
                <a:ea typeface="+mj-ea"/>
                <a:cs typeface="Aharoni" pitchFamily="2" charset="-79"/>
              </a:rPr>
              <a:t/>
            </a:r>
            <a:br>
              <a:rPr lang="en-US" sz="4400" b="1" dirty="0">
                <a:solidFill>
                  <a:schemeClr val="accent6">
                    <a:lumMod val="75000"/>
                  </a:schemeClr>
                </a:solidFill>
                <a:latin typeface="Aharoni" pitchFamily="2" charset="-79"/>
                <a:ea typeface="+mj-ea"/>
                <a:cs typeface="Aharoni" pitchFamily="2" charset="-79"/>
              </a:rPr>
            </a:br>
            <a:r>
              <a:rPr lang="en-US" sz="4400" b="1" dirty="0">
                <a:solidFill>
                  <a:schemeClr val="accent6">
                    <a:lumMod val="75000"/>
                  </a:schemeClr>
                </a:solidFill>
                <a:latin typeface="Aharoni" pitchFamily="2" charset="-79"/>
                <a:ea typeface="+mj-ea"/>
                <a:cs typeface="Aharoni" pitchFamily="2" charset="-79"/>
              </a:rPr>
              <a:t>Tubal/ peritoneal  contd. </a:t>
            </a:r>
            <a:br>
              <a:rPr lang="en-US" sz="4400" b="1" dirty="0">
                <a:solidFill>
                  <a:schemeClr val="accent6">
                    <a:lumMod val="75000"/>
                  </a:schemeClr>
                </a:solidFill>
                <a:latin typeface="Aharoni" pitchFamily="2" charset="-79"/>
                <a:ea typeface="+mj-ea"/>
                <a:cs typeface="Aharoni" pitchFamily="2" charset="-79"/>
              </a:rPr>
            </a:br>
            <a:endParaRPr lang="en-US" sz="4400" b="1" dirty="0">
              <a:solidFill>
                <a:schemeClr val="accent6">
                  <a:lumMod val="75000"/>
                </a:schemeClr>
              </a:solidFill>
              <a:latin typeface="Aharoni" pitchFamily="2" charset="-79"/>
              <a:ea typeface="+mj-ea"/>
              <a:cs typeface="Aharoni" pitchFamily="2" charset="-79"/>
            </a:endParaRPr>
          </a:p>
        </p:txBody>
      </p:sp>
    </p:spTree>
    <p:extLst>
      <p:ext uri="{BB962C8B-B14F-4D97-AF65-F5344CB8AC3E}">
        <p14:creationId xmlns:p14="http://schemas.microsoft.com/office/powerpoint/2010/main" val="2242811171"/>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905000" y="0"/>
            <a:ext cx="8534400" cy="6858000"/>
          </a:xfrm>
        </p:spPr>
        <p:txBody>
          <a:bodyPr rtlCol="0">
            <a:normAutofit fontScale="92500" lnSpcReduction="20000"/>
          </a:bodyPr>
          <a:lstStyle/>
          <a:p>
            <a:pPr algn="just">
              <a:lnSpc>
                <a:spcPct val="150000"/>
              </a:lnSpc>
              <a:defRPr/>
            </a:pPr>
            <a:r>
              <a:rPr lang="en-US" b="1" dirty="0" smtClean="0">
                <a:latin typeface="Times New Roman" pitchFamily="18" charset="0"/>
                <a:cs typeface="Times New Roman" pitchFamily="18" charset="0"/>
              </a:rPr>
              <a:t>                 </a:t>
            </a:r>
            <a:r>
              <a:rPr lang="en-US" b="1" i="1" dirty="0" smtClean="0">
                <a:solidFill>
                  <a:schemeClr val="tx1"/>
                </a:solidFill>
                <a:latin typeface="Times New Roman" pitchFamily="18" charset="0"/>
                <a:cs typeface="Times New Roman" pitchFamily="18" charset="0"/>
              </a:rPr>
              <a:t>Causes of amenorrhea</a:t>
            </a:r>
          </a:p>
          <a:p>
            <a:pPr algn="l">
              <a:lnSpc>
                <a:spcPct val="150000"/>
              </a:lnSpc>
              <a:defRPr/>
            </a:pPr>
            <a:r>
              <a:rPr lang="en-US" sz="2800" b="1" dirty="0">
                <a:latin typeface="Times New Roman" pitchFamily="18" charset="0"/>
                <a:cs typeface="Times New Roman" pitchFamily="18" charset="0"/>
              </a:rPr>
              <a:t>1.Physiological amenorrhea</a:t>
            </a:r>
            <a:r>
              <a:rPr lang="en-US" sz="2800" dirty="0">
                <a:latin typeface="Times New Roman" pitchFamily="18" charset="0"/>
                <a:cs typeface="Times New Roman" pitchFamily="18" charset="0"/>
              </a:rPr>
              <a:t>:- result from pregnancy, lactation, prior or directly after menopause. (90-95%).</a:t>
            </a:r>
          </a:p>
          <a:p>
            <a:pPr algn="l">
              <a:lnSpc>
                <a:spcPct val="150000"/>
              </a:lnSpc>
              <a:defRPr/>
            </a:pPr>
            <a:r>
              <a:rPr lang="en-US" sz="2800" b="1" dirty="0">
                <a:latin typeface="Times New Roman" pitchFamily="18" charset="0"/>
                <a:cs typeface="Times New Roman" pitchFamily="18" charset="0"/>
              </a:rPr>
              <a:t>2.Pathological amenorrhea</a:t>
            </a:r>
            <a:r>
              <a:rPr lang="en-US" sz="2800" dirty="0">
                <a:latin typeface="Times New Roman" pitchFamily="18" charset="0"/>
                <a:cs typeface="Times New Roman" pitchFamily="18" charset="0"/>
              </a:rPr>
              <a:t>:- result from pathologic conditions affecting the hypothalamus, pituitary, ovaries, uterus and the outflow tract. (5-10%).</a:t>
            </a:r>
          </a:p>
          <a:p>
            <a:pPr algn="l">
              <a:lnSpc>
                <a:spcPct val="150000"/>
              </a:lnSpc>
              <a:buFont typeface="Wingdings" pitchFamily="2" charset="2"/>
              <a:buChar char="Ø"/>
              <a:defRPr/>
            </a:pPr>
            <a:r>
              <a:rPr lang="en-US" sz="2800" dirty="0">
                <a:latin typeface="Times New Roman" pitchFamily="18" charset="0"/>
                <a:cs typeface="Times New Roman" pitchFamily="18" charset="0"/>
              </a:rPr>
              <a:t>It is sub divided into:-</a:t>
            </a:r>
          </a:p>
          <a:p>
            <a:pPr algn="l">
              <a:lnSpc>
                <a:spcPct val="150000"/>
              </a:lnSpc>
              <a:buFont typeface="Arial" panose="020B0604020202020204" pitchFamily="34" charset="0"/>
              <a:buChar char="•"/>
              <a:defRPr/>
            </a:pP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Hypogonadotropic</a:t>
            </a:r>
            <a:r>
              <a:rPr lang="en-US" sz="2800" dirty="0">
                <a:latin typeface="Times New Roman" pitchFamily="18" charset="0"/>
                <a:cs typeface="Times New Roman" pitchFamily="18" charset="0"/>
              </a:rPr>
              <a:t>, </a:t>
            </a:r>
          </a:p>
          <a:p>
            <a:pPr algn="l">
              <a:lnSpc>
                <a:spcPct val="150000"/>
              </a:lnSpc>
              <a:buFont typeface="Arial" panose="020B0604020202020204" pitchFamily="34" charset="0"/>
              <a:buChar char="•"/>
              <a:defRPr/>
            </a:pP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Hypergonadotropic</a:t>
            </a:r>
            <a:r>
              <a:rPr lang="en-US" sz="2800" dirty="0">
                <a:latin typeface="Times New Roman" pitchFamily="18" charset="0"/>
                <a:cs typeface="Times New Roman" pitchFamily="18" charset="0"/>
              </a:rPr>
              <a:t> </a:t>
            </a:r>
          </a:p>
          <a:p>
            <a:pPr algn="l">
              <a:lnSpc>
                <a:spcPct val="150000"/>
              </a:lnSpc>
              <a:buFont typeface="Arial" panose="020B0604020202020204" pitchFamily="34" charset="0"/>
              <a:buChar char="•"/>
              <a:defRPr/>
            </a:pPr>
            <a:r>
              <a:rPr lang="en-US" sz="2800" dirty="0" err="1">
                <a:latin typeface="Times New Roman" pitchFamily="18" charset="0"/>
                <a:cs typeface="Times New Roman" pitchFamily="18" charset="0"/>
              </a:rPr>
              <a:t>Eungonadotropic</a:t>
            </a:r>
            <a:r>
              <a:rPr lang="en-US" sz="2800" dirty="0">
                <a:latin typeface="Times New Roman" pitchFamily="18" charset="0"/>
                <a:cs typeface="Times New Roman" pitchFamily="18" charset="0"/>
              </a:rPr>
              <a:t>.</a:t>
            </a:r>
          </a:p>
          <a:p>
            <a:pPr algn="l">
              <a:lnSpc>
                <a:spcPct val="150000"/>
              </a:lnSpc>
              <a:defRPr/>
            </a:pPr>
            <a:r>
              <a:rPr lang="en-US" sz="2800" dirty="0">
                <a:latin typeface="Times New Roman" pitchFamily="18" charset="0"/>
                <a:cs typeface="Times New Roman" pitchFamily="18" charset="0"/>
              </a:rPr>
              <a:t>                        </a:t>
            </a:r>
          </a:p>
        </p:txBody>
      </p:sp>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A7ED327-22FF-4C25-B331-35B3786612C8}" type="slidenum">
              <a:rPr lang="en-US" altLang="en-US">
                <a:solidFill>
                  <a:srgbClr val="898989"/>
                </a:solidFill>
              </a:rPr>
              <a:pPr eaLnBrk="1" hangingPunct="1"/>
              <a:t>4</a:t>
            </a:fld>
            <a:endParaRPr lang="en-US" altLang="en-US">
              <a:solidFill>
                <a:srgbClr val="898989"/>
              </a:solidFill>
            </a:endParaRPr>
          </a:p>
        </p:txBody>
      </p:sp>
    </p:spTree>
    <p:extLst>
      <p:ext uri="{BB962C8B-B14F-4D97-AF65-F5344CB8AC3E}">
        <p14:creationId xmlns:p14="http://schemas.microsoft.com/office/powerpoint/2010/main" val="10614198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rtlCol="0">
            <a:normAutofit/>
          </a:bodyPr>
          <a:lstStyle/>
          <a:p>
            <a:pPr>
              <a:defRPr/>
            </a:pPr>
            <a:r>
              <a:rPr lang="en-US" b="1" dirty="0" smtClean="0">
                <a:solidFill>
                  <a:schemeClr val="accent6">
                    <a:lumMod val="75000"/>
                  </a:schemeClr>
                </a:solidFill>
                <a:latin typeface="Aharoni" pitchFamily="2" charset="-79"/>
                <a:cs typeface="Aharoni" pitchFamily="2" charset="-79"/>
              </a:rPr>
              <a:t>Uterine Factor</a:t>
            </a:r>
          </a:p>
        </p:txBody>
      </p:sp>
      <p:sp>
        <p:nvSpPr>
          <p:cNvPr id="28675" name="Rectangle 3"/>
          <p:cNvSpPr>
            <a:spLocks noGrp="1" noChangeArrowheads="1"/>
          </p:cNvSpPr>
          <p:nvPr>
            <p:ph type="body" idx="1"/>
          </p:nvPr>
        </p:nvSpPr>
        <p:spPr>
          <a:xfrm>
            <a:off x="838200" y="1268414"/>
            <a:ext cx="10515600" cy="5257077"/>
          </a:xfrm>
        </p:spPr>
        <p:txBody>
          <a:bodyPr>
            <a:normAutofit/>
          </a:bodyPr>
          <a:lstStyle/>
          <a:p>
            <a:pPr marL="571500" indent="-457200">
              <a:buNone/>
            </a:pPr>
            <a:r>
              <a:rPr lang="en-US" altLang="en-US" sz="3200" dirty="0" smtClean="0"/>
              <a:t>Uterine </a:t>
            </a:r>
            <a:r>
              <a:rPr lang="en-US" altLang="en-US" sz="3200" dirty="0" smtClean="0"/>
              <a:t>causes of infertility include </a:t>
            </a:r>
          </a:p>
          <a:p>
            <a:pPr marL="571500" indent="-457200">
              <a:buBlip>
                <a:blip r:embed="rId2"/>
              </a:buBlip>
            </a:pPr>
            <a:r>
              <a:rPr lang="en-US" altLang="en-US" dirty="0"/>
              <a:t>Congenital malformation –</a:t>
            </a:r>
            <a:r>
              <a:rPr lang="en-US" altLang="en-US" dirty="0" err="1"/>
              <a:t>didelphys</a:t>
            </a:r>
            <a:r>
              <a:rPr lang="en-US" altLang="en-US" dirty="0"/>
              <a:t>, </a:t>
            </a:r>
            <a:r>
              <a:rPr lang="en-US" altLang="en-US" dirty="0" err="1"/>
              <a:t>unicornute</a:t>
            </a:r>
            <a:r>
              <a:rPr lang="en-US" altLang="en-US" dirty="0"/>
              <a:t>, </a:t>
            </a:r>
            <a:r>
              <a:rPr lang="en-US" altLang="en-US" dirty="0" err="1"/>
              <a:t>septate</a:t>
            </a:r>
            <a:endParaRPr lang="en-US" altLang="en-US" dirty="0"/>
          </a:p>
          <a:p>
            <a:pPr marL="571500" indent="-457200">
              <a:buBlip>
                <a:blip r:embed="rId2"/>
              </a:buBlip>
            </a:pPr>
            <a:r>
              <a:rPr lang="en-US" altLang="en-US" dirty="0"/>
              <a:t>Luteal phase defect </a:t>
            </a:r>
          </a:p>
          <a:p>
            <a:pPr marL="571500" indent="-457200">
              <a:buBlip>
                <a:blip r:embed="rId2"/>
              </a:buBlip>
            </a:pPr>
            <a:r>
              <a:rPr lang="en-US" altLang="en-US" dirty="0" err="1"/>
              <a:t>Endometritis</a:t>
            </a:r>
            <a:r>
              <a:rPr lang="en-US" altLang="en-US" dirty="0"/>
              <a:t> –Tuberculosis </a:t>
            </a:r>
          </a:p>
          <a:p>
            <a:pPr marL="571500" indent="-457200">
              <a:buBlip>
                <a:blip r:embed="rId2"/>
              </a:buBlip>
            </a:pPr>
            <a:r>
              <a:rPr lang="en-US" altLang="en-US" dirty="0"/>
              <a:t>Endometrial polyps</a:t>
            </a:r>
          </a:p>
          <a:p>
            <a:pPr marL="571500" indent="-457200">
              <a:buBlip>
                <a:blip r:embed="rId2"/>
              </a:buBlip>
            </a:pPr>
            <a:r>
              <a:rPr lang="en-US" altLang="en-US" dirty="0"/>
              <a:t>Leiomyoma – large, solitary, </a:t>
            </a:r>
            <a:r>
              <a:rPr lang="en-US" altLang="en-US" dirty="0" err="1"/>
              <a:t>submucous</a:t>
            </a:r>
            <a:r>
              <a:rPr lang="en-US" altLang="en-US" dirty="0"/>
              <a:t>, distorting cavity</a:t>
            </a:r>
          </a:p>
          <a:p>
            <a:pPr marL="571500" indent="-457200">
              <a:buBlip>
                <a:blip r:embed="rId2"/>
              </a:buBlip>
            </a:pPr>
            <a:r>
              <a:rPr lang="en-US" altLang="en-US" dirty="0"/>
              <a:t> </a:t>
            </a:r>
            <a:r>
              <a:rPr lang="en-US" altLang="en-US" dirty="0" err="1"/>
              <a:t>Asherman’s</a:t>
            </a:r>
            <a:r>
              <a:rPr lang="en-US" altLang="en-US" dirty="0"/>
              <a:t> syndrome</a:t>
            </a:r>
          </a:p>
          <a:p>
            <a:pPr marL="571500" indent="-457200">
              <a:buBlip>
                <a:blip r:embed="rId2"/>
              </a:buBlip>
            </a:pPr>
            <a:r>
              <a:rPr lang="en-US" altLang="en-US" dirty="0"/>
              <a:t>In utero exposure to DES</a:t>
            </a:r>
          </a:p>
        </p:txBody>
      </p:sp>
    </p:spTree>
    <p:extLst>
      <p:ext uri="{BB962C8B-B14F-4D97-AF65-F5344CB8AC3E}">
        <p14:creationId xmlns:p14="http://schemas.microsoft.com/office/powerpoint/2010/main" val="1957280183"/>
      </p:ext>
    </p:extLst>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510145"/>
            <a:ext cx="10515600" cy="4666818"/>
          </a:xfrm>
        </p:spPr>
        <p:txBody>
          <a:bodyPr rtlCol="0">
            <a:normAutofit/>
          </a:bodyPr>
          <a:lstStyle/>
          <a:p>
            <a:pPr>
              <a:buNone/>
              <a:defRPr/>
            </a:pPr>
            <a:r>
              <a:rPr lang="en-US" sz="3000" dirty="0"/>
              <a:t>  There are five major approaches for evaluating pelvic anatomy: </a:t>
            </a:r>
          </a:p>
          <a:p>
            <a:pPr marL="514350" indent="-514350">
              <a:buFont typeface="+mj-lt"/>
              <a:buAutoNum type="arabicPeriod"/>
              <a:defRPr/>
            </a:pPr>
            <a:r>
              <a:rPr lang="en-US" dirty="0"/>
              <a:t>Hysterosalpingography</a:t>
            </a:r>
          </a:p>
          <a:p>
            <a:pPr marL="514350" indent="-514350">
              <a:buFont typeface="+mj-lt"/>
              <a:buAutoNum type="arabicPeriod"/>
              <a:defRPr/>
            </a:pPr>
            <a:r>
              <a:rPr lang="en-US" dirty="0"/>
              <a:t>Transvaginal sonography with or without saline instillation </a:t>
            </a:r>
          </a:p>
          <a:p>
            <a:pPr marL="514350" indent="-514350">
              <a:buFont typeface="+mj-lt"/>
              <a:buAutoNum type="arabicPeriod"/>
              <a:defRPr/>
            </a:pPr>
            <a:r>
              <a:rPr lang="en-US" dirty="0"/>
              <a:t>Hysteroscopy</a:t>
            </a:r>
          </a:p>
          <a:p>
            <a:pPr marL="514350" indent="-514350">
              <a:buFont typeface="+mj-lt"/>
              <a:buAutoNum type="arabicPeriod"/>
              <a:defRPr/>
            </a:pPr>
            <a:r>
              <a:rPr lang="en-US" dirty="0"/>
              <a:t>Laparoscopy, and</a:t>
            </a:r>
          </a:p>
          <a:p>
            <a:pPr marL="514350" indent="-514350">
              <a:buFont typeface="+mj-lt"/>
              <a:buAutoNum type="arabicPeriod"/>
              <a:defRPr/>
            </a:pPr>
            <a:r>
              <a:rPr lang="en-US" dirty="0"/>
              <a:t>MRI</a:t>
            </a:r>
          </a:p>
        </p:txBody>
      </p:sp>
      <p:sp>
        <p:nvSpPr>
          <p:cNvPr id="5" name="Rectangle 2"/>
          <p:cNvSpPr>
            <a:spLocks noGrp="1" noChangeArrowheads="1"/>
          </p:cNvSpPr>
          <p:nvPr>
            <p:ph type="title"/>
          </p:nvPr>
        </p:nvSpPr>
        <p:spPr/>
        <p:txBody>
          <a:bodyPr rtlCol="0">
            <a:normAutofit/>
          </a:bodyPr>
          <a:lstStyle/>
          <a:p>
            <a:pPr>
              <a:defRPr/>
            </a:pPr>
            <a:r>
              <a:rPr lang="en-US" sz="3200" b="1" dirty="0"/>
              <a:t> </a:t>
            </a:r>
            <a:r>
              <a:rPr lang="en-US" b="1" dirty="0" smtClean="0">
                <a:solidFill>
                  <a:schemeClr val="accent6">
                    <a:lumMod val="75000"/>
                  </a:schemeClr>
                </a:solidFill>
                <a:latin typeface="Aharoni" pitchFamily="2" charset="-79"/>
                <a:cs typeface="Aharoni" pitchFamily="2" charset="-79"/>
              </a:rPr>
              <a:t>Uterine Factor contd.</a:t>
            </a:r>
          </a:p>
        </p:txBody>
      </p:sp>
    </p:spTree>
    <p:extLst>
      <p:ext uri="{BB962C8B-B14F-4D97-AF65-F5344CB8AC3E}">
        <p14:creationId xmlns:p14="http://schemas.microsoft.com/office/powerpoint/2010/main" val="366504845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b="1" dirty="0" smtClean="0">
                <a:solidFill>
                  <a:schemeClr val="accent6">
                    <a:lumMod val="75000"/>
                  </a:schemeClr>
                </a:solidFill>
                <a:latin typeface="Aharoni" pitchFamily="2" charset="-79"/>
                <a:cs typeface="Aharoni" pitchFamily="2" charset="-79"/>
              </a:rPr>
              <a:t>Cervical Factors</a:t>
            </a:r>
          </a:p>
        </p:txBody>
      </p:sp>
      <p:sp>
        <p:nvSpPr>
          <p:cNvPr id="3" name="Content Placeholder 2"/>
          <p:cNvSpPr>
            <a:spLocks noGrp="1"/>
          </p:cNvSpPr>
          <p:nvPr>
            <p:ph idx="1"/>
          </p:nvPr>
        </p:nvSpPr>
        <p:spPr>
          <a:xfrm>
            <a:off x="838199" y="1524000"/>
            <a:ext cx="10813473" cy="4876800"/>
          </a:xfrm>
        </p:spPr>
        <p:txBody>
          <a:bodyPr rtlCol="0">
            <a:normAutofit/>
          </a:bodyPr>
          <a:lstStyle/>
          <a:p>
            <a:pPr>
              <a:buBlip>
                <a:blip r:embed="rId2"/>
              </a:buBlip>
              <a:defRPr/>
            </a:pPr>
            <a:r>
              <a:rPr lang="en-US" dirty="0" smtClean="0"/>
              <a:t>The </a:t>
            </a:r>
            <a:r>
              <a:rPr lang="en-US" b="1" dirty="0" smtClean="0">
                <a:solidFill>
                  <a:srgbClr val="C00000"/>
                </a:solidFill>
              </a:rPr>
              <a:t>cervical glands secrete mucus </a:t>
            </a:r>
            <a:r>
              <a:rPr lang="en-US" dirty="0" smtClean="0"/>
              <a:t>that is normally thick and impervious to sperm and ascending infections. </a:t>
            </a:r>
          </a:p>
          <a:p>
            <a:pPr>
              <a:buBlip>
                <a:blip r:embed="rId2"/>
              </a:buBlip>
              <a:defRPr/>
            </a:pPr>
            <a:r>
              <a:rPr lang="en-US" dirty="0" smtClean="0"/>
              <a:t>High estrogen levels at midcycle change the characteristics of this mucus, and it becomes thin and stretchy. </a:t>
            </a:r>
          </a:p>
          <a:p>
            <a:pPr>
              <a:buBlip>
                <a:blip r:embed="rId2"/>
              </a:buBlip>
              <a:defRPr/>
            </a:pPr>
            <a:r>
              <a:rPr lang="en-US" dirty="0" smtClean="0"/>
              <a:t>Estrogen-primed cervical mucus </a:t>
            </a:r>
            <a:r>
              <a:rPr lang="en-US" b="1" dirty="0" smtClean="0">
                <a:solidFill>
                  <a:srgbClr val="C00000"/>
                </a:solidFill>
              </a:rPr>
              <a:t>filters out nonsperm components</a:t>
            </a:r>
            <a:r>
              <a:rPr lang="en-US" dirty="0" smtClean="0"/>
              <a:t> of semen and forms channels that help direct sperm into the uterus. </a:t>
            </a:r>
          </a:p>
          <a:p>
            <a:pPr>
              <a:buBlip>
                <a:blip r:embed="rId2"/>
              </a:buBlip>
              <a:defRPr/>
            </a:pPr>
            <a:r>
              <a:rPr lang="en-US" dirty="0" smtClean="0"/>
              <a:t>Midcycle mucus also creates a </a:t>
            </a:r>
            <a:r>
              <a:rPr lang="en-US" b="1" i="1" dirty="0" smtClean="0">
                <a:solidFill>
                  <a:srgbClr val="C00000"/>
                </a:solidFill>
              </a:rPr>
              <a:t>reservoir for sperm</a:t>
            </a:r>
            <a:r>
              <a:rPr lang="en-US" dirty="0" smtClean="0"/>
              <a:t>, allowing ongoing release during the next 24 to 72 hours and extending the potential time for fertilization. </a:t>
            </a:r>
          </a:p>
          <a:p>
            <a:pPr>
              <a:buNone/>
              <a:defRPr/>
            </a:pPr>
            <a:endParaRPr lang="en-US" dirty="0" smtClean="0"/>
          </a:p>
          <a:p>
            <a:pPr>
              <a:defRPr/>
            </a:pPr>
            <a:endParaRPr lang="en-US" dirty="0" smtClean="0"/>
          </a:p>
        </p:txBody>
      </p:sp>
    </p:spTree>
    <p:extLst>
      <p:ext uri="{BB962C8B-B14F-4D97-AF65-F5344CB8AC3E}">
        <p14:creationId xmlns:p14="http://schemas.microsoft.com/office/powerpoint/2010/main" val="168440407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Content Placeholder 2"/>
          <p:cNvSpPr>
            <a:spLocks noGrp="1"/>
          </p:cNvSpPr>
          <p:nvPr>
            <p:ph idx="1"/>
          </p:nvPr>
        </p:nvSpPr>
        <p:spPr>
          <a:xfrm>
            <a:off x="838200" y="1565564"/>
            <a:ext cx="10515600" cy="4765963"/>
          </a:xfrm>
        </p:spPr>
        <p:txBody>
          <a:bodyPr>
            <a:normAutofit/>
          </a:bodyPr>
          <a:lstStyle/>
          <a:p>
            <a:pPr eaLnBrk="1" hangingPunct="1">
              <a:buFont typeface="Arial" panose="020B0604020202020204" pitchFamily="34" charset="0"/>
              <a:buBlip>
                <a:blip r:embed="rId2"/>
              </a:buBlip>
            </a:pPr>
            <a:r>
              <a:rPr lang="en-US" altLang="en-US" dirty="0"/>
              <a:t>Abnormalities in mucus production are secondary  to </a:t>
            </a:r>
          </a:p>
          <a:p>
            <a:pPr eaLnBrk="1" hangingPunct="1">
              <a:buFont typeface="Arial" panose="020B0604020202020204" pitchFamily="34" charset="0"/>
              <a:buBlip>
                <a:blip r:embed="rId3"/>
              </a:buBlip>
            </a:pPr>
            <a:r>
              <a:rPr lang="en-US" altLang="en-US" dirty="0"/>
              <a:t>Cryosurgery, cervical </a:t>
            </a:r>
            <a:r>
              <a:rPr lang="en-US" altLang="en-US" dirty="0" err="1"/>
              <a:t>conization</a:t>
            </a:r>
            <a:r>
              <a:rPr lang="en-US" altLang="en-US" dirty="0"/>
              <a:t>, or a loop electrosurgical excision procedure (LEEP) for an abnormal pap smear</a:t>
            </a:r>
          </a:p>
          <a:p>
            <a:pPr eaLnBrk="1" hangingPunct="1">
              <a:buFont typeface="Arial" panose="020B0604020202020204" pitchFamily="34" charset="0"/>
              <a:buBlip>
                <a:blip r:embed="rId3"/>
              </a:buBlip>
            </a:pPr>
            <a:r>
              <a:rPr lang="en-US" altLang="en-US" dirty="0"/>
              <a:t>Cervical infection (Chlamydia trachomatis, Neisseria </a:t>
            </a:r>
            <a:r>
              <a:rPr lang="en-US" altLang="en-US" dirty="0" err="1"/>
              <a:t>gonorrhoeae</a:t>
            </a:r>
            <a:r>
              <a:rPr lang="en-US" altLang="en-US" dirty="0"/>
              <a:t> &amp; </a:t>
            </a:r>
            <a:r>
              <a:rPr lang="en-US" altLang="en-US" dirty="0" err="1"/>
              <a:t>Ureaplasma</a:t>
            </a:r>
            <a:r>
              <a:rPr lang="en-US" altLang="en-US" dirty="0"/>
              <a:t> </a:t>
            </a:r>
            <a:r>
              <a:rPr lang="en-US" altLang="en-US" dirty="0" err="1"/>
              <a:t>urealyticum</a:t>
            </a:r>
            <a:r>
              <a:rPr lang="en-US" altLang="en-US" dirty="0"/>
              <a:t>) </a:t>
            </a:r>
          </a:p>
          <a:p>
            <a:pPr eaLnBrk="1" hangingPunct="1">
              <a:buFont typeface="Arial" panose="020B0604020202020204" pitchFamily="34" charset="0"/>
              <a:buBlip>
                <a:blip r:embed="rId2"/>
              </a:buBlip>
            </a:pPr>
            <a:r>
              <a:rPr lang="en-US" altLang="en-US" dirty="0"/>
              <a:t>Abnormalities of cervical factor can be assessed by </a:t>
            </a:r>
            <a:r>
              <a:rPr lang="en-US" altLang="en-US" b="1" dirty="0" err="1"/>
              <a:t>postcoital</a:t>
            </a:r>
            <a:r>
              <a:rPr lang="en-US" altLang="en-US" b="1" dirty="0"/>
              <a:t> test </a:t>
            </a:r>
          </a:p>
          <a:p>
            <a:pPr eaLnBrk="1" hangingPunct="1"/>
            <a:endParaRPr lang="en-US" altLang="en-US" sz="3200" dirty="0" smtClean="0"/>
          </a:p>
        </p:txBody>
      </p:sp>
      <p:sp>
        <p:nvSpPr>
          <p:cNvPr id="4" name="Title 1"/>
          <p:cNvSpPr>
            <a:spLocks noGrp="1"/>
          </p:cNvSpPr>
          <p:nvPr>
            <p:ph type="title"/>
          </p:nvPr>
        </p:nvSpPr>
        <p:spPr/>
        <p:txBody>
          <a:bodyPr rtlCol="0">
            <a:normAutofit/>
          </a:bodyPr>
          <a:lstStyle/>
          <a:p>
            <a:pPr>
              <a:defRPr/>
            </a:pPr>
            <a:r>
              <a:rPr lang="en-US" b="1" dirty="0" smtClean="0">
                <a:solidFill>
                  <a:schemeClr val="accent6">
                    <a:lumMod val="75000"/>
                  </a:schemeClr>
                </a:solidFill>
                <a:latin typeface="Aharoni" pitchFamily="2" charset="-79"/>
                <a:cs typeface="Aharoni" pitchFamily="2" charset="-79"/>
              </a:rPr>
              <a:t>Cervical Factors contd.</a:t>
            </a:r>
          </a:p>
        </p:txBody>
      </p:sp>
    </p:spTree>
    <p:extLst>
      <p:ext uri="{BB962C8B-B14F-4D97-AF65-F5344CB8AC3E}">
        <p14:creationId xmlns:p14="http://schemas.microsoft.com/office/powerpoint/2010/main" val="162732350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pPr>
              <a:defRPr/>
            </a:pPr>
            <a:r>
              <a:rPr lang="en-US" b="1" dirty="0" smtClean="0">
                <a:solidFill>
                  <a:schemeClr val="accent6">
                    <a:lumMod val="75000"/>
                  </a:schemeClr>
                </a:solidFill>
                <a:latin typeface="Aharoni" pitchFamily="2" charset="-79"/>
                <a:cs typeface="Aharoni" pitchFamily="2" charset="-79"/>
              </a:rPr>
              <a:t>Unexplained </a:t>
            </a:r>
          </a:p>
        </p:txBody>
      </p:sp>
      <p:sp>
        <p:nvSpPr>
          <p:cNvPr id="34819" name="Rectangle 3"/>
          <p:cNvSpPr>
            <a:spLocks noGrp="1" noChangeArrowheads="1"/>
          </p:cNvSpPr>
          <p:nvPr>
            <p:ph type="body" idx="1"/>
          </p:nvPr>
        </p:nvSpPr>
        <p:spPr>
          <a:xfrm>
            <a:off x="838200" y="1690688"/>
            <a:ext cx="10515600" cy="4613130"/>
          </a:xfrm>
        </p:spPr>
        <p:txBody>
          <a:bodyPr/>
          <a:lstStyle/>
          <a:p>
            <a:pPr>
              <a:buFont typeface="Arial" panose="020B0604020202020204" pitchFamily="34" charset="0"/>
              <a:buBlip>
                <a:blip r:embed="rId3"/>
              </a:buBlip>
            </a:pPr>
            <a:r>
              <a:rPr lang="en-US" altLang="en-US" dirty="0" smtClean="0"/>
              <a:t>No obvious cause for infertility following all standard investigations i.e. semen analysis, ovulation detection, tubal &amp;peritoneal factors, </a:t>
            </a:r>
            <a:r>
              <a:rPr lang="en-US" altLang="en-US" dirty="0" err="1" smtClean="0"/>
              <a:t>endocrinopathy</a:t>
            </a:r>
            <a:r>
              <a:rPr lang="en-US" altLang="en-US" dirty="0" smtClean="0"/>
              <a:t> &amp; post-coital test</a:t>
            </a:r>
          </a:p>
          <a:p>
            <a:pPr>
              <a:buFont typeface="Arial" panose="020B0604020202020204" pitchFamily="34" charset="0"/>
              <a:buBlip>
                <a:blip r:embed="rId3"/>
              </a:buBlip>
            </a:pPr>
            <a:r>
              <a:rPr lang="en-US" altLang="en-US" dirty="0" smtClean="0"/>
              <a:t>With expectant management, </a:t>
            </a:r>
            <a:r>
              <a:rPr lang="en-US" altLang="en-US" b="1" dirty="0" smtClean="0"/>
              <a:t>60 % conceive in three years</a:t>
            </a:r>
          </a:p>
        </p:txBody>
      </p:sp>
    </p:spTree>
    <p:extLst>
      <p:ext uri="{BB962C8B-B14F-4D97-AF65-F5344CB8AC3E}">
        <p14:creationId xmlns:p14="http://schemas.microsoft.com/office/powerpoint/2010/main" val="101839483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468979385"/>
              </p:ext>
            </p:extLst>
          </p:nvPr>
        </p:nvGraphicFramePr>
        <p:xfrm>
          <a:off x="1108363" y="2202871"/>
          <a:ext cx="10245438" cy="4358640"/>
        </p:xfrm>
        <a:graphic>
          <a:graphicData uri="http://schemas.openxmlformats.org/drawingml/2006/table">
            <a:tbl>
              <a:tblPr firstRow="1" bandRow="1">
                <a:tableStyleId>{5C22544A-7EE6-4342-B048-85BDC9FD1C3A}</a:tableStyleId>
              </a:tblPr>
              <a:tblGrid>
                <a:gridCol w="3415146"/>
                <a:gridCol w="3415146"/>
                <a:gridCol w="3415146"/>
              </a:tblGrid>
              <a:tr h="822960">
                <a:tc>
                  <a:txBody>
                    <a:bodyPr/>
                    <a:lstStyle/>
                    <a:p>
                      <a:r>
                        <a:rPr lang="en-US" sz="2800" dirty="0" smtClean="0"/>
                        <a:t>Etiology of</a:t>
                      </a:r>
                      <a:r>
                        <a:rPr lang="en-US" sz="2800" baseline="0" dirty="0" smtClean="0"/>
                        <a:t> infertility </a:t>
                      </a:r>
                      <a:endParaRPr lang="en-US" sz="2800" dirty="0"/>
                    </a:p>
                  </a:txBody>
                  <a:tcPr/>
                </a:tc>
                <a:tc>
                  <a:txBody>
                    <a:bodyPr/>
                    <a:lstStyle/>
                    <a:p>
                      <a:r>
                        <a:rPr lang="en-US" sz="2800" dirty="0" smtClean="0"/>
                        <a:t>Site of dysfunction </a:t>
                      </a:r>
                      <a:endParaRPr lang="en-US" sz="2800" dirty="0"/>
                    </a:p>
                  </a:txBody>
                  <a:tcPr/>
                </a:tc>
                <a:tc>
                  <a:txBody>
                    <a:bodyPr/>
                    <a:lstStyle/>
                    <a:p>
                      <a:r>
                        <a:rPr lang="en-US" sz="2800" dirty="0" smtClean="0"/>
                        <a:t>Prevalence %</a:t>
                      </a:r>
                      <a:endParaRPr lang="en-US" sz="2800" dirty="0"/>
                    </a:p>
                  </a:txBody>
                  <a:tcPr/>
                </a:tc>
              </a:tr>
              <a:tr h="822960">
                <a:tc>
                  <a:txBody>
                    <a:bodyPr/>
                    <a:lstStyle/>
                    <a:p>
                      <a:r>
                        <a:rPr lang="en-US" sz="2800" dirty="0" smtClean="0"/>
                        <a:t>Pre-testicular</a:t>
                      </a:r>
                      <a:endParaRPr lang="en-US" sz="2800" dirty="0"/>
                    </a:p>
                  </a:txBody>
                  <a:tcPr/>
                </a:tc>
                <a:tc>
                  <a:txBody>
                    <a:bodyPr/>
                    <a:lstStyle/>
                    <a:p>
                      <a:r>
                        <a:rPr lang="en-US" sz="2800" dirty="0" smtClean="0"/>
                        <a:t>Hypothalamic / pituitary </a:t>
                      </a:r>
                      <a:endParaRPr lang="en-US" sz="2800" dirty="0"/>
                    </a:p>
                  </a:txBody>
                  <a:tcPr/>
                </a:tc>
                <a:tc>
                  <a:txBody>
                    <a:bodyPr/>
                    <a:lstStyle/>
                    <a:p>
                      <a:r>
                        <a:rPr lang="en-US" sz="2800" dirty="0" smtClean="0"/>
                        <a:t>1 -2 </a:t>
                      </a:r>
                      <a:endParaRPr lang="en-US" sz="2800" dirty="0"/>
                    </a:p>
                  </a:txBody>
                  <a:tcPr/>
                </a:tc>
              </a:tr>
              <a:tr h="822960">
                <a:tc>
                  <a:txBody>
                    <a:bodyPr/>
                    <a:lstStyle/>
                    <a:p>
                      <a:r>
                        <a:rPr lang="en-US" sz="2800" dirty="0" smtClean="0"/>
                        <a:t>Testicular</a:t>
                      </a:r>
                      <a:endParaRPr lang="en-US" sz="2800" dirty="0"/>
                    </a:p>
                  </a:txBody>
                  <a:tcPr/>
                </a:tc>
                <a:tc>
                  <a:txBody>
                    <a:bodyPr/>
                    <a:lstStyle/>
                    <a:p>
                      <a:r>
                        <a:rPr lang="en-US" sz="2800" dirty="0" smtClean="0"/>
                        <a:t>Testis </a:t>
                      </a:r>
                      <a:endParaRPr lang="en-US" sz="2800" dirty="0"/>
                    </a:p>
                  </a:txBody>
                  <a:tcPr/>
                </a:tc>
                <a:tc>
                  <a:txBody>
                    <a:bodyPr/>
                    <a:lstStyle/>
                    <a:p>
                      <a:r>
                        <a:rPr lang="en-US" sz="2800" dirty="0" smtClean="0"/>
                        <a:t>30 - 40</a:t>
                      </a:r>
                      <a:endParaRPr lang="en-US" sz="2800" dirty="0"/>
                    </a:p>
                  </a:txBody>
                  <a:tcPr/>
                </a:tc>
              </a:tr>
              <a:tr h="822960">
                <a:tc>
                  <a:txBody>
                    <a:bodyPr/>
                    <a:lstStyle/>
                    <a:p>
                      <a:r>
                        <a:rPr lang="en-US" sz="2800" dirty="0" smtClean="0"/>
                        <a:t>Post-testicular defects </a:t>
                      </a:r>
                      <a:endParaRPr lang="en-US" sz="2800" dirty="0"/>
                    </a:p>
                  </a:txBody>
                  <a:tcPr/>
                </a:tc>
                <a:tc>
                  <a:txBody>
                    <a:bodyPr/>
                    <a:lstStyle/>
                    <a:p>
                      <a:r>
                        <a:rPr lang="en-US" sz="2800" dirty="0" smtClean="0"/>
                        <a:t>Ducts</a:t>
                      </a:r>
                      <a:r>
                        <a:rPr lang="en-US" sz="2800" baseline="0" dirty="0" smtClean="0"/>
                        <a:t> of </a:t>
                      </a:r>
                      <a:r>
                        <a:rPr lang="en-US" sz="2800" dirty="0" smtClean="0"/>
                        <a:t> sperm transport</a:t>
                      </a:r>
                      <a:endParaRPr lang="en-US" sz="2800" dirty="0"/>
                    </a:p>
                  </a:txBody>
                  <a:tcPr/>
                </a:tc>
                <a:tc>
                  <a:txBody>
                    <a:bodyPr/>
                    <a:lstStyle/>
                    <a:p>
                      <a:r>
                        <a:rPr lang="en-US" sz="2800" dirty="0" smtClean="0"/>
                        <a:t>10 - 20 </a:t>
                      </a:r>
                      <a:endParaRPr lang="en-US" sz="2800" dirty="0"/>
                    </a:p>
                  </a:txBody>
                  <a:tcPr/>
                </a:tc>
              </a:tr>
              <a:tr h="822960">
                <a:tc>
                  <a:txBody>
                    <a:bodyPr/>
                    <a:lstStyle/>
                    <a:p>
                      <a:r>
                        <a:rPr lang="en-US" sz="2800" dirty="0" smtClean="0"/>
                        <a:t>Idiopathic</a:t>
                      </a:r>
                      <a:endParaRPr lang="en-US" sz="2800" dirty="0"/>
                    </a:p>
                  </a:txBody>
                  <a:tcPr/>
                </a:tc>
                <a:tc>
                  <a:txBody>
                    <a:bodyPr/>
                    <a:lstStyle/>
                    <a:p>
                      <a:r>
                        <a:rPr lang="en-US" sz="2800" dirty="0" smtClean="0"/>
                        <a:t>       -----</a:t>
                      </a:r>
                      <a:endParaRPr lang="en-US" sz="2800" dirty="0"/>
                    </a:p>
                  </a:txBody>
                  <a:tcPr/>
                </a:tc>
                <a:tc>
                  <a:txBody>
                    <a:bodyPr/>
                    <a:lstStyle/>
                    <a:p>
                      <a:r>
                        <a:rPr lang="en-US" sz="2800" b="1" dirty="0" smtClean="0">
                          <a:solidFill>
                            <a:srgbClr val="002060"/>
                          </a:solidFill>
                        </a:rPr>
                        <a:t>40 -50</a:t>
                      </a:r>
                      <a:r>
                        <a:rPr lang="en-US" sz="2800" b="1" baseline="0" dirty="0" smtClean="0">
                          <a:solidFill>
                            <a:srgbClr val="002060"/>
                          </a:solidFill>
                        </a:rPr>
                        <a:t> </a:t>
                      </a:r>
                      <a:r>
                        <a:rPr lang="en-US" sz="2800" b="1" dirty="0" smtClean="0">
                          <a:solidFill>
                            <a:srgbClr val="002060"/>
                          </a:solidFill>
                        </a:rPr>
                        <a:t> </a:t>
                      </a:r>
                      <a:endParaRPr lang="en-US" sz="2800" b="1" dirty="0">
                        <a:solidFill>
                          <a:srgbClr val="002060"/>
                        </a:solidFill>
                      </a:endParaRPr>
                    </a:p>
                  </a:txBody>
                  <a:tcPr/>
                </a:tc>
              </a:tr>
            </a:tbl>
          </a:graphicData>
        </a:graphic>
      </p:graphicFrame>
      <p:sp>
        <p:nvSpPr>
          <p:cNvPr id="5" name="Title 1"/>
          <p:cNvSpPr>
            <a:spLocks noGrp="1"/>
          </p:cNvSpPr>
          <p:nvPr>
            <p:ph type="title"/>
          </p:nvPr>
        </p:nvSpPr>
        <p:spPr>
          <a:xfrm>
            <a:off x="838200" y="365125"/>
            <a:ext cx="10515600" cy="2004002"/>
          </a:xfrm>
        </p:spPr>
        <p:txBody>
          <a:bodyPr rtlCol="0">
            <a:normAutofit fontScale="90000"/>
          </a:bodyPr>
          <a:lstStyle/>
          <a:p>
            <a:pPr>
              <a:defRPr/>
            </a:pPr>
            <a:r>
              <a:rPr lang="en-US" sz="4000" b="1" dirty="0">
                <a:latin typeface="Aharoni" pitchFamily="2" charset="-79"/>
                <a:cs typeface="Aharoni" pitchFamily="2" charset="-79"/>
              </a:rPr>
              <a:t/>
            </a:r>
            <a:br>
              <a:rPr lang="en-US" sz="4000" b="1" dirty="0">
                <a:latin typeface="Aharoni" pitchFamily="2" charset="-79"/>
                <a:cs typeface="Aharoni" pitchFamily="2" charset="-79"/>
              </a:rPr>
            </a:br>
            <a:r>
              <a:rPr lang="en-US" sz="3600" b="1" dirty="0">
                <a:latin typeface="Aharoni" pitchFamily="2" charset="-79"/>
                <a:cs typeface="Aharoni" pitchFamily="2" charset="-79"/>
              </a:rPr>
              <a:t>Male </a:t>
            </a:r>
            <a:r>
              <a:rPr lang="en-US" sz="3600" b="1" dirty="0" smtClean="0">
                <a:latin typeface="Aharoni" pitchFamily="2" charset="-79"/>
                <a:cs typeface="Aharoni" pitchFamily="2" charset="-79"/>
              </a:rPr>
              <a:t>factor </a:t>
            </a:r>
            <a:br>
              <a:rPr lang="en-US" sz="3600" b="1" dirty="0" smtClean="0">
                <a:latin typeface="Aharoni" pitchFamily="2" charset="-79"/>
                <a:cs typeface="Aharoni" pitchFamily="2" charset="-79"/>
              </a:rPr>
            </a:br>
            <a:r>
              <a:rPr lang="en-US" sz="3600" b="1" dirty="0" smtClean="0">
                <a:latin typeface="Aharoni" pitchFamily="2" charset="-79"/>
                <a:cs typeface="Aharoni" pitchFamily="2" charset="-79"/>
              </a:rPr>
              <a:t/>
            </a:r>
            <a:br>
              <a:rPr lang="en-US" sz="3600" b="1" dirty="0" smtClean="0">
                <a:latin typeface="Aharoni" pitchFamily="2" charset="-79"/>
                <a:cs typeface="Aharoni" pitchFamily="2" charset="-79"/>
              </a:rPr>
            </a:br>
            <a:r>
              <a:rPr lang="en-US" sz="4000" b="1" dirty="0" smtClean="0">
                <a:latin typeface="Aharoni" pitchFamily="2" charset="-79"/>
                <a:cs typeface="Aharoni" pitchFamily="2" charset="-79"/>
              </a:rPr>
              <a:t>Etiology </a:t>
            </a:r>
            <a:r>
              <a:rPr lang="en-US" sz="4000" b="1" dirty="0">
                <a:latin typeface="Aharoni" pitchFamily="2" charset="-79"/>
                <a:cs typeface="Aharoni" pitchFamily="2" charset="-79"/>
              </a:rPr>
              <a:t>of Male Infertility  </a:t>
            </a:r>
            <a:r>
              <a:rPr lang="en-US" dirty="0" smtClean="0"/>
              <a:t/>
            </a:r>
            <a:br>
              <a:rPr lang="en-US" dirty="0" smtClean="0"/>
            </a:br>
            <a:endParaRPr lang="en-US" dirty="0" smtClean="0"/>
          </a:p>
        </p:txBody>
      </p:sp>
    </p:spTree>
    <p:extLst>
      <p:ext uri="{BB962C8B-B14F-4D97-AF65-F5344CB8AC3E}">
        <p14:creationId xmlns:p14="http://schemas.microsoft.com/office/powerpoint/2010/main" val="1081279168"/>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1D54E262-51CE-4B6D-9D30-AFF5969C9751}" type="slidenum">
              <a:rPr lang="ko-KR" altLang="en-US">
                <a:solidFill>
                  <a:srgbClr val="898989"/>
                </a:solidFill>
                <a:latin typeface="Calibri" panose="020F0502020204030204" pitchFamily="34" charset="0"/>
              </a:rPr>
              <a:pPr eaLnBrk="1" hangingPunct="1"/>
              <a:t>46</a:t>
            </a:fld>
            <a:endParaRPr lang="en-US" altLang="ko-KR">
              <a:solidFill>
                <a:srgbClr val="898989"/>
              </a:solidFill>
              <a:latin typeface="Calibri" panose="020F0502020204030204" pitchFamily="34" charset="0"/>
            </a:endParaRPr>
          </a:p>
        </p:txBody>
      </p:sp>
      <p:sp>
        <p:nvSpPr>
          <p:cNvPr id="1028" name="Rectangle 1026"/>
          <p:cNvSpPr>
            <a:spLocks noGrp="1" noChangeArrowheads="1"/>
          </p:cNvSpPr>
          <p:nvPr>
            <p:ph type="title"/>
          </p:nvPr>
        </p:nvSpPr>
        <p:spPr/>
        <p:txBody>
          <a:bodyPr/>
          <a:lstStyle/>
          <a:p>
            <a:pPr eaLnBrk="1" hangingPunct="1"/>
            <a:r>
              <a:rPr lang="en-US" altLang="ko-KR" smtClean="0">
                <a:ea typeface="Gulim" pitchFamily="34" charset="-127"/>
              </a:rPr>
              <a:t>…</a:t>
            </a:r>
          </a:p>
        </p:txBody>
      </p:sp>
      <p:graphicFrame>
        <p:nvGraphicFramePr>
          <p:cNvPr id="1026" name="Object 2"/>
          <p:cNvGraphicFramePr>
            <a:graphicFrameLocks noChangeAspect="1"/>
          </p:cNvGraphicFramePr>
          <p:nvPr>
            <p:ph type="body" idx="1"/>
            <p:extLst>
              <p:ext uri="{D42A27DB-BD31-4B8C-83A1-F6EECF244321}">
                <p14:modId xmlns:p14="http://schemas.microsoft.com/office/powerpoint/2010/main" val="1677890399"/>
              </p:ext>
            </p:extLst>
          </p:nvPr>
        </p:nvGraphicFramePr>
        <p:xfrm>
          <a:off x="1" y="124690"/>
          <a:ext cx="12011890" cy="6733309"/>
        </p:xfrm>
        <a:graphic>
          <a:graphicData uri="http://schemas.openxmlformats.org/presentationml/2006/ole">
            <mc:AlternateContent xmlns:mc="http://schemas.openxmlformats.org/markup-compatibility/2006">
              <mc:Choice xmlns:v="urn:schemas-microsoft-com:vml" Requires="v">
                <p:oleObj spid="_x0000_s1031" name="Bitmap Image" r:id="rId3" imgW="5200000" imgH="6392167" progId="Paint.Picture">
                  <p:embed/>
                </p:oleObj>
              </mc:Choice>
              <mc:Fallback>
                <p:oleObj name="Bitmap Image" r:id="rId3" imgW="5200000" imgH="6392167" progId="Paint.Picture">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 y="124690"/>
                        <a:ext cx="12011890" cy="6733309"/>
                      </a:xfrm>
                      <a:prstGeom prst="rect">
                        <a:avLst/>
                      </a:prstGeom>
                    </p:spPr>
                  </p:pic>
                </p:oleObj>
              </mc:Fallback>
            </mc:AlternateContent>
          </a:graphicData>
        </a:graphic>
      </p:graphicFrame>
    </p:spTree>
    <p:extLst>
      <p:ext uri="{BB962C8B-B14F-4D97-AF65-F5344CB8AC3E}">
        <p14:creationId xmlns:p14="http://schemas.microsoft.com/office/powerpoint/2010/main" val="119459990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p:txBody>
          <a:bodyPr rtlCol="0">
            <a:normAutofit/>
          </a:bodyPr>
          <a:lstStyle/>
          <a:p>
            <a:pPr>
              <a:defRPr/>
            </a:pPr>
            <a:r>
              <a:rPr lang="en-US" b="1" dirty="0" smtClean="0">
                <a:solidFill>
                  <a:schemeClr val="accent6">
                    <a:lumMod val="75000"/>
                  </a:schemeClr>
                </a:solidFill>
                <a:latin typeface="Aharoni" pitchFamily="2" charset="-79"/>
                <a:cs typeface="Aharoni" pitchFamily="2" charset="-79"/>
              </a:rPr>
              <a:t>Etiology of Male Infertility contd.</a:t>
            </a:r>
            <a:endParaRPr lang="en-US" dirty="0" smtClean="0"/>
          </a:p>
        </p:txBody>
      </p:sp>
      <p:sp>
        <p:nvSpPr>
          <p:cNvPr id="41987" name="Rectangle 3"/>
          <p:cNvSpPr>
            <a:spLocks noGrp="1" noChangeArrowheads="1"/>
          </p:cNvSpPr>
          <p:nvPr>
            <p:ph idx="1"/>
          </p:nvPr>
        </p:nvSpPr>
        <p:spPr>
          <a:xfrm>
            <a:off x="838199" y="1496292"/>
            <a:ext cx="11021291" cy="5098472"/>
          </a:xfrm>
        </p:spPr>
        <p:txBody>
          <a:bodyPr>
            <a:normAutofit/>
          </a:bodyPr>
          <a:lstStyle/>
          <a:p>
            <a:pPr marL="609600" indent="-609600">
              <a:lnSpc>
                <a:spcPct val="80000"/>
              </a:lnSpc>
              <a:buFontTx/>
              <a:buAutoNum type="arabicPeriod"/>
            </a:pPr>
            <a:r>
              <a:rPr lang="en-US" altLang="ko-KR" sz="3600" b="1" dirty="0">
                <a:ea typeface="Gulim" pitchFamily="34" charset="-127"/>
              </a:rPr>
              <a:t>Pre-testicular causes</a:t>
            </a:r>
          </a:p>
          <a:p>
            <a:pPr marL="609600" indent="-609600">
              <a:lnSpc>
                <a:spcPct val="80000"/>
              </a:lnSpc>
              <a:buNone/>
            </a:pPr>
            <a:r>
              <a:rPr lang="en-US" altLang="ko-KR" sz="3600" b="1" dirty="0">
                <a:ea typeface="Gulim" pitchFamily="34" charset="-127"/>
              </a:rPr>
              <a:t>   </a:t>
            </a:r>
            <a:r>
              <a:rPr lang="en-US" altLang="ko-KR" sz="3200" dirty="0">
                <a:ea typeface="Gulim" pitchFamily="34" charset="-127"/>
              </a:rPr>
              <a:t>Are hypothalamic &amp; pituitary disease </a:t>
            </a:r>
          </a:p>
          <a:p>
            <a:pPr marL="609600" indent="-609600">
              <a:lnSpc>
                <a:spcPct val="80000"/>
              </a:lnSpc>
              <a:buFontTx/>
              <a:buAutoNum type="alphaLcPeriod"/>
            </a:pPr>
            <a:r>
              <a:rPr lang="en-US" altLang="ko-KR" sz="3600" dirty="0">
                <a:ea typeface="Gulim" pitchFamily="34" charset="-127"/>
              </a:rPr>
              <a:t>Congenital disorders  </a:t>
            </a:r>
          </a:p>
          <a:p>
            <a:pPr marL="1409700" lvl="2" indent="-609600">
              <a:lnSpc>
                <a:spcPct val="80000"/>
              </a:lnSpc>
              <a:buBlip>
                <a:blip r:embed="rId2"/>
              </a:buBlip>
            </a:pPr>
            <a:r>
              <a:rPr lang="en-US" altLang="ko-KR" sz="2800" dirty="0" err="1" smtClean="0">
                <a:ea typeface="Gulim" pitchFamily="34" charset="-127"/>
              </a:rPr>
              <a:t>Kallmann's</a:t>
            </a:r>
            <a:r>
              <a:rPr lang="en-US" altLang="ko-KR" sz="2800" dirty="0" smtClean="0">
                <a:ea typeface="Gulim" pitchFamily="34" charset="-127"/>
              </a:rPr>
              <a:t> syndrome</a:t>
            </a:r>
          </a:p>
          <a:p>
            <a:pPr marL="609600" indent="-609600">
              <a:lnSpc>
                <a:spcPct val="80000"/>
              </a:lnSpc>
              <a:buNone/>
            </a:pPr>
            <a:r>
              <a:rPr lang="en-US" altLang="ko-KR" sz="3600" dirty="0">
                <a:ea typeface="Gulim" pitchFamily="34" charset="-127"/>
              </a:rPr>
              <a:t>b.  Acquired diseases</a:t>
            </a:r>
          </a:p>
          <a:p>
            <a:pPr marL="1409700" lvl="2" indent="-609600">
              <a:lnSpc>
                <a:spcPct val="80000"/>
              </a:lnSpc>
              <a:buBlip>
                <a:blip r:embed="rId2"/>
              </a:buBlip>
            </a:pPr>
            <a:r>
              <a:rPr lang="en-US" altLang="ko-KR" sz="2800" dirty="0" smtClean="0">
                <a:ea typeface="Gulim" pitchFamily="34" charset="-127"/>
              </a:rPr>
              <a:t>Tumors </a:t>
            </a:r>
          </a:p>
          <a:p>
            <a:pPr marL="1409700" lvl="2" indent="-609600">
              <a:lnSpc>
                <a:spcPct val="80000"/>
              </a:lnSpc>
              <a:buBlip>
                <a:blip r:embed="rId2"/>
              </a:buBlip>
            </a:pPr>
            <a:r>
              <a:rPr lang="en-US" altLang="ko-KR" sz="2800" dirty="0" smtClean="0">
                <a:ea typeface="Gulim" pitchFamily="34" charset="-127"/>
              </a:rPr>
              <a:t>Infiltrative diseases</a:t>
            </a:r>
          </a:p>
          <a:p>
            <a:pPr marL="1409700" lvl="2" indent="-609600">
              <a:lnSpc>
                <a:spcPct val="80000"/>
              </a:lnSpc>
              <a:buBlip>
                <a:blip r:embed="rId2"/>
              </a:buBlip>
            </a:pPr>
            <a:r>
              <a:rPr lang="en-US" altLang="ko-KR" sz="2800" dirty="0" smtClean="0">
                <a:ea typeface="Gulim" pitchFamily="34" charset="-127"/>
              </a:rPr>
              <a:t>Chronic disease </a:t>
            </a:r>
          </a:p>
          <a:p>
            <a:pPr marL="1409700" lvl="2" indent="-609600">
              <a:lnSpc>
                <a:spcPct val="80000"/>
              </a:lnSpc>
              <a:buBlip>
                <a:blip r:embed="rId2"/>
              </a:buBlip>
            </a:pPr>
            <a:r>
              <a:rPr lang="en-US" altLang="ko-KR" sz="2800" dirty="0" err="1" smtClean="0">
                <a:ea typeface="Gulim" pitchFamily="34" charset="-127"/>
              </a:rPr>
              <a:t>Hyperprolactinemia</a:t>
            </a:r>
            <a:endParaRPr lang="en-US" altLang="ko-KR" sz="2800" dirty="0" smtClean="0">
              <a:ea typeface="Gulim" pitchFamily="34" charset="-127"/>
            </a:endParaRPr>
          </a:p>
          <a:p>
            <a:pPr marL="1409700" lvl="2" indent="-609600">
              <a:lnSpc>
                <a:spcPct val="80000"/>
              </a:lnSpc>
              <a:buBlip>
                <a:blip r:embed="rId2"/>
              </a:buBlip>
            </a:pPr>
            <a:r>
              <a:rPr lang="en-US" altLang="ko-KR" sz="2800" dirty="0" smtClean="0">
                <a:ea typeface="Gulim" pitchFamily="34" charset="-127"/>
              </a:rPr>
              <a:t>Drugs </a:t>
            </a:r>
          </a:p>
        </p:txBody>
      </p:sp>
      <p:sp>
        <p:nvSpPr>
          <p:cNvPr id="6" name="Slide Number Placeholder 5"/>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AB8E157-90A3-4529-852E-D875B205FFF3}" type="slidenum">
              <a:rPr lang="ko-KR" altLang="en-US">
                <a:solidFill>
                  <a:srgbClr val="898989"/>
                </a:solidFill>
                <a:latin typeface="Calibri" panose="020F0502020204030204" pitchFamily="34" charset="0"/>
              </a:rPr>
              <a:pPr eaLnBrk="1" hangingPunct="1"/>
              <a:t>47</a:t>
            </a:fld>
            <a:endParaRPr lang="en-US" altLang="ko-KR">
              <a:solidFill>
                <a:srgbClr val="898989"/>
              </a:solidFill>
              <a:latin typeface="Calibri" panose="020F0502020204030204" pitchFamily="34" charset="0"/>
            </a:endParaRPr>
          </a:p>
        </p:txBody>
      </p:sp>
    </p:spTree>
    <p:extLst>
      <p:ext uri="{BB962C8B-B14F-4D97-AF65-F5344CB8AC3E}">
        <p14:creationId xmlns:p14="http://schemas.microsoft.com/office/powerpoint/2010/main" val="3474608644"/>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2B008C6-CB2C-4FA6-ADF8-E01B8DEFE2E9}" type="slidenum">
              <a:rPr lang="ko-KR" altLang="en-US">
                <a:solidFill>
                  <a:srgbClr val="898989"/>
                </a:solidFill>
                <a:latin typeface="Calibri" panose="020F0502020204030204" pitchFamily="34" charset="0"/>
              </a:rPr>
              <a:pPr eaLnBrk="1" hangingPunct="1"/>
              <a:t>48</a:t>
            </a:fld>
            <a:endParaRPr lang="en-US" altLang="ko-KR">
              <a:solidFill>
                <a:srgbClr val="898989"/>
              </a:solidFill>
              <a:latin typeface="Calibri" panose="020F0502020204030204" pitchFamily="34" charset="0"/>
            </a:endParaRPr>
          </a:p>
        </p:txBody>
      </p:sp>
      <p:sp>
        <p:nvSpPr>
          <p:cNvPr id="13315" name="Rectangle 3"/>
          <p:cNvSpPr>
            <a:spLocks noGrp="1" noChangeArrowheads="1"/>
          </p:cNvSpPr>
          <p:nvPr>
            <p:ph type="body" idx="1"/>
          </p:nvPr>
        </p:nvSpPr>
        <p:spPr>
          <a:xfrm>
            <a:off x="457199" y="1447800"/>
            <a:ext cx="11152910" cy="5105400"/>
          </a:xfrm>
        </p:spPr>
        <p:txBody>
          <a:bodyPr rtlCol="0">
            <a:noAutofit/>
          </a:bodyPr>
          <a:lstStyle/>
          <a:p>
            <a:pPr marL="609600" indent="-609600">
              <a:lnSpc>
                <a:spcPct val="80000"/>
              </a:lnSpc>
              <a:buNone/>
              <a:defRPr/>
            </a:pPr>
            <a:r>
              <a:rPr lang="en-US" altLang="ko-KR" b="1" dirty="0">
                <a:ea typeface="Gulim" pitchFamily="34" charset="-127"/>
              </a:rPr>
              <a:t>2. </a:t>
            </a:r>
            <a:r>
              <a:rPr lang="en-US" altLang="ko-KR" b="1" dirty="0">
                <a:ea typeface="Gulim" pitchFamily="34" charset="-127"/>
              </a:rPr>
              <a:t>Testicular </a:t>
            </a:r>
            <a:r>
              <a:rPr lang="en-US" altLang="ko-KR" b="1" dirty="0" smtClean="0">
                <a:ea typeface="Gulim" pitchFamily="34" charset="-127"/>
              </a:rPr>
              <a:t>Causes</a:t>
            </a:r>
            <a:endParaRPr lang="en-US" altLang="ko-KR" dirty="0">
              <a:ea typeface="Gulim" pitchFamily="34" charset="-127"/>
            </a:endParaRPr>
          </a:p>
          <a:p>
            <a:pPr marL="609600" indent="-609600">
              <a:lnSpc>
                <a:spcPct val="80000"/>
              </a:lnSpc>
              <a:buNone/>
              <a:defRPr/>
            </a:pPr>
            <a:r>
              <a:rPr lang="en-US" altLang="ko-KR" dirty="0">
                <a:ea typeface="Gulim" pitchFamily="34" charset="-127"/>
              </a:rPr>
              <a:t>Congenital disorders </a:t>
            </a:r>
            <a:endParaRPr lang="en-US" altLang="ko-KR" sz="3200" dirty="0">
              <a:ea typeface="Gulim" pitchFamily="34" charset="-127"/>
            </a:endParaRPr>
          </a:p>
          <a:p>
            <a:pPr marL="609600" indent="-609600">
              <a:lnSpc>
                <a:spcPct val="80000"/>
              </a:lnSpc>
              <a:buBlip>
                <a:blip r:embed="rId3"/>
              </a:buBlip>
              <a:defRPr/>
            </a:pPr>
            <a:r>
              <a:rPr lang="en-US" altLang="ko-KR" sz="2400" dirty="0" smtClean="0">
                <a:ea typeface="Gulim" pitchFamily="34" charset="-127"/>
              </a:rPr>
              <a:t>Y </a:t>
            </a:r>
            <a:r>
              <a:rPr lang="en-US" altLang="ko-KR" sz="2400" dirty="0">
                <a:ea typeface="Gulim" pitchFamily="34" charset="-127"/>
              </a:rPr>
              <a:t>chromosome defects </a:t>
            </a:r>
          </a:p>
          <a:p>
            <a:pPr marL="609600" indent="-609600">
              <a:lnSpc>
                <a:spcPct val="80000"/>
              </a:lnSpc>
              <a:buBlip>
                <a:blip r:embed="rId3"/>
              </a:buBlip>
              <a:defRPr/>
            </a:pPr>
            <a:r>
              <a:rPr lang="en-US" altLang="ko-KR" sz="2400" dirty="0">
                <a:ea typeface="Gulim" pitchFamily="34" charset="-127"/>
              </a:rPr>
              <a:t>Cryptorchidism</a:t>
            </a:r>
          </a:p>
          <a:p>
            <a:pPr marL="609600" indent="-609600">
              <a:lnSpc>
                <a:spcPct val="80000"/>
              </a:lnSpc>
              <a:buBlip>
                <a:blip r:embed="rId3"/>
              </a:buBlip>
              <a:defRPr/>
            </a:pPr>
            <a:r>
              <a:rPr lang="en-US" altLang="ko-KR" sz="2400" dirty="0" err="1" smtClean="0">
                <a:ea typeface="Gulim" pitchFamily="34" charset="-127"/>
              </a:rPr>
              <a:t>Varicoceles</a:t>
            </a:r>
            <a:endParaRPr lang="en-US" altLang="ko-KR" sz="2400" dirty="0">
              <a:ea typeface="Gulim" pitchFamily="34" charset="-127"/>
            </a:endParaRPr>
          </a:p>
          <a:p>
            <a:pPr marL="609600" indent="-609600">
              <a:lnSpc>
                <a:spcPct val="80000"/>
              </a:lnSpc>
              <a:buNone/>
              <a:defRPr/>
            </a:pPr>
            <a:r>
              <a:rPr lang="en-US" altLang="ko-KR" sz="3200" dirty="0">
                <a:ea typeface="Gulim" pitchFamily="34" charset="-127"/>
              </a:rPr>
              <a:t>Acquired disorders</a:t>
            </a:r>
          </a:p>
          <a:p>
            <a:pPr marL="609600" indent="-609600">
              <a:lnSpc>
                <a:spcPct val="80000"/>
              </a:lnSpc>
              <a:buBlip>
                <a:blip r:embed="rId3"/>
              </a:buBlip>
              <a:defRPr/>
            </a:pPr>
            <a:r>
              <a:rPr lang="en-US" altLang="ko-KR" sz="2400" dirty="0">
                <a:ea typeface="Gulim" pitchFamily="34" charset="-127"/>
              </a:rPr>
              <a:t>Infection</a:t>
            </a:r>
          </a:p>
          <a:p>
            <a:pPr marL="609600" indent="-609600">
              <a:lnSpc>
                <a:spcPct val="80000"/>
              </a:lnSpc>
              <a:buBlip>
                <a:blip r:embed="rId3"/>
              </a:buBlip>
              <a:defRPr/>
            </a:pPr>
            <a:r>
              <a:rPr lang="en-US" altLang="ko-KR" sz="2400" dirty="0">
                <a:ea typeface="Gulim" pitchFamily="34" charset="-127"/>
              </a:rPr>
              <a:t>Drugs </a:t>
            </a:r>
          </a:p>
          <a:p>
            <a:pPr marL="609600" indent="-609600">
              <a:lnSpc>
                <a:spcPct val="80000"/>
              </a:lnSpc>
              <a:buBlip>
                <a:blip r:embed="rId3"/>
              </a:buBlip>
              <a:defRPr/>
            </a:pPr>
            <a:r>
              <a:rPr lang="en-US" altLang="ko-KR" sz="2400" dirty="0">
                <a:ea typeface="Gulim" pitchFamily="34" charset="-127"/>
              </a:rPr>
              <a:t>Radiation</a:t>
            </a:r>
          </a:p>
          <a:p>
            <a:pPr marL="609600" indent="-609600">
              <a:lnSpc>
                <a:spcPct val="80000"/>
              </a:lnSpc>
              <a:buBlip>
                <a:blip r:embed="rId3"/>
              </a:buBlip>
              <a:defRPr/>
            </a:pPr>
            <a:r>
              <a:rPr lang="en-US" altLang="ko-KR" sz="2400" dirty="0">
                <a:ea typeface="Gulim" pitchFamily="34" charset="-127"/>
              </a:rPr>
              <a:t>Environmental factors</a:t>
            </a:r>
          </a:p>
          <a:p>
            <a:pPr marL="609600" indent="-609600">
              <a:lnSpc>
                <a:spcPct val="80000"/>
              </a:lnSpc>
              <a:buBlip>
                <a:blip r:embed="rId3"/>
              </a:buBlip>
              <a:defRPr/>
            </a:pPr>
            <a:r>
              <a:rPr lang="en-US" altLang="ko-KR" sz="2400" dirty="0">
                <a:ea typeface="Gulim" pitchFamily="34" charset="-127"/>
              </a:rPr>
              <a:t>Smoking</a:t>
            </a:r>
          </a:p>
          <a:p>
            <a:pPr marL="609600" indent="-609600">
              <a:lnSpc>
                <a:spcPct val="80000"/>
              </a:lnSpc>
              <a:buBlip>
                <a:blip r:embed="rId3"/>
              </a:buBlip>
              <a:defRPr/>
            </a:pPr>
            <a:r>
              <a:rPr lang="en-US" altLang="ko-KR" sz="2400" dirty="0">
                <a:ea typeface="Gulim" pitchFamily="34" charset="-127"/>
              </a:rPr>
              <a:t>Systemic disorders  </a:t>
            </a:r>
          </a:p>
          <a:p>
            <a:pPr marL="609600" indent="-609600">
              <a:lnSpc>
                <a:spcPct val="80000"/>
              </a:lnSpc>
              <a:buNone/>
              <a:defRPr/>
            </a:pPr>
            <a:endParaRPr lang="en-US" altLang="ko-KR" sz="1800" b="1" dirty="0">
              <a:ea typeface="Gulim" pitchFamily="34" charset="-127"/>
            </a:endParaRPr>
          </a:p>
          <a:p>
            <a:pPr marL="609600" indent="-609600">
              <a:lnSpc>
                <a:spcPct val="80000"/>
              </a:lnSpc>
              <a:buNone/>
              <a:defRPr/>
            </a:pPr>
            <a:endParaRPr lang="en-US" altLang="ko-KR" sz="1800" b="1" dirty="0">
              <a:ea typeface="Gulim" pitchFamily="34" charset="-127"/>
            </a:endParaRPr>
          </a:p>
          <a:p>
            <a:pPr>
              <a:buNone/>
              <a:defRPr/>
            </a:pPr>
            <a:r>
              <a:rPr lang="en-US" altLang="ko-KR" sz="1800" dirty="0" smtClean="0">
                <a:ea typeface="Gulim" pitchFamily="34" charset="-127"/>
              </a:rPr>
              <a:t>	</a:t>
            </a:r>
          </a:p>
        </p:txBody>
      </p:sp>
      <p:sp>
        <p:nvSpPr>
          <p:cNvPr id="5" name="Title 1"/>
          <p:cNvSpPr>
            <a:spLocks noGrp="1"/>
          </p:cNvSpPr>
          <p:nvPr>
            <p:ph type="title"/>
          </p:nvPr>
        </p:nvSpPr>
        <p:spPr/>
        <p:txBody>
          <a:bodyPr rtlCol="0">
            <a:normAutofit/>
          </a:bodyPr>
          <a:lstStyle/>
          <a:p>
            <a:pPr>
              <a:defRPr/>
            </a:pPr>
            <a:r>
              <a:rPr lang="en-US" b="1" dirty="0" smtClean="0">
                <a:solidFill>
                  <a:schemeClr val="accent6">
                    <a:lumMod val="75000"/>
                  </a:schemeClr>
                </a:solidFill>
                <a:latin typeface="Aharoni" pitchFamily="2" charset="-79"/>
                <a:cs typeface="Aharoni" pitchFamily="2" charset="-79"/>
              </a:rPr>
              <a:t>Etiology of Male Infertility contd.</a:t>
            </a:r>
            <a:endParaRPr lang="en-US" dirty="0" smtClean="0"/>
          </a:p>
        </p:txBody>
      </p:sp>
    </p:spTree>
    <p:extLst>
      <p:ext uri="{BB962C8B-B14F-4D97-AF65-F5344CB8AC3E}">
        <p14:creationId xmlns:p14="http://schemas.microsoft.com/office/powerpoint/2010/main" val="1770320301"/>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C653E20-9886-4EC3-8FF1-C6782D874025}" type="slidenum">
              <a:rPr lang="ko-KR" altLang="en-US">
                <a:solidFill>
                  <a:srgbClr val="898989"/>
                </a:solidFill>
                <a:latin typeface="Calibri" panose="020F0502020204030204" pitchFamily="34" charset="0"/>
              </a:rPr>
              <a:pPr eaLnBrk="1" hangingPunct="1"/>
              <a:t>49</a:t>
            </a:fld>
            <a:endParaRPr lang="en-US" altLang="ko-KR">
              <a:solidFill>
                <a:srgbClr val="898989"/>
              </a:solidFill>
              <a:latin typeface="Calibri" panose="020F0502020204030204" pitchFamily="34" charset="0"/>
            </a:endParaRPr>
          </a:p>
        </p:txBody>
      </p:sp>
      <p:sp>
        <p:nvSpPr>
          <p:cNvPr id="15363" name="Rectangle 3"/>
          <p:cNvSpPr>
            <a:spLocks noGrp="1" noChangeArrowheads="1"/>
          </p:cNvSpPr>
          <p:nvPr>
            <p:ph type="body" idx="1"/>
          </p:nvPr>
        </p:nvSpPr>
        <p:spPr>
          <a:xfrm>
            <a:off x="838200" y="1537855"/>
            <a:ext cx="10515600" cy="4283509"/>
          </a:xfrm>
        </p:spPr>
        <p:txBody>
          <a:bodyPr rtlCol="0">
            <a:normAutofit/>
          </a:bodyPr>
          <a:lstStyle/>
          <a:p>
            <a:pPr marL="609600" indent="-609600">
              <a:lnSpc>
                <a:spcPct val="80000"/>
              </a:lnSpc>
              <a:buNone/>
              <a:defRPr/>
            </a:pPr>
            <a:r>
              <a:rPr lang="en-US" altLang="ko-KR" sz="3200" b="1" dirty="0" smtClean="0">
                <a:ea typeface="Gulim" pitchFamily="34" charset="-127"/>
              </a:rPr>
              <a:t>3. </a:t>
            </a:r>
            <a:r>
              <a:rPr lang="en-US" altLang="ko-KR" sz="3200" b="1" dirty="0" smtClean="0">
                <a:ea typeface="Gulim" pitchFamily="34" charset="-127"/>
              </a:rPr>
              <a:t>Post-testicular </a:t>
            </a:r>
            <a:r>
              <a:rPr lang="en-US" altLang="ko-KR" sz="3200" b="1" dirty="0" smtClean="0">
                <a:ea typeface="Gulim" pitchFamily="34" charset="-127"/>
              </a:rPr>
              <a:t>causes</a:t>
            </a:r>
            <a:endParaRPr lang="en-US" altLang="ko-KR" sz="3200" b="1" dirty="0" smtClean="0">
              <a:ea typeface="Gulim" pitchFamily="34" charset="-127"/>
            </a:endParaRPr>
          </a:p>
          <a:p>
            <a:pPr>
              <a:buBlip>
                <a:blip r:embed="rId2"/>
              </a:buBlip>
              <a:defRPr/>
            </a:pPr>
            <a:r>
              <a:rPr lang="en-US" altLang="ko-KR" dirty="0">
                <a:ea typeface="Gulim" pitchFamily="34" charset="-127"/>
              </a:rPr>
              <a:t>Congenital or acquired disease in the ductal system of a male</a:t>
            </a:r>
          </a:p>
          <a:p>
            <a:pPr>
              <a:buBlip>
                <a:blip r:embed="rId2"/>
              </a:buBlip>
              <a:defRPr/>
            </a:pPr>
            <a:r>
              <a:rPr lang="en-US" altLang="ko-KR" dirty="0">
                <a:ea typeface="Gulim" pitchFamily="34" charset="-127"/>
              </a:rPr>
              <a:t>Absence, dysfunction, or obstruction of the epididymis</a:t>
            </a:r>
          </a:p>
          <a:p>
            <a:pPr>
              <a:buBlip>
                <a:blip r:embed="rId2"/>
              </a:buBlip>
              <a:defRPr/>
            </a:pPr>
            <a:r>
              <a:rPr lang="en-US" altLang="ko-KR" dirty="0">
                <a:ea typeface="Gulim" pitchFamily="34" charset="-127"/>
              </a:rPr>
              <a:t>Bilateral obstruction, ligation, or altered peristalsis of the vas deferens</a:t>
            </a:r>
          </a:p>
        </p:txBody>
      </p:sp>
      <p:sp>
        <p:nvSpPr>
          <p:cNvPr id="5" name="Title 1"/>
          <p:cNvSpPr>
            <a:spLocks noGrp="1"/>
          </p:cNvSpPr>
          <p:nvPr>
            <p:ph type="title"/>
          </p:nvPr>
        </p:nvSpPr>
        <p:spPr/>
        <p:txBody>
          <a:bodyPr rtlCol="0">
            <a:normAutofit/>
          </a:bodyPr>
          <a:lstStyle/>
          <a:p>
            <a:pPr>
              <a:defRPr/>
            </a:pPr>
            <a:r>
              <a:rPr lang="en-US" b="1" dirty="0" smtClean="0">
                <a:solidFill>
                  <a:schemeClr val="accent6">
                    <a:lumMod val="75000"/>
                  </a:schemeClr>
                </a:solidFill>
                <a:latin typeface="Aharoni" pitchFamily="2" charset="-79"/>
                <a:cs typeface="Aharoni" pitchFamily="2" charset="-79"/>
              </a:rPr>
              <a:t>Etiology of Male Infertility contd.</a:t>
            </a:r>
            <a:endParaRPr lang="en-US" dirty="0" smtClean="0"/>
          </a:p>
        </p:txBody>
      </p:sp>
    </p:spTree>
    <p:extLst>
      <p:ext uri="{BB962C8B-B14F-4D97-AF65-F5344CB8AC3E}">
        <p14:creationId xmlns:p14="http://schemas.microsoft.com/office/powerpoint/2010/main" val="28884346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981200" y="0"/>
            <a:ext cx="8229600" cy="1066800"/>
          </a:xfrm>
        </p:spPr>
        <p:txBody>
          <a:bodyPr/>
          <a:lstStyle/>
          <a:p>
            <a:pPr eaLnBrk="1" hangingPunct="1"/>
            <a:r>
              <a:rPr lang="en-US" altLang="en-US" sz="2800"/>
              <a:t>Cont--</a:t>
            </a:r>
          </a:p>
        </p:txBody>
      </p:sp>
      <p:sp>
        <p:nvSpPr>
          <p:cNvPr id="4099" name="Content Placeholder 2"/>
          <p:cNvSpPr>
            <a:spLocks noGrp="1"/>
          </p:cNvSpPr>
          <p:nvPr>
            <p:ph idx="1"/>
          </p:nvPr>
        </p:nvSpPr>
        <p:spPr>
          <a:xfrm>
            <a:off x="1828800" y="685801"/>
            <a:ext cx="8610600" cy="5440363"/>
          </a:xfrm>
        </p:spPr>
        <p:txBody>
          <a:bodyPr/>
          <a:lstStyle/>
          <a:p>
            <a:pPr eaLnBrk="1" hangingPunct="1">
              <a:lnSpc>
                <a:spcPct val="150000"/>
              </a:lnSpc>
              <a:buFont typeface="Arial" panose="020B0604020202020204" pitchFamily="34" charset="0"/>
              <a:buNone/>
            </a:pPr>
            <a:r>
              <a:rPr lang="en-US" altLang="en-US" b="1">
                <a:latin typeface="Times New Roman" panose="02020603050405020304" pitchFamily="18" charset="0"/>
                <a:cs typeface="Times New Roman" panose="02020603050405020304" pitchFamily="18" charset="0"/>
              </a:rPr>
              <a:t>     Hypogonadotropic:- amenorrhea</a:t>
            </a:r>
            <a:r>
              <a:rPr lang="en-US" altLang="en-US" b="1" i="1">
                <a:latin typeface="Times New Roman" panose="02020603050405020304" pitchFamily="18" charset="0"/>
                <a:cs typeface="Times New Roman" panose="02020603050405020304" pitchFamily="18" charset="0"/>
              </a:rPr>
              <a:t>:-</a:t>
            </a:r>
          </a:p>
          <a:p>
            <a:pPr eaLnBrk="1" hangingPunct="1">
              <a:lnSpc>
                <a:spcPct val="150000"/>
              </a:lnSpc>
            </a:pPr>
            <a:r>
              <a:rPr lang="en-US" altLang="en-US" smtClean="0">
                <a:latin typeface="Times New Roman" panose="02020603050405020304" pitchFamily="18" charset="0"/>
                <a:cs typeface="Times New Roman" panose="02020603050405020304" pitchFamily="18" charset="0"/>
              </a:rPr>
              <a:t>Hypothalamic causes like stress, acute weight loss, anorexia nervosa and strenuous exercise. </a:t>
            </a:r>
          </a:p>
          <a:p>
            <a:pPr eaLnBrk="1" hangingPunct="1">
              <a:lnSpc>
                <a:spcPct val="150000"/>
              </a:lnSpc>
            </a:pPr>
            <a:r>
              <a:rPr lang="en-US" altLang="en-US" smtClean="0">
                <a:latin typeface="Times New Roman" panose="02020603050405020304" pitchFamily="18" charset="0"/>
                <a:cs typeface="Times New Roman" panose="02020603050405020304" pitchFamily="18" charset="0"/>
              </a:rPr>
              <a:t>Drugs like psychotropic drug, drug addiction , post pill amenorrhea and absences of  GnRH.</a:t>
            </a:r>
          </a:p>
          <a:p>
            <a:pPr eaLnBrk="1" hangingPunct="1">
              <a:buFont typeface="Arial" panose="020B0604020202020204" pitchFamily="34" charset="0"/>
              <a:buNone/>
            </a:pPr>
            <a:endParaRPr lang="en-US" altLang="en-US"/>
          </a:p>
        </p:txBody>
      </p:sp>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33351CC-2184-4B82-9FBC-FC24A71F43F4}" type="slidenum">
              <a:rPr lang="en-US" altLang="en-US">
                <a:solidFill>
                  <a:srgbClr val="898989"/>
                </a:solidFill>
              </a:rPr>
              <a:pPr eaLnBrk="1" hangingPunct="1"/>
              <a:t>5</a:t>
            </a:fld>
            <a:endParaRPr lang="en-US" altLang="en-US">
              <a:solidFill>
                <a:srgbClr val="898989"/>
              </a:solidFill>
            </a:endParaRPr>
          </a:p>
        </p:txBody>
      </p:sp>
    </p:spTree>
    <p:extLst>
      <p:ext uri="{BB962C8B-B14F-4D97-AF65-F5344CB8AC3E}">
        <p14:creationId xmlns:p14="http://schemas.microsoft.com/office/powerpoint/2010/main" val="1208699019"/>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551708"/>
            <a:ext cx="10515600" cy="4738255"/>
          </a:xfrm>
        </p:spPr>
        <p:txBody>
          <a:bodyPr rtlCol="0">
            <a:normAutofit/>
          </a:bodyPr>
          <a:lstStyle/>
          <a:p>
            <a:pPr>
              <a:buNone/>
              <a:defRPr/>
            </a:pPr>
            <a:r>
              <a:rPr lang="en-US" altLang="ko-KR" b="1" dirty="0" smtClean="0">
                <a:ea typeface="Gulim" pitchFamily="34" charset="-127"/>
              </a:rPr>
              <a:t>4. Idiopathic male infertility</a:t>
            </a:r>
            <a:r>
              <a:rPr lang="en-US" dirty="0" smtClean="0"/>
              <a:t> </a:t>
            </a:r>
          </a:p>
          <a:p>
            <a:pPr>
              <a:buBlip>
                <a:blip r:embed="rId2"/>
              </a:buBlip>
              <a:defRPr/>
            </a:pPr>
            <a:r>
              <a:rPr lang="en-US" dirty="0" smtClean="0"/>
              <a:t> Despite careful assessment of all possible causal mechanisms, a cause of abnormal sperm number, morphology or function cannot be identified in a substantial proportion of infertile men.</a:t>
            </a:r>
          </a:p>
          <a:p>
            <a:pPr>
              <a:buBlip>
                <a:blip r:embed="rId2"/>
              </a:buBlip>
              <a:defRPr/>
            </a:pPr>
            <a:r>
              <a:rPr lang="en-US" dirty="0" smtClean="0"/>
              <a:t> There are also men who have repeatedly normal semen analyses but </a:t>
            </a:r>
            <a:r>
              <a:rPr lang="en-US" b="1" dirty="0" smtClean="0"/>
              <a:t>cannot impregnate an </a:t>
            </a:r>
            <a:r>
              <a:rPr lang="en-US" dirty="0" smtClean="0"/>
              <a:t>apparently normal female partner.</a:t>
            </a:r>
          </a:p>
        </p:txBody>
      </p:sp>
      <p:sp>
        <p:nvSpPr>
          <p:cNvPr id="4" name="Title 1"/>
          <p:cNvSpPr>
            <a:spLocks noGrp="1"/>
          </p:cNvSpPr>
          <p:nvPr>
            <p:ph type="title"/>
          </p:nvPr>
        </p:nvSpPr>
        <p:spPr/>
        <p:txBody>
          <a:bodyPr rtlCol="0">
            <a:normAutofit/>
          </a:bodyPr>
          <a:lstStyle/>
          <a:p>
            <a:pPr>
              <a:defRPr/>
            </a:pPr>
            <a:r>
              <a:rPr lang="en-US" b="1" dirty="0" smtClean="0">
                <a:solidFill>
                  <a:schemeClr val="accent6">
                    <a:lumMod val="75000"/>
                  </a:schemeClr>
                </a:solidFill>
                <a:latin typeface="Aharoni" pitchFamily="2" charset="-79"/>
                <a:cs typeface="Aharoni" pitchFamily="2" charset="-79"/>
              </a:rPr>
              <a:t>Etiology of Male Infertility contd.</a:t>
            </a:r>
            <a:endParaRPr lang="en-US" dirty="0" smtClean="0"/>
          </a:p>
        </p:txBody>
      </p:sp>
    </p:spTree>
    <p:extLst>
      <p:ext uri="{BB962C8B-B14F-4D97-AF65-F5344CB8AC3E}">
        <p14:creationId xmlns:p14="http://schemas.microsoft.com/office/powerpoint/2010/main" val="216861255"/>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a:defRPr/>
            </a:pPr>
            <a:r>
              <a:rPr lang="en-US" sz="3600" b="1" dirty="0">
                <a:solidFill>
                  <a:schemeClr val="accent6">
                    <a:lumMod val="75000"/>
                  </a:schemeClr>
                </a:solidFill>
                <a:latin typeface="Aharoni" pitchFamily="2" charset="-79"/>
                <a:cs typeface="Aharoni" pitchFamily="2" charset="-79"/>
              </a:rPr>
              <a:t/>
            </a:r>
            <a:br>
              <a:rPr lang="en-US" sz="3600" b="1" dirty="0">
                <a:solidFill>
                  <a:schemeClr val="accent6">
                    <a:lumMod val="75000"/>
                  </a:schemeClr>
                </a:solidFill>
                <a:latin typeface="Aharoni" pitchFamily="2" charset="-79"/>
                <a:cs typeface="Aharoni" pitchFamily="2" charset="-79"/>
              </a:rPr>
            </a:br>
            <a:r>
              <a:rPr lang="en-US" sz="3600" b="1" dirty="0">
                <a:solidFill>
                  <a:schemeClr val="accent6">
                    <a:lumMod val="75000"/>
                  </a:schemeClr>
                </a:solidFill>
                <a:latin typeface="Aharoni" pitchFamily="2" charset="-79"/>
                <a:cs typeface="Aharoni" pitchFamily="2" charset="-79"/>
              </a:rPr>
              <a:t>Diagnostic work up of male infertility   </a:t>
            </a:r>
            <a:r>
              <a:rPr lang="en-US" dirty="0" smtClean="0"/>
              <a:t/>
            </a:r>
            <a:br>
              <a:rPr lang="en-US" dirty="0" smtClean="0"/>
            </a:br>
            <a:endParaRPr lang="en-US" dirty="0" smtClean="0"/>
          </a:p>
        </p:txBody>
      </p:sp>
      <p:sp>
        <p:nvSpPr>
          <p:cNvPr id="3" name="Content Placeholder 2"/>
          <p:cNvSpPr>
            <a:spLocks noGrp="1"/>
          </p:cNvSpPr>
          <p:nvPr>
            <p:ph idx="1"/>
          </p:nvPr>
        </p:nvSpPr>
        <p:spPr>
          <a:xfrm>
            <a:off x="540327" y="1371600"/>
            <a:ext cx="11291455" cy="5257800"/>
          </a:xfrm>
        </p:spPr>
        <p:txBody>
          <a:bodyPr rtlCol="0">
            <a:normAutofit fontScale="92500" lnSpcReduction="20000"/>
          </a:bodyPr>
          <a:lstStyle/>
          <a:p>
            <a:pPr marL="742950" indent="-742950">
              <a:buFont typeface="Arial" panose="020B0604020202020204" pitchFamily="34" charset="0"/>
              <a:buAutoNum type="arabicPeriod"/>
              <a:defRPr/>
            </a:pPr>
            <a:r>
              <a:rPr lang="en-US" sz="3800" b="1" dirty="0"/>
              <a:t>Standard semen analysis</a:t>
            </a:r>
          </a:p>
          <a:p>
            <a:pPr marL="514350" indent="-514350">
              <a:buBlip>
                <a:blip r:embed="rId2"/>
              </a:buBlip>
              <a:defRPr/>
            </a:pPr>
            <a:r>
              <a:rPr lang="en-US" dirty="0" smtClean="0"/>
              <a:t>Cornerstone of the assessment of the male infertility</a:t>
            </a:r>
          </a:p>
          <a:p>
            <a:pPr marL="514350" indent="-514350">
              <a:buBlip>
                <a:blip r:embed="rId2"/>
              </a:buBlip>
              <a:defRPr/>
            </a:pPr>
            <a:r>
              <a:rPr lang="en-US" dirty="0" smtClean="0"/>
              <a:t> The standard semen analysis consists of the following:</a:t>
            </a:r>
          </a:p>
          <a:p>
            <a:pPr marL="914400" lvl="1" indent="-514350">
              <a:buFont typeface="+mj-lt"/>
              <a:buAutoNum type="arabicPeriod"/>
              <a:defRPr/>
            </a:pPr>
            <a:r>
              <a:rPr lang="en-US" b="1" dirty="0" smtClean="0"/>
              <a:t>Measurement of semen volume and pH</a:t>
            </a:r>
          </a:p>
          <a:p>
            <a:pPr marL="914400" lvl="1" indent="-514350">
              <a:buFont typeface="+mj-lt"/>
              <a:buAutoNum type="arabicPeriod"/>
              <a:defRPr/>
            </a:pPr>
            <a:r>
              <a:rPr lang="en-US" b="1" dirty="0" smtClean="0"/>
              <a:t>Microscopy for debris and agglutination</a:t>
            </a:r>
          </a:p>
          <a:p>
            <a:pPr marL="914400" lvl="1" indent="-514350">
              <a:buFont typeface="+mj-lt"/>
              <a:buAutoNum type="arabicPeriod"/>
              <a:defRPr/>
            </a:pPr>
            <a:r>
              <a:rPr lang="en-US" b="1" dirty="0" smtClean="0"/>
              <a:t>Assessment of sperm concentration, motility, and morphology</a:t>
            </a:r>
          </a:p>
          <a:p>
            <a:pPr marL="914400" lvl="1" indent="-514350">
              <a:buFont typeface="+mj-lt"/>
              <a:buAutoNum type="arabicPeriod"/>
              <a:defRPr/>
            </a:pPr>
            <a:r>
              <a:rPr lang="en-US" b="1" dirty="0" smtClean="0"/>
              <a:t>Sperm leukocyte count</a:t>
            </a:r>
          </a:p>
          <a:p>
            <a:pPr marL="914400" lvl="1" indent="-514350">
              <a:buFont typeface="+mj-lt"/>
              <a:buAutoNum type="arabicPeriod"/>
              <a:defRPr/>
            </a:pPr>
            <a:r>
              <a:rPr lang="en-US" b="1" dirty="0" smtClean="0"/>
              <a:t>Search for immature germ cells.</a:t>
            </a:r>
          </a:p>
          <a:p>
            <a:pPr>
              <a:buBlip>
                <a:blip r:embed="rId2"/>
              </a:buBlip>
              <a:defRPr/>
            </a:pPr>
            <a:r>
              <a:rPr lang="en-US" dirty="0" smtClean="0"/>
              <a:t>The semen sample should be collected after two to seven days of sexual abstinence, preferably at the doctor's office by masturbation.</a:t>
            </a:r>
          </a:p>
          <a:p>
            <a:pPr>
              <a:buBlip>
                <a:blip r:embed="rId2"/>
              </a:buBlip>
              <a:defRPr/>
            </a:pPr>
            <a:r>
              <a:rPr lang="en-US" dirty="0" smtClean="0"/>
              <a:t> If this is not possible, then the samples can be collected with condoms without chemical additives and delivered to the laboratory within an </a:t>
            </a:r>
            <a:r>
              <a:rPr lang="en-US" b="1" dirty="0" smtClean="0"/>
              <a:t>hour of collection</a:t>
            </a:r>
            <a:r>
              <a:rPr lang="en-US" dirty="0" smtClean="0"/>
              <a:t>.</a:t>
            </a:r>
          </a:p>
          <a:p>
            <a:pPr>
              <a:buBlip>
                <a:blip r:embed="rId2"/>
              </a:buBlip>
              <a:defRPr/>
            </a:pPr>
            <a:r>
              <a:rPr lang="en-US" dirty="0" smtClean="0"/>
              <a:t>Because of the marked inherent variability of semen analyses, at least two samples should be collected one to two weeks apart.</a:t>
            </a:r>
          </a:p>
          <a:p>
            <a:pPr>
              <a:buNone/>
              <a:defRPr/>
            </a:pPr>
            <a:endParaRPr lang="en-US" dirty="0" smtClean="0"/>
          </a:p>
        </p:txBody>
      </p:sp>
    </p:spTree>
    <p:extLst>
      <p:ext uri="{BB962C8B-B14F-4D97-AF65-F5344CB8AC3E}">
        <p14:creationId xmlns:p14="http://schemas.microsoft.com/office/powerpoint/2010/main" val="1033489757"/>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4258704661"/>
              </p:ext>
            </p:extLst>
          </p:nvPr>
        </p:nvGraphicFramePr>
        <p:xfrm>
          <a:off x="1870363" y="1233056"/>
          <a:ext cx="7190510" cy="5142447"/>
        </p:xfrm>
        <a:graphic>
          <a:graphicData uri="http://schemas.openxmlformats.org/drawingml/2006/table">
            <a:tbl>
              <a:tblPr firstRow="1" bandRow="1">
                <a:tableStyleId>{5C22544A-7EE6-4342-B048-85BDC9FD1C3A}</a:tableStyleId>
              </a:tblPr>
              <a:tblGrid>
                <a:gridCol w="3197566"/>
                <a:gridCol w="3992944"/>
              </a:tblGrid>
              <a:tr h="669516">
                <a:tc gridSpan="2">
                  <a:txBody>
                    <a:bodyPr/>
                    <a:lstStyle/>
                    <a:p>
                      <a:r>
                        <a:rPr lang="en-US" sz="2800" b="1" dirty="0" smtClean="0">
                          <a:solidFill>
                            <a:srgbClr val="002060"/>
                          </a:solidFill>
                        </a:rPr>
                        <a:t> Normal semen analysis findings</a:t>
                      </a:r>
                      <a:endParaRPr lang="en-US" sz="2800" dirty="0"/>
                    </a:p>
                  </a:txBody>
                  <a:tcPr marT="45723" marB="45723"/>
                </a:tc>
                <a:tc hMerge="1">
                  <a:txBody>
                    <a:bodyPr/>
                    <a:lstStyle/>
                    <a:p>
                      <a:endParaRPr lang="en-US" dirty="0"/>
                    </a:p>
                  </a:txBody>
                  <a:tcPr/>
                </a:tc>
              </a:tr>
              <a:tr h="669516">
                <a:tc>
                  <a:txBody>
                    <a:bodyPr/>
                    <a:lstStyle/>
                    <a:p>
                      <a:pPr marL="0" marR="0">
                        <a:lnSpc>
                          <a:spcPct val="115000"/>
                        </a:lnSpc>
                        <a:spcBef>
                          <a:spcPts val="0"/>
                        </a:spcBef>
                        <a:spcAft>
                          <a:spcPts val="1000"/>
                        </a:spcAft>
                      </a:pPr>
                      <a:r>
                        <a:rPr lang="en-US" sz="2800" b="1" dirty="0">
                          <a:latin typeface="Calibri"/>
                          <a:ea typeface="Calibri"/>
                          <a:cs typeface="Times New Roman"/>
                        </a:rPr>
                        <a:t>Volume</a:t>
                      </a:r>
                      <a:endParaRPr lang="en-US" sz="2400" b="1" dirty="0">
                        <a:latin typeface="Calibri"/>
                        <a:ea typeface="Calibri"/>
                        <a:cs typeface="Times New Roman"/>
                      </a:endParaRPr>
                    </a:p>
                  </a:txBody>
                  <a:tcPr marL="22860" marR="22860" marT="22862" marB="22862"/>
                </a:tc>
                <a:tc>
                  <a:txBody>
                    <a:bodyPr/>
                    <a:lstStyle/>
                    <a:p>
                      <a:pPr marL="0" marR="0">
                        <a:lnSpc>
                          <a:spcPct val="115000"/>
                        </a:lnSpc>
                        <a:spcBef>
                          <a:spcPts val="0"/>
                        </a:spcBef>
                        <a:spcAft>
                          <a:spcPts val="1000"/>
                        </a:spcAft>
                      </a:pPr>
                      <a:r>
                        <a:rPr lang="en-US" sz="2800" b="1" u="sng" dirty="0">
                          <a:latin typeface="Calibri"/>
                          <a:ea typeface="Calibri"/>
                          <a:cs typeface="Times New Roman"/>
                        </a:rPr>
                        <a:t>&gt;</a:t>
                      </a:r>
                      <a:r>
                        <a:rPr lang="en-US" sz="2800" b="1" dirty="0">
                          <a:latin typeface="Calibri"/>
                          <a:ea typeface="Calibri"/>
                          <a:cs typeface="Times New Roman"/>
                        </a:rPr>
                        <a:t>1.5 mL</a:t>
                      </a:r>
                      <a:endParaRPr lang="en-US" sz="2400" b="1" dirty="0">
                        <a:latin typeface="Calibri"/>
                        <a:ea typeface="Calibri"/>
                        <a:cs typeface="Times New Roman"/>
                      </a:endParaRPr>
                    </a:p>
                  </a:txBody>
                  <a:tcPr marL="22860" marR="22860" marT="22862" marB="22862"/>
                </a:tc>
              </a:tr>
              <a:tr h="669516">
                <a:tc>
                  <a:txBody>
                    <a:bodyPr/>
                    <a:lstStyle/>
                    <a:p>
                      <a:pPr marL="0" marR="0">
                        <a:lnSpc>
                          <a:spcPct val="115000"/>
                        </a:lnSpc>
                        <a:spcBef>
                          <a:spcPts val="0"/>
                        </a:spcBef>
                        <a:spcAft>
                          <a:spcPts val="1000"/>
                        </a:spcAft>
                      </a:pPr>
                      <a:r>
                        <a:rPr lang="en-US" sz="2800" b="1" dirty="0">
                          <a:latin typeface="Calibri"/>
                          <a:ea typeface="Calibri"/>
                          <a:cs typeface="Times New Roman"/>
                        </a:rPr>
                        <a:t>Count</a:t>
                      </a:r>
                      <a:endParaRPr lang="en-US" sz="2400" b="1" dirty="0">
                        <a:latin typeface="Calibri"/>
                        <a:ea typeface="Calibri"/>
                        <a:cs typeface="Times New Roman"/>
                      </a:endParaRPr>
                    </a:p>
                  </a:txBody>
                  <a:tcPr marL="22860" marR="22860" marT="22862" marB="22862"/>
                </a:tc>
                <a:tc>
                  <a:txBody>
                    <a:bodyPr/>
                    <a:lstStyle/>
                    <a:p>
                      <a:pPr marL="0" marR="0">
                        <a:lnSpc>
                          <a:spcPct val="115000"/>
                        </a:lnSpc>
                        <a:spcBef>
                          <a:spcPts val="0"/>
                        </a:spcBef>
                        <a:spcAft>
                          <a:spcPts val="1000"/>
                        </a:spcAft>
                      </a:pPr>
                      <a:r>
                        <a:rPr lang="en-US" sz="2800" b="1" u="sng" dirty="0">
                          <a:latin typeface="Calibri"/>
                          <a:ea typeface="Calibri"/>
                          <a:cs typeface="Times New Roman"/>
                        </a:rPr>
                        <a:t>&gt;</a:t>
                      </a:r>
                      <a:r>
                        <a:rPr lang="en-US" sz="2800" b="1" dirty="0">
                          <a:latin typeface="Calibri"/>
                          <a:ea typeface="Calibri"/>
                          <a:cs typeface="Times New Roman"/>
                        </a:rPr>
                        <a:t>20 million/mL</a:t>
                      </a:r>
                      <a:endParaRPr lang="en-US" sz="2400" b="1" dirty="0">
                        <a:latin typeface="Calibri"/>
                        <a:ea typeface="Calibri"/>
                        <a:cs typeface="Times New Roman"/>
                      </a:endParaRPr>
                    </a:p>
                  </a:txBody>
                  <a:tcPr marL="22860" marR="22860" marT="22862" marB="22862"/>
                </a:tc>
              </a:tr>
              <a:tr h="669516">
                <a:tc>
                  <a:txBody>
                    <a:bodyPr/>
                    <a:lstStyle/>
                    <a:p>
                      <a:pPr marL="0" marR="0">
                        <a:lnSpc>
                          <a:spcPct val="115000"/>
                        </a:lnSpc>
                        <a:spcBef>
                          <a:spcPts val="0"/>
                        </a:spcBef>
                        <a:spcAft>
                          <a:spcPts val="1000"/>
                        </a:spcAft>
                      </a:pPr>
                      <a:r>
                        <a:rPr lang="en-US" sz="2800" b="1">
                          <a:latin typeface="Calibri"/>
                          <a:ea typeface="Calibri"/>
                          <a:cs typeface="Times New Roman"/>
                        </a:rPr>
                        <a:t>Motility</a:t>
                      </a:r>
                      <a:endParaRPr lang="en-US" sz="2400" b="1">
                        <a:latin typeface="Calibri"/>
                        <a:ea typeface="Calibri"/>
                        <a:cs typeface="Times New Roman"/>
                      </a:endParaRPr>
                    </a:p>
                  </a:txBody>
                  <a:tcPr marL="22860" marR="22860" marT="22862" marB="22862"/>
                </a:tc>
                <a:tc>
                  <a:txBody>
                    <a:bodyPr/>
                    <a:lstStyle/>
                    <a:p>
                      <a:pPr marL="0" marR="0">
                        <a:lnSpc>
                          <a:spcPct val="115000"/>
                        </a:lnSpc>
                        <a:spcBef>
                          <a:spcPts val="0"/>
                        </a:spcBef>
                        <a:spcAft>
                          <a:spcPts val="1000"/>
                        </a:spcAft>
                      </a:pPr>
                      <a:r>
                        <a:rPr lang="en-US" sz="2800" b="1" u="sng" dirty="0">
                          <a:latin typeface="Calibri"/>
                          <a:ea typeface="Calibri"/>
                          <a:cs typeface="Times New Roman"/>
                        </a:rPr>
                        <a:t>&gt;</a:t>
                      </a:r>
                      <a:r>
                        <a:rPr lang="en-US" sz="2800" b="1" dirty="0">
                          <a:latin typeface="Calibri"/>
                          <a:ea typeface="Calibri"/>
                          <a:cs typeface="Times New Roman"/>
                        </a:rPr>
                        <a:t>50%</a:t>
                      </a:r>
                      <a:endParaRPr lang="en-US" sz="2400" b="1" dirty="0">
                        <a:latin typeface="Calibri"/>
                        <a:ea typeface="Calibri"/>
                        <a:cs typeface="Times New Roman"/>
                      </a:endParaRPr>
                    </a:p>
                  </a:txBody>
                  <a:tcPr marL="22860" marR="22860" marT="22862" marB="22862"/>
                </a:tc>
              </a:tr>
              <a:tr h="669516">
                <a:tc>
                  <a:txBody>
                    <a:bodyPr/>
                    <a:lstStyle/>
                    <a:p>
                      <a:pPr marL="0" marR="0">
                        <a:lnSpc>
                          <a:spcPct val="115000"/>
                        </a:lnSpc>
                        <a:spcBef>
                          <a:spcPts val="0"/>
                        </a:spcBef>
                        <a:spcAft>
                          <a:spcPts val="1000"/>
                        </a:spcAft>
                      </a:pPr>
                      <a:r>
                        <a:rPr lang="en-US" sz="2800" b="1" dirty="0">
                          <a:latin typeface="Calibri"/>
                          <a:ea typeface="Calibri"/>
                          <a:cs typeface="Times New Roman"/>
                        </a:rPr>
                        <a:t>Morphology</a:t>
                      </a:r>
                      <a:endParaRPr lang="en-US" sz="2400" b="1" dirty="0">
                        <a:latin typeface="Calibri"/>
                        <a:ea typeface="Calibri"/>
                        <a:cs typeface="Times New Roman"/>
                      </a:endParaRPr>
                    </a:p>
                  </a:txBody>
                  <a:tcPr marL="22860" marR="22860" marT="22862" marB="22862"/>
                </a:tc>
                <a:tc>
                  <a:txBody>
                    <a:bodyPr/>
                    <a:lstStyle/>
                    <a:p>
                      <a:pPr marL="0" marR="0">
                        <a:lnSpc>
                          <a:spcPct val="115000"/>
                        </a:lnSpc>
                        <a:spcBef>
                          <a:spcPts val="0"/>
                        </a:spcBef>
                        <a:spcAft>
                          <a:spcPts val="1000"/>
                        </a:spcAft>
                      </a:pPr>
                      <a:r>
                        <a:rPr lang="en-US" sz="2800" b="1" u="sng" dirty="0">
                          <a:latin typeface="Calibri"/>
                          <a:ea typeface="Calibri"/>
                          <a:cs typeface="Times New Roman"/>
                        </a:rPr>
                        <a:t>&gt;</a:t>
                      </a:r>
                      <a:r>
                        <a:rPr lang="en-US" sz="2800" b="1" dirty="0">
                          <a:latin typeface="Calibri"/>
                          <a:ea typeface="Calibri"/>
                          <a:cs typeface="Times New Roman"/>
                        </a:rPr>
                        <a:t>30%</a:t>
                      </a:r>
                      <a:endParaRPr lang="en-US" sz="2400" b="1" dirty="0">
                        <a:latin typeface="Calibri"/>
                        <a:ea typeface="Calibri"/>
                        <a:cs typeface="Times New Roman"/>
                      </a:endParaRPr>
                    </a:p>
                  </a:txBody>
                  <a:tcPr marL="22860" marR="22860" marT="22862" marB="22862"/>
                </a:tc>
              </a:tr>
              <a:tr h="669516">
                <a:tc>
                  <a:txBody>
                    <a:bodyPr/>
                    <a:lstStyle/>
                    <a:p>
                      <a:pPr marL="0" marR="0">
                        <a:lnSpc>
                          <a:spcPct val="115000"/>
                        </a:lnSpc>
                        <a:spcBef>
                          <a:spcPts val="0"/>
                        </a:spcBef>
                        <a:spcAft>
                          <a:spcPts val="1000"/>
                        </a:spcAft>
                      </a:pPr>
                      <a:r>
                        <a:rPr lang="en-US" sz="2800" b="1" dirty="0">
                          <a:latin typeface="Calibri"/>
                          <a:ea typeface="Calibri"/>
                          <a:cs typeface="Times New Roman"/>
                        </a:rPr>
                        <a:t>WBCs</a:t>
                      </a:r>
                      <a:endParaRPr lang="en-US" sz="2400" b="1" dirty="0">
                        <a:latin typeface="Calibri"/>
                        <a:ea typeface="Calibri"/>
                        <a:cs typeface="Times New Roman"/>
                      </a:endParaRPr>
                    </a:p>
                  </a:txBody>
                  <a:tcPr marL="22860" marR="22860" marT="22862" marB="22862"/>
                </a:tc>
                <a:tc>
                  <a:txBody>
                    <a:bodyPr/>
                    <a:lstStyle/>
                    <a:p>
                      <a:pPr marL="0" marR="0">
                        <a:lnSpc>
                          <a:spcPct val="115000"/>
                        </a:lnSpc>
                        <a:spcBef>
                          <a:spcPts val="0"/>
                        </a:spcBef>
                        <a:spcAft>
                          <a:spcPts val="1000"/>
                        </a:spcAft>
                      </a:pPr>
                      <a:r>
                        <a:rPr lang="en-US" sz="2800" b="1" u="sng" dirty="0">
                          <a:latin typeface="Calibri"/>
                          <a:ea typeface="Calibri"/>
                          <a:cs typeface="Times New Roman"/>
                        </a:rPr>
                        <a:t>&lt;</a:t>
                      </a:r>
                      <a:r>
                        <a:rPr lang="en-US" sz="2800" b="1" dirty="0">
                          <a:latin typeface="Calibri"/>
                          <a:ea typeface="Calibri"/>
                          <a:cs typeface="Times New Roman"/>
                        </a:rPr>
                        <a:t>1 million/mL</a:t>
                      </a:r>
                      <a:endParaRPr lang="en-US" sz="2400" b="1" dirty="0">
                        <a:latin typeface="Calibri"/>
                        <a:ea typeface="Calibri"/>
                        <a:cs typeface="Times New Roman"/>
                      </a:endParaRPr>
                    </a:p>
                  </a:txBody>
                  <a:tcPr marL="22860" marR="22860" marT="22862" marB="22862"/>
                </a:tc>
              </a:tr>
              <a:tr h="1109084">
                <a:tc>
                  <a:txBody>
                    <a:bodyPr/>
                    <a:lstStyle/>
                    <a:p>
                      <a:pPr marL="0" marR="0" indent="0" algn="l" defTabSz="914400" rtl="0" eaLnBrk="1" fontAlgn="auto" latinLnBrk="0" hangingPunct="1">
                        <a:lnSpc>
                          <a:spcPct val="115000"/>
                        </a:lnSpc>
                        <a:spcBef>
                          <a:spcPts val="0"/>
                        </a:spcBef>
                        <a:spcAft>
                          <a:spcPts val="1000"/>
                        </a:spcAft>
                        <a:buClrTx/>
                        <a:buSzTx/>
                        <a:buFontTx/>
                        <a:buNone/>
                        <a:tabLst/>
                        <a:defRPr/>
                      </a:pPr>
                      <a:r>
                        <a:rPr lang="en-US" sz="2800" b="1" kern="1200" dirty="0" smtClean="0">
                          <a:solidFill>
                            <a:schemeClr val="dk1"/>
                          </a:solidFill>
                          <a:latin typeface="Calibri"/>
                          <a:ea typeface="Calibri"/>
                          <a:cs typeface="Times New Roman"/>
                        </a:rPr>
                        <a:t>PH</a:t>
                      </a:r>
                    </a:p>
                    <a:p>
                      <a:pPr marL="0" marR="0">
                        <a:lnSpc>
                          <a:spcPct val="115000"/>
                        </a:lnSpc>
                        <a:spcBef>
                          <a:spcPts val="0"/>
                        </a:spcBef>
                        <a:spcAft>
                          <a:spcPts val="1000"/>
                        </a:spcAft>
                      </a:pPr>
                      <a:endParaRPr lang="en-US" sz="2800" b="1" kern="1200" dirty="0">
                        <a:solidFill>
                          <a:schemeClr val="dk1"/>
                        </a:solidFill>
                        <a:latin typeface="Calibri"/>
                        <a:ea typeface="Calibri"/>
                        <a:cs typeface="Times New Roman"/>
                      </a:endParaRPr>
                    </a:p>
                  </a:txBody>
                  <a:tcPr marL="22860" marR="22860" marT="22862" marB="22862"/>
                </a:tc>
                <a:tc>
                  <a:txBody>
                    <a:bodyPr/>
                    <a:lstStyle/>
                    <a:p>
                      <a:pPr marL="0" marR="0">
                        <a:lnSpc>
                          <a:spcPct val="115000"/>
                        </a:lnSpc>
                        <a:spcBef>
                          <a:spcPts val="0"/>
                        </a:spcBef>
                        <a:spcAft>
                          <a:spcPts val="1000"/>
                        </a:spcAft>
                      </a:pPr>
                      <a:r>
                        <a:rPr lang="en-US" sz="2800" b="1" kern="1200" dirty="0" smtClean="0">
                          <a:solidFill>
                            <a:schemeClr val="dk1"/>
                          </a:solidFill>
                          <a:latin typeface="Calibri"/>
                          <a:ea typeface="Calibri"/>
                          <a:cs typeface="Times New Roman"/>
                        </a:rPr>
                        <a:t> 7.2-7.8</a:t>
                      </a:r>
                      <a:endParaRPr lang="en-US" sz="2800" b="1" kern="1200" dirty="0">
                        <a:solidFill>
                          <a:schemeClr val="dk1"/>
                        </a:solidFill>
                        <a:latin typeface="Calibri"/>
                        <a:ea typeface="Calibri"/>
                        <a:cs typeface="Times New Roman"/>
                      </a:endParaRPr>
                    </a:p>
                  </a:txBody>
                  <a:tcPr marL="22860" marR="22860" marT="22862" marB="22862"/>
                </a:tc>
              </a:tr>
            </a:tbl>
          </a:graphicData>
        </a:graphic>
      </p:graphicFrame>
      <p:sp>
        <p:nvSpPr>
          <p:cNvPr id="5" name="Title 1"/>
          <p:cNvSpPr>
            <a:spLocks noGrp="1"/>
          </p:cNvSpPr>
          <p:nvPr>
            <p:ph type="title"/>
          </p:nvPr>
        </p:nvSpPr>
        <p:spPr>
          <a:xfrm>
            <a:off x="1981200" y="274638"/>
            <a:ext cx="8229600" cy="1173162"/>
          </a:xfrm>
        </p:spPr>
        <p:txBody>
          <a:bodyPr rtlCol="0">
            <a:normAutofit fontScale="90000"/>
          </a:bodyPr>
          <a:lstStyle/>
          <a:p>
            <a:pPr>
              <a:defRPr/>
            </a:pPr>
            <a:r>
              <a:rPr lang="en-US" sz="3600" b="1" dirty="0">
                <a:solidFill>
                  <a:schemeClr val="accent6">
                    <a:lumMod val="75000"/>
                  </a:schemeClr>
                </a:solidFill>
                <a:latin typeface="Aharoni" pitchFamily="2" charset="-79"/>
                <a:cs typeface="Aharoni" pitchFamily="2" charset="-79"/>
              </a:rPr>
              <a:t/>
            </a:r>
            <a:br>
              <a:rPr lang="en-US" sz="3600" b="1" dirty="0">
                <a:solidFill>
                  <a:schemeClr val="accent6">
                    <a:lumMod val="75000"/>
                  </a:schemeClr>
                </a:solidFill>
                <a:latin typeface="Aharoni" pitchFamily="2" charset="-79"/>
                <a:cs typeface="Aharoni" pitchFamily="2" charset="-79"/>
              </a:rPr>
            </a:br>
            <a:r>
              <a:rPr lang="en-US" sz="3100" b="1" dirty="0">
                <a:solidFill>
                  <a:schemeClr val="accent6">
                    <a:lumMod val="75000"/>
                  </a:schemeClr>
                </a:solidFill>
                <a:latin typeface="Aharoni" pitchFamily="2" charset="-79"/>
                <a:cs typeface="Aharoni" pitchFamily="2" charset="-79"/>
              </a:rPr>
              <a:t>Diagnostic work up of male infertility contd.    </a:t>
            </a:r>
            <a:r>
              <a:rPr lang="en-US" dirty="0" smtClean="0"/>
              <a:t/>
            </a:r>
            <a:br>
              <a:rPr lang="en-US" dirty="0" smtClean="0"/>
            </a:br>
            <a:endParaRPr lang="en-US" dirty="0" smtClean="0"/>
          </a:p>
        </p:txBody>
      </p:sp>
    </p:spTree>
    <p:extLst>
      <p:ext uri="{BB962C8B-B14F-4D97-AF65-F5344CB8AC3E}">
        <p14:creationId xmlns:p14="http://schemas.microsoft.com/office/powerpoint/2010/main" val="465625940"/>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a:defRPr/>
            </a:pPr>
            <a:r>
              <a:rPr lang="en-US" sz="3200" b="1" dirty="0">
                <a:solidFill>
                  <a:schemeClr val="accent6">
                    <a:lumMod val="75000"/>
                  </a:schemeClr>
                </a:solidFill>
                <a:latin typeface="Aharoni" pitchFamily="2" charset="-79"/>
                <a:cs typeface="Aharoni" pitchFamily="2" charset="-79"/>
              </a:rPr>
              <a:t>Terminologies in seminal fluid analysis</a:t>
            </a:r>
          </a:p>
        </p:txBody>
      </p:sp>
      <p:sp>
        <p:nvSpPr>
          <p:cNvPr id="48131" name="Rectangle 3"/>
          <p:cNvSpPr>
            <a:spLocks noGrp="1" noChangeArrowheads="1"/>
          </p:cNvSpPr>
          <p:nvPr>
            <p:ph type="body" idx="1"/>
          </p:nvPr>
        </p:nvSpPr>
        <p:spPr>
          <a:xfrm>
            <a:off x="838200" y="1440873"/>
            <a:ext cx="10515600" cy="5250872"/>
          </a:xfrm>
        </p:spPr>
        <p:txBody>
          <a:bodyPr/>
          <a:lstStyle/>
          <a:p>
            <a:pPr>
              <a:lnSpc>
                <a:spcPct val="90000"/>
              </a:lnSpc>
              <a:buFont typeface="Arial" panose="020B0604020202020204" pitchFamily="34" charset="0"/>
              <a:buBlip>
                <a:blip r:embed="rId3"/>
              </a:buBlip>
            </a:pPr>
            <a:r>
              <a:rPr lang="en-US" altLang="en-US" b="1" dirty="0" err="1" smtClean="0"/>
              <a:t>Aspermia</a:t>
            </a:r>
            <a:r>
              <a:rPr lang="en-US" altLang="en-US" b="1" dirty="0" smtClean="0"/>
              <a:t>: </a:t>
            </a:r>
            <a:r>
              <a:rPr lang="en-US" altLang="en-US" dirty="0" smtClean="0"/>
              <a:t>failure of formation or emission of semen</a:t>
            </a:r>
          </a:p>
          <a:p>
            <a:pPr>
              <a:lnSpc>
                <a:spcPct val="90000"/>
              </a:lnSpc>
              <a:buFont typeface="Arial" panose="020B0604020202020204" pitchFamily="34" charset="0"/>
              <a:buBlip>
                <a:blip r:embed="rId3"/>
              </a:buBlip>
            </a:pPr>
            <a:r>
              <a:rPr lang="en-US" altLang="en-US" b="1" dirty="0" err="1" smtClean="0"/>
              <a:t>Oligospermia</a:t>
            </a:r>
            <a:r>
              <a:rPr lang="en-US" altLang="en-US" dirty="0" smtClean="0"/>
              <a:t>: &lt; 20 million/ml</a:t>
            </a:r>
          </a:p>
          <a:p>
            <a:pPr>
              <a:lnSpc>
                <a:spcPct val="90000"/>
              </a:lnSpc>
              <a:buFont typeface="Arial" panose="020B0604020202020204" pitchFamily="34" charset="0"/>
              <a:buBlip>
                <a:blip r:embed="rId3"/>
              </a:buBlip>
            </a:pPr>
            <a:r>
              <a:rPr lang="en-US" altLang="en-US" b="1" dirty="0" err="1" smtClean="0"/>
              <a:t>Polyzoospermia</a:t>
            </a:r>
            <a:r>
              <a:rPr lang="en-US" altLang="en-US" dirty="0" smtClean="0"/>
              <a:t>:&gt;350 million/ml</a:t>
            </a:r>
          </a:p>
          <a:p>
            <a:pPr>
              <a:lnSpc>
                <a:spcPct val="90000"/>
              </a:lnSpc>
              <a:buFont typeface="Arial" panose="020B0604020202020204" pitchFamily="34" charset="0"/>
              <a:buBlip>
                <a:blip r:embed="rId3"/>
              </a:buBlip>
            </a:pPr>
            <a:r>
              <a:rPr lang="en-US" altLang="en-US" b="1" dirty="0" err="1" smtClean="0"/>
              <a:t>Azoospermia</a:t>
            </a:r>
            <a:r>
              <a:rPr lang="en-US" altLang="en-US" dirty="0" smtClean="0"/>
              <a:t>: no spermatozoa</a:t>
            </a:r>
          </a:p>
          <a:p>
            <a:pPr>
              <a:lnSpc>
                <a:spcPct val="90000"/>
              </a:lnSpc>
              <a:buFont typeface="Arial" panose="020B0604020202020204" pitchFamily="34" charset="0"/>
              <a:buBlip>
                <a:blip r:embed="rId3"/>
              </a:buBlip>
            </a:pPr>
            <a:r>
              <a:rPr lang="en-US" altLang="en-US" b="1" dirty="0" err="1" smtClean="0"/>
              <a:t>Asthenozoospermia</a:t>
            </a:r>
            <a:r>
              <a:rPr lang="en-US" altLang="en-US" b="1" dirty="0" smtClean="0"/>
              <a:t>: </a:t>
            </a:r>
            <a:r>
              <a:rPr lang="en-US" altLang="en-US" dirty="0" smtClean="0"/>
              <a:t>abnormal motility</a:t>
            </a:r>
          </a:p>
          <a:p>
            <a:pPr>
              <a:lnSpc>
                <a:spcPct val="90000"/>
              </a:lnSpc>
              <a:buFont typeface="Arial" panose="020B0604020202020204" pitchFamily="34" charset="0"/>
              <a:buBlip>
                <a:blip r:embed="rId3"/>
              </a:buBlip>
            </a:pPr>
            <a:r>
              <a:rPr lang="en-US" altLang="en-US" b="1" dirty="0" err="1" smtClean="0"/>
              <a:t>Teratozoospermia</a:t>
            </a:r>
            <a:r>
              <a:rPr lang="en-US" altLang="en-US" b="1" dirty="0" smtClean="0"/>
              <a:t>: </a:t>
            </a:r>
            <a:r>
              <a:rPr lang="en-US" altLang="en-US" dirty="0" smtClean="0"/>
              <a:t>abnormal morphology</a:t>
            </a:r>
          </a:p>
          <a:p>
            <a:pPr>
              <a:lnSpc>
                <a:spcPct val="90000"/>
              </a:lnSpc>
              <a:buFont typeface="Arial" panose="020B0604020202020204" pitchFamily="34" charset="0"/>
              <a:buBlip>
                <a:blip r:embed="rId3"/>
              </a:buBlip>
            </a:pPr>
            <a:r>
              <a:rPr lang="en-US" altLang="en-US" b="1" dirty="0" err="1" smtClean="0"/>
              <a:t>Necrozoospermia</a:t>
            </a:r>
            <a:r>
              <a:rPr lang="en-US" altLang="en-US" dirty="0" smtClean="0"/>
              <a:t>: dead or motionless</a:t>
            </a:r>
          </a:p>
        </p:txBody>
      </p:sp>
    </p:spTree>
    <p:extLst>
      <p:ext uri="{BB962C8B-B14F-4D97-AF65-F5344CB8AC3E}">
        <p14:creationId xmlns:p14="http://schemas.microsoft.com/office/powerpoint/2010/main" val="1672051610"/>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12618" y="1482436"/>
            <a:ext cx="11166764" cy="4932219"/>
          </a:xfrm>
        </p:spPr>
        <p:txBody>
          <a:bodyPr rtlCol="0">
            <a:normAutofit/>
          </a:bodyPr>
          <a:lstStyle/>
          <a:p>
            <a:pPr>
              <a:buNone/>
              <a:defRPr/>
            </a:pPr>
            <a:r>
              <a:rPr lang="en-US" sz="3600" b="1" dirty="0"/>
              <a:t>Semen volume </a:t>
            </a:r>
          </a:p>
          <a:p>
            <a:pPr>
              <a:buBlip>
                <a:blip r:embed="rId2"/>
              </a:buBlip>
              <a:defRPr/>
            </a:pPr>
            <a:r>
              <a:rPr lang="en-US" dirty="0"/>
              <a:t>The mean semen volume in the WHO study </a:t>
            </a:r>
            <a:r>
              <a:rPr lang="en-US" b="1" dirty="0"/>
              <a:t>was 3.7 mL</a:t>
            </a:r>
            <a:r>
              <a:rPr lang="en-US" dirty="0"/>
              <a:t>; the lower reference limit was 1.5 mL . </a:t>
            </a:r>
          </a:p>
          <a:p>
            <a:pPr>
              <a:buBlip>
                <a:blip r:embed="rId2"/>
              </a:buBlip>
              <a:defRPr/>
            </a:pPr>
            <a:r>
              <a:rPr lang="en-US" dirty="0"/>
              <a:t>A low or absent ejaculate volume suggests the possibility of:</a:t>
            </a:r>
          </a:p>
          <a:p>
            <a:pPr lvl="2">
              <a:buBlip>
                <a:blip r:embed="rId3"/>
              </a:buBlip>
              <a:defRPr/>
            </a:pPr>
            <a:r>
              <a:rPr lang="en-US" sz="2400" dirty="0" smtClean="0"/>
              <a:t>Failed emission</a:t>
            </a:r>
          </a:p>
          <a:p>
            <a:pPr lvl="2">
              <a:buBlip>
                <a:blip r:embed="rId3"/>
              </a:buBlip>
              <a:defRPr/>
            </a:pPr>
            <a:r>
              <a:rPr lang="en-US" sz="2400" dirty="0" smtClean="0"/>
              <a:t>Incomplete collection </a:t>
            </a:r>
          </a:p>
          <a:p>
            <a:pPr lvl="2">
              <a:buBlip>
                <a:blip r:embed="rId3"/>
              </a:buBlip>
              <a:defRPr/>
            </a:pPr>
            <a:r>
              <a:rPr lang="en-US" sz="2400" dirty="0" smtClean="0"/>
              <a:t>A short abstinence interval </a:t>
            </a:r>
          </a:p>
          <a:p>
            <a:pPr lvl="2">
              <a:buBlip>
                <a:blip r:embed="rId3"/>
              </a:buBlip>
              <a:defRPr/>
            </a:pPr>
            <a:r>
              <a:rPr lang="en-US" sz="2400" dirty="0" smtClean="0"/>
              <a:t>Congenital bilateral absence of the vas deferens</a:t>
            </a:r>
          </a:p>
          <a:p>
            <a:pPr lvl="2">
              <a:buBlip>
                <a:blip r:embed="rId3"/>
              </a:buBlip>
              <a:defRPr/>
            </a:pPr>
            <a:r>
              <a:rPr lang="en-US" sz="2400" dirty="0" smtClean="0"/>
              <a:t>Ejaculatory duct obstruction</a:t>
            </a:r>
          </a:p>
          <a:p>
            <a:pPr lvl="2">
              <a:buBlip>
                <a:blip r:embed="rId3"/>
              </a:buBlip>
              <a:defRPr/>
            </a:pPr>
            <a:r>
              <a:rPr lang="en-US" sz="2400" dirty="0" smtClean="0"/>
              <a:t>Hypogonadism, or </a:t>
            </a:r>
          </a:p>
          <a:p>
            <a:pPr lvl="2">
              <a:buBlip>
                <a:blip r:embed="rId3"/>
              </a:buBlip>
              <a:defRPr/>
            </a:pPr>
            <a:r>
              <a:rPr lang="en-US" sz="2400" dirty="0" smtClean="0"/>
              <a:t>Retrograde ejaculation.</a:t>
            </a:r>
          </a:p>
          <a:p>
            <a:pPr>
              <a:defRPr/>
            </a:pPr>
            <a:endParaRPr lang="en-US" sz="3200" dirty="0" smtClean="0"/>
          </a:p>
        </p:txBody>
      </p:sp>
      <p:sp>
        <p:nvSpPr>
          <p:cNvPr id="4" name="Title 1"/>
          <p:cNvSpPr>
            <a:spLocks noGrp="1"/>
          </p:cNvSpPr>
          <p:nvPr>
            <p:ph type="title"/>
          </p:nvPr>
        </p:nvSpPr>
        <p:spPr/>
        <p:txBody>
          <a:bodyPr rtlCol="0">
            <a:normAutofit fontScale="90000"/>
          </a:bodyPr>
          <a:lstStyle/>
          <a:p>
            <a:pPr>
              <a:defRPr/>
            </a:pPr>
            <a:r>
              <a:rPr lang="en-US" sz="3600" b="1" dirty="0">
                <a:solidFill>
                  <a:schemeClr val="accent6">
                    <a:lumMod val="75000"/>
                  </a:schemeClr>
                </a:solidFill>
                <a:latin typeface="Aharoni" pitchFamily="2" charset="-79"/>
                <a:cs typeface="Aharoni" pitchFamily="2" charset="-79"/>
              </a:rPr>
              <a:t/>
            </a:r>
            <a:br>
              <a:rPr lang="en-US" sz="3600" b="1" dirty="0">
                <a:solidFill>
                  <a:schemeClr val="accent6">
                    <a:lumMod val="75000"/>
                  </a:schemeClr>
                </a:solidFill>
                <a:latin typeface="Aharoni" pitchFamily="2" charset="-79"/>
                <a:cs typeface="Aharoni" pitchFamily="2" charset="-79"/>
              </a:rPr>
            </a:br>
            <a:r>
              <a:rPr lang="en-US" sz="3100" b="1" dirty="0">
                <a:solidFill>
                  <a:schemeClr val="accent6">
                    <a:lumMod val="75000"/>
                  </a:schemeClr>
                </a:solidFill>
                <a:latin typeface="Aharoni" pitchFamily="2" charset="-79"/>
                <a:cs typeface="Aharoni" pitchFamily="2" charset="-79"/>
              </a:rPr>
              <a:t>Diagnostic work up of male infertility contd.    </a:t>
            </a:r>
            <a:r>
              <a:rPr lang="en-US" dirty="0" smtClean="0"/>
              <a:t/>
            </a:r>
            <a:br>
              <a:rPr lang="en-US" dirty="0" smtClean="0"/>
            </a:br>
            <a:endParaRPr lang="en-US" dirty="0" smtClean="0"/>
          </a:p>
        </p:txBody>
      </p:sp>
    </p:spTree>
    <p:extLst>
      <p:ext uri="{BB962C8B-B14F-4D97-AF65-F5344CB8AC3E}">
        <p14:creationId xmlns:p14="http://schemas.microsoft.com/office/powerpoint/2010/main" val="2351187006"/>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427018"/>
            <a:ext cx="10515600" cy="4749945"/>
          </a:xfrm>
        </p:spPr>
        <p:txBody>
          <a:bodyPr rtlCol="0">
            <a:normAutofit/>
          </a:bodyPr>
          <a:lstStyle/>
          <a:p>
            <a:pPr marL="742950" indent="-742950">
              <a:buNone/>
              <a:defRPr/>
            </a:pPr>
            <a:r>
              <a:rPr lang="en-US" sz="3000" b="1" dirty="0"/>
              <a:t>2. Sperm Function Tests</a:t>
            </a:r>
            <a:endParaRPr lang="en-US" sz="3900" b="1" dirty="0"/>
          </a:p>
          <a:p>
            <a:pPr>
              <a:buNone/>
              <a:defRPr/>
            </a:pPr>
            <a:r>
              <a:rPr lang="en-US" sz="2600" b="1" dirty="0"/>
              <a:t>a. Sperm Penetration Assay</a:t>
            </a:r>
          </a:p>
          <a:p>
            <a:pPr>
              <a:buBlip>
                <a:blip r:embed="rId2"/>
              </a:buBlip>
              <a:defRPr/>
            </a:pPr>
            <a:r>
              <a:rPr lang="en-US" sz="2400" dirty="0"/>
              <a:t>The zona pellucida surrounding the oocyte blocks entry of more than one sperm and fertilization by sperm of a different species, but if removed by gentle enzymatic digestion, sperm of another species can penetrate the egg.</a:t>
            </a:r>
          </a:p>
          <a:p>
            <a:pPr>
              <a:buBlip>
                <a:blip r:embed="rId2"/>
              </a:buBlip>
              <a:defRPr/>
            </a:pPr>
            <a:r>
              <a:rPr lang="en-US" sz="2400" dirty="0"/>
              <a:t> In the sperm penetration assay, zona-free eggs collected from superovulated </a:t>
            </a:r>
            <a:r>
              <a:rPr lang="en-US" sz="2400" b="1" dirty="0"/>
              <a:t>golden hamsters </a:t>
            </a:r>
            <a:r>
              <a:rPr lang="en-US" sz="2400" dirty="0"/>
              <a:t>are incubated with washed human sperm and the proportion of eggs penetrated or the number of sperm penetrations per egg by the sperm of the test subject is compared to that observed in a parallel incubation using sperm from a known fertile individual.</a:t>
            </a:r>
          </a:p>
          <a:p>
            <a:pPr>
              <a:buBlip>
                <a:blip r:embed="rId2"/>
              </a:buBlip>
              <a:defRPr/>
            </a:pPr>
            <a:r>
              <a:rPr lang="en-US" sz="2400" b="1" dirty="0"/>
              <a:t>The test is cumbersome and costly, time-consuming, and not widely available.</a:t>
            </a:r>
          </a:p>
          <a:p>
            <a:pPr marL="742950" indent="-742950">
              <a:buNone/>
              <a:defRPr/>
            </a:pPr>
            <a:endParaRPr lang="en-US" sz="2400" b="1" dirty="0"/>
          </a:p>
        </p:txBody>
      </p:sp>
      <p:sp>
        <p:nvSpPr>
          <p:cNvPr id="4" name="Title 1"/>
          <p:cNvSpPr>
            <a:spLocks noGrp="1"/>
          </p:cNvSpPr>
          <p:nvPr>
            <p:ph type="title"/>
          </p:nvPr>
        </p:nvSpPr>
        <p:spPr/>
        <p:txBody>
          <a:bodyPr rtlCol="0">
            <a:normAutofit fontScale="90000"/>
          </a:bodyPr>
          <a:lstStyle/>
          <a:p>
            <a:pPr>
              <a:defRPr/>
            </a:pPr>
            <a:r>
              <a:rPr lang="en-US" sz="3600" b="1" dirty="0">
                <a:solidFill>
                  <a:schemeClr val="accent6">
                    <a:lumMod val="75000"/>
                  </a:schemeClr>
                </a:solidFill>
                <a:latin typeface="Aharoni" pitchFamily="2" charset="-79"/>
                <a:cs typeface="Aharoni" pitchFamily="2" charset="-79"/>
              </a:rPr>
              <a:t/>
            </a:r>
            <a:br>
              <a:rPr lang="en-US" sz="3600" b="1" dirty="0">
                <a:solidFill>
                  <a:schemeClr val="accent6">
                    <a:lumMod val="75000"/>
                  </a:schemeClr>
                </a:solidFill>
                <a:latin typeface="Aharoni" pitchFamily="2" charset="-79"/>
                <a:cs typeface="Aharoni" pitchFamily="2" charset="-79"/>
              </a:rPr>
            </a:br>
            <a:r>
              <a:rPr lang="en-US" sz="3100" b="1" dirty="0">
                <a:solidFill>
                  <a:schemeClr val="accent6">
                    <a:lumMod val="75000"/>
                  </a:schemeClr>
                </a:solidFill>
                <a:latin typeface="Aharoni" pitchFamily="2" charset="-79"/>
                <a:cs typeface="Aharoni" pitchFamily="2" charset="-79"/>
              </a:rPr>
              <a:t>Diagnostic work up of male infertility contd.    </a:t>
            </a:r>
            <a:r>
              <a:rPr lang="en-US" dirty="0" smtClean="0"/>
              <a:t/>
            </a:r>
            <a:br>
              <a:rPr lang="en-US" dirty="0" smtClean="0"/>
            </a:br>
            <a:endParaRPr lang="en-US" dirty="0" smtClean="0"/>
          </a:p>
        </p:txBody>
      </p:sp>
    </p:spTree>
    <p:extLst>
      <p:ext uri="{BB962C8B-B14F-4D97-AF65-F5344CB8AC3E}">
        <p14:creationId xmlns:p14="http://schemas.microsoft.com/office/powerpoint/2010/main" val="89198287"/>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Content Placeholder 2"/>
          <p:cNvSpPr>
            <a:spLocks noGrp="1"/>
          </p:cNvSpPr>
          <p:nvPr>
            <p:ph idx="1"/>
          </p:nvPr>
        </p:nvSpPr>
        <p:spPr>
          <a:xfrm>
            <a:off x="838200" y="1399309"/>
            <a:ext cx="10515600" cy="4777654"/>
          </a:xfrm>
        </p:spPr>
        <p:txBody>
          <a:bodyPr/>
          <a:lstStyle/>
          <a:p>
            <a:pPr eaLnBrk="1" hangingPunct="1">
              <a:buFont typeface="Arial" panose="020B0604020202020204" pitchFamily="34" charset="0"/>
              <a:buNone/>
            </a:pPr>
            <a:r>
              <a:rPr lang="en-US" altLang="en-US" b="1" dirty="0" smtClean="0"/>
              <a:t>b. Human </a:t>
            </a:r>
            <a:r>
              <a:rPr lang="en-US" altLang="en-US" b="1" dirty="0" err="1" smtClean="0"/>
              <a:t>Zona</a:t>
            </a:r>
            <a:r>
              <a:rPr lang="en-US" altLang="en-US" b="1" dirty="0" smtClean="0"/>
              <a:t> Binding Assay</a:t>
            </a:r>
          </a:p>
          <a:p>
            <a:pPr eaLnBrk="1" hangingPunct="1">
              <a:buFont typeface="Arial" panose="020B0604020202020204" pitchFamily="34" charset="0"/>
              <a:buBlip>
                <a:blip r:embed="rId2"/>
              </a:buBlip>
            </a:pPr>
            <a:r>
              <a:rPr lang="en-US" altLang="en-US" sz="2400" dirty="0"/>
              <a:t>Whereas sperm penetration of </a:t>
            </a:r>
            <a:r>
              <a:rPr lang="en-US" altLang="en-US" sz="2400" dirty="0" err="1"/>
              <a:t>zona</a:t>
            </a:r>
            <a:r>
              <a:rPr lang="en-US" altLang="en-US" sz="2400" dirty="0"/>
              <a:t>-free eggs may test the ability of sperm to penetrate the oocyte, by definition, it does not test the ability of sperm to bind to and penetrate the </a:t>
            </a:r>
            <a:r>
              <a:rPr lang="en-US" altLang="en-US" sz="2400" dirty="0" err="1"/>
              <a:t>zona</a:t>
            </a:r>
            <a:r>
              <a:rPr lang="en-US" altLang="en-US" sz="2400" dirty="0"/>
              <a:t> </a:t>
            </a:r>
            <a:r>
              <a:rPr lang="en-US" altLang="en-US" sz="2400" dirty="0" err="1"/>
              <a:t>pellucida</a:t>
            </a:r>
            <a:r>
              <a:rPr lang="en-US" altLang="en-US" sz="2400" dirty="0"/>
              <a:t>.</a:t>
            </a:r>
          </a:p>
          <a:p>
            <a:pPr eaLnBrk="1" hangingPunct="1">
              <a:buFont typeface="Arial" panose="020B0604020202020204" pitchFamily="34" charset="0"/>
              <a:buBlip>
                <a:blip r:embed="rId2"/>
              </a:buBlip>
            </a:pPr>
            <a:r>
              <a:rPr lang="en-US" altLang="en-US" sz="2400" dirty="0"/>
              <a:t> In contrast, the human </a:t>
            </a:r>
            <a:r>
              <a:rPr lang="en-US" altLang="en-US" sz="2400" dirty="0" err="1"/>
              <a:t>zona</a:t>
            </a:r>
            <a:r>
              <a:rPr lang="en-US" altLang="en-US" sz="2400" dirty="0"/>
              <a:t> binding assay uses </a:t>
            </a:r>
            <a:r>
              <a:rPr lang="en-US" altLang="en-US" sz="2400" b="1" dirty="0"/>
              <a:t>bisected </a:t>
            </a:r>
            <a:r>
              <a:rPr lang="en-US" altLang="en-US" sz="2400" b="1" dirty="0" err="1"/>
              <a:t>zonae</a:t>
            </a:r>
            <a:r>
              <a:rPr lang="en-US" altLang="en-US" sz="2400" b="1" dirty="0"/>
              <a:t> derived from excised ovarian tissue </a:t>
            </a:r>
            <a:r>
              <a:rPr lang="en-US" altLang="en-US" sz="2400" dirty="0"/>
              <a:t>and compares directly the binding of test subject and fertile control sperm.</a:t>
            </a:r>
          </a:p>
          <a:p>
            <a:pPr eaLnBrk="1" hangingPunct="1">
              <a:buFont typeface="Arial" panose="020B0604020202020204" pitchFamily="34" charset="0"/>
              <a:buNone/>
            </a:pPr>
            <a:endParaRPr lang="en-US" altLang="en-US" sz="3000" dirty="0"/>
          </a:p>
          <a:p>
            <a:pPr eaLnBrk="1" hangingPunct="1"/>
            <a:endParaRPr lang="en-US" altLang="en-US" dirty="0" smtClean="0"/>
          </a:p>
        </p:txBody>
      </p:sp>
      <p:sp>
        <p:nvSpPr>
          <p:cNvPr id="4" name="Title 1"/>
          <p:cNvSpPr>
            <a:spLocks noGrp="1"/>
          </p:cNvSpPr>
          <p:nvPr>
            <p:ph type="title"/>
          </p:nvPr>
        </p:nvSpPr>
        <p:spPr/>
        <p:txBody>
          <a:bodyPr rtlCol="0">
            <a:normAutofit fontScale="90000"/>
          </a:bodyPr>
          <a:lstStyle/>
          <a:p>
            <a:pPr>
              <a:defRPr/>
            </a:pPr>
            <a:r>
              <a:rPr lang="en-US" sz="3600" b="1" dirty="0">
                <a:solidFill>
                  <a:schemeClr val="accent6">
                    <a:lumMod val="75000"/>
                  </a:schemeClr>
                </a:solidFill>
                <a:latin typeface="Aharoni" pitchFamily="2" charset="-79"/>
                <a:cs typeface="Aharoni" pitchFamily="2" charset="-79"/>
              </a:rPr>
              <a:t/>
            </a:r>
            <a:br>
              <a:rPr lang="en-US" sz="3600" b="1" dirty="0">
                <a:solidFill>
                  <a:schemeClr val="accent6">
                    <a:lumMod val="75000"/>
                  </a:schemeClr>
                </a:solidFill>
                <a:latin typeface="Aharoni" pitchFamily="2" charset="-79"/>
                <a:cs typeface="Aharoni" pitchFamily="2" charset="-79"/>
              </a:rPr>
            </a:br>
            <a:r>
              <a:rPr lang="en-US" sz="3100" b="1" dirty="0">
                <a:solidFill>
                  <a:schemeClr val="accent6">
                    <a:lumMod val="75000"/>
                  </a:schemeClr>
                </a:solidFill>
                <a:latin typeface="Aharoni" pitchFamily="2" charset="-79"/>
                <a:cs typeface="Aharoni" pitchFamily="2" charset="-79"/>
              </a:rPr>
              <a:t>Diagnostic work up of male infertility contd.    </a:t>
            </a:r>
            <a:r>
              <a:rPr lang="en-US" dirty="0" smtClean="0"/>
              <a:t/>
            </a:r>
            <a:br>
              <a:rPr lang="en-US" dirty="0" smtClean="0"/>
            </a:br>
            <a:endParaRPr lang="en-US" dirty="0" smtClean="0"/>
          </a:p>
        </p:txBody>
      </p:sp>
    </p:spTree>
    <p:extLst>
      <p:ext uri="{BB962C8B-B14F-4D97-AF65-F5344CB8AC3E}">
        <p14:creationId xmlns:p14="http://schemas.microsoft.com/office/powerpoint/2010/main" val="769001157"/>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440873"/>
            <a:ext cx="10515600" cy="4736090"/>
          </a:xfrm>
        </p:spPr>
        <p:txBody>
          <a:bodyPr rtlCol="0">
            <a:normAutofit lnSpcReduction="10000"/>
          </a:bodyPr>
          <a:lstStyle/>
          <a:p>
            <a:pPr>
              <a:buNone/>
              <a:defRPr/>
            </a:pPr>
            <a:r>
              <a:rPr lang="en-US" sz="3600" b="1" dirty="0"/>
              <a:t>3. Endocrine Evaluation</a:t>
            </a:r>
            <a:endParaRPr lang="en-US" sz="2600" dirty="0"/>
          </a:p>
          <a:p>
            <a:pPr>
              <a:buBlip>
                <a:blip r:embed="rId2"/>
              </a:buBlip>
              <a:defRPr/>
            </a:pPr>
            <a:r>
              <a:rPr lang="en-US" dirty="0" smtClean="0"/>
              <a:t>Endocrine disorders involving the hypothalamic-pituitary-testicular axis are well recognized but uncommon causes of male infertility and are extremely uncommon in men having normal semen parameters. </a:t>
            </a:r>
          </a:p>
          <a:p>
            <a:pPr>
              <a:buBlip>
                <a:blip r:embed="rId2"/>
              </a:buBlip>
              <a:defRPr/>
            </a:pPr>
            <a:r>
              <a:rPr lang="en-US" dirty="0" smtClean="0"/>
              <a:t>Indications for endocrine evaluation in infertile men include </a:t>
            </a:r>
          </a:p>
          <a:p>
            <a:pPr marL="971550" lvl="1" indent="-571500">
              <a:buBlip>
                <a:blip r:embed="rId3"/>
              </a:buBlip>
              <a:defRPr/>
            </a:pPr>
            <a:r>
              <a:rPr lang="en-US" dirty="0" smtClean="0"/>
              <a:t>An abnormal semen analysis (sperm count &lt;10 million/ml), </a:t>
            </a:r>
          </a:p>
          <a:p>
            <a:pPr marL="971550" lvl="1" indent="-571500">
              <a:buBlip>
                <a:blip r:embed="rId3"/>
              </a:buBlip>
              <a:defRPr/>
            </a:pPr>
            <a:r>
              <a:rPr lang="en-US" dirty="0" smtClean="0"/>
              <a:t>Sexual dysfunction (decreased libido, impotence), and </a:t>
            </a:r>
          </a:p>
          <a:p>
            <a:pPr marL="971550" lvl="1" indent="-571500">
              <a:buBlip>
                <a:blip r:embed="rId3"/>
              </a:buBlip>
              <a:defRPr/>
            </a:pPr>
            <a:r>
              <a:rPr lang="en-US" dirty="0" smtClean="0"/>
              <a:t>Endocrinopathy</a:t>
            </a:r>
          </a:p>
          <a:p>
            <a:pPr>
              <a:buBlip>
                <a:blip r:embed="rId2"/>
              </a:buBlip>
              <a:defRPr/>
            </a:pPr>
            <a:r>
              <a:rPr lang="en-US" dirty="0" smtClean="0"/>
              <a:t>A basic endocrine evaluation of the infertile male are FSH and total testosterone and will detect the vast majority of clinically significant endocrinopathies.</a:t>
            </a:r>
          </a:p>
          <a:p>
            <a:pPr>
              <a:defRPr/>
            </a:pPr>
            <a:endParaRPr lang="en-US" dirty="0" smtClean="0"/>
          </a:p>
        </p:txBody>
      </p:sp>
      <p:sp>
        <p:nvSpPr>
          <p:cNvPr id="4" name="Title 1"/>
          <p:cNvSpPr>
            <a:spLocks noGrp="1"/>
          </p:cNvSpPr>
          <p:nvPr>
            <p:ph type="title"/>
          </p:nvPr>
        </p:nvSpPr>
        <p:spPr/>
        <p:txBody>
          <a:bodyPr rtlCol="0">
            <a:normAutofit fontScale="90000"/>
          </a:bodyPr>
          <a:lstStyle/>
          <a:p>
            <a:pPr>
              <a:defRPr/>
            </a:pPr>
            <a:r>
              <a:rPr lang="en-US" sz="3600" b="1" dirty="0">
                <a:solidFill>
                  <a:schemeClr val="accent6">
                    <a:lumMod val="75000"/>
                  </a:schemeClr>
                </a:solidFill>
                <a:latin typeface="Aharoni" pitchFamily="2" charset="-79"/>
                <a:cs typeface="Aharoni" pitchFamily="2" charset="-79"/>
              </a:rPr>
              <a:t/>
            </a:r>
            <a:br>
              <a:rPr lang="en-US" sz="3600" b="1" dirty="0">
                <a:solidFill>
                  <a:schemeClr val="accent6">
                    <a:lumMod val="75000"/>
                  </a:schemeClr>
                </a:solidFill>
                <a:latin typeface="Aharoni" pitchFamily="2" charset="-79"/>
                <a:cs typeface="Aharoni" pitchFamily="2" charset="-79"/>
              </a:rPr>
            </a:br>
            <a:r>
              <a:rPr lang="en-US" sz="3100" b="1" dirty="0">
                <a:solidFill>
                  <a:schemeClr val="accent6">
                    <a:lumMod val="75000"/>
                  </a:schemeClr>
                </a:solidFill>
                <a:latin typeface="Aharoni" pitchFamily="2" charset="-79"/>
                <a:cs typeface="Aharoni" pitchFamily="2" charset="-79"/>
              </a:rPr>
              <a:t>Diagnostic work up of male infertility contd.    </a:t>
            </a:r>
            <a:r>
              <a:rPr lang="en-US" dirty="0" smtClean="0"/>
              <a:t/>
            </a:r>
            <a:br>
              <a:rPr lang="en-US" dirty="0" smtClean="0"/>
            </a:br>
            <a:endParaRPr lang="en-US" dirty="0" smtClean="0"/>
          </a:p>
        </p:txBody>
      </p:sp>
    </p:spTree>
    <p:extLst>
      <p:ext uri="{BB962C8B-B14F-4D97-AF65-F5344CB8AC3E}">
        <p14:creationId xmlns:p14="http://schemas.microsoft.com/office/powerpoint/2010/main" val="2263368690"/>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524000"/>
            <a:ext cx="10515600" cy="4890655"/>
          </a:xfrm>
        </p:spPr>
        <p:txBody>
          <a:bodyPr rtlCol="0">
            <a:normAutofit fontScale="92500"/>
          </a:bodyPr>
          <a:lstStyle/>
          <a:p>
            <a:pPr>
              <a:buNone/>
              <a:defRPr/>
            </a:pPr>
            <a:r>
              <a:rPr lang="en-US" sz="3900" b="1" dirty="0"/>
              <a:t>4. Genetic Evaluation</a:t>
            </a:r>
            <a:endParaRPr lang="en-US" sz="1300" dirty="0"/>
          </a:p>
          <a:p>
            <a:pPr>
              <a:buBlip>
                <a:blip r:embed="rId2"/>
              </a:buBlip>
              <a:defRPr/>
            </a:pPr>
            <a:r>
              <a:rPr lang="en-US" sz="2600" dirty="0"/>
              <a:t>Genetic abnormalities can cause infertility by interfering with sperm production or transport.</a:t>
            </a:r>
          </a:p>
          <a:p>
            <a:pPr>
              <a:buBlip>
                <a:blip r:embed="rId2"/>
              </a:buBlip>
              <a:defRPr/>
            </a:pPr>
            <a:r>
              <a:rPr lang="en-US" sz="2600" dirty="0"/>
              <a:t> Karyotyping should be offered to men with </a:t>
            </a:r>
            <a:r>
              <a:rPr lang="en-US" sz="2600" b="1" dirty="0"/>
              <a:t>non obstructive azoospermia or severe oligospermia (less than 5 million/mL) </a:t>
            </a:r>
            <a:r>
              <a:rPr lang="en-US" sz="2600" dirty="0"/>
              <a:t>before their sperm are used for IVF</a:t>
            </a:r>
          </a:p>
          <a:p>
            <a:pPr>
              <a:buBlip>
                <a:blip r:embed="rId2"/>
              </a:buBlip>
              <a:defRPr/>
            </a:pPr>
            <a:r>
              <a:rPr lang="en-US" sz="2600" dirty="0"/>
              <a:t>Currently, those most relevant to male infertility and its treatment include:</a:t>
            </a:r>
          </a:p>
          <a:p>
            <a:pPr lvl="1">
              <a:buBlip>
                <a:blip r:embed="rId3"/>
              </a:buBlip>
              <a:defRPr/>
            </a:pPr>
            <a:r>
              <a:rPr lang="en-US" sz="2600" dirty="0"/>
              <a:t> </a:t>
            </a:r>
            <a:r>
              <a:rPr lang="en-US" sz="2600" b="1" dirty="0"/>
              <a:t>Mutations within the cystic fibrosis </a:t>
            </a:r>
            <a:r>
              <a:rPr lang="en-US" sz="2600" dirty="0"/>
              <a:t>transmembrane conductance regulator (CFTR) gene</a:t>
            </a:r>
          </a:p>
          <a:p>
            <a:pPr lvl="1">
              <a:buBlip>
                <a:blip r:embed="rId3"/>
              </a:buBlip>
              <a:defRPr/>
            </a:pPr>
            <a:r>
              <a:rPr lang="en-US" sz="2600" dirty="0"/>
              <a:t>chromosomal anomalies resulting in testicular dysfunction (</a:t>
            </a:r>
            <a:r>
              <a:rPr lang="en-US" sz="2600" b="1" dirty="0"/>
              <a:t>Klinefelter syndrome</a:t>
            </a:r>
            <a:r>
              <a:rPr lang="en-US" sz="2600" dirty="0"/>
              <a:t>; 47, XXY); and </a:t>
            </a:r>
          </a:p>
          <a:p>
            <a:pPr lvl="1">
              <a:buBlip>
                <a:blip r:embed="rId3"/>
              </a:buBlip>
              <a:defRPr/>
            </a:pPr>
            <a:r>
              <a:rPr lang="en-US" sz="2600" dirty="0"/>
              <a:t>Y chromosome microdeletions associated with abnormalities of spermatogenesis. </a:t>
            </a:r>
            <a:r>
              <a:rPr lang="en-US" sz="2100" b="1" dirty="0"/>
              <a:t>AZF (Azoospermic Factor) deletions .</a:t>
            </a:r>
            <a:endParaRPr lang="en-US" sz="2600" b="1" dirty="0"/>
          </a:p>
          <a:p>
            <a:pPr>
              <a:defRPr/>
            </a:pPr>
            <a:endParaRPr lang="en-US" dirty="0" smtClean="0"/>
          </a:p>
        </p:txBody>
      </p:sp>
      <p:sp>
        <p:nvSpPr>
          <p:cNvPr id="4" name="Title 1"/>
          <p:cNvSpPr>
            <a:spLocks noGrp="1"/>
          </p:cNvSpPr>
          <p:nvPr>
            <p:ph type="title"/>
          </p:nvPr>
        </p:nvSpPr>
        <p:spPr/>
        <p:txBody>
          <a:bodyPr rtlCol="0">
            <a:normAutofit fontScale="90000"/>
          </a:bodyPr>
          <a:lstStyle/>
          <a:p>
            <a:pPr>
              <a:defRPr/>
            </a:pPr>
            <a:r>
              <a:rPr lang="en-US" sz="3600" b="1" dirty="0">
                <a:solidFill>
                  <a:schemeClr val="accent6">
                    <a:lumMod val="75000"/>
                  </a:schemeClr>
                </a:solidFill>
                <a:latin typeface="Aharoni" pitchFamily="2" charset="-79"/>
                <a:cs typeface="Aharoni" pitchFamily="2" charset="-79"/>
              </a:rPr>
              <a:t/>
            </a:r>
            <a:br>
              <a:rPr lang="en-US" sz="3600" b="1" dirty="0">
                <a:solidFill>
                  <a:schemeClr val="accent6">
                    <a:lumMod val="75000"/>
                  </a:schemeClr>
                </a:solidFill>
                <a:latin typeface="Aharoni" pitchFamily="2" charset="-79"/>
                <a:cs typeface="Aharoni" pitchFamily="2" charset="-79"/>
              </a:rPr>
            </a:br>
            <a:r>
              <a:rPr lang="en-US" sz="3100" b="1" dirty="0">
                <a:solidFill>
                  <a:schemeClr val="accent6">
                    <a:lumMod val="75000"/>
                  </a:schemeClr>
                </a:solidFill>
                <a:latin typeface="Aharoni" pitchFamily="2" charset="-79"/>
                <a:cs typeface="Aharoni" pitchFamily="2" charset="-79"/>
              </a:rPr>
              <a:t>Diagnostic work up of male infertility contd.    </a:t>
            </a:r>
            <a:r>
              <a:rPr lang="en-US" dirty="0" smtClean="0"/>
              <a:t/>
            </a:r>
            <a:br>
              <a:rPr lang="en-US" dirty="0" smtClean="0"/>
            </a:br>
            <a:endParaRPr lang="en-US" dirty="0" smtClean="0"/>
          </a:p>
        </p:txBody>
      </p:sp>
    </p:spTree>
    <p:extLst>
      <p:ext uri="{BB962C8B-B14F-4D97-AF65-F5344CB8AC3E}">
        <p14:creationId xmlns:p14="http://schemas.microsoft.com/office/powerpoint/2010/main" val="3118103756"/>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a:defRPr/>
            </a:pPr>
            <a:r>
              <a:rPr lang="en-US" sz="4000" b="1" dirty="0">
                <a:solidFill>
                  <a:schemeClr val="accent6">
                    <a:lumMod val="75000"/>
                  </a:schemeClr>
                </a:solidFill>
                <a:latin typeface="Aharoni" pitchFamily="2" charset="-79"/>
                <a:cs typeface="Aharoni" pitchFamily="2" charset="-79"/>
              </a:rPr>
              <a:t>Evaluation of infertility</a:t>
            </a:r>
          </a:p>
        </p:txBody>
      </p:sp>
      <p:sp>
        <p:nvSpPr>
          <p:cNvPr id="54275" name="Rectangle 3"/>
          <p:cNvSpPr>
            <a:spLocks noGrp="1" noChangeArrowheads="1"/>
          </p:cNvSpPr>
          <p:nvPr>
            <p:ph type="body" idx="1"/>
          </p:nvPr>
        </p:nvSpPr>
        <p:spPr>
          <a:xfrm>
            <a:off x="838200" y="1440872"/>
            <a:ext cx="10515600" cy="5015345"/>
          </a:xfrm>
        </p:spPr>
        <p:txBody>
          <a:bodyPr/>
          <a:lstStyle/>
          <a:p>
            <a:pPr>
              <a:lnSpc>
                <a:spcPct val="90000"/>
              </a:lnSpc>
              <a:buFontTx/>
              <a:buNone/>
            </a:pPr>
            <a:r>
              <a:rPr lang="en-US" altLang="en-US" b="1" dirty="0" smtClean="0"/>
              <a:t>Objectives:</a:t>
            </a:r>
          </a:p>
          <a:p>
            <a:pPr>
              <a:lnSpc>
                <a:spcPct val="90000"/>
              </a:lnSpc>
              <a:buFont typeface="Arial" panose="020B0604020202020204" pitchFamily="34" charset="0"/>
              <a:buBlip>
                <a:blip r:embed="rId3"/>
              </a:buBlip>
            </a:pPr>
            <a:r>
              <a:rPr lang="en-US" altLang="en-US" dirty="0" smtClean="0"/>
              <a:t>Discover etiologic factor</a:t>
            </a:r>
          </a:p>
          <a:p>
            <a:pPr>
              <a:lnSpc>
                <a:spcPct val="90000"/>
              </a:lnSpc>
              <a:buFont typeface="Arial" panose="020B0604020202020204" pitchFamily="34" charset="0"/>
              <a:buBlip>
                <a:blip r:embed="rId3"/>
              </a:buBlip>
            </a:pPr>
            <a:r>
              <a:rPr lang="en-US" altLang="en-US" dirty="0" smtClean="0"/>
              <a:t>Rectify the abnormality to improve fertility</a:t>
            </a:r>
          </a:p>
          <a:p>
            <a:pPr>
              <a:lnSpc>
                <a:spcPct val="90000"/>
              </a:lnSpc>
              <a:buFont typeface="Arial" panose="020B0604020202020204" pitchFamily="34" charset="0"/>
              <a:buBlip>
                <a:blip r:embed="rId3"/>
              </a:buBlip>
            </a:pPr>
            <a:r>
              <a:rPr lang="en-US" altLang="en-US" dirty="0" smtClean="0"/>
              <a:t>Reassure the couples</a:t>
            </a:r>
          </a:p>
          <a:p>
            <a:pPr>
              <a:lnSpc>
                <a:spcPct val="90000"/>
              </a:lnSpc>
              <a:buFontTx/>
              <a:buNone/>
            </a:pPr>
            <a:r>
              <a:rPr lang="en-US" altLang="en-US" b="1" dirty="0" smtClean="0"/>
              <a:t>When to investigate:</a:t>
            </a:r>
          </a:p>
          <a:p>
            <a:pPr>
              <a:lnSpc>
                <a:spcPct val="90000"/>
              </a:lnSpc>
              <a:buFont typeface="Arial" panose="020B0604020202020204" pitchFamily="34" charset="0"/>
              <a:buBlip>
                <a:blip r:embed="rId3"/>
              </a:buBlip>
            </a:pPr>
            <a:r>
              <a:rPr lang="en-US" altLang="en-US" dirty="0" smtClean="0"/>
              <a:t>After one year </a:t>
            </a:r>
          </a:p>
          <a:p>
            <a:pPr>
              <a:lnSpc>
                <a:spcPct val="90000"/>
              </a:lnSpc>
              <a:buFont typeface="Arial" panose="020B0604020202020204" pitchFamily="34" charset="0"/>
              <a:buBlip>
                <a:blip r:embed="rId3"/>
              </a:buBlip>
            </a:pPr>
            <a:r>
              <a:rPr lang="en-US" altLang="en-US" dirty="0" smtClean="0"/>
              <a:t>After 6 months in women older than 35 years &amp; after 40 years in men</a:t>
            </a:r>
          </a:p>
        </p:txBody>
      </p:sp>
    </p:spTree>
    <p:extLst>
      <p:ext uri="{BB962C8B-B14F-4D97-AF65-F5344CB8AC3E}">
        <p14:creationId xmlns:p14="http://schemas.microsoft.com/office/powerpoint/2010/main" val="40035662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0"/>
            <a:ext cx="8458200" cy="6629400"/>
          </a:xfrm>
        </p:spPr>
        <p:txBody>
          <a:bodyPr rtlCol="0">
            <a:normAutofit/>
          </a:bodyPr>
          <a:lstStyle/>
          <a:p>
            <a:pPr algn="l">
              <a:lnSpc>
                <a:spcPct val="150000"/>
              </a:lnSpc>
              <a:defRPr/>
            </a:pPr>
            <a:r>
              <a:rPr lang="en-US" sz="2800" b="1" dirty="0">
                <a:latin typeface="Times New Roman" pitchFamily="18" charset="0"/>
                <a:cs typeface="Times New Roman" pitchFamily="18" charset="0"/>
              </a:rPr>
              <a:t>                                      cont-</a:t>
            </a:r>
          </a:p>
          <a:p>
            <a:pPr algn="l">
              <a:lnSpc>
                <a:spcPct val="150000"/>
              </a:lnSpc>
              <a:buFont typeface="Arial" panose="020B0604020202020204" pitchFamily="34" charset="0"/>
              <a:buChar char="•"/>
              <a:defRPr/>
            </a:pPr>
            <a:r>
              <a:rPr lang="en-US" sz="2800" dirty="0">
                <a:latin typeface="Times New Roman" pitchFamily="18" charset="0"/>
                <a:cs typeface="Times New Roman" pitchFamily="18" charset="0"/>
              </a:rPr>
              <a:t>  Pituitary causes:- include hyper </a:t>
            </a:r>
            <a:r>
              <a:rPr lang="en-US" sz="2800" dirty="0" err="1">
                <a:latin typeface="Times New Roman" pitchFamily="18" charset="0"/>
                <a:cs typeface="Times New Roman" pitchFamily="18" charset="0"/>
              </a:rPr>
              <a:t>prolactinemia</a:t>
            </a:r>
            <a:r>
              <a:rPr lang="en-US" sz="2800" dirty="0">
                <a:latin typeface="Times New Roman" pitchFamily="18" charset="0"/>
                <a:cs typeface="Times New Roman" pitchFamily="18" charset="0"/>
              </a:rPr>
              <a:t>, damage to the pituitary, postpartum </a:t>
            </a:r>
            <a:r>
              <a:rPr lang="en-US" sz="2800" dirty="0">
                <a:solidFill>
                  <a:srgbClr val="C00000"/>
                </a:solidFill>
                <a:latin typeface="Times New Roman" pitchFamily="18" charset="0"/>
                <a:cs typeface="Times New Roman" pitchFamily="18" charset="0"/>
              </a:rPr>
              <a:t>ischemic</a:t>
            </a:r>
            <a:r>
              <a:rPr lang="en-US" sz="2800" dirty="0">
                <a:latin typeface="Times New Roman" pitchFamily="18" charset="0"/>
                <a:cs typeface="Times New Roman" pitchFamily="18" charset="0"/>
              </a:rPr>
              <a:t> and </a:t>
            </a:r>
            <a:r>
              <a:rPr lang="en-US" sz="2800" dirty="0">
                <a:solidFill>
                  <a:srgbClr val="C00000"/>
                </a:solidFill>
                <a:latin typeface="Times New Roman" pitchFamily="18" charset="0"/>
                <a:cs typeface="Times New Roman" pitchFamily="18" charset="0"/>
              </a:rPr>
              <a:t>necrosis.</a:t>
            </a:r>
            <a:r>
              <a:rPr lang="en-US" sz="2800" dirty="0">
                <a:latin typeface="Times New Roman" pitchFamily="18" charset="0"/>
                <a:cs typeface="Times New Roman" pitchFamily="18" charset="0"/>
              </a:rPr>
              <a:t> </a:t>
            </a:r>
          </a:p>
          <a:p>
            <a:pPr algn="l">
              <a:lnSpc>
                <a:spcPct val="150000"/>
              </a:lnSpc>
              <a:defRPr/>
            </a:pP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Hypergonadotrophic</a:t>
            </a:r>
            <a:r>
              <a:rPr lang="en-US" sz="2800" b="1" i="1" dirty="0">
                <a:latin typeface="Times New Roman" pitchFamily="18" charset="0"/>
                <a:cs typeface="Times New Roman" pitchFamily="18" charset="0"/>
              </a:rPr>
              <a:t> amenorrhea:-</a:t>
            </a:r>
          </a:p>
          <a:p>
            <a:pPr algn="l">
              <a:lnSpc>
                <a:spcPct val="150000"/>
              </a:lnSpc>
              <a:buFontTx/>
              <a:buChar char="-"/>
              <a:defRPr/>
            </a:pPr>
            <a:r>
              <a:rPr lang="en-US" sz="2800" dirty="0">
                <a:latin typeface="Times New Roman" pitchFamily="18" charset="0"/>
                <a:cs typeface="Times New Roman" pitchFamily="18" charset="0"/>
              </a:rPr>
              <a:t>This results from congenital (primary) or acquired (secondary) ovarian failure.</a:t>
            </a:r>
          </a:p>
          <a:p>
            <a:pPr algn="l">
              <a:lnSpc>
                <a:spcPct val="150000"/>
              </a:lnSpc>
              <a:buFontTx/>
              <a:buChar char="-"/>
              <a:defRPr/>
            </a:pPr>
            <a:endParaRPr lang="en-US" sz="2800" b="1" i="1" dirty="0">
              <a:latin typeface="Times New Roman" pitchFamily="18" charset="0"/>
              <a:cs typeface="Times New Roman" pitchFamily="18" charset="0"/>
            </a:endParaRPr>
          </a:p>
          <a:p>
            <a:pPr algn="just">
              <a:lnSpc>
                <a:spcPct val="150000"/>
              </a:lnSpc>
              <a:defRPr/>
            </a:pPr>
            <a:endParaRPr lang="en-US" sz="2800" b="1" i="1"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A9CB214-28D3-4A74-9665-B0E51465F060}" type="slidenum">
              <a:rPr lang="en-US" altLang="en-US">
                <a:solidFill>
                  <a:srgbClr val="898989"/>
                </a:solidFill>
              </a:rPr>
              <a:pPr eaLnBrk="1" hangingPunct="1"/>
              <a:t>6</a:t>
            </a:fld>
            <a:endParaRPr lang="en-US" altLang="en-US">
              <a:solidFill>
                <a:srgbClr val="898989"/>
              </a:solidFill>
            </a:endParaRPr>
          </a:p>
        </p:txBody>
      </p:sp>
    </p:spTree>
    <p:extLst>
      <p:ext uri="{BB962C8B-B14F-4D97-AF65-F5344CB8AC3E}">
        <p14:creationId xmlns:p14="http://schemas.microsoft.com/office/powerpoint/2010/main" val="1737785000"/>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3EFBF8E-8A93-448B-87F2-329751095ADA}" type="slidenum">
              <a:rPr lang="ko-KR" altLang="en-US">
                <a:solidFill>
                  <a:srgbClr val="898989"/>
                </a:solidFill>
                <a:latin typeface="Calibri" panose="020F0502020204030204" pitchFamily="34" charset="0"/>
              </a:rPr>
              <a:pPr eaLnBrk="1" hangingPunct="1"/>
              <a:t>60</a:t>
            </a:fld>
            <a:endParaRPr lang="en-US" altLang="ko-KR">
              <a:solidFill>
                <a:srgbClr val="898989"/>
              </a:solidFill>
              <a:latin typeface="Calibri" panose="020F0502020204030204" pitchFamily="34" charset="0"/>
            </a:endParaRPr>
          </a:p>
        </p:txBody>
      </p:sp>
      <p:sp>
        <p:nvSpPr>
          <p:cNvPr id="16387" name="Rectangle 3"/>
          <p:cNvSpPr>
            <a:spLocks noGrp="1" noChangeArrowheads="1"/>
          </p:cNvSpPr>
          <p:nvPr>
            <p:ph type="body" idx="1"/>
          </p:nvPr>
        </p:nvSpPr>
        <p:spPr>
          <a:xfrm>
            <a:off x="838200" y="1440873"/>
            <a:ext cx="10855036" cy="4736090"/>
          </a:xfrm>
        </p:spPr>
        <p:txBody>
          <a:bodyPr rtlCol="0">
            <a:normAutofit fontScale="92500" lnSpcReduction="10000"/>
          </a:bodyPr>
          <a:lstStyle/>
          <a:p>
            <a:pPr>
              <a:buNone/>
              <a:defRPr/>
            </a:pPr>
            <a:r>
              <a:rPr lang="en-US" altLang="ko-KR" b="1" dirty="0" smtClean="0">
                <a:ea typeface="Gulim" pitchFamily="34" charset="-127"/>
              </a:rPr>
              <a:t>History</a:t>
            </a:r>
          </a:p>
          <a:p>
            <a:pPr>
              <a:buBlip>
                <a:blip r:embed="rId2"/>
              </a:buBlip>
              <a:defRPr/>
            </a:pPr>
            <a:r>
              <a:rPr lang="en-US" altLang="ko-KR" dirty="0" smtClean="0">
                <a:ea typeface="Gulim" pitchFamily="34" charset="-127"/>
              </a:rPr>
              <a:t>Childhood illnesses</a:t>
            </a:r>
          </a:p>
          <a:p>
            <a:pPr>
              <a:buBlip>
                <a:blip r:embed="rId2"/>
              </a:buBlip>
              <a:defRPr/>
            </a:pPr>
            <a:r>
              <a:rPr lang="en-US" altLang="ko-KR" dirty="0" smtClean="0">
                <a:ea typeface="Gulim" pitchFamily="34" charset="-127"/>
              </a:rPr>
              <a:t>Exposure to toxins, heat, radiation, metals</a:t>
            </a:r>
          </a:p>
          <a:p>
            <a:pPr>
              <a:buBlip>
                <a:blip r:embed="rId2"/>
              </a:buBlip>
              <a:defRPr/>
            </a:pPr>
            <a:r>
              <a:rPr lang="en-US" altLang="ko-KR" dirty="0" smtClean="0">
                <a:ea typeface="Gulim" pitchFamily="34" charset="-127"/>
              </a:rPr>
              <a:t>Infection, trauma, torsion, DES exposure</a:t>
            </a:r>
          </a:p>
          <a:p>
            <a:pPr>
              <a:buBlip>
                <a:blip r:embed="rId2"/>
              </a:buBlip>
              <a:defRPr/>
            </a:pPr>
            <a:r>
              <a:rPr lang="en-US" altLang="ko-KR" dirty="0" smtClean="0">
                <a:ea typeface="Gulim" pitchFamily="34" charset="-127"/>
              </a:rPr>
              <a:t>Precocious or delayed puberty</a:t>
            </a:r>
          </a:p>
          <a:p>
            <a:pPr>
              <a:buBlip>
                <a:blip r:embed="rId2"/>
              </a:buBlip>
              <a:defRPr/>
            </a:pPr>
            <a:r>
              <a:rPr lang="en-US" altLang="ko-KR" dirty="0" smtClean="0">
                <a:ea typeface="Gulim" pitchFamily="34" charset="-127"/>
              </a:rPr>
              <a:t>Galactorrhea </a:t>
            </a:r>
          </a:p>
          <a:p>
            <a:pPr>
              <a:buBlip>
                <a:blip r:embed="rId2"/>
              </a:buBlip>
              <a:defRPr/>
            </a:pPr>
            <a:r>
              <a:rPr lang="en-US" altLang="ko-KR" dirty="0" smtClean="0">
                <a:ea typeface="Gulim" pitchFamily="34" charset="-127"/>
              </a:rPr>
              <a:t>Change in the pattern of hair distribution </a:t>
            </a:r>
          </a:p>
          <a:p>
            <a:pPr>
              <a:buBlip>
                <a:blip r:embed="rId2"/>
              </a:buBlip>
              <a:defRPr/>
            </a:pPr>
            <a:r>
              <a:rPr lang="en-US" altLang="ko-KR" dirty="0" smtClean="0">
                <a:ea typeface="Gulim" pitchFamily="34" charset="-127"/>
              </a:rPr>
              <a:t>Drug exposure</a:t>
            </a:r>
          </a:p>
          <a:p>
            <a:pPr>
              <a:buBlip>
                <a:blip r:embed="rId2"/>
              </a:buBlip>
              <a:defRPr/>
            </a:pPr>
            <a:r>
              <a:rPr lang="en-US" altLang="ko-KR" dirty="0" smtClean="0">
                <a:ea typeface="Gulim" pitchFamily="34" charset="-127"/>
              </a:rPr>
              <a:t>Medical illnesses</a:t>
            </a:r>
          </a:p>
          <a:p>
            <a:pPr>
              <a:buBlip>
                <a:blip r:embed="rId2"/>
              </a:buBlip>
              <a:defRPr/>
            </a:pPr>
            <a:r>
              <a:rPr lang="en-US" altLang="ko-KR" dirty="0" smtClean="0">
                <a:ea typeface="Gulim" pitchFamily="34" charset="-127"/>
              </a:rPr>
              <a:t>Surgical illnesses &amp; their treatment</a:t>
            </a:r>
          </a:p>
        </p:txBody>
      </p:sp>
      <p:sp>
        <p:nvSpPr>
          <p:cNvPr id="5" name="Title 1"/>
          <p:cNvSpPr>
            <a:spLocks noGrp="1"/>
          </p:cNvSpPr>
          <p:nvPr>
            <p:ph type="title"/>
          </p:nvPr>
        </p:nvSpPr>
        <p:spPr/>
        <p:txBody>
          <a:bodyPr rtlCol="0">
            <a:normAutofit/>
          </a:bodyPr>
          <a:lstStyle/>
          <a:p>
            <a:pPr>
              <a:defRPr/>
            </a:pPr>
            <a:r>
              <a:rPr lang="en-US" sz="3600" b="1" dirty="0">
                <a:solidFill>
                  <a:schemeClr val="accent6">
                    <a:lumMod val="75000"/>
                  </a:schemeClr>
                </a:solidFill>
                <a:latin typeface="Aharoni" pitchFamily="2" charset="-79"/>
                <a:cs typeface="Aharoni" pitchFamily="2" charset="-79"/>
              </a:rPr>
              <a:t>Evaluation of infertile couple </a:t>
            </a:r>
          </a:p>
        </p:txBody>
      </p:sp>
    </p:spTree>
    <p:extLst>
      <p:ext uri="{BB962C8B-B14F-4D97-AF65-F5344CB8AC3E}">
        <p14:creationId xmlns:p14="http://schemas.microsoft.com/office/powerpoint/2010/main" val="1375329059"/>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F3809C8-775B-403C-B3A8-E9634A68D335}" type="slidenum">
              <a:rPr lang="ko-KR" altLang="en-US">
                <a:solidFill>
                  <a:srgbClr val="898989"/>
                </a:solidFill>
                <a:latin typeface="Calibri" panose="020F0502020204030204" pitchFamily="34" charset="0"/>
              </a:rPr>
              <a:pPr eaLnBrk="1" hangingPunct="1"/>
              <a:t>61</a:t>
            </a:fld>
            <a:endParaRPr lang="en-US" altLang="ko-KR">
              <a:solidFill>
                <a:srgbClr val="898989"/>
              </a:solidFill>
              <a:latin typeface="Calibri" panose="020F0502020204030204" pitchFamily="34" charset="0"/>
            </a:endParaRPr>
          </a:p>
        </p:txBody>
      </p:sp>
      <p:sp>
        <p:nvSpPr>
          <p:cNvPr id="56323" name="Rectangle 3"/>
          <p:cNvSpPr>
            <a:spLocks noGrp="1" noChangeArrowheads="1"/>
          </p:cNvSpPr>
          <p:nvPr>
            <p:ph type="body" idx="1"/>
          </p:nvPr>
        </p:nvSpPr>
        <p:spPr>
          <a:xfrm>
            <a:off x="838200" y="1371600"/>
            <a:ext cx="10938164" cy="4984750"/>
          </a:xfrm>
        </p:spPr>
        <p:txBody>
          <a:bodyPr/>
          <a:lstStyle/>
          <a:p>
            <a:pPr eaLnBrk="1" hangingPunct="1">
              <a:buFont typeface="Arial" panose="020B0604020202020204" pitchFamily="34" charset="0"/>
              <a:buNone/>
            </a:pPr>
            <a:r>
              <a:rPr lang="en-US" altLang="ko-KR" b="1" dirty="0">
                <a:ea typeface="Gulim" pitchFamily="34" charset="-127"/>
              </a:rPr>
              <a:t>  Physical Examination</a:t>
            </a:r>
          </a:p>
          <a:p>
            <a:pPr lvl="1" eaLnBrk="1" hangingPunct="1">
              <a:buFont typeface="Arial" panose="020B0604020202020204" pitchFamily="34" charset="0"/>
              <a:buBlip>
                <a:blip r:embed="rId2"/>
              </a:buBlip>
            </a:pPr>
            <a:r>
              <a:rPr lang="en-US" altLang="ko-KR" dirty="0">
                <a:ea typeface="Gulim" pitchFamily="34" charset="-127"/>
              </a:rPr>
              <a:t>Features of </a:t>
            </a:r>
            <a:r>
              <a:rPr lang="en-US" altLang="ko-KR" dirty="0" err="1">
                <a:ea typeface="Gulim" pitchFamily="34" charset="-127"/>
              </a:rPr>
              <a:t>hypogonadism</a:t>
            </a:r>
            <a:r>
              <a:rPr lang="en-US" altLang="ko-KR" dirty="0">
                <a:ea typeface="Gulim" pitchFamily="34" charset="-127"/>
              </a:rPr>
              <a:t> secondary sexual characteristics </a:t>
            </a:r>
            <a:r>
              <a:rPr lang="en-US" altLang="ko-KR" dirty="0" err="1">
                <a:ea typeface="Gulim" pitchFamily="34" charset="-127"/>
              </a:rPr>
              <a:t>eunchoidal</a:t>
            </a:r>
            <a:r>
              <a:rPr lang="en-US" altLang="ko-KR" dirty="0">
                <a:ea typeface="Gulim" pitchFamily="34" charset="-127"/>
              </a:rPr>
              <a:t> skeletal proportions, hair distribution.</a:t>
            </a:r>
          </a:p>
          <a:p>
            <a:pPr lvl="1" eaLnBrk="1" hangingPunct="1">
              <a:buFont typeface="Arial" panose="020B0604020202020204" pitchFamily="34" charset="0"/>
              <a:buBlip>
                <a:blip r:embed="rId2"/>
              </a:buBlip>
            </a:pPr>
            <a:r>
              <a:rPr lang="en-US" altLang="ko-KR" dirty="0">
                <a:ea typeface="Gulim" pitchFamily="34" charset="-127"/>
              </a:rPr>
              <a:t>Testes evaluation: size, weight, volume</a:t>
            </a:r>
          </a:p>
          <a:p>
            <a:pPr lvl="1" eaLnBrk="1" hangingPunct="1">
              <a:buFont typeface="Arial" panose="020B0604020202020204" pitchFamily="34" charset="0"/>
              <a:buBlip>
                <a:blip r:embed="rId2"/>
              </a:buBlip>
            </a:pPr>
            <a:r>
              <a:rPr lang="en-US" altLang="ko-KR" dirty="0">
                <a:ea typeface="Gulim" pitchFamily="34" charset="-127"/>
              </a:rPr>
              <a:t>Epididymis: irregularity</a:t>
            </a:r>
          </a:p>
          <a:p>
            <a:pPr lvl="1" eaLnBrk="1" hangingPunct="1">
              <a:buFont typeface="Arial" panose="020B0604020202020204" pitchFamily="34" charset="0"/>
              <a:buBlip>
                <a:blip r:embed="rId2"/>
              </a:buBlip>
            </a:pPr>
            <a:r>
              <a:rPr lang="en-US" altLang="ko-KR" dirty="0">
                <a:ea typeface="Gulim" pitchFamily="34" charset="-127"/>
              </a:rPr>
              <a:t>Visual field loss</a:t>
            </a:r>
          </a:p>
          <a:p>
            <a:pPr lvl="1" eaLnBrk="1" hangingPunct="1">
              <a:buFont typeface="Arial" panose="020B0604020202020204" pitchFamily="34" charset="0"/>
              <a:buBlip>
                <a:blip r:embed="rId2"/>
              </a:buBlip>
            </a:pPr>
            <a:r>
              <a:rPr lang="en-US" altLang="ko-KR" dirty="0">
                <a:ea typeface="Gulim" pitchFamily="34" charset="-127"/>
              </a:rPr>
              <a:t>Spermatic cord :vas deferens, varicose</a:t>
            </a:r>
          </a:p>
          <a:p>
            <a:pPr lvl="1" eaLnBrk="1" hangingPunct="1">
              <a:buFont typeface="Arial" panose="020B0604020202020204" pitchFamily="34" charset="0"/>
              <a:buBlip>
                <a:blip r:embed="rId2"/>
              </a:buBlip>
            </a:pPr>
            <a:r>
              <a:rPr lang="en-US" altLang="ko-KR" dirty="0">
                <a:ea typeface="Gulim" pitchFamily="34" charset="-127"/>
              </a:rPr>
              <a:t>Prostate: size, tenderness</a:t>
            </a:r>
          </a:p>
          <a:p>
            <a:pPr lvl="1" eaLnBrk="1" hangingPunct="1">
              <a:buFont typeface="Arial" panose="020B0604020202020204" pitchFamily="34" charset="0"/>
              <a:buBlip>
                <a:blip r:embed="rId2"/>
              </a:buBlip>
            </a:pPr>
            <a:r>
              <a:rPr lang="en-US" altLang="ko-KR" dirty="0">
                <a:ea typeface="Gulim" pitchFamily="34" charset="-127"/>
              </a:rPr>
              <a:t>Penile abnormalities </a:t>
            </a:r>
          </a:p>
          <a:p>
            <a:pPr lvl="1" eaLnBrk="1" hangingPunct="1">
              <a:buFont typeface="Arial" panose="020B0604020202020204" pitchFamily="34" charset="0"/>
              <a:buBlip>
                <a:blip r:embed="rId2"/>
              </a:buBlip>
            </a:pPr>
            <a:r>
              <a:rPr lang="en-US" altLang="ko-KR" dirty="0">
                <a:ea typeface="Gulim" pitchFamily="34" charset="-127"/>
              </a:rPr>
              <a:t>Breast, liver, thyroid, neurological evaluation</a:t>
            </a:r>
          </a:p>
          <a:p>
            <a:pPr lvl="1" eaLnBrk="1" hangingPunct="1"/>
            <a:endParaRPr lang="en-US" altLang="ko-KR" dirty="0">
              <a:ea typeface="Gulim" pitchFamily="34" charset="-127"/>
            </a:endParaRPr>
          </a:p>
        </p:txBody>
      </p:sp>
      <p:sp>
        <p:nvSpPr>
          <p:cNvPr id="5" name="Title 1"/>
          <p:cNvSpPr>
            <a:spLocks noGrp="1"/>
          </p:cNvSpPr>
          <p:nvPr>
            <p:ph type="title"/>
          </p:nvPr>
        </p:nvSpPr>
        <p:spPr/>
        <p:txBody>
          <a:bodyPr rtlCol="0">
            <a:normAutofit/>
          </a:bodyPr>
          <a:lstStyle/>
          <a:p>
            <a:pPr>
              <a:defRPr/>
            </a:pPr>
            <a:r>
              <a:rPr lang="en-US" sz="3600" b="1" dirty="0">
                <a:solidFill>
                  <a:schemeClr val="accent6">
                    <a:lumMod val="75000"/>
                  </a:schemeClr>
                </a:solidFill>
                <a:latin typeface="Aharoni" pitchFamily="2" charset="-79"/>
                <a:cs typeface="Aharoni" pitchFamily="2" charset="-79"/>
              </a:rPr>
              <a:t>Evaluation of infertile couple </a:t>
            </a:r>
          </a:p>
        </p:txBody>
      </p:sp>
    </p:spTree>
    <p:extLst>
      <p:ext uri="{BB962C8B-B14F-4D97-AF65-F5344CB8AC3E}">
        <p14:creationId xmlns:p14="http://schemas.microsoft.com/office/powerpoint/2010/main" val="3777667085"/>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Autofit/>
          </a:bodyPr>
          <a:lstStyle/>
          <a:p>
            <a:pPr>
              <a:defRPr/>
            </a:pPr>
            <a:r>
              <a:rPr lang="en-US" sz="3600" b="1" dirty="0">
                <a:solidFill>
                  <a:schemeClr val="accent6">
                    <a:lumMod val="75000"/>
                  </a:schemeClr>
                </a:solidFill>
                <a:latin typeface="Aharoni" pitchFamily="2" charset="-79"/>
                <a:cs typeface="Aharoni" pitchFamily="2" charset="-79"/>
              </a:rPr>
              <a:t/>
            </a:r>
            <a:br>
              <a:rPr lang="en-US" sz="3600" b="1" dirty="0">
                <a:solidFill>
                  <a:schemeClr val="accent6">
                    <a:lumMod val="75000"/>
                  </a:schemeClr>
                </a:solidFill>
                <a:latin typeface="Aharoni" pitchFamily="2" charset="-79"/>
                <a:cs typeface="Aharoni" pitchFamily="2" charset="-79"/>
              </a:rPr>
            </a:br>
            <a:r>
              <a:rPr lang="en-US" sz="3600" b="1" dirty="0">
                <a:solidFill>
                  <a:schemeClr val="accent6">
                    <a:lumMod val="75000"/>
                  </a:schemeClr>
                </a:solidFill>
                <a:latin typeface="Aharoni" pitchFamily="2" charset="-79"/>
                <a:cs typeface="Aharoni" pitchFamily="2" charset="-79"/>
              </a:rPr>
              <a:t>Treatment of the Infertile couple  </a:t>
            </a:r>
            <a:br>
              <a:rPr lang="en-US" sz="3600" b="1" dirty="0">
                <a:solidFill>
                  <a:schemeClr val="accent6">
                    <a:lumMod val="75000"/>
                  </a:schemeClr>
                </a:solidFill>
                <a:latin typeface="Aharoni" pitchFamily="2" charset="-79"/>
                <a:cs typeface="Aharoni" pitchFamily="2" charset="-79"/>
              </a:rPr>
            </a:br>
            <a:endParaRPr lang="en-US" sz="3600" b="1" dirty="0">
              <a:solidFill>
                <a:schemeClr val="accent6">
                  <a:lumMod val="75000"/>
                </a:schemeClr>
              </a:solidFill>
              <a:latin typeface="Aharoni" pitchFamily="2" charset="-79"/>
              <a:cs typeface="Aharoni" pitchFamily="2" charset="-79"/>
            </a:endParaRPr>
          </a:p>
        </p:txBody>
      </p:sp>
      <p:sp>
        <p:nvSpPr>
          <p:cNvPr id="3" name="Content Placeholder 2"/>
          <p:cNvSpPr>
            <a:spLocks noGrp="1"/>
          </p:cNvSpPr>
          <p:nvPr>
            <p:ph idx="1"/>
          </p:nvPr>
        </p:nvSpPr>
        <p:spPr>
          <a:xfrm>
            <a:off x="838200" y="1690688"/>
            <a:ext cx="10515600" cy="4486275"/>
          </a:xfrm>
        </p:spPr>
        <p:txBody>
          <a:bodyPr rtlCol="0">
            <a:normAutofit/>
          </a:bodyPr>
          <a:lstStyle/>
          <a:p>
            <a:pPr marL="571500" indent="-571500">
              <a:buFont typeface="Arial" panose="020B0604020202020204" pitchFamily="34" charset="0"/>
              <a:buAutoNum type="romanUcPeriod"/>
              <a:defRPr/>
            </a:pPr>
            <a:r>
              <a:rPr lang="en-US" dirty="0" smtClean="0"/>
              <a:t>Lifestyle Therapies</a:t>
            </a:r>
          </a:p>
          <a:p>
            <a:pPr marL="571500" indent="-571500">
              <a:buFont typeface="Arial" panose="020B0604020202020204" pitchFamily="34" charset="0"/>
              <a:buAutoNum type="romanUcPeriod"/>
              <a:defRPr/>
            </a:pPr>
            <a:r>
              <a:rPr lang="en-US" dirty="0" smtClean="0"/>
              <a:t>Correction of an Identified Cause</a:t>
            </a:r>
          </a:p>
          <a:p>
            <a:pPr marL="571500" indent="-571500">
              <a:buFont typeface="Arial" panose="020B0604020202020204" pitchFamily="34" charset="0"/>
              <a:buAutoNum type="romanUcPeriod"/>
              <a:defRPr/>
            </a:pPr>
            <a:r>
              <a:rPr lang="en-US" dirty="0" smtClean="0"/>
              <a:t> Assisted Reproductive Technologies </a:t>
            </a:r>
          </a:p>
          <a:p>
            <a:pPr marL="571500" indent="-571500">
              <a:buFont typeface="Arial" panose="020B0604020202020204" pitchFamily="34" charset="0"/>
              <a:buAutoNum type="romanUcPeriod"/>
              <a:defRPr/>
            </a:pPr>
            <a:endParaRPr lang="en-US" dirty="0" smtClean="0"/>
          </a:p>
          <a:p>
            <a:pPr>
              <a:defRPr/>
            </a:pPr>
            <a:endParaRPr lang="en-US" dirty="0" smtClean="0"/>
          </a:p>
          <a:p>
            <a:pPr>
              <a:defRPr/>
            </a:pPr>
            <a:endParaRPr lang="en-US" dirty="0" smtClean="0"/>
          </a:p>
        </p:txBody>
      </p:sp>
    </p:spTree>
    <p:extLst>
      <p:ext uri="{BB962C8B-B14F-4D97-AF65-F5344CB8AC3E}">
        <p14:creationId xmlns:p14="http://schemas.microsoft.com/office/powerpoint/2010/main" val="294283580"/>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b="1" dirty="0" smtClean="0">
                <a:solidFill>
                  <a:schemeClr val="accent6">
                    <a:lumMod val="75000"/>
                  </a:schemeClr>
                </a:solidFill>
                <a:latin typeface="Aharoni" pitchFamily="2" charset="-79"/>
                <a:cs typeface="Aharoni" pitchFamily="2" charset="-79"/>
              </a:rPr>
              <a:t>Treatment contd. </a:t>
            </a:r>
            <a:endParaRPr lang="en-US" dirty="0" smtClean="0"/>
          </a:p>
        </p:txBody>
      </p:sp>
      <p:sp>
        <p:nvSpPr>
          <p:cNvPr id="3" name="Content Placeholder 2"/>
          <p:cNvSpPr>
            <a:spLocks noGrp="1"/>
          </p:cNvSpPr>
          <p:nvPr>
            <p:ph idx="1"/>
          </p:nvPr>
        </p:nvSpPr>
        <p:spPr>
          <a:xfrm>
            <a:off x="838200" y="1690688"/>
            <a:ext cx="10515600" cy="4486275"/>
          </a:xfrm>
        </p:spPr>
        <p:txBody>
          <a:bodyPr rtlCol="0">
            <a:normAutofit/>
          </a:bodyPr>
          <a:lstStyle/>
          <a:p>
            <a:pPr marL="571500" indent="-571500">
              <a:buFont typeface="Arial" panose="020B0604020202020204" pitchFamily="34" charset="0"/>
              <a:buAutoNum type="romanUcPeriod"/>
              <a:defRPr/>
            </a:pPr>
            <a:r>
              <a:rPr lang="en-US" sz="3600" dirty="0" smtClean="0"/>
              <a:t>Lifestyle Therapies</a:t>
            </a:r>
          </a:p>
          <a:p>
            <a:pPr marL="571500" indent="-571500">
              <a:buBlip>
                <a:blip r:embed="rId2"/>
              </a:buBlip>
              <a:defRPr/>
            </a:pPr>
            <a:r>
              <a:rPr lang="en-US" dirty="0"/>
              <a:t>Weight Optimization</a:t>
            </a:r>
          </a:p>
          <a:p>
            <a:pPr marL="571500" indent="-571500">
              <a:buBlip>
                <a:blip r:embed="rId2"/>
              </a:buBlip>
              <a:defRPr/>
            </a:pPr>
            <a:r>
              <a:rPr lang="en-US" sz="2400" dirty="0"/>
              <a:t>Stop</a:t>
            </a:r>
            <a:r>
              <a:rPr lang="en-US" dirty="0"/>
              <a:t> Smoking</a:t>
            </a:r>
          </a:p>
          <a:p>
            <a:pPr marL="571500" indent="-571500">
              <a:buBlip>
                <a:blip r:embed="rId2"/>
              </a:buBlip>
              <a:defRPr/>
            </a:pPr>
            <a:r>
              <a:rPr lang="en-US" dirty="0"/>
              <a:t>Exercise </a:t>
            </a:r>
          </a:p>
          <a:p>
            <a:pPr marL="571500" indent="-571500">
              <a:buBlip>
                <a:blip r:embed="rId2"/>
              </a:buBlip>
              <a:defRPr/>
            </a:pPr>
            <a:r>
              <a:rPr lang="en-US" dirty="0"/>
              <a:t>Stress Management</a:t>
            </a:r>
          </a:p>
          <a:p>
            <a:pPr>
              <a:buNone/>
              <a:defRPr/>
            </a:pPr>
            <a:endParaRPr lang="en-US" sz="3600" dirty="0" smtClean="0"/>
          </a:p>
          <a:p>
            <a:pPr>
              <a:defRPr/>
            </a:pPr>
            <a:endParaRPr lang="en-US" sz="3600" dirty="0" smtClean="0"/>
          </a:p>
        </p:txBody>
      </p:sp>
    </p:spTree>
    <p:extLst>
      <p:ext uri="{BB962C8B-B14F-4D97-AF65-F5344CB8AC3E}">
        <p14:creationId xmlns:p14="http://schemas.microsoft.com/office/powerpoint/2010/main" val="79649861"/>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Content Placeholder 2"/>
          <p:cNvSpPr>
            <a:spLocks noGrp="1"/>
          </p:cNvSpPr>
          <p:nvPr>
            <p:ph idx="1"/>
          </p:nvPr>
        </p:nvSpPr>
        <p:spPr>
          <a:xfrm>
            <a:off x="838200" y="1510145"/>
            <a:ext cx="10515600" cy="4666818"/>
          </a:xfrm>
        </p:spPr>
        <p:txBody>
          <a:bodyPr>
            <a:normAutofit/>
          </a:bodyPr>
          <a:lstStyle/>
          <a:p>
            <a:pPr eaLnBrk="1" hangingPunct="1">
              <a:buFont typeface="Arial" panose="020B0604020202020204" pitchFamily="34" charset="0"/>
              <a:buNone/>
            </a:pPr>
            <a:r>
              <a:rPr lang="en-US" altLang="en-US" sz="3600" dirty="0" smtClean="0"/>
              <a:t>II. Correction of an Identified Cause</a:t>
            </a:r>
          </a:p>
          <a:p>
            <a:pPr eaLnBrk="1" hangingPunct="1">
              <a:buFont typeface="Arial" panose="020B0604020202020204" pitchFamily="34" charset="0"/>
              <a:buBlip>
                <a:blip r:embed="rId2"/>
              </a:buBlip>
            </a:pPr>
            <a:r>
              <a:rPr lang="en-US" altLang="en-US" sz="3200" dirty="0"/>
              <a:t>Ovulation Induction for ovulatory dysfunction</a:t>
            </a:r>
          </a:p>
          <a:p>
            <a:pPr eaLnBrk="1" hangingPunct="1">
              <a:buFont typeface="Arial" panose="020B0604020202020204" pitchFamily="34" charset="0"/>
              <a:buBlip>
                <a:blip r:embed="rId2"/>
              </a:buBlip>
            </a:pPr>
            <a:r>
              <a:rPr lang="en-US" altLang="en-US" sz="3200" dirty="0"/>
              <a:t>Surgical correction of tubal ,peritoneal &amp; uterine defects</a:t>
            </a:r>
          </a:p>
          <a:p>
            <a:pPr eaLnBrk="1" hangingPunct="1">
              <a:buFont typeface="Arial" panose="020B0604020202020204" pitchFamily="34" charset="0"/>
              <a:buBlip>
                <a:blip r:embed="rId2"/>
              </a:buBlip>
            </a:pPr>
            <a:r>
              <a:rPr lang="en-US" altLang="en-US" sz="3200" dirty="0"/>
              <a:t>Surgical and medical treatment of male </a:t>
            </a:r>
            <a:r>
              <a:rPr lang="en-US" altLang="en-US" sz="3200" dirty="0" err="1"/>
              <a:t>ifertility</a:t>
            </a:r>
            <a:r>
              <a:rPr lang="en-US" altLang="en-US" sz="3200" dirty="0"/>
              <a:t>.</a:t>
            </a:r>
          </a:p>
          <a:p>
            <a:pPr eaLnBrk="1" hangingPunct="1"/>
            <a:endParaRPr lang="en-US" altLang="en-US" sz="3600" dirty="0" smtClean="0"/>
          </a:p>
        </p:txBody>
      </p:sp>
      <p:sp>
        <p:nvSpPr>
          <p:cNvPr id="4" name="Title 1"/>
          <p:cNvSpPr>
            <a:spLocks noGrp="1"/>
          </p:cNvSpPr>
          <p:nvPr>
            <p:ph type="title"/>
          </p:nvPr>
        </p:nvSpPr>
        <p:spPr/>
        <p:txBody>
          <a:bodyPr rtlCol="0">
            <a:noAutofit/>
          </a:bodyPr>
          <a:lstStyle/>
          <a:p>
            <a:pPr>
              <a:defRPr/>
            </a:pPr>
            <a:r>
              <a:rPr lang="en-US" sz="3600" b="1" dirty="0">
                <a:solidFill>
                  <a:schemeClr val="accent6">
                    <a:lumMod val="75000"/>
                  </a:schemeClr>
                </a:solidFill>
                <a:latin typeface="Aharoni" pitchFamily="2" charset="-79"/>
                <a:cs typeface="Aharoni" pitchFamily="2" charset="-79"/>
              </a:rPr>
              <a:t/>
            </a:r>
            <a:br>
              <a:rPr lang="en-US" sz="3600" b="1" dirty="0">
                <a:solidFill>
                  <a:schemeClr val="accent6">
                    <a:lumMod val="75000"/>
                  </a:schemeClr>
                </a:solidFill>
                <a:latin typeface="Aharoni" pitchFamily="2" charset="-79"/>
                <a:cs typeface="Aharoni" pitchFamily="2" charset="-79"/>
              </a:rPr>
            </a:br>
            <a:r>
              <a:rPr lang="en-US" sz="3600" b="1" dirty="0">
                <a:solidFill>
                  <a:schemeClr val="accent6">
                    <a:lumMod val="75000"/>
                  </a:schemeClr>
                </a:solidFill>
                <a:latin typeface="Aharoni" pitchFamily="2" charset="-79"/>
                <a:cs typeface="Aharoni" pitchFamily="2" charset="-79"/>
              </a:rPr>
              <a:t>Treatment  contd.  </a:t>
            </a:r>
            <a:br>
              <a:rPr lang="en-US" sz="3600" b="1" dirty="0">
                <a:solidFill>
                  <a:schemeClr val="accent6">
                    <a:lumMod val="75000"/>
                  </a:schemeClr>
                </a:solidFill>
                <a:latin typeface="Aharoni" pitchFamily="2" charset="-79"/>
                <a:cs typeface="Aharoni" pitchFamily="2" charset="-79"/>
              </a:rPr>
            </a:br>
            <a:endParaRPr lang="en-US" sz="3600" b="1" dirty="0">
              <a:solidFill>
                <a:schemeClr val="accent6">
                  <a:lumMod val="75000"/>
                </a:schemeClr>
              </a:solidFill>
              <a:latin typeface="Aharoni" pitchFamily="2" charset="-79"/>
              <a:cs typeface="Aharoni" pitchFamily="2" charset="-79"/>
            </a:endParaRPr>
          </a:p>
        </p:txBody>
      </p:sp>
    </p:spTree>
    <p:extLst>
      <p:ext uri="{BB962C8B-B14F-4D97-AF65-F5344CB8AC3E}">
        <p14:creationId xmlns:p14="http://schemas.microsoft.com/office/powerpoint/2010/main" val="2968926949"/>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199" y="1565564"/>
            <a:ext cx="11035145" cy="5001491"/>
          </a:xfrm>
        </p:spPr>
        <p:txBody>
          <a:bodyPr rtlCol="0">
            <a:normAutofit/>
          </a:bodyPr>
          <a:lstStyle/>
          <a:p>
            <a:pPr>
              <a:buNone/>
              <a:defRPr/>
            </a:pPr>
            <a:r>
              <a:rPr lang="en-US" sz="4000" b="1" dirty="0"/>
              <a:t>III. Assisted Reproductive Technologies</a:t>
            </a:r>
          </a:p>
          <a:p>
            <a:pPr>
              <a:buBlip>
                <a:blip r:embed="rId2"/>
              </a:buBlip>
              <a:defRPr/>
            </a:pPr>
            <a:r>
              <a:rPr lang="en-US" dirty="0"/>
              <a:t>Is clinical and laboratory techniques used to achieve pregnancy in infertile couples for whom direct corrections of underlying causes are not feasible. </a:t>
            </a:r>
          </a:p>
          <a:p>
            <a:pPr>
              <a:buBlip>
                <a:blip r:embed="rId2"/>
              </a:buBlip>
              <a:defRPr/>
            </a:pPr>
            <a:r>
              <a:rPr lang="en-US" dirty="0"/>
              <a:t>    These techniques include, but are not limited to, </a:t>
            </a:r>
          </a:p>
          <a:p>
            <a:pPr lvl="1">
              <a:buBlip>
                <a:blip r:embed="rId3"/>
              </a:buBlip>
              <a:defRPr/>
            </a:pPr>
            <a:r>
              <a:rPr lang="en-US" dirty="0" smtClean="0"/>
              <a:t>In vitro fertilization (IVF)</a:t>
            </a:r>
          </a:p>
          <a:p>
            <a:pPr lvl="1">
              <a:buBlip>
                <a:blip r:embed="rId3"/>
              </a:buBlip>
              <a:defRPr/>
            </a:pPr>
            <a:r>
              <a:rPr lang="en-US" dirty="0" smtClean="0"/>
              <a:t>Intracytoplasmic sperm injection (ICSI)</a:t>
            </a:r>
          </a:p>
          <a:p>
            <a:pPr lvl="1">
              <a:buBlip>
                <a:blip r:embed="rId3"/>
              </a:buBlip>
              <a:defRPr/>
            </a:pPr>
            <a:r>
              <a:rPr lang="en-US" dirty="0" smtClean="0"/>
              <a:t>Egg donation</a:t>
            </a:r>
          </a:p>
          <a:p>
            <a:pPr lvl="1">
              <a:buBlip>
                <a:blip r:embed="rId3"/>
              </a:buBlip>
              <a:defRPr/>
            </a:pPr>
            <a:r>
              <a:rPr lang="en-US" dirty="0" smtClean="0"/>
              <a:t>Gestational carrier surrogacy</a:t>
            </a:r>
          </a:p>
          <a:p>
            <a:pPr lvl="1">
              <a:buBlip>
                <a:blip r:embed="rId3"/>
              </a:buBlip>
              <a:defRPr/>
            </a:pPr>
            <a:r>
              <a:rPr lang="en-US" dirty="0" smtClean="0"/>
              <a:t>Gamete intrafallopian transfer (GIFT)</a:t>
            </a:r>
          </a:p>
          <a:p>
            <a:pPr lvl="1">
              <a:buBlip>
                <a:blip r:embed="rId3"/>
              </a:buBlip>
              <a:defRPr/>
            </a:pPr>
            <a:r>
              <a:rPr lang="en-US" dirty="0" smtClean="0"/>
              <a:t>And zygote intrafallopian transfer (ZIFT)</a:t>
            </a:r>
          </a:p>
          <a:p>
            <a:pPr>
              <a:defRPr/>
            </a:pPr>
            <a:endParaRPr lang="en-US" dirty="0" smtClean="0"/>
          </a:p>
        </p:txBody>
      </p:sp>
      <p:sp>
        <p:nvSpPr>
          <p:cNvPr id="4" name="Title 1"/>
          <p:cNvSpPr>
            <a:spLocks noGrp="1"/>
          </p:cNvSpPr>
          <p:nvPr>
            <p:ph type="title"/>
          </p:nvPr>
        </p:nvSpPr>
        <p:spPr/>
        <p:txBody>
          <a:bodyPr rtlCol="0">
            <a:noAutofit/>
          </a:bodyPr>
          <a:lstStyle/>
          <a:p>
            <a:pPr>
              <a:defRPr/>
            </a:pPr>
            <a:r>
              <a:rPr lang="en-US" sz="3600" b="1" dirty="0">
                <a:solidFill>
                  <a:schemeClr val="accent6">
                    <a:lumMod val="75000"/>
                  </a:schemeClr>
                </a:solidFill>
                <a:latin typeface="Aharoni" pitchFamily="2" charset="-79"/>
                <a:cs typeface="Aharoni" pitchFamily="2" charset="-79"/>
              </a:rPr>
              <a:t/>
            </a:r>
            <a:br>
              <a:rPr lang="en-US" sz="3600" b="1" dirty="0">
                <a:solidFill>
                  <a:schemeClr val="accent6">
                    <a:lumMod val="75000"/>
                  </a:schemeClr>
                </a:solidFill>
                <a:latin typeface="Aharoni" pitchFamily="2" charset="-79"/>
                <a:cs typeface="Aharoni" pitchFamily="2" charset="-79"/>
              </a:rPr>
            </a:br>
            <a:r>
              <a:rPr lang="en-US" sz="3600" b="1" dirty="0">
                <a:solidFill>
                  <a:schemeClr val="accent6">
                    <a:lumMod val="75000"/>
                  </a:schemeClr>
                </a:solidFill>
                <a:latin typeface="Aharoni" pitchFamily="2" charset="-79"/>
                <a:cs typeface="Aharoni" pitchFamily="2" charset="-79"/>
              </a:rPr>
              <a:t>Treatment  contd.  </a:t>
            </a:r>
            <a:br>
              <a:rPr lang="en-US" sz="3600" b="1" dirty="0">
                <a:solidFill>
                  <a:schemeClr val="accent6">
                    <a:lumMod val="75000"/>
                  </a:schemeClr>
                </a:solidFill>
                <a:latin typeface="Aharoni" pitchFamily="2" charset="-79"/>
                <a:cs typeface="Aharoni" pitchFamily="2" charset="-79"/>
              </a:rPr>
            </a:br>
            <a:endParaRPr lang="en-US" sz="3600" b="1" dirty="0">
              <a:solidFill>
                <a:schemeClr val="accent6">
                  <a:lumMod val="75000"/>
                </a:schemeClr>
              </a:solidFill>
              <a:latin typeface="Aharoni" pitchFamily="2" charset="-79"/>
              <a:cs typeface="Aharoni" pitchFamily="2" charset="-79"/>
            </a:endParaRPr>
          </a:p>
        </p:txBody>
      </p:sp>
    </p:spTree>
    <p:extLst>
      <p:ext uri="{BB962C8B-B14F-4D97-AF65-F5344CB8AC3E}">
        <p14:creationId xmlns:p14="http://schemas.microsoft.com/office/powerpoint/2010/main" val="364825503"/>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Content Placeholder 2"/>
          <p:cNvSpPr>
            <a:spLocks noGrp="1"/>
          </p:cNvSpPr>
          <p:nvPr>
            <p:ph idx="4294967295"/>
          </p:nvPr>
        </p:nvSpPr>
        <p:spPr>
          <a:xfrm>
            <a:off x="2819400" y="2057401"/>
            <a:ext cx="6629400" cy="3840163"/>
          </a:xfrm>
        </p:spPr>
        <p:txBody>
          <a:bodyPr/>
          <a:lstStyle/>
          <a:p>
            <a:pPr eaLnBrk="1" hangingPunct="1">
              <a:buFont typeface="Arial" panose="020B0604020202020204" pitchFamily="34" charset="0"/>
              <a:buNone/>
            </a:pPr>
            <a:r>
              <a:rPr lang="en-US" altLang="en-US" smtClean="0"/>
              <a:t>              </a:t>
            </a:r>
            <a:r>
              <a:rPr lang="en-US" altLang="en-US" sz="8000">
                <a:solidFill>
                  <a:srgbClr val="7030A0"/>
                </a:solidFill>
              </a:rPr>
              <a:t>Thank you </a:t>
            </a:r>
            <a:endParaRPr lang="en-US" altLang="en-US" smtClean="0">
              <a:solidFill>
                <a:srgbClr val="7030A0"/>
              </a:solidFill>
            </a:endParaRPr>
          </a:p>
        </p:txBody>
      </p:sp>
    </p:spTree>
    <p:extLst>
      <p:ext uri="{BB962C8B-B14F-4D97-AF65-F5344CB8AC3E}">
        <p14:creationId xmlns:p14="http://schemas.microsoft.com/office/powerpoint/2010/main" val="2482792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1981200" y="-427038"/>
            <a:ext cx="8229600" cy="46038"/>
          </a:xfrm>
        </p:spPr>
        <p:txBody>
          <a:bodyPr rtlCol="0">
            <a:normAutofit fontScale="90000"/>
          </a:bodyPr>
          <a:lstStyle/>
          <a:p>
            <a:pPr>
              <a:defRPr/>
            </a:pPr>
            <a:endParaRPr lang="en-US" sz="2800"/>
          </a:p>
        </p:txBody>
      </p:sp>
      <p:sp>
        <p:nvSpPr>
          <p:cNvPr id="6147" name="Content Placeholder 2"/>
          <p:cNvSpPr>
            <a:spLocks noGrp="1"/>
          </p:cNvSpPr>
          <p:nvPr>
            <p:ph idx="1"/>
          </p:nvPr>
        </p:nvSpPr>
        <p:spPr>
          <a:xfrm>
            <a:off x="1981200" y="609601"/>
            <a:ext cx="8382000" cy="5897563"/>
          </a:xfrm>
        </p:spPr>
        <p:txBody>
          <a:bodyPr/>
          <a:lstStyle/>
          <a:p>
            <a:pPr eaLnBrk="1" hangingPunct="1">
              <a:lnSpc>
                <a:spcPct val="150000"/>
              </a:lnSpc>
              <a:buFont typeface="Arial" panose="020B0604020202020204" pitchFamily="34" charset="0"/>
              <a:buNone/>
            </a:pPr>
            <a:r>
              <a:rPr lang="en-US" altLang="en-US" b="1" i="1">
                <a:latin typeface="Times New Roman" panose="02020603050405020304" pitchFamily="18" charset="0"/>
                <a:cs typeface="Times New Roman" panose="02020603050405020304" pitchFamily="18" charset="0"/>
              </a:rPr>
              <a:t>    Eungonadotrophic amenorrhea:- </a:t>
            </a:r>
          </a:p>
          <a:p>
            <a:pPr eaLnBrk="1" hangingPunct="1">
              <a:lnSpc>
                <a:spcPct val="150000"/>
              </a:lnSpc>
            </a:pPr>
            <a:r>
              <a:rPr lang="en-US" altLang="en-US">
                <a:latin typeface="Times New Roman" panose="02020603050405020304" pitchFamily="18" charset="0"/>
                <a:cs typeface="Times New Roman" panose="02020603050405020304" pitchFamily="18" charset="0"/>
              </a:rPr>
              <a:t>Uterovaginal causes include congenital absence or acquired distruction of  the endometrium.</a:t>
            </a:r>
          </a:p>
          <a:p>
            <a:pPr eaLnBrk="1" hangingPunct="1">
              <a:lnSpc>
                <a:spcPct val="150000"/>
              </a:lnSpc>
              <a:buFont typeface="Wingdings" panose="05000000000000000000" pitchFamily="2" charset="2"/>
              <a:buChar char="Ø"/>
            </a:pPr>
            <a:r>
              <a:rPr lang="en-US" altLang="en-US">
                <a:latin typeface="Times New Roman" panose="02020603050405020304" pitchFamily="18" charset="0"/>
                <a:cs typeface="Times New Roman" panose="02020603050405020304" pitchFamily="18" charset="0"/>
              </a:rPr>
              <a:t> Conditions that are associated with obstruction of menstrual blood flow like:- </a:t>
            </a:r>
          </a:p>
          <a:p>
            <a:pPr eaLnBrk="1" hangingPunct="1">
              <a:lnSpc>
                <a:spcPct val="150000"/>
              </a:lnSpc>
              <a:buFontTx/>
              <a:buChar char="-"/>
            </a:pPr>
            <a:r>
              <a:rPr lang="en-US" altLang="en-US">
                <a:latin typeface="Times New Roman" panose="02020603050405020304" pitchFamily="18" charset="0"/>
                <a:cs typeface="Times New Roman" panose="02020603050405020304" pitchFamily="18" charset="0"/>
              </a:rPr>
              <a:t>Cervical  and vaginal atresia. </a:t>
            </a:r>
          </a:p>
          <a:p>
            <a:pPr eaLnBrk="1" hangingPunct="1">
              <a:lnSpc>
                <a:spcPct val="150000"/>
              </a:lnSpc>
              <a:buFontTx/>
              <a:buChar char="-"/>
            </a:pPr>
            <a:r>
              <a:rPr lang="en-US" altLang="en-US">
                <a:latin typeface="Times New Roman" panose="02020603050405020304" pitchFamily="18" charset="0"/>
                <a:cs typeface="Times New Roman" panose="02020603050405020304" pitchFamily="18" charset="0"/>
              </a:rPr>
              <a:t>Transverse vaginal septum .</a:t>
            </a:r>
          </a:p>
          <a:p>
            <a:pPr eaLnBrk="1" hangingPunct="1">
              <a:lnSpc>
                <a:spcPct val="150000"/>
              </a:lnSpc>
              <a:buFontTx/>
              <a:buChar char="-"/>
            </a:pPr>
            <a:r>
              <a:rPr lang="en-US" altLang="en-US">
                <a:latin typeface="Times New Roman" panose="02020603050405020304" pitchFamily="18" charset="0"/>
                <a:cs typeface="Times New Roman" panose="02020603050405020304" pitchFamily="18" charset="0"/>
              </a:rPr>
              <a:t>Imperforate hymen and others.</a:t>
            </a:r>
          </a:p>
          <a:p>
            <a:pPr eaLnBrk="1" hangingPunct="1"/>
            <a:endParaRPr lang="en-US" altLang="en-US"/>
          </a:p>
        </p:txBody>
      </p:sp>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1A4CCD5-90E9-4E93-9532-C711BB7D6D10}" type="slidenum">
              <a:rPr lang="en-US" altLang="en-US">
                <a:solidFill>
                  <a:srgbClr val="898989"/>
                </a:solidFill>
              </a:rPr>
              <a:pPr eaLnBrk="1" hangingPunct="1"/>
              <a:t>7</a:t>
            </a:fld>
            <a:endParaRPr lang="en-US" altLang="en-US">
              <a:solidFill>
                <a:srgbClr val="898989"/>
              </a:solidFill>
            </a:endParaRPr>
          </a:p>
        </p:txBody>
      </p:sp>
    </p:spTree>
    <p:extLst>
      <p:ext uri="{BB962C8B-B14F-4D97-AF65-F5344CB8AC3E}">
        <p14:creationId xmlns:p14="http://schemas.microsoft.com/office/powerpoint/2010/main" val="16147801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ubtitle 2"/>
          <p:cNvSpPr>
            <a:spLocks noGrp="1"/>
          </p:cNvSpPr>
          <p:nvPr>
            <p:ph type="subTitle" idx="1"/>
          </p:nvPr>
        </p:nvSpPr>
        <p:spPr>
          <a:xfrm>
            <a:off x="1905000" y="0"/>
            <a:ext cx="8763000" cy="7467600"/>
          </a:xfrm>
        </p:spPr>
        <p:txBody>
          <a:bodyPr/>
          <a:lstStyle/>
          <a:p>
            <a:pPr algn="l" eaLnBrk="1" hangingPunct="1">
              <a:lnSpc>
                <a:spcPct val="150000"/>
              </a:lnSpc>
            </a:pPr>
            <a:r>
              <a:rPr lang="en-US" altLang="en-US" sz="2800" b="1" i="1">
                <a:latin typeface="Times New Roman" panose="02020603050405020304" pitchFamily="18" charset="0"/>
                <a:cs typeface="Times New Roman" panose="02020603050405020304" pitchFamily="18" charset="0"/>
              </a:rPr>
              <a:t>                           </a:t>
            </a:r>
            <a:r>
              <a:rPr lang="en-US" altLang="en-US" b="1" i="1" smtClean="0">
                <a:solidFill>
                  <a:schemeClr val="tx1"/>
                </a:solidFill>
                <a:latin typeface="Times New Roman" panose="02020603050405020304" pitchFamily="18" charset="0"/>
                <a:cs typeface="Times New Roman" panose="02020603050405020304" pitchFamily="18" charset="0"/>
              </a:rPr>
              <a:t>Importance:-</a:t>
            </a:r>
          </a:p>
          <a:p>
            <a:pPr algn="l" eaLnBrk="1" hangingPunct="1">
              <a:lnSpc>
                <a:spcPct val="150000"/>
              </a:lnSpc>
            </a:pPr>
            <a:r>
              <a:rPr lang="en-US" altLang="en-US" sz="2800">
                <a:latin typeface="Times New Roman" panose="02020603050405020304" pitchFamily="18" charset="0"/>
                <a:cs typeface="Times New Roman" panose="02020603050405020304" pitchFamily="18" charset="0"/>
              </a:rPr>
              <a:t>Amenorrhea is important for several reasons:-</a:t>
            </a:r>
          </a:p>
          <a:p>
            <a:pPr algn="l" eaLnBrk="1" hangingPunct="1">
              <a:lnSpc>
                <a:spcPct val="150000"/>
              </a:lnSpc>
              <a:buFont typeface="Wingdings" panose="05000000000000000000" pitchFamily="2" charset="2"/>
              <a:buChar char="v"/>
            </a:pPr>
            <a:r>
              <a:rPr lang="en-US" altLang="en-US" sz="2800">
                <a:latin typeface="Times New Roman" panose="02020603050405020304" pitchFamily="18" charset="0"/>
                <a:cs typeface="Times New Roman" panose="02020603050405020304" pitchFamily="18" charset="0"/>
              </a:rPr>
              <a:t>Failure to ovulate causes infertility</a:t>
            </a:r>
          </a:p>
          <a:p>
            <a:pPr algn="l" eaLnBrk="1" hangingPunct="1">
              <a:lnSpc>
                <a:spcPct val="150000"/>
              </a:lnSpc>
              <a:buFont typeface="Wingdings" panose="05000000000000000000" pitchFamily="2" charset="2"/>
              <a:buChar char="v"/>
            </a:pPr>
            <a:r>
              <a:rPr lang="en-US" altLang="en-US" sz="2800">
                <a:latin typeface="Times New Roman" panose="02020603050405020304" pitchFamily="18" charset="0"/>
                <a:cs typeface="Times New Roman" panose="02020603050405020304" pitchFamily="18" charset="0"/>
              </a:rPr>
              <a:t> Prolonged estrogen deficiency result in health hazards</a:t>
            </a:r>
          </a:p>
          <a:p>
            <a:pPr algn="l" eaLnBrk="1" hangingPunct="1">
              <a:lnSpc>
                <a:spcPct val="150000"/>
              </a:lnSpc>
              <a:buFont typeface="Wingdings" panose="05000000000000000000" pitchFamily="2" charset="2"/>
              <a:buChar char="v"/>
            </a:pPr>
            <a:r>
              <a:rPr lang="en-US" altLang="en-US" sz="2800">
                <a:latin typeface="Times New Roman" panose="02020603050405020304" pitchFamily="18" charset="0"/>
                <a:cs typeface="Times New Roman" panose="02020603050405020304" pitchFamily="18" charset="0"/>
              </a:rPr>
              <a:t> Amenorrhea with some estrogen production can predispose to endometrial cancer.</a:t>
            </a:r>
          </a:p>
          <a:p>
            <a:pPr algn="l" eaLnBrk="1" hangingPunct="1">
              <a:lnSpc>
                <a:spcPct val="150000"/>
              </a:lnSpc>
              <a:buFont typeface="Wingdings" panose="05000000000000000000" pitchFamily="2" charset="2"/>
              <a:buChar char="v"/>
            </a:pPr>
            <a:r>
              <a:rPr lang="en-US" altLang="en-US" sz="2800">
                <a:latin typeface="Times New Roman" panose="02020603050405020304" pitchFamily="18" charset="0"/>
                <a:cs typeface="Times New Roman" panose="02020603050405020304" pitchFamily="18" charset="0"/>
              </a:rPr>
              <a:t> </a:t>
            </a:r>
            <a:r>
              <a:rPr lang="en-US" altLang="en-US" sz="2800" b="1">
                <a:latin typeface="Times New Roman" panose="02020603050405020304" pitchFamily="18" charset="0"/>
                <a:cs typeface="Times New Roman" panose="02020603050405020304" pitchFamily="18" charset="0"/>
              </a:rPr>
              <a:t>Primary amenorrhea </a:t>
            </a:r>
            <a:r>
              <a:rPr lang="en-US" altLang="en-US" sz="2800">
                <a:latin typeface="Times New Roman" panose="02020603050405020304" pitchFamily="18" charset="0"/>
                <a:cs typeface="Times New Roman" panose="02020603050405020304" pitchFamily="18" charset="0"/>
              </a:rPr>
              <a:t>in a girl who has not already developed secondary sexual characteristics may give rise to major social and psycho sexual problems. </a:t>
            </a:r>
          </a:p>
          <a:p>
            <a:pPr algn="l" eaLnBrk="1" hangingPunct="1">
              <a:lnSpc>
                <a:spcPct val="150000"/>
              </a:lnSpc>
            </a:pPr>
            <a:r>
              <a:rPr lang="en-US" altLang="en-US" sz="2800">
                <a:latin typeface="Times New Roman" panose="02020603050405020304" pitchFamily="18" charset="0"/>
                <a:cs typeface="Times New Roman" panose="02020603050405020304" pitchFamily="18" charset="0"/>
              </a:rPr>
              <a:t> </a:t>
            </a:r>
          </a:p>
        </p:txBody>
      </p:sp>
      <p:sp>
        <p:nvSpPr>
          <p:cNvPr id="3" name="Slide Number Placeholder 2"/>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382F73D-5D66-4C4C-BB8A-93AD42C27048}" type="slidenum">
              <a:rPr lang="en-US" altLang="en-US">
                <a:solidFill>
                  <a:srgbClr val="898989"/>
                </a:solidFill>
              </a:rPr>
              <a:pPr eaLnBrk="1" hangingPunct="1"/>
              <a:t>8</a:t>
            </a:fld>
            <a:endParaRPr lang="en-US" altLang="en-US">
              <a:solidFill>
                <a:srgbClr val="898989"/>
              </a:solidFill>
            </a:endParaRPr>
          </a:p>
        </p:txBody>
      </p:sp>
    </p:spTree>
    <p:extLst>
      <p:ext uri="{BB962C8B-B14F-4D97-AF65-F5344CB8AC3E}">
        <p14:creationId xmlns:p14="http://schemas.microsoft.com/office/powerpoint/2010/main" val="16366159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ubtitle 2"/>
          <p:cNvSpPr>
            <a:spLocks noGrp="1"/>
          </p:cNvSpPr>
          <p:nvPr>
            <p:ph type="subTitle" idx="1"/>
          </p:nvPr>
        </p:nvSpPr>
        <p:spPr>
          <a:xfrm>
            <a:off x="1828800" y="0"/>
            <a:ext cx="8458200" cy="6553200"/>
          </a:xfrm>
        </p:spPr>
        <p:txBody>
          <a:bodyPr/>
          <a:lstStyle/>
          <a:p>
            <a:pPr algn="just" eaLnBrk="1" hangingPunct="1"/>
            <a:r>
              <a:rPr lang="en-US" altLang="en-US" sz="2800" b="1" i="1">
                <a:latin typeface="Times New Roman" panose="02020603050405020304" pitchFamily="18" charset="0"/>
                <a:cs typeface="Times New Roman" panose="02020603050405020304" pitchFamily="18" charset="0"/>
              </a:rPr>
              <a:t>                       </a:t>
            </a:r>
            <a:r>
              <a:rPr lang="en-US" altLang="en-US" b="1" i="1" smtClean="0">
                <a:solidFill>
                  <a:schemeClr val="tx1"/>
                </a:solidFill>
                <a:latin typeface="Times New Roman" panose="02020603050405020304" pitchFamily="18" charset="0"/>
                <a:cs typeface="Times New Roman" panose="02020603050405020304" pitchFamily="18" charset="0"/>
              </a:rPr>
              <a:t>Diagnosis:-</a:t>
            </a:r>
          </a:p>
          <a:p>
            <a:pPr algn="l" eaLnBrk="1" hangingPunct="1">
              <a:lnSpc>
                <a:spcPct val="150000"/>
              </a:lnSpc>
            </a:pPr>
            <a:r>
              <a:rPr lang="en-US" altLang="en-US" sz="2800">
                <a:latin typeface="Times New Roman" panose="02020603050405020304" pitchFamily="18" charset="0"/>
                <a:cs typeface="Times New Roman" panose="02020603050405020304" pitchFamily="18" charset="0"/>
              </a:rPr>
              <a:t>In the majority of the cases, diagnosis is reached by history, physical examination and simple laboratory investigation. Few need sophisticated and expensive investigation.</a:t>
            </a:r>
          </a:p>
          <a:p>
            <a:pPr algn="l" eaLnBrk="1" hangingPunct="1">
              <a:lnSpc>
                <a:spcPct val="150000"/>
              </a:lnSpc>
            </a:pPr>
            <a:r>
              <a:rPr lang="en-US" altLang="en-US" sz="2800" b="1" i="1">
                <a:latin typeface="Times New Roman" panose="02020603050405020304" pitchFamily="18" charset="0"/>
                <a:cs typeface="Times New Roman" panose="02020603050405020304" pitchFamily="18" charset="0"/>
              </a:rPr>
              <a:t>Investigation:-</a:t>
            </a:r>
          </a:p>
          <a:p>
            <a:pPr algn="l" eaLnBrk="1" hangingPunct="1">
              <a:lnSpc>
                <a:spcPct val="150000"/>
              </a:lnSpc>
            </a:pPr>
            <a:r>
              <a:rPr lang="en-US" altLang="en-US" sz="2800">
                <a:latin typeface="Times New Roman" panose="02020603050405020304" pitchFamily="18" charset="0"/>
                <a:cs typeface="Times New Roman" panose="02020603050405020304" pitchFamily="18" charset="0"/>
              </a:rPr>
              <a:t>Initially pregnancy must be ruled out, then depending on the type of amenorrhea and the clinical findings the following can be done:- </a:t>
            </a:r>
          </a:p>
        </p:txBody>
      </p:sp>
      <p:sp>
        <p:nvSpPr>
          <p:cNvPr id="3" name="Slide Number Placeholder 2"/>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B0D13766-D805-4260-8C8B-6EB80E77AF6F}" type="slidenum">
              <a:rPr lang="en-US" altLang="en-US">
                <a:solidFill>
                  <a:srgbClr val="898989"/>
                </a:solidFill>
              </a:rPr>
              <a:pPr eaLnBrk="1" hangingPunct="1"/>
              <a:t>9</a:t>
            </a:fld>
            <a:endParaRPr lang="en-US" altLang="en-US">
              <a:solidFill>
                <a:srgbClr val="898989"/>
              </a:solidFill>
            </a:endParaRPr>
          </a:p>
        </p:txBody>
      </p:sp>
    </p:spTree>
    <p:extLst>
      <p:ext uri="{BB962C8B-B14F-4D97-AF65-F5344CB8AC3E}">
        <p14:creationId xmlns:p14="http://schemas.microsoft.com/office/powerpoint/2010/main" val="14006361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312</TotalTime>
  <Words>3153</Words>
  <Application>Microsoft Office PowerPoint</Application>
  <PresentationFormat>Widescreen</PresentationFormat>
  <Paragraphs>515</Paragraphs>
  <Slides>66</Slides>
  <Notes>32</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66</vt:i4>
      </vt:variant>
    </vt:vector>
  </HeadingPairs>
  <TitlesOfParts>
    <vt:vector size="76" baseType="lpstr">
      <vt:lpstr>Gulim</vt:lpstr>
      <vt:lpstr>Malgun Gothic</vt:lpstr>
      <vt:lpstr>Aharoni</vt:lpstr>
      <vt:lpstr>Arial</vt:lpstr>
      <vt:lpstr>Calibri</vt:lpstr>
      <vt:lpstr>Calibri Light</vt:lpstr>
      <vt:lpstr>Times New Roman</vt:lpstr>
      <vt:lpstr>Wingdings</vt:lpstr>
      <vt:lpstr>Office Theme</vt:lpstr>
      <vt:lpstr>Bitmap Image</vt:lpstr>
      <vt:lpstr>Reproductive Endocrinology and Infertility </vt:lpstr>
      <vt:lpstr>Presentation outline </vt:lpstr>
      <vt:lpstr>PowerPoint Presentation</vt:lpstr>
      <vt:lpstr>PowerPoint Presentation</vt:lpstr>
      <vt:lpstr>Cont--</vt:lpstr>
      <vt:lpstr>PowerPoint Presentation</vt:lpstr>
      <vt:lpstr>PowerPoint Presentation</vt:lpstr>
      <vt:lpstr>PowerPoint Presentation</vt:lpstr>
      <vt:lpstr>PowerPoint Presentation</vt:lpstr>
      <vt:lpstr>Cont--</vt:lpstr>
      <vt:lpstr>PowerPoint Presentation</vt:lpstr>
      <vt:lpstr>Cont--</vt:lpstr>
      <vt:lpstr>PowerPoint Presentation</vt:lpstr>
      <vt:lpstr>Cont--</vt:lpstr>
      <vt:lpstr>PowerPoint Presentation</vt:lpstr>
      <vt:lpstr>Cont--</vt:lpstr>
      <vt:lpstr>PowerPoint Presentation</vt:lpstr>
      <vt:lpstr>PowerPoint Presentation</vt:lpstr>
      <vt:lpstr>PowerPoint Presentation</vt:lpstr>
      <vt:lpstr>Cont--</vt:lpstr>
      <vt:lpstr>PowerPoint Presentation</vt:lpstr>
      <vt:lpstr>Cont--</vt:lpstr>
      <vt:lpstr>PowerPoint Presentation</vt:lpstr>
      <vt:lpstr>PowerPoint Presentation</vt:lpstr>
      <vt:lpstr>Cont--</vt:lpstr>
      <vt:lpstr>PowerPoint Presentation</vt:lpstr>
      <vt:lpstr>PowerPoint Presentation</vt:lpstr>
      <vt:lpstr>Infertility</vt:lpstr>
      <vt:lpstr>Infertility</vt:lpstr>
      <vt:lpstr>Infertility contd. </vt:lpstr>
      <vt:lpstr>  Etiology of Infertility  </vt:lpstr>
      <vt:lpstr>Etiology contd. </vt:lpstr>
      <vt:lpstr>Etiology contd. </vt:lpstr>
      <vt:lpstr> Ovulatory Dysfunction  </vt:lpstr>
      <vt:lpstr>Ovulatory contd.</vt:lpstr>
      <vt:lpstr>Tubal/Peritoneal Factor</vt:lpstr>
      <vt:lpstr> Tubal/ peritoneal  contd.  </vt:lpstr>
      <vt:lpstr>Tubal/ peritoneal Contd.</vt:lpstr>
      <vt:lpstr> </vt:lpstr>
      <vt:lpstr>Uterine Factor</vt:lpstr>
      <vt:lpstr> Uterine Factor contd.</vt:lpstr>
      <vt:lpstr>Cervical Factors</vt:lpstr>
      <vt:lpstr>Cervical Factors contd.</vt:lpstr>
      <vt:lpstr>Unexplained </vt:lpstr>
      <vt:lpstr> Male factor   Etiology of Male Infertility   </vt:lpstr>
      <vt:lpstr>…</vt:lpstr>
      <vt:lpstr>Etiology of Male Infertility contd.</vt:lpstr>
      <vt:lpstr>Etiology of Male Infertility contd.</vt:lpstr>
      <vt:lpstr>Etiology of Male Infertility contd.</vt:lpstr>
      <vt:lpstr>Etiology of Male Infertility contd.</vt:lpstr>
      <vt:lpstr> Diagnostic work up of male infertility    </vt:lpstr>
      <vt:lpstr> Diagnostic work up of male infertility contd.     </vt:lpstr>
      <vt:lpstr>Terminologies in seminal fluid analysis</vt:lpstr>
      <vt:lpstr> Diagnostic work up of male infertility contd.     </vt:lpstr>
      <vt:lpstr> Diagnostic work up of male infertility contd.     </vt:lpstr>
      <vt:lpstr> Diagnostic work up of male infertility contd.     </vt:lpstr>
      <vt:lpstr> Diagnostic work up of male infertility contd.     </vt:lpstr>
      <vt:lpstr> Diagnostic work up of male infertility contd.     </vt:lpstr>
      <vt:lpstr>Evaluation of infertility</vt:lpstr>
      <vt:lpstr>Evaluation of infertile couple </vt:lpstr>
      <vt:lpstr>Evaluation of infertile couple </vt:lpstr>
      <vt:lpstr> Treatment of the Infertile couple   </vt:lpstr>
      <vt:lpstr>Treatment contd. </vt:lpstr>
      <vt:lpstr> Treatment  contd.   </vt:lpstr>
      <vt:lpstr> Treatment  contd.   </vt:lpstr>
      <vt:lpstr>PowerPoint Presentation</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Reproductive Endocrinology and Infertility</dc:title>
  <dc:creator>work</dc:creator>
  <cp:lastModifiedBy>work</cp:lastModifiedBy>
  <cp:revision>8</cp:revision>
  <dcterms:created xsi:type="dcterms:W3CDTF">2018-06-08T00:06:25Z</dcterms:created>
  <dcterms:modified xsi:type="dcterms:W3CDTF">2018-06-08T05:18:42Z</dcterms:modified>
</cp:coreProperties>
</file>