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7" r:id="rId33"/>
    <p:sldId id="29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6C2CB4-7A4F-4EC3-BB6A-576BA16F2564}" type="datetimeFigureOut">
              <a:rPr lang="en-US" smtClean="0"/>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356197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C2CB4-7A4F-4EC3-BB6A-576BA16F2564}" type="datetimeFigureOut">
              <a:rPr lang="en-US" smtClean="0"/>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1216639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C2CB4-7A4F-4EC3-BB6A-576BA16F2564}" type="datetimeFigureOut">
              <a:rPr lang="en-US" smtClean="0"/>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14018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6C2CB4-7A4F-4EC3-BB6A-576BA16F2564}" type="datetimeFigureOut">
              <a:rPr lang="en-US" smtClean="0"/>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223198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6C2CB4-7A4F-4EC3-BB6A-576BA16F2564}" type="datetimeFigureOut">
              <a:rPr lang="en-US" smtClean="0"/>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358200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6C2CB4-7A4F-4EC3-BB6A-576BA16F2564}" type="datetimeFigureOut">
              <a:rPr lang="en-US" smtClean="0"/>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108568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6C2CB4-7A4F-4EC3-BB6A-576BA16F2564}" type="datetimeFigureOut">
              <a:rPr lang="en-US" smtClean="0"/>
              <a:t>7/16/2018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1111247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6C2CB4-7A4F-4EC3-BB6A-576BA16F2564}" type="datetimeFigureOut">
              <a:rPr lang="en-US" smtClean="0"/>
              <a:t>7/16/2018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42131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6C2CB4-7A4F-4EC3-BB6A-576BA16F2564}" type="datetimeFigureOut">
              <a:rPr lang="en-US" smtClean="0"/>
              <a:t>7/16/2018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4021844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6C2CB4-7A4F-4EC3-BB6A-576BA16F2564}" type="datetimeFigureOut">
              <a:rPr lang="en-US" smtClean="0"/>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1361925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6C2CB4-7A4F-4EC3-BB6A-576BA16F2564}" type="datetimeFigureOut">
              <a:rPr lang="en-US" smtClean="0"/>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702B8-D72D-4ECA-9F71-372395AB4025}" type="slidenum">
              <a:rPr lang="en-US" smtClean="0"/>
              <a:t>‹#›</a:t>
            </a:fld>
            <a:endParaRPr lang="en-US"/>
          </a:p>
        </p:txBody>
      </p:sp>
    </p:spTree>
    <p:extLst>
      <p:ext uri="{BB962C8B-B14F-4D97-AF65-F5344CB8AC3E}">
        <p14:creationId xmlns:p14="http://schemas.microsoft.com/office/powerpoint/2010/main" val="94572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C2CB4-7A4F-4EC3-BB6A-576BA16F2564}" type="datetimeFigureOut">
              <a:rPr lang="en-US" smtClean="0"/>
              <a:t>7/16/2018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702B8-D72D-4ECA-9F71-372395AB4025}" type="slidenum">
              <a:rPr lang="en-US" smtClean="0"/>
              <a:t>‹#›</a:t>
            </a:fld>
            <a:endParaRPr lang="en-US"/>
          </a:p>
        </p:txBody>
      </p:sp>
    </p:spTree>
    <p:extLst>
      <p:ext uri="{BB962C8B-B14F-4D97-AF65-F5344CB8AC3E}">
        <p14:creationId xmlns:p14="http://schemas.microsoft.com/office/powerpoint/2010/main" val="859379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quarter" idx="4294967295"/>
          </p:nvPr>
        </p:nvSpPr>
        <p:spPr>
          <a:xfrm>
            <a:off x="2514600" y="1600200"/>
            <a:ext cx="7315200" cy="4495800"/>
          </a:xfrm>
        </p:spPr>
        <p:txBody>
          <a:bodyPr/>
          <a:lstStyle/>
          <a:p>
            <a:pPr eaLnBrk="1" hangingPunct="1">
              <a:buFont typeface="Wingdings" panose="05000000000000000000" pitchFamily="2" charset="2"/>
              <a:buNone/>
            </a:pPr>
            <a:r>
              <a:rPr lang="en-US" altLang="en-US" sz="6000" b="1" dirty="0" smtClean="0"/>
              <a:t> </a:t>
            </a:r>
            <a:r>
              <a:rPr lang="en-US" altLang="en-US" sz="6000" b="1" dirty="0"/>
              <a:t>Sexual Assault  </a:t>
            </a:r>
            <a:endParaRPr lang="en-US" altLang="en-US" sz="6600" dirty="0"/>
          </a:p>
        </p:txBody>
      </p:sp>
    </p:spTree>
    <p:extLst>
      <p:ext uri="{BB962C8B-B14F-4D97-AF65-F5344CB8AC3E}">
        <p14:creationId xmlns:p14="http://schemas.microsoft.com/office/powerpoint/2010/main" val="3542068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3" name="Content Placeholder 2"/>
          <p:cNvSpPr>
            <a:spLocks noGrp="1"/>
          </p:cNvSpPr>
          <p:nvPr>
            <p:ph sz="quarter" idx="1"/>
          </p:nvPr>
        </p:nvSpPr>
        <p:spPr>
          <a:xfrm>
            <a:off x="2136775" y="1600200"/>
            <a:ext cx="8153400" cy="4495800"/>
          </a:xfrm>
        </p:spPr>
        <p:txBody>
          <a:bodyPr>
            <a:normAutofit lnSpcReduction="10000"/>
          </a:bodyPr>
          <a:lstStyle/>
          <a:p>
            <a:pPr marL="320040" indent="-320040">
              <a:buNone/>
              <a:defRPr/>
            </a:pPr>
            <a:r>
              <a:rPr lang="en-US" dirty="0" smtClean="0"/>
              <a:t> </a:t>
            </a:r>
            <a:r>
              <a:rPr lang="en-US" dirty="0" smtClean="0">
                <a:solidFill>
                  <a:srgbClr val="0070C0"/>
                </a:solidFill>
              </a:rPr>
              <a:t>Long-term reactions include: </a:t>
            </a:r>
          </a:p>
          <a:p>
            <a:pPr marL="320040" indent="-320040">
              <a:buFont typeface="Courier New" pitchFamily="49" charset="0"/>
              <a:buChar char="o"/>
              <a:defRPr/>
            </a:pPr>
            <a:r>
              <a:rPr lang="en-US" sz="2400" dirty="0"/>
              <a:t>Anxiety</a:t>
            </a:r>
          </a:p>
          <a:p>
            <a:pPr marL="320040" indent="-320040">
              <a:buFont typeface="Courier New" pitchFamily="49" charset="0"/>
              <a:buChar char="o"/>
              <a:defRPr/>
            </a:pPr>
            <a:r>
              <a:rPr lang="en-US" sz="2400" dirty="0"/>
              <a:t>Nightmares </a:t>
            </a:r>
          </a:p>
          <a:p>
            <a:pPr marL="320040" indent="-320040">
              <a:buFont typeface="Courier New" pitchFamily="49" charset="0"/>
              <a:buChar char="o"/>
              <a:defRPr/>
            </a:pPr>
            <a:r>
              <a:rPr lang="en-US" sz="2400" dirty="0"/>
              <a:t>Flashbacks</a:t>
            </a:r>
          </a:p>
          <a:p>
            <a:pPr marL="320040" indent="-320040">
              <a:buFont typeface="Courier New" pitchFamily="49" charset="0"/>
              <a:buChar char="o"/>
              <a:defRPr/>
            </a:pPr>
            <a:r>
              <a:rPr lang="en-US" sz="2400" dirty="0"/>
              <a:t>Catastrophic fantasies</a:t>
            </a:r>
          </a:p>
          <a:p>
            <a:pPr marL="320040" indent="-320040">
              <a:buFont typeface="Courier New" pitchFamily="49" charset="0"/>
              <a:buChar char="o"/>
              <a:defRPr/>
            </a:pPr>
            <a:r>
              <a:rPr lang="en-US" sz="2400" dirty="0"/>
              <a:t>Feelings of alienation and isolation</a:t>
            </a:r>
          </a:p>
          <a:p>
            <a:pPr marL="320040" indent="-320040">
              <a:buFont typeface="Courier New" pitchFamily="49" charset="0"/>
              <a:buChar char="o"/>
              <a:defRPr/>
            </a:pPr>
            <a:r>
              <a:rPr lang="en-US" sz="2400" dirty="0"/>
              <a:t>Sexual dysfunction</a:t>
            </a:r>
          </a:p>
          <a:p>
            <a:pPr marL="320040" indent="-320040">
              <a:buFont typeface="Courier New" pitchFamily="49" charset="0"/>
              <a:buChar char="o"/>
              <a:defRPr/>
            </a:pPr>
            <a:r>
              <a:rPr lang="en-US" sz="2400" dirty="0"/>
              <a:t>Psychological distress</a:t>
            </a:r>
          </a:p>
          <a:p>
            <a:pPr marL="320040" indent="-320040">
              <a:buFont typeface="Courier New" pitchFamily="49" charset="0"/>
              <a:buChar char="o"/>
              <a:defRPr/>
            </a:pPr>
            <a:r>
              <a:rPr lang="en-US" sz="2400" dirty="0"/>
              <a:t>Mistrust of others</a:t>
            </a:r>
          </a:p>
          <a:p>
            <a:pPr marL="320040" indent="-320040">
              <a:buFont typeface="Courier New" pitchFamily="49" charset="0"/>
              <a:buChar char="o"/>
              <a:defRPr/>
            </a:pPr>
            <a:r>
              <a:rPr lang="en-US" sz="2400" dirty="0"/>
              <a:t>Phobias, depression, hostility, and somatic symptoms</a:t>
            </a:r>
          </a:p>
          <a:p>
            <a:pPr marL="320040" indent="-320040">
              <a:buFont typeface="Wingdings"/>
              <a:buChar char=""/>
              <a:defRPr/>
            </a:pPr>
            <a:endParaRPr lang="en-US" dirty="0"/>
          </a:p>
        </p:txBody>
      </p:sp>
    </p:spTree>
    <p:extLst>
      <p:ext uri="{BB962C8B-B14F-4D97-AF65-F5344CB8AC3E}">
        <p14:creationId xmlns:p14="http://schemas.microsoft.com/office/powerpoint/2010/main" val="2876200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136775" y="228600"/>
            <a:ext cx="8153400" cy="990600"/>
          </a:xfrm>
        </p:spPr>
        <p:txBody>
          <a:bodyPr/>
          <a:lstStyle/>
          <a:p>
            <a:pPr eaLnBrk="1" hangingPunct="1"/>
            <a:r>
              <a:rPr lang="en-US" altLang="en-US" sz="3600"/>
              <a:t>Impact of sexual assault on the survivors</a:t>
            </a:r>
          </a:p>
        </p:txBody>
      </p:sp>
      <p:sp>
        <p:nvSpPr>
          <p:cNvPr id="3" name="Content Placeholder 2"/>
          <p:cNvSpPr>
            <a:spLocks noGrp="1"/>
          </p:cNvSpPr>
          <p:nvPr>
            <p:ph sz="quarter" idx="1"/>
          </p:nvPr>
        </p:nvSpPr>
        <p:spPr>
          <a:xfrm>
            <a:off x="2209801" y="1600200"/>
            <a:ext cx="8080375" cy="4876800"/>
          </a:xfrm>
        </p:spPr>
        <p:txBody>
          <a:bodyPr>
            <a:normAutofit lnSpcReduction="10000"/>
          </a:bodyPr>
          <a:lstStyle/>
          <a:p>
            <a:pPr marL="320040" indent="-320040">
              <a:buFont typeface="Courier New" pitchFamily="49" charset="0"/>
              <a:buChar char="o"/>
              <a:defRPr/>
            </a:pPr>
            <a:r>
              <a:rPr lang="en-US" sz="2400" dirty="0"/>
              <a:t>&gt;50% of rape victims experience difficulty in </a:t>
            </a:r>
            <a:r>
              <a:rPr lang="en-US" sz="2400" dirty="0">
                <a:solidFill>
                  <a:srgbClr val="FF0000"/>
                </a:solidFill>
              </a:rPr>
              <a:t>reestablishing</a:t>
            </a:r>
            <a:r>
              <a:rPr lang="en-US" sz="2400" dirty="0"/>
              <a:t> sexual and emotional relationships with spouses or boyfriends.</a:t>
            </a:r>
          </a:p>
          <a:p>
            <a:pPr marL="320040" indent="-320040">
              <a:buFont typeface="Courier New" pitchFamily="49" charset="0"/>
              <a:buChar char="o"/>
              <a:defRPr/>
            </a:pPr>
            <a:r>
              <a:rPr lang="en-US" sz="2400" dirty="0"/>
              <a:t> 33-50% of victims report </a:t>
            </a:r>
            <a:r>
              <a:rPr lang="en-US" sz="2400" dirty="0">
                <a:solidFill>
                  <a:srgbClr val="FF0000"/>
                </a:solidFill>
              </a:rPr>
              <a:t>suicidal ideation</a:t>
            </a:r>
            <a:r>
              <a:rPr lang="en-US" sz="2400" dirty="0"/>
              <a:t>; suicide attempts  in 20% rape victims who do not seek treatment.</a:t>
            </a:r>
          </a:p>
          <a:p>
            <a:pPr marL="320040" indent="-320040">
              <a:buFont typeface="Courier New" pitchFamily="49" charset="0"/>
              <a:buChar char="o"/>
              <a:defRPr/>
            </a:pPr>
            <a:r>
              <a:rPr lang="en-US" sz="2400" dirty="0"/>
              <a:t> Women with prior victimization histories have </a:t>
            </a:r>
            <a:r>
              <a:rPr lang="en-US" sz="2400" b="1" dirty="0"/>
              <a:t>more severe sequela</a:t>
            </a:r>
            <a:r>
              <a:rPr lang="en-US" sz="3200" b="1" dirty="0"/>
              <a:t>. </a:t>
            </a:r>
          </a:p>
          <a:p>
            <a:pPr marL="320040" indent="-320040">
              <a:buFont typeface="Courier New" pitchFamily="49" charset="0"/>
              <a:buChar char="o"/>
              <a:defRPr/>
            </a:pPr>
            <a:r>
              <a:rPr lang="en-US" sz="2400" dirty="0"/>
              <a:t>Up to </a:t>
            </a:r>
            <a:r>
              <a:rPr lang="en-US" sz="2400" b="1" dirty="0"/>
              <a:t>40% of victims  sustain injuries</a:t>
            </a:r>
            <a:r>
              <a:rPr lang="en-US" sz="2400" dirty="0"/>
              <a:t>. </a:t>
            </a:r>
          </a:p>
          <a:p>
            <a:pPr marL="320040" indent="-320040">
              <a:buFont typeface="Courier New" pitchFamily="49" charset="0"/>
              <a:buChar char="o"/>
              <a:defRPr/>
            </a:pPr>
            <a:r>
              <a:rPr lang="en-US" sz="2400" dirty="0"/>
              <a:t>Approximately 1% of the injuries require hospitalization &amp; major operative repair, &amp; 0.1% are fatal.</a:t>
            </a:r>
          </a:p>
          <a:p>
            <a:pPr marL="320040" indent="-320040">
              <a:buFont typeface="Courier New" pitchFamily="49" charset="0"/>
              <a:buChar char="o"/>
              <a:defRPr/>
            </a:pPr>
            <a:r>
              <a:rPr lang="en-US" sz="2400" dirty="0"/>
              <a:t> Nearly </a:t>
            </a:r>
            <a:r>
              <a:rPr lang="en-US" sz="2400" b="1" dirty="0"/>
              <a:t>50% of the survivors lose their jobs </a:t>
            </a:r>
            <a:r>
              <a:rPr lang="en-US" sz="2400" dirty="0"/>
              <a:t>or are forced to quit in the year following the rape, and </a:t>
            </a:r>
            <a:r>
              <a:rPr lang="en-US" sz="2400" b="1" dirty="0"/>
              <a:t>50% change their place of residency</a:t>
            </a:r>
          </a:p>
          <a:p>
            <a:pPr marL="320040" indent="-320040">
              <a:buBlip>
                <a:blip r:embed="rId2"/>
              </a:buBlip>
              <a:defRPr/>
            </a:pPr>
            <a:endParaRPr lang="en-US" dirty="0" smtClean="0"/>
          </a:p>
          <a:p>
            <a:pPr marL="320040" indent="-320040">
              <a:buFont typeface="Wingdings"/>
              <a:buChar char=""/>
              <a:defRPr/>
            </a:pPr>
            <a:endParaRPr lang="en-US" dirty="0"/>
          </a:p>
        </p:txBody>
      </p:sp>
    </p:spTree>
    <p:extLst>
      <p:ext uri="{BB962C8B-B14F-4D97-AF65-F5344CB8AC3E}">
        <p14:creationId xmlns:p14="http://schemas.microsoft.com/office/powerpoint/2010/main" val="4020083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sz="4000" b="1" dirty="0"/>
              <a:t/>
            </a:r>
            <a:br>
              <a:rPr lang="en-US" sz="4000" b="1" dirty="0"/>
            </a:br>
            <a:r>
              <a:rPr lang="en-US" sz="3600" b="1" dirty="0"/>
              <a:t>Evaluation of the victim of Sexual Assault</a:t>
            </a:r>
            <a:r>
              <a:rPr lang="en-US" b="1" dirty="0" smtClean="0"/>
              <a:t/>
            </a:r>
            <a:br>
              <a:rPr lang="en-US" b="1" dirty="0" smtClean="0"/>
            </a:br>
            <a:endParaRPr lang="en-US" dirty="0"/>
          </a:p>
        </p:txBody>
      </p:sp>
      <p:sp>
        <p:nvSpPr>
          <p:cNvPr id="28675" name="Content Placeholder 2"/>
          <p:cNvSpPr>
            <a:spLocks noGrp="1"/>
          </p:cNvSpPr>
          <p:nvPr>
            <p:ph sz="quarter" idx="1"/>
          </p:nvPr>
        </p:nvSpPr>
        <p:spPr>
          <a:xfrm>
            <a:off x="2057400" y="1828801"/>
            <a:ext cx="8229600" cy="4525963"/>
          </a:xfrm>
        </p:spPr>
        <p:txBody>
          <a:bodyPr/>
          <a:lstStyle/>
          <a:p>
            <a:pPr eaLnBrk="1" hangingPunct="1">
              <a:buFont typeface="Wingdings" panose="05000000000000000000" pitchFamily="2" charset="2"/>
              <a:buChar char="v"/>
            </a:pPr>
            <a:r>
              <a:rPr lang="en-US" altLang="en-US" sz="2400"/>
              <a:t>Component of the complete medical evaluation of the victim of sexual assault include</a:t>
            </a:r>
            <a:r>
              <a:rPr lang="en-US" altLang="en-US" sz="2400" b="1"/>
              <a:t>:</a:t>
            </a:r>
          </a:p>
          <a:p>
            <a:pPr eaLnBrk="1" hangingPunct="1">
              <a:buFont typeface="Wingdings" panose="05000000000000000000" pitchFamily="2" charset="2"/>
              <a:buChar char="Ø"/>
            </a:pPr>
            <a:r>
              <a:rPr lang="en-US" altLang="en-US" sz="2400"/>
              <a:t>Detailed medical history</a:t>
            </a:r>
          </a:p>
          <a:p>
            <a:pPr eaLnBrk="1" hangingPunct="1">
              <a:buFont typeface="Wingdings" panose="05000000000000000000" pitchFamily="2" charset="2"/>
              <a:buChar char="Ø"/>
            </a:pPr>
            <a:r>
              <a:rPr lang="en-US" altLang="en-US" sz="2400"/>
              <a:t>Complete physical examination</a:t>
            </a:r>
          </a:p>
          <a:p>
            <a:pPr eaLnBrk="1" hangingPunct="1">
              <a:buFont typeface="Wingdings" panose="05000000000000000000" pitchFamily="2" charset="2"/>
              <a:buChar char="Ø"/>
            </a:pPr>
            <a:r>
              <a:rPr lang="en-US" altLang="en-US" sz="2400"/>
              <a:t>All necessary laboratory investigations and </a:t>
            </a:r>
            <a:r>
              <a:rPr lang="en-US" altLang="en-US" sz="2400" b="1"/>
              <a:t>collection of forensic evidence</a:t>
            </a:r>
          </a:p>
          <a:p>
            <a:pPr eaLnBrk="1" hangingPunct="1">
              <a:buFont typeface="Wingdings" panose="05000000000000000000" pitchFamily="2" charset="2"/>
              <a:buChar char="Ø"/>
            </a:pPr>
            <a:r>
              <a:rPr lang="en-US" altLang="en-US" sz="2400"/>
              <a:t>Provision of a detailed medical confirmation as requested by the justice and legal departments</a:t>
            </a:r>
          </a:p>
        </p:txBody>
      </p:sp>
    </p:spTree>
    <p:extLst>
      <p:ext uri="{BB962C8B-B14F-4D97-AF65-F5344CB8AC3E}">
        <p14:creationId xmlns:p14="http://schemas.microsoft.com/office/powerpoint/2010/main" val="2394448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29699" name="Content Placeholder 2"/>
          <p:cNvSpPr>
            <a:spLocks noGrp="1"/>
          </p:cNvSpPr>
          <p:nvPr>
            <p:ph sz="quarter" idx="1"/>
          </p:nvPr>
        </p:nvSpPr>
        <p:spPr>
          <a:xfrm>
            <a:off x="2136775" y="1600200"/>
            <a:ext cx="8153400" cy="4495800"/>
          </a:xfrm>
        </p:spPr>
        <p:txBody>
          <a:bodyPr/>
          <a:lstStyle/>
          <a:p>
            <a:pPr eaLnBrk="1" hangingPunct="1"/>
            <a:r>
              <a:rPr lang="en-US" altLang="en-US" sz="2400">
                <a:solidFill>
                  <a:srgbClr val="FF0000"/>
                </a:solidFill>
              </a:rPr>
              <a:t>Informed consent </a:t>
            </a:r>
            <a:r>
              <a:rPr lang="en-US" altLang="en-US" sz="2400"/>
              <a:t>must be obtained prior to examining a sexual assault victim.</a:t>
            </a:r>
          </a:p>
          <a:p>
            <a:pPr eaLnBrk="1" hangingPunct="1"/>
            <a:r>
              <a:rPr lang="en-US" altLang="en-US" sz="2400"/>
              <a:t> A careful history and physical examination should be performed in the presence of a </a:t>
            </a:r>
            <a:r>
              <a:rPr lang="en-US" altLang="en-US" sz="2400">
                <a:solidFill>
                  <a:srgbClr val="FF0000"/>
                </a:solidFill>
              </a:rPr>
              <a:t>chaperon</a:t>
            </a:r>
            <a:r>
              <a:rPr lang="en-US" altLang="en-US" sz="2400"/>
              <a:t> or </a:t>
            </a:r>
            <a:r>
              <a:rPr lang="en-US" altLang="en-US" sz="2400">
                <a:solidFill>
                  <a:srgbClr val="FF0000"/>
                </a:solidFill>
              </a:rPr>
              <a:t>victim advocate. </a:t>
            </a:r>
          </a:p>
          <a:p>
            <a:pPr eaLnBrk="1" hangingPunct="1"/>
            <a:r>
              <a:rPr lang="en-US" altLang="en-US" sz="2400"/>
              <a:t>The patient should be asked to state in her own words what happened, and to identify or describe her attacker, if possible</a:t>
            </a:r>
            <a:r>
              <a:rPr lang="en-US" altLang="en-US" smtClean="0"/>
              <a:t>.</a:t>
            </a:r>
          </a:p>
        </p:txBody>
      </p:sp>
    </p:spTree>
    <p:extLst>
      <p:ext uri="{BB962C8B-B14F-4D97-AF65-F5344CB8AC3E}">
        <p14:creationId xmlns:p14="http://schemas.microsoft.com/office/powerpoint/2010/main" val="995441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dirty="0" smtClean="0"/>
              <a:t/>
            </a:r>
            <a:br>
              <a:rPr lang="en-US" dirty="0" smtClean="0"/>
            </a:br>
            <a:r>
              <a:rPr lang="en-US" dirty="0" smtClean="0"/>
              <a:t>The history should include: </a:t>
            </a:r>
            <a:br>
              <a:rPr lang="en-US" dirty="0" smtClean="0"/>
            </a:br>
            <a:endParaRPr lang="en-US" dirty="0"/>
          </a:p>
        </p:txBody>
      </p:sp>
      <p:sp>
        <p:nvSpPr>
          <p:cNvPr id="30723" name="Content Placeholder 2"/>
          <p:cNvSpPr>
            <a:spLocks noGrp="1"/>
          </p:cNvSpPr>
          <p:nvPr>
            <p:ph sz="quarter" idx="1"/>
          </p:nvPr>
        </p:nvSpPr>
        <p:spPr>
          <a:xfrm>
            <a:off x="2136775" y="1600200"/>
            <a:ext cx="8153400" cy="4495800"/>
          </a:xfrm>
        </p:spPr>
        <p:txBody>
          <a:bodyPr/>
          <a:lstStyle/>
          <a:p>
            <a:pPr eaLnBrk="1" hangingPunct="1"/>
            <a:r>
              <a:rPr lang="en-US" altLang="en-US" sz="2400"/>
              <a:t>last menstrual period,</a:t>
            </a:r>
          </a:p>
          <a:p>
            <a:pPr eaLnBrk="1" hangingPunct="1"/>
            <a:r>
              <a:rPr lang="en-US" altLang="en-US" sz="2400"/>
              <a:t>Contraceptive use,</a:t>
            </a:r>
          </a:p>
          <a:p>
            <a:pPr eaLnBrk="1" hangingPunct="1"/>
            <a:r>
              <a:rPr lang="en-US" altLang="en-US" sz="2400"/>
              <a:t>Preexisting pregnancy and infection,</a:t>
            </a:r>
          </a:p>
          <a:p>
            <a:pPr eaLnBrk="1" hangingPunct="1"/>
            <a:r>
              <a:rPr lang="en-US" altLang="en-US" sz="2400"/>
              <a:t>Date &amp; time of last consensual intercourse &amp; number of partner before the assault.</a:t>
            </a:r>
          </a:p>
          <a:p>
            <a:pPr eaLnBrk="1" hangingPunct="1"/>
            <a:r>
              <a:rPr lang="en-US" altLang="en-US" sz="2400"/>
              <a:t>Currently, whether the patient has eaten, drunk, bathed, douched, voided, or defecated</a:t>
            </a:r>
            <a:r>
              <a:rPr lang="en-US" altLang="en-US" smtClean="0"/>
              <a:t>.</a:t>
            </a:r>
          </a:p>
        </p:txBody>
      </p:sp>
    </p:spTree>
    <p:extLst>
      <p:ext uri="{BB962C8B-B14F-4D97-AF65-F5344CB8AC3E}">
        <p14:creationId xmlns:p14="http://schemas.microsoft.com/office/powerpoint/2010/main" val="27890806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
            </a:r>
            <a:br>
              <a:rPr lang="en-US" b="1" dirty="0" smtClean="0"/>
            </a:br>
            <a:r>
              <a:rPr lang="en-US" b="1" dirty="0" smtClean="0"/>
              <a:t>A detailed description of the sexual assault like:</a:t>
            </a:r>
            <a:br>
              <a:rPr lang="en-US" b="1" dirty="0" smtClean="0"/>
            </a:br>
            <a:endParaRPr lang="en-US" dirty="0"/>
          </a:p>
        </p:txBody>
      </p:sp>
      <p:sp>
        <p:nvSpPr>
          <p:cNvPr id="3" name="Content Placeholder 2"/>
          <p:cNvSpPr>
            <a:spLocks noGrp="1"/>
          </p:cNvSpPr>
          <p:nvPr>
            <p:ph sz="quarter" idx="1"/>
          </p:nvPr>
        </p:nvSpPr>
        <p:spPr>
          <a:xfrm>
            <a:off x="1752601" y="1524000"/>
            <a:ext cx="8537575" cy="5105400"/>
          </a:xfrm>
        </p:spPr>
        <p:txBody>
          <a:bodyPr>
            <a:normAutofit fontScale="47500" lnSpcReduction="20000"/>
          </a:bodyPr>
          <a:lstStyle/>
          <a:p>
            <a:pPr marL="320040" indent="-320040">
              <a:buFont typeface="Wingdings" panose="05000000000000000000" pitchFamily="2" charset="2"/>
              <a:buChar char="ü"/>
              <a:defRPr/>
            </a:pPr>
            <a:r>
              <a:rPr lang="en-US" sz="4000" dirty="0"/>
              <a:t>The place, time</a:t>
            </a:r>
            <a:r>
              <a:rPr lang="en-US" sz="4000" b="1" dirty="0"/>
              <a:t>, </a:t>
            </a:r>
            <a:r>
              <a:rPr lang="en-US" sz="4000" dirty="0"/>
              <a:t>date of the assault</a:t>
            </a:r>
          </a:p>
          <a:p>
            <a:pPr marL="320040" indent="-320040">
              <a:buFont typeface="Wingdings" panose="05000000000000000000" pitchFamily="2" charset="2"/>
              <a:buChar char="ü"/>
              <a:defRPr/>
            </a:pPr>
            <a:r>
              <a:rPr lang="en-US" sz="4000" dirty="0"/>
              <a:t>Number of assailants</a:t>
            </a:r>
          </a:p>
          <a:p>
            <a:pPr marL="320040" indent="-320040">
              <a:buFont typeface="Wingdings" panose="05000000000000000000" pitchFamily="2" charset="2"/>
              <a:buChar char="ü"/>
              <a:defRPr/>
            </a:pPr>
            <a:r>
              <a:rPr lang="en-US" sz="4000" dirty="0"/>
              <a:t> Use of drugs or alcohol in relation to the assault</a:t>
            </a:r>
          </a:p>
          <a:p>
            <a:pPr marL="320040" indent="-320040">
              <a:buFont typeface="Wingdings" panose="05000000000000000000" pitchFamily="2" charset="2"/>
              <a:buChar char="ü"/>
              <a:defRPr/>
            </a:pPr>
            <a:r>
              <a:rPr lang="en-US" sz="4000" dirty="0"/>
              <a:t> Loss of consciousness</a:t>
            </a:r>
          </a:p>
          <a:p>
            <a:pPr marL="320040" indent="-320040">
              <a:buFont typeface="Wingdings" panose="05000000000000000000" pitchFamily="2" charset="2"/>
              <a:buChar char="ü"/>
              <a:defRPr/>
            </a:pPr>
            <a:r>
              <a:rPr lang="en-US" sz="4000" dirty="0"/>
              <a:t> Use of weapons</a:t>
            </a:r>
          </a:p>
          <a:p>
            <a:pPr marL="320040" indent="-320040">
              <a:buFont typeface="Wingdings" panose="05000000000000000000" pitchFamily="2" charset="2"/>
              <a:buChar char="ü"/>
              <a:defRPr/>
            </a:pPr>
            <a:r>
              <a:rPr lang="en-US" sz="4000" dirty="0"/>
              <a:t> Threats, and restraints; and</a:t>
            </a:r>
          </a:p>
          <a:p>
            <a:pPr marL="320040" indent="-320040">
              <a:buFont typeface="Wingdings" panose="05000000000000000000" pitchFamily="2" charset="2"/>
              <a:buChar char="ü"/>
              <a:defRPr/>
            </a:pPr>
            <a:r>
              <a:rPr lang="en-US" sz="4000" dirty="0"/>
              <a:t> Any physical injuries.</a:t>
            </a:r>
          </a:p>
          <a:p>
            <a:pPr marL="320040" indent="-320040">
              <a:buFont typeface="Wingdings" panose="05000000000000000000" pitchFamily="2" charset="2"/>
              <a:buChar char="ü"/>
              <a:defRPr/>
            </a:pPr>
            <a:r>
              <a:rPr lang="en-US" sz="4000" dirty="0"/>
              <a:t>Whether vaginal, oral, or anal contact or  penetration occurred;</a:t>
            </a:r>
          </a:p>
          <a:p>
            <a:pPr marL="320040" indent="-320040">
              <a:buFont typeface="Wingdings" panose="05000000000000000000" pitchFamily="2" charset="2"/>
              <a:buChar char="ü"/>
              <a:defRPr/>
            </a:pPr>
            <a:r>
              <a:rPr lang="en-US" sz="4000" dirty="0"/>
              <a:t> Insertion of a foreign object with a description of the object;</a:t>
            </a:r>
          </a:p>
          <a:p>
            <a:pPr marL="320040" indent="-320040">
              <a:buFont typeface="Wingdings" panose="05000000000000000000" pitchFamily="2" charset="2"/>
              <a:buChar char="ü"/>
              <a:defRPr/>
            </a:pPr>
            <a:r>
              <a:rPr lang="en-US" sz="4000" dirty="0"/>
              <a:t>Whether the assailant used  condom; and </a:t>
            </a:r>
          </a:p>
          <a:p>
            <a:pPr marL="320040" indent="-320040">
              <a:buFont typeface="Wingdings" panose="05000000000000000000" pitchFamily="2" charset="2"/>
              <a:buChar char="ü"/>
              <a:defRPr/>
            </a:pPr>
            <a:r>
              <a:rPr lang="en-US" sz="4000" dirty="0"/>
              <a:t>Whether there were other possible sites of ejaculation, such as the hands, clothes, or hair of the survivor.</a:t>
            </a:r>
          </a:p>
          <a:p>
            <a:pPr marL="320040" indent="-320040">
              <a:buFont typeface="Wingdings" panose="05000000000000000000" pitchFamily="2" charset="2"/>
              <a:buChar char="Ø"/>
              <a:defRPr/>
            </a:pPr>
            <a:r>
              <a:rPr lang="en-US" sz="4000" dirty="0"/>
              <a:t>Psychological reactions such as</a:t>
            </a:r>
          </a:p>
          <a:p>
            <a:pPr marL="320040" indent="-320040">
              <a:buFont typeface="Wingdings"/>
              <a:buChar char=""/>
              <a:defRPr/>
            </a:pPr>
            <a:r>
              <a:rPr lang="en-US" sz="4000" dirty="0"/>
              <a:t> Depression, withdrawal,</a:t>
            </a:r>
          </a:p>
          <a:p>
            <a:pPr marL="320040" indent="-320040">
              <a:buFont typeface="Wingdings"/>
              <a:buChar char=""/>
              <a:defRPr/>
            </a:pPr>
            <a:r>
              <a:rPr lang="en-US" sz="4000" dirty="0"/>
              <a:t> change of appetite or sleep patterns, shame and a feeling of guilt</a:t>
            </a:r>
            <a:r>
              <a:rPr lang="en-US" sz="2000" dirty="0"/>
              <a:t>.</a:t>
            </a:r>
            <a:endParaRPr lang="en-US" sz="2000" b="1" dirty="0"/>
          </a:p>
          <a:p>
            <a:pPr marL="320040" indent="-320040">
              <a:buFont typeface="Wingdings" panose="05000000000000000000" pitchFamily="2" charset="2"/>
              <a:buChar char="ü"/>
              <a:defRPr/>
            </a:pPr>
            <a:endParaRPr lang="en-US" sz="2400" dirty="0"/>
          </a:p>
          <a:p>
            <a:pPr marL="320040" indent="-320040">
              <a:buFont typeface="Wingdings" panose="05000000000000000000" pitchFamily="2" charset="2"/>
              <a:buChar char="ü"/>
              <a:defRPr/>
            </a:pPr>
            <a:endParaRPr lang="en-US" sz="2400" dirty="0"/>
          </a:p>
        </p:txBody>
      </p:sp>
    </p:spTree>
    <p:extLst>
      <p:ext uri="{BB962C8B-B14F-4D97-AF65-F5344CB8AC3E}">
        <p14:creationId xmlns:p14="http://schemas.microsoft.com/office/powerpoint/2010/main" val="29850145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
            </a:r>
            <a:br>
              <a:rPr lang="en-US" b="1" dirty="0" smtClean="0"/>
            </a:br>
            <a:r>
              <a:rPr lang="en-US" sz="3100" b="1" dirty="0"/>
              <a:t>Physical examination of the sexual assault victim</a:t>
            </a:r>
            <a:r>
              <a:rPr lang="en-US" b="1" dirty="0" smtClean="0"/>
              <a:t/>
            </a:r>
            <a:br>
              <a:rPr lang="en-US" b="1" dirty="0" smtClean="0"/>
            </a:br>
            <a:endParaRPr lang="en-US" dirty="0"/>
          </a:p>
        </p:txBody>
      </p:sp>
      <p:sp>
        <p:nvSpPr>
          <p:cNvPr id="3" name="Content Placeholder 2"/>
          <p:cNvSpPr>
            <a:spLocks noGrp="1"/>
          </p:cNvSpPr>
          <p:nvPr>
            <p:ph sz="quarter" idx="1"/>
          </p:nvPr>
        </p:nvSpPr>
        <p:spPr>
          <a:xfrm>
            <a:off x="2136775" y="1600200"/>
            <a:ext cx="8153400" cy="4495800"/>
          </a:xfrm>
        </p:spPr>
        <p:txBody>
          <a:bodyPr>
            <a:normAutofit lnSpcReduction="10000"/>
          </a:bodyPr>
          <a:lstStyle/>
          <a:p>
            <a:pPr marL="320040" indent="-320040">
              <a:buNone/>
              <a:defRPr/>
            </a:pPr>
            <a:r>
              <a:rPr lang="en-US" b="1" dirty="0" smtClean="0"/>
              <a:t>General appearance:</a:t>
            </a:r>
          </a:p>
          <a:p>
            <a:pPr marL="320040" indent="-320040">
              <a:buNone/>
              <a:defRPr/>
            </a:pPr>
            <a:r>
              <a:rPr lang="en-US" dirty="0" smtClean="0"/>
              <a:t>• </a:t>
            </a:r>
            <a:r>
              <a:rPr lang="en-US" sz="2400" dirty="0"/>
              <a:t>Height/weight for children and if appropriate for adult as well</a:t>
            </a:r>
          </a:p>
          <a:p>
            <a:pPr marL="320040" indent="-320040">
              <a:buNone/>
              <a:defRPr/>
            </a:pPr>
            <a:r>
              <a:rPr lang="en-US" sz="2400" dirty="0"/>
              <a:t>• General nutritional status and appearance including mood</a:t>
            </a:r>
          </a:p>
          <a:p>
            <a:pPr marL="320040" indent="-320040">
              <a:buNone/>
              <a:defRPr/>
            </a:pPr>
            <a:r>
              <a:rPr lang="en-US" sz="2400" dirty="0"/>
              <a:t>• Signs of neglect or physical abuse</a:t>
            </a:r>
          </a:p>
          <a:p>
            <a:pPr marL="320040" indent="-320040">
              <a:buNone/>
              <a:defRPr/>
            </a:pPr>
            <a:r>
              <a:rPr lang="en-US" sz="2400" dirty="0"/>
              <a:t>• </a:t>
            </a:r>
            <a:r>
              <a:rPr lang="en-US" sz="2400" dirty="0">
                <a:solidFill>
                  <a:srgbClr val="0070C0"/>
                </a:solidFill>
              </a:rPr>
              <a:t>Obvious functional impairments</a:t>
            </a:r>
          </a:p>
          <a:p>
            <a:pPr marL="320040" indent="-320040">
              <a:buNone/>
              <a:defRPr/>
            </a:pPr>
            <a:r>
              <a:rPr lang="en-US" sz="2400" dirty="0"/>
              <a:t>Assess ability to consent: i.e. drunk, mentally retarded etc</a:t>
            </a:r>
          </a:p>
          <a:p>
            <a:pPr marL="320040" indent="-320040">
              <a:buFont typeface="Wingdings"/>
              <a:buChar char=""/>
              <a:defRPr/>
            </a:pPr>
            <a:r>
              <a:rPr lang="en-US" sz="2400" dirty="0"/>
              <a:t> When you feel that patient is </a:t>
            </a:r>
            <a:r>
              <a:rPr lang="en-US" sz="2400" b="1" dirty="0">
                <a:solidFill>
                  <a:srgbClr val="FF0000"/>
                </a:solidFill>
              </a:rPr>
              <a:t>‘slow’, ‘can’t quite hold </a:t>
            </a:r>
            <a:r>
              <a:rPr lang="en-US" sz="2400" dirty="0"/>
              <a:t>a normal conversation’, it is advisable to seek expert opinion from a psychiatrist/clinical psychologist </a:t>
            </a:r>
          </a:p>
          <a:p>
            <a:pPr marL="320040" indent="-320040">
              <a:buFont typeface="Wingdings"/>
              <a:buChar char=""/>
              <a:defRPr/>
            </a:pPr>
            <a:r>
              <a:rPr lang="en-US" sz="2400" dirty="0"/>
              <a:t> In children, describe whether child </a:t>
            </a:r>
            <a:r>
              <a:rPr lang="en-US" sz="2400" dirty="0">
                <a:solidFill>
                  <a:srgbClr val="FF0000"/>
                </a:solidFill>
              </a:rPr>
              <a:t>is anxious, fearful, tearful, happy, withdrawn.</a:t>
            </a:r>
          </a:p>
          <a:p>
            <a:pPr marL="320040" indent="-320040">
              <a:buNone/>
              <a:defRPr/>
            </a:pPr>
            <a:endParaRPr lang="en-US" sz="2400" dirty="0"/>
          </a:p>
        </p:txBody>
      </p:sp>
    </p:spTree>
    <p:extLst>
      <p:ext uri="{BB962C8B-B14F-4D97-AF65-F5344CB8AC3E}">
        <p14:creationId xmlns:p14="http://schemas.microsoft.com/office/powerpoint/2010/main" val="3963782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36775" y="228600"/>
            <a:ext cx="8153400" cy="990600"/>
          </a:xfrm>
        </p:spPr>
        <p:txBody>
          <a:bodyPr/>
          <a:lstStyle/>
          <a:p>
            <a:pPr eaLnBrk="1" hangingPunct="1"/>
            <a:r>
              <a:rPr lang="en-US" altLang="en-US" smtClean="0"/>
              <a:t>Examination contd. </a:t>
            </a:r>
          </a:p>
        </p:txBody>
      </p:sp>
      <p:sp>
        <p:nvSpPr>
          <p:cNvPr id="3" name="Content Placeholder 2"/>
          <p:cNvSpPr>
            <a:spLocks noGrp="1"/>
          </p:cNvSpPr>
          <p:nvPr>
            <p:ph sz="quarter" idx="1"/>
          </p:nvPr>
        </p:nvSpPr>
        <p:spPr>
          <a:xfrm>
            <a:off x="2136775" y="1600200"/>
            <a:ext cx="8153400" cy="4495800"/>
          </a:xfrm>
        </p:spPr>
        <p:txBody>
          <a:bodyPr>
            <a:normAutofit lnSpcReduction="10000"/>
          </a:bodyPr>
          <a:lstStyle/>
          <a:p>
            <a:pPr marL="320040" indent="-320040">
              <a:buNone/>
              <a:defRPr/>
            </a:pPr>
            <a:r>
              <a:rPr lang="en-US" b="1" dirty="0" smtClean="0"/>
              <a:t>Sexual maturity rating:</a:t>
            </a:r>
          </a:p>
          <a:p>
            <a:pPr marL="320040" indent="-320040">
              <a:buFont typeface="Wingdings"/>
              <a:buChar char=""/>
              <a:defRPr/>
            </a:pPr>
            <a:r>
              <a:rPr lang="en-US" sz="2400" dirty="0"/>
              <a:t>Use the tanner staging of sexual maturity 1-5 and assess as ‘pre-pubertal’, ‘pubertal’ and ‘mature’. </a:t>
            </a:r>
          </a:p>
          <a:p>
            <a:pPr marL="320040" indent="-320040">
              <a:buFont typeface="Wingdings"/>
              <a:buChar char=""/>
              <a:defRPr/>
            </a:pPr>
            <a:r>
              <a:rPr lang="en-US" sz="2400" dirty="0"/>
              <a:t>This is significant in a child victim to assess the age and maturity as well.</a:t>
            </a:r>
          </a:p>
          <a:p>
            <a:pPr marL="320040" indent="-320040">
              <a:buFont typeface="Wingdings"/>
              <a:buChar char=""/>
              <a:defRPr/>
            </a:pPr>
            <a:r>
              <a:rPr lang="en-US" sz="2400" dirty="0"/>
              <a:t>The physical examination </a:t>
            </a:r>
            <a:r>
              <a:rPr lang="en-US" sz="2400" b="1" dirty="0">
                <a:solidFill>
                  <a:srgbClr val="FF0000"/>
                </a:solidFill>
              </a:rPr>
              <a:t>serves to detect, evaluate, and treat </a:t>
            </a:r>
            <a:r>
              <a:rPr lang="en-US" sz="2400" dirty="0"/>
              <a:t>all injuries and to collect forensic evidence </a:t>
            </a:r>
          </a:p>
          <a:p>
            <a:pPr marL="320040" indent="-320040">
              <a:buFont typeface="Wingdings"/>
              <a:buChar char=""/>
              <a:defRPr/>
            </a:pPr>
            <a:r>
              <a:rPr lang="en-US" sz="2400" dirty="0"/>
              <a:t>The nature, size, and location of all injuries should be carefully documented, using </a:t>
            </a:r>
            <a:r>
              <a:rPr lang="en-US" sz="2400" dirty="0">
                <a:solidFill>
                  <a:srgbClr val="FF0000"/>
                </a:solidFill>
              </a:rPr>
              <a:t>photographs or body charts </a:t>
            </a:r>
            <a:r>
              <a:rPr lang="en-US" sz="2400" dirty="0"/>
              <a:t>if possible.</a:t>
            </a:r>
          </a:p>
          <a:p>
            <a:pPr marL="320040" indent="-320040">
              <a:buFont typeface="Wingdings"/>
              <a:buChar char=""/>
              <a:defRPr/>
            </a:pPr>
            <a:r>
              <a:rPr lang="en-US" sz="2400" dirty="0"/>
              <a:t> Non genital injuries occur in </a:t>
            </a:r>
            <a:r>
              <a:rPr lang="en-US" sz="2400" b="1" dirty="0"/>
              <a:t>20% to 50% </a:t>
            </a:r>
            <a:r>
              <a:rPr lang="en-US" sz="2400" dirty="0"/>
              <a:t>of all rapes, so it is important to examine the entire body.</a:t>
            </a:r>
          </a:p>
          <a:p>
            <a:pPr marL="320040" indent="-320040">
              <a:buFont typeface="Wingdings"/>
              <a:buChar char=""/>
              <a:defRPr/>
            </a:pPr>
            <a:endParaRPr lang="en-US" sz="2400" dirty="0"/>
          </a:p>
        </p:txBody>
      </p:sp>
    </p:spTree>
    <p:extLst>
      <p:ext uri="{BB962C8B-B14F-4D97-AF65-F5344CB8AC3E}">
        <p14:creationId xmlns:p14="http://schemas.microsoft.com/office/powerpoint/2010/main" val="9721633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Genital examination</a:t>
            </a:r>
            <a:br>
              <a:rPr lang="en-US" b="1" dirty="0" smtClean="0"/>
            </a:br>
            <a:endParaRPr lang="en-US" dirty="0"/>
          </a:p>
        </p:txBody>
      </p:sp>
      <p:sp>
        <p:nvSpPr>
          <p:cNvPr id="34819" name="Content Placeholder 2"/>
          <p:cNvSpPr>
            <a:spLocks noGrp="1"/>
          </p:cNvSpPr>
          <p:nvPr>
            <p:ph sz="quarter" idx="1"/>
          </p:nvPr>
        </p:nvSpPr>
        <p:spPr>
          <a:xfrm>
            <a:off x="2057400" y="1981201"/>
            <a:ext cx="8001000" cy="3763963"/>
          </a:xfrm>
        </p:spPr>
        <p:txBody>
          <a:bodyPr/>
          <a:lstStyle/>
          <a:p>
            <a:pPr eaLnBrk="1" hangingPunct="1">
              <a:buFont typeface="Wingdings" panose="05000000000000000000" pitchFamily="2" charset="2"/>
              <a:buChar char="q"/>
            </a:pPr>
            <a:r>
              <a:rPr lang="en-US" altLang="en-US" sz="2400" b="1"/>
              <a:t>Positioning for examination:</a:t>
            </a:r>
          </a:p>
          <a:p>
            <a:pPr eaLnBrk="1" hangingPunct="1"/>
            <a:r>
              <a:rPr lang="en-US" altLang="en-US" sz="2400"/>
              <a:t>For the adult female victim, the dorsal lithotomy position.</a:t>
            </a:r>
          </a:p>
          <a:p>
            <a:pPr eaLnBrk="1" hangingPunct="1"/>
            <a:r>
              <a:rPr lang="en-US" altLang="en-US" sz="2400"/>
              <a:t>For the child, frog leg position.</a:t>
            </a:r>
          </a:p>
          <a:p>
            <a:pPr eaLnBrk="1" hangingPunct="1"/>
            <a:r>
              <a:rPr lang="en-US" altLang="en-US" sz="2400"/>
              <a:t>For male assault victims, left lateral position.</a:t>
            </a:r>
          </a:p>
          <a:p>
            <a:pPr eaLnBrk="1" hangingPunct="1"/>
            <a:r>
              <a:rPr lang="en-US" altLang="en-US" sz="2400"/>
              <a:t> Sedation or examination under anesthesia for the very agitated and uncooperative child.</a:t>
            </a:r>
          </a:p>
        </p:txBody>
      </p:sp>
    </p:spTree>
    <p:extLst>
      <p:ext uri="{BB962C8B-B14F-4D97-AF65-F5344CB8AC3E}">
        <p14:creationId xmlns:p14="http://schemas.microsoft.com/office/powerpoint/2010/main" val="3217197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35843"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sz="2400"/>
              <a:t>Describe any change noticed on each of the external and internal genital examination in a stepwise fashion:</a:t>
            </a:r>
          </a:p>
          <a:p>
            <a:pPr eaLnBrk="1" hangingPunct="1">
              <a:buFont typeface="Wingdings" panose="05000000000000000000" pitchFamily="2" charset="2"/>
              <a:buNone/>
            </a:pPr>
            <a:r>
              <a:rPr lang="en-US" altLang="en-US" sz="2400">
                <a:solidFill>
                  <a:srgbClr val="0070C0"/>
                </a:solidFill>
              </a:rPr>
              <a:t>o Labia majora</a:t>
            </a:r>
          </a:p>
          <a:p>
            <a:pPr eaLnBrk="1" hangingPunct="1">
              <a:buFont typeface="Wingdings" panose="05000000000000000000" pitchFamily="2" charset="2"/>
              <a:buNone/>
            </a:pPr>
            <a:r>
              <a:rPr lang="en-US" altLang="en-US" sz="2400">
                <a:solidFill>
                  <a:srgbClr val="0070C0"/>
                </a:solidFill>
              </a:rPr>
              <a:t>o Labia minora</a:t>
            </a:r>
          </a:p>
          <a:p>
            <a:pPr eaLnBrk="1" hangingPunct="1">
              <a:buFont typeface="Wingdings" panose="05000000000000000000" pitchFamily="2" charset="2"/>
              <a:buNone/>
            </a:pPr>
            <a:r>
              <a:rPr lang="en-US" altLang="en-US" sz="2400">
                <a:solidFill>
                  <a:srgbClr val="0070C0"/>
                </a:solidFill>
              </a:rPr>
              <a:t>o Urethra</a:t>
            </a:r>
          </a:p>
          <a:p>
            <a:pPr eaLnBrk="1" hangingPunct="1">
              <a:buFont typeface="Wingdings" panose="05000000000000000000" pitchFamily="2" charset="2"/>
              <a:buNone/>
            </a:pPr>
            <a:r>
              <a:rPr lang="en-US" altLang="en-US" sz="2400">
                <a:solidFill>
                  <a:srgbClr val="0070C0"/>
                </a:solidFill>
              </a:rPr>
              <a:t>o Fossa navicularis</a:t>
            </a:r>
          </a:p>
          <a:p>
            <a:pPr eaLnBrk="1" hangingPunct="1">
              <a:buFont typeface="Wingdings" panose="05000000000000000000" pitchFamily="2" charset="2"/>
              <a:buNone/>
            </a:pPr>
            <a:r>
              <a:rPr lang="en-US" altLang="en-US" sz="2400">
                <a:solidFill>
                  <a:srgbClr val="0070C0"/>
                </a:solidFill>
              </a:rPr>
              <a:t>o Posterior fourchette</a:t>
            </a:r>
          </a:p>
          <a:p>
            <a:pPr eaLnBrk="1" hangingPunct="1">
              <a:buFont typeface="Wingdings" panose="05000000000000000000" pitchFamily="2" charset="2"/>
              <a:buNone/>
            </a:pPr>
            <a:r>
              <a:rPr lang="en-US" altLang="en-US" sz="2400">
                <a:solidFill>
                  <a:srgbClr val="0070C0"/>
                </a:solidFill>
              </a:rPr>
              <a:t>o Perineum</a:t>
            </a:r>
          </a:p>
          <a:p>
            <a:pPr eaLnBrk="1" hangingPunct="1">
              <a:buFont typeface="Wingdings" panose="05000000000000000000" pitchFamily="2" charset="2"/>
              <a:buNone/>
            </a:pPr>
            <a:r>
              <a:rPr lang="en-US" altLang="en-US" sz="2400">
                <a:solidFill>
                  <a:srgbClr val="0070C0"/>
                </a:solidFill>
              </a:rPr>
              <a:t>o Hymen</a:t>
            </a:r>
          </a:p>
        </p:txBody>
      </p:sp>
    </p:spTree>
    <p:extLst>
      <p:ext uri="{BB962C8B-B14F-4D97-AF65-F5344CB8AC3E}">
        <p14:creationId xmlns:p14="http://schemas.microsoft.com/office/powerpoint/2010/main" val="2947993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
            </a:r>
            <a:br>
              <a:rPr lang="en-US" b="1" dirty="0" smtClean="0"/>
            </a:br>
            <a:r>
              <a:rPr lang="en-US" b="1" dirty="0" smtClean="0"/>
              <a:t> </a:t>
            </a:r>
            <a:r>
              <a:rPr lang="en-US" b="1" dirty="0" smtClean="0">
                <a:solidFill>
                  <a:schemeClr val="accent2"/>
                </a:solidFill>
              </a:rPr>
              <a:t>Sexual Assault</a:t>
            </a:r>
            <a:r>
              <a:rPr lang="en-US" b="1" dirty="0" smtClean="0"/>
              <a:t/>
            </a:r>
            <a:br>
              <a:rPr lang="en-US" b="1" dirty="0" smtClean="0"/>
            </a:br>
            <a:endParaRPr lang="en-US" dirty="0"/>
          </a:p>
        </p:txBody>
      </p:sp>
      <p:sp>
        <p:nvSpPr>
          <p:cNvPr id="3" name="Content Placeholder 2"/>
          <p:cNvSpPr>
            <a:spLocks noGrp="1"/>
          </p:cNvSpPr>
          <p:nvPr>
            <p:ph sz="quarter" idx="1"/>
          </p:nvPr>
        </p:nvSpPr>
        <p:spPr>
          <a:xfrm>
            <a:off x="484908" y="1219200"/>
            <a:ext cx="11139055" cy="4876800"/>
          </a:xfrm>
        </p:spPr>
        <p:txBody>
          <a:bodyPr>
            <a:normAutofit/>
          </a:bodyPr>
          <a:lstStyle/>
          <a:p>
            <a:pPr marL="320040" indent="-320040">
              <a:buFont typeface="Wingdings"/>
              <a:buChar char=""/>
              <a:defRPr/>
            </a:pPr>
            <a:r>
              <a:rPr lang="en-US" sz="2400" dirty="0"/>
              <a:t>Sexual assault is an intentional act involving sexual organ. It includes acts like insertion of foreign objects into the genitals, forced removal of clothing, forcing someone to engage in sexual acts or positions, forcing someone to watch sexual acts. </a:t>
            </a:r>
          </a:p>
          <a:p>
            <a:pPr marL="320040" indent="-320040">
              <a:buFont typeface="Wingdings"/>
              <a:buChar char=""/>
              <a:defRPr/>
            </a:pPr>
            <a:r>
              <a:rPr lang="en-US" sz="2400" dirty="0"/>
              <a:t>Sexual assault is a crime of </a:t>
            </a:r>
            <a:r>
              <a:rPr lang="en-US" sz="2400" b="1" dirty="0"/>
              <a:t>violence and aggression</a:t>
            </a:r>
            <a:r>
              <a:rPr lang="en-US" sz="2400" dirty="0"/>
              <a:t>. </a:t>
            </a:r>
          </a:p>
          <a:p>
            <a:pPr marL="320040" indent="-320040">
              <a:buFont typeface="Wingdings"/>
              <a:buChar char=""/>
              <a:defRPr/>
            </a:pPr>
            <a:r>
              <a:rPr lang="en-US" sz="2400" dirty="0"/>
              <a:t>It encompasses a continuum of sexual activity that ranges from sexual compulsion to contact abuse (</a:t>
            </a:r>
            <a:r>
              <a:rPr lang="en-US" sz="2400" b="1" dirty="0"/>
              <a:t>unwanted kissing, touching, or fondling</a:t>
            </a:r>
            <a:r>
              <a:rPr lang="en-US" sz="2400" dirty="0"/>
              <a:t>) to forcible rape.</a:t>
            </a:r>
            <a:endParaRPr lang="en-US" sz="2400" b="1" dirty="0"/>
          </a:p>
          <a:p>
            <a:pPr marL="320040" indent="-320040">
              <a:buFont typeface="Wingdings"/>
              <a:buChar char=""/>
              <a:defRPr/>
            </a:pPr>
            <a:r>
              <a:rPr lang="en-US" sz="2400" dirty="0"/>
              <a:t>Sexual assault of children and adult women  is</a:t>
            </a:r>
          </a:p>
          <a:p>
            <a:pPr marL="640080" lvl="1" indent="-274320">
              <a:buFont typeface="Courier New" pitchFamily="49" charset="0"/>
              <a:buChar char="o"/>
              <a:defRPr/>
            </a:pPr>
            <a:r>
              <a:rPr lang="en-US" sz="2100" dirty="0"/>
              <a:t> </a:t>
            </a:r>
            <a:r>
              <a:rPr lang="en-US" dirty="0">
                <a:solidFill>
                  <a:srgbClr val="0070C0"/>
                </a:solidFill>
              </a:rPr>
              <a:t>The fastest growing,</a:t>
            </a:r>
          </a:p>
          <a:p>
            <a:pPr marL="640080" lvl="1" indent="-274320">
              <a:buFont typeface="Courier New" pitchFamily="49" charset="0"/>
              <a:buChar char="o"/>
              <a:defRPr/>
            </a:pPr>
            <a:r>
              <a:rPr lang="en-US" dirty="0">
                <a:solidFill>
                  <a:srgbClr val="0070C0"/>
                </a:solidFill>
              </a:rPr>
              <a:t>Most frequently committed, and</a:t>
            </a:r>
          </a:p>
          <a:p>
            <a:pPr marL="640080" lvl="1" indent="-274320">
              <a:buFont typeface="Courier New" pitchFamily="49" charset="0"/>
              <a:buChar char="o"/>
              <a:defRPr/>
            </a:pPr>
            <a:r>
              <a:rPr lang="en-US" dirty="0">
                <a:solidFill>
                  <a:srgbClr val="0070C0"/>
                </a:solidFill>
              </a:rPr>
              <a:t>Most underreported crime</a:t>
            </a:r>
          </a:p>
        </p:txBody>
      </p:sp>
    </p:spTree>
    <p:extLst>
      <p:ext uri="{BB962C8B-B14F-4D97-AF65-F5344CB8AC3E}">
        <p14:creationId xmlns:p14="http://schemas.microsoft.com/office/powerpoint/2010/main" val="40567267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3" name="Content Placeholder 2"/>
          <p:cNvSpPr>
            <a:spLocks noGrp="1"/>
          </p:cNvSpPr>
          <p:nvPr>
            <p:ph sz="quarter" idx="1"/>
          </p:nvPr>
        </p:nvSpPr>
        <p:spPr>
          <a:xfrm>
            <a:off x="2136775" y="1600200"/>
            <a:ext cx="8153400" cy="4495800"/>
          </a:xfrm>
        </p:spPr>
        <p:txBody>
          <a:bodyPr>
            <a:normAutofit fontScale="92500"/>
          </a:bodyPr>
          <a:lstStyle/>
          <a:p>
            <a:pPr marL="320040" indent="-320040">
              <a:buFont typeface="Wingdings"/>
              <a:buChar char=""/>
              <a:defRPr/>
            </a:pPr>
            <a:r>
              <a:rPr lang="en-US" sz="2400" dirty="0"/>
              <a:t>The most common genital findings are erythema and small tears of the vulva, perineum, and introitus.</a:t>
            </a:r>
          </a:p>
          <a:p>
            <a:pPr marL="320040" indent="-320040">
              <a:buFont typeface="Wingdings"/>
              <a:buChar char=""/>
              <a:defRPr/>
            </a:pPr>
            <a:r>
              <a:rPr lang="en-US" sz="2400" dirty="0"/>
              <a:t> There may be bleeding, mucosal tears, erythema, or a hematoma noted around the rectum if penetration has occurred.</a:t>
            </a:r>
          </a:p>
          <a:p>
            <a:pPr marL="320040" indent="-320040">
              <a:buFont typeface="Wingdings"/>
              <a:buChar char=""/>
              <a:defRPr/>
            </a:pPr>
            <a:r>
              <a:rPr lang="en-US" sz="2400" dirty="0"/>
              <a:t> </a:t>
            </a:r>
            <a:r>
              <a:rPr lang="en-US" sz="2400" dirty="0">
                <a:solidFill>
                  <a:srgbClr val="FF0000"/>
                </a:solidFill>
              </a:rPr>
              <a:t>A Foley catheter</a:t>
            </a:r>
            <a:r>
              <a:rPr lang="en-US" sz="2400" dirty="0"/>
              <a:t>, placed in the distal vaginal vault and then inflated, allows for full visualization of hymenal injuries</a:t>
            </a:r>
          </a:p>
          <a:p>
            <a:pPr marL="320040" indent="-320040">
              <a:buNone/>
              <a:defRPr/>
            </a:pPr>
            <a:r>
              <a:rPr lang="en-US" sz="2400" b="1" dirty="0"/>
              <a:t>Forensic evidence and laboratory investigation</a:t>
            </a:r>
          </a:p>
          <a:p>
            <a:pPr marL="320040" indent="-320040">
              <a:buFont typeface="Wingdings"/>
              <a:buChar char=""/>
              <a:defRPr/>
            </a:pPr>
            <a:r>
              <a:rPr lang="en-US" sz="2400" dirty="0"/>
              <a:t>Vaginal swab for spermatozoa </a:t>
            </a:r>
          </a:p>
          <a:p>
            <a:pPr marL="320040" indent="-320040">
              <a:buFont typeface="Wingdings"/>
              <a:buChar char=""/>
              <a:defRPr/>
            </a:pPr>
            <a:r>
              <a:rPr lang="en-US" sz="2400" dirty="0"/>
              <a:t>Take a swab for semen before doing the internal/speculum examination in the adult; </a:t>
            </a:r>
          </a:p>
          <a:p>
            <a:pPr marL="320040" indent="-320040">
              <a:buFont typeface="Wingdings"/>
              <a:buChar char=""/>
              <a:defRPr/>
            </a:pPr>
            <a:r>
              <a:rPr lang="en-US" sz="2400" dirty="0"/>
              <a:t>Avoid KY jelly, antiseptic solutions as it interferes with the forensic analysis.</a:t>
            </a:r>
          </a:p>
          <a:p>
            <a:pPr marL="320040" indent="-320040">
              <a:buFont typeface="Wingdings"/>
              <a:buChar char=""/>
              <a:defRPr/>
            </a:pPr>
            <a:endParaRPr lang="en-US" sz="2400" dirty="0"/>
          </a:p>
        </p:txBody>
      </p:sp>
    </p:spTree>
    <p:extLst>
      <p:ext uri="{BB962C8B-B14F-4D97-AF65-F5344CB8AC3E}">
        <p14:creationId xmlns:p14="http://schemas.microsoft.com/office/powerpoint/2010/main" val="8078766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136775" y="228600"/>
            <a:ext cx="8153400" cy="990600"/>
          </a:xfrm>
        </p:spPr>
        <p:txBody>
          <a:bodyPr/>
          <a:lstStyle/>
          <a:p>
            <a:pPr eaLnBrk="1" hangingPunct="1"/>
            <a:r>
              <a:rPr lang="en-US" altLang="en-US" smtClean="0"/>
              <a:t>Laboratory tests </a:t>
            </a:r>
          </a:p>
        </p:txBody>
      </p:sp>
      <p:sp>
        <p:nvSpPr>
          <p:cNvPr id="37891"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Char char="§"/>
            </a:pPr>
            <a:r>
              <a:rPr lang="en-US" altLang="en-US" sz="2400"/>
              <a:t>Motile spermatozoa with in 6hrsin the vaginal canal  </a:t>
            </a:r>
          </a:p>
          <a:p>
            <a:pPr eaLnBrk="1" hangingPunct="1">
              <a:buFont typeface="Wingdings" panose="05000000000000000000" pitchFamily="2" charset="2"/>
              <a:buChar char="§"/>
            </a:pPr>
            <a:r>
              <a:rPr lang="en-US" altLang="en-US" sz="2400"/>
              <a:t>Duration of  dead immotile spermatozoa recovery</a:t>
            </a:r>
          </a:p>
          <a:p>
            <a:pPr lvl="4" eaLnBrk="1" hangingPunct="1"/>
            <a:r>
              <a:rPr lang="en-US" altLang="en-US" sz="2400">
                <a:solidFill>
                  <a:srgbClr val="0070C0"/>
                </a:solidFill>
              </a:rPr>
              <a:t>Mouth 12-14 hrs</a:t>
            </a:r>
          </a:p>
          <a:p>
            <a:pPr lvl="4" eaLnBrk="1" hangingPunct="1"/>
            <a:r>
              <a:rPr lang="en-US" altLang="en-US" sz="2400">
                <a:solidFill>
                  <a:srgbClr val="0070C0"/>
                </a:solidFill>
              </a:rPr>
              <a:t>Vagina 6 days</a:t>
            </a:r>
          </a:p>
          <a:p>
            <a:pPr lvl="4" eaLnBrk="1" hangingPunct="1"/>
            <a:r>
              <a:rPr lang="en-US" altLang="en-US" sz="2400">
                <a:solidFill>
                  <a:srgbClr val="0070C0"/>
                </a:solidFill>
              </a:rPr>
              <a:t>Anus 3 days</a:t>
            </a:r>
          </a:p>
          <a:p>
            <a:pPr lvl="4" eaLnBrk="1" hangingPunct="1"/>
            <a:r>
              <a:rPr lang="en-US" altLang="en-US" sz="2400">
                <a:solidFill>
                  <a:srgbClr val="0070C0"/>
                </a:solidFill>
              </a:rPr>
              <a:t>Mouth 12-14 hrs</a:t>
            </a:r>
          </a:p>
          <a:p>
            <a:pPr lvl="4" eaLnBrk="1" hangingPunct="1"/>
            <a:r>
              <a:rPr lang="en-US" altLang="en-US" sz="2400">
                <a:solidFill>
                  <a:srgbClr val="0070C0"/>
                </a:solidFill>
              </a:rPr>
              <a:t>Cervix   7-10 days</a:t>
            </a:r>
          </a:p>
        </p:txBody>
      </p:sp>
    </p:spTree>
    <p:extLst>
      <p:ext uri="{BB962C8B-B14F-4D97-AF65-F5344CB8AC3E}">
        <p14:creationId xmlns:p14="http://schemas.microsoft.com/office/powerpoint/2010/main" val="6555481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136775" y="228600"/>
            <a:ext cx="8153400" cy="990600"/>
          </a:xfrm>
        </p:spPr>
        <p:txBody>
          <a:bodyPr/>
          <a:lstStyle/>
          <a:p>
            <a:pPr eaLnBrk="1" hangingPunct="1"/>
            <a:r>
              <a:rPr lang="en-US" altLang="en-US" smtClean="0"/>
              <a:t>Laboratory contd.</a:t>
            </a:r>
          </a:p>
        </p:txBody>
      </p:sp>
      <p:sp>
        <p:nvSpPr>
          <p:cNvPr id="38915"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sz="2400">
                <a:solidFill>
                  <a:srgbClr val="0070C0"/>
                </a:solidFill>
              </a:rPr>
              <a:t>Screen for sexually transmissible infections</a:t>
            </a:r>
          </a:p>
          <a:p>
            <a:pPr lvl="2" eaLnBrk="1" hangingPunct="1"/>
            <a:r>
              <a:rPr lang="en-US" altLang="en-US" sz="1800"/>
              <a:t> </a:t>
            </a:r>
            <a:r>
              <a:rPr lang="en-US" altLang="en-US" sz="2400"/>
              <a:t>Grams stain for intra cellular diplococci (ICDC</a:t>
            </a:r>
            <a:r>
              <a:rPr lang="en-US" altLang="en-US" sz="1800"/>
              <a:t>)</a:t>
            </a:r>
          </a:p>
          <a:p>
            <a:pPr lvl="2" eaLnBrk="1" hangingPunct="1"/>
            <a:r>
              <a:rPr lang="en-US" altLang="en-US" sz="2400"/>
              <a:t>Saline mount for Trichomonas Vaginalis</a:t>
            </a:r>
          </a:p>
          <a:p>
            <a:pPr lvl="2" eaLnBrk="1" hangingPunct="1"/>
            <a:r>
              <a:rPr lang="fr-FR" altLang="en-US" sz="2400"/>
              <a:t> Hepatitis B surface antigen</a:t>
            </a:r>
          </a:p>
          <a:p>
            <a:pPr lvl="2" eaLnBrk="1" hangingPunct="1"/>
            <a:r>
              <a:rPr lang="en-US" altLang="en-US" sz="2400"/>
              <a:t>VDRL/RPR </a:t>
            </a:r>
          </a:p>
          <a:p>
            <a:pPr eaLnBrk="1" hangingPunct="1">
              <a:buFont typeface="Wingdings" panose="05000000000000000000" pitchFamily="2" charset="2"/>
              <a:buNone/>
            </a:pPr>
            <a:r>
              <a:rPr lang="en-US" altLang="en-US" sz="2400" b="1" i="1"/>
              <a:t> </a:t>
            </a:r>
            <a:r>
              <a:rPr lang="en-US" altLang="en-US" sz="2400">
                <a:solidFill>
                  <a:srgbClr val="0070C0"/>
                </a:solidFill>
              </a:rPr>
              <a:t>Baseline pregnancy test to confirm or exclude pregnancy</a:t>
            </a:r>
          </a:p>
          <a:p>
            <a:pPr eaLnBrk="1" hangingPunct="1">
              <a:buFont typeface="Wingdings" panose="05000000000000000000" pitchFamily="2" charset="2"/>
              <a:buNone/>
            </a:pPr>
            <a:r>
              <a:rPr lang="en-US" altLang="en-US" sz="2400"/>
              <a:t> </a:t>
            </a:r>
            <a:r>
              <a:rPr lang="en-US" altLang="en-US" sz="2400">
                <a:solidFill>
                  <a:srgbClr val="0070C0"/>
                </a:solidFill>
              </a:rPr>
              <a:t>Testing for HIV should be done</a:t>
            </a:r>
            <a:r>
              <a:rPr lang="en-US" altLang="en-US" sz="2400"/>
              <a:t> at initial encounter, at three months and six months for a victim who is negative to HIV test at initial encounter</a:t>
            </a:r>
          </a:p>
          <a:p>
            <a:pPr eaLnBrk="1" hangingPunct="1">
              <a:buFont typeface="Wingdings" panose="05000000000000000000" pitchFamily="2" charset="2"/>
              <a:buNone/>
            </a:pPr>
            <a:endParaRPr lang="en-US" altLang="en-US" sz="2400"/>
          </a:p>
        </p:txBody>
      </p:sp>
    </p:spTree>
    <p:extLst>
      <p:ext uri="{BB962C8B-B14F-4D97-AF65-F5344CB8AC3E}">
        <p14:creationId xmlns:p14="http://schemas.microsoft.com/office/powerpoint/2010/main" val="13092028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Treatment Plan</a:t>
            </a:r>
            <a:br>
              <a:rPr lang="en-US" b="1" dirty="0" smtClean="0"/>
            </a:br>
            <a:endParaRPr lang="en-US" dirty="0"/>
          </a:p>
        </p:txBody>
      </p:sp>
      <p:sp>
        <p:nvSpPr>
          <p:cNvPr id="39939" name="Content Placeholder 2"/>
          <p:cNvSpPr>
            <a:spLocks noGrp="1"/>
          </p:cNvSpPr>
          <p:nvPr>
            <p:ph sz="quarter" idx="1"/>
          </p:nvPr>
        </p:nvSpPr>
        <p:spPr>
          <a:xfrm>
            <a:off x="2057400" y="1752601"/>
            <a:ext cx="8229600" cy="4525963"/>
          </a:xfrm>
        </p:spPr>
        <p:txBody>
          <a:bodyPr/>
          <a:lstStyle/>
          <a:p>
            <a:pPr eaLnBrk="1" hangingPunct="1">
              <a:buFont typeface="Wingdings" panose="05000000000000000000" pitchFamily="2" charset="2"/>
              <a:buChar char="Ø"/>
            </a:pPr>
            <a:r>
              <a:rPr lang="en-US" altLang="en-US" smtClean="0">
                <a:solidFill>
                  <a:srgbClr val="0070C0"/>
                </a:solidFill>
              </a:rPr>
              <a:t>Purpose of management</a:t>
            </a:r>
          </a:p>
          <a:p>
            <a:pPr eaLnBrk="1" hangingPunct="1"/>
            <a:r>
              <a:rPr lang="en-US" altLang="en-US" sz="2400"/>
              <a:t>To prevent acute life threatening conditions like suicide</a:t>
            </a:r>
          </a:p>
          <a:p>
            <a:pPr eaLnBrk="1" hangingPunct="1"/>
            <a:r>
              <a:rPr lang="en-US" altLang="en-US" sz="2400"/>
              <a:t> To identify and treat acute genital injury</a:t>
            </a:r>
          </a:p>
          <a:p>
            <a:pPr eaLnBrk="1" hangingPunct="1"/>
            <a:r>
              <a:rPr lang="en-US" altLang="en-US" sz="2400"/>
              <a:t> To give prophylactic management for sexual transmitted infections and prevention of pregnancy</a:t>
            </a:r>
          </a:p>
          <a:p>
            <a:pPr eaLnBrk="1" hangingPunct="1"/>
            <a:r>
              <a:rPr lang="en-US" altLang="en-US" sz="2400"/>
              <a:t>To provide evidences of sexual assault</a:t>
            </a:r>
          </a:p>
          <a:p>
            <a:pPr eaLnBrk="1" hangingPunct="1"/>
            <a:r>
              <a:rPr lang="en-US" altLang="en-US" sz="2400"/>
              <a:t> To provide psychological care or refer as appropriate</a:t>
            </a:r>
          </a:p>
        </p:txBody>
      </p:sp>
    </p:spTree>
    <p:extLst>
      <p:ext uri="{BB962C8B-B14F-4D97-AF65-F5344CB8AC3E}">
        <p14:creationId xmlns:p14="http://schemas.microsoft.com/office/powerpoint/2010/main" val="16982815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40963"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b="1" smtClean="0"/>
              <a:t>Appropriate medical or surgical treatment for acute injuries.</a:t>
            </a:r>
          </a:p>
          <a:p>
            <a:pPr eaLnBrk="1" hangingPunct="1"/>
            <a:r>
              <a:rPr lang="en-US" altLang="en-US" smtClean="0"/>
              <a:t> </a:t>
            </a:r>
            <a:r>
              <a:rPr lang="en-US" altLang="en-US" sz="2400"/>
              <a:t>Clean any tears, cuts and abrasions and remove dirt, faeces, and dead or damaged tissue. </a:t>
            </a:r>
          </a:p>
          <a:p>
            <a:pPr eaLnBrk="1" hangingPunct="1"/>
            <a:r>
              <a:rPr lang="en-US" altLang="en-US" sz="2400"/>
              <a:t> Suture clean wounds within 24 hours. </a:t>
            </a:r>
          </a:p>
          <a:p>
            <a:pPr eaLnBrk="1" hangingPunct="1"/>
            <a:r>
              <a:rPr lang="en-US" altLang="en-US" sz="2400"/>
              <a:t>Do not suture very dirty wounds.</a:t>
            </a:r>
          </a:p>
          <a:p>
            <a:pPr eaLnBrk="1" hangingPunct="1"/>
            <a:r>
              <a:rPr lang="en-US" altLang="en-US" sz="2400"/>
              <a:t> If there are major contaminated wounds, consider giving appropriate antibiotics and pain relief</a:t>
            </a:r>
            <a:r>
              <a:rPr lang="en-US" altLang="en-US" smtClean="0"/>
              <a:t>.</a:t>
            </a:r>
          </a:p>
        </p:txBody>
      </p:sp>
    </p:spTree>
    <p:extLst>
      <p:ext uri="{BB962C8B-B14F-4D97-AF65-F5344CB8AC3E}">
        <p14:creationId xmlns:p14="http://schemas.microsoft.com/office/powerpoint/2010/main" val="574875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136775" y="228600"/>
            <a:ext cx="8153400" cy="990600"/>
          </a:xfrm>
        </p:spPr>
        <p:txBody>
          <a:bodyPr/>
          <a:lstStyle/>
          <a:p>
            <a:pPr eaLnBrk="1" hangingPunct="1"/>
            <a:r>
              <a:rPr lang="en-US" altLang="en-US" b="1" smtClean="0"/>
              <a:t>Emergency contraception</a:t>
            </a:r>
            <a:endParaRPr lang="en-US" altLang="en-US" smtClean="0"/>
          </a:p>
        </p:txBody>
      </p:sp>
      <p:sp>
        <p:nvSpPr>
          <p:cNvPr id="3" name="Content Placeholder 2"/>
          <p:cNvSpPr>
            <a:spLocks noGrp="1"/>
          </p:cNvSpPr>
          <p:nvPr>
            <p:ph sz="quarter" idx="1"/>
          </p:nvPr>
        </p:nvSpPr>
        <p:spPr>
          <a:xfrm>
            <a:off x="1981200" y="1524001"/>
            <a:ext cx="8229600" cy="4525963"/>
          </a:xfrm>
        </p:spPr>
        <p:txBody>
          <a:bodyPr>
            <a:normAutofit lnSpcReduction="10000"/>
          </a:bodyPr>
          <a:lstStyle/>
          <a:p>
            <a:pPr marL="320040" indent="-320040">
              <a:buNone/>
              <a:defRPr/>
            </a:pPr>
            <a:r>
              <a:rPr lang="en-US" b="1" dirty="0" smtClean="0"/>
              <a:t> </a:t>
            </a:r>
          </a:p>
          <a:p>
            <a:pPr marL="320040" indent="-320040">
              <a:buNone/>
              <a:defRPr/>
            </a:pPr>
            <a:r>
              <a:rPr lang="en-US" dirty="0" smtClean="0">
                <a:solidFill>
                  <a:srgbClr val="0070C0"/>
                </a:solidFill>
              </a:rPr>
              <a:t>a</a:t>
            </a:r>
            <a:r>
              <a:rPr lang="en-US" sz="3300" dirty="0">
                <a:solidFill>
                  <a:srgbClr val="0070C0"/>
                </a:solidFill>
              </a:rPr>
              <a:t>. </a:t>
            </a:r>
            <a:r>
              <a:rPr lang="en-US" sz="2400" dirty="0">
                <a:solidFill>
                  <a:srgbClr val="0070C0"/>
                </a:solidFill>
              </a:rPr>
              <a:t>Progestin only Pills</a:t>
            </a:r>
          </a:p>
          <a:p>
            <a:pPr marL="320040" indent="-320040">
              <a:buFont typeface="Wingdings"/>
              <a:buChar char=""/>
              <a:defRPr/>
            </a:pPr>
            <a:r>
              <a:rPr lang="en-US" sz="2400" dirty="0"/>
              <a:t>Levonorgesrel 0.75mg one tab, repeat after 12 hours eg</a:t>
            </a:r>
            <a:r>
              <a:rPr lang="en-US" sz="2400" i="1" dirty="0"/>
              <a:t>. Postinor</a:t>
            </a:r>
          </a:p>
          <a:p>
            <a:pPr marL="320040" indent="-320040">
              <a:buFont typeface="Wingdings"/>
              <a:buChar char=""/>
              <a:defRPr/>
            </a:pPr>
            <a:r>
              <a:rPr lang="en-US" sz="2400" dirty="0"/>
              <a:t>Levonorgesrel 0.0375 mg containing oral contraceptives 20 tabs per dose 12 hours apart eg. </a:t>
            </a:r>
            <a:r>
              <a:rPr lang="en-US" sz="2400" dirty="0" err="1"/>
              <a:t>Ovrette</a:t>
            </a:r>
            <a:endParaRPr lang="en-US" sz="2400" dirty="0"/>
          </a:p>
          <a:p>
            <a:pPr marL="320040" indent="-320040">
              <a:buNone/>
              <a:defRPr/>
            </a:pPr>
            <a:r>
              <a:rPr lang="en-US" sz="2400" dirty="0">
                <a:solidFill>
                  <a:srgbClr val="0070C0"/>
                </a:solidFill>
              </a:rPr>
              <a:t>b. Combined oral contraceptive pills </a:t>
            </a:r>
            <a:r>
              <a:rPr lang="en-US" sz="2400" dirty="0"/>
              <a:t>with High dose of estrogen (50μg) E.g. Ovral:2-tabs 12 hours apart.</a:t>
            </a:r>
          </a:p>
          <a:p>
            <a:pPr marL="320040" indent="-320040">
              <a:buFont typeface="Wingdings"/>
              <a:buChar char=""/>
              <a:defRPr/>
            </a:pPr>
            <a:r>
              <a:rPr lang="en-US" sz="2400" dirty="0"/>
              <a:t> Combined oral contraceptive pills with low dose of estrogen (30μg) E.g. </a:t>
            </a:r>
            <a:r>
              <a:rPr lang="en-US" sz="2400" dirty="0" err="1"/>
              <a:t>Nordette</a:t>
            </a:r>
            <a:r>
              <a:rPr lang="en-US" sz="2400" dirty="0"/>
              <a:t> 4 tabs 12 hours apart </a:t>
            </a:r>
          </a:p>
          <a:p>
            <a:pPr marL="320040" indent="-320040">
              <a:buNone/>
              <a:defRPr/>
            </a:pPr>
            <a:r>
              <a:rPr lang="en-US" sz="2400" dirty="0">
                <a:solidFill>
                  <a:srgbClr val="0070C0"/>
                </a:solidFill>
              </a:rPr>
              <a:t>c. IUCD</a:t>
            </a:r>
          </a:p>
        </p:txBody>
      </p:sp>
    </p:spTree>
    <p:extLst>
      <p:ext uri="{BB962C8B-B14F-4D97-AF65-F5344CB8AC3E}">
        <p14:creationId xmlns:p14="http://schemas.microsoft.com/office/powerpoint/2010/main" val="22535791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Prophylaxis for STIs: Adults</a:t>
            </a:r>
            <a:br>
              <a:rPr lang="en-US" b="1" dirty="0" smtClean="0"/>
            </a:br>
            <a:endParaRPr lang="en-US" dirty="0"/>
          </a:p>
        </p:txBody>
      </p:sp>
      <p:sp>
        <p:nvSpPr>
          <p:cNvPr id="3" name="Content Placeholder 2"/>
          <p:cNvSpPr>
            <a:spLocks noGrp="1"/>
          </p:cNvSpPr>
          <p:nvPr>
            <p:ph sz="quarter" idx="1"/>
          </p:nvPr>
        </p:nvSpPr>
        <p:spPr>
          <a:xfrm>
            <a:off x="1828800" y="1676401"/>
            <a:ext cx="8229600" cy="4525963"/>
          </a:xfrm>
        </p:spPr>
        <p:txBody>
          <a:bodyPr>
            <a:normAutofit lnSpcReduction="10000"/>
          </a:bodyPr>
          <a:lstStyle/>
          <a:p>
            <a:pPr marL="320040" indent="-320040">
              <a:buFont typeface="Wingdings"/>
              <a:buChar char=""/>
              <a:defRPr/>
            </a:pPr>
            <a:r>
              <a:rPr lang="en-US" sz="2400" dirty="0"/>
              <a:t>All new cases of abuse should be given empirical anti-microbial therapy for </a:t>
            </a:r>
            <a:r>
              <a:rPr lang="en-US" sz="2400" dirty="0">
                <a:solidFill>
                  <a:srgbClr val="C00000"/>
                </a:solidFill>
              </a:rPr>
              <a:t>chlamydia, gonococcus and trichomonal infection</a:t>
            </a:r>
          </a:p>
          <a:p>
            <a:pPr marL="320040" indent="-320040">
              <a:buNone/>
              <a:defRPr/>
            </a:pPr>
            <a:r>
              <a:rPr lang="de-DE" sz="2400" dirty="0"/>
              <a:t>        Ceftriaxone 125 mg IM in single dose, plus</a:t>
            </a:r>
          </a:p>
          <a:p>
            <a:pPr marL="320040" indent="-320040">
              <a:buNone/>
              <a:defRPr/>
            </a:pPr>
            <a:r>
              <a:rPr lang="it-IT" sz="2400" dirty="0"/>
              <a:t>        Metronidazole 2 gm orally in single dose, plus</a:t>
            </a:r>
          </a:p>
          <a:p>
            <a:pPr marL="320040" indent="-320040">
              <a:buNone/>
              <a:defRPr/>
            </a:pPr>
            <a:r>
              <a:rPr lang="en-US" sz="2400" dirty="0"/>
              <a:t>        Doxycycline 100mg orally two times a day for 7 days.</a:t>
            </a:r>
          </a:p>
          <a:p>
            <a:pPr marL="320040" indent="-320040">
              <a:buNone/>
              <a:defRPr/>
            </a:pPr>
            <a:r>
              <a:rPr lang="en-US" sz="2400" b="1" dirty="0"/>
              <a:t> Children or pre-pubertal cases</a:t>
            </a:r>
          </a:p>
          <a:p>
            <a:pPr marL="320040" indent="-320040">
              <a:buFont typeface="Wingdings"/>
              <a:buChar char=""/>
              <a:defRPr/>
            </a:pPr>
            <a:r>
              <a:rPr lang="en-US" sz="2400" dirty="0"/>
              <a:t>Erythromycin 30-50mg/kg/day in divided doses every 6 hours.</a:t>
            </a:r>
          </a:p>
          <a:p>
            <a:pPr marL="320040" indent="-320040">
              <a:buNone/>
              <a:defRPr/>
            </a:pPr>
            <a:r>
              <a:rPr lang="en-US" sz="2400" b="1" dirty="0"/>
              <a:t>  Hepatitis B Prophylaxis</a:t>
            </a:r>
          </a:p>
          <a:p>
            <a:pPr marL="320040" indent="-320040">
              <a:buFont typeface="Wingdings"/>
              <a:buChar char=""/>
              <a:defRPr/>
            </a:pPr>
            <a:r>
              <a:rPr lang="en-US" sz="2400" dirty="0"/>
              <a:t>Hepatitis B vaccine should be administered to victims of sexual assault at the time of initial examination and should be repeated </a:t>
            </a:r>
            <a:r>
              <a:rPr lang="en-US" sz="2400" b="1" dirty="0"/>
              <a:t>one month and 6 month after the first dose</a:t>
            </a:r>
          </a:p>
          <a:p>
            <a:pPr marL="320040" indent="-320040">
              <a:buFont typeface="Wingdings"/>
              <a:buChar char=""/>
              <a:defRPr/>
            </a:pPr>
            <a:endParaRPr lang="en-US" sz="2400" dirty="0"/>
          </a:p>
        </p:txBody>
      </p:sp>
    </p:spTree>
    <p:extLst>
      <p:ext uri="{BB962C8B-B14F-4D97-AF65-F5344CB8AC3E}">
        <p14:creationId xmlns:p14="http://schemas.microsoft.com/office/powerpoint/2010/main" val="35041008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44035" name="Content Placeholder 2"/>
          <p:cNvSpPr>
            <a:spLocks noGrp="1"/>
          </p:cNvSpPr>
          <p:nvPr>
            <p:ph sz="quarter" idx="1"/>
          </p:nvPr>
        </p:nvSpPr>
        <p:spPr>
          <a:xfrm>
            <a:off x="1080654" y="1898073"/>
            <a:ext cx="10460181" cy="4516581"/>
          </a:xfrm>
        </p:spPr>
        <p:txBody>
          <a:bodyPr/>
          <a:lstStyle/>
          <a:p>
            <a:pPr eaLnBrk="1" hangingPunct="1">
              <a:buFont typeface="Wingdings" panose="05000000000000000000" pitchFamily="2" charset="2"/>
              <a:buNone/>
            </a:pPr>
            <a:r>
              <a:rPr lang="en-US" altLang="en-US" sz="2400" b="1" dirty="0"/>
              <a:t>Tetanus</a:t>
            </a:r>
          </a:p>
          <a:p>
            <a:pPr eaLnBrk="1" hangingPunct="1"/>
            <a:r>
              <a:rPr lang="en-US" altLang="en-US" sz="2400" dirty="0"/>
              <a:t>TAT 3000-6000 units IM after skin test</a:t>
            </a:r>
          </a:p>
          <a:p>
            <a:pPr eaLnBrk="1" hangingPunct="1">
              <a:buFont typeface="Wingdings" panose="05000000000000000000" pitchFamily="2" charset="2"/>
              <a:buNone/>
            </a:pPr>
            <a:r>
              <a:rPr lang="en-US" altLang="en-US" sz="2400" b="1" dirty="0"/>
              <a:t>Post Exposure Prophylaxis (PEP)</a:t>
            </a:r>
          </a:p>
          <a:p>
            <a:pPr eaLnBrk="1" hangingPunct="1">
              <a:buFont typeface="Wingdings" panose="05000000000000000000" pitchFamily="2" charset="2"/>
              <a:buChar char="Ø"/>
            </a:pPr>
            <a:r>
              <a:rPr lang="en-US" altLang="en-US" sz="2400" dirty="0"/>
              <a:t>If the HIV status of the assailant is not known, assume that the assailant is infected &amp; start PEP</a:t>
            </a:r>
          </a:p>
          <a:p>
            <a:pPr eaLnBrk="1" hangingPunct="1">
              <a:buFont typeface="Wingdings" panose="05000000000000000000" pitchFamily="2" charset="2"/>
              <a:buChar char="Ø"/>
            </a:pPr>
            <a:r>
              <a:rPr lang="en-US" altLang="en-US" sz="2400" dirty="0"/>
              <a:t> Risk of HIV exposure increases if there is</a:t>
            </a:r>
          </a:p>
          <a:p>
            <a:pPr lvl="3" eaLnBrk="1" hangingPunct="1">
              <a:buFont typeface="Courier New" panose="02070309020205020404" pitchFamily="49" charset="0"/>
              <a:buChar char="o"/>
            </a:pPr>
            <a:r>
              <a:rPr lang="en-US" altLang="en-US" sz="2400" dirty="0"/>
              <a:t>More than one assailant</a:t>
            </a:r>
          </a:p>
          <a:p>
            <a:pPr lvl="3" eaLnBrk="1" hangingPunct="1">
              <a:buFont typeface="Courier New" panose="02070309020205020404" pitchFamily="49" charset="0"/>
              <a:buChar char="o"/>
            </a:pPr>
            <a:r>
              <a:rPr lang="en-US" altLang="en-US" sz="2400" dirty="0"/>
              <a:t>Anal assault</a:t>
            </a:r>
          </a:p>
          <a:p>
            <a:pPr lvl="3" eaLnBrk="1" hangingPunct="1">
              <a:buFont typeface="Courier New" panose="02070309020205020404" pitchFamily="49" charset="0"/>
              <a:buChar char="o"/>
            </a:pPr>
            <a:r>
              <a:rPr lang="en-US" altLang="en-US" sz="2400" dirty="0"/>
              <a:t>Damaged or torn skin</a:t>
            </a:r>
          </a:p>
          <a:p>
            <a:pPr eaLnBrk="1" hangingPunct="1"/>
            <a:endParaRPr lang="en-US" altLang="en-US" sz="2400" dirty="0"/>
          </a:p>
        </p:txBody>
      </p:sp>
    </p:spTree>
    <p:extLst>
      <p:ext uri="{BB962C8B-B14F-4D97-AF65-F5344CB8AC3E}">
        <p14:creationId xmlns:p14="http://schemas.microsoft.com/office/powerpoint/2010/main" val="10279110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45059" name="Content Placeholder 2"/>
          <p:cNvSpPr>
            <a:spLocks noGrp="1"/>
          </p:cNvSpPr>
          <p:nvPr>
            <p:ph sz="quarter" idx="1"/>
          </p:nvPr>
        </p:nvSpPr>
        <p:spPr>
          <a:xfrm>
            <a:off x="2136775" y="1600200"/>
            <a:ext cx="8153400" cy="4495800"/>
          </a:xfrm>
        </p:spPr>
        <p:txBody>
          <a:bodyPr/>
          <a:lstStyle/>
          <a:p>
            <a:pPr eaLnBrk="1" hangingPunct="1"/>
            <a:r>
              <a:rPr lang="en-US" altLang="en-US" sz="2400" b="1" dirty="0"/>
              <a:t>Provide appropriate counseling and psychological support and referral</a:t>
            </a:r>
          </a:p>
          <a:p>
            <a:pPr eaLnBrk="1" hangingPunct="1">
              <a:buFont typeface="Wingdings" panose="05000000000000000000" pitchFamily="2" charset="2"/>
              <a:buNone/>
            </a:pPr>
            <a:r>
              <a:rPr lang="en-US" altLang="en-US" sz="2400" dirty="0"/>
              <a:t>The following options should be clearly explained for assaulted victims becoming pregnant:</a:t>
            </a:r>
          </a:p>
          <a:p>
            <a:pPr eaLnBrk="1" hangingPunct="1"/>
            <a:r>
              <a:rPr lang="en-US" altLang="en-US" sz="2400" b="1" dirty="0"/>
              <a:t>Ante Natal Care</a:t>
            </a:r>
          </a:p>
          <a:p>
            <a:pPr eaLnBrk="1" hangingPunct="1"/>
            <a:r>
              <a:rPr lang="en-US" altLang="en-US" sz="2400" b="1" dirty="0"/>
              <a:t>Adoption and foster centers</a:t>
            </a:r>
          </a:p>
          <a:p>
            <a:pPr eaLnBrk="1" hangingPunct="1"/>
            <a:r>
              <a:rPr lang="en-US" altLang="en-US" sz="2400" b="1" dirty="0"/>
              <a:t>Abortion services</a:t>
            </a:r>
            <a:endParaRPr lang="en-US" altLang="en-US" sz="2400" dirty="0"/>
          </a:p>
        </p:txBody>
      </p:sp>
    </p:spTree>
    <p:extLst>
      <p:ext uri="{BB962C8B-B14F-4D97-AF65-F5344CB8AC3E}">
        <p14:creationId xmlns:p14="http://schemas.microsoft.com/office/powerpoint/2010/main" val="26058042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46083"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sz="2400" b="1"/>
              <a:t>Legal obligations of sexual assault</a:t>
            </a:r>
          </a:p>
          <a:p>
            <a:pPr eaLnBrk="1" hangingPunct="1"/>
            <a:r>
              <a:rPr lang="en-US" altLang="en-US" sz="2400"/>
              <a:t> Record events accurately</a:t>
            </a:r>
          </a:p>
          <a:p>
            <a:pPr eaLnBrk="1" hangingPunct="1"/>
            <a:r>
              <a:rPr lang="en-US" altLang="en-US" sz="2400"/>
              <a:t> Document injury with diagrams</a:t>
            </a:r>
          </a:p>
          <a:p>
            <a:pPr eaLnBrk="1" hangingPunct="1"/>
            <a:r>
              <a:rPr lang="en-US" altLang="en-US" sz="2400"/>
              <a:t> Collect sample to be sent for forensic examination whenever possible</a:t>
            </a:r>
          </a:p>
          <a:p>
            <a:pPr eaLnBrk="1" hangingPunct="1"/>
            <a:r>
              <a:rPr lang="en-US" altLang="en-US" sz="2400"/>
              <a:t>Provide medico legal certificate using </a:t>
            </a:r>
            <a:r>
              <a:rPr lang="en-US" altLang="en-US" sz="2400">
                <a:solidFill>
                  <a:srgbClr val="FF0000"/>
                </a:solidFill>
              </a:rPr>
              <a:t>reporting format</a:t>
            </a:r>
          </a:p>
        </p:txBody>
      </p:sp>
    </p:spTree>
    <p:extLst>
      <p:ext uri="{BB962C8B-B14F-4D97-AF65-F5344CB8AC3E}">
        <p14:creationId xmlns:p14="http://schemas.microsoft.com/office/powerpoint/2010/main" val="2484585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19459" name="Content Placeholder 2"/>
          <p:cNvSpPr>
            <a:spLocks noGrp="1"/>
          </p:cNvSpPr>
          <p:nvPr>
            <p:ph sz="quarter" idx="1"/>
          </p:nvPr>
        </p:nvSpPr>
        <p:spPr>
          <a:xfrm>
            <a:off x="484908" y="1600199"/>
            <a:ext cx="10681855" cy="4828309"/>
          </a:xfrm>
        </p:spPr>
        <p:txBody>
          <a:bodyPr/>
          <a:lstStyle/>
          <a:p>
            <a:pPr eaLnBrk="1" hangingPunct="1"/>
            <a:r>
              <a:rPr lang="en-US" altLang="en-US" sz="2400" dirty="0"/>
              <a:t>Sexual assault includes genital, oral, or anal </a:t>
            </a:r>
            <a:r>
              <a:rPr lang="en-US" altLang="en-US" sz="2400" b="1" dirty="0"/>
              <a:t>penetration by a part of the accused's body or by an object. </a:t>
            </a:r>
          </a:p>
          <a:p>
            <a:pPr eaLnBrk="1" hangingPunct="1"/>
            <a:r>
              <a:rPr lang="en-US" altLang="en-US" sz="2400" dirty="0">
                <a:solidFill>
                  <a:srgbClr val="0070C0"/>
                </a:solidFill>
              </a:rPr>
              <a:t>Only 30% </a:t>
            </a:r>
            <a:r>
              <a:rPr lang="en-US" altLang="en-US" sz="2400" dirty="0"/>
              <a:t>of rapes are reported to the police, and 50% of rape victims tell no one.</a:t>
            </a:r>
          </a:p>
          <a:p>
            <a:pPr eaLnBrk="1" hangingPunct="1"/>
            <a:r>
              <a:rPr lang="en-US" altLang="en-US" sz="2400" dirty="0"/>
              <a:t> The very young, elderly, &amp; physically or developmentally disabled are particularly vulnerable to sexual assault.</a:t>
            </a:r>
          </a:p>
          <a:p>
            <a:pPr eaLnBrk="1" hangingPunct="1"/>
            <a:r>
              <a:rPr lang="en-US" altLang="en-US" sz="2400" dirty="0"/>
              <a:t> Sexual assault occurs in </a:t>
            </a:r>
            <a:r>
              <a:rPr lang="en-US" altLang="en-US" sz="2400" dirty="0">
                <a:solidFill>
                  <a:srgbClr val="0070C0"/>
                </a:solidFill>
              </a:rPr>
              <a:t>all age, racial-ethnic, and socioeconomic groups.</a:t>
            </a:r>
          </a:p>
        </p:txBody>
      </p:sp>
    </p:spTree>
    <p:extLst>
      <p:ext uri="{BB962C8B-B14F-4D97-AF65-F5344CB8AC3E}">
        <p14:creationId xmlns:p14="http://schemas.microsoft.com/office/powerpoint/2010/main" val="37632905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136775" y="228600"/>
            <a:ext cx="8153400" cy="990600"/>
          </a:xfrm>
        </p:spPr>
        <p:txBody>
          <a:bodyPr/>
          <a:lstStyle/>
          <a:p>
            <a:pPr eaLnBrk="1" hangingPunct="1"/>
            <a:r>
              <a:rPr lang="en-US" altLang="en-US" b="1" smtClean="0"/>
              <a:t> Follow up evaluation</a:t>
            </a:r>
            <a:endParaRPr lang="en-US" altLang="en-US" smtClean="0"/>
          </a:p>
        </p:txBody>
      </p:sp>
      <p:sp>
        <p:nvSpPr>
          <p:cNvPr id="47107" name="Content Placeholder 2"/>
          <p:cNvSpPr>
            <a:spLocks noGrp="1"/>
          </p:cNvSpPr>
          <p:nvPr>
            <p:ph sz="quarter" idx="1"/>
          </p:nvPr>
        </p:nvSpPr>
        <p:spPr>
          <a:xfrm>
            <a:off x="1981200" y="1600201"/>
            <a:ext cx="8229600" cy="4525963"/>
          </a:xfrm>
        </p:spPr>
        <p:txBody>
          <a:bodyPr/>
          <a:lstStyle/>
          <a:p>
            <a:pPr eaLnBrk="1" hangingPunct="1">
              <a:buFont typeface="Wingdings" panose="05000000000000000000" pitchFamily="2" charset="2"/>
              <a:buNone/>
            </a:pPr>
            <a:r>
              <a:rPr lang="en-US" altLang="en-US" sz="2400" b="1"/>
              <a:t>At Two weeks</a:t>
            </a:r>
          </a:p>
          <a:p>
            <a:pPr eaLnBrk="1" hangingPunct="1"/>
            <a:r>
              <a:rPr lang="en-US" altLang="en-US" sz="2400"/>
              <a:t> Screen for pregnancy and manage accordingly</a:t>
            </a:r>
          </a:p>
          <a:p>
            <a:pPr eaLnBrk="1" hangingPunct="1"/>
            <a:r>
              <a:rPr lang="en-US" altLang="en-US" sz="2400"/>
              <a:t> Check whether the full course of antibiotics has been taken</a:t>
            </a:r>
          </a:p>
          <a:p>
            <a:pPr eaLnBrk="1" hangingPunct="1"/>
            <a:r>
              <a:rPr lang="en-US" altLang="en-US" sz="2400"/>
              <a:t> Screen for STI and treat</a:t>
            </a:r>
          </a:p>
          <a:p>
            <a:pPr eaLnBrk="1" hangingPunct="1"/>
            <a:r>
              <a:rPr lang="en-US" altLang="en-US" sz="2400"/>
              <a:t> Asses emotional and mental status, treat or refer as appropriate</a:t>
            </a:r>
          </a:p>
          <a:p>
            <a:pPr eaLnBrk="1" hangingPunct="1">
              <a:buFont typeface="Wingdings" panose="05000000000000000000" pitchFamily="2" charset="2"/>
              <a:buNone/>
            </a:pPr>
            <a:r>
              <a:rPr lang="en-US" altLang="en-US" sz="2400" b="1"/>
              <a:t> If PEP provided</a:t>
            </a:r>
            <a:r>
              <a:rPr lang="en-US" altLang="en-US" sz="2400"/>
              <a:t>:</a:t>
            </a:r>
          </a:p>
          <a:p>
            <a:pPr eaLnBrk="1" hangingPunct="1">
              <a:buFont typeface="Wingdings" panose="05000000000000000000" pitchFamily="2" charset="2"/>
              <a:buNone/>
            </a:pPr>
            <a:r>
              <a:rPr lang="en-US" altLang="en-US" sz="2400"/>
              <a:t>o Evaluate for adherence and side effects</a:t>
            </a:r>
          </a:p>
          <a:p>
            <a:pPr eaLnBrk="1" hangingPunct="1">
              <a:buFont typeface="Wingdings" panose="05000000000000000000" pitchFamily="2" charset="2"/>
              <a:buNone/>
            </a:pPr>
            <a:r>
              <a:rPr lang="en-US" altLang="en-US" sz="2400"/>
              <a:t>o Make sure the survivor has enough medication for four weeks</a:t>
            </a:r>
          </a:p>
          <a:p>
            <a:pPr eaLnBrk="1" hangingPunct="1">
              <a:buFont typeface="Wingdings" panose="05000000000000000000" pitchFamily="2" charset="2"/>
              <a:buNone/>
            </a:pPr>
            <a:r>
              <a:rPr lang="en-US" altLang="en-US" sz="2400"/>
              <a:t>o Reevaluate at six weeks  </a:t>
            </a:r>
          </a:p>
        </p:txBody>
      </p:sp>
    </p:spTree>
    <p:extLst>
      <p:ext uri="{BB962C8B-B14F-4D97-AF65-F5344CB8AC3E}">
        <p14:creationId xmlns:p14="http://schemas.microsoft.com/office/powerpoint/2010/main" val="25480934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48131"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sz="2400" b="1"/>
              <a:t>12 weeks later</a:t>
            </a:r>
          </a:p>
          <a:p>
            <a:pPr eaLnBrk="1" hangingPunct="1"/>
            <a:r>
              <a:rPr lang="en-US" altLang="en-US" sz="2400"/>
              <a:t> Screen for pregnancy and manage accordingly</a:t>
            </a:r>
          </a:p>
          <a:p>
            <a:pPr eaLnBrk="1" hangingPunct="1"/>
            <a:r>
              <a:rPr lang="en-US" altLang="en-US" sz="2400"/>
              <a:t> Screen for STI and treat</a:t>
            </a:r>
          </a:p>
          <a:p>
            <a:pPr eaLnBrk="1" hangingPunct="1"/>
            <a:r>
              <a:rPr lang="en-US" altLang="en-US" sz="2400"/>
              <a:t> Asses emotional status</a:t>
            </a:r>
          </a:p>
          <a:p>
            <a:pPr eaLnBrk="1" hangingPunct="1"/>
            <a:r>
              <a:rPr lang="en-US" altLang="en-US" sz="2400"/>
              <a:t> Repeat serum test for RPR/TPHA</a:t>
            </a:r>
          </a:p>
          <a:p>
            <a:pPr eaLnBrk="1" hangingPunct="1"/>
            <a:r>
              <a:rPr lang="en-US" altLang="en-US" sz="2400"/>
              <a:t> Repeat serum test for HIV at 3 and 6 months</a:t>
            </a:r>
          </a:p>
          <a:p>
            <a:pPr eaLnBrk="1" hangingPunct="1"/>
            <a:r>
              <a:rPr lang="en-US" altLang="en-US" sz="2400"/>
              <a:t> Asses emotional and mental status, treat or refer as appropriate .</a:t>
            </a:r>
          </a:p>
          <a:p>
            <a:pPr eaLnBrk="1" hangingPunct="1">
              <a:buFont typeface="Wingdings" panose="05000000000000000000" pitchFamily="2" charset="2"/>
              <a:buNone/>
            </a:pPr>
            <a:endParaRPr lang="en-US" altLang="en-US" smtClean="0"/>
          </a:p>
        </p:txBody>
      </p:sp>
    </p:spTree>
    <p:extLst>
      <p:ext uri="{BB962C8B-B14F-4D97-AF65-F5344CB8AC3E}">
        <p14:creationId xmlns:p14="http://schemas.microsoft.com/office/powerpoint/2010/main" val="37697151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70363"/>
            <a:ext cx="10702636" cy="4306599"/>
          </a:xfrm>
        </p:spPr>
        <p:txBody>
          <a:bodyPr/>
          <a:lstStyle/>
          <a:p>
            <a:r>
              <a:rPr lang="en-US" dirty="0" smtClean="0"/>
              <a:t>Reading assignment </a:t>
            </a:r>
          </a:p>
          <a:p>
            <a:r>
              <a:rPr lang="en-US" dirty="0" err="1" smtClean="0"/>
              <a:t>Harmfull</a:t>
            </a:r>
            <a:r>
              <a:rPr lang="en-US" dirty="0" smtClean="0"/>
              <a:t>  traditional practices </a:t>
            </a:r>
            <a:endParaRPr lang="en-US" dirty="0"/>
          </a:p>
        </p:txBody>
      </p:sp>
    </p:spTree>
    <p:extLst>
      <p:ext uri="{BB962C8B-B14F-4D97-AF65-F5344CB8AC3E}">
        <p14:creationId xmlns:p14="http://schemas.microsoft.com/office/powerpoint/2010/main" val="22852057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sz="quarter" idx="4294967295"/>
          </p:nvPr>
        </p:nvSpPr>
        <p:spPr>
          <a:xfrm>
            <a:off x="2514600" y="1600200"/>
            <a:ext cx="8153400" cy="4495800"/>
          </a:xfrm>
        </p:spPr>
        <p:txBody>
          <a:bodyPr/>
          <a:lstStyle/>
          <a:p>
            <a:pPr eaLnBrk="1" hangingPunct="1">
              <a:buFont typeface="Wingdings" panose="05000000000000000000" pitchFamily="2" charset="2"/>
              <a:buNone/>
            </a:pPr>
            <a:r>
              <a:rPr lang="en-US" altLang="en-US" sz="6600">
                <a:solidFill>
                  <a:srgbClr val="7030A0"/>
                </a:solidFill>
              </a:rPr>
              <a:t>   </a:t>
            </a:r>
          </a:p>
          <a:p>
            <a:pPr eaLnBrk="1" hangingPunct="1">
              <a:buFont typeface="Wingdings" panose="05000000000000000000" pitchFamily="2" charset="2"/>
              <a:buNone/>
            </a:pPr>
            <a:r>
              <a:rPr lang="en-US" altLang="en-US" sz="6600">
                <a:solidFill>
                  <a:srgbClr val="7030A0"/>
                </a:solidFill>
              </a:rPr>
              <a:t>       Thank you </a:t>
            </a:r>
          </a:p>
        </p:txBody>
      </p:sp>
    </p:spTree>
    <p:extLst>
      <p:ext uri="{BB962C8B-B14F-4D97-AF65-F5344CB8AC3E}">
        <p14:creationId xmlns:p14="http://schemas.microsoft.com/office/powerpoint/2010/main" val="3154135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dirty="0" smtClean="0"/>
              <a:t/>
            </a:r>
            <a:br>
              <a:rPr lang="en-US" dirty="0" smtClean="0"/>
            </a:br>
            <a:r>
              <a:rPr lang="en-US" dirty="0" smtClean="0"/>
              <a:t/>
            </a:r>
            <a:br>
              <a:rPr lang="en-US" dirty="0" smtClean="0"/>
            </a:br>
            <a:r>
              <a:rPr lang="en-US" dirty="0" smtClean="0"/>
              <a:t>Prevalence of rapes in different age groups</a:t>
            </a:r>
            <a:endParaRPr lang="en-US" dirty="0"/>
          </a:p>
        </p:txBody>
      </p:sp>
      <p:graphicFrame>
        <p:nvGraphicFramePr>
          <p:cNvPr id="4" name="Content Placeholder 3"/>
          <p:cNvGraphicFramePr>
            <a:graphicFrameLocks noGrp="1"/>
          </p:cNvGraphicFramePr>
          <p:nvPr>
            <p:ph sz="quarter" idx="1"/>
          </p:nvPr>
        </p:nvGraphicFramePr>
        <p:xfrm>
          <a:off x="2057400" y="2209800"/>
          <a:ext cx="8229600" cy="3108852"/>
        </p:xfrm>
        <a:graphic>
          <a:graphicData uri="http://schemas.openxmlformats.org/drawingml/2006/table">
            <a:tbl>
              <a:tblPr firstRow="1" bandRow="1">
                <a:tableStyleId>{5C22544A-7EE6-4342-B048-85BDC9FD1C3A}</a:tableStyleId>
              </a:tblPr>
              <a:tblGrid>
                <a:gridCol w="4114800"/>
                <a:gridCol w="4114800"/>
              </a:tblGrid>
              <a:tr h="518054">
                <a:tc>
                  <a:txBody>
                    <a:bodyPr/>
                    <a:lstStyle/>
                    <a:p>
                      <a:r>
                        <a:rPr lang="en-US" sz="2800" dirty="0" smtClean="0"/>
                        <a:t>Age of victims</a:t>
                      </a:r>
                      <a:endParaRPr lang="en-US" sz="2800" dirty="0"/>
                    </a:p>
                  </a:txBody>
                  <a:tcPr marT="45711" marB="45711"/>
                </a:tc>
                <a:tc>
                  <a:txBody>
                    <a:bodyPr/>
                    <a:lstStyle/>
                    <a:p>
                      <a:r>
                        <a:rPr lang="en-US" sz="2800" dirty="0" smtClean="0"/>
                        <a:t>prevalence</a:t>
                      </a:r>
                      <a:endParaRPr lang="en-US" sz="2800" dirty="0"/>
                    </a:p>
                  </a:txBody>
                  <a:tcPr marT="45711" marB="45711"/>
                </a:tc>
              </a:tr>
              <a:tr h="518054">
                <a:tc>
                  <a:txBody>
                    <a:bodyPr/>
                    <a:lstStyle/>
                    <a:p>
                      <a:r>
                        <a:rPr lang="en-US" sz="2800" dirty="0" smtClean="0"/>
                        <a:t>&lt;11yrs</a:t>
                      </a:r>
                      <a:endParaRPr lang="en-US" sz="2800" dirty="0"/>
                    </a:p>
                  </a:txBody>
                  <a:tcPr marT="45711" marB="45711"/>
                </a:tc>
                <a:tc>
                  <a:txBody>
                    <a:bodyPr/>
                    <a:lstStyle/>
                    <a:p>
                      <a:r>
                        <a:rPr lang="en-US" sz="2800" dirty="0" smtClean="0"/>
                        <a:t>29%</a:t>
                      </a:r>
                      <a:endParaRPr lang="en-US" sz="2800" dirty="0"/>
                    </a:p>
                  </a:txBody>
                  <a:tcPr marT="45711" marB="45711"/>
                </a:tc>
              </a:tr>
              <a:tr h="518054">
                <a:tc>
                  <a:txBody>
                    <a:bodyPr/>
                    <a:lstStyle/>
                    <a:p>
                      <a:r>
                        <a:rPr lang="en-US" sz="2800" b="1" dirty="0" smtClean="0">
                          <a:solidFill>
                            <a:srgbClr val="0070C0"/>
                          </a:solidFill>
                        </a:rPr>
                        <a:t>11-17yrs</a:t>
                      </a:r>
                      <a:endParaRPr lang="en-US" sz="2800" b="1" dirty="0">
                        <a:solidFill>
                          <a:srgbClr val="0070C0"/>
                        </a:solidFill>
                      </a:endParaRPr>
                    </a:p>
                  </a:txBody>
                  <a:tcPr marT="45711" marB="45711"/>
                </a:tc>
                <a:tc>
                  <a:txBody>
                    <a:bodyPr/>
                    <a:lstStyle/>
                    <a:p>
                      <a:r>
                        <a:rPr lang="en-US" sz="2800" b="1" dirty="0" smtClean="0">
                          <a:solidFill>
                            <a:srgbClr val="0070C0"/>
                          </a:solidFill>
                        </a:rPr>
                        <a:t>32%</a:t>
                      </a:r>
                      <a:endParaRPr lang="en-US" sz="2800" b="1" dirty="0">
                        <a:solidFill>
                          <a:srgbClr val="0070C0"/>
                        </a:solidFill>
                      </a:endParaRPr>
                    </a:p>
                  </a:txBody>
                  <a:tcPr marT="45711" marB="45711"/>
                </a:tc>
              </a:tr>
              <a:tr h="518054">
                <a:tc>
                  <a:txBody>
                    <a:bodyPr/>
                    <a:lstStyle/>
                    <a:p>
                      <a:r>
                        <a:rPr lang="en-US" sz="2800" dirty="0" smtClean="0"/>
                        <a:t>18-24yrs</a:t>
                      </a:r>
                      <a:endParaRPr lang="en-US" sz="2800" dirty="0"/>
                    </a:p>
                  </a:txBody>
                  <a:tcPr marT="45711" marB="45711"/>
                </a:tc>
                <a:tc>
                  <a:txBody>
                    <a:bodyPr/>
                    <a:lstStyle/>
                    <a:p>
                      <a:r>
                        <a:rPr lang="en-US" sz="2800" dirty="0" smtClean="0"/>
                        <a:t>22%</a:t>
                      </a:r>
                      <a:endParaRPr lang="en-US" sz="2800" dirty="0"/>
                    </a:p>
                  </a:txBody>
                  <a:tcPr marT="45711" marB="45711"/>
                </a:tc>
              </a:tr>
              <a:tr h="518054">
                <a:tc>
                  <a:txBody>
                    <a:bodyPr/>
                    <a:lstStyle/>
                    <a:p>
                      <a:r>
                        <a:rPr lang="en-US" sz="2800" dirty="0" smtClean="0"/>
                        <a:t>25-30yrs</a:t>
                      </a:r>
                      <a:endParaRPr lang="en-US" sz="2800" dirty="0"/>
                    </a:p>
                  </a:txBody>
                  <a:tcPr marT="45711" marB="45711"/>
                </a:tc>
                <a:tc>
                  <a:txBody>
                    <a:bodyPr/>
                    <a:lstStyle/>
                    <a:p>
                      <a:r>
                        <a:rPr lang="en-US" sz="2800" dirty="0" smtClean="0"/>
                        <a:t>7%</a:t>
                      </a:r>
                      <a:endParaRPr lang="en-US" sz="2800" dirty="0"/>
                    </a:p>
                  </a:txBody>
                  <a:tcPr marT="45711" marB="45711"/>
                </a:tc>
              </a:tr>
              <a:tr h="518054">
                <a:tc>
                  <a:txBody>
                    <a:bodyPr/>
                    <a:lstStyle/>
                    <a:p>
                      <a:r>
                        <a:rPr lang="en-US" sz="2800" dirty="0" smtClean="0"/>
                        <a:t>&gt;30yrs</a:t>
                      </a:r>
                      <a:endParaRPr lang="en-US" sz="2800" dirty="0"/>
                    </a:p>
                  </a:txBody>
                  <a:tcPr marT="45711" marB="45711"/>
                </a:tc>
                <a:tc>
                  <a:txBody>
                    <a:bodyPr/>
                    <a:lstStyle/>
                    <a:p>
                      <a:r>
                        <a:rPr lang="en-US" sz="2800" dirty="0" smtClean="0"/>
                        <a:t>6%</a:t>
                      </a:r>
                      <a:endParaRPr lang="en-US" sz="2800" dirty="0"/>
                    </a:p>
                  </a:txBody>
                  <a:tcPr marT="45711" marB="45711"/>
                </a:tc>
              </a:tr>
            </a:tbl>
          </a:graphicData>
        </a:graphic>
      </p:graphicFrame>
    </p:spTree>
    <p:extLst>
      <p:ext uri="{BB962C8B-B14F-4D97-AF65-F5344CB8AC3E}">
        <p14:creationId xmlns:p14="http://schemas.microsoft.com/office/powerpoint/2010/main" val="4277590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136775" y="228600"/>
            <a:ext cx="8153400" cy="990600"/>
          </a:xfrm>
        </p:spPr>
        <p:txBody>
          <a:bodyPr/>
          <a:lstStyle/>
          <a:p>
            <a:pPr eaLnBrk="1" hangingPunct="1"/>
            <a:r>
              <a:rPr lang="en-US" altLang="en-US" smtClean="0"/>
              <a:t>Types of rape</a:t>
            </a:r>
          </a:p>
        </p:txBody>
      </p:sp>
      <p:sp>
        <p:nvSpPr>
          <p:cNvPr id="21507" name="Content Placeholder 2"/>
          <p:cNvSpPr>
            <a:spLocks noGrp="1"/>
          </p:cNvSpPr>
          <p:nvPr>
            <p:ph sz="quarter" idx="1"/>
          </p:nvPr>
        </p:nvSpPr>
        <p:spPr>
          <a:xfrm>
            <a:off x="2209801" y="1600200"/>
            <a:ext cx="8080375" cy="4800600"/>
          </a:xfrm>
        </p:spPr>
        <p:txBody>
          <a:bodyPr/>
          <a:lstStyle/>
          <a:p>
            <a:pPr eaLnBrk="1" hangingPunct="1">
              <a:buFont typeface="Wingdings" panose="05000000000000000000" pitchFamily="2" charset="2"/>
              <a:buChar char="v"/>
            </a:pPr>
            <a:r>
              <a:rPr lang="en-US" altLang="en-US" sz="2000" b="1">
                <a:solidFill>
                  <a:srgbClr val="0070C0"/>
                </a:solidFill>
              </a:rPr>
              <a:t>Acquaintance rape:</a:t>
            </a:r>
            <a:r>
              <a:rPr lang="en-US" altLang="en-US" sz="2000">
                <a:solidFill>
                  <a:srgbClr val="0070C0"/>
                </a:solidFill>
              </a:rPr>
              <a:t> </a:t>
            </a:r>
            <a:r>
              <a:rPr lang="en-US" altLang="en-US" sz="2000"/>
              <a:t>refers to those sexual assaults committed by someone known to the victim. More than 75% of adolescent rapes are committed by an acquaintance of the victim</a:t>
            </a:r>
            <a:endParaRPr lang="en-US" altLang="en-US" sz="2000" b="1"/>
          </a:p>
          <a:p>
            <a:pPr eaLnBrk="1" hangingPunct="1">
              <a:buFont typeface="Wingdings" panose="05000000000000000000" pitchFamily="2" charset="2"/>
              <a:buChar char="v"/>
            </a:pPr>
            <a:r>
              <a:rPr lang="en-US" altLang="en-US" sz="2000" b="1">
                <a:solidFill>
                  <a:srgbClr val="0070C0"/>
                </a:solidFill>
              </a:rPr>
              <a:t>Incest rape: </a:t>
            </a:r>
            <a:r>
              <a:rPr lang="en-US" altLang="en-US" sz="2000"/>
              <a:t>When the acquaintance is a family member, including step-relatives and parental figures living in the home</a:t>
            </a:r>
            <a:r>
              <a:rPr lang="en-US" altLang="en-US" sz="2000" b="1"/>
              <a:t>.</a:t>
            </a:r>
          </a:p>
          <a:p>
            <a:pPr eaLnBrk="1" hangingPunct="1">
              <a:buFont typeface="Wingdings" panose="05000000000000000000" pitchFamily="2" charset="2"/>
              <a:buChar char="v"/>
            </a:pPr>
            <a:r>
              <a:rPr lang="en-US" altLang="en-US" sz="2000" b="1">
                <a:solidFill>
                  <a:srgbClr val="0070C0"/>
                </a:solidFill>
              </a:rPr>
              <a:t>Date rape:</a:t>
            </a:r>
            <a:r>
              <a:rPr lang="en-US" altLang="en-US" sz="2000">
                <a:solidFill>
                  <a:srgbClr val="0070C0"/>
                </a:solidFill>
              </a:rPr>
              <a:t> </a:t>
            </a:r>
            <a:r>
              <a:rPr lang="en-US" altLang="en-US" sz="2000"/>
              <a:t>When the forced or unwanted sexual activity occurs in the context of a dating relationship</a:t>
            </a:r>
            <a:r>
              <a:rPr lang="en-US" altLang="en-US" sz="2000" b="1"/>
              <a:t>.</a:t>
            </a:r>
            <a:r>
              <a:rPr lang="en-US" altLang="en-US" sz="2000"/>
              <a:t> </a:t>
            </a:r>
          </a:p>
          <a:p>
            <a:pPr eaLnBrk="1" hangingPunct="1">
              <a:buFont typeface="Wingdings" panose="05000000000000000000" pitchFamily="2" charset="2"/>
              <a:buChar char="v"/>
            </a:pPr>
            <a:r>
              <a:rPr lang="en-US" altLang="en-US" sz="2000" b="1">
                <a:solidFill>
                  <a:srgbClr val="0070C0"/>
                </a:solidFill>
              </a:rPr>
              <a:t>Statutory rape: </a:t>
            </a:r>
            <a:r>
              <a:rPr lang="en-US" altLang="en-US" sz="2000"/>
              <a:t>refers to sexual intercourse with a female under an age specified by state law (ranging from 14–18 years of age). </a:t>
            </a:r>
          </a:p>
          <a:p>
            <a:pPr eaLnBrk="1" hangingPunct="1">
              <a:buFont typeface="Wingdings" panose="05000000000000000000" pitchFamily="2" charset="2"/>
              <a:buChar char="v"/>
            </a:pPr>
            <a:r>
              <a:rPr lang="en-US" altLang="en-US" sz="2000" b="1">
                <a:solidFill>
                  <a:srgbClr val="0070C0"/>
                </a:solidFill>
              </a:rPr>
              <a:t>Marital rape:</a:t>
            </a:r>
            <a:r>
              <a:rPr lang="en-US" altLang="en-US" sz="2000">
                <a:solidFill>
                  <a:srgbClr val="0070C0"/>
                </a:solidFill>
              </a:rPr>
              <a:t> </a:t>
            </a:r>
            <a:r>
              <a:rPr lang="en-US" altLang="en-US" sz="2000"/>
              <a:t>is defined as forced coitus or related sexual acts within a marital relationship without the consent of a partner</a:t>
            </a:r>
            <a:r>
              <a:rPr lang="en-US" altLang="en-US" sz="2400"/>
              <a:t>.</a:t>
            </a:r>
          </a:p>
          <a:p>
            <a:pPr eaLnBrk="1" hangingPunct="1">
              <a:buFont typeface="Wingdings" panose="05000000000000000000" pitchFamily="2" charset="2"/>
              <a:buNone/>
            </a:pPr>
            <a:endParaRPr lang="en-US" altLang="en-US" sz="2400"/>
          </a:p>
        </p:txBody>
      </p:sp>
    </p:spTree>
    <p:extLst>
      <p:ext uri="{BB962C8B-B14F-4D97-AF65-F5344CB8AC3E}">
        <p14:creationId xmlns:p14="http://schemas.microsoft.com/office/powerpoint/2010/main" val="3343236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36775" y="228600"/>
            <a:ext cx="8153400" cy="990600"/>
          </a:xfrm>
        </p:spPr>
        <p:txBody>
          <a:bodyPr/>
          <a:lstStyle/>
          <a:p>
            <a:pPr eaLnBrk="1" hangingPunct="1"/>
            <a:r>
              <a:rPr lang="en-US" altLang="en-US" sz="3600"/>
              <a:t>Types of assailants &amp; its frequency</a:t>
            </a:r>
          </a:p>
        </p:txBody>
      </p:sp>
      <p:graphicFrame>
        <p:nvGraphicFramePr>
          <p:cNvPr id="4" name="Content Placeholder 3"/>
          <p:cNvGraphicFramePr>
            <a:graphicFrameLocks noGrp="1"/>
          </p:cNvGraphicFramePr>
          <p:nvPr>
            <p:ph sz="quarter" idx="1"/>
          </p:nvPr>
        </p:nvGraphicFramePr>
        <p:xfrm>
          <a:off x="2057400" y="2133601"/>
          <a:ext cx="8153400" cy="3627435"/>
        </p:xfrm>
        <a:graphic>
          <a:graphicData uri="http://schemas.openxmlformats.org/drawingml/2006/table">
            <a:tbl>
              <a:tblPr firstRow="1" bandRow="1">
                <a:tableStyleId>{7DF18680-E054-41AD-8BC1-D1AEF772440D}</a:tableStyleId>
              </a:tblPr>
              <a:tblGrid>
                <a:gridCol w="4076700"/>
                <a:gridCol w="4076700"/>
              </a:tblGrid>
              <a:tr h="518205">
                <a:tc>
                  <a:txBody>
                    <a:bodyPr/>
                    <a:lstStyle/>
                    <a:p>
                      <a:r>
                        <a:rPr lang="en-US" sz="2800" dirty="0" smtClean="0"/>
                        <a:t>Types of assailants</a:t>
                      </a:r>
                      <a:endParaRPr lang="en-US" sz="2800" dirty="0"/>
                    </a:p>
                  </a:txBody>
                  <a:tcPr marL="90593" marR="90593" marT="45724" marB="45724"/>
                </a:tc>
                <a:tc>
                  <a:txBody>
                    <a:bodyPr/>
                    <a:lstStyle/>
                    <a:p>
                      <a:r>
                        <a:rPr lang="en-US" sz="2800" dirty="0" smtClean="0"/>
                        <a:t>frequency</a:t>
                      </a:r>
                      <a:endParaRPr lang="en-US" sz="2800" dirty="0"/>
                    </a:p>
                  </a:txBody>
                  <a:tcPr marL="90593" marR="90593" marT="45724" marB="45724"/>
                </a:tc>
              </a:tr>
              <a:tr h="518205">
                <a:tc>
                  <a:txBody>
                    <a:bodyPr/>
                    <a:lstStyle/>
                    <a:p>
                      <a:r>
                        <a:rPr lang="en-US" sz="2800" dirty="0" smtClean="0"/>
                        <a:t>strangers</a:t>
                      </a:r>
                      <a:endParaRPr lang="en-US" sz="2800" dirty="0"/>
                    </a:p>
                  </a:txBody>
                  <a:tcPr marL="90593" marR="90593" marT="45724" marB="45724"/>
                </a:tc>
                <a:tc>
                  <a:txBody>
                    <a:bodyPr/>
                    <a:lstStyle/>
                    <a:p>
                      <a:r>
                        <a:rPr lang="en-US" sz="2800" dirty="0" smtClean="0"/>
                        <a:t>20-25%</a:t>
                      </a:r>
                      <a:endParaRPr lang="en-US" sz="2800" dirty="0"/>
                    </a:p>
                  </a:txBody>
                  <a:tcPr marL="90593" marR="90593" marT="45724" marB="45724"/>
                </a:tc>
              </a:tr>
              <a:tr h="518205">
                <a:tc>
                  <a:txBody>
                    <a:bodyPr/>
                    <a:lstStyle/>
                    <a:p>
                      <a:r>
                        <a:rPr lang="en-US" sz="2800" dirty="0" smtClean="0"/>
                        <a:t>husbands/ex-husbands</a:t>
                      </a:r>
                      <a:endParaRPr lang="en-US" sz="2800" dirty="0"/>
                    </a:p>
                  </a:txBody>
                  <a:tcPr marL="90593" marR="90593" marT="45724" marB="45724"/>
                </a:tc>
                <a:tc>
                  <a:txBody>
                    <a:bodyPr/>
                    <a:lstStyle/>
                    <a:p>
                      <a:r>
                        <a:rPr lang="en-US" sz="2800" dirty="0" smtClean="0"/>
                        <a:t>9%</a:t>
                      </a:r>
                      <a:endParaRPr lang="en-US" sz="2800" dirty="0"/>
                    </a:p>
                  </a:txBody>
                  <a:tcPr marL="90593" marR="90593" marT="45724" marB="45724"/>
                </a:tc>
              </a:tr>
              <a:tr h="518205">
                <a:tc>
                  <a:txBody>
                    <a:bodyPr/>
                    <a:lstStyle/>
                    <a:p>
                      <a:r>
                        <a:rPr lang="en-US" sz="2800" dirty="0" smtClean="0"/>
                        <a:t>Boyfriends/ex-boyfriends</a:t>
                      </a:r>
                      <a:endParaRPr lang="en-US" sz="2800" dirty="0"/>
                    </a:p>
                  </a:txBody>
                  <a:tcPr marL="90593" marR="90593" marT="45724" marB="45724"/>
                </a:tc>
                <a:tc>
                  <a:txBody>
                    <a:bodyPr/>
                    <a:lstStyle/>
                    <a:p>
                      <a:r>
                        <a:rPr lang="en-US" sz="2800" dirty="0" smtClean="0"/>
                        <a:t>10%</a:t>
                      </a:r>
                      <a:endParaRPr lang="en-US" sz="2800" dirty="0"/>
                    </a:p>
                  </a:txBody>
                  <a:tcPr marL="90593" marR="90593" marT="45724" marB="45724"/>
                </a:tc>
              </a:tr>
              <a:tr h="518205">
                <a:tc>
                  <a:txBody>
                    <a:bodyPr/>
                    <a:lstStyle/>
                    <a:p>
                      <a:r>
                        <a:rPr lang="en-US" sz="2800" dirty="0" smtClean="0"/>
                        <a:t>Fathers/step fathers</a:t>
                      </a:r>
                      <a:endParaRPr lang="en-US" sz="2800" dirty="0"/>
                    </a:p>
                  </a:txBody>
                  <a:tcPr marL="90593" marR="90593" marT="45724" marB="45724"/>
                </a:tc>
                <a:tc>
                  <a:txBody>
                    <a:bodyPr/>
                    <a:lstStyle/>
                    <a:p>
                      <a:r>
                        <a:rPr lang="en-US" sz="2800" dirty="0" smtClean="0"/>
                        <a:t>11%</a:t>
                      </a:r>
                      <a:endParaRPr lang="en-US" sz="2800" dirty="0"/>
                    </a:p>
                  </a:txBody>
                  <a:tcPr marL="90593" marR="90593" marT="45724" marB="45724"/>
                </a:tc>
              </a:tr>
              <a:tr h="518205">
                <a:tc>
                  <a:txBody>
                    <a:bodyPr/>
                    <a:lstStyle/>
                    <a:p>
                      <a:r>
                        <a:rPr lang="en-US" sz="2800" dirty="0" smtClean="0"/>
                        <a:t>Other relatives</a:t>
                      </a:r>
                      <a:endParaRPr lang="en-US" sz="2800" dirty="0"/>
                    </a:p>
                  </a:txBody>
                  <a:tcPr marL="90593" marR="90593" marT="45724" marB="45724"/>
                </a:tc>
                <a:tc>
                  <a:txBody>
                    <a:bodyPr/>
                    <a:lstStyle/>
                    <a:p>
                      <a:r>
                        <a:rPr lang="en-US" sz="2800" dirty="0" smtClean="0"/>
                        <a:t>16%</a:t>
                      </a:r>
                      <a:endParaRPr lang="en-US" sz="2800" dirty="0"/>
                    </a:p>
                  </a:txBody>
                  <a:tcPr marL="90593" marR="90593" marT="45724" marB="45724"/>
                </a:tc>
              </a:tr>
              <a:tr h="518205">
                <a:tc>
                  <a:txBody>
                    <a:bodyPr/>
                    <a:lstStyle/>
                    <a:p>
                      <a:r>
                        <a:rPr lang="en-US" sz="2800" dirty="0" smtClean="0"/>
                        <a:t>Other non relatives</a:t>
                      </a:r>
                      <a:endParaRPr lang="en-US" sz="2800" dirty="0"/>
                    </a:p>
                  </a:txBody>
                  <a:tcPr marL="90593" marR="90593" marT="45724" marB="45724"/>
                </a:tc>
                <a:tc>
                  <a:txBody>
                    <a:bodyPr/>
                    <a:lstStyle/>
                    <a:p>
                      <a:r>
                        <a:rPr lang="en-US" sz="2800" b="1" dirty="0" smtClean="0"/>
                        <a:t>29%</a:t>
                      </a:r>
                      <a:endParaRPr lang="en-US" sz="2800" b="1" dirty="0"/>
                    </a:p>
                  </a:txBody>
                  <a:tcPr marL="90593" marR="90593" marT="45724" marB="45724"/>
                </a:tc>
              </a:tr>
            </a:tbl>
          </a:graphicData>
        </a:graphic>
      </p:graphicFrame>
    </p:spTree>
    <p:extLst>
      <p:ext uri="{BB962C8B-B14F-4D97-AF65-F5344CB8AC3E}">
        <p14:creationId xmlns:p14="http://schemas.microsoft.com/office/powerpoint/2010/main" val="1079409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6775" y="228600"/>
            <a:ext cx="8153400" cy="990600"/>
          </a:xfrm>
        </p:spPr>
        <p:txBody>
          <a:bodyPr>
            <a:normAutofit fontScale="90000"/>
          </a:bodyPr>
          <a:lstStyle/>
          <a:p>
            <a:pPr>
              <a:defRPr/>
            </a:pPr>
            <a:r>
              <a:rPr lang="en-US" b="1" dirty="0" smtClean="0"/>
              <a:t> </a:t>
            </a:r>
            <a:br>
              <a:rPr lang="en-US" b="1" dirty="0" smtClean="0"/>
            </a:br>
            <a:r>
              <a:rPr lang="en-US" b="1" dirty="0" smtClean="0"/>
              <a:t>Types of rapists</a:t>
            </a:r>
            <a:br>
              <a:rPr lang="en-US" b="1" dirty="0" smtClean="0"/>
            </a:br>
            <a:endParaRPr lang="en-US" dirty="0"/>
          </a:p>
        </p:txBody>
      </p:sp>
      <p:sp>
        <p:nvSpPr>
          <p:cNvPr id="23555" name="Content Placeholder 2"/>
          <p:cNvSpPr>
            <a:spLocks noGrp="1"/>
          </p:cNvSpPr>
          <p:nvPr>
            <p:ph sz="quarter" idx="1"/>
          </p:nvPr>
        </p:nvSpPr>
        <p:spPr>
          <a:xfrm>
            <a:off x="2136775" y="1600200"/>
            <a:ext cx="8153400" cy="4495800"/>
          </a:xfrm>
        </p:spPr>
        <p:txBody>
          <a:bodyPr/>
          <a:lstStyle/>
          <a:p>
            <a:pPr eaLnBrk="1" hangingPunct="1"/>
            <a:r>
              <a:rPr lang="en-US" altLang="en-US" sz="2400" b="1">
                <a:solidFill>
                  <a:srgbClr val="0070C0"/>
                </a:solidFill>
              </a:rPr>
              <a:t>Opportunist rapists:</a:t>
            </a:r>
            <a:r>
              <a:rPr lang="en-US" altLang="en-US" sz="2400"/>
              <a:t>(30%) exhibit no anger toward the women they assault and usually use little or no force.</a:t>
            </a:r>
          </a:p>
          <a:p>
            <a:pPr eaLnBrk="1" hangingPunct="1"/>
            <a:r>
              <a:rPr lang="en-US" altLang="en-US" sz="2400"/>
              <a:t> </a:t>
            </a:r>
            <a:r>
              <a:rPr lang="en-US" altLang="en-US" sz="2400" b="1">
                <a:solidFill>
                  <a:srgbClr val="0070C0"/>
                </a:solidFill>
              </a:rPr>
              <a:t>Anger rapists : </a:t>
            </a:r>
            <a:r>
              <a:rPr lang="en-US" altLang="en-US" sz="2400"/>
              <a:t>(40%) usually batter the survivor and use more physical force than is necessary to overpower her. </a:t>
            </a:r>
          </a:p>
          <a:p>
            <a:pPr eaLnBrk="1" hangingPunct="1"/>
            <a:r>
              <a:rPr lang="en-US" altLang="en-US" sz="2400" b="1">
                <a:solidFill>
                  <a:srgbClr val="0070C0"/>
                </a:solidFill>
              </a:rPr>
              <a:t>Power rapists: </a:t>
            </a:r>
            <a:r>
              <a:rPr lang="en-US" altLang="en-US" sz="2400"/>
              <a:t>(25%) do not intend to physically harm their victim but rather to possess or control her to gain sexual gratification. </a:t>
            </a:r>
          </a:p>
          <a:p>
            <a:pPr eaLnBrk="1" hangingPunct="1"/>
            <a:r>
              <a:rPr lang="en-US" altLang="en-US" sz="2400" b="1">
                <a:solidFill>
                  <a:srgbClr val="0070C0"/>
                </a:solidFill>
              </a:rPr>
              <a:t>Sadistic rapists:  </a:t>
            </a:r>
            <a:r>
              <a:rPr lang="en-US" altLang="en-US" sz="2400"/>
              <a:t>(5%) become sexually </a:t>
            </a:r>
            <a:r>
              <a:rPr lang="en-US" altLang="en-US" sz="2400" b="1"/>
              <a:t>excited by inflicting </a:t>
            </a:r>
            <a:r>
              <a:rPr lang="en-US" altLang="en-US" sz="2400"/>
              <a:t>pain on their victim.</a:t>
            </a:r>
          </a:p>
        </p:txBody>
      </p:sp>
    </p:spTree>
    <p:extLst>
      <p:ext uri="{BB962C8B-B14F-4D97-AF65-F5344CB8AC3E}">
        <p14:creationId xmlns:p14="http://schemas.microsoft.com/office/powerpoint/2010/main" val="1193481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24579" name="Content Placeholder 2"/>
          <p:cNvSpPr>
            <a:spLocks noGrp="1"/>
          </p:cNvSpPr>
          <p:nvPr>
            <p:ph sz="quarter" idx="1"/>
          </p:nvPr>
        </p:nvSpPr>
        <p:spPr>
          <a:xfrm>
            <a:off x="2136775" y="1600200"/>
            <a:ext cx="8153400" cy="4495800"/>
          </a:xfrm>
        </p:spPr>
        <p:txBody>
          <a:bodyPr/>
          <a:lstStyle/>
          <a:p>
            <a:pPr eaLnBrk="1" hangingPunct="1">
              <a:buFont typeface="Wingdings" panose="05000000000000000000" pitchFamily="2" charset="2"/>
              <a:buNone/>
            </a:pPr>
            <a:r>
              <a:rPr lang="en-US" altLang="en-US" b="1" smtClean="0"/>
              <a:t>Clinical Presentation</a:t>
            </a:r>
          </a:p>
          <a:p>
            <a:pPr eaLnBrk="1" hangingPunct="1"/>
            <a:r>
              <a:rPr lang="en-US" altLang="en-US" sz="2400"/>
              <a:t>The majority of rape victims who come to emergency rooms do not openly admit to having been sexually assaulted. </a:t>
            </a:r>
          </a:p>
          <a:p>
            <a:pPr eaLnBrk="1" hangingPunct="1"/>
            <a:r>
              <a:rPr lang="en-US" altLang="en-US" sz="2400" b="1">
                <a:solidFill>
                  <a:srgbClr val="C00000"/>
                </a:solidFill>
              </a:rPr>
              <a:t>A "rape-trauma" syndrome </a:t>
            </a:r>
            <a:r>
              <a:rPr lang="en-US" altLang="en-US" sz="2400"/>
              <a:t>often occurs after a sexual assault.</a:t>
            </a:r>
          </a:p>
          <a:p>
            <a:pPr eaLnBrk="1" hangingPunct="1"/>
            <a:r>
              <a:rPr lang="en-US" altLang="en-US" sz="2400"/>
              <a:t> The initial response (acute phase) may last for hours or days and is characterized by a distortion or paralysis of the individual's coping mechanisms.</a:t>
            </a:r>
          </a:p>
        </p:txBody>
      </p:sp>
    </p:spTree>
    <p:extLst>
      <p:ext uri="{BB962C8B-B14F-4D97-AF65-F5344CB8AC3E}">
        <p14:creationId xmlns:p14="http://schemas.microsoft.com/office/powerpoint/2010/main" val="3456468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136775" y="228600"/>
            <a:ext cx="8153400" cy="990600"/>
          </a:xfrm>
        </p:spPr>
        <p:txBody>
          <a:bodyPr/>
          <a:lstStyle/>
          <a:p>
            <a:pPr eaLnBrk="1" hangingPunct="1"/>
            <a:endParaRPr lang="en-US" altLang="en-US" smtClean="0"/>
          </a:p>
        </p:txBody>
      </p:sp>
      <p:sp>
        <p:nvSpPr>
          <p:cNvPr id="25603" name="Content Placeholder 2"/>
          <p:cNvSpPr>
            <a:spLocks noGrp="1"/>
          </p:cNvSpPr>
          <p:nvPr>
            <p:ph sz="quarter" idx="1"/>
          </p:nvPr>
        </p:nvSpPr>
        <p:spPr>
          <a:xfrm>
            <a:off x="2136775" y="1600200"/>
            <a:ext cx="8153400" cy="4495800"/>
          </a:xfrm>
        </p:spPr>
        <p:txBody>
          <a:bodyPr/>
          <a:lstStyle/>
          <a:p>
            <a:pPr eaLnBrk="1" hangingPunct="1"/>
            <a:r>
              <a:rPr lang="en-US" altLang="en-US" sz="2400"/>
              <a:t>The next phase (delayed phase) may occur months or years after the sexual assault and is characterized by </a:t>
            </a:r>
          </a:p>
          <a:p>
            <a:pPr eaLnBrk="1" hangingPunct="1">
              <a:buFont typeface="Wingdings" panose="05000000000000000000" pitchFamily="2" charset="2"/>
              <a:buChar char="q"/>
            </a:pPr>
            <a:r>
              <a:rPr lang="en-US" altLang="en-US" sz="2400"/>
              <a:t>chronic anxiety</a:t>
            </a:r>
          </a:p>
          <a:p>
            <a:pPr eaLnBrk="1" hangingPunct="1">
              <a:buFont typeface="Wingdings" panose="05000000000000000000" pitchFamily="2" charset="2"/>
              <a:buChar char="q"/>
            </a:pPr>
            <a:r>
              <a:rPr lang="en-US" altLang="en-US" sz="2400"/>
              <a:t> feelings of vulnerability</a:t>
            </a:r>
          </a:p>
          <a:p>
            <a:pPr eaLnBrk="1" hangingPunct="1">
              <a:buFont typeface="Wingdings" panose="05000000000000000000" pitchFamily="2" charset="2"/>
              <a:buChar char="q"/>
            </a:pPr>
            <a:r>
              <a:rPr lang="en-US" altLang="en-US" sz="2400"/>
              <a:t> loss of control</a:t>
            </a:r>
          </a:p>
          <a:p>
            <a:pPr eaLnBrk="1" hangingPunct="1">
              <a:buFont typeface="Wingdings" panose="05000000000000000000" pitchFamily="2" charset="2"/>
              <a:buChar char="q"/>
            </a:pPr>
            <a:r>
              <a:rPr lang="en-US" altLang="en-US" sz="2400"/>
              <a:t> and self-blame</a:t>
            </a:r>
            <a:r>
              <a:rPr lang="en-US" altLang="en-US" smtClean="0"/>
              <a:t>.</a:t>
            </a:r>
          </a:p>
        </p:txBody>
      </p:sp>
    </p:spTree>
    <p:extLst>
      <p:ext uri="{BB962C8B-B14F-4D97-AF65-F5344CB8AC3E}">
        <p14:creationId xmlns:p14="http://schemas.microsoft.com/office/powerpoint/2010/main" val="4092718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1979</Words>
  <Application>Microsoft Office PowerPoint</Application>
  <PresentationFormat>Widescreen</PresentationFormat>
  <Paragraphs>229</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Courier New</vt:lpstr>
      <vt:lpstr>Wingdings</vt:lpstr>
      <vt:lpstr>Office Theme</vt:lpstr>
      <vt:lpstr>PowerPoint Presentation</vt:lpstr>
      <vt:lpstr>  Sexual Assault </vt:lpstr>
      <vt:lpstr>PowerPoint Presentation</vt:lpstr>
      <vt:lpstr>  Prevalence of rapes in different age groups</vt:lpstr>
      <vt:lpstr>Types of rape</vt:lpstr>
      <vt:lpstr>Types of assailants &amp; its frequency</vt:lpstr>
      <vt:lpstr>  Types of rapists </vt:lpstr>
      <vt:lpstr>PowerPoint Presentation</vt:lpstr>
      <vt:lpstr>PowerPoint Presentation</vt:lpstr>
      <vt:lpstr>PowerPoint Presentation</vt:lpstr>
      <vt:lpstr>Impact of sexual assault on the survivors</vt:lpstr>
      <vt:lpstr> Evaluation of the victim of Sexual Assault </vt:lpstr>
      <vt:lpstr>PowerPoint Presentation</vt:lpstr>
      <vt:lpstr> The history should include:  </vt:lpstr>
      <vt:lpstr> A detailed description of the sexual assault like: </vt:lpstr>
      <vt:lpstr> Physical examination of the sexual assault victim </vt:lpstr>
      <vt:lpstr>Examination contd. </vt:lpstr>
      <vt:lpstr>Genital examination </vt:lpstr>
      <vt:lpstr>PowerPoint Presentation</vt:lpstr>
      <vt:lpstr>PowerPoint Presentation</vt:lpstr>
      <vt:lpstr>Laboratory tests </vt:lpstr>
      <vt:lpstr>Laboratory contd.</vt:lpstr>
      <vt:lpstr>Treatment Plan </vt:lpstr>
      <vt:lpstr>PowerPoint Presentation</vt:lpstr>
      <vt:lpstr>Emergency contraception</vt:lpstr>
      <vt:lpstr>Prophylaxis for STIs: Adults </vt:lpstr>
      <vt:lpstr>PowerPoint Presentation</vt:lpstr>
      <vt:lpstr>PowerPoint Presentation</vt:lpstr>
      <vt:lpstr>PowerPoint Presentation</vt:lpstr>
      <vt:lpstr> Follow up evaluation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work</dc:creator>
  <cp:lastModifiedBy>work</cp:lastModifiedBy>
  <cp:revision>4</cp:revision>
  <dcterms:created xsi:type="dcterms:W3CDTF">2018-06-08T05:45:16Z</dcterms:created>
  <dcterms:modified xsi:type="dcterms:W3CDTF">2018-07-16T15:51:10Z</dcterms:modified>
</cp:coreProperties>
</file>