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59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2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66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636839"/>
            <a:ext cx="103632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93659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9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117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19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14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57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1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93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2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69D03-5FFE-4EA8-AFBB-6D7FB51B3044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C5055-3EF2-4CDD-AC49-E6996DF8E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21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3055" y="1593271"/>
            <a:ext cx="9144000" cy="1016145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 smtClean="0"/>
              <a:t>Gynecology for </a:t>
            </a:r>
            <a:r>
              <a:rPr lang="en-US" sz="4400" b="1" dirty="0"/>
              <a:t>A</a:t>
            </a:r>
            <a:r>
              <a:rPr lang="en-US" sz="4400" b="1" dirty="0" smtClean="0"/>
              <a:t>dvance Extension 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3055" y="2729345"/>
            <a:ext cx="9434945" cy="2528455"/>
          </a:xfrm>
        </p:spPr>
        <p:txBody>
          <a:bodyPr>
            <a:normAutofit/>
          </a:bodyPr>
          <a:lstStyle/>
          <a:p>
            <a:pPr algn="l"/>
            <a:endParaRPr lang="en-US" sz="3600" i="1" dirty="0" smtClean="0"/>
          </a:p>
          <a:p>
            <a:pPr algn="l"/>
            <a:r>
              <a:rPr lang="en-US" sz="3600" i="1" dirty="0" err="1" smtClean="0"/>
              <a:t>Mihretu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Molla</a:t>
            </a:r>
            <a:r>
              <a:rPr lang="en-US" sz="3600" i="1" dirty="0" smtClean="0"/>
              <a:t> ( </a:t>
            </a:r>
            <a:r>
              <a:rPr lang="en-US" sz="3600" i="1" dirty="0" err="1" smtClean="0"/>
              <a:t>Bsc</a:t>
            </a:r>
            <a:r>
              <a:rPr lang="en-US" sz="3600" i="1" dirty="0" smtClean="0"/>
              <a:t>, </a:t>
            </a:r>
            <a:r>
              <a:rPr lang="en-US" sz="3600" i="1" dirty="0" err="1" smtClean="0"/>
              <a:t>Msc</a:t>
            </a:r>
            <a:r>
              <a:rPr lang="en-US" sz="3600" i="1" dirty="0" smtClean="0"/>
              <a:t>)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2460373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condyloma</a:t>
            </a:r>
            <a:r>
              <a:rPr lang="en-US" dirty="0"/>
              <a:t> </a:t>
            </a:r>
            <a:r>
              <a:rPr lang="en-US" dirty="0" err="1" smtClean="0"/>
              <a:t>acuminata</a:t>
            </a:r>
            <a:r>
              <a:rPr lang="en-US" dirty="0" smtClean="0"/>
              <a:t>….</a:t>
            </a:r>
            <a:endParaRPr lang="en-US" dirty="0"/>
          </a:p>
        </p:txBody>
      </p:sp>
      <p:pic>
        <p:nvPicPr>
          <p:cNvPr id="4" name="Content Placeholder 3" descr="Condiloma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825" y="1870364"/>
            <a:ext cx="4455102" cy="4350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ondilom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345" y="1870363"/>
            <a:ext cx="4177145" cy="4350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608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icture 3" descr="Condiloma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1787" y="1011382"/>
            <a:ext cx="2568575" cy="3408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4" descr="Condiloma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499" y="1011382"/>
            <a:ext cx="2563812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59471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617" y="365126"/>
            <a:ext cx="10841183" cy="632402"/>
          </a:xfrm>
        </p:spPr>
        <p:txBody>
          <a:bodyPr>
            <a:normAutofit fontScale="90000"/>
          </a:bodyPr>
          <a:lstStyle/>
          <a:p>
            <a:r>
              <a:rPr lang="es-ES" altLang="en-US" dirty="0" smtClean="0">
                <a:latin typeface="Verdana" panose="020B0604030504040204" pitchFamily="34" charset="0"/>
              </a:rPr>
              <a:t/>
            </a:r>
            <a:br>
              <a:rPr lang="es-ES" altLang="en-US" dirty="0" smtClean="0">
                <a:latin typeface="Verdana" panose="020B0604030504040204" pitchFamily="34" charset="0"/>
              </a:rPr>
            </a:br>
            <a:r>
              <a:rPr lang="en-US" dirty="0" err="1"/>
              <a:t>condyloma</a:t>
            </a:r>
            <a:r>
              <a:rPr lang="en-US" dirty="0"/>
              <a:t> </a:t>
            </a:r>
            <a:r>
              <a:rPr lang="en-US" dirty="0" err="1" smtClean="0"/>
              <a:t>acuminata</a:t>
            </a:r>
            <a:r>
              <a:rPr lang="en-US" dirty="0" smtClean="0"/>
              <a:t>…</a:t>
            </a:r>
            <a:r>
              <a:rPr lang="es-ES" altLang="en-US" dirty="0">
                <a:latin typeface="Verdana" panose="020B0604030504040204" pitchFamily="34" charset="0"/>
              </a:rPr>
              <a:t/>
            </a:r>
            <a:br>
              <a:rPr lang="es-ES" altLang="en-US" dirty="0">
                <a:latin typeface="Verdana" panose="020B060403050404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17" y="1163782"/>
            <a:ext cx="10349347" cy="5013181"/>
          </a:xfrm>
        </p:spPr>
        <p:txBody>
          <a:bodyPr/>
          <a:lstStyle/>
          <a:p>
            <a:pPr marL="0" indent="0">
              <a:buNone/>
            </a:pPr>
            <a:r>
              <a:rPr lang="es-ES" altLang="en-US" dirty="0" err="1" smtClean="0">
                <a:latin typeface="Verdana" panose="020B0604030504040204" pitchFamily="34" charset="0"/>
              </a:rPr>
              <a:t>Treatment</a:t>
            </a:r>
            <a:endParaRPr lang="es-ES" altLang="en-US" dirty="0" smtClean="0">
              <a:latin typeface="Verdana" panose="020B0604030504040204" pitchFamily="34" charset="0"/>
            </a:endParaRPr>
          </a:p>
          <a:p>
            <a:r>
              <a:rPr lang="en-US" altLang="en-US" dirty="0" smtClean="0"/>
              <a:t>Eradication </a:t>
            </a:r>
            <a:r>
              <a:rPr lang="en-US" altLang="en-US" dirty="0"/>
              <a:t>or reduction of symptoms is the primary goal of treating warts</a:t>
            </a:r>
            <a:endParaRPr lang="es-ES" altLang="en-US" dirty="0"/>
          </a:p>
          <a:p>
            <a:pPr algn="just"/>
            <a:r>
              <a:rPr lang="es-ES" altLang="en-US" dirty="0"/>
              <a:t> </a:t>
            </a:r>
            <a:r>
              <a:rPr lang="en-US" altLang="en-US" dirty="0" smtClean="0"/>
              <a:t>Warts </a:t>
            </a:r>
            <a:r>
              <a:rPr lang="en-US" altLang="en-US" dirty="0"/>
              <a:t>may recur after treatment because of activation of latent virus present in healthy skin adjacent to the </a:t>
            </a:r>
            <a:r>
              <a:rPr lang="en-US" altLang="en-US" dirty="0" smtClean="0"/>
              <a:t>lesion.</a:t>
            </a:r>
          </a:p>
          <a:p>
            <a:pPr algn="just">
              <a:buClr>
                <a:schemeClr val="hlink"/>
              </a:buClr>
            </a:pPr>
            <a:endParaRPr lang="es-E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642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43239"/>
          </a:xfrm>
        </p:spPr>
        <p:txBody>
          <a:bodyPr/>
          <a:lstStyle/>
          <a:p>
            <a:r>
              <a:rPr lang="en-US" dirty="0" smtClean="0"/>
              <a:t>Medical treatment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302327"/>
            <a:ext cx="5157787" cy="4887337"/>
          </a:xfrm>
        </p:spPr>
        <p:txBody>
          <a:bodyPr/>
          <a:lstStyle/>
          <a:p>
            <a:pPr marL="457200" lvl="1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Immune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response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modifiers</a:t>
            </a:r>
            <a:endParaRPr lang="es-E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Imiquimod</a:t>
            </a:r>
            <a:endParaRPr lang="es-E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Interferon</a:t>
            </a:r>
            <a:r>
              <a:rPr lang="es-E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alfa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7575" y="1399309"/>
            <a:ext cx="5515552" cy="914400"/>
          </a:xfrm>
        </p:spPr>
        <p:txBody>
          <a:bodyPr>
            <a:noAutofit/>
          </a:bodyPr>
          <a:lstStyle/>
          <a:p>
            <a:endParaRPr lang="en-US" sz="28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endParaRPr lang="en-US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r>
              <a:rPr lang="en-US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                                              </a:t>
            </a:r>
            <a:endParaRPr lang="en-US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r>
              <a:rPr lang="en-US" sz="2800" dirty="0" smtClean="0"/>
              <a:t>  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4327" y="1399310"/>
            <a:ext cx="5481061" cy="4790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cytotoxic 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agents</a:t>
            </a:r>
            <a:endParaRPr lang="en-US" sz="32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1. </a:t>
            </a:r>
            <a:r>
              <a:rPr lang="es-E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s-E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ntiproliferative</a:t>
            </a:r>
            <a:r>
              <a:rPr lang="es-E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drugs</a:t>
            </a:r>
            <a:endParaRPr lang="es-E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Podofilox</a:t>
            </a:r>
            <a:endParaRPr lang="es-E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Podophyllin</a:t>
            </a:r>
            <a:endParaRPr lang="es-E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5-fluorouracil</a:t>
            </a:r>
          </a:p>
          <a:p>
            <a:pPr mar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s-E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es-E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s-E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hemodestructive</a:t>
            </a:r>
            <a:r>
              <a:rPr lang="es-E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or</a:t>
            </a:r>
            <a:r>
              <a:rPr lang="es-E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keratolytic</a:t>
            </a:r>
            <a:r>
              <a:rPr lang="es-E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agents</a:t>
            </a:r>
            <a:endParaRPr lang="es-E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salicylic</a:t>
            </a:r>
            <a:r>
              <a:rPr lang="es-E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acid</a:t>
            </a:r>
            <a:endParaRPr lang="es-E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trichloroacetic</a:t>
            </a:r>
            <a:r>
              <a:rPr lang="es-E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acid</a:t>
            </a:r>
            <a:endParaRPr lang="es-E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bichloroacetic</a:t>
            </a:r>
            <a:r>
              <a:rPr lang="es-E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acid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391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Surgical Treatment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618" y="1579418"/>
            <a:ext cx="5484958" cy="925657"/>
          </a:xfrm>
        </p:spPr>
        <p:txBody>
          <a:bodyPr>
            <a:noAutofit/>
          </a:bodyPr>
          <a:lstStyle/>
          <a:p>
            <a:pPr lvl="0"/>
            <a:endParaRPr lang="es-E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0"/>
            <a:endParaRPr lang="es-ES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0"/>
            <a:endParaRPr lang="es-E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0"/>
            <a:r>
              <a:rPr lang="es-E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primary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8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surgical</a:t>
            </a:r>
            <a:r>
              <a:rPr lang="es-E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8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therapy</a:t>
            </a:r>
            <a:endParaRPr lang="es-ES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728" y="2147455"/>
            <a:ext cx="5304848" cy="4042208"/>
          </a:xfrm>
        </p:spPr>
        <p:txBody>
          <a:bodyPr/>
          <a:lstStyle/>
          <a:p>
            <a:pPr marL="292100" lvl="0" indent="-2921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" dirty="0" err="1" smtClean="0"/>
              <a:t>Cryosurgery</a:t>
            </a:r>
            <a:endParaRPr lang="es-ES" dirty="0" smtClean="0"/>
          </a:p>
          <a:p>
            <a:pPr marL="292100" lvl="0" indent="-2921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" dirty="0" err="1" smtClean="0"/>
              <a:t>electrosurgery</a:t>
            </a:r>
            <a:endParaRPr lang="es-ES" dirty="0"/>
          </a:p>
          <a:p>
            <a:pPr marL="292100" lvl="0" indent="-2921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" dirty="0"/>
              <a:t> </a:t>
            </a:r>
            <a:r>
              <a:rPr lang="es-ES" dirty="0" err="1"/>
              <a:t>surgical</a:t>
            </a:r>
            <a:r>
              <a:rPr lang="es-ES" dirty="0"/>
              <a:t> </a:t>
            </a:r>
            <a:r>
              <a:rPr lang="es-ES" dirty="0" err="1"/>
              <a:t>excision</a:t>
            </a:r>
            <a:r>
              <a:rPr lang="es-ES" dirty="0"/>
              <a:t> (</a:t>
            </a:r>
            <a:r>
              <a:rPr lang="es-ES" dirty="0" err="1"/>
              <a:t>scalpel</a:t>
            </a:r>
            <a:r>
              <a:rPr lang="es-ES" dirty="0"/>
              <a:t>, </a:t>
            </a:r>
            <a:r>
              <a:rPr lang="es-ES" dirty="0" err="1"/>
              <a:t>scissors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curette</a:t>
            </a:r>
            <a:r>
              <a:rPr lang="es-ES" dirty="0"/>
              <a:t>)</a:t>
            </a:r>
            <a:endParaRPr lang="en-US" dirty="0"/>
          </a:p>
          <a:p>
            <a:pPr lvl="0"/>
            <a:endParaRPr lang="en-US" dirty="0">
              <a:solidFill>
                <a:srgbClr val="006600"/>
              </a:solidFill>
            </a:endParaRP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7575" y="1579417"/>
            <a:ext cx="5357813" cy="1325563"/>
          </a:xfrm>
        </p:spPr>
        <p:txBody>
          <a:bodyPr>
            <a:noAutofit/>
          </a:bodyPr>
          <a:lstStyle/>
          <a:p>
            <a:pPr lvl="0"/>
            <a:endParaRPr lang="es-ES" sz="32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0"/>
            <a:endParaRPr lang="es-ES" sz="32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0"/>
            <a:endParaRPr lang="es-ES" sz="32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0"/>
            <a:endParaRPr lang="es-ES" sz="32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0"/>
            <a:r>
              <a:rPr lang="es-ES" sz="3200" dirty="0" err="1" smtClean="0"/>
              <a:t>Alternative</a:t>
            </a:r>
            <a:r>
              <a:rPr lang="es-ES" sz="3200" dirty="0" smtClean="0"/>
              <a:t> </a:t>
            </a:r>
            <a:r>
              <a:rPr lang="es-ES" sz="3200" dirty="0" err="1"/>
              <a:t>surgical</a:t>
            </a:r>
            <a:r>
              <a:rPr lang="es-ES" sz="3200" dirty="0"/>
              <a:t> </a:t>
            </a:r>
            <a:r>
              <a:rPr lang="es-ES" sz="3200" dirty="0" err="1"/>
              <a:t>procedures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285999"/>
            <a:ext cx="5183188" cy="3903663"/>
          </a:xfrm>
        </p:spPr>
        <p:txBody>
          <a:bodyPr/>
          <a:lstStyle/>
          <a:p>
            <a:pPr marL="292100" lvl="0" indent="-2921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" dirty="0" err="1" smtClean="0"/>
              <a:t>carbon</a:t>
            </a:r>
            <a:r>
              <a:rPr lang="es-ES" dirty="0" smtClean="0"/>
              <a:t> </a:t>
            </a:r>
            <a:r>
              <a:rPr lang="es-ES" dirty="0" err="1"/>
              <a:t>dioxide</a:t>
            </a:r>
            <a:r>
              <a:rPr lang="es-ES" dirty="0"/>
              <a:t> laser </a:t>
            </a:r>
            <a:r>
              <a:rPr lang="es-ES" dirty="0" err="1"/>
              <a:t>ablation</a:t>
            </a:r>
            <a:endParaRPr lang="es-ES" dirty="0"/>
          </a:p>
          <a:p>
            <a:pPr marL="292100" lvl="0" indent="-2921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" dirty="0"/>
              <a:t> </a:t>
            </a:r>
            <a:r>
              <a:rPr lang="es-ES" dirty="0" err="1"/>
              <a:t>Cavitron</a:t>
            </a:r>
            <a:r>
              <a:rPr lang="es-ES" dirty="0"/>
              <a:t> </a:t>
            </a:r>
            <a:r>
              <a:rPr lang="es-ES" dirty="0" err="1"/>
              <a:t>Ultrasonic</a:t>
            </a:r>
            <a:r>
              <a:rPr lang="es-ES" dirty="0"/>
              <a:t> </a:t>
            </a:r>
            <a:r>
              <a:rPr lang="es-ES" dirty="0" err="1"/>
              <a:t>Surgical</a:t>
            </a:r>
            <a:r>
              <a:rPr lang="es-ES" dirty="0"/>
              <a:t> </a:t>
            </a:r>
            <a:r>
              <a:rPr lang="es-ES" dirty="0" err="1"/>
              <a:t>Aspiration</a:t>
            </a:r>
            <a:r>
              <a:rPr lang="es-ES" dirty="0"/>
              <a:t> (CUSA)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782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1782" y="365125"/>
            <a:ext cx="11333018" cy="79865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VULVAR </a:t>
            </a:r>
            <a:r>
              <a:rPr lang="en-US" dirty="0"/>
              <a:t>DERMATOSES </a:t>
            </a:r>
            <a:br>
              <a:rPr lang="en-US" dirty="0"/>
            </a:br>
            <a:endParaRPr lang="en-US" altLang="en-US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6473" y="1288473"/>
            <a:ext cx="11000509" cy="51677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b="1" dirty="0"/>
              <a:t>Lichen </a:t>
            </a:r>
            <a:r>
              <a:rPr lang="en-US" altLang="en-US" b="1" dirty="0" err="1"/>
              <a:t>sclerosus</a:t>
            </a:r>
            <a:r>
              <a:rPr lang="en-US" altLang="en-US" b="1" dirty="0"/>
              <a:t>(LS)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A benign, chronic, progressive dermatologic condition characterized by Marked inflammation, Epithelial thinning, &amp;</a:t>
            </a:r>
            <a:r>
              <a:rPr lang="en-US" altLang="en-US" dirty="0"/>
              <a:t> </a:t>
            </a:r>
            <a:r>
              <a:rPr lang="en-US" altLang="en-US" dirty="0" smtClean="0"/>
              <a:t>Distinctive dermal changes (fibrosis) </a:t>
            </a:r>
            <a:endParaRPr lang="en-US" altLang="en-US" dirty="0"/>
          </a:p>
          <a:p>
            <a:pPr eaLnBrk="1" hangingPunct="1"/>
            <a:r>
              <a:rPr lang="en-US" altLang="en-US" dirty="0" smtClean="0"/>
              <a:t>can </a:t>
            </a:r>
            <a:r>
              <a:rPr lang="en-US" altLang="en-US" dirty="0"/>
              <a:t>develop on any skin surface, </a:t>
            </a:r>
          </a:p>
          <a:p>
            <a:pPr lvl="1"/>
            <a:r>
              <a:rPr lang="en-US" altLang="en-US" sz="2800" b="1" dirty="0" err="1"/>
              <a:t>Anogenital</a:t>
            </a:r>
            <a:r>
              <a:rPr lang="en-US" altLang="en-US" sz="2800" dirty="0"/>
              <a:t> region (85 to 98 %). </a:t>
            </a:r>
          </a:p>
          <a:p>
            <a:pPr lvl="1"/>
            <a:r>
              <a:rPr lang="en-US" altLang="en-US" sz="2800" dirty="0"/>
              <a:t>Extra genital lesions in 15 to 20 % of patients.</a:t>
            </a:r>
          </a:p>
          <a:p>
            <a:r>
              <a:rPr lang="en-US" altLang="en-US" dirty="0"/>
              <a:t>Causes </a:t>
            </a:r>
            <a:r>
              <a:rPr lang="en-US" altLang="en-US" b="1" dirty="0"/>
              <a:t>itching and pain</a:t>
            </a:r>
          </a:p>
          <a:p>
            <a:r>
              <a:rPr lang="en-US" altLang="en-US" dirty="0"/>
              <a:t>Usually occurs in </a:t>
            </a:r>
            <a:r>
              <a:rPr lang="en-US" altLang="en-US" b="1" dirty="0"/>
              <a:t>postmenopausal</a:t>
            </a:r>
            <a:r>
              <a:rPr lang="en-US" altLang="en-US" dirty="0"/>
              <a:t> women </a:t>
            </a:r>
            <a:endParaRPr lang="en-US" altLang="en-US" dirty="0" smtClean="0"/>
          </a:p>
          <a:p>
            <a:r>
              <a:rPr lang="en-US" altLang="en-US" dirty="0" smtClean="0"/>
              <a:t>one </a:t>
            </a:r>
            <a:r>
              <a:rPr lang="en-US" altLang="en-US" dirty="0"/>
              <a:t>of the </a:t>
            </a:r>
            <a:r>
              <a:rPr lang="en-US" altLang="en-US" b="1" dirty="0"/>
              <a:t>most common conditions</a:t>
            </a:r>
            <a:r>
              <a:rPr lang="en-US" altLang="en-US" dirty="0"/>
              <a:t> treated in Vulvar clinics.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38509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9698182" cy="639762"/>
          </a:xfrm>
        </p:spPr>
        <p:txBody>
          <a:bodyPr>
            <a:normAutofit/>
          </a:bodyPr>
          <a:lstStyle/>
          <a:p>
            <a:r>
              <a:rPr lang="en-US" altLang="en-US" sz="3600" b="1" dirty="0"/>
              <a:t>Lichen </a:t>
            </a:r>
            <a:r>
              <a:rPr lang="en-US" altLang="en-US" sz="3600" b="1" dirty="0" err="1" smtClean="0"/>
              <a:t>sclerosus</a:t>
            </a:r>
            <a:r>
              <a:rPr lang="en-US" altLang="en-US" sz="3600" b="1" dirty="0" smtClean="0"/>
              <a:t>…..</a:t>
            </a:r>
            <a:endParaRPr lang="en-US" altLang="en-US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599" y="914400"/>
            <a:ext cx="11097491" cy="5472545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altLang="en-US" b="1" dirty="0"/>
              <a:t>ETIOLOGY</a:t>
            </a:r>
            <a:r>
              <a:rPr lang="en-US" altLang="en-US" dirty="0"/>
              <a:t> </a:t>
            </a:r>
          </a:p>
          <a:p>
            <a:pPr algn="just"/>
            <a:r>
              <a:rPr lang="en-US" altLang="en-US" dirty="0" smtClean="0"/>
              <a:t>unknown </a:t>
            </a:r>
            <a:endParaRPr lang="en-US" altLang="en-US" dirty="0"/>
          </a:p>
          <a:p>
            <a:pPr marL="0" indent="0" algn="just" eaLnBrk="1" hangingPunct="1">
              <a:buNone/>
            </a:pPr>
            <a:r>
              <a:rPr lang="en-US" altLang="en-US" dirty="0" smtClean="0"/>
              <a:t>proposed </a:t>
            </a:r>
            <a:r>
              <a:rPr lang="en-US" altLang="en-US" dirty="0"/>
              <a:t>mechanisms </a:t>
            </a:r>
            <a:endParaRPr lang="en-US" altLang="en-US" dirty="0" smtClean="0"/>
          </a:p>
          <a:p>
            <a:pPr marL="0" indent="0" algn="just" eaLnBrk="1" hangingPunct="1">
              <a:buNone/>
            </a:pPr>
            <a:r>
              <a:rPr lang="en-US" altLang="en-US" dirty="0" smtClean="0"/>
              <a:t>1</a:t>
            </a:r>
            <a:r>
              <a:rPr lang="en-US" altLang="en-US" dirty="0"/>
              <a:t>. </a:t>
            </a:r>
            <a:r>
              <a:rPr lang="en-US" altLang="en-US" b="1" dirty="0"/>
              <a:t>Genetic factors</a:t>
            </a:r>
          </a:p>
          <a:p>
            <a:pPr algn="just"/>
            <a:r>
              <a:rPr lang="en-US" altLang="en-US" dirty="0"/>
              <a:t>A familial association between fathers and daughters, mothers and daughters, sisters, and in identical and fraternal twins has been </a:t>
            </a:r>
            <a:r>
              <a:rPr lang="en-US" altLang="en-US" dirty="0" smtClean="0"/>
              <a:t>reported. </a:t>
            </a:r>
            <a:endParaRPr lang="en-US" altLang="en-US" dirty="0"/>
          </a:p>
          <a:p>
            <a:pPr algn="just"/>
            <a:r>
              <a:rPr lang="en-US" altLang="en-US" b="1" dirty="0"/>
              <a:t>Trauma, injury, </a:t>
            </a:r>
            <a:r>
              <a:rPr lang="en-US" altLang="en-US" dirty="0"/>
              <a:t>and</a:t>
            </a:r>
            <a:r>
              <a:rPr lang="en-US" altLang="en-US" b="1" dirty="0"/>
              <a:t> sexual abuse</a:t>
            </a:r>
            <a:r>
              <a:rPr lang="en-US" altLang="en-US" dirty="0"/>
              <a:t> have been suggested as possible </a:t>
            </a:r>
            <a:r>
              <a:rPr lang="en-US" altLang="en-US" b="1" dirty="0"/>
              <a:t>triggers</a:t>
            </a:r>
            <a:r>
              <a:rPr lang="en-US" altLang="en-US" dirty="0"/>
              <a:t> of symptoms in genetically predisposed individuals</a:t>
            </a:r>
          </a:p>
          <a:p>
            <a:pPr algn="just" eaLnBrk="1" hangingPunct="1">
              <a:buFontTx/>
              <a:buNone/>
            </a:pPr>
            <a:r>
              <a:rPr lang="en-US" altLang="en-US" dirty="0"/>
              <a:t>2. </a:t>
            </a:r>
            <a:r>
              <a:rPr lang="en-US" altLang="en-US" b="1" dirty="0"/>
              <a:t>Immunological abnormality</a:t>
            </a:r>
            <a:r>
              <a:rPr lang="en-US" altLang="en-US" dirty="0"/>
              <a:t> </a:t>
            </a:r>
          </a:p>
          <a:p>
            <a:pPr algn="just"/>
            <a:r>
              <a:rPr lang="en-US" altLang="en-US" dirty="0" smtClean="0"/>
              <a:t>20 </a:t>
            </a:r>
            <a:r>
              <a:rPr lang="en-US" altLang="en-US" dirty="0"/>
              <a:t>to </a:t>
            </a:r>
            <a:r>
              <a:rPr lang="en-US" altLang="en-US" dirty="0" smtClean="0"/>
              <a:t>30 % of </a:t>
            </a:r>
            <a:r>
              <a:rPr lang="en-US" altLang="en-US" dirty="0"/>
              <a:t>patients with </a:t>
            </a:r>
            <a:r>
              <a:rPr lang="en-US" altLang="en-US" dirty="0" smtClean="0"/>
              <a:t>LS </a:t>
            </a:r>
            <a:r>
              <a:rPr lang="en-US" altLang="en-US" dirty="0"/>
              <a:t>have other autoimmune disorders, such  as Graves disease, types 1 and 2 diabetes mellitus, systemic lupus erythematosus, and </a:t>
            </a:r>
            <a:r>
              <a:rPr lang="en-US" altLang="en-US" dirty="0" err="1"/>
              <a:t>achlorhydria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1762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43345" y="274638"/>
            <a:ext cx="10515600" cy="639762"/>
          </a:xfrm>
        </p:spPr>
        <p:txBody>
          <a:bodyPr>
            <a:normAutofit fontScale="90000"/>
          </a:bodyPr>
          <a:lstStyle/>
          <a:p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r>
              <a:rPr lang="en-US" altLang="en-US" sz="3600" b="1" dirty="0" smtClean="0"/>
              <a:t>Lichen </a:t>
            </a:r>
            <a:r>
              <a:rPr lang="en-US" altLang="en-US" sz="3600" b="1" dirty="0" err="1" smtClean="0"/>
              <a:t>sclerosus</a:t>
            </a:r>
            <a:r>
              <a:rPr lang="en-US" altLang="en-US" sz="3600" b="1" dirty="0" smtClean="0"/>
              <a:t>…..</a:t>
            </a: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40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3345" y="914400"/>
            <a:ext cx="11180619" cy="56388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en-US" sz="3200" b="1" dirty="0"/>
              <a:t>3.Hormonal factors.</a:t>
            </a:r>
            <a:r>
              <a:rPr lang="en-US" altLang="en-US" sz="3200" dirty="0"/>
              <a:t> </a:t>
            </a:r>
          </a:p>
          <a:p>
            <a:pPr lvl="1" eaLnBrk="1" hangingPunct="1"/>
            <a:r>
              <a:rPr lang="en-US" altLang="en-US" sz="3200" dirty="0"/>
              <a:t>patients with LS have decreased serum levels of </a:t>
            </a:r>
            <a:r>
              <a:rPr lang="en-US" altLang="en-US" sz="3200" dirty="0" err="1"/>
              <a:t>dihydrotestosterone</a:t>
            </a:r>
            <a:r>
              <a:rPr lang="en-US" altLang="en-US" sz="3200" dirty="0"/>
              <a:t>, free testosterone, and </a:t>
            </a:r>
            <a:r>
              <a:rPr lang="en-US" altLang="en-US" sz="3200" dirty="0" err="1"/>
              <a:t>androstenedione</a:t>
            </a:r>
            <a:r>
              <a:rPr lang="en-US" altLang="en-US" sz="3200" dirty="0"/>
              <a:t>.</a:t>
            </a:r>
          </a:p>
          <a:p>
            <a:pPr eaLnBrk="1" hangingPunct="1">
              <a:buFontTx/>
              <a:buNone/>
            </a:pPr>
            <a:r>
              <a:rPr lang="en-US" altLang="en-US" sz="3200" b="1" dirty="0"/>
              <a:t>4. Infection.</a:t>
            </a:r>
            <a:r>
              <a:rPr lang="en-US" altLang="en-US" sz="3200" dirty="0"/>
              <a:t> </a:t>
            </a:r>
          </a:p>
          <a:p>
            <a:pPr lvl="1" eaLnBrk="1" hangingPunct="1"/>
            <a:r>
              <a:rPr lang="en-US" altLang="en-US" sz="3200" dirty="0" err="1"/>
              <a:t>E.g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Borrelia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burgdorferi</a:t>
            </a:r>
            <a:r>
              <a:rPr lang="en-US" altLang="en-US" sz="3200" dirty="0"/>
              <a:t>, variably acid fast bacteria, HPV</a:t>
            </a:r>
          </a:p>
          <a:p>
            <a:pPr eaLnBrk="1" hangingPunct="1">
              <a:buFontTx/>
              <a:buNone/>
            </a:pPr>
            <a:r>
              <a:rPr lang="en-US" altLang="en-US" sz="3200" b="1" dirty="0"/>
              <a:t>5. Local factors.</a:t>
            </a:r>
            <a:r>
              <a:rPr lang="en-US" altLang="en-US" sz="3200" dirty="0"/>
              <a:t> </a:t>
            </a:r>
          </a:p>
          <a:p>
            <a:pPr lvl="1" eaLnBrk="1" hangingPunct="1"/>
            <a:r>
              <a:rPr lang="en-US" altLang="en-US" sz="3200" dirty="0"/>
              <a:t>A graft placed on the vulva developed </a:t>
            </a:r>
            <a:r>
              <a:rPr lang="en-US" altLang="en-US" sz="3200" dirty="0" smtClean="0"/>
              <a:t>LS</a:t>
            </a:r>
            <a:endParaRPr lang="en-US" altLang="en-US" sz="3200" dirty="0"/>
          </a:p>
          <a:p>
            <a:pPr lvl="2"/>
            <a:r>
              <a:rPr lang="en-US" altLang="en-US" sz="2800" dirty="0"/>
              <a:t>Skin with LS from the vulva became normal when grafted to the thigh </a:t>
            </a:r>
          </a:p>
          <a:p>
            <a:pPr lvl="2"/>
            <a:r>
              <a:rPr lang="en-US" altLang="en-US" sz="2800" dirty="0"/>
              <a:t>This suggests local vulvar factors may facilitate disease expression. </a:t>
            </a:r>
          </a:p>
        </p:txBody>
      </p:sp>
    </p:spTree>
    <p:extLst>
      <p:ext uri="{BB962C8B-B14F-4D97-AF65-F5344CB8AC3E}">
        <p14:creationId xmlns:p14="http://schemas.microsoft.com/office/powerpoint/2010/main" val="57078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7927" y="274638"/>
            <a:ext cx="11042073" cy="563562"/>
          </a:xfrm>
        </p:spPr>
        <p:txBody>
          <a:bodyPr>
            <a:normAutofit fontScale="90000"/>
          </a:bodyPr>
          <a:lstStyle/>
          <a:p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r>
              <a:rPr lang="en-US" altLang="en-US" sz="4000" b="1" dirty="0" smtClean="0"/>
              <a:t>Lichen </a:t>
            </a:r>
            <a:r>
              <a:rPr lang="en-US" altLang="en-US" sz="4000" b="1" dirty="0" err="1"/>
              <a:t>sclerosus</a:t>
            </a:r>
            <a:r>
              <a:rPr lang="en-US" altLang="en-US" sz="4000" b="1" dirty="0"/>
              <a:t>…..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endParaRPr lang="en-US" altLang="en-US" sz="40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927" y="914400"/>
            <a:ext cx="11360728" cy="547254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b="1" dirty="0"/>
              <a:t>CLINICAL MANIFESTATIONS </a:t>
            </a:r>
            <a:endParaRPr lang="en-US" altLang="en-US" dirty="0"/>
          </a:p>
          <a:p>
            <a:r>
              <a:rPr lang="en-US" altLang="en-US" b="1" dirty="0" smtClean="0"/>
              <a:t>Asymptomatic</a:t>
            </a:r>
            <a:r>
              <a:rPr lang="en-US" altLang="en-US" dirty="0" smtClean="0"/>
              <a:t> cases need  </a:t>
            </a:r>
            <a:r>
              <a:rPr lang="en-US" altLang="en-US" dirty="0"/>
              <a:t>careful </a:t>
            </a:r>
            <a:r>
              <a:rPr lang="en-US" altLang="en-US" dirty="0" smtClean="0"/>
              <a:t>inspection</a:t>
            </a:r>
          </a:p>
          <a:p>
            <a:r>
              <a:rPr lang="en-US" altLang="en-US" dirty="0"/>
              <a:t>symptoms </a:t>
            </a:r>
            <a:r>
              <a:rPr lang="en-US" altLang="en-US" dirty="0" smtClean="0"/>
              <a:t>are </a:t>
            </a:r>
            <a:r>
              <a:rPr lang="en-US" altLang="en-US" dirty="0"/>
              <a:t>due </a:t>
            </a:r>
            <a:r>
              <a:rPr lang="en-US" altLang="en-US" dirty="0" smtClean="0"/>
              <a:t>to continuing inflammation, anatomic </a:t>
            </a:r>
            <a:r>
              <a:rPr lang="en-US" altLang="en-US" dirty="0"/>
              <a:t>changes </a:t>
            </a:r>
            <a:r>
              <a:rPr lang="en-US" altLang="en-US" dirty="0" smtClean="0"/>
              <a:t>and scarring </a:t>
            </a:r>
            <a:r>
              <a:rPr lang="en-US" altLang="en-US" dirty="0"/>
              <a:t>from long-standing active </a:t>
            </a:r>
            <a:r>
              <a:rPr lang="en-US" altLang="en-US" dirty="0" smtClean="0"/>
              <a:t>disease.</a:t>
            </a:r>
          </a:p>
          <a:p>
            <a:r>
              <a:rPr lang="en-US" altLang="en-US" b="1" dirty="0" smtClean="0"/>
              <a:t>Vulvar </a:t>
            </a:r>
            <a:r>
              <a:rPr lang="en-US" altLang="en-US" b="1" dirty="0"/>
              <a:t>pruritus</a:t>
            </a:r>
            <a:r>
              <a:rPr lang="en-US" altLang="en-US" dirty="0"/>
              <a:t>, is the hallmark of the </a:t>
            </a:r>
            <a:r>
              <a:rPr lang="en-US" altLang="en-US" dirty="0" smtClean="0"/>
              <a:t>disease</a:t>
            </a:r>
          </a:p>
          <a:p>
            <a:r>
              <a:rPr lang="en-US" altLang="en-US" b="1" dirty="0" smtClean="0"/>
              <a:t>Pruritus </a:t>
            </a:r>
            <a:r>
              <a:rPr lang="en-US" altLang="en-US" b="1" dirty="0" err="1"/>
              <a:t>ani</a:t>
            </a:r>
            <a:r>
              <a:rPr lang="en-US" altLang="en-US" b="1" dirty="0"/>
              <a:t>,</a:t>
            </a:r>
            <a:r>
              <a:rPr lang="en-US" altLang="en-US" dirty="0"/>
              <a:t> painful defecation, anal fissures, and rectal bleeding are </a:t>
            </a:r>
            <a:r>
              <a:rPr lang="en-US" altLang="en-US" dirty="0" smtClean="0"/>
              <a:t>common.</a:t>
            </a:r>
          </a:p>
          <a:p>
            <a:r>
              <a:rPr lang="en-US" altLang="en-US" b="1" dirty="0" smtClean="0"/>
              <a:t>Dyspareunia</a:t>
            </a:r>
            <a:r>
              <a:rPr lang="en-US" altLang="en-US" dirty="0" smtClean="0"/>
              <a:t> </a:t>
            </a:r>
            <a:r>
              <a:rPr lang="en-US" altLang="en-US" dirty="0"/>
              <a:t>is often a late symptom associated with </a:t>
            </a:r>
            <a:r>
              <a:rPr lang="en-US" altLang="en-US" dirty="0" err="1"/>
              <a:t>introital</a:t>
            </a:r>
            <a:r>
              <a:rPr lang="en-US" altLang="en-US" dirty="0"/>
              <a:t> </a:t>
            </a:r>
            <a:r>
              <a:rPr lang="en-US" altLang="en-US" dirty="0" smtClean="0"/>
              <a:t>stenosis and fissures</a:t>
            </a:r>
          </a:p>
          <a:p>
            <a:r>
              <a:rPr lang="en-US" altLang="en-US" b="1" dirty="0" smtClean="0"/>
              <a:t>dysuria</a:t>
            </a:r>
            <a:r>
              <a:rPr lang="en-US" altLang="en-US" dirty="0" smtClean="0"/>
              <a:t> </a:t>
            </a:r>
            <a:r>
              <a:rPr lang="en-US" altLang="en-US" dirty="0"/>
              <a:t>and difficulty </a:t>
            </a:r>
            <a:r>
              <a:rPr lang="en-US" altLang="en-US" dirty="0" smtClean="0"/>
              <a:t>of voiding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166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9650"/>
          </a:xfrm>
        </p:spPr>
        <p:txBody>
          <a:bodyPr>
            <a:normAutofit fontScale="90000"/>
          </a:bodyPr>
          <a:lstStyle/>
          <a:p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Lichen </a:t>
            </a:r>
            <a:r>
              <a:rPr lang="en-US" altLang="en-US" b="1" dirty="0" err="1"/>
              <a:t>sclerosus</a:t>
            </a:r>
            <a:r>
              <a:rPr lang="en-US" altLang="en-US" b="1" dirty="0"/>
              <a:t>…..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4776"/>
            <a:ext cx="10515600" cy="4802187"/>
          </a:xfrm>
        </p:spPr>
        <p:txBody>
          <a:bodyPr/>
          <a:lstStyle/>
          <a:p>
            <a:r>
              <a:rPr lang="en-US" altLang="en-US" dirty="0"/>
              <a:t>Physical </a:t>
            </a:r>
            <a:r>
              <a:rPr lang="en-US" altLang="en-US" dirty="0" smtClean="0"/>
              <a:t>examination</a:t>
            </a:r>
          </a:p>
          <a:p>
            <a:pPr lvl="1"/>
            <a:r>
              <a:rPr lang="en-US" altLang="en-US" b="1" dirty="0"/>
              <a:t>Classic LS is expressed  </a:t>
            </a:r>
            <a:r>
              <a:rPr lang="en-US" altLang="en-US" b="1" dirty="0" smtClean="0"/>
              <a:t>by thin</a:t>
            </a:r>
            <a:r>
              <a:rPr lang="en-US" altLang="en-US" dirty="0"/>
              <a:t>, </a:t>
            </a:r>
            <a:r>
              <a:rPr lang="en-US" altLang="en-US" b="1" dirty="0"/>
              <a:t>white</a:t>
            </a:r>
            <a:r>
              <a:rPr lang="en-US" altLang="en-US" dirty="0"/>
              <a:t>, </a:t>
            </a:r>
            <a:r>
              <a:rPr lang="en-US" altLang="en-US" b="1" dirty="0"/>
              <a:t>wrinkled</a:t>
            </a:r>
            <a:r>
              <a:rPr lang="en-US" altLang="en-US" dirty="0"/>
              <a:t> skin localized to the labia </a:t>
            </a:r>
            <a:r>
              <a:rPr lang="en-US" altLang="en-US" dirty="0" err="1"/>
              <a:t>minora</a:t>
            </a:r>
            <a:r>
              <a:rPr lang="en-US" altLang="en-US" dirty="0"/>
              <a:t> and/or labia </a:t>
            </a:r>
            <a:r>
              <a:rPr lang="en-US" altLang="en-US" dirty="0" err="1"/>
              <a:t>majora</a:t>
            </a:r>
            <a:endParaRPr lang="en-US" altLang="en-US" dirty="0"/>
          </a:p>
          <a:p>
            <a:pPr lvl="1"/>
            <a:r>
              <a:rPr lang="en-US" altLang="en-US" dirty="0"/>
              <a:t>the whitening may extend over the perineum and around the anus in a </a:t>
            </a:r>
            <a:r>
              <a:rPr lang="en-US" altLang="en-US" b="1" dirty="0"/>
              <a:t>keyhole</a:t>
            </a:r>
            <a:r>
              <a:rPr lang="en-US" altLang="en-US" dirty="0"/>
              <a:t> </a:t>
            </a:r>
            <a:r>
              <a:rPr lang="en-US" altLang="en-US" dirty="0" smtClean="0"/>
              <a:t>fashion. </a:t>
            </a:r>
            <a:endParaRPr lang="en-US" altLang="en-US" dirty="0"/>
          </a:p>
          <a:p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17964" y="3228975"/>
            <a:ext cx="3352800" cy="2947988"/>
          </a:xfrm>
          <a:prstGeom prst="rect">
            <a:avLst/>
          </a:prstGeom>
        </p:spPr>
      </p:pic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24055" y="3228975"/>
            <a:ext cx="3401290" cy="304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286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Assignment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Common diagnostic and therapeutic gynecologic procedures </a:t>
            </a:r>
          </a:p>
          <a:p>
            <a:pPr marL="514350" indent="-514350">
              <a:buAutoNum type="arabicPeriod"/>
            </a:pPr>
            <a:r>
              <a:rPr lang="en-US" dirty="0" smtClean="0"/>
              <a:t>Preoperative procedures in gynecologic surgery</a:t>
            </a:r>
          </a:p>
          <a:p>
            <a:pPr marL="514350" indent="-514350">
              <a:buAutoNum type="arabicPeriod"/>
            </a:pPr>
            <a:r>
              <a:rPr lang="en-US" dirty="0" smtClean="0"/>
              <a:t>Intra and post operative complications of gynecologic surgery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52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0439"/>
          </a:xfrm>
        </p:spPr>
        <p:txBody>
          <a:bodyPr>
            <a:normAutofit fontScale="90000"/>
          </a:bodyPr>
          <a:lstStyle/>
          <a:p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Lichen </a:t>
            </a:r>
            <a:r>
              <a:rPr lang="en-US" altLang="en-US" b="1" dirty="0" err="1"/>
              <a:t>sclerosus</a:t>
            </a:r>
            <a:r>
              <a:rPr lang="en-US" altLang="en-US" b="1" dirty="0"/>
              <a:t>…..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5564"/>
            <a:ext cx="10515600" cy="461139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Dx</a:t>
            </a:r>
            <a:r>
              <a:rPr lang="en-US" dirty="0" smtClean="0"/>
              <a:t> </a:t>
            </a:r>
          </a:p>
          <a:p>
            <a:r>
              <a:rPr lang="en-US" dirty="0" smtClean="0"/>
              <a:t>Based clinical findings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7863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26473" y="323127"/>
            <a:ext cx="9767454" cy="563563"/>
          </a:xfrm>
        </p:spPr>
        <p:txBody>
          <a:bodyPr>
            <a:normAutofit fontScale="90000"/>
          </a:bodyPr>
          <a:lstStyle/>
          <a:p>
            <a:r>
              <a:rPr lang="en-US" altLang="en-US" sz="3200" b="1" dirty="0" smtClean="0"/>
              <a:t/>
            </a:r>
            <a:br>
              <a:rPr lang="en-US" altLang="en-US" sz="3200" b="1" dirty="0" smtClean="0"/>
            </a:br>
            <a:r>
              <a:rPr lang="en-US" altLang="en-US" sz="3200" b="1" dirty="0" smtClean="0"/>
              <a:t>Lichen </a:t>
            </a:r>
            <a:r>
              <a:rPr lang="en-US" altLang="en-US" sz="3200" b="1" dirty="0" err="1"/>
              <a:t>sclerosus</a:t>
            </a:r>
            <a:r>
              <a:rPr lang="en-US" altLang="en-US" sz="3200" b="1" dirty="0"/>
              <a:t>…..</a:t>
            </a:r>
            <a:r>
              <a:rPr lang="en-US" altLang="en-US" sz="3200" dirty="0"/>
              <a:t/>
            </a:r>
            <a:br>
              <a:rPr lang="en-US" altLang="en-US" sz="3200" dirty="0"/>
            </a:br>
            <a:endParaRPr lang="en-US" altLang="en-US" sz="40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6473" y="886690"/>
            <a:ext cx="11291454" cy="5742709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TREATMENT</a:t>
            </a:r>
            <a:endParaRPr lang="en-US" altLang="en-US" b="1" dirty="0" smtClean="0"/>
          </a:p>
          <a:p>
            <a:pPr marL="0" indent="0" eaLnBrk="1" hangingPunct="1">
              <a:buNone/>
            </a:pPr>
            <a:r>
              <a:rPr lang="en-US" altLang="en-US" b="1" dirty="0" smtClean="0"/>
              <a:t>Goal</a:t>
            </a:r>
          </a:p>
          <a:p>
            <a:r>
              <a:rPr lang="en-US" altLang="en-US" dirty="0"/>
              <a:t>R</a:t>
            </a:r>
            <a:r>
              <a:rPr lang="en-US" altLang="en-US" dirty="0" smtClean="0"/>
              <a:t>elieve </a:t>
            </a:r>
            <a:r>
              <a:rPr lang="en-US" altLang="en-US" dirty="0"/>
              <a:t>symptoms and </a:t>
            </a:r>
            <a:r>
              <a:rPr lang="en-US" altLang="en-US" dirty="0" smtClean="0"/>
              <a:t>discomfort</a:t>
            </a:r>
            <a:endParaRPr lang="en-US" altLang="en-US" dirty="0"/>
          </a:p>
          <a:p>
            <a:r>
              <a:rPr lang="en-US" altLang="en-US" dirty="0"/>
              <a:t>P</a:t>
            </a:r>
            <a:r>
              <a:rPr lang="en-US" altLang="en-US" dirty="0" smtClean="0"/>
              <a:t>revent </a:t>
            </a:r>
            <a:r>
              <a:rPr lang="en-US" altLang="en-US" dirty="0"/>
              <a:t>further anatomical </a:t>
            </a:r>
            <a:r>
              <a:rPr lang="en-US" altLang="en-US" dirty="0" smtClean="0"/>
              <a:t>changes</a:t>
            </a:r>
            <a:endParaRPr lang="en-US" altLang="en-US" dirty="0"/>
          </a:p>
          <a:p>
            <a:r>
              <a:rPr lang="en-US" altLang="en-US" dirty="0"/>
              <a:t>P</a:t>
            </a:r>
            <a:r>
              <a:rPr lang="en-US" altLang="en-US" dirty="0" smtClean="0"/>
              <a:t>ossibly </a:t>
            </a:r>
            <a:r>
              <a:rPr lang="en-US" altLang="en-US" dirty="0"/>
              <a:t>for prevention of malignant </a:t>
            </a:r>
            <a:r>
              <a:rPr lang="en-US" altLang="en-US" dirty="0" smtClean="0"/>
              <a:t>transformation</a:t>
            </a:r>
          </a:p>
          <a:p>
            <a:pPr marL="0" indent="0">
              <a:buNone/>
            </a:pPr>
            <a:r>
              <a:rPr lang="en-US" altLang="en-US" b="1" dirty="0" smtClean="0"/>
              <a:t>Specific managements include </a:t>
            </a:r>
            <a:endParaRPr lang="en-US" altLang="en-US" b="1" dirty="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dirty="0"/>
              <a:t>Topical steroids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dirty="0" err="1"/>
              <a:t>Intralesional</a:t>
            </a:r>
            <a:r>
              <a:rPr lang="en-US" altLang="en-US" dirty="0"/>
              <a:t> steroids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dirty="0"/>
              <a:t>Surgery if malignancy is diagnosed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3490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73" y="365126"/>
            <a:ext cx="10979727" cy="92334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CYSTIC </a:t>
            </a:r>
            <a:r>
              <a:rPr lang="en-US" dirty="0"/>
              <a:t>VULVAR TUMORS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73" y="1191492"/>
            <a:ext cx="11319163" cy="4985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en-US" b="1" dirty="0" smtClean="0"/>
              <a:t> </a:t>
            </a:r>
            <a:r>
              <a:rPr lang="en-US" altLang="en-US" b="1" dirty="0" err="1"/>
              <a:t>Bartholini’s</a:t>
            </a:r>
            <a:r>
              <a:rPr lang="en-US" altLang="en-US" b="1" dirty="0"/>
              <a:t> gland cyst / </a:t>
            </a:r>
            <a:r>
              <a:rPr lang="en-US" altLang="en-US" b="1" dirty="0" smtClean="0"/>
              <a:t>abscess</a:t>
            </a:r>
            <a:endParaRPr lang="en-US" altLang="en-US" b="1" dirty="0"/>
          </a:p>
          <a:p>
            <a:pPr>
              <a:lnSpc>
                <a:spcPct val="135000"/>
              </a:lnSpc>
            </a:pPr>
            <a:r>
              <a:rPr lang="en-US" altLang="en-US" dirty="0" smtClean="0"/>
              <a:t>Occur </a:t>
            </a:r>
            <a:r>
              <a:rPr lang="en-US" altLang="en-US" dirty="0"/>
              <a:t>in 2% of </a:t>
            </a:r>
            <a:r>
              <a:rPr lang="en-US" altLang="en-US" dirty="0" smtClean="0"/>
              <a:t>women</a:t>
            </a:r>
            <a:r>
              <a:rPr lang="en-US" altLang="en-US" dirty="0"/>
              <a:t>.</a:t>
            </a:r>
            <a:r>
              <a:rPr lang="en-US" altLang="en-US" dirty="0" smtClean="0"/>
              <a:t> </a:t>
            </a:r>
            <a:endParaRPr lang="en-US" altLang="en-US" dirty="0"/>
          </a:p>
          <a:p>
            <a:pPr>
              <a:lnSpc>
                <a:spcPct val="135000"/>
              </a:lnSpc>
            </a:pPr>
            <a:r>
              <a:rPr lang="en-US" altLang="en-US" dirty="0"/>
              <a:t>Many vaginal and vulvar lesions mimic </a:t>
            </a:r>
            <a:r>
              <a:rPr lang="en-US" altLang="en-US" dirty="0" err="1"/>
              <a:t>Bartholin's</a:t>
            </a:r>
            <a:r>
              <a:rPr lang="en-US" altLang="en-US" dirty="0"/>
              <a:t> gland disorders and should be considered in the differential diagnosis of a </a:t>
            </a:r>
            <a:r>
              <a:rPr lang="en-US" altLang="en-US" dirty="0" err="1" smtClean="0"/>
              <a:t>vulvovaginal</a:t>
            </a:r>
            <a:r>
              <a:rPr lang="en-US" altLang="en-US" dirty="0" smtClean="0"/>
              <a:t> </a:t>
            </a:r>
            <a:r>
              <a:rPr lang="en-US" altLang="en-US" dirty="0"/>
              <a:t>mass.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95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err="1" smtClean="0"/>
              <a:t>Bartholini’s</a:t>
            </a:r>
            <a:r>
              <a:rPr lang="en-US" altLang="en-US" b="1" dirty="0" smtClean="0"/>
              <a:t> </a:t>
            </a:r>
            <a:r>
              <a:rPr lang="en-US" altLang="en-US" b="1" dirty="0"/>
              <a:t>gland cyst / </a:t>
            </a:r>
            <a:r>
              <a:rPr lang="en-US" altLang="en-US" b="1" dirty="0" smtClean="0"/>
              <a:t>abscess…..</a:t>
            </a:r>
            <a:r>
              <a:rPr lang="en-US" altLang="en-US" b="1" dirty="0"/>
              <a:t/>
            </a:r>
            <a:br>
              <a:rPr lang="en-US" alt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96292"/>
            <a:ext cx="11035146" cy="4680672"/>
          </a:xfrm>
        </p:spPr>
        <p:txBody>
          <a:bodyPr/>
          <a:lstStyle/>
          <a:p>
            <a:pPr>
              <a:buNone/>
            </a:pPr>
            <a:r>
              <a:rPr lang="en-US" altLang="en-US" b="1" dirty="0"/>
              <a:t>Cause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Inflammation/trauma</a:t>
            </a:r>
          </a:p>
          <a:p>
            <a:pPr>
              <a:buNone/>
            </a:pPr>
            <a:r>
              <a:rPr lang="en-US" altLang="en-US" b="1" dirty="0" smtClean="0"/>
              <a:t>Diagnosis</a:t>
            </a:r>
            <a:endParaRPr lang="en-US" altLang="en-US" dirty="0"/>
          </a:p>
          <a:p>
            <a:r>
              <a:rPr lang="en-US" altLang="en-US" dirty="0"/>
              <a:t>Usually asymptomatic </a:t>
            </a:r>
          </a:p>
          <a:p>
            <a:r>
              <a:rPr lang="en-US" altLang="en-US" dirty="0"/>
              <a:t>Larger cysts - vulvar pain, discomfort </a:t>
            </a:r>
            <a:r>
              <a:rPr lang="en-US" altLang="en-US" dirty="0" smtClean="0"/>
              <a:t>during sex</a:t>
            </a:r>
            <a:endParaRPr lang="en-US" altLang="en-US" dirty="0"/>
          </a:p>
          <a:p>
            <a:r>
              <a:rPr lang="en-US" altLang="en-US" dirty="0" smtClean="0"/>
              <a:t>Diagnosis is </a:t>
            </a:r>
            <a:r>
              <a:rPr lang="en-US" altLang="en-US" dirty="0"/>
              <a:t>clinical and based upon findings of a soft, painless mass in the medial labia </a:t>
            </a:r>
            <a:r>
              <a:rPr lang="en-US" altLang="en-US" dirty="0" err="1"/>
              <a:t>majora</a:t>
            </a:r>
            <a:r>
              <a:rPr lang="en-US" altLang="en-US" dirty="0"/>
              <a:t> or lower vestibular area.</a:t>
            </a:r>
          </a:p>
        </p:txBody>
      </p:sp>
    </p:spTree>
    <p:extLst>
      <p:ext uri="{BB962C8B-B14F-4D97-AF65-F5344CB8AC3E}">
        <p14:creationId xmlns:p14="http://schemas.microsoft.com/office/powerpoint/2010/main" val="302100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526473" y="365126"/>
            <a:ext cx="10827327" cy="840220"/>
          </a:xfrm>
        </p:spPr>
        <p:txBody>
          <a:bodyPr>
            <a:normAutofit fontScale="90000"/>
          </a:bodyPr>
          <a:lstStyle/>
          <a:p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err="1" smtClean="0"/>
              <a:t>Bartholini’s</a:t>
            </a:r>
            <a:r>
              <a:rPr lang="en-US" altLang="en-US" b="1" dirty="0" smtClean="0"/>
              <a:t> </a:t>
            </a:r>
            <a:r>
              <a:rPr lang="en-US" altLang="en-US" b="1" dirty="0"/>
              <a:t>gland cyst / </a:t>
            </a:r>
            <a:r>
              <a:rPr lang="en-US" altLang="en-US" b="1" dirty="0" smtClean="0"/>
              <a:t>abscess…</a:t>
            </a:r>
            <a:r>
              <a:rPr lang="en-US" altLang="en-US" b="1" dirty="0"/>
              <a:t/>
            </a:r>
            <a:br>
              <a:rPr lang="en-US" altLang="en-US" b="1" dirty="0"/>
            </a:br>
            <a:endParaRPr lang="en-US" altLang="en-US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526473" y="1205346"/>
            <a:ext cx="10827327" cy="4971617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Treatment</a:t>
            </a:r>
          </a:p>
          <a:p>
            <a:r>
              <a:rPr lang="en-US" altLang="en-US" dirty="0" smtClean="0"/>
              <a:t>Incision and drainage (recurrence is a problem)</a:t>
            </a:r>
          </a:p>
          <a:p>
            <a:r>
              <a:rPr lang="en-US" altLang="en-US" dirty="0" smtClean="0"/>
              <a:t>Marsupialization</a:t>
            </a:r>
          </a:p>
          <a:p>
            <a:r>
              <a:rPr lang="en-US" altLang="en-US" dirty="0" smtClean="0"/>
              <a:t>Excision- best</a:t>
            </a:r>
          </a:p>
          <a:p>
            <a:r>
              <a:rPr lang="en-US" altLang="en-US" dirty="0" smtClean="0"/>
              <a:t>antibiotics if it is abscess</a:t>
            </a:r>
          </a:p>
          <a:p>
            <a:endParaRPr lang="en-US" altLang="en-US" dirty="0" smtClean="0"/>
          </a:p>
          <a:p>
            <a:pPr>
              <a:buFontTx/>
              <a:buNone/>
            </a:pPr>
            <a:r>
              <a:rPr lang="en-US" altLang="en-US" dirty="0" smtClean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245241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911"/>
          </a:xfrm>
        </p:spPr>
        <p:txBody>
          <a:bodyPr/>
          <a:lstStyle/>
          <a:p>
            <a:r>
              <a:rPr lang="en-US" dirty="0" smtClean="0"/>
              <a:t>Treatment…….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0036"/>
            <a:ext cx="10855036" cy="4846927"/>
          </a:xfrm>
        </p:spPr>
        <p:txBody>
          <a:bodyPr/>
          <a:lstStyle/>
          <a:p>
            <a:pPr>
              <a:buNone/>
            </a:pPr>
            <a:r>
              <a:rPr lang="en-US" altLang="en-US" b="1" dirty="0"/>
              <a:t>Marsupialization</a:t>
            </a:r>
            <a:r>
              <a:rPr lang="en-US" altLang="en-US" dirty="0"/>
              <a:t> </a:t>
            </a:r>
          </a:p>
          <a:p>
            <a:r>
              <a:rPr lang="en-US" altLang="en-US" dirty="0" smtClean="0"/>
              <a:t>A new </a:t>
            </a:r>
            <a:r>
              <a:rPr lang="en-US" altLang="en-US" dirty="0"/>
              <a:t>ductal orifice is created by excising a 1 to 2 cm oval portion of the vulvar roof of the cyst behind the </a:t>
            </a:r>
            <a:r>
              <a:rPr lang="en-US" altLang="en-US" dirty="0" err="1"/>
              <a:t>hymenal</a:t>
            </a:r>
            <a:r>
              <a:rPr lang="en-US" altLang="en-US" dirty="0"/>
              <a:t> ring. </a:t>
            </a:r>
          </a:p>
          <a:p>
            <a:r>
              <a:rPr lang="en-US" altLang="en-US" dirty="0"/>
              <a:t>The proximal duct wall is then </a:t>
            </a:r>
            <a:r>
              <a:rPr lang="en-US" altLang="en-US" dirty="0" err="1"/>
              <a:t>everted</a:t>
            </a:r>
            <a:r>
              <a:rPr lang="en-US" altLang="en-US" dirty="0"/>
              <a:t> onto the </a:t>
            </a:r>
            <a:r>
              <a:rPr lang="en-US" altLang="en-US" dirty="0" err="1"/>
              <a:t>introital</a:t>
            </a:r>
            <a:r>
              <a:rPr lang="en-US" altLang="en-US" dirty="0"/>
              <a:t> mucosa with sutures, thus creating a fenestration for egress of glandular secretions. </a:t>
            </a:r>
          </a:p>
          <a:p>
            <a:r>
              <a:rPr lang="en-US" altLang="en-US" dirty="0"/>
              <a:t>performed with local anesthesia.</a:t>
            </a:r>
          </a:p>
          <a:p>
            <a:r>
              <a:rPr lang="en-US" altLang="en-US" dirty="0" smtClean="0"/>
              <a:t>Done after </a:t>
            </a:r>
            <a:r>
              <a:rPr lang="en-US" altLang="en-US" dirty="0"/>
              <a:t>failure of one or two placements of a Word catheter.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803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64" y="365125"/>
            <a:ext cx="11007436" cy="757093"/>
          </a:xfrm>
        </p:spPr>
        <p:txBody>
          <a:bodyPr/>
          <a:lstStyle/>
          <a:p>
            <a:r>
              <a:rPr lang="en-US" b="1" dirty="0"/>
              <a:t>Vulvar Care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182" y="1246909"/>
            <a:ext cx="11277600" cy="493005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Avoid </a:t>
            </a:r>
            <a:r>
              <a:rPr lang="en-US" dirty="0"/>
              <a:t>using gels, scented bath products, cleansing wipes, and </a:t>
            </a:r>
            <a:r>
              <a:rPr lang="en-US" dirty="0" smtClean="0"/>
              <a:t>soaps</a:t>
            </a:r>
          </a:p>
          <a:p>
            <a:r>
              <a:rPr lang="en-US" dirty="0" smtClean="0"/>
              <a:t>Use </a:t>
            </a:r>
            <a:r>
              <a:rPr lang="en-US" dirty="0"/>
              <a:t>aqueous creams to clean the </a:t>
            </a:r>
            <a:r>
              <a:rPr lang="en-US" dirty="0" smtClean="0"/>
              <a:t>vulva. </a:t>
            </a:r>
          </a:p>
          <a:p>
            <a:r>
              <a:rPr lang="en-US" dirty="0" smtClean="0"/>
              <a:t>Avoid </a:t>
            </a:r>
            <a:r>
              <a:rPr lang="en-US" dirty="0"/>
              <a:t>using a harsh washcloth to clean the </a:t>
            </a:r>
            <a:r>
              <a:rPr lang="en-US" dirty="0" smtClean="0"/>
              <a:t>vulva.</a:t>
            </a:r>
          </a:p>
          <a:p>
            <a:r>
              <a:rPr lang="en-US" dirty="0" smtClean="0"/>
              <a:t>Dab </a:t>
            </a:r>
            <a:r>
              <a:rPr lang="en-US" dirty="0"/>
              <a:t>the vulva gently to </a:t>
            </a:r>
            <a:r>
              <a:rPr lang="en-US" dirty="0" smtClean="0"/>
              <a:t>dry.</a:t>
            </a:r>
          </a:p>
          <a:p>
            <a:r>
              <a:rPr lang="en-US" dirty="0" smtClean="0"/>
              <a:t>Avoid </a:t>
            </a:r>
            <a:r>
              <a:rPr lang="en-US" dirty="0"/>
              <a:t>wearing tight-fitting </a:t>
            </a:r>
            <a:r>
              <a:rPr lang="en-US" dirty="0" smtClean="0"/>
              <a:t>pants.</a:t>
            </a:r>
          </a:p>
          <a:p>
            <a:r>
              <a:rPr lang="en-US" dirty="0" smtClean="0"/>
              <a:t>Select </a:t>
            </a:r>
            <a:r>
              <a:rPr lang="en-US" dirty="0"/>
              <a:t>white cotton underwear </a:t>
            </a:r>
            <a:endParaRPr lang="en-US" dirty="0" smtClean="0"/>
          </a:p>
          <a:p>
            <a:r>
              <a:rPr lang="en-US" dirty="0" smtClean="0"/>
              <a:t>Avoid </a:t>
            </a:r>
            <a:r>
              <a:rPr lang="en-US" dirty="0"/>
              <a:t>washing undergarments in </a:t>
            </a:r>
            <a:r>
              <a:rPr lang="en-US" dirty="0" smtClean="0"/>
              <a:t>scented </a:t>
            </a:r>
            <a:r>
              <a:rPr lang="en-US" dirty="0"/>
              <a:t>washing detergents. </a:t>
            </a:r>
            <a:endParaRPr lang="en-US" dirty="0" smtClean="0"/>
          </a:p>
          <a:p>
            <a:r>
              <a:rPr lang="en-US" dirty="0" smtClean="0"/>
              <a:t>Consider </a:t>
            </a:r>
            <a:r>
              <a:rPr lang="en-US" dirty="0"/>
              <a:t>using a </a:t>
            </a:r>
            <a:r>
              <a:rPr lang="en-US" dirty="0" smtClean="0"/>
              <a:t>multi rinse </a:t>
            </a:r>
            <a:r>
              <a:rPr lang="en-US" dirty="0"/>
              <a:t>process with cold water to remove any remaining detergent </a:t>
            </a:r>
            <a:endParaRPr lang="en-US" dirty="0" smtClean="0"/>
          </a:p>
          <a:p>
            <a:r>
              <a:rPr lang="en-US" dirty="0" smtClean="0"/>
              <a:t>Consider </a:t>
            </a:r>
            <a:r>
              <a:rPr lang="en-US" dirty="0"/>
              <a:t>wearing skirts and no underwear at home and at night to avoid friction and aid drying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9922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29491" y="365125"/>
            <a:ext cx="11180618" cy="895639"/>
          </a:xfrm>
        </p:spPr>
        <p:txBody>
          <a:bodyPr>
            <a:noAutofit/>
          </a:bodyPr>
          <a:lstStyle/>
          <a:p>
            <a:r>
              <a:rPr lang="en-US" altLang="en-US" sz="3600" b="1" dirty="0" smtClean="0"/>
              <a:t>Premalignant and Malignant </a:t>
            </a:r>
            <a:r>
              <a:rPr lang="en-US" altLang="en-US" sz="3600" b="1" dirty="0"/>
              <a:t>D</a:t>
            </a:r>
            <a:r>
              <a:rPr lang="en-US" altLang="en-US" sz="3600" b="1" dirty="0" smtClean="0"/>
              <a:t>isorder of the vulva and vagina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526473" y="1260764"/>
            <a:ext cx="11083636" cy="49162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pt-BR" altLang="en-US" b="1" dirty="0"/>
              <a:t>V</a:t>
            </a:r>
            <a:r>
              <a:rPr lang="pt-BR" altLang="en-US" b="1" dirty="0" smtClean="0"/>
              <a:t>ulvar </a:t>
            </a:r>
            <a:r>
              <a:rPr lang="pt-BR" altLang="en-US" b="1" dirty="0"/>
              <a:t>I</a:t>
            </a:r>
            <a:r>
              <a:rPr lang="pt-BR" altLang="en-US" b="1" dirty="0" smtClean="0"/>
              <a:t>ntraepithelial </a:t>
            </a:r>
            <a:r>
              <a:rPr lang="pt-BR" altLang="en-US" b="1" dirty="0"/>
              <a:t>N</a:t>
            </a:r>
            <a:r>
              <a:rPr lang="pt-BR" altLang="en-US" b="1" dirty="0" smtClean="0"/>
              <a:t>eoplasia (VIN)</a:t>
            </a:r>
            <a:endParaRPr lang="en-US" altLang="en-US" dirty="0" smtClean="0"/>
          </a:p>
          <a:p>
            <a:pPr eaLnBrk="1" hangingPunct="1"/>
            <a:r>
              <a:rPr lang="en-US" altLang="en-US" dirty="0"/>
              <a:t>S</a:t>
            </a:r>
            <a:r>
              <a:rPr lang="en-US" altLang="en-US" dirty="0" smtClean="0"/>
              <a:t>trongly associated with HPV</a:t>
            </a:r>
          </a:p>
          <a:p>
            <a:pPr eaLnBrk="1" hangingPunct="1"/>
            <a:r>
              <a:rPr lang="en-US" altLang="en-US" dirty="0"/>
              <a:t>G</a:t>
            </a:r>
            <a:r>
              <a:rPr lang="en-US" altLang="en-US" dirty="0" smtClean="0"/>
              <a:t>raded based on the degree of loss of epithelial cell maturation </a:t>
            </a:r>
          </a:p>
          <a:p>
            <a:pPr>
              <a:buNone/>
            </a:pPr>
            <a:r>
              <a:rPr lang="en-US" altLang="en-US" b="1" dirty="0"/>
              <a:t>VIN I</a:t>
            </a:r>
          </a:p>
          <a:p>
            <a:r>
              <a:rPr lang="en-US" altLang="en-US" dirty="0"/>
              <a:t> Immature cells, cellular disorganization mitotic activity occur in lower </a:t>
            </a:r>
            <a:r>
              <a:rPr lang="en-US" altLang="en-US" dirty="0" smtClean="0"/>
              <a:t>1/3</a:t>
            </a:r>
            <a:r>
              <a:rPr lang="en-US" altLang="en-US" baseline="30000" dirty="0" smtClean="0"/>
              <a:t>rd</a:t>
            </a:r>
            <a:r>
              <a:rPr lang="en-US" altLang="en-US" dirty="0" smtClean="0"/>
              <a:t>  </a:t>
            </a:r>
            <a:r>
              <a:rPr lang="en-US" altLang="en-US" dirty="0"/>
              <a:t>of the epithelium</a:t>
            </a:r>
            <a:endParaRPr lang="en-US" altLang="en-US" b="1" dirty="0"/>
          </a:p>
          <a:p>
            <a:pPr>
              <a:buNone/>
            </a:pPr>
            <a:r>
              <a:rPr lang="en-US" altLang="en-US" b="1" dirty="0"/>
              <a:t>VIN II</a:t>
            </a:r>
          </a:p>
          <a:p>
            <a:r>
              <a:rPr lang="en-US" altLang="en-US" b="1" dirty="0"/>
              <a:t> </a:t>
            </a:r>
            <a:r>
              <a:rPr lang="en-US" altLang="en-US" dirty="0"/>
              <a:t>intermediate between VIN I and VIN II</a:t>
            </a:r>
          </a:p>
          <a:p>
            <a:pPr>
              <a:buNone/>
            </a:pPr>
            <a:r>
              <a:rPr lang="en-US" altLang="en-US" b="1" dirty="0"/>
              <a:t>VIN III</a:t>
            </a:r>
          </a:p>
          <a:p>
            <a:r>
              <a:rPr lang="en-US" altLang="en-US" b="1" dirty="0"/>
              <a:t> </a:t>
            </a:r>
            <a:r>
              <a:rPr lang="en-US" altLang="en-US" dirty="0"/>
              <a:t>complete loss of cellular maturation in the full thickness of epithelium </a:t>
            </a:r>
            <a:endParaRPr lang="en-US" altLang="en-US" b="1" dirty="0"/>
          </a:p>
          <a:p>
            <a:pPr eaLnBrk="1" hangingPunct="1"/>
            <a:endParaRPr lang="en-GB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745554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b="1" dirty="0" smtClean="0"/>
              <a:t>VIN.....</a:t>
            </a:r>
            <a:endParaRPr lang="en-US" altLang="en-US" dirty="0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92727" y="1468582"/>
            <a:ext cx="10099964" cy="5389418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en-US" b="1" dirty="0" smtClean="0"/>
              <a:t>Treatment </a:t>
            </a:r>
            <a:endParaRPr lang="en-US" altLang="en-US" dirty="0"/>
          </a:p>
          <a:p>
            <a:pPr eaLnBrk="1" hangingPunct="1"/>
            <a:r>
              <a:rPr lang="en-US" altLang="en-US" dirty="0"/>
              <a:t>Simple excision </a:t>
            </a:r>
          </a:p>
          <a:p>
            <a:pPr eaLnBrk="1" hangingPunct="1"/>
            <a:r>
              <a:rPr lang="en-US" altLang="en-US" dirty="0"/>
              <a:t>laser ablation</a:t>
            </a:r>
          </a:p>
          <a:p>
            <a:pPr eaLnBrk="1" hangingPunct="1"/>
            <a:r>
              <a:rPr lang="en-US" altLang="en-US" dirty="0"/>
              <a:t>superficial </a:t>
            </a:r>
            <a:r>
              <a:rPr lang="en-US" altLang="en-US" dirty="0" err="1"/>
              <a:t>vulvectomy</a:t>
            </a:r>
            <a:r>
              <a:rPr lang="en-US" altLang="en-US" dirty="0"/>
              <a:t> with or with out </a:t>
            </a:r>
            <a:r>
              <a:rPr lang="en-US" altLang="en-US" dirty="0" smtClean="0"/>
              <a:t>split thickness </a:t>
            </a:r>
            <a:r>
              <a:rPr lang="en-US" altLang="en-US" dirty="0"/>
              <a:t>skin grafting </a:t>
            </a:r>
            <a:endParaRPr lang="en-GB" altLang="en-US" dirty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07870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678873" y="365125"/>
            <a:ext cx="10674927" cy="854075"/>
          </a:xfrm>
        </p:spPr>
        <p:txBody>
          <a:bodyPr/>
          <a:lstStyle/>
          <a:p>
            <a:r>
              <a:rPr lang="en-US" altLang="en-US" b="1" dirty="0" smtClean="0"/>
              <a:t>Vaginal </a:t>
            </a:r>
            <a:r>
              <a:rPr lang="en-US" altLang="en-US" b="1" dirty="0"/>
              <a:t>I</a:t>
            </a:r>
            <a:r>
              <a:rPr lang="en-US" altLang="en-US" b="1" dirty="0" smtClean="0"/>
              <a:t>ntraepithelial </a:t>
            </a:r>
            <a:r>
              <a:rPr lang="en-US" altLang="en-US" b="1" dirty="0"/>
              <a:t>N</a:t>
            </a:r>
            <a:r>
              <a:rPr lang="en-US" altLang="en-US" b="1" dirty="0" smtClean="0"/>
              <a:t>eoplasia (</a:t>
            </a:r>
            <a:r>
              <a:rPr lang="en-US" altLang="en-US" b="1" dirty="0" err="1" smtClean="0"/>
              <a:t>VaIN</a:t>
            </a:r>
            <a:r>
              <a:rPr lang="en-US" altLang="en-US" b="1" dirty="0" smtClean="0"/>
              <a:t>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98763" y="1219200"/>
            <a:ext cx="11360728" cy="5250873"/>
          </a:xfrm>
        </p:spPr>
        <p:txBody>
          <a:bodyPr>
            <a:normAutofit/>
          </a:bodyPr>
          <a:lstStyle/>
          <a:p>
            <a:pPr algn="just"/>
            <a:r>
              <a:rPr lang="en-US" altLang="en-US" dirty="0" smtClean="0"/>
              <a:t>Characterized by loss of epithelial cell maturation </a:t>
            </a:r>
          </a:p>
          <a:p>
            <a:pPr algn="just" eaLnBrk="1" hangingPunct="1"/>
            <a:r>
              <a:rPr lang="en-US" altLang="en-US" dirty="0" smtClean="0"/>
              <a:t>Based on thickness of epithelial abnormality graded as </a:t>
            </a:r>
            <a:r>
              <a:rPr lang="en-US" altLang="en-US" dirty="0" err="1" smtClean="0"/>
              <a:t>VaIN</a:t>
            </a:r>
            <a:r>
              <a:rPr lang="en-US" altLang="en-US" dirty="0" smtClean="0"/>
              <a:t> I, II, and III</a:t>
            </a:r>
          </a:p>
          <a:p>
            <a:pPr algn="just"/>
            <a:r>
              <a:rPr lang="en-US" altLang="en-US" dirty="0" err="1"/>
              <a:t>VaIN</a:t>
            </a:r>
            <a:r>
              <a:rPr lang="en-US" altLang="en-US" dirty="0"/>
              <a:t> demonstrates histopathology similar to CIN and VIN. </a:t>
            </a:r>
            <a:endParaRPr lang="en-US" altLang="en-US" dirty="0" smtClean="0"/>
          </a:p>
          <a:p>
            <a:pPr algn="just"/>
            <a:r>
              <a:rPr lang="en-US" altLang="en-US" dirty="0" smtClean="0"/>
              <a:t>It </a:t>
            </a:r>
            <a:r>
              <a:rPr lang="en-US" altLang="en-US" dirty="0"/>
              <a:t>is rarely  </a:t>
            </a:r>
            <a:r>
              <a:rPr lang="en-US" altLang="en-US" dirty="0" smtClean="0"/>
              <a:t>found </a:t>
            </a:r>
            <a:r>
              <a:rPr lang="en-US" altLang="en-US" dirty="0"/>
              <a:t>as a primary lesion and most </a:t>
            </a:r>
            <a:r>
              <a:rPr lang="en-US" altLang="en-US" dirty="0" smtClean="0"/>
              <a:t>often </a:t>
            </a:r>
            <a:r>
              <a:rPr lang="en-US" altLang="en-US" dirty="0"/>
              <a:t>develops as an extension </a:t>
            </a:r>
            <a:r>
              <a:rPr lang="en-US" altLang="en-US" dirty="0" smtClean="0"/>
              <a:t>of  </a:t>
            </a:r>
            <a:r>
              <a:rPr lang="en-US" altLang="en-US" dirty="0"/>
              <a:t>CIN, mainly in the upper third o  the </a:t>
            </a:r>
            <a:r>
              <a:rPr lang="en-US" altLang="en-US" dirty="0" smtClean="0"/>
              <a:t>vagina. </a:t>
            </a:r>
          </a:p>
          <a:p>
            <a:pPr algn="just"/>
            <a:r>
              <a:rPr lang="en-US" altLang="en-US" dirty="0" smtClean="0"/>
              <a:t>Unlike </a:t>
            </a:r>
            <a:r>
              <a:rPr lang="en-US" altLang="en-US" dirty="0"/>
              <a:t>the cervix, the vagina lacks a </a:t>
            </a:r>
            <a:r>
              <a:rPr lang="en-US" altLang="en-US" dirty="0" smtClean="0"/>
              <a:t>TZ </a:t>
            </a:r>
            <a:r>
              <a:rPr lang="en-US" altLang="en-US" dirty="0"/>
              <a:t>susceptible to HPV-induced neoplasia. </a:t>
            </a:r>
            <a:endParaRPr lang="en-US" altLang="en-US" dirty="0" smtClean="0"/>
          </a:p>
          <a:p>
            <a:pPr algn="just"/>
            <a:r>
              <a:rPr lang="en-US" altLang="en-US" dirty="0" smtClean="0"/>
              <a:t>However</a:t>
            </a:r>
            <a:r>
              <a:rPr lang="en-US" altLang="en-US" dirty="0"/>
              <a:t>, HPV may gain entry  </a:t>
            </a:r>
            <a:r>
              <a:rPr lang="en-US" altLang="en-US" dirty="0" smtClean="0"/>
              <a:t>from </a:t>
            </a:r>
            <a:r>
              <a:rPr lang="en-US" altLang="en-US" dirty="0"/>
              <a:t>vaginal mucosal abrasions and reparative </a:t>
            </a:r>
            <a:r>
              <a:rPr lang="en-US" altLang="en-US" dirty="0" err="1"/>
              <a:t>metaplastic</a:t>
            </a:r>
            <a:r>
              <a:rPr lang="en-US" altLang="en-US" dirty="0"/>
              <a:t> squamous cell </a:t>
            </a:r>
            <a:r>
              <a:rPr lang="en-US" altLang="en-US" dirty="0" smtClean="0"/>
              <a:t>activity. </a:t>
            </a:r>
            <a:endParaRPr lang="en-GB" altLang="en-US" dirty="0" smtClean="0"/>
          </a:p>
          <a:p>
            <a:pPr algn="just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4433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455" y="2355274"/>
            <a:ext cx="10778836" cy="1371600"/>
          </a:xfrm>
        </p:spPr>
        <p:txBody>
          <a:bodyPr/>
          <a:lstStyle/>
          <a:p>
            <a:pPr algn="l"/>
            <a:r>
              <a:rPr lang="en-US" b="1" dirty="0"/>
              <a:t>Benign and </a:t>
            </a:r>
            <a:r>
              <a:rPr lang="en-US" b="1" dirty="0" smtClean="0"/>
              <a:t>Malignant Diseases </a:t>
            </a:r>
            <a:r>
              <a:rPr lang="en-US" b="1" dirty="0"/>
              <a:t>of the R</a:t>
            </a:r>
            <a:r>
              <a:rPr lang="en-US" b="1" dirty="0" smtClean="0"/>
              <a:t>eproductive </a:t>
            </a:r>
            <a:r>
              <a:rPr lang="en-US" b="1" dirty="0"/>
              <a:t>Tract</a:t>
            </a:r>
          </a:p>
        </p:txBody>
      </p:sp>
    </p:spTree>
    <p:extLst>
      <p:ext uri="{BB962C8B-B14F-4D97-AF65-F5344CB8AC3E}">
        <p14:creationId xmlns:p14="http://schemas.microsoft.com/office/powerpoint/2010/main" val="2942796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 smtClean="0"/>
              <a:t>VaIN</a:t>
            </a:r>
            <a:r>
              <a:rPr lang="en-US" altLang="en-US" b="1" dirty="0" smtClean="0"/>
              <a:t>…….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164" y="1579418"/>
            <a:ext cx="10875818" cy="4597545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/>
              <a:t>DX</a:t>
            </a:r>
          </a:p>
          <a:p>
            <a:r>
              <a:rPr lang="en-US" altLang="en-US" dirty="0" err="1"/>
              <a:t>Colposcopic</a:t>
            </a:r>
            <a:r>
              <a:rPr lang="en-US" altLang="en-US" dirty="0"/>
              <a:t> examination of the vagina with a directed biopsy</a:t>
            </a:r>
          </a:p>
          <a:p>
            <a:pPr marL="0" indent="0">
              <a:buNone/>
            </a:pPr>
            <a:r>
              <a:rPr lang="en-US" altLang="en-US" b="1" dirty="0"/>
              <a:t>Treatment</a:t>
            </a:r>
          </a:p>
          <a:p>
            <a:pPr>
              <a:buNone/>
            </a:pPr>
            <a:r>
              <a:rPr lang="en-US" altLang="en-US" b="1" dirty="0" err="1" smtClean="0"/>
              <a:t>VaIN</a:t>
            </a:r>
            <a:r>
              <a:rPr lang="en-US" altLang="en-US" b="1" dirty="0" smtClean="0"/>
              <a:t> </a:t>
            </a:r>
            <a:r>
              <a:rPr lang="en-US" altLang="en-US" b="1" dirty="0"/>
              <a:t>I </a:t>
            </a:r>
          </a:p>
          <a:p>
            <a:r>
              <a:rPr lang="en-US" altLang="en-US" dirty="0"/>
              <a:t>Do not require Rx</a:t>
            </a:r>
          </a:p>
          <a:p>
            <a:r>
              <a:rPr lang="en-US" altLang="en-US" dirty="0"/>
              <a:t>often </a:t>
            </a:r>
            <a:r>
              <a:rPr lang="en-US" altLang="en-US" dirty="0" smtClean="0"/>
              <a:t>regress</a:t>
            </a:r>
            <a:r>
              <a:rPr lang="en-US" altLang="en-US" dirty="0"/>
              <a:t> </a:t>
            </a:r>
            <a:r>
              <a:rPr lang="en-US" altLang="en-US" dirty="0" smtClean="0"/>
              <a:t>by itself and may recur </a:t>
            </a:r>
            <a:endParaRPr lang="en-US" altLang="en-US" b="1" dirty="0"/>
          </a:p>
          <a:p>
            <a:pPr marL="0" indent="0">
              <a:buNone/>
            </a:pPr>
            <a:r>
              <a:rPr lang="en-US" altLang="en-US" b="1" dirty="0" err="1" smtClean="0"/>
              <a:t>VaIN</a:t>
            </a:r>
            <a:r>
              <a:rPr lang="en-US" altLang="en-US" b="1" dirty="0" smtClean="0"/>
              <a:t> </a:t>
            </a:r>
            <a:r>
              <a:rPr lang="en-US" altLang="en-US" b="1" dirty="0"/>
              <a:t>II- III</a:t>
            </a:r>
          </a:p>
          <a:p>
            <a:r>
              <a:rPr lang="en-US" altLang="en-US" dirty="0"/>
              <a:t>laser ablation or excision </a:t>
            </a:r>
            <a:endParaRPr lang="en-GB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7919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r>
              <a:rPr lang="en-US" altLang="en-US" b="1" dirty="0" smtClean="0"/>
              <a:t>Malignant conditions of the vulva and vagina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623455" y="1343892"/>
            <a:ext cx="11152910" cy="462741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smtClean="0"/>
              <a:t>Vulvar cancer 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3% to 5% of malignancies of female genital tract </a:t>
            </a:r>
          </a:p>
          <a:p>
            <a:pPr eaLnBrk="1" hangingPunct="1"/>
            <a:r>
              <a:rPr lang="en-US" altLang="en-US" dirty="0" smtClean="0"/>
              <a:t>Primarily a disease of post menopausal women with mean age 65 years.</a:t>
            </a:r>
          </a:p>
          <a:p>
            <a:r>
              <a:rPr lang="en-US" altLang="en-US" dirty="0"/>
              <a:t>Squamous cell </a:t>
            </a:r>
            <a:r>
              <a:rPr lang="en-US" altLang="en-US" dirty="0" smtClean="0"/>
              <a:t>Ca is the commonest type covering </a:t>
            </a:r>
            <a:r>
              <a:rPr lang="en-US" altLang="en-US" dirty="0"/>
              <a:t>90% of vulvar </a:t>
            </a:r>
            <a:r>
              <a:rPr lang="en-US" altLang="en-US" dirty="0" smtClean="0"/>
              <a:t>Ca</a:t>
            </a:r>
          </a:p>
          <a:p>
            <a:r>
              <a:rPr lang="en-US" altLang="en-US" dirty="0"/>
              <a:t>Most are asymptomatic at time of dx</a:t>
            </a:r>
          </a:p>
          <a:p>
            <a:pPr eaLnBrk="1" hangingPunct="1"/>
            <a:endParaRPr lang="en-GB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8804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29491" y="365125"/>
            <a:ext cx="10924309" cy="85407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Vulvar Ca…</a:t>
            </a:r>
            <a:endParaRPr lang="en-GB" altLang="en-US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491" y="1219201"/>
            <a:ext cx="11416145" cy="4876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 smtClean="0"/>
              <a:t>Risk factors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C</a:t>
            </a:r>
            <a:r>
              <a:rPr lang="en-US" altLang="en-US" dirty="0" smtClean="0"/>
              <a:t>igarette smoking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V</a:t>
            </a:r>
            <a:r>
              <a:rPr lang="en-US" altLang="en-US" dirty="0" smtClean="0"/>
              <a:t>ulvar dystrophy (</a:t>
            </a:r>
            <a:r>
              <a:rPr lang="en-US" altLang="en-US" dirty="0" err="1" smtClean="0"/>
              <a:t>eg</a:t>
            </a:r>
            <a:r>
              <a:rPr lang="en-US" altLang="en-US" dirty="0" smtClean="0"/>
              <a:t>, lichen </a:t>
            </a:r>
            <a:r>
              <a:rPr lang="en-US" altLang="en-US" dirty="0" err="1" smtClean="0"/>
              <a:t>sclerosus</a:t>
            </a:r>
            <a:r>
              <a:rPr lang="en-US" altLang="en-US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V</a:t>
            </a:r>
            <a:r>
              <a:rPr lang="en-US" altLang="en-US" dirty="0" smtClean="0"/>
              <a:t>ulvar or cervical intraepithelial neoplasia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HPV infection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 </a:t>
            </a:r>
            <a:r>
              <a:rPr lang="en-US" altLang="en-US" dirty="0"/>
              <a:t>I</a:t>
            </a:r>
            <a:r>
              <a:rPr lang="en-US" altLang="en-US" dirty="0" smtClean="0"/>
              <a:t>mmunodeficiency syndromes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 A prior history of cervical cancer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662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Vulvar Ca…</a:t>
            </a:r>
            <a:endParaRPr lang="en-US" altLang="en-US" dirty="0" smtClean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706582" y="1524000"/>
            <a:ext cx="11111345" cy="486294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3200" b="1" dirty="0" smtClean="0"/>
              <a:t>Clinical Manifestations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 smtClean="0"/>
              <a:t>vulvar </a:t>
            </a:r>
            <a:r>
              <a:rPr lang="en-US" altLang="en-US" sz="3200" dirty="0" err="1" smtClean="0"/>
              <a:t>pruritis</a:t>
            </a:r>
            <a:r>
              <a:rPr lang="en-US" altLang="en-US" sz="3200" dirty="0" smtClean="0"/>
              <a:t>, lump or mass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 smtClean="0"/>
              <a:t>Bleeding , ulcerative lesion , discharge pain, dysuria </a:t>
            </a:r>
          </a:p>
          <a:p>
            <a:pPr eaLnBrk="1" hangingPunct="1"/>
            <a:r>
              <a:rPr lang="en-US" altLang="en-US" sz="3200" dirty="0" smtClean="0"/>
              <a:t>Inspection of vulva </a:t>
            </a:r>
            <a:endParaRPr lang="en-US" altLang="en-US" sz="3200" dirty="0"/>
          </a:p>
          <a:p>
            <a:pPr lvl="1"/>
            <a:r>
              <a:rPr lang="en-US" altLang="en-US" sz="3200" dirty="0" smtClean="0"/>
              <a:t>raised and fleshy, ulcerated warty appearance </a:t>
            </a:r>
          </a:p>
          <a:p>
            <a:pPr lvl="1"/>
            <a:r>
              <a:rPr lang="en-US" altLang="en-US" sz="3200" dirty="0" smtClean="0"/>
              <a:t>Most occur on </a:t>
            </a:r>
            <a:r>
              <a:rPr lang="en-US" altLang="en-US" sz="3200" dirty="0" err="1" smtClean="0"/>
              <a:t>L.Major</a:t>
            </a:r>
            <a:r>
              <a:rPr lang="en-US" altLang="en-US" sz="3200" dirty="0" smtClean="0"/>
              <a:t> &amp; L. </a:t>
            </a:r>
            <a:r>
              <a:rPr lang="en-US" altLang="en-US" sz="3200" dirty="0" err="1" smtClean="0"/>
              <a:t>minora</a:t>
            </a:r>
            <a:r>
              <a:rPr lang="en-US" altLang="en-US" sz="3200" dirty="0" smtClean="0"/>
              <a:t> (60%) and other sites clitoris (15%) perineum (10%)</a:t>
            </a:r>
          </a:p>
          <a:p>
            <a:pPr eaLnBrk="1" hangingPunct="1"/>
            <a:r>
              <a:rPr lang="en-US" altLang="en-US" sz="3200" dirty="0" smtClean="0"/>
              <a:t>Any lesion of the vulva warrants biopsy </a:t>
            </a:r>
            <a:endParaRPr lang="en-GB" altLang="en-US" sz="3200" dirty="0" smtClean="0"/>
          </a:p>
          <a:p>
            <a:endParaRPr lang="en-US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8324262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15636" y="365125"/>
            <a:ext cx="11180618" cy="1048039"/>
          </a:xfrm>
        </p:spPr>
        <p:txBody>
          <a:bodyPr/>
          <a:lstStyle/>
          <a:p>
            <a:r>
              <a:rPr lang="en-US" altLang="en-US" dirty="0"/>
              <a:t>Vulvar Ca…</a:t>
            </a:r>
            <a:endParaRPr lang="en-US" altLang="en-US" dirty="0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15637" y="1288473"/>
            <a:ext cx="11277599" cy="4946073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/>
              <a:t>Route of spread</a:t>
            </a:r>
          </a:p>
          <a:p>
            <a:r>
              <a:rPr lang="en-US" altLang="en-US" dirty="0"/>
              <a:t>D</a:t>
            </a:r>
            <a:r>
              <a:rPr lang="en-US" altLang="en-US" dirty="0" smtClean="0"/>
              <a:t>irect extension to adjacent structures (vagina, urethra, anus)</a:t>
            </a:r>
          </a:p>
          <a:p>
            <a:r>
              <a:rPr lang="en-US" altLang="en-US" dirty="0" smtClean="0"/>
              <a:t>Lymphatic spread to inguinal and femoral L. nodes </a:t>
            </a:r>
          </a:p>
          <a:p>
            <a:r>
              <a:rPr lang="en-US" altLang="en-US" dirty="0" err="1" smtClean="0"/>
              <a:t>Hematogenous</a:t>
            </a:r>
            <a:r>
              <a:rPr lang="en-US" altLang="en-US" dirty="0" smtClean="0"/>
              <a:t> spread to distant sites.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538887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Vulvar Ca…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873" y="1537855"/>
            <a:ext cx="11111345" cy="46391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en-US" sz="3500" b="1" dirty="0" smtClean="0"/>
              <a:t>Staging</a:t>
            </a:r>
            <a:endParaRPr lang="en-US" altLang="en-US" sz="3500" b="1" dirty="0"/>
          </a:p>
          <a:p>
            <a:pPr>
              <a:buNone/>
            </a:pPr>
            <a:r>
              <a:rPr lang="en-US" altLang="en-US" b="1" dirty="0"/>
              <a:t>Stage </a:t>
            </a:r>
            <a:r>
              <a:rPr lang="en-US" altLang="en-US" b="1" dirty="0" smtClean="0"/>
              <a:t>0</a:t>
            </a:r>
          </a:p>
          <a:p>
            <a:r>
              <a:rPr lang="en-US" altLang="en-US" dirty="0" smtClean="0"/>
              <a:t> </a:t>
            </a:r>
            <a:r>
              <a:rPr lang="en-US" altLang="en-US" dirty="0"/>
              <a:t>Carcinoma in situ, intraepithelial Ca</a:t>
            </a:r>
            <a:endParaRPr lang="en-US" altLang="en-US" b="1" dirty="0"/>
          </a:p>
          <a:p>
            <a:pPr>
              <a:buNone/>
            </a:pPr>
            <a:r>
              <a:rPr lang="en-US" altLang="en-US" b="1" dirty="0"/>
              <a:t>Stage 1</a:t>
            </a:r>
            <a:r>
              <a:rPr lang="en-US" altLang="en-US" dirty="0"/>
              <a:t> </a:t>
            </a:r>
            <a:endParaRPr lang="en-US" altLang="en-US" dirty="0" smtClean="0"/>
          </a:p>
          <a:p>
            <a:r>
              <a:rPr lang="en-US" altLang="en-US" dirty="0" smtClean="0"/>
              <a:t>Tumor </a:t>
            </a:r>
            <a:r>
              <a:rPr lang="en-US" altLang="en-US" dirty="0"/>
              <a:t>confined to the vulva or perineum &lt;=2 cm in greatest </a:t>
            </a:r>
            <a:r>
              <a:rPr lang="en-US" altLang="en-US" dirty="0" smtClean="0"/>
              <a:t>dimension</a:t>
            </a:r>
          </a:p>
          <a:p>
            <a:r>
              <a:rPr lang="en-US" altLang="en-US" dirty="0" smtClean="0"/>
              <a:t>nodes </a:t>
            </a:r>
            <a:r>
              <a:rPr lang="en-US" altLang="en-US" dirty="0"/>
              <a:t>are </a:t>
            </a:r>
            <a:r>
              <a:rPr lang="en-US" altLang="en-US" dirty="0" smtClean="0"/>
              <a:t>–</a:t>
            </a:r>
            <a:r>
              <a:rPr lang="en-US" altLang="en-US" dirty="0" err="1" smtClean="0"/>
              <a:t>ve</a:t>
            </a:r>
            <a:endParaRPr lang="en-US" altLang="en-US" b="1" dirty="0" smtClean="0"/>
          </a:p>
          <a:p>
            <a:pPr>
              <a:buNone/>
            </a:pPr>
            <a:r>
              <a:rPr lang="en-US" altLang="en-US" b="1" dirty="0" smtClean="0"/>
              <a:t>Stage </a:t>
            </a:r>
            <a:r>
              <a:rPr lang="en-US" altLang="en-US" b="1" dirty="0"/>
              <a:t>II</a:t>
            </a:r>
            <a:r>
              <a:rPr lang="en-US" altLang="en-US" dirty="0"/>
              <a:t> </a:t>
            </a:r>
            <a:endParaRPr lang="en-US" altLang="en-US" dirty="0" smtClean="0"/>
          </a:p>
          <a:p>
            <a:r>
              <a:rPr lang="en-US" altLang="en-US" dirty="0" smtClean="0"/>
              <a:t>tumor </a:t>
            </a:r>
            <a:r>
              <a:rPr lang="en-US" altLang="en-US" dirty="0"/>
              <a:t>confined to the vulva and / or perineum &gt; 2 cm in greatest dimension , nodes are negative </a:t>
            </a:r>
            <a:endParaRPr lang="en-GB" alt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0902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Vulvar Ca…</a:t>
            </a:r>
            <a:endParaRPr lang="en-US" altLang="en-US" dirty="0" smtClean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609599" y="1468582"/>
            <a:ext cx="11152910" cy="4708381"/>
          </a:xfrm>
        </p:spPr>
        <p:txBody>
          <a:bodyPr/>
          <a:lstStyle/>
          <a:p>
            <a:pPr>
              <a:buNone/>
            </a:pPr>
            <a:r>
              <a:rPr lang="en-US" altLang="en-US" b="1" dirty="0" smtClean="0"/>
              <a:t>Staging……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dirty="0" smtClean="0"/>
              <a:t>Stage </a:t>
            </a:r>
            <a:r>
              <a:rPr lang="en-US" altLang="en-US" b="1" dirty="0"/>
              <a:t>III</a:t>
            </a:r>
            <a:r>
              <a:rPr lang="en-US" altLang="en-US" dirty="0"/>
              <a:t> </a:t>
            </a:r>
            <a:endParaRPr lang="en-US" altLang="en-US" dirty="0" smtClean="0"/>
          </a:p>
          <a:p>
            <a:r>
              <a:rPr lang="en-US" altLang="en-US" dirty="0" smtClean="0"/>
              <a:t> </a:t>
            </a:r>
            <a:r>
              <a:rPr lang="en-US" altLang="en-US" dirty="0"/>
              <a:t>T</a:t>
            </a:r>
            <a:r>
              <a:rPr lang="en-US" altLang="en-US" dirty="0" smtClean="0"/>
              <a:t>umor </a:t>
            </a:r>
            <a:r>
              <a:rPr lang="en-US" altLang="en-US" dirty="0"/>
              <a:t>of any size with </a:t>
            </a:r>
          </a:p>
          <a:p>
            <a:pPr lvl="1"/>
            <a:r>
              <a:rPr lang="en-US" altLang="en-US" dirty="0"/>
              <a:t>adjacent spread to the lower urethra or the anus </a:t>
            </a:r>
          </a:p>
          <a:p>
            <a:pPr lvl="1"/>
            <a:r>
              <a:rPr lang="en-US" altLang="en-US" dirty="0"/>
              <a:t>unilateral regional lymph node metastasis </a:t>
            </a:r>
            <a:endParaRPr lang="en-US" altLang="en-US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dirty="0"/>
              <a:t>Stage </a:t>
            </a:r>
            <a:r>
              <a:rPr lang="en-US" altLang="en-US" b="1" dirty="0" smtClean="0"/>
              <a:t>IV</a:t>
            </a:r>
          </a:p>
          <a:p>
            <a:r>
              <a:rPr lang="en-US" altLang="en-US" dirty="0" smtClean="0"/>
              <a:t> </a:t>
            </a:r>
            <a:r>
              <a:rPr lang="en-US" altLang="en-US" dirty="0"/>
              <a:t>any distance metastasis including pelvic L. nodes </a:t>
            </a:r>
            <a:endParaRPr lang="en-GB" altLang="en-US" dirty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33213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743239"/>
          </a:xfrm>
        </p:spPr>
        <p:txBody>
          <a:bodyPr/>
          <a:lstStyle/>
          <a:p>
            <a:r>
              <a:rPr lang="en-US" altLang="en-US" dirty="0"/>
              <a:t>Vulvar Ca…</a:t>
            </a:r>
            <a:endParaRPr lang="en-GB" altLang="en-US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4180" y="1108364"/>
            <a:ext cx="10799619" cy="5749637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200" b="1" dirty="0"/>
              <a:t>Treatment</a:t>
            </a:r>
            <a:endParaRPr lang="en-US" altLang="en-US" sz="3200" b="1" dirty="0" smtClean="0"/>
          </a:p>
          <a:p>
            <a:r>
              <a:rPr lang="en-US" altLang="en-US" dirty="0" err="1" smtClean="0"/>
              <a:t>Enbloc</a:t>
            </a:r>
            <a:r>
              <a:rPr lang="en-US" altLang="en-US" dirty="0" smtClean="0"/>
              <a:t> Radical </a:t>
            </a:r>
            <a:r>
              <a:rPr lang="en-US" altLang="en-US" dirty="0" err="1" smtClean="0"/>
              <a:t>vulvectomy</a:t>
            </a:r>
            <a:r>
              <a:rPr lang="en-US" altLang="en-US" dirty="0" smtClean="0"/>
              <a:t> and bilateral dissection of the groin and pelvic nodes is standard Rx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dirty="0"/>
              <a:t>Early vulvar Ca </a:t>
            </a:r>
          </a:p>
          <a:p>
            <a:pPr eaLnBrk="1" hangingPunct="1"/>
            <a:r>
              <a:rPr lang="en-US" altLang="en-US" dirty="0"/>
              <a:t>radical local excision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dirty="0"/>
              <a:t>Advanced Vulvar Ca</a:t>
            </a:r>
          </a:p>
          <a:p>
            <a:pPr eaLnBrk="1" hangingPunct="1"/>
            <a:r>
              <a:rPr lang="en-US" altLang="en-US" dirty="0"/>
              <a:t>Radical </a:t>
            </a:r>
            <a:r>
              <a:rPr lang="en-US" altLang="en-US" dirty="0" err="1"/>
              <a:t>vulvectomy</a:t>
            </a:r>
            <a:r>
              <a:rPr lang="en-US" altLang="en-US" dirty="0"/>
              <a:t> &amp; bilateral inguinal – femoral lymphadenectomy</a:t>
            </a:r>
          </a:p>
          <a:p>
            <a:pPr eaLnBrk="1" hangingPunct="1"/>
            <a:r>
              <a:rPr lang="en-US" altLang="en-US" dirty="0"/>
              <a:t>Pelvic </a:t>
            </a:r>
            <a:r>
              <a:rPr lang="en-US" altLang="en-US" dirty="0" err="1"/>
              <a:t>exentration</a:t>
            </a:r>
            <a:r>
              <a:rPr lang="en-US" altLang="en-US" dirty="0"/>
              <a:t> + Radical </a:t>
            </a:r>
            <a:r>
              <a:rPr lang="en-US" altLang="en-US" dirty="0" err="1"/>
              <a:t>vulvectomy</a:t>
            </a:r>
            <a:r>
              <a:rPr lang="en-US" altLang="en-US" dirty="0"/>
              <a:t> + inguinal femoral lymphadenectomy </a:t>
            </a:r>
          </a:p>
          <a:p>
            <a:pPr eaLnBrk="1" hangingPunct="1"/>
            <a:r>
              <a:rPr lang="en-US" altLang="en-US" dirty="0"/>
              <a:t>Surgery + radiation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504718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60469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Vaginal Cancer</a:t>
            </a:r>
            <a:endParaRPr lang="en-GB" altLang="en-US" dirty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1055" y="1136073"/>
            <a:ext cx="11166763" cy="5029200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1</a:t>
            </a:r>
            <a:r>
              <a:rPr lang="en-US" altLang="en-US" dirty="0"/>
              <a:t>% to 2% of malignant tumor of female genital tract</a:t>
            </a:r>
          </a:p>
          <a:p>
            <a:pPr eaLnBrk="1" hangingPunct="1"/>
            <a:r>
              <a:rPr lang="en-US" altLang="en-US" dirty="0"/>
              <a:t>Etiology </a:t>
            </a:r>
            <a:r>
              <a:rPr lang="en-US" altLang="en-US" dirty="0" smtClean="0"/>
              <a:t>is unknown</a:t>
            </a:r>
            <a:endParaRPr lang="en-US" altLang="en-US" dirty="0"/>
          </a:p>
          <a:p>
            <a:pPr eaLnBrk="1" hangingPunct="1"/>
            <a:r>
              <a:rPr lang="en-US" altLang="en-US" dirty="0"/>
              <a:t>30% of patients with vaginal Ca have </a:t>
            </a:r>
            <a:r>
              <a:rPr lang="en-US" altLang="en-US" dirty="0" smtClean="0"/>
              <a:t>History </a:t>
            </a:r>
            <a:r>
              <a:rPr lang="en-US" altLang="en-US" dirty="0"/>
              <a:t>of cervical ca treated at least 5 </a:t>
            </a:r>
            <a:r>
              <a:rPr lang="en-US" altLang="en-US" dirty="0" err="1"/>
              <a:t>yrs</a:t>
            </a:r>
            <a:r>
              <a:rPr lang="en-US" altLang="en-US" dirty="0"/>
              <a:t> earlier </a:t>
            </a:r>
          </a:p>
          <a:p>
            <a:pPr eaLnBrk="1" hangingPunct="1"/>
            <a:r>
              <a:rPr lang="en-US" altLang="en-US" dirty="0"/>
              <a:t>Any new vaginal Ca after at least 5 </a:t>
            </a:r>
            <a:r>
              <a:rPr lang="en-US" altLang="en-US" dirty="0" err="1"/>
              <a:t>yrs</a:t>
            </a:r>
            <a:r>
              <a:rPr lang="en-US" altLang="en-US" dirty="0"/>
              <a:t> after cervical Ca should be considered a new primary </a:t>
            </a:r>
            <a:r>
              <a:rPr lang="en-US" altLang="en-US" dirty="0" smtClean="0"/>
              <a:t>lesion.</a:t>
            </a:r>
            <a:endParaRPr lang="en-US" altLang="en-US" dirty="0"/>
          </a:p>
          <a:p>
            <a:pPr eaLnBrk="1" hangingPunct="1"/>
            <a:r>
              <a:rPr lang="en-GB" altLang="en-US" dirty="0"/>
              <a:t> </a:t>
            </a:r>
            <a:r>
              <a:rPr lang="en-US" altLang="en-US" dirty="0"/>
              <a:t>Most common </a:t>
            </a:r>
            <a:r>
              <a:rPr lang="en-US" altLang="en-US" dirty="0" smtClean="0"/>
              <a:t>site is upper 1/3</a:t>
            </a:r>
            <a:r>
              <a:rPr lang="en-US" altLang="en-US" baseline="50000" dirty="0" smtClean="0"/>
              <a:t>rd</a:t>
            </a:r>
            <a:r>
              <a:rPr lang="en-US" altLang="en-US" dirty="0" smtClean="0"/>
              <a:t> </a:t>
            </a:r>
            <a:r>
              <a:rPr lang="en-US" altLang="en-US" dirty="0"/>
              <a:t>of the vagina on the </a:t>
            </a:r>
            <a:r>
              <a:rPr lang="en-US" altLang="en-US" dirty="0" smtClean="0"/>
              <a:t>posterior </a:t>
            </a:r>
            <a:r>
              <a:rPr lang="en-US" altLang="en-US" dirty="0"/>
              <a:t>wall</a:t>
            </a:r>
          </a:p>
          <a:p>
            <a:pPr marL="0" indent="0" eaLnBrk="1" hangingPunct="1">
              <a:buNone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5248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348"/>
          </a:xfrm>
        </p:spPr>
        <p:txBody>
          <a:bodyPr/>
          <a:lstStyle/>
          <a:p>
            <a:r>
              <a:rPr lang="en-US" altLang="en-US" dirty="0"/>
              <a:t>Vaginal </a:t>
            </a:r>
            <a:r>
              <a:rPr lang="en-US" altLang="en-US" dirty="0" smtClean="0"/>
              <a:t>Ca…..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838200" y="1288474"/>
            <a:ext cx="10938164" cy="4888489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 smtClean="0"/>
              <a:t>Histologic type</a:t>
            </a:r>
          </a:p>
          <a:p>
            <a:pPr marL="0" indent="0" eaLnBrk="1" hangingPunct="1">
              <a:buNone/>
            </a:pPr>
            <a:r>
              <a:rPr lang="en-US" altLang="en-US" b="1" dirty="0" smtClean="0"/>
              <a:t>Squamous cell Ca</a:t>
            </a:r>
          </a:p>
          <a:p>
            <a:r>
              <a:rPr lang="en-US" altLang="en-US" dirty="0" smtClean="0"/>
              <a:t>  most common (80% to 90%)</a:t>
            </a:r>
          </a:p>
          <a:p>
            <a:pPr marL="0" indent="0" eaLnBrk="1" hangingPunct="1">
              <a:buNone/>
            </a:pPr>
            <a:r>
              <a:rPr lang="en-US" altLang="en-US" b="1" dirty="0" smtClean="0"/>
              <a:t>malignant melanoma </a:t>
            </a:r>
          </a:p>
          <a:p>
            <a:r>
              <a:rPr lang="en-US" altLang="en-US" dirty="0" smtClean="0"/>
              <a:t> the 2nd common (2.8% to 5%) </a:t>
            </a:r>
          </a:p>
          <a:p>
            <a:pPr marL="0" indent="0" eaLnBrk="1" hangingPunct="1">
              <a:buNone/>
            </a:pPr>
            <a:r>
              <a:rPr lang="en-US" altLang="en-US" b="1" dirty="0" smtClean="0"/>
              <a:t>other tumors</a:t>
            </a:r>
          </a:p>
          <a:p>
            <a:pPr eaLnBrk="1" hangingPunct="1"/>
            <a:r>
              <a:rPr lang="en-US" altLang="en-US" dirty="0" smtClean="0"/>
              <a:t>adenocarcinoma, sarcoma</a:t>
            </a:r>
            <a:endParaRPr lang="en-GB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8256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65126"/>
            <a:ext cx="11353800" cy="1214292"/>
          </a:xfrm>
        </p:spPr>
        <p:txBody>
          <a:bodyPr>
            <a:normAutofit fontScale="90000"/>
          </a:bodyPr>
          <a:lstStyle/>
          <a:p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/>
              <a:t> </a:t>
            </a: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1. Diseases of the Vulva and Vagina</a:t>
            </a:r>
            <a:br>
              <a:rPr lang="en-US" alt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0" y="1482436"/>
            <a:ext cx="11720945" cy="469452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Learning objectives </a:t>
            </a:r>
          </a:p>
          <a:p>
            <a:pPr marL="0" indent="0">
              <a:buNone/>
            </a:pPr>
            <a:r>
              <a:rPr lang="en-US" dirty="0" smtClean="0"/>
              <a:t>After completing this session students will be able to</a:t>
            </a:r>
          </a:p>
          <a:p>
            <a:r>
              <a:rPr lang="en-US" dirty="0" smtClean="0"/>
              <a:t>Describe the brief anatomy and physiology of vulva and vagina</a:t>
            </a:r>
          </a:p>
          <a:p>
            <a:r>
              <a:rPr lang="en-US" dirty="0" smtClean="0"/>
              <a:t>Identify common symptoms of vulvar and vaginal disorders </a:t>
            </a:r>
          </a:p>
          <a:p>
            <a:r>
              <a:rPr lang="en-US" dirty="0" smtClean="0"/>
              <a:t>Describe benign conditions of vulva and vagina </a:t>
            </a:r>
          </a:p>
          <a:p>
            <a:r>
              <a:rPr lang="en-US" dirty="0" smtClean="0"/>
              <a:t>Counsel on vulvar care recommendations </a:t>
            </a:r>
          </a:p>
          <a:p>
            <a:r>
              <a:rPr lang="en-US" dirty="0" smtClean="0"/>
              <a:t>Describe premalignant conditions of vulva and vagina</a:t>
            </a:r>
          </a:p>
          <a:p>
            <a:r>
              <a:rPr lang="en-US" dirty="0" smtClean="0"/>
              <a:t>Describe malignant conditions of vulva and vagina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5217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7311"/>
          </a:xfrm>
        </p:spPr>
        <p:txBody>
          <a:bodyPr/>
          <a:lstStyle/>
          <a:p>
            <a:r>
              <a:rPr lang="en-US" altLang="en-US" dirty="0"/>
              <a:t>Vaginal Ca…..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2436"/>
            <a:ext cx="10702636" cy="4694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3600" b="1" dirty="0" smtClean="0"/>
              <a:t>Clinical manifestations </a:t>
            </a:r>
            <a:endParaRPr lang="en-US" altLang="en-US" sz="3600" b="1" dirty="0"/>
          </a:p>
          <a:p>
            <a:r>
              <a:rPr lang="en-US" altLang="en-US" sz="3600" dirty="0" smtClean="0"/>
              <a:t>painless </a:t>
            </a:r>
            <a:r>
              <a:rPr lang="en-US" altLang="en-US" sz="3600" dirty="0"/>
              <a:t>vaginal bleeding and discharge </a:t>
            </a:r>
            <a:endParaRPr lang="en-US" altLang="en-US" sz="3600" dirty="0" smtClean="0"/>
          </a:p>
          <a:p>
            <a:r>
              <a:rPr lang="en-US" altLang="en-US" sz="3600" dirty="0" smtClean="0"/>
              <a:t>Advanced</a:t>
            </a:r>
          </a:p>
          <a:p>
            <a:pPr lvl="1"/>
            <a:r>
              <a:rPr lang="en-US" altLang="en-US" sz="3600" dirty="0" smtClean="0"/>
              <a:t> </a:t>
            </a:r>
            <a:r>
              <a:rPr lang="en-US" altLang="en-US" sz="3600" dirty="0"/>
              <a:t>urinary </a:t>
            </a:r>
            <a:r>
              <a:rPr lang="en-US" altLang="en-US" sz="3600" dirty="0" smtClean="0"/>
              <a:t>retention</a:t>
            </a:r>
          </a:p>
          <a:p>
            <a:pPr lvl="1"/>
            <a:r>
              <a:rPr lang="en-US" altLang="en-US" sz="3600" dirty="0" smtClean="0"/>
              <a:t>Hematuria</a:t>
            </a:r>
          </a:p>
          <a:p>
            <a:pPr lvl="1"/>
            <a:r>
              <a:rPr lang="en-US" altLang="en-US" sz="3600" dirty="0" smtClean="0"/>
              <a:t>frequency </a:t>
            </a:r>
            <a:r>
              <a:rPr lang="en-US" altLang="en-US" sz="3600" dirty="0"/>
              <a:t>of </a:t>
            </a:r>
            <a:r>
              <a:rPr lang="en-US" altLang="en-US" sz="3600" dirty="0" smtClean="0"/>
              <a:t>urination</a:t>
            </a:r>
          </a:p>
          <a:p>
            <a:pPr lvl="1"/>
            <a:r>
              <a:rPr lang="en-US" altLang="en-US" sz="3600" dirty="0" smtClean="0"/>
              <a:t>constipation </a:t>
            </a:r>
            <a:endParaRPr lang="en-GB" alt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933783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Vaginal Ca</a:t>
            </a:r>
            <a:r>
              <a:rPr lang="en-US" altLang="en-US" dirty="0" smtClean="0"/>
              <a:t>…..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838199" y="1482436"/>
            <a:ext cx="10771910" cy="4694527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200" b="1" dirty="0"/>
              <a:t>Staging</a:t>
            </a:r>
            <a:endParaRPr lang="en-US" altLang="en-US" sz="3200" b="1" dirty="0" smtClean="0"/>
          </a:p>
          <a:p>
            <a:pPr eaLnBrk="1" hangingPunct="1"/>
            <a:r>
              <a:rPr lang="en-US" altLang="en-US" dirty="0" smtClean="0"/>
              <a:t>Done by clinical examination, if indicated cystoscopy , </a:t>
            </a:r>
            <a:r>
              <a:rPr lang="en-US" altLang="en-US" dirty="0" err="1" smtClean="0"/>
              <a:t>proctoscopy</a:t>
            </a:r>
            <a:r>
              <a:rPr lang="en-US" altLang="en-US" dirty="0" smtClean="0"/>
              <a:t>, CXR , skeletal X-ray</a:t>
            </a:r>
          </a:p>
          <a:p>
            <a:pPr eaLnBrk="1" hangingPunct="1"/>
            <a:r>
              <a:rPr lang="en-US" altLang="en-US" dirty="0" smtClean="0"/>
              <a:t>tumor that has extended to the vagina from the cervix should be regarded as ca of the cervix </a:t>
            </a:r>
          </a:p>
          <a:p>
            <a:pPr eaLnBrk="1" hangingPunct="1"/>
            <a:r>
              <a:rPr lang="en-US" altLang="en-US" dirty="0" smtClean="0"/>
              <a:t>Tumor that involves both the vulva and vagina  should be classified as Ca of the vulva.</a:t>
            </a:r>
            <a:endParaRPr lang="en-GB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64402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/>
          <a:lstStyle/>
          <a:p>
            <a:r>
              <a:rPr lang="en-US" altLang="en-US" dirty="0"/>
              <a:t>Vaginal Ca</a:t>
            </a:r>
            <a:r>
              <a:rPr lang="en-US" altLang="en-US" dirty="0" smtClean="0"/>
              <a:t>…..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11734800" cy="5015344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300" b="1" dirty="0" smtClean="0"/>
              <a:t>Staging….</a:t>
            </a:r>
            <a:endParaRPr lang="en-US" altLang="en-US" sz="3300" b="1" dirty="0"/>
          </a:p>
          <a:p>
            <a:pPr marL="0" indent="0">
              <a:buNone/>
            </a:pPr>
            <a:r>
              <a:rPr lang="en-US" altLang="en-US" sz="3300" dirty="0" smtClean="0"/>
              <a:t>Stage </a:t>
            </a:r>
            <a:r>
              <a:rPr lang="en-US" altLang="en-US" sz="3300" dirty="0"/>
              <a:t>0 </a:t>
            </a:r>
            <a:endParaRPr lang="en-US" altLang="en-US" sz="3300" dirty="0" smtClean="0"/>
          </a:p>
          <a:p>
            <a:r>
              <a:rPr lang="en-US" altLang="en-US" dirty="0" smtClean="0"/>
              <a:t>carcinoma </a:t>
            </a:r>
            <a:r>
              <a:rPr lang="en-US" altLang="en-US" dirty="0"/>
              <a:t>in situ , intraepithelial </a:t>
            </a:r>
            <a:r>
              <a:rPr lang="en-US" altLang="en-US" dirty="0" smtClean="0"/>
              <a:t>Ca</a:t>
            </a:r>
            <a:endParaRPr lang="en-US" altLang="en-US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3800" dirty="0"/>
              <a:t>Stage </a:t>
            </a:r>
            <a:r>
              <a:rPr lang="en-US" altLang="en-US" sz="3800" dirty="0" smtClean="0"/>
              <a:t>I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the </a:t>
            </a:r>
            <a:r>
              <a:rPr lang="en-US" altLang="en-US" dirty="0"/>
              <a:t>carcinoma is limited to the vaginal mucosa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3800" dirty="0"/>
              <a:t>Stage </a:t>
            </a:r>
            <a:r>
              <a:rPr lang="en-US" altLang="en-US" sz="3800" dirty="0" smtClean="0"/>
              <a:t>II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 </a:t>
            </a:r>
            <a:r>
              <a:rPr lang="en-US" altLang="en-US" dirty="0"/>
              <a:t>the carcinoma has involved the </a:t>
            </a:r>
            <a:r>
              <a:rPr lang="en-US" altLang="en-US" dirty="0" err="1"/>
              <a:t>subvaginal</a:t>
            </a:r>
            <a:r>
              <a:rPr lang="en-US" altLang="en-US" dirty="0"/>
              <a:t> tissue but has not extended the pelvic wall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3800" dirty="0"/>
              <a:t>Stage </a:t>
            </a:r>
            <a:r>
              <a:rPr lang="en-US" altLang="en-US" sz="3800" dirty="0" smtClean="0"/>
              <a:t>III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The </a:t>
            </a:r>
            <a:r>
              <a:rPr lang="en-US" altLang="en-US" dirty="0"/>
              <a:t>carcinoma has extended to the pelvic wall </a:t>
            </a:r>
            <a:endParaRPr lang="en-US" altLang="en-US" dirty="0" smtClean="0"/>
          </a:p>
          <a:p>
            <a:pPr marL="0" indent="0">
              <a:buNone/>
            </a:pPr>
            <a:r>
              <a:rPr lang="en-US" altLang="en-US" sz="3800" dirty="0"/>
              <a:t>Stage IV</a:t>
            </a:r>
          </a:p>
          <a:p>
            <a:r>
              <a:rPr lang="en-US" altLang="en-US" dirty="0"/>
              <a:t>the carcinoma has extended beyond the true pelvis or has involved the mucosa of the bladder or rectum </a:t>
            </a:r>
          </a:p>
          <a:p>
            <a:pPr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61425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Vaginal Ca</a:t>
            </a:r>
            <a:r>
              <a:rPr lang="en-US" altLang="en-US" dirty="0" smtClean="0"/>
              <a:t>…..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838199" y="1316182"/>
            <a:ext cx="10979728" cy="4860781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200" b="1" dirty="0"/>
              <a:t>Treatment</a:t>
            </a:r>
          </a:p>
          <a:p>
            <a:pPr eaLnBrk="1" hangingPunct="1"/>
            <a:r>
              <a:rPr lang="en-US" altLang="en-US" dirty="0" smtClean="0"/>
              <a:t>Radiation </a:t>
            </a:r>
            <a:r>
              <a:rPr lang="en-US" altLang="en-US" dirty="0"/>
              <a:t>therapy </a:t>
            </a:r>
            <a:r>
              <a:rPr lang="en-US" altLang="en-US" dirty="0" smtClean="0"/>
              <a:t> </a:t>
            </a:r>
            <a:r>
              <a:rPr lang="en-US" altLang="en-US" dirty="0"/>
              <a:t>for most tumors </a:t>
            </a:r>
          </a:p>
          <a:p>
            <a:pPr eaLnBrk="1" hangingPunct="1"/>
            <a:r>
              <a:rPr lang="en-US" altLang="en-US" dirty="0" smtClean="0"/>
              <a:t>Surgery is limited </a:t>
            </a:r>
            <a:r>
              <a:rPr lang="en-US" altLang="en-US" dirty="0"/>
              <a:t>to highly selective </a:t>
            </a:r>
            <a:r>
              <a:rPr lang="en-US" altLang="en-US" dirty="0" smtClean="0"/>
              <a:t>cases</a:t>
            </a:r>
          </a:p>
          <a:p>
            <a:pPr eaLnBrk="1" hangingPunct="1"/>
            <a:r>
              <a:rPr lang="en-US" altLang="en-US" dirty="0" smtClean="0"/>
              <a:t>Radical </a:t>
            </a:r>
            <a:r>
              <a:rPr lang="en-US" altLang="en-US" dirty="0" err="1"/>
              <a:t>vaginectomy</a:t>
            </a:r>
            <a:r>
              <a:rPr lang="en-US" altLang="en-US" dirty="0"/>
              <a:t> + pelvic  lymphadenectomy for stage I </a:t>
            </a:r>
            <a:r>
              <a:rPr lang="en-US" altLang="en-US" dirty="0" smtClean="0"/>
              <a:t>disease</a:t>
            </a:r>
          </a:p>
          <a:p>
            <a:pPr eaLnBrk="1" hangingPunct="1"/>
            <a:r>
              <a:rPr lang="en-US" altLang="en-US" dirty="0" smtClean="0"/>
              <a:t>Pelvic </a:t>
            </a:r>
            <a:r>
              <a:rPr lang="en-US" altLang="en-US" dirty="0" err="1"/>
              <a:t>exentration</a:t>
            </a:r>
            <a:r>
              <a:rPr lang="en-US" altLang="en-US" dirty="0"/>
              <a:t> </a:t>
            </a:r>
            <a:r>
              <a:rPr lang="en-US" altLang="en-US" dirty="0" smtClean="0"/>
              <a:t>for central </a:t>
            </a:r>
            <a:r>
              <a:rPr lang="en-US" altLang="en-US" dirty="0"/>
              <a:t>pelvic recurrence </a:t>
            </a:r>
          </a:p>
          <a:p>
            <a:pPr marL="0" indent="0" eaLnBrk="1" hangingPunct="1">
              <a:buNone/>
            </a:pPr>
            <a:r>
              <a:rPr lang="en-US" altLang="en-US" b="1" dirty="0" smtClean="0"/>
              <a:t>Survival</a:t>
            </a:r>
          </a:p>
          <a:p>
            <a:pPr lvl="1"/>
            <a:r>
              <a:rPr lang="en-US" altLang="en-US" dirty="0" smtClean="0"/>
              <a:t> </a:t>
            </a:r>
            <a:r>
              <a:rPr lang="en-US" altLang="en-US" dirty="0"/>
              <a:t>overall 5 year survival 42%</a:t>
            </a:r>
            <a:endParaRPr lang="en-GB" altLang="en-US" dirty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85301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11393"/>
          </a:xfrm>
        </p:spPr>
        <p:txBody>
          <a:bodyPr>
            <a:normAutofit/>
          </a:bodyPr>
          <a:lstStyle/>
          <a:p>
            <a:endParaRPr lang="en-US" altLang="en-US" sz="5400" dirty="0" smtClean="0"/>
          </a:p>
          <a:p>
            <a:endParaRPr lang="en-US" altLang="en-US" sz="5400" dirty="0" smtClean="0"/>
          </a:p>
          <a:p>
            <a:pPr>
              <a:buFontTx/>
              <a:buNone/>
            </a:pPr>
            <a:r>
              <a:rPr lang="en-US" altLang="en-US" sz="5400" dirty="0" smtClean="0"/>
              <a:t>                Thank you!!!</a:t>
            </a:r>
          </a:p>
        </p:txBody>
      </p:sp>
    </p:spTree>
    <p:extLst>
      <p:ext uri="{BB962C8B-B14F-4D97-AF65-F5344CB8AC3E}">
        <p14:creationId xmlns:p14="http://schemas.microsoft.com/office/powerpoint/2010/main" val="2497756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Benign vulvar diseases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51710"/>
            <a:ext cx="10882745" cy="4625254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 smtClean="0"/>
              <a:t>Vulva </a:t>
            </a:r>
            <a:r>
              <a:rPr lang="en-US" altLang="en-US" dirty="0" smtClean="0"/>
              <a:t>comprises  </a:t>
            </a:r>
            <a:r>
              <a:rPr lang="en-US" altLang="en-US" dirty="0"/>
              <a:t>structures of the external genital organ                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dirty="0"/>
              <a:t>                       Mons pubis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dirty="0"/>
              <a:t>                       Labia </a:t>
            </a:r>
            <a:r>
              <a:rPr lang="en-US" altLang="en-US" dirty="0" err="1"/>
              <a:t>majora</a:t>
            </a:r>
            <a:endParaRPr lang="en-US" altLang="en-US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dirty="0"/>
              <a:t>                       Labia </a:t>
            </a:r>
            <a:r>
              <a:rPr lang="en-US" altLang="en-US" dirty="0" err="1"/>
              <a:t>minora</a:t>
            </a:r>
            <a:endParaRPr lang="en-US" altLang="en-US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dirty="0"/>
              <a:t>                        Clitoris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dirty="0"/>
              <a:t>                        Vestibule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085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Benign vulvar </a:t>
            </a:r>
            <a:r>
              <a:rPr lang="en-US" dirty="0" smtClean="0"/>
              <a:t>diseases…..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ct val="10000"/>
              </a:spcBef>
              <a:buNone/>
            </a:pPr>
            <a:r>
              <a:rPr lang="es-ES" altLang="en-US" dirty="0" err="1" smtClean="0">
                <a:latin typeface="Verdana" panose="020B0604030504040204" pitchFamily="34" charset="0"/>
              </a:rPr>
              <a:t>Common</a:t>
            </a:r>
            <a:r>
              <a:rPr lang="es-ES" altLang="en-US" dirty="0" smtClean="0">
                <a:latin typeface="Verdana" panose="020B0604030504040204" pitchFamily="34" charset="0"/>
              </a:rPr>
              <a:t> </a:t>
            </a:r>
            <a:r>
              <a:rPr lang="es-ES" altLang="en-US" dirty="0" err="1" smtClean="0">
                <a:latin typeface="Verdana" panose="020B0604030504040204" pitchFamily="34" charset="0"/>
              </a:rPr>
              <a:t>presenting</a:t>
            </a:r>
            <a:r>
              <a:rPr lang="es-ES" altLang="en-US" dirty="0" smtClean="0">
                <a:latin typeface="Verdana" panose="020B0604030504040204" pitchFamily="34" charset="0"/>
              </a:rPr>
              <a:t> </a:t>
            </a:r>
            <a:r>
              <a:rPr lang="es-ES" altLang="en-US" dirty="0" err="1" smtClean="0">
                <a:latin typeface="Verdana" panose="020B0604030504040204" pitchFamily="34" charset="0"/>
              </a:rPr>
              <a:t>complaints</a:t>
            </a:r>
            <a:r>
              <a:rPr lang="es-ES" altLang="en-US" dirty="0" smtClean="0">
                <a:latin typeface="Verdana" panose="020B0604030504040204" pitchFamily="34" charset="0"/>
              </a:rPr>
              <a:t> of </a:t>
            </a:r>
            <a:r>
              <a:rPr lang="es-ES" altLang="en-US" dirty="0" err="1" smtClean="0">
                <a:latin typeface="Verdana" panose="020B0604030504040204" pitchFamily="34" charset="0"/>
              </a:rPr>
              <a:t>vulvar</a:t>
            </a:r>
            <a:r>
              <a:rPr lang="es-ES" altLang="en-US" dirty="0" smtClean="0">
                <a:latin typeface="Verdana" panose="020B0604030504040204" pitchFamily="34" charset="0"/>
              </a:rPr>
              <a:t> </a:t>
            </a:r>
            <a:r>
              <a:rPr lang="es-ES" altLang="en-US" dirty="0" err="1" smtClean="0">
                <a:latin typeface="Verdana" panose="020B0604030504040204" pitchFamily="34" charset="0"/>
              </a:rPr>
              <a:t>disease</a:t>
            </a:r>
            <a:r>
              <a:rPr lang="es-ES" altLang="en-US" dirty="0" smtClean="0">
                <a:latin typeface="Verdana" panose="020B0604030504040204" pitchFamily="34" charset="0"/>
              </a:rPr>
              <a:t> </a:t>
            </a:r>
          </a:p>
          <a:p>
            <a:pPr lvl="1" algn="just">
              <a:spcBef>
                <a:spcPct val="25000"/>
              </a:spcBef>
              <a:buClr>
                <a:srgbClr val="006600"/>
              </a:buClr>
              <a:buFont typeface="Wingdings" panose="05000000000000000000" pitchFamily="2" charset="2"/>
              <a:buChar char="Ü"/>
            </a:pPr>
            <a:r>
              <a:rPr lang="es-ES" altLang="en-US" sz="2800" dirty="0" smtClean="0">
                <a:latin typeface="Verdana" panose="020B0604030504040204" pitchFamily="34" charset="0"/>
              </a:rPr>
              <a:t> </a:t>
            </a:r>
            <a:r>
              <a:rPr lang="es-ES" altLang="en-US" sz="2800" dirty="0" err="1" smtClean="0">
                <a:latin typeface="Verdana" panose="020B0604030504040204" pitchFamily="34" charset="0"/>
              </a:rPr>
              <a:t>pruritus</a:t>
            </a:r>
            <a:r>
              <a:rPr lang="es-ES" altLang="en-US" sz="2800" dirty="0" smtClean="0">
                <a:latin typeface="Verdana" panose="020B0604030504040204" pitchFamily="34" charset="0"/>
              </a:rPr>
              <a:t> </a:t>
            </a:r>
            <a:r>
              <a:rPr lang="es-ES" altLang="en-US" sz="2800" dirty="0" err="1" smtClean="0">
                <a:latin typeface="Verdana" panose="020B0604030504040204" pitchFamily="34" charset="0"/>
              </a:rPr>
              <a:t>or</a:t>
            </a:r>
            <a:r>
              <a:rPr lang="es-ES" altLang="en-US" sz="2800" dirty="0" smtClean="0">
                <a:latin typeface="Verdana" panose="020B0604030504040204" pitchFamily="34" charset="0"/>
              </a:rPr>
              <a:t> </a:t>
            </a:r>
            <a:r>
              <a:rPr lang="es-ES" altLang="en-US" sz="2800" dirty="0" err="1" smtClean="0">
                <a:latin typeface="Verdana" panose="020B0604030504040204" pitchFamily="34" charset="0"/>
              </a:rPr>
              <a:t>burning</a:t>
            </a:r>
            <a:endParaRPr lang="es-ES" altLang="en-US" sz="2800" dirty="0" smtClean="0">
              <a:latin typeface="Verdana" panose="020B0604030504040204" pitchFamily="34" charset="0"/>
            </a:endParaRPr>
          </a:p>
          <a:p>
            <a:pPr lvl="1" algn="just">
              <a:spcBef>
                <a:spcPct val="25000"/>
              </a:spcBef>
              <a:buClr>
                <a:srgbClr val="006600"/>
              </a:buClr>
              <a:buFont typeface="Wingdings" panose="05000000000000000000" pitchFamily="2" charset="2"/>
              <a:buChar char="Ü"/>
            </a:pPr>
            <a:r>
              <a:rPr lang="es-ES" altLang="en-US" sz="2800" dirty="0" smtClean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irritation</a:t>
            </a:r>
            <a:endParaRPr lang="es-ES" altLang="en-US" sz="2800" dirty="0">
              <a:latin typeface="Verdana" panose="020B0604030504040204" pitchFamily="34" charset="0"/>
            </a:endParaRPr>
          </a:p>
          <a:p>
            <a:pPr lvl="1" algn="just">
              <a:spcBef>
                <a:spcPct val="25000"/>
              </a:spcBef>
              <a:buClr>
                <a:srgbClr val="006600"/>
              </a:buClr>
              <a:buFont typeface="Wingdings" panose="05000000000000000000" pitchFamily="2" charset="2"/>
              <a:buChar char="Ü"/>
            </a:pP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severe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localized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pain</a:t>
            </a:r>
            <a:r>
              <a:rPr lang="es-ES" altLang="en-US" sz="2800" dirty="0">
                <a:latin typeface="Verdana" panose="020B0604030504040204" pitchFamily="34" charset="0"/>
              </a:rPr>
              <a:t> (</a:t>
            </a:r>
            <a:r>
              <a:rPr lang="es-ES" altLang="en-US" sz="2800" dirty="0" err="1">
                <a:latin typeface="Verdana" panose="020B0604030504040204" pitchFamily="34" charset="0"/>
              </a:rPr>
              <a:t>knife-like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pain</a:t>
            </a:r>
            <a:r>
              <a:rPr lang="es-ES" altLang="en-US" sz="2800" dirty="0">
                <a:latin typeface="Verdana" panose="020B0604030504040204" pitchFamily="34" charset="0"/>
              </a:rPr>
              <a:t>)</a:t>
            </a:r>
          </a:p>
          <a:p>
            <a:pPr lvl="1" algn="just">
              <a:spcBef>
                <a:spcPct val="25000"/>
              </a:spcBef>
              <a:buClr>
                <a:srgbClr val="006600"/>
              </a:buClr>
              <a:buFont typeface="Wingdings" panose="05000000000000000000" pitchFamily="2" charset="2"/>
              <a:buChar char="Ü"/>
            </a:pP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bleeding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is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unusual</a:t>
            </a:r>
            <a:r>
              <a:rPr lang="es-ES" altLang="en-US" sz="2800" dirty="0">
                <a:latin typeface="Verdana" panose="020B0604030504040204" pitchFamily="34" charset="0"/>
              </a:rPr>
              <a:t> (</a:t>
            </a:r>
            <a:r>
              <a:rPr lang="es-ES" altLang="en-US" sz="2800" dirty="0" err="1">
                <a:latin typeface="Verdana" panose="020B0604030504040204" pitchFamily="34" charset="0"/>
              </a:rPr>
              <a:t>except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from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ulcerated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lesions</a:t>
            </a:r>
            <a:r>
              <a:rPr lang="es-ES" altLang="en-US" sz="2800" dirty="0">
                <a:latin typeface="Verdana" panose="020B0604030504040204" pitchFamily="34" charset="0"/>
              </a:rPr>
              <a:t> of </a:t>
            </a:r>
            <a:r>
              <a:rPr lang="es-ES" altLang="en-US" sz="2800" dirty="0" err="1">
                <a:latin typeface="Verdana" panose="020B0604030504040204" pitchFamily="34" charset="0"/>
              </a:rPr>
              <a:t>invasive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cancer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or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caused</a:t>
            </a:r>
            <a:r>
              <a:rPr lang="es-ES" altLang="en-US" sz="2800" dirty="0">
                <a:latin typeface="Verdana" panose="020B0604030504040204" pitchFamily="34" charset="0"/>
              </a:rPr>
              <a:t> </a:t>
            </a:r>
            <a:r>
              <a:rPr lang="es-ES" altLang="en-US" sz="2800" dirty="0" err="1">
                <a:latin typeface="Verdana" panose="020B0604030504040204" pitchFamily="34" charset="0"/>
              </a:rPr>
              <a:t>by</a:t>
            </a:r>
            <a:r>
              <a:rPr lang="es-ES" altLang="en-US" sz="2800" dirty="0">
                <a:latin typeface="Verdana" panose="020B0604030504040204" pitchFamily="34" charset="0"/>
              </a:rPr>
              <a:t> trauma) </a:t>
            </a:r>
            <a:endParaRPr lang="en-US" altLang="en-US" sz="2800" dirty="0">
              <a:latin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455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091" y="365126"/>
            <a:ext cx="11076709" cy="8679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Benign </a:t>
            </a:r>
            <a:r>
              <a:rPr lang="en-US" dirty="0"/>
              <a:t>vulvar </a:t>
            </a:r>
            <a:r>
              <a:rPr lang="en-US" dirty="0" smtClean="0"/>
              <a:t>diseases……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473" y="1233055"/>
            <a:ext cx="10827326" cy="49439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Benign vulvar conditions may be infectious or non infectious origins </a:t>
            </a:r>
          </a:p>
          <a:p>
            <a:r>
              <a:rPr lang="en-US" dirty="0" smtClean="0"/>
              <a:t>Infectious </a:t>
            </a:r>
          </a:p>
          <a:p>
            <a:pPr lvl="1"/>
            <a:r>
              <a:rPr lang="en-US" dirty="0" smtClean="0"/>
              <a:t>Genital ulcer infections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nfectious vaginitis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nfectious warts and papules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ruritic infestations </a:t>
            </a:r>
          </a:p>
          <a:p>
            <a:pPr lvl="1"/>
            <a:r>
              <a:rPr lang="en-US" dirty="0" smtClean="0"/>
              <a:t>urinary tract infections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183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57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Benign </a:t>
            </a:r>
            <a:r>
              <a:rPr lang="en-US" dirty="0"/>
              <a:t>vulvar diseases……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1440874"/>
            <a:ext cx="11222182" cy="473608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Non infectious </a:t>
            </a:r>
          </a:p>
          <a:p>
            <a:r>
              <a:rPr lang="en-US" dirty="0" smtClean="0"/>
              <a:t>vulvar </a:t>
            </a:r>
            <a:r>
              <a:rPr lang="en-US" dirty="0" err="1" smtClean="0"/>
              <a:t>dermatoses</a:t>
            </a:r>
            <a:r>
              <a:rPr lang="en-US" dirty="0" smtClean="0"/>
              <a:t> </a:t>
            </a:r>
          </a:p>
          <a:p>
            <a:r>
              <a:rPr lang="en-US" dirty="0" smtClean="0"/>
              <a:t>vulvar manifestations of systemic disease</a:t>
            </a:r>
          </a:p>
          <a:p>
            <a:r>
              <a:rPr lang="en-US" dirty="0" smtClean="0"/>
              <a:t>disorders of pigmentation</a:t>
            </a:r>
          </a:p>
          <a:p>
            <a:r>
              <a:rPr lang="en-US" dirty="0" smtClean="0"/>
              <a:t>solid vulvar tumors</a:t>
            </a:r>
          </a:p>
          <a:p>
            <a:r>
              <a:rPr lang="en-US" dirty="0" smtClean="0"/>
              <a:t>cystic vulvar tumors </a:t>
            </a:r>
          </a:p>
          <a:p>
            <a:r>
              <a:rPr lang="en-US" dirty="0" err="1" smtClean="0"/>
              <a:t>vulvodynia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vulvovaginal</a:t>
            </a:r>
            <a:r>
              <a:rPr lang="en-US" dirty="0" smtClean="0"/>
              <a:t> trauma</a:t>
            </a:r>
          </a:p>
        </p:txBody>
      </p:sp>
    </p:spTree>
    <p:extLst>
      <p:ext uri="{BB962C8B-B14F-4D97-AF65-F5344CB8AC3E}">
        <p14:creationId xmlns:p14="http://schemas.microsoft.com/office/powerpoint/2010/main" val="505555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927" y="365126"/>
            <a:ext cx="10965873" cy="784802"/>
          </a:xfrm>
        </p:spPr>
        <p:txBody>
          <a:bodyPr>
            <a:no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> </a:t>
            </a:r>
            <a:r>
              <a:rPr lang="en-US" sz="3600" dirty="0" smtClean="0"/>
              <a:t>INFECTIOUS </a:t>
            </a:r>
            <a:r>
              <a:rPr lang="en-US" sz="3600" dirty="0"/>
              <a:t>WARTS AND PAPULES 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4" y="1149928"/>
            <a:ext cx="11291454" cy="5027036"/>
          </a:xfrm>
        </p:spPr>
        <p:txBody>
          <a:bodyPr>
            <a:noAutofit/>
          </a:bodyPr>
          <a:lstStyle/>
          <a:p>
            <a:r>
              <a:rPr lang="en-US" dirty="0" smtClean="0"/>
              <a:t>Resulted  from infection </a:t>
            </a:r>
            <a:r>
              <a:rPr lang="en-US" dirty="0"/>
              <a:t>with </a:t>
            </a:r>
            <a:r>
              <a:rPr lang="en-US" dirty="0" smtClean="0"/>
              <a:t>HPV</a:t>
            </a:r>
          </a:p>
          <a:p>
            <a:r>
              <a:rPr lang="en-US" dirty="0" smtClean="0"/>
              <a:t> 86% of  </a:t>
            </a:r>
            <a:r>
              <a:rPr lang="en-US" dirty="0"/>
              <a:t>cases stem  </a:t>
            </a:r>
            <a:r>
              <a:rPr lang="en-US" dirty="0" smtClean="0"/>
              <a:t>from </a:t>
            </a:r>
            <a:r>
              <a:rPr lang="en-US" dirty="0"/>
              <a:t>HPV  6 or </a:t>
            </a:r>
            <a:r>
              <a:rPr lang="en-US" dirty="0" smtClean="0"/>
              <a:t>11. </a:t>
            </a:r>
          </a:p>
          <a:p>
            <a:r>
              <a:rPr lang="en-US" dirty="0" smtClean="0"/>
              <a:t> display differing morphologies and </a:t>
            </a:r>
            <a:r>
              <a:rPr lang="en-US" dirty="0"/>
              <a:t>appearances range  </a:t>
            </a:r>
            <a:r>
              <a:rPr lang="en-US" dirty="0" smtClean="0"/>
              <a:t>from  flat </a:t>
            </a:r>
            <a:r>
              <a:rPr lang="en-US" dirty="0"/>
              <a:t>papules to the </a:t>
            </a:r>
            <a:r>
              <a:rPr lang="en-US" dirty="0" smtClean="0"/>
              <a:t>classic, </a:t>
            </a:r>
            <a:r>
              <a:rPr lang="en-US" dirty="0" err="1"/>
              <a:t>exophytic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altLang="en-US" dirty="0" err="1" smtClean="0"/>
              <a:t>cauliflowerlike</a:t>
            </a:r>
            <a:r>
              <a:rPr lang="en-US" altLang="en-US" dirty="0" smtClean="0"/>
              <a:t> </a:t>
            </a:r>
            <a:r>
              <a:rPr lang="en-US" dirty="0" smtClean="0"/>
              <a:t>lesions</a:t>
            </a:r>
            <a:r>
              <a:rPr lang="en-US" dirty="0"/>
              <a:t>, termed </a:t>
            </a:r>
            <a:r>
              <a:rPr lang="en-US" dirty="0" err="1" smtClean="0"/>
              <a:t>condyloma</a:t>
            </a:r>
            <a:r>
              <a:rPr lang="en-US" dirty="0" smtClean="0"/>
              <a:t> </a:t>
            </a:r>
            <a:r>
              <a:rPr lang="en-US" dirty="0" err="1" smtClean="0"/>
              <a:t>acuminata</a:t>
            </a:r>
            <a:r>
              <a:rPr lang="en-US" dirty="0" smtClean="0"/>
              <a:t>.</a:t>
            </a:r>
          </a:p>
          <a:p>
            <a:r>
              <a:rPr lang="en-US" altLang="en-US" dirty="0" smtClean="0"/>
              <a:t>usually </a:t>
            </a:r>
            <a:r>
              <a:rPr lang="en-US" altLang="en-US" dirty="0"/>
              <a:t>found near moist </a:t>
            </a:r>
            <a:r>
              <a:rPr lang="en-US" altLang="en-US" dirty="0" smtClean="0"/>
              <a:t>surfaces</a:t>
            </a:r>
            <a:r>
              <a:rPr lang="es-ES" altLang="en-US" dirty="0"/>
              <a:t> </a:t>
            </a:r>
            <a:r>
              <a:rPr lang="es-ES" altLang="en-US" dirty="0" err="1" smtClean="0"/>
              <a:t>like</a:t>
            </a:r>
            <a:r>
              <a:rPr lang="es-ES" altLang="en-US" dirty="0" smtClean="0"/>
              <a:t> </a:t>
            </a:r>
            <a:r>
              <a:rPr lang="en-US" altLang="en-US" dirty="0" smtClean="0"/>
              <a:t>perianal </a:t>
            </a:r>
            <a:r>
              <a:rPr lang="en-US" altLang="en-US" dirty="0"/>
              <a:t>area, vaginal </a:t>
            </a:r>
            <a:r>
              <a:rPr lang="en-US" altLang="en-US" dirty="0" err="1"/>
              <a:t>introitus</a:t>
            </a:r>
            <a:r>
              <a:rPr lang="en-US" altLang="en-US" dirty="0"/>
              <a:t>, vagina, labia</a:t>
            </a:r>
            <a:r>
              <a:rPr lang="es-ES" altLang="en-US" dirty="0"/>
              <a:t> &amp;</a:t>
            </a:r>
            <a:r>
              <a:rPr lang="en-US" altLang="en-US" dirty="0"/>
              <a:t> </a:t>
            </a:r>
            <a:r>
              <a:rPr lang="en-US" altLang="en-US" dirty="0" smtClean="0"/>
              <a:t>vulva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usually </a:t>
            </a:r>
            <a:r>
              <a:rPr lang="en-US" dirty="0"/>
              <a:t>asymptomatic but can be pruritic or </a:t>
            </a:r>
            <a:r>
              <a:rPr lang="en-US" dirty="0" smtClean="0"/>
              <a:t>painful </a:t>
            </a:r>
            <a:r>
              <a:rPr lang="en-US" dirty="0"/>
              <a:t>depending on their size and location. </a:t>
            </a:r>
            <a:endParaRPr lang="en-US" dirty="0" smtClean="0"/>
          </a:p>
          <a:p>
            <a:r>
              <a:rPr lang="en-US" dirty="0" smtClean="0"/>
              <a:t>Warts </a:t>
            </a:r>
            <a:r>
              <a:rPr lang="en-US" dirty="0"/>
              <a:t>are typically diagnosed by clinical inspection, and biopsy is not required unless coexisting neoplasia is </a:t>
            </a:r>
            <a:r>
              <a:rPr lang="en-US" dirty="0" smtClean="0"/>
              <a:t>suspected.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552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7928</TotalTime>
  <Words>1836</Words>
  <Application>Microsoft Office PowerPoint</Application>
  <PresentationFormat>Widescreen</PresentationFormat>
  <Paragraphs>315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Arial</vt:lpstr>
      <vt:lpstr>Calibri</vt:lpstr>
      <vt:lpstr>Calibri Light</vt:lpstr>
      <vt:lpstr>Verdana</vt:lpstr>
      <vt:lpstr>Wingdings</vt:lpstr>
      <vt:lpstr>Office Theme</vt:lpstr>
      <vt:lpstr>Gynecology for Advance Extension </vt:lpstr>
      <vt:lpstr>Group Assignment </vt:lpstr>
      <vt:lpstr>Benign and Malignant Diseases of the Reproductive Tract</vt:lpstr>
      <vt:lpstr>   1. Diseases of the Vulva and Vagina </vt:lpstr>
      <vt:lpstr>Benign vulvar diseases</vt:lpstr>
      <vt:lpstr>Benign vulvar diseases…..</vt:lpstr>
      <vt:lpstr> Benign vulvar diseases…… </vt:lpstr>
      <vt:lpstr> Benign vulvar diseases…… </vt:lpstr>
      <vt:lpstr>  INFECTIOUS WARTS AND PAPULES  </vt:lpstr>
      <vt:lpstr>condyloma acuminata….</vt:lpstr>
      <vt:lpstr>PowerPoint Presentation</vt:lpstr>
      <vt:lpstr> condyloma acuminata… </vt:lpstr>
      <vt:lpstr>Medical treatment </vt:lpstr>
      <vt:lpstr>Surgical Treatment </vt:lpstr>
      <vt:lpstr> VULVAR DERMATOSES  </vt:lpstr>
      <vt:lpstr>Lichen sclerosus…..</vt:lpstr>
      <vt:lpstr> Lichen sclerosus….. </vt:lpstr>
      <vt:lpstr> Lichen sclerosus….. </vt:lpstr>
      <vt:lpstr> Lichen sclerosus….. </vt:lpstr>
      <vt:lpstr> Lichen sclerosus….. </vt:lpstr>
      <vt:lpstr> Lichen sclerosus….. </vt:lpstr>
      <vt:lpstr> CYSTIC VULVAR TUMORS  </vt:lpstr>
      <vt:lpstr> Bartholini’s gland cyst / abscess….. </vt:lpstr>
      <vt:lpstr> Bartholini’s gland cyst / abscess… </vt:lpstr>
      <vt:lpstr>Treatment…….</vt:lpstr>
      <vt:lpstr>Vulvar Care Recommendations</vt:lpstr>
      <vt:lpstr>Premalignant and Malignant Disorder of the vulva and vagina</vt:lpstr>
      <vt:lpstr>VIN.....</vt:lpstr>
      <vt:lpstr>Vaginal Intraepithelial Neoplasia (VaIN)</vt:lpstr>
      <vt:lpstr>VaIN…….</vt:lpstr>
      <vt:lpstr>Malignant conditions of the vulva and vagina</vt:lpstr>
      <vt:lpstr>Vulvar Ca…</vt:lpstr>
      <vt:lpstr>Vulvar Ca…</vt:lpstr>
      <vt:lpstr>Vulvar Ca…</vt:lpstr>
      <vt:lpstr>Vulvar Ca…</vt:lpstr>
      <vt:lpstr>Vulvar Ca…</vt:lpstr>
      <vt:lpstr>Vulvar Ca…</vt:lpstr>
      <vt:lpstr>Vaginal Cancer</vt:lpstr>
      <vt:lpstr>Vaginal Ca…..</vt:lpstr>
      <vt:lpstr>Vaginal Ca…..</vt:lpstr>
      <vt:lpstr>Vaginal Ca…..</vt:lpstr>
      <vt:lpstr>Vaginal Ca…..</vt:lpstr>
      <vt:lpstr>Vaginal Ca…..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Gynecology for Advance Extension </dc:title>
  <dc:creator>work</dc:creator>
  <cp:lastModifiedBy>work</cp:lastModifiedBy>
  <cp:revision>3</cp:revision>
  <dcterms:created xsi:type="dcterms:W3CDTF">2018-04-27T06:15:58Z</dcterms:created>
  <dcterms:modified xsi:type="dcterms:W3CDTF">2018-06-19T07:05:57Z</dcterms:modified>
</cp:coreProperties>
</file>