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3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41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3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29" r:id="rId53"/>
    <p:sldId id="339" r:id="rId54"/>
    <p:sldId id="357" r:id="rId55"/>
    <p:sldId id="304" r:id="rId56"/>
    <p:sldId id="370" r:id="rId57"/>
    <p:sldId id="371" r:id="rId58"/>
    <p:sldId id="372" r:id="rId59"/>
    <p:sldId id="373" r:id="rId60"/>
    <p:sldId id="374" r:id="rId61"/>
    <p:sldId id="375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58" r:id="rId70"/>
    <p:sldId id="314" r:id="rId71"/>
    <p:sldId id="315" r:id="rId72"/>
    <p:sldId id="376" r:id="rId73"/>
    <p:sldId id="316" r:id="rId74"/>
    <p:sldId id="317" r:id="rId75"/>
    <p:sldId id="344" r:id="rId76"/>
    <p:sldId id="346" r:id="rId77"/>
    <p:sldId id="348" r:id="rId78"/>
    <p:sldId id="350" r:id="rId79"/>
    <p:sldId id="318" r:id="rId80"/>
    <p:sldId id="369" r:id="rId81"/>
    <p:sldId id="352" r:id="rId82"/>
    <p:sldId id="356" r:id="rId83"/>
    <p:sldId id="331" r:id="rId84"/>
    <p:sldId id="322" r:id="rId85"/>
    <p:sldId id="332" r:id="rId86"/>
    <p:sldId id="323" r:id="rId87"/>
    <p:sldId id="377" r:id="rId88"/>
    <p:sldId id="324" r:id="rId89"/>
    <p:sldId id="360" r:id="rId90"/>
    <p:sldId id="361" r:id="rId91"/>
    <p:sldId id="326" r:id="rId92"/>
    <p:sldId id="362" r:id="rId93"/>
    <p:sldId id="363" r:id="rId94"/>
    <p:sldId id="364" r:id="rId95"/>
    <p:sldId id="366" r:id="rId96"/>
    <p:sldId id="367" r:id="rId97"/>
    <p:sldId id="368" r:id="rId98"/>
    <p:sldId id="327" r:id="rId99"/>
    <p:sldId id="342" r:id="rId100"/>
    <p:sldId id="328" r:id="rId10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93" autoAdjust="0"/>
    <p:restoredTop sz="94949" autoAdjust="0"/>
  </p:normalViewPr>
  <p:slideViewPr>
    <p:cSldViewPr>
      <p:cViewPr varScale="1">
        <p:scale>
          <a:sx n="51" d="100"/>
          <a:sy n="51" d="100"/>
        </p:scale>
        <p:origin x="149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2707-5FDE-434C-8BBD-4C842AF658A2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604-643C-4AF5-BB6E-CE43964382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4AEF-CB8C-4EE4-8E84-E8F8AE2DAF44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926E-1BAF-4C72-86F6-903615CC8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54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5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8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9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1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9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8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4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5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5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83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7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2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2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9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3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4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8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65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1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39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93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0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3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59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6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87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85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0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18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795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70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80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0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610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78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1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711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04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60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02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70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19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34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22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53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37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86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0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66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56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49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97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35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8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61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49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022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95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49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67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18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073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77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52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33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9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65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495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30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961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0407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5105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8707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739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168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18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926E-1BAF-4C72-86F6-903615CC88CD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6438"/>
            <a:ext cx="7848600" cy="665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066" y="1981200"/>
            <a:ext cx="3853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5705" y="1981200"/>
            <a:ext cx="3853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1066" y="4114800"/>
            <a:ext cx="784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9F78-263A-4367-B27C-03000C973C36}" type="datetimeFigureOut">
              <a:rPr lang="en-US" smtClean="0"/>
              <a:pPr/>
              <a:t>5/8/2018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AC73-B4AE-41C9-B3F2-C379DECDE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Benign &amp; malignant disorders of the ovary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Getachew</a:t>
            </a:r>
            <a:r>
              <a:rPr lang="en-GB" dirty="0" smtClean="0"/>
              <a:t> (MD)</a:t>
            </a:r>
          </a:p>
          <a:p>
            <a:r>
              <a:rPr lang="en-GB" dirty="0" smtClean="0"/>
              <a:t>Feb 2013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Thank U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Ovarian </a:t>
            </a:r>
            <a:r>
              <a:rPr lang="en-US" b="1" dirty="0" err="1" smtClean="0"/>
              <a:t>neoplasms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75% of ovarian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are benign</a:t>
            </a:r>
          </a:p>
          <a:p>
            <a:r>
              <a:rPr lang="en-US" sz="2800" dirty="0" smtClean="0"/>
              <a:t>Classification is full of confusion</a:t>
            </a:r>
          </a:p>
          <a:p>
            <a:r>
              <a:rPr lang="en-US" sz="2800" dirty="0" smtClean="0"/>
              <a:t>Classification is based on </a:t>
            </a:r>
            <a:r>
              <a:rPr lang="en-US" sz="2800" b="1" dirty="0" smtClean="0"/>
              <a:t>morphological characteristics</a:t>
            </a:r>
            <a:r>
              <a:rPr lang="en-US" sz="2800" dirty="0" smtClean="0"/>
              <a:t>, </a:t>
            </a:r>
            <a:r>
              <a:rPr lang="en-US" sz="2800" b="1" dirty="0" smtClean="0"/>
              <a:t>histological features </a:t>
            </a:r>
            <a:r>
              <a:rPr lang="en-US" sz="2800" dirty="0" smtClean="0"/>
              <a:t>&amp; </a:t>
            </a:r>
            <a:r>
              <a:rPr lang="en-US" sz="2800" b="1" dirty="0" smtClean="0"/>
              <a:t>clinical behaviors</a:t>
            </a:r>
            <a:endParaRPr lang="en-GB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</a:t>
            </a:r>
            <a:r>
              <a:rPr lang="en-US" dirty="0" err="1" smtClean="0"/>
              <a:t>neoplasms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ovary is a complex structure with </a:t>
            </a:r>
            <a:r>
              <a:rPr lang="en-US" sz="2800" dirty="0"/>
              <a:t>p</a:t>
            </a:r>
            <a:r>
              <a:rPr lang="en-US" sz="2800" dirty="0" smtClean="0"/>
              <a:t>rincipal ovarian tissue components :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Epithelial cells derived from </a:t>
            </a:r>
            <a:r>
              <a:rPr lang="en-US" sz="2800" b="1" dirty="0" err="1" smtClean="0"/>
              <a:t>coelomic</a:t>
            </a:r>
            <a:r>
              <a:rPr lang="en-US" sz="2800" b="1" dirty="0" smtClean="0"/>
              <a:t> epithelium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err="1" smtClean="0"/>
              <a:t>Oocytes</a:t>
            </a:r>
            <a:r>
              <a:rPr lang="en-US" sz="2800" dirty="0" smtClean="0"/>
              <a:t> derived from </a:t>
            </a:r>
            <a:r>
              <a:rPr lang="en-US" sz="2800" b="1" dirty="0" smtClean="0"/>
              <a:t>primitive germ cells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err="1" smtClean="0"/>
              <a:t>Mesenchymal</a:t>
            </a:r>
            <a:r>
              <a:rPr lang="en-US" sz="2800" dirty="0" smtClean="0"/>
              <a:t>  elements from </a:t>
            </a:r>
            <a:r>
              <a:rPr lang="en-US" sz="2800" b="1" dirty="0" err="1" smtClean="0"/>
              <a:t>gonadal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stroma</a:t>
            </a:r>
            <a:endParaRPr lang="en-US" sz="2800" b="1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ovarian </a:t>
            </a:r>
            <a:r>
              <a:rPr lang="en-US" dirty="0" err="1" smtClean="0"/>
              <a:t>neoplasms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 smtClean="0"/>
              <a:t>Based on clinical behaviors</a:t>
            </a:r>
            <a:r>
              <a:rPr lang="en-US" sz="2800" dirty="0" smtClean="0"/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Benign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Borderline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Malignant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 smtClean="0"/>
              <a:t>Based on morphologic characteristics</a:t>
            </a:r>
            <a:r>
              <a:rPr lang="en-US" sz="2800" dirty="0" smtClean="0"/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Cystic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Mixed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Solid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2800" b="1" dirty="0" smtClean="0"/>
              <a:t>Based on histological features</a:t>
            </a:r>
            <a:r>
              <a:rPr lang="en-US" sz="2800" dirty="0" smtClean="0"/>
              <a:t>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Epithelial tumor</a:t>
            </a:r>
            <a:r>
              <a:rPr lang="en-US" sz="2800" dirty="0" smtClean="0"/>
              <a:t>: benign, border line or malignant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Serous tumor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err="1" smtClean="0"/>
              <a:t>Mucinous</a:t>
            </a:r>
            <a:r>
              <a:rPr lang="en-US" sz="2800" dirty="0" smtClean="0"/>
              <a:t> tumor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err="1" smtClean="0"/>
              <a:t>Endometroid</a:t>
            </a:r>
            <a:r>
              <a:rPr lang="en-US" sz="2800" dirty="0" smtClean="0"/>
              <a:t> tumor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err="1" smtClean="0"/>
              <a:t>Mesonephroid</a:t>
            </a:r>
            <a:r>
              <a:rPr lang="en-US" sz="2800" dirty="0" smtClean="0"/>
              <a:t> (clear cell)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Brenner tumors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Mixed epithelial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Undifferentiated carcinoma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Unclassified epithelial tumors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 startAt="2"/>
            </a:pPr>
            <a:r>
              <a:rPr lang="en-US" sz="2800" b="1" dirty="0" smtClean="0"/>
              <a:t>Germ cell tumors of the ovary</a:t>
            </a:r>
          </a:p>
          <a:p>
            <a:pPr marL="609600" indent="-609600"/>
            <a:r>
              <a:rPr lang="en-US" sz="2800" dirty="0" err="1" smtClean="0"/>
              <a:t>Dysgerminoma</a:t>
            </a:r>
            <a:endParaRPr lang="en-US" sz="2800" dirty="0" smtClean="0"/>
          </a:p>
          <a:p>
            <a:pPr marL="609600" indent="-609600"/>
            <a:r>
              <a:rPr lang="en-US" sz="2800" dirty="0" err="1" smtClean="0"/>
              <a:t>Endodermal</a:t>
            </a:r>
            <a:r>
              <a:rPr lang="en-US" sz="2800" dirty="0" smtClean="0"/>
              <a:t> sinus tumor</a:t>
            </a:r>
          </a:p>
          <a:p>
            <a:pPr marL="609600" indent="-609600"/>
            <a:r>
              <a:rPr lang="en-US" sz="2800" dirty="0" err="1" smtClean="0"/>
              <a:t>Teratoma</a:t>
            </a:r>
            <a:r>
              <a:rPr lang="en-US" sz="2800" dirty="0" smtClean="0"/>
              <a:t>: mature, immature, </a:t>
            </a:r>
            <a:r>
              <a:rPr lang="en-US" sz="2800" dirty="0" err="1" smtClean="0"/>
              <a:t>monodermal</a:t>
            </a:r>
            <a:endParaRPr lang="en-US" sz="2800" dirty="0" smtClean="0"/>
          </a:p>
          <a:p>
            <a:pPr marL="609600" indent="-609600"/>
            <a:r>
              <a:rPr lang="en-US" sz="2800" dirty="0" err="1" smtClean="0"/>
              <a:t>Embryonal</a:t>
            </a:r>
            <a:r>
              <a:rPr lang="en-US" sz="2800" dirty="0" smtClean="0"/>
              <a:t> carcinoma</a:t>
            </a:r>
          </a:p>
          <a:p>
            <a:pPr marL="609600" indent="-609600"/>
            <a:r>
              <a:rPr lang="en-US" sz="2800" dirty="0" err="1" smtClean="0"/>
              <a:t>Polyembroyoma</a:t>
            </a:r>
            <a:endParaRPr lang="en-US" sz="2800" dirty="0" smtClean="0"/>
          </a:p>
          <a:p>
            <a:pPr marL="609600" indent="-609600"/>
            <a:r>
              <a:rPr lang="en-US" sz="2800" dirty="0" err="1" smtClean="0"/>
              <a:t>Choriocarcinoma</a:t>
            </a:r>
            <a:endParaRPr lang="en-US" sz="2800" dirty="0" smtClean="0"/>
          </a:p>
          <a:p>
            <a:pPr marL="609600" indent="-609600"/>
            <a:r>
              <a:rPr lang="en-US" sz="2800" dirty="0" smtClean="0"/>
              <a:t>Mixed germ cell tumors</a:t>
            </a:r>
          </a:p>
          <a:p>
            <a:endParaRPr lang="en-GB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2800" b="1" dirty="0" smtClean="0"/>
              <a:t>Sex-cord </a:t>
            </a:r>
            <a:r>
              <a:rPr lang="en-US" sz="2800" b="1" dirty="0" err="1" smtClean="0"/>
              <a:t>stromal</a:t>
            </a:r>
            <a:r>
              <a:rPr lang="en-US" sz="2800" b="1" dirty="0" smtClean="0"/>
              <a:t> tumors</a:t>
            </a:r>
            <a:r>
              <a:rPr lang="en-US" sz="2800" dirty="0" smtClean="0"/>
              <a:t>: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err="1" smtClean="0"/>
              <a:t>Granulosa</a:t>
            </a:r>
            <a:r>
              <a:rPr lang="en-US" sz="2800" dirty="0" smtClean="0"/>
              <a:t> cell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Tumors of </a:t>
            </a:r>
            <a:r>
              <a:rPr lang="en-US" sz="2800" dirty="0" err="1" smtClean="0"/>
              <a:t>thecoma-fibroma</a:t>
            </a:r>
            <a:r>
              <a:rPr lang="en-US" sz="2800" dirty="0" smtClean="0"/>
              <a:t> group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err="1" smtClean="0"/>
              <a:t>Androblastoma</a:t>
            </a:r>
            <a:r>
              <a:rPr lang="en-US" sz="2800" dirty="0" smtClean="0"/>
              <a:t>: </a:t>
            </a:r>
            <a:r>
              <a:rPr lang="en-US" sz="2800" dirty="0" err="1" smtClean="0"/>
              <a:t>Sertoli</a:t>
            </a:r>
            <a:r>
              <a:rPr lang="en-US" sz="2800" dirty="0" smtClean="0"/>
              <a:t> cell tumors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Unclassified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2800" b="1" dirty="0" smtClean="0"/>
              <a:t>Lipid cell tumor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2800" b="1" dirty="0" err="1" smtClean="0"/>
              <a:t>Gonadoblastoma</a:t>
            </a:r>
            <a:endParaRPr lang="en-US" sz="28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2800" b="1" dirty="0" smtClean="0"/>
              <a:t>Unclassified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2800" b="1" dirty="0" err="1" smtClean="0"/>
              <a:t>Secondaries</a:t>
            </a:r>
            <a:r>
              <a:rPr lang="en-US" sz="2800" b="1" dirty="0" smtClean="0"/>
              <a:t>(metastatic tumor to ovary)</a:t>
            </a:r>
            <a:endParaRPr lang="en-GB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ovarian </a:t>
            </a:r>
            <a:r>
              <a:rPr lang="en-US" dirty="0" err="1" smtClean="0"/>
              <a:t>neoplasms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serous and </a:t>
            </a:r>
            <a:r>
              <a:rPr lang="en-GB" sz="2800" dirty="0" err="1" smtClean="0"/>
              <a:t>mucinous</a:t>
            </a:r>
            <a:r>
              <a:rPr lang="en-GB" sz="2800" dirty="0" smtClean="0"/>
              <a:t> </a:t>
            </a:r>
            <a:r>
              <a:rPr lang="en-GB" sz="2800" dirty="0" err="1" smtClean="0"/>
              <a:t>cystadenomas</a:t>
            </a:r>
            <a:r>
              <a:rPr lang="en-GB" sz="2800" dirty="0" smtClean="0"/>
              <a:t> (surface epithelial </a:t>
            </a:r>
            <a:r>
              <a:rPr lang="en-GB" sz="2800" dirty="0" err="1" smtClean="0"/>
              <a:t>neoplasia</a:t>
            </a:r>
            <a:r>
              <a:rPr lang="en-GB" sz="2800" dirty="0" smtClean="0"/>
              <a:t> group) and </a:t>
            </a:r>
          </a:p>
          <a:p>
            <a:r>
              <a:rPr lang="en-GB" sz="2800" dirty="0" smtClean="0"/>
              <a:t>mature cystic </a:t>
            </a:r>
            <a:r>
              <a:rPr lang="en-GB" sz="2800" dirty="0" err="1" smtClean="0"/>
              <a:t>teratomas</a:t>
            </a:r>
            <a:r>
              <a:rPr lang="en-GB" sz="2800" dirty="0" smtClean="0"/>
              <a:t> (germ cell family) are by far the most common </a:t>
            </a:r>
            <a:r>
              <a:rPr lang="en-GB" sz="2800" dirty="0" err="1" smtClean="0"/>
              <a:t>beenign</a:t>
            </a:r>
            <a:r>
              <a:rPr lang="en-GB" sz="2800" dirty="0" smtClean="0"/>
              <a:t> ovarian </a:t>
            </a:r>
            <a:r>
              <a:rPr lang="en-GB" sz="2800" dirty="0" err="1" smtClean="0"/>
              <a:t>tumors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Serous </a:t>
            </a:r>
            <a:r>
              <a:rPr lang="en-US" dirty="0" err="1" smtClean="0"/>
              <a:t>cystadenoma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3000" dirty="0" smtClean="0"/>
              <a:t>Arises from </a:t>
            </a:r>
            <a:r>
              <a:rPr lang="en-US" sz="3000" dirty="0" err="1" smtClean="0"/>
              <a:t>totipotent</a:t>
            </a:r>
            <a:r>
              <a:rPr lang="en-US" sz="3000" dirty="0" smtClean="0"/>
              <a:t> surface epithelium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dirty="0" smtClean="0"/>
              <a:t>Common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dirty="0" smtClean="0"/>
              <a:t>Accounts for 40% of ovarian tumors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dirty="0" smtClean="0"/>
              <a:t>Bilateral in 10-15 %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dirty="0" smtClean="0"/>
              <a:t>Chance of malignancy is 40%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b="1" dirty="0" smtClean="0"/>
              <a:t>Pathology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0000"/>
                </a:solidFill>
              </a:rPr>
              <a:t>not as big as </a:t>
            </a:r>
            <a:r>
              <a:rPr lang="en-US" sz="3000" dirty="0" err="1" smtClean="0">
                <a:solidFill>
                  <a:srgbClr val="FF0000"/>
                </a:solidFill>
              </a:rPr>
              <a:t>mucinous</a:t>
            </a:r>
            <a:r>
              <a:rPr lang="en-US" sz="3000" dirty="0" smtClean="0">
                <a:solidFill>
                  <a:srgbClr val="FF0000"/>
                </a:solidFill>
              </a:rPr>
              <a:t> variant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3000" dirty="0" smtClean="0"/>
              <a:t>Focal proliferation of the underlying </a:t>
            </a:r>
            <a:r>
              <a:rPr lang="en-GB" sz="3000" dirty="0" err="1" smtClean="0"/>
              <a:t>stroma</a:t>
            </a:r>
            <a:r>
              <a:rPr lang="en-GB" sz="3000" dirty="0" smtClean="0"/>
              <a:t> may produce firm papillary projections into the cyst</a:t>
            </a:r>
            <a:endParaRPr lang="en-US" sz="30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 hemorrhage in to the cyst is common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 dirty="0" smtClean="0"/>
              <a:t>No abundant secretion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Serous…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 smtClean="0"/>
              <a:t>Naked eye appearance: 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smooth, shiny &amp; grayish wall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Papillary projections</a:t>
            </a:r>
          </a:p>
          <a:p>
            <a:pPr marL="609600" indent="-609600">
              <a:buFontTx/>
              <a:buAutoNum type="arabicPeriod"/>
            </a:pPr>
            <a:r>
              <a:rPr lang="en-GB" sz="2800" dirty="0" smtClean="0"/>
              <a:t>commonly </a:t>
            </a:r>
            <a:r>
              <a:rPr lang="en-GB" sz="2800" dirty="0" err="1" smtClean="0"/>
              <a:t>unilocular</a:t>
            </a:r>
            <a:r>
              <a:rPr lang="en-US" sz="2800" dirty="0" smtClean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Fluid content is clear &amp;  rich in proteins –albumin &amp; globulin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 benign conditions of the ovary</a:t>
            </a:r>
          </a:p>
          <a:p>
            <a:r>
              <a:rPr lang="en-GB" dirty="0" smtClean="0"/>
              <a:t>Explain the clinical presentations of benign disorders and their management</a:t>
            </a:r>
          </a:p>
          <a:p>
            <a:r>
              <a:rPr lang="en-GB" dirty="0" smtClean="0"/>
              <a:t>Describe  malignant conditions of the ovary</a:t>
            </a:r>
          </a:p>
          <a:p>
            <a:r>
              <a:rPr lang="en-GB" dirty="0" smtClean="0"/>
              <a:t>Explain the clinical presentations of malignant disorders and their management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Serous…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 smtClean="0"/>
              <a:t>Microscopic features: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Lining is single layer of </a:t>
            </a:r>
            <a:r>
              <a:rPr lang="en-US" sz="2800" dirty="0" err="1" smtClean="0"/>
              <a:t>cuboidal</a:t>
            </a:r>
            <a:r>
              <a:rPr lang="en-US" sz="2800" dirty="0" smtClean="0"/>
              <a:t> epithelium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Presence of ciliated, secretary  cells resembling fallopian tube lining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Papillary structures have broad dense fibrous tissue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Mucinous </a:t>
            </a:r>
            <a:r>
              <a:rPr lang="en-US" dirty="0" err="1" smtClean="0"/>
              <a:t>cystadenoma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typically found in women in their 30s through 50s</a:t>
            </a:r>
          </a:p>
          <a:p>
            <a:r>
              <a:rPr lang="en-GB" sz="2800" dirty="0" smtClean="0"/>
              <a:t>bilateral  in 8–10% </a:t>
            </a:r>
          </a:p>
          <a:p>
            <a:r>
              <a:rPr lang="en-GB" sz="2800" dirty="0" smtClean="0"/>
              <a:t>largest </a:t>
            </a:r>
            <a:r>
              <a:rPr lang="en-GB" sz="2800" dirty="0" err="1" smtClean="0"/>
              <a:t>tumors</a:t>
            </a:r>
            <a:r>
              <a:rPr lang="en-GB" sz="2800" dirty="0" smtClean="0"/>
              <a:t> found in the human body(70kg)</a:t>
            </a:r>
          </a:p>
          <a:p>
            <a:r>
              <a:rPr lang="en-GB" sz="2800" dirty="0" smtClean="0"/>
              <a:t>the more massive the </a:t>
            </a:r>
            <a:r>
              <a:rPr lang="en-GB" sz="2800" dirty="0" err="1" smtClean="0"/>
              <a:t>tumor</a:t>
            </a:r>
            <a:r>
              <a:rPr lang="en-GB" sz="2800" dirty="0" smtClean="0"/>
              <a:t>, the greater the possibility that it is </a:t>
            </a:r>
            <a:r>
              <a:rPr lang="en-GB" sz="2800" dirty="0" err="1" smtClean="0"/>
              <a:t>mucinous</a:t>
            </a:r>
            <a:endParaRPr lang="en-GB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Mucinous…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Pathology</a:t>
            </a:r>
          </a:p>
          <a:p>
            <a:pPr>
              <a:buNone/>
            </a:pPr>
            <a:r>
              <a:rPr lang="en-GB" sz="2800" dirty="0" err="1" smtClean="0"/>
              <a:t>Nacked</a:t>
            </a:r>
            <a:r>
              <a:rPr lang="en-GB" sz="2800" dirty="0" smtClean="0"/>
              <a:t> eye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</a:t>
            </a:r>
            <a:r>
              <a:rPr lang="en-US" sz="2800" dirty="0" smtClean="0"/>
              <a:t>Lobulated smooth wall with whitish or bluish white appearance</a:t>
            </a:r>
          </a:p>
          <a:p>
            <a:r>
              <a:rPr lang="en-US" sz="2800" dirty="0" smtClean="0"/>
              <a:t>Cut section shows a content of thick, viscid </a:t>
            </a:r>
            <a:r>
              <a:rPr lang="en-US" sz="2800" dirty="0" err="1" smtClean="0"/>
              <a:t>mucin</a:t>
            </a:r>
            <a:r>
              <a:rPr lang="en-US" sz="2800" dirty="0" smtClean="0"/>
              <a:t> which is a glycoprotein &amp; </a:t>
            </a:r>
            <a:r>
              <a:rPr lang="en-US" sz="2800" dirty="0" err="1" smtClean="0"/>
              <a:t>multiloculated</a:t>
            </a:r>
            <a:endParaRPr lang="en-US" sz="2800" dirty="0" smtClean="0"/>
          </a:p>
          <a:p>
            <a:r>
              <a:rPr lang="en-US" sz="2800" dirty="0" smtClean="0"/>
              <a:t>Colorless fluid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Mucinous…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Microscopic features:</a:t>
            </a:r>
          </a:p>
          <a:p>
            <a:r>
              <a:rPr lang="en-US" sz="2800" dirty="0" smtClean="0"/>
              <a:t>Lined by single layer of columnar epithelium</a:t>
            </a:r>
          </a:p>
          <a:p>
            <a:r>
              <a:rPr lang="en-US" sz="2800" dirty="0" smtClean="0"/>
              <a:t>Dark stained basal nucleus</a:t>
            </a:r>
          </a:p>
          <a:p>
            <a:r>
              <a:rPr lang="en-US" sz="2800" dirty="0" smtClean="0"/>
              <a:t>No cilia</a:t>
            </a:r>
          </a:p>
          <a:p>
            <a:r>
              <a:rPr lang="en-US" sz="2800" dirty="0" smtClean="0"/>
              <a:t>Cells are characteristic of </a:t>
            </a:r>
            <a:r>
              <a:rPr lang="en-US" sz="2800" dirty="0" err="1" smtClean="0"/>
              <a:t>endocervix</a:t>
            </a:r>
            <a:endParaRPr lang="en-US" sz="2800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Mature Cystic Teratoma (Benign Cystic Teratoma ,</a:t>
            </a:r>
            <a:r>
              <a:rPr lang="en-US" dirty="0" smtClean="0"/>
              <a:t>Dermoid Cyst)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 smtClean="0"/>
              <a:t>Origin: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Germ cells arrested after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meiotic division(46xx)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 smtClean="0"/>
              <a:t>Pathology:</a:t>
            </a:r>
          </a:p>
          <a:p>
            <a:pPr>
              <a:lnSpc>
                <a:spcPct val="80000"/>
              </a:lnSpc>
            </a:pPr>
            <a:r>
              <a:rPr lang="en-GB" sz="3000" dirty="0" smtClean="0"/>
              <a:t>10 to 25 %of all ovarian </a:t>
            </a:r>
            <a:r>
              <a:rPr lang="en-GB" sz="3000" dirty="0" err="1" smtClean="0"/>
              <a:t>neoplasms</a:t>
            </a:r>
            <a:r>
              <a:rPr lang="en-GB" sz="3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3000" dirty="0" smtClean="0"/>
              <a:t> 60 % of all benign ovarian </a:t>
            </a:r>
            <a:r>
              <a:rPr lang="en-GB" sz="3000" dirty="0" err="1" smtClean="0"/>
              <a:t>neoplasms</a:t>
            </a:r>
            <a:endParaRPr lang="en-GB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Bilateral in 15-20%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Accounts for </a:t>
            </a:r>
            <a:r>
              <a:rPr lang="en-US" sz="3000" b="1" dirty="0" smtClean="0"/>
              <a:t>20-40 %</a:t>
            </a:r>
            <a:r>
              <a:rPr lang="en-US" sz="3000" dirty="0" smtClean="0"/>
              <a:t> of ovarian tumors in pregnancy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Torsion is most common complication (15-20%)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Chance of malignancy is 1-2%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Dermoid Cyst…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Naked eye appearance:</a:t>
            </a:r>
          </a:p>
          <a:p>
            <a:r>
              <a:rPr lang="en-US" dirty="0" smtClean="0"/>
              <a:t>Moderate size cyst</a:t>
            </a:r>
          </a:p>
          <a:p>
            <a:r>
              <a:rPr lang="en-US" dirty="0" smtClean="0"/>
              <a:t>Smooth &amp; tense capsule</a:t>
            </a:r>
          </a:p>
          <a:p>
            <a:r>
              <a:rPr lang="en-US" dirty="0" smtClean="0"/>
              <a:t>Content is predominantly of sebaceous material</a:t>
            </a:r>
          </a:p>
          <a:p>
            <a:r>
              <a:rPr lang="en-US" dirty="0" smtClean="0"/>
              <a:t>Solid area of projection called as </a:t>
            </a:r>
            <a:r>
              <a:rPr lang="en-GB" b="1" i="1" dirty="0" err="1" smtClean="0"/>
              <a:t>Rokitansky</a:t>
            </a:r>
            <a:r>
              <a:rPr lang="en-GB" b="1" i="1" dirty="0" smtClean="0"/>
              <a:t> protuberance, </a:t>
            </a:r>
            <a:r>
              <a:rPr lang="en-GB" b="1" i="1" dirty="0" err="1" smtClean="0"/>
              <a:t>dermoid</a:t>
            </a:r>
            <a:r>
              <a:rPr lang="en-GB" b="1" i="1" dirty="0" smtClean="0"/>
              <a:t> plug, </a:t>
            </a:r>
            <a:r>
              <a:rPr lang="en-GB" b="1" i="1" dirty="0" err="1" smtClean="0"/>
              <a:t>dermoid</a:t>
            </a:r>
            <a:r>
              <a:rPr lang="en-GB" b="1" i="1" dirty="0" smtClean="0"/>
              <a:t> process, </a:t>
            </a:r>
            <a:r>
              <a:rPr lang="en-GB" b="1" i="1" dirty="0" err="1" smtClean="0"/>
              <a:t>dermoid</a:t>
            </a:r>
            <a:r>
              <a:rPr lang="en-GB" b="1" i="1" dirty="0" smtClean="0"/>
              <a:t> </a:t>
            </a:r>
            <a:r>
              <a:rPr lang="en-GB" b="1" i="1" dirty="0" err="1" smtClean="0"/>
              <a:t>mamilla</a:t>
            </a:r>
            <a:r>
              <a:rPr lang="en-GB" b="1" i="1" dirty="0" smtClean="0"/>
              <a:t>,</a:t>
            </a:r>
            <a:r>
              <a:rPr lang="en-GB" b="1" dirty="0" smtClean="0"/>
              <a:t> or </a:t>
            </a:r>
            <a:r>
              <a:rPr lang="en-GB" b="1" i="1" dirty="0" err="1" smtClean="0"/>
              <a:t>embryonal</a:t>
            </a:r>
            <a:r>
              <a:rPr lang="en-GB" b="1" i="1" dirty="0" smtClean="0"/>
              <a:t> rudiment</a:t>
            </a:r>
            <a:r>
              <a:rPr lang="en-US" dirty="0" smtClean="0"/>
              <a:t> ,</a:t>
            </a:r>
            <a:r>
              <a:rPr lang="en-GB" dirty="0" smtClean="0"/>
              <a:t>this protuberance may occasionally be absent or multiple</a:t>
            </a:r>
            <a:endParaRPr lang="en-US" b="1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Dermoid Cyst…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Microscopic features:</a:t>
            </a:r>
          </a:p>
          <a:p>
            <a:r>
              <a:rPr lang="en-US" sz="2800" dirty="0" smtClean="0"/>
              <a:t>Lining epithelium is </a:t>
            </a:r>
            <a:r>
              <a:rPr lang="en-US" sz="2800" b="1" dirty="0" smtClean="0"/>
              <a:t>stratified </a:t>
            </a:r>
            <a:r>
              <a:rPr lang="en-US" sz="2800" b="1" dirty="0" err="1" smtClean="0"/>
              <a:t>squamous</a:t>
            </a:r>
            <a:r>
              <a:rPr lang="en-US" sz="2800" b="1" dirty="0" smtClean="0"/>
              <a:t> </a:t>
            </a:r>
            <a:r>
              <a:rPr lang="en-US" sz="2800" dirty="0" smtClean="0"/>
              <a:t>epithelium &amp; at places with granulation tissue</a:t>
            </a:r>
          </a:p>
          <a:p>
            <a:r>
              <a:rPr lang="en-US" sz="2800" dirty="0" smtClean="0"/>
              <a:t>Most common tissue is </a:t>
            </a:r>
            <a:r>
              <a:rPr lang="en-US" sz="2800" b="1" dirty="0" smtClean="0"/>
              <a:t>ectoderm</a:t>
            </a:r>
          </a:p>
          <a:p>
            <a:r>
              <a:rPr lang="en-US" sz="2800" dirty="0" smtClean="0"/>
              <a:t>Dermoid tumor is a misnomer as it encompasses all germ cell layers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Mature Cystic Teratoma</a:t>
            </a:r>
            <a:endParaRPr lang="en-US" dirty="0"/>
          </a:p>
        </p:txBody>
      </p:sp>
      <p:pic>
        <p:nvPicPr>
          <p:cNvPr id="4" name="Picture 9" descr="teratoma_ba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5608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 of benign tumors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</a:rPr>
              <a:t>Commonly seen in late child bearing age group(30-45) while malignant ovarian tumor are commonly seen b/n age 55-60</a:t>
            </a:r>
          </a:p>
          <a:p>
            <a:r>
              <a:rPr lang="en-US" sz="2800" dirty="0" err="1" smtClean="0"/>
              <a:t>Dermoid</a:t>
            </a:r>
            <a:r>
              <a:rPr lang="en-US" sz="2800" dirty="0" smtClean="0"/>
              <a:t> cyst &amp; mucinous </a:t>
            </a:r>
            <a:r>
              <a:rPr lang="en-US" sz="2800" dirty="0" err="1" smtClean="0"/>
              <a:t>cystadenoma</a:t>
            </a:r>
            <a:r>
              <a:rPr lang="en-US" sz="2800" dirty="0" smtClean="0"/>
              <a:t> are common in reproductive age group</a:t>
            </a:r>
          </a:p>
          <a:p>
            <a:r>
              <a:rPr lang="en-US" sz="2800" dirty="0" smtClean="0"/>
              <a:t>Dermoid cyst &amp; serous </a:t>
            </a:r>
            <a:r>
              <a:rPr lang="en-US" sz="2800" dirty="0" err="1" smtClean="0"/>
              <a:t>cystadenoma</a:t>
            </a:r>
            <a:r>
              <a:rPr lang="en-US" sz="2800" dirty="0" smtClean="0"/>
              <a:t> are common during pregnancy</a:t>
            </a:r>
          </a:p>
          <a:p>
            <a:r>
              <a:rPr lang="en-US" sz="2800" dirty="0" smtClean="0"/>
              <a:t>No association to parity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Most are asymptomatic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Heaviness in the lower abdomen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Gradually increasing mass in the lower abdomen, may also fill the lower abdomen like in case of </a:t>
            </a:r>
            <a:r>
              <a:rPr lang="en-US" sz="2800" dirty="0" err="1" smtClean="0"/>
              <a:t>mucineous</a:t>
            </a:r>
            <a:r>
              <a:rPr lang="en-US" sz="2800" dirty="0" smtClean="0"/>
              <a:t> </a:t>
            </a:r>
            <a:r>
              <a:rPr lang="en-US" sz="2800" dirty="0" err="1" smtClean="0"/>
              <a:t>cystadenoma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Dull aching lower abdominal pain   due to pressure effect  or acute abdomen like in case of serous </a:t>
            </a:r>
            <a:r>
              <a:rPr lang="en-US" sz="2800" dirty="0" err="1" smtClean="0"/>
              <a:t>cystadenoma</a:t>
            </a:r>
            <a:r>
              <a:rPr lang="en-US" sz="2800" dirty="0" smtClean="0"/>
              <a:t> and </a:t>
            </a:r>
            <a:r>
              <a:rPr lang="en-US" sz="2800" dirty="0" err="1" smtClean="0"/>
              <a:t>dermoid</a:t>
            </a:r>
            <a:r>
              <a:rPr lang="en-US" sz="2800" dirty="0" smtClean="0"/>
              <a:t> cyst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No effect on menses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Benign Disorders </a:t>
            </a:r>
            <a:endParaRPr lang="en-GB" dirty="0"/>
          </a:p>
          <a:p>
            <a:r>
              <a:rPr lang="en-GB" dirty="0" smtClean="0"/>
              <a:t>Benign </a:t>
            </a:r>
            <a:r>
              <a:rPr lang="en-GB" dirty="0" err="1" smtClean="0"/>
              <a:t>adnexal</a:t>
            </a:r>
            <a:r>
              <a:rPr lang="en-GB" dirty="0" smtClean="0"/>
              <a:t> masses are </a:t>
            </a:r>
            <a:r>
              <a:rPr lang="en-GB" b="1" dirty="0" smtClean="0"/>
              <a:t>common</a:t>
            </a:r>
            <a:r>
              <a:rPr lang="en-GB" dirty="0" smtClean="0"/>
              <a:t> in women in the reproductive age group</a:t>
            </a:r>
          </a:p>
          <a:p>
            <a:r>
              <a:rPr lang="en-GB" dirty="0" smtClean="0"/>
              <a:t> caused by physiologic </a:t>
            </a:r>
            <a:r>
              <a:rPr lang="en-GB" b="1" dirty="0" smtClean="0"/>
              <a:t>cysts</a:t>
            </a:r>
            <a:r>
              <a:rPr lang="en-GB" dirty="0" smtClean="0"/>
              <a:t> or benign </a:t>
            </a:r>
            <a:r>
              <a:rPr lang="en-GB" b="1" dirty="0" err="1" smtClean="0"/>
              <a:t>neoplasms</a:t>
            </a:r>
            <a:endParaRPr lang="en-GB" b="1" dirty="0" smtClean="0"/>
          </a:p>
          <a:p>
            <a:r>
              <a:rPr lang="en-GB" dirty="0" smtClean="0"/>
              <a:t>The management of these benign masses is dictated by their presentation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-</a:t>
            </a:r>
            <a:r>
              <a:rPr lang="en-GB" b="1" dirty="0" err="1" smtClean="0"/>
              <a:t>hemorrhage</a:t>
            </a:r>
            <a:r>
              <a:rPr lang="en-GB" dirty="0" smtClean="0"/>
              <a:t> of a ruptured cyst or ovarian </a:t>
            </a:r>
            <a:r>
              <a:rPr lang="en-GB" b="1" dirty="0" smtClean="0"/>
              <a:t>torsion</a:t>
            </a:r>
            <a:endParaRPr lang="en-GB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Signs:</a:t>
            </a:r>
          </a:p>
          <a:p>
            <a:r>
              <a:rPr lang="en-US" sz="2800" dirty="0" smtClean="0"/>
              <a:t>General condition remain unaffected</a:t>
            </a:r>
          </a:p>
          <a:p>
            <a:r>
              <a:rPr lang="en-US" sz="2800" b="1" dirty="0" err="1" smtClean="0"/>
              <a:t>Cachexia</a:t>
            </a:r>
            <a:r>
              <a:rPr lang="en-US" sz="2800" dirty="0" smtClean="0"/>
              <a:t> in </a:t>
            </a:r>
            <a:r>
              <a:rPr lang="en-US" sz="2800" dirty="0" err="1" smtClean="0"/>
              <a:t>mucinous</a:t>
            </a:r>
            <a:r>
              <a:rPr lang="en-US" sz="2800" dirty="0" smtClean="0"/>
              <a:t> </a:t>
            </a:r>
            <a:r>
              <a:rPr lang="en-US" sz="2800" dirty="0" err="1" smtClean="0"/>
              <a:t>cystadenoma</a:t>
            </a:r>
            <a:endParaRPr lang="en-US" sz="2800" dirty="0" smtClean="0"/>
          </a:p>
          <a:p>
            <a:r>
              <a:rPr lang="en-US" sz="2800" dirty="0" smtClean="0"/>
              <a:t>There may be </a:t>
            </a:r>
            <a:r>
              <a:rPr lang="en-US" sz="2800" dirty="0" smtClean="0">
                <a:solidFill>
                  <a:srgbClr val="FF0000"/>
                </a:solidFill>
              </a:rPr>
              <a:t>pitting edema in lower extremities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Abdominal mass either central or  in  one side</a:t>
            </a:r>
          </a:p>
          <a:p>
            <a:r>
              <a:rPr lang="en-US" sz="2800" dirty="0" smtClean="0"/>
              <a:t>Cystic/ tense cystic feel or solid/firm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Signs: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Mass freely mobile from side to side but not from above to downwards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Usually smooth surface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Non-tender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Dull at the center &amp; resonant at the flanks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Positive fluid thrill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/>
            <a:r>
              <a:rPr lang="en-US" dirty="0" smtClean="0"/>
              <a:t>Meig’s Syndrome/ </a:t>
            </a:r>
            <a:r>
              <a:rPr lang="en-US" dirty="0" err="1" smtClean="0"/>
              <a:t>pseudomeig’s</a:t>
            </a:r>
            <a:r>
              <a:rPr lang="en-US" dirty="0" smtClean="0"/>
              <a:t> syndrome -</a:t>
            </a:r>
            <a:r>
              <a:rPr lang="en-US" dirty="0" err="1" smtClean="0"/>
              <a:t>Meigs</a:t>
            </a:r>
            <a:r>
              <a:rPr lang="en-US" dirty="0" smtClean="0"/>
              <a:t>' syndrome refers to the occurrence of an ovarian </a:t>
            </a:r>
            <a:r>
              <a:rPr lang="en-US" dirty="0" err="1" smtClean="0"/>
              <a:t>fibroma</a:t>
            </a:r>
            <a:r>
              <a:rPr lang="en-US" dirty="0" smtClean="0"/>
              <a:t>, </a:t>
            </a:r>
            <a:r>
              <a:rPr lang="en-US" dirty="0" err="1" smtClean="0"/>
              <a:t>ascites</a:t>
            </a:r>
            <a:r>
              <a:rPr lang="en-US" dirty="0" smtClean="0"/>
              <a:t>, and pleural effusion, which collectively mimic the presentation of ovarian cancer </a:t>
            </a:r>
          </a:p>
          <a:p>
            <a:pPr marL="609600" indent="-609600"/>
            <a:r>
              <a:rPr lang="en-US" dirty="0" smtClean="0"/>
              <a:t>There may be friction rub at the mass</a:t>
            </a:r>
          </a:p>
          <a:p>
            <a:pPr marL="609600" indent="-609600"/>
            <a:r>
              <a:rPr lang="en-US" dirty="0" smtClean="0"/>
              <a:t>Pelvic examination:</a:t>
            </a:r>
          </a:p>
          <a:p>
            <a:pPr marL="609600" indent="-609600">
              <a:buNone/>
            </a:pPr>
            <a:r>
              <a:rPr lang="en-US" dirty="0" smtClean="0"/>
              <a:t>-Mass felt separate from the uterus -b/c the mass </a:t>
            </a:r>
            <a:r>
              <a:rPr lang="en-US" dirty="0" err="1" smtClean="0"/>
              <a:t>donot</a:t>
            </a:r>
            <a:r>
              <a:rPr lang="en-US" dirty="0" smtClean="0"/>
              <a:t> move while doing bimanual </a:t>
            </a:r>
            <a:r>
              <a:rPr lang="en-US" dirty="0" err="1" smtClean="0"/>
              <a:t>examin</a:t>
            </a:r>
            <a:r>
              <a:rPr lang="en-US" dirty="0" smtClean="0"/>
              <a:t>. with one hand on the mass and the dominant hand in the cervix </a:t>
            </a:r>
          </a:p>
          <a:p>
            <a:pPr marL="609600" indent="-609600">
              <a:buNone/>
            </a:pPr>
            <a:r>
              <a:rPr lang="en-US" dirty="0" smtClean="0"/>
              <a:t>-Groove between mass &amp; uterus</a:t>
            </a:r>
          </a:p>
          <a:p>
            <a:pPr marL="609600" indent="-609600">
              <a:buNone/>
            </a:pPr>
            <a:r>
              <a:rPr lang="en-US" dirty="0" smtClean="0"/>
              <a:t>-Movement of cervix fails to move the mass</a:t>
            </a:r>
          </a:p>
          <a:p>
            <a:pPr marL="609600" indent="-609600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for benign ovarian tumors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Ultrasound with / without color Doppler studies: helps to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Measure the size of the tumor, Nature , consistency of tumor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Associated ascites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Septation &amp; thickness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Blood flow-increased blood flow indicate malignant tumor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dirty="0" smtClean="0"/>
              <a:t>Plain  x-ray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dirty="0" smtClean="0"/>
              <a:t>EUA (examination under anesthesia)in doubtful cases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dirty="0" smtClean="0"/>
              <a:t>Laparoscopy/</a:t>
            </a:r>
            <a:r>
              <a:rPr lang="en-US" sz="2800" dirty="0" err="1" smtClean="0"/>
              <a:t>laparatomy</a:t>
            </a:r>
            <a:r>
              <a:rPr lang="en-US" sz="2800" dirty="0" smtClean="0"/>
              <a:t>  and doing   Cytology or Histology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of lower abdominal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Fibroid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Functional cyst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Inflammatory mass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Pregnancy with or without fibroid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Mesenteric cyst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Para-ovarian cyst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Full bladder</a:t>
            </a:r>
          </a:p>
          <a:p>
            <a:pPr marL="609600" indent="-609600">
              <a:buNone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Torsion of the pedicle</a:t>
            </a:r>
          </a:p>
          <a:p>
            <a:r>
              <a:rPr lang="en-US" dirty="0" err="1" smtClean="0"/>
              <a:t>Intracystic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Rupture</a:t>
            </a:r>
          </a:p>
          <a:p>
            <a:r>
              <a:rPr lang="en-US" dirty="0" err="1" smtClean="0"/>
              <a:t>Pseudomyxoma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endParaRPr lang="en-US" dirty="0" smtClean="0"/>
          </a:p>
          <a:p>
            <a:r>
              <a:rPr lang="en-US" dirty="0" smtClean="0"/>
              <a:t>malignancy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torsion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b="1" dirty="0" smtClean="0"/>
              <a:t>Incidence</a:t>
            </a:r>
            <a:r>
              <a:rPr lang="en-US" dirty="0" smtClean="0"/>
              <a:t>: 10-15 % at operation</a:t>
            </a:r>
          </a:p>
          <a:p>
            <a:pPr marL="609600" indent="-609600"/>
            <a:r>
              <a:rPr lang="en-US" dirty="0" smtClean="0"/>
              <a:t>Common in tumors: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Moderate size with round contour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Moderate weight/ </a:t>
            </a:r>
            <a:r>
              <a:rPr lang="en-US" dirty="0" err="1" smtClean="0"/>
              <a:t>dermoid</a:t>
            </a:r>
            <a:r>
              <a:rPr lang="en-US" dirty="0" smtClean="0"/>
              <a:t> cyst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Free mobility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Long pedicle</a:t>
            </a:r>
          </a:p>
          <a:p>
            <a:pPr marL="609600" indent="-609600"/>
            <a:r>
              <a:rPr lang="en-US" dirty="0" smtClean="0"/>
              <a:t>More common in </a:t>
            </a:r>
            <a:r>
              <a:rPr lang="en-US" b="1" dirty="0" err="1" smtClean="0"/>
              <a:t>dermoid</a:t>
            </a:r>
            <a:r>
              <a:rPr lang="en-US" dirty="0" smtClean="0"/>
              <a:t> &amp; </a:t>
            </a:r>
            <a:r>
              <a:rPr lang="en-US" b="1" dirty="0" smtClean="0"/>
              <a:t>serous </a:t>
            </a:r>
            <a:r>
              <a:rPr lang="en-US" b="1" dirty="0" err="1" smtClean="0"/>
              <a:t>cystadenoma</a:t>
            </a:r>
            <a:endParaRPr lang="en-US" b="1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torsion…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b="1" dirty="0" smtClean="0"/>
              <a:t>Causes</a:t>
            </a:r>
            <a:r>
              <a:rPr lang="en-US" dirty="0" smtClean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Trauma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Intestinal peristalsis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Violent physical movement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Contraction with pregnant uterus</a:t>
            </a:r>
          </a:p>
          <a:p>
            <a:pPr marL="609600" indent="-609600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torsion…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Clinical features</a:t>
            </a:r>
          </a:p>
          <a:p>
            <a:r>
              <a:rPr lang="en-US" dirty="0" smtClean="0"/>
              <a:t>Symptoms depend on the extent of interference with blood supply</a:t>
            </a:r>
          </a:p>
          <a:p>
            <a:r>
              <a:rPr lang="en-US" dirty="0" smtClean="0"/>
              <a:t>Sudden onset  lower abdominal pain</a:t>
            </a:r>
          </a:p>
          <a:p>
            <a:r>
              <a:rPr lang="en-US" dirty="0" smtClean="0"/>
              <a:t>Complete occlusion manifests with  severe pain</a:t>
            </a:r>
          </a:p>
          <a:p>
            <a:r>
              <a:rPr lang="en-US" dirty="0" smtClean="0"/>
              <a:t>Low grade fever</a:t>
            </a:r>
          </a:p>
          <a:p>
            <a:r>
              <a:rPr lang="en-US" dirty="0" smtClean="0"/>
              <a:t>Tachycardia, tender lower abdomen with mass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Ruptured Ectopic pregnancy</a:t>
            </a:r>
          </a:p>
          <a:p>
            <a:r>
              <a:rPr lang="en-US" dirty="0" smtClean="0"/>
              <a:t>Acute appendicitis</a:t>
            </a:r>
          </a:p>
          <a:p>
            <a:r>
              <a:rPr lang="en-US" dirty="0" smtClean="0"/>
              <a:t>PID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hydraminos</a:t>
            </a:r>
            <a:endParaRPr lang="en-US" dirty="0" smtClean="0"/>
          </a:p>
          <a:p>
            <a:r>
              <a:rPr lang="en-US" dirty="0" smtClean="0"/>
              <a:t>Torsion of </a:t>
            </a:r>
            <a:r>
              <a:rPr lang="en-US" dirty="0" err="1" smtClean="0"/>
              <a:t>pedunculated</a:t>
            </a:r>
            <a:r>
              <a:rPr lang="en-US" dirty="0" smtClean="0"/>
              <a:t> </a:t>
            </a:r>
            <a:r>
              <a:rPr lang="en-US" dirty="0" err="1" smtClean="0"/>
              <a:t>subserous</a:t>
            </a:r>
            <a:r>
              <a:rPr lang="en-US" dirty="0" smtClean="0"/>
              <a:t> </a:t>
            </a:r>
            <a:r>
              <a:rPr lang="en-US" dirty="0" err="1" smtClean="0"/>
              <a:t>myoma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-the above are also DDX for acute abdomen together with ruptured </a:t>
            </a:r>
            <a:r>
              <a:rPr lang="en-US" dirty="0" err="1" smtClean="0"/>
              <a:t>tuboovarian</a:t>
            </a:r>
            <a:r>
              <a:rPr lang="en-US" dirty="0" smtClean="0"/>
              <a:t> </a:t>
            </a:r>
            <a:r>
              <a:rPr lang="en-US" dirty="0" err="1" smtClean="0"/>
              <a:t>abcess</a:t>
            </a:r>
            <a:r>
              <a:rPr lang="en-US" dirty="0" smtClean="0"/>
              <a:t>,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Treatment</a:t>
            </a:r>
            <a:r>
              <a:rPr lang="en-US" dirty="0" smtClean="0"/>
              <a:t>: LAPAROTOMY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Neoplastic Vs non </a:t>
            </a:r>
            <a:r>
              <a:rPr lang="en-US" dirty="0" err="1" smtClean="0"/>
              <a:t>neoplastic</a:t>
            </a:r>
            <a:endParaRPr lang="en-US" dirty="0" smtClean="0"/>
          </a:p>
          <a:p>
            <a:r>
              <a:rPr lang="en-US" dirty="0" smtClean="0"/>
              <a:t>Ovarian cyst Vs Cystic ovary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GB" dirty="0" smtClean="0"/>
              <a:t>cellular proliferation Vs</a:t>
            </a:r>
            <a:r>
              <a:rPr lang="en-US" dirty="0" smtClean="0"/>
              <a:t>  </a:t>
            </a:r>
            <a:r>
              <a:rPr lang="en-GB" dirty="0" smtClean="0"/>
              <a:t>accumulation of </a:t>
            </a:r>
            <a:r>
              <a:rPr lang="en-GB" dirty="0" err="1" smtClean="0"/>
              <a:t>intracystic</a:t>
            </a:r>
            <a:r>
              <a:rPr lang="en-GB" dirty="0" smtClean="0"/>
              <a:t> fluids </a:t>
            </a:r>
          </a:p>
          <a:p>
            <a:pPr marL="609600" indent="-609600">
              <a:buNone/>
            </a:pPr>
            <a:r>
              <a:rPr lang="en-US" dirty="0" smtClean="0"/>
              <a:t>Causes of non </a:t>
            </a:r>
            <a:r>
              <a:rPr lang="en-US" dirty="0" err="1" smtClean="0"/>
              <a:t>neoplastic</a:t>
            </a:r>
            <a:r>
              <a:rPr lang="en-US" dirty="0" smtClean="0"/>
              <a:t> enlargement include: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Follicular cysts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cyst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Theca </a:t>
            </a:r>
            <a:r>
              <a:rPr lang="en-US" dirty="0" err="1" smtClean="0"/>
              <a:t>Leutin</a:t>
            </a:r>
            <a:r>
              <a:rPr lang="en-US" dirty="0" smtClean="0"/>
              <a:t> cysts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PCOS</a:t>
            </a:r>
          </a:p>
          <a:p>
            <a:pPr marL="609600" indent="-609600">
              <a:buFontTx/>
              <a:buAutoNum type="arabicPeriod"/>
            </a:pPr>
            <a:r>
              <a:rPr lang="en-US" dirty="0" err="1" smtClean="0"/>
              <a:t>Endometrioma</a:t>
            </a:r>
            <a:r>
              <a:rPr lang="en-US" dirty="0" smtClean="0"/>
              <a:t> ( </a:t>
            </a:r>
            <a:r>
              <a:rPr lang="en-US" dirty="0" err="1" smtClean="0"/>
              <a:t>checolate</a:t>
            </a:r>
            <a:r>
              <a:rPr lang="en-US" dirty="0" smtClean="0"/>
              <a:t> cysts)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Infectious,  TOA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benign ovarian tumors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 for operation</a:t>
            </a:r>
          </a:p>
          <a:p>
            <a:r>
              <a:rPr lang="en-US" dirty="0" smtClean="0"/>
              <a:t>Complications may occur any time</a:t>
            </a:r>
          </a:p>
          <a:p>
            <a:r>
              <a:rPr lang="en-US" dirty="0" smtClean="0"/>
              <a:t>Deliver tumor intact</a:t>
            </a:r>
          </a:p>
          <a:p>
            <a:r>
              <a:rPr lang="en-US" dirty="0" smtClean="0"/>
              <a:t>Inspect other ovary &amp; other structures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Cyst</a:t>
            </a:r>
            <a:r>
              <a:rPr lang="en-US" dirty="0" smtClean="0"/>
              <a:t>ectomy for those who need fertility  and  </a:t>
            </a:r>
            <a:r>
              <a:rPr lang="en-US" dirty="0" err="1" smtClean="0"/>
              <a:t>oopherectomy</a:t>
            </a:r>
            <a:r>
              <a:rPr lang="en-US" dirty="0" smtClean="0"/>
              <a:t> for those who </a:t>
            </a:r>
            <a:r>
              <a:rPr lang="en-US" dirty="0" err="1" smtClean="0"/>
              <a:t>doesnt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Borderline malignant epithelial tumors of the ovary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/>
            <a:r>
              <a:rPr lang="en-US" dirty="0" smtClean="0"/>
              <a:t>Low malignant potential</a:t>
            </a:r>
          </a:p>
          <a:p>
            <a:pPr marL="609600" indent="-609600"/>
            <a:r>
              <a:rPr lang="en-US" dirty="0" smtClean="0"/>
              <a:t>Constitutes 10-20% of all epithelial tumors</a:t>
            </a:r>
          </a:p>
          <a:p>
            <a:pPr marL="609600" indent="-609600"/>
            <a:r>
              <a:rPr lang="en-US" b="1" dirty="0" smtClean="0"/>
              <a:t>Characterized by</a:t>
            </a:r>
            <a:r>
              <a:rPr lang="en-US" dirty="0" smtClean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Cellular </a:t>
            </a:r>
            <a:r>
              <a:rPr lang="en-US" dirty="0" err="1" smtClean="0"/>
              <a:t>pleomorphism</a:t>
            </a:r>
            <a:r>
              <a:rPr lang="en-US" dirty="0" smtClean="0"/>
              <a:t>(different form)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Stratification/ pseudo-stratification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No </a:t>
            </a:r>
            <a:r>
              <a:rPr lang="en-US" b="1" dirty="0" err="1" smtClean="0"/>
              <a:t>stromal</a:t>
            </a:r>
            <a:r>
              <a:rPr lang="en-US" b="1" dirty="0" smtClean="0"/>
              <a:t> invasion</a:t>
            </a:r>
          </a:p>
          <a:p>
            <a:pPr marL="609600" indent="-609600"/>
            <a:r>
              <a:rPr lang="en-US" b="1" dirty="0" smtClean="0"/>
              <a:t>Treatment</a:t>
            </a:r>
            <a:r>
              <a:rPr lang="en-US" dirty="0" smtClean="0"/>
              <a:t>: Unilateral </a:t>
            </a:r>
            <a:r>
              <a:rPr lang="en-US" dirty="0" err="1" smtClean="0"/>
              <a:t>oophrectomy</a:t>
            </a:r>
            <a:r>
              <a:rPr lang="en-US" dirty="0" smtClean="0"/>
              <a:t> for young age or TAH ( total abdominal hysterectomy)+ BSO( bilateral </a:t>
            </a:r>
            <a:r>
              <a:rPr lang="en-US" dirty="0" err="1" smtClean="0"/>
              <a:t>salpingoopherectomy</a:t>
            </a:r>
            <a:r>
              <a:rPr lang="en-US" dirty="0" smtClean="0"/>
              <a:t>)  if bilateral involvement  b/c once bilateral </a:t>
            </a:r>
            <a:r>
              <a:rPr lang="en-US" dirty="0" err="1" smtClean="0"/>
              <a:t>oophorectomy</a:t>
            </a:r>
            <a:r>
              <a:rPr lang="en-US" dirty="0" smtClean="0"/>
              <a:t> is done there is no need to leave uterus since pregnancy </a:t>
            </a:r>
            <a:r>
              <a:rPr lang="en-US" dirty="0" err="1" smtClean="0"/>
              <a:t>donot</a:t>
            </a:r>
            <a:r>
              <a:rPr lang="en-US" dirty="0" smtClean="0"/>
              <a:t> occur in absence of ovulation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ovarian tumor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Incidence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Constitutes about 15-20% of genital malignancy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More common in USA &amp; </a:t>
            </a:r>
            <a:r>
              <a:rPr lang="en-US" dirty="0" err="1" smtClean="0"/>
              <a:t>Scandivian</a:t>
            </a:r>
            <a:r>
              <a:rPr lang="en-US" dirty="0" smtClean="0"/>
              <a:t> countries: low incidence in Japan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of ovarian </a:t>
            </a:r>
            <a:r>
              <a:rPr lang="en-US" dirty="0" err="1" smtClean="0"/>
              <a:t>neoplasms</a:t>
            </a:r>
            <a:r>
              <a:rPr lang="en-US" dirty="0" smtClean="0"/>
              <a:t> are malignant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Mean age about 60-65 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common cause of cancer deaths exceeded by </a:t>
            </a:r>
            <a:r>
              <a:rPr lang="en-US" dirty="0"/>
              <a:t>lung, breast, </a:t>
            </a:r>
            <a:r>
              <a:rPr lang="en-US" dirty="0" smtClean="0"/>
              <a:t>&amp;colon malignancies.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Life time risk</a:t>
            </a:r>
            <a:r>
              <a:rPr lang="en-US" dirty="0" smtClean="0"/>
              <a:t> </a:t>
            </a:r>
            <a:r>
              <a:rPr lang="en-US" b="1" dirty="0" smtClean="0"/>
              <a:t>1-1.5%</a:t>
            </a:r>
            <a:r>
              <a:rPr lang="en-US" dirty="0" smtClean="0"/>
              <a:t>, dying from ovarian cancer is </a:t>
            </a:r>
            <a:r>
              <a:rPr lang="en-US" b="1" dirty="0" smtClean="0"/>
              <a:t>0.5%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AETIOLOGY OF EPITHELIAL OVARIAN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en-GB" sz="3300" dirty="0" smtClean="0"/>
              <a:t>Several current hypotheses attempt to explain the aetiology of ovarian cancer, although </a:t>
            </a:r>
            <a:r>
              <a:rPr lang="en-GB" sz="3300" b="1" dirty="0" smtClean="0"/>
              <a:t>no hypothesis </a:t>
            </a:r>
            <a:r>
              <a:rPr lang="en-GB" sz="3300" dirty="0" smtClean="0"/>
              <a:t>convincingly draws together every strand of evidence</a:t>
            </a:r>
          </a:p>
          <a:p>
            <a:pPr>
              <a:buFont typeface="Wingdings" pitchFamily="2" charset="2"/>
              <a:buChar char="Ø"/>
            </a:pPr>
            <a:r>
              <a:rPr lang="en-US" sz="3300" b="1" dirty="0" smtClean="0"/>
              <a:t>Incessant ovulation </a:t>
            </a:r>
            <a:r>
              <a:rPr lang="en-GB" sz="3300" b="1" dirty="0" smtClean="0">
                <a:solidFill>
                  <a:srgbClr val="FF0000"/>
                </a:solidFill>
              </a:rPr>
              <a:t>hypothesis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dirty="0" smtClean="0"/>
              <a:t>( </a:t>
            </a:r>
            <a:r>
              <a:rPr lang="en-US" sz="3300" dirty="0" err="1" smtClean="0"/>
              <a:t>Fathalla</a:t>
            </a:r>
            <a:r>
              <a:rPr lang="en-US" sz="3300" dirty="0" smtClean="0"/>
              <a:t> 1971)</a:t>
            </a:r>
            <a:r>
              <a:rPr lang="en-GB" sz="3300" dirty="0" smtClean="0"/>
              <a:t> states that cancers arise as a result of repeated trauma to the epithelial cells during ovulation.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     </a:t>
            </a:r>
            <a:r>
              <a:rPr lang="en-GB" sz="3300" dirty="0" smtClean="0"/>
              <a:t>Ovulations in the 20- to 29-year age group are associated with the greatest risk, with a 20% increase in risk associated with each year of ovulation over this age period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 smtClean="0"/>
              <a:t>The pituitary </a:t>
            </a:r>
            <a:r>
              <a:rPr lang="en-GB" sz="3300" b="1" dirty="0" err="1" smtClean="0"/>
              <a:t>gonadotrophin</a:t>
            </a:r>
            <a:r>
              <a:rPr lang="en-GB" sz="3300" b="1" dirty="0" smtClean="0"/>
              <a:t> </a:t>
            </a:r>
            <a:r>
              <a:rPr lang="en-GB" sz="3300" b="1" dirty="0" smtClean="0">
                <a:solidFill>
                  <a:srgbClr val="FF0000"/>
                </a:solidFill>
              </a:rPr>
              <a:t>hypothesis</a:t>
            </a:r>
            <a:r>
              <a:rPr lang="en-GB" sz="3300" b="1" dirty="0" smtClean="0"/>
              <a:t> </a:t>
            </a:r>
            <a:r>
              <a:rPr lang="en-GB" sz="3300" dirty="0" smtClean="0"/>
              <a:t>suggests that high levels of </a:t>
            </a:r>
            <a:r>
              <a:rPr lang="en-GB" sz="3300" dirty="0" err="1" smtClean="0"/>
              <a:t>gonadotrophins</a:t>
            </a:r>
            <a:r>
              <a:rPr lang="en-GB" sz="3300" dirty="0" smtClean="0"/>
              <a:t> acting via the stimulation of oestrogens cause ovarian epithelial cells to become trapped in inclusion cysts and undergo malignant change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 smtClean="0"/>
              <a:t>The androgenic/progesterone </a:t>
            </a:r>
            <a:r>
              <a:rPr lang="en-GB" sz="3300" b="1" dirty="0" smtClean="0">
                <a:solidFill>
                  <a:srgbClr val="FF0000"/>
                </a:solidFill>
              </a:rPr>
              <a:t>hypothesis</a:t>
            </a:r>
            <a:r>
              <a:rPr lang="en-GB" sz="3300" b="1" dirty="0" smtClean="0"/>
              <a:t> </a:t>
            </a:r>
            <a:r>
              <a:rPr lang="en-GB" sz="3300" dirty="0" smtClean="0"/>
              <a:t>suggests that androgens, which are increased in obesity and the postmenopausal state, stimulate cancer formation, while progesterone is protective</a:t>
            </a:r>
          </a:p>
          <a:p>
            <a:pPr marL="590550" indent="-59055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/>
              <a:t>The inflammation </a:t>
            </a:r>
            <a:r>
              <a:rPr lang="en-GB" b="1" dirty="0" smtClean="0">
                <a:solidFill>
                  <a:srgbClr val="FF0000"/>
                </a:solidFill>
              </a:rPr>
              <a:t>hypothesis</a:t>
            </a:r>
            <a:r>
              <a:rPr lang="en-GB" b="1" dirty="0" smtClean="0"/>
              <a:t> </a:t>
            </a:r>
            <a:r>
              <a:rPr lang="en-GB" dirty="0" smtClean="0"/>
              <a:t>states that inflammation plays a role in cancer formation, which explains the risk factors of pelvic inflammatory disease and the protective effect of tubal ligation and hysterectomy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The ovarian </a:t>
            </a:r>
            <a:r>
              <a:rPr lang="en-GB" b="1" dirty="0" err="1" smtClean="0"/>
              <a:t>stromal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hypothesis</a:t>
            </a:r>
            <a:r>
              <a:rPr lang="en-GB" b="1" dirty="0" smtClean="0"/>
              <a:t> </a:t>
            </a:r>
            <a:r>
              <a:rPr lang="en-GB" dirty="0" smtClean="0"/>
              <a:t>states that, following ovulation, some theca and </a:t>
            </a:r>
            <a:r>
              <a:rPr lang="en-GB" dirty="0" err="1" smtClean="0"/>
              <a:t>granulosa</a:t>
            </a:r>
            <a:r>
              <a:rPr lang="en-GB" dirty="0" smtClean="0"/>
              <a:t> cells fail to </a:t>
            </a:r>
            <a:r>
              <a:rPr lang="en-GB" dirty="0" err="1" smtClean="0"/>
              <a:t>apoptose</a:t>
            </a:r>
            <a:r>
              <a:rPr lang="en-GB" dirty="0" smtClean="0"/>
              <a:t>, and persist while retaining their ability to produce steroids, thus stimulating cancer</a:t>
            </a:r>
            <a:endParaRPr lang="en-US" dirty="0" smtClean="0"/>
          </a:p>
          <a:p>
            <a:r>
              <a:rPr lang="en-GB" b="1" dirty="0" smtClean="0"/>
              <a:t>None of these hypotheses completely explains all the data from epidemiology</a:t>
            </a:r>
            <a:endParaRPr lang="en-GB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 FACTORS FOR OVARIAN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marL="590550" indent="-590550">
              <a:buNone/>
            </a:pPr>
            <a:r>
              <a:rPr lang="en-US" dirty="0" smtClean="0"/>
              <a:t> 1.   </a:t>
            </a:r>
            <a:r>
              <a:rPr lang="en-US" dirty="0" err="1" smtClean="0"/>
              <a:t>Nulliparity</a:t>
            </a:r>
            <a:endParaRPr lang="en-US" dirty="0" smtClean="0"/>
          </a:p>
          <a:p>
            <a:pPr marL="590550" indent="-590550">
              <a:buNone/>
            </a:pPr>
            <a:r>
              <a:rPr lang="en-US" dirty="0" smtClean="0"/>
              <a:t> 2.   Effect of ovulation inducing drugs is not certain.</a:t>
            </a:r>
          </a:p>
          <a:p>
            <a:pPr marL="590550" indent="-590550">
              <a:buNone/>
            </a:pPr>
            <a:r>
              <a:rPr lang="en-US" dirty="0" smtClean="0"/>
              <a:t>3.   Early menarche and late menopause</a:t>
            </a:r>
          </a:p>
          <a:p>
            <a:pPr marL="590550" indent="-590550">
              <a:buNone/>
            </a:pPr>
            <a:r>
              <a:rPr lang="en-US" dirty="0" smtClean="0"/>
              <a:t> 4.  Talc &amp; asbestos exposure</a:t>
            </a:r>
          </a:p>
          <a:p>
            <a:pPr marL="590550" indent="-590550">
              <a:lnSpc>
                <a:spcPct val="90000"/>
              </a:lnSpc>
              <a:buNone/>
            </a:pPr>
            <a:r>
              <a:rPr lang="en-US" dirty="0" smtClean="0"/>
              <a:t>5.   Use of coffee, tobacco, alcohol &amp;   dietary fat 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dirty="0" smtClean="0"/>
              <a:t>Highest incidence in industrialized countries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dirty="0" smtClean="0"/>
              <a:t>Family history of the different syndromes</a:t>
            </a:r>
          </a:p>
          <a:p>
            <a:pPr marL="590550" indent="-590550">
              <a:lnSpc>
                <a:spcPct val="90000"/>
              </a:lnSpc>
            </a:pPr>
            <a:r>
              <a:rPr lang="en-US" b="1" dirty="0" smtClean="0"/>
              <a:t>Protective factors</a:t>
            </a:r>
            <a:r>
              <a:rPr lang="en-US" dirty="0" smtClean="0"/>
              <a:t>: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increasing parity reduces the risk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COC &amp; Implant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Breast feeding, tubal ligation &amp; hysterectomy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HEREDITARY OVARIAN CANCER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pPr marL="660400" indent="-660400">
              <a:lnSpc>
                <a:spcPct val="90000"/>
              </a:lnSpc>
            </a:pPr>
            <a:r>
              <a:rPr lang="en-GB" dirty="0" smtClean="0"/>
              <a:t>in order of highest frequency: 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1. Breast/ovarian cancer syndrome (HBOC)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        - early-onset (before 50 years of age) breast and ovarian cancer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2. Hereditary site-specific ovarian cancer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3. Hereditary </a:t>
            </a:r>
            <a:r>
              <a:rPr lang="en-GB" dirty="0" err="1" smtClean="0"/>
              <a:t>nonpolyposis</a:t>
            </a:r>
            <a:r>
              <a:rPr lang="en-GB" dirty="0" smtClean="0"/>
              <a:t> colon cancer syndrome (HNPCC) or Lynch syndrome type II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          - early-onset proximal colon cancer 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GB" dirty="0" smtClean="0"/>
              <a:t>          - </a:t>
            </a:r>
            <a:r>
              <a:rPr lang="en-GB" dirty="0" err="1" smtClean="0"/>
              <a:t>extracolonic</a:t>
            </a:r>
            <a:r>
              <a:rPr lang="en-GB" dirty="0" smtClean="0"/>
              <a:t> </a:t>
            </a:r>
            <a:r>
              <a:rPr lang="en-GB" b="1" dirty="0" smtClean="0"/>
              <a:t>adenocarcinomas</a:t>
            </a:r>
            <a:r>
              <a:rPr lang="en-GB" dirty="0" smtClean="0"/>
              <a:t> including cancers of the </a:t>
            </a:r>
            <a:r>
              <a:rPr lang="en-GB" dirty="0" err="1" smtClean="0"/>
              <a:t>endometrium</a:t>
            </a:r>
            <a:r>
              <a:rPr lang="en-GB" dirty="0" smtClean="0"/>
              <a:t> and ovary</a:t>
            </a:r>
          </a:p>
          <a:p>
            <a:pPr marL="660400" indent="-660400">
              <a:lnSpc>
                <a:spcPct val="90000"/>
              </a:lnSpc>
              <a:buNone/>
            </a:pPr>
            <a:endParaRPr lang="en-US" dirty="0" smtClean="0"/>
          </a:p>
          <a:p>
            <a:pPr marL="660400" indent="-660400">
              <a:lnSpc>
                <a:spcPct val="90000"/>
              </a:lnSpc>
              <a:buNone/>
            </a:pPr>
            <a:r>
              <a:rPr lang="en-US" dirty="0" smtClean="0"/>
              <a:t>BRCA1 (60x increased risk), BRCA2 (30x), HNPCC (13x)</a:t>
            </a:r>
            <a:endParaRPr lang="en-GB" dirty="0" smtClean="0"/>
          </a:p>
          <a:p>
            <a:pPr marL="660400" indent="-660400">
              <a:lnSpc>
                <a:spcPct val="90000"/>
              </a:lnSpc>
              <a:buNone/>
            </a:pPr>
            <a:endParaRPr lang="en-US" dirty="0" smtClean="0"/>
          </a:p>
          <a:p>
            <a:pPr marL="660400" indent="-660400">
              <a:lnSpc>
                <a:spcPct val="90000"/>
              </a:lnSpc>
            </a:pPr>
            <a:r>
              <a:rPr lang="en-US" dirty="0" smtClean="0"/>
              <a:t>Familial cancer account for only 5-10% of cases 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dirty="0" smtClean="0"/>
              <a:t>Pathologic types: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b="1" dirty="0" smtClean="0"/>
              <a:t>Primary(80%):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dirty="0" smtClean="0"/>
              <a:t>Epithelial (80-90)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dirty="0" smtClean="0"/>
              <a:t>Non-epithelial</a:t>
            </a:r>
          </a:p>
          <a:p>
            <a:pPr marL="660400" indent="-660400">
              <a:lnSpc>
                <a:spcPct val="90000"/>
              </a:lnSpc>
              <a:buFontTx/>
              <a:buAutoNum type="alphaLcPeriod"/>
            </a:pPr>
            <a:r>
              <a:rPr lang="en-US" dirty="0" smtClean="0"/>
              <a:t>Germ cell (10-20%)</a:t>
            </a:r>
          </a:p>
          <a:p>
            <a:pPr marL="660400" indent="-660400">
              <a:lnSpc>
                <a:spcPct val="90000"/>
              </a:lnSpc>
              <a:buFontTx/>
              <a:buAutoNum type="alphaLcPeriod"/>
            </a:pPr>
            <a:r>
              <a:rPr lang="en-US" dirty="0" smtClean="0"/>
              <a:t>Sex-cord </a:t>
            </a:r>
            <a:r>
              <a:rPr lang="en-US" dirty="0" err="1" smtClean="0"/>
              <a:t>stromal</a:t>
            </a:r>
            <a:r>
              <a:rPr lang="en-US" dirty="0" smtClean="0"/>
              <a:t> (3-5%)</a:t>
            </a:r>
          </a:p>
          <a:p>
            <a:pPr marL="660400" indent="-660400">
              <a:lnSpc>
                <a:spcPct val="90000"/>
              </a:lnSpc>
              <a:buFontTx/>
              <a:buAutoNum type="alphaLcPeriod"/>
            </a:pPr>
            <a:r>
              <a:rPr lang="en-US" dirty="0" smtClean="0"/>
              <a:t>Unclassified</a:t>
            </a:r>
          </a:p>
          <a:p>
            <a:pPr marL="660400" indent="-6604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2.   </a:t>
            </a:r>
            <a:r>
              <a:rPr lang="en-US" b="1" dirty="0" smtClean="0"/>
              <a:t>Secondary(20%)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epithelial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Account for 90% of all primary ovarian cancers</a:t>
            </a:r>
          </a:p>
          <a:p>
            <a:pPr marL="609600" indent="-609600"/>
            <a:r>
              <a:rPr lang="en-US" dirty="0" smtClean="0"/>
              <a:t>Constitute both solid &amp; cystic, </a:t>
            </a:r>
            <a:r>
              <a:rPr lang="en-US" dirty="0" smtClean="0">
                <a:solidFill>
                  <a:srgbClr val="FF0000"/>
                </a:solidFill>
              </a:rPr>
              <a:t>most cystic</a:t>
            </a:r>
          </a:p>
          <a:p>
            <a:pPr marL="609600" indent="-609600"/>
            <a:r>
              <a:rPr lang="en-US" dirty="0" smtClean="0"/>
              <a:t>Bilateral in 50%</a:t>
            </a:r>
          </a:p>
          <a:p>
            <a:pPr marL="609600" indent="-609600"/>
            <a:r>
              <a:rPr lang="en-US" dirty="0" smtClean="0"/>
              <a:t>Arise as De Novo as malignant or malignant transformation from  benign tumors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epithelial…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 smtClean="0"/>
              <a:t>Cytological variants: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Serous </a:t>
            </a:r>
            <a:r>
              <a:rPr lang="en-US" dirty="0" err="1" smtClean="0"/>
              <a:t>cystadenocarcinoma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Mucinous </a:t>
            </a:r>
            <a:r>
              <a:rPr lang="en-US" dirty="0" err="1" smtClean="0"/>
              <a:t>cystadenocarcinoma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err="1" smtClean="0"/>
              <a:t>Endometroid</a:t>
            </a:r>
            <a:r>
              <a:rPr lang="en-US" dirty="0" smtClean="0"/>
              <a:t> carcinoma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Transitional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Clear cell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Mixed 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Undifferentiated and Unclassified</a:t>
            </a:r>
          </a:p>
          <a:p>
            <a:pPr marL="609600" indent="-609600"/>
            <a:r>
              <a:rPr lang="en-US" dirty="0" err="1" smtClean="0"/>
              <a:t>Endometroid</a:t>
            </a:r>
            <a:r>
              <a:rPr lang="en-US" dirty="0" smtClean="0"/>
              <a:t> variant is associated with endometrial cancer in 20%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dirty="0" smtClean="0"/>
              <a:t>Features of functional cyst: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Temporarily related to </a:t>
            </a:r>
            <a:r>
              <a:rPr lang="en-US" b="1" dirty="0" smtClean="0"/>
              <a:t>hormonal disorders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Complicated rarely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Sometimes confused with </a:t>
            </a:r>
            <a:r>
              <a:rPr lang="en-US" dirty="0" err="1" smtClean="0"/>
              <a:t>neoplasia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serous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75% of epithelial cancers are of the serous </a:t>
            </a:r>
            <a:r>
              <a:rPr lang="en-US" dirty="0" err="1" smtClean="0"/>
              <a:t>histologic</a:t>
            </a:r>
            <a:r>
              <a:rPr lang="en-US" dirty="0" smtClean="0"/>
              <a:t> type</a:t>
            </a:r>
          </a:p>
          <a:p>
            <a:r>
              <a:rPr lang="en-US" dirty="0" smtClean="0"/>
              <a:t>The grade of tumor should be identified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GB" dirty="0" smtClean="0"/>
              <a:t>grade 1 :well-differentiated</a:t>
            </a:r>
          </a:p>
          <a:p>
            <a:pPr>
              <a:buNone/>
            </a:pPr>
            <a:r>
              <a:rPr lang="en-GB" dirty="0" smtClean="0"/>
              <a:t>    -grade 2:composed of a mixture of the two patterns</a:t>
            </a:r>
          </a:p>
          <a:p>
            <a:pPr>
              <a:buNone/>
            </a:pPr>
            <a:r>
              <a:rPr lang="en-GB" dirty="0" smtClean="0"/>
              <a:t>    -grade 3:composed almost entirely of sheets of malignant cells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Laminated, calcified </a:t>
            </a:r>
            <a:r>
              <a:rPr lang="en-US" dirty="0" err="1" smtClean="0"/>
              <a:t>psammoma</a:t>
            </a:r>
            <a:r>
              <a:rPr lang="en-US" dirty="0" smtClean="0"/>
              <a:t> bodies are found in 80% of serous carcinomas(</a:t>
            </a:r>
            <a:r>
              <a:rPr lang="en-GB" dirty="0" smtClean="0"/>
              <a:t>precipitation of calcium-phosphate apatite crystals)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Malignant Mucinous Carcinomas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Mucinous carcinoma account for 20% of ovarian  epithelial cancers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Bilateral tumors occur in 8% to 10% of cases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mucinous</a:t>
            </a:r>
            <a:r>
              <a:rPr lang="en-US" dirty="0" smtClean="0"/>
              <a:t> lesions are </a:t>
            </a:r>
            <a:r>
              <a:rPr lang="en-US" dirty="0" err="1" smtClean="0"/>
              <a:t>intraovarian</a:t>
            </a:r>
            <a:r>
              <a:rPr lang="en-US" dirty="0" smtClean="0"/>
              <a:t> in 95% to 98% of cases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Characterized by</a:t>
            </a:r>
            <a:r>
              <a:rPr lang="en-US" b="1" dirty="0" smtClean="0"/>
              <a:t> </a:t>
            </a:r>
            <a:r>
              <a:rPr lang="en-US" b="1" i="1" dirty="0" err="1" smtClean="0"/>
              <a:t>Pseudomyxoma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peritonei</a:t>
            </a:r>
            <a:endParaRPr lang="en-US" b="1" i="1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Malignant </a:t>
            </a:r>
            <a:r>
              <a:rPr lang="en-GB" b="1" i="1" dirty="0" err="1" smtClean="0"/>
              <a:t>Endometrioid</a:t>
            </a:r>
            <a:r>
              <a:rPr lang="en-GB" b="1" i="1" dirty="0" smtClean="0"/>
              <a:t> Carcinomas</a:t>
            </a:r>
            <a:br>
              <a:rPr lang="en-GB" b="1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characterized by an </a:t>
            </a:r>
            <a:r>
              <a:rPr lang="en-GB" dirty="0" err="1" smtClean="0"/>
              <a:t>adenomatous</a:t>
            </a:r>
            <a:r>
              <a:rPr lang="en-GB" dirty="0" smtClean="0"/>
              <a:t> pattern with all the potential variations of epithelia found in the uterus.</a:t>
            </a:r>
          </a:p>
          <a:p>
            <a:r>
              <a:rPr lang="en-GB" b="1" i="1" dirty="0" smtClean="0"/>
              <a:t>Multifocal Disease</a:t>
            </a:r>
          </a:p>
          <a:p>
            <a:pPr>
              <a:buNone/>
            </a:pPr>
            <a:r>
              <a:rPr lang="en-GB" b="1" dirty="0" smtClean="0"/>
              <a:t>     </a:t>
            </a:r>
            <a:r>
              <a:rPr lang="en-GB" sz="2800" dirty="0" smtClean="0"/>
              <a:t>-15% to 20% of the cases with carcinoma of the </a:t>
            </a:r>
            <a:r>
              <a:rPr lang="en-GB" sz="2800" dirty="0" err="1" smtClean="0"/>
              <a:t>endometrium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     -prognosis:30% to 40% 5-year survival(</a:t>
            </a:r>
            <a:r>
              <a:rPr lang="en-GB" sz="2800" dirty="0" err="1" smtClean="0"/>
              <a:t>mets</a:t>
            </a:r>
            <a:r>
              <a:rPr lang="en-GB" sz="2800" dirty="0" smtClean="0"/>
              <a:t> from uterus to ovary) vs 75% to 80% 5-year survival(multifocal disease)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Well differentiated </a:t>
            </a:r>
            <a:r>
              <a:rPr lang="en-GB" dirty="0" smtClean="0"/>
              <a:t>carcinomas represent separate primary lesions rather than ovarian metastases from the uterus</a:t>
            </a:r>
          </a:p>
          <a:p>
            <a:r>
              <a:rPr lang="en-GB" b="1" dirty="0" err="1" smtClean="0"/>
              <a:t>Multinodular</a:t>
            </a:r>
            <a:r>
              <a:rPr lang="en-GB" b="1" dirty="0" smtClean="0"/>
              <a:t> </a:t>
            </a:r>
            <a:r>
              <a:rPr lang="en-GB" dirty="0" smtClean="0"/>
              <a:t>disease in the ovary is a hallmark of metastasis from the </a:t>
            </a:r>
            <a:r>
              <a:rPr lang="en-GB" dirty="0" err="1" smtClean="0"/>
              <a:t>endometrium</a:t>
            </a:r>
            <a:endParaRPr lang="en-GB" dirty="0" smtClean="0"/>
          </a:p>
          <a:p>
            <a:r>
              <a:rPr lang="en-GB" dirty="0" smtClean="0"/>
              <a:t>Patients with </a:t>
            </a:r>
            <a:r>
              <a:rPr lang="en-GB" b="1" dirty="0" smtClean="0"/>
              <a:t>bilateral</a:t>
            </a:r>
            <a:r>
              <a:rPr lang="en-GB" dirty="0" smtClean="0"/>
              <a:t> ovarian involvement, </a:t>
            </a:r>
            <a:r>
              <a:rPr lang="en-GB" b="1" dirty="0" smtClean="0"/>
              <a:t>vascular invasion</a:t>
            </a:r>
            <a:r>
              <a:rPr lang="en-GB" dirty="0" smtClean="0"/>
              <a:t>, ovaries </a:t>
            </a:r>
            <a:r>
              <a:rPr lang="en-GB" b="1" dirty="0" smtClean="0"/>
              <a:t>less than 5 cm </a:t>
            </a:r>
            <a:r>
              <a:rPr lang="en-GB" dirty="0" smtClean="0"/>
              <a:t>in size, or </a:t>
            </a:r>
            <a:r>
              <a:rPr lang="en-GB" b="1" dirty="0" smtClean="0"/>
              <a:t>deep </a:t>
            </a:r>
            <a:r>
              <a:rPr lang="en-GB" b="1" dirty="0" err="1" smtClean="0"/>
              <a:t>myometrial</a:t>
            </a:r>
            <a:r>
              <a:rPr lang="en-GB" b="1" dirty="0" smtClean="0"/>
              <a:t> </a:t>
            </a:r>
            <a:r>
              <a:rPr lang="en-GB" dirty="0" smtClean="0"/>
              <a:t>invasion should be assessed for probable primary uterine </a:t>
            </a:r>
            <a:r>
              <a:rPr lang="en-GB" dirty="0" err="1" smtClean="0"/>
              <a:t>tumor</a:t>
            </a:r>
            <a:r>
              <a:rPr lang="en-GB" dirty="0" smtClean="0"/>
              <a:t> metastatic to the ovary 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Clinical Features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Ovarian </a:t>
            </a:r>
            <a:r>
              <a:rPr lang="en-US" sz="2800" dirty="0"/>
              <a:t>cancer is called the </a:t>
            </a:r>
            <a:r>
              <a:rPr lang="en-US" sz="2800" b="1" dirty="0"/>
              <a:t>“silent killer” </a:t>
            </a:r>
          </a:p>
          <a:p>
            <a:r>
              <a:rPr lang="en-US" sz="2800" dirty="0"/>
              <a:t>Commonly held that women are asymptomatic until late in the course of the disease</a:t>
            </a:r>
            <a:r>
              <a:rPr lang="en-US" sz="2800" dirty="0" smtClean="0"/>
              <a:t>:</a:t>
            </a:r>
            <a:endParaRPr lang="en-US" sz="2800" b="1" dirty="0"/>
          </a:p>
          <a:p>
            <a:r>
              <a:rPr lang="en-US" sz="2800" dirty="0" err="1" smtClean="0"/>
              <a:t>So,One</a:t>
            </a:r>
            <a:r>
              <a:rPr lang="en-US" sz="2800" dirty="0" smtClean="0"/>
              <a:t> </a:t>
            </a:r>
            <a:r>
              <a:rPr lang="en-US" sz="2800" dirty="0"/>
              <a:t>of the best ways to detect early ovarian cancer is for both the patient and the physician to maintain a </a:t>
            </a:r>
            <a:r>
              <a:rPr lang="en-US" sz="2800" b="1" dirty="0"/>
              <a:t>high index of suspicion </a:t>
            </a:r>
            <a:r>
              <a:rPr lang="en-US" sz="2800" dirty="0"/>
              <a:t>of the diagnosis in the symptomatic </a:t>
            </a:r>
            <a:r>
              <a:rPr lang="en-US" sz="2800" dirty="0" smtClean="0"/>
              <a:t>woman is a </a:t>
            </a:r>
            <a:r>
              <a:rPr lang="en-US" sz="2800" b="1" dirty="0" smtClean="0"/>
              <a:t>misconception</a:t>
            </a:r>
            <a:endParaRPr lang="en-US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More than </a:t>
            </a:r>
            <a:r>
              <a:rPr lang="en-US" b="1" dirty="0" smtClean="0"/>
              <a:t>80% </a:t>
            </a:r>
            <a:r>
              <a:rPr lang="en-US" dirty="0" smtClean="0"/>
              <a:t>of epithelial ovarian cancers are found in postmenopausal women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peak incidence of invasive epithelial ovarian cancer is at </a:t>
            </a:r>
            <a:r>
              <a:rPr lang="en-US" b="1" dirty="0" smtClean="0"/>
              <a:t>56 to 60 </a:t>
            </a:r>
            <a:r>
              <a:rPr lang="en-US" dirty="0" smtClean="0"/>
              <a:t>years of 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About 30% of ovarian </a:t>
            </a:r>
            <a:r>
              <a:rPr lang="en-US" dirty="0" err="1" smtClean="0"/>
              <a:t>neoplasms</a:t>
            </a:r>
            <a:r>
              <a:rPr lang="en-US" dirty="0" smtClean="0"/>
              <a:t> in postmenopausal women are malignant, whereas only about 7% of ovarian epithelial tumors in premenopausal patients are frankly malignant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89" y="471489"/>
            <a:ext cx="7848600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Screening for Ovarian Cancer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11066" y="1400174"/>
            <a:ext cx="7700596" cy="54578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b="1" dirty="0" smtClean="0"/>
              <a:t>Rationales</a:t>
            </a:r>
            <a:r>
              <a:rPr lang="de-DE" dirty="0" smtClean="0"/>
              <a:t>: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de-DE" sz="7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100" dirty="0" smtClean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 b="0" dirty="0" smtClean="0"/>
              <a:t>	</a:t>
            </a:r>
            <a:r>
              <a:rPr lang="de-DE" sz="2800" b="0" dirty="0" smtClean="0"/>
              <a:t>1.  </a:t>
            </a:r>
            <a:r>
              <a:rPr lang="de-DE" sz="2800" b="1" dirty="0" smtClean="0"/>
              <a:t>70%</a:t>
            </a:r>
            <a:r>
              <a:rPr lang="de-DE" sz="2800" b="0" dirty="0" smtClean="0"/>
              <a:t> of ovarian cancers are diagnosed after the disease has  spread beyond the ovaries (stage IIb–IV).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0" dirty="0" smtClean="0"/>
              <a:t>	2.  Ovarian neoplasms grow quickly and often painlessly without  significant symptoms in early </a:t>
            </a:r>
            <a:r>
              <a:rPr lang="de-DE" sz="2800" b="1" dirty="0" smtClean="0"/>
              <a:t>stages Ia–IIa</a:t>
            </a:r>
            <a:r>
              <a:rPr lang="de-DE" sz="2800" b="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0" dirty="0" smtClean="0"/>
              <a:t>	3.  Three screening techniques are available: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de-DE" sz="2800" b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0" dirty="0" smtClean="0"/>
              <a:t>	         -  Pelvic examination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0" dirty="0" smtClean="0"/>
              <a:t>	         -  CA 125 tumor marker level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0" dirty="0" smtClean="0"/>
              <a:t>	         -  Transvaginal ultrasound/color doppler imaging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2000" b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800" b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18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412" y="357189"/>
            <a:ext cx="7848600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Screening for Ovarian Cancer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32693" y="980729"/>
            <a:ext cx="7835412" cy="5666136"/>
          </a:xfrm>
        </p:spPr>
        <p:txBody>
          <a:bodyPr>
            <a:normAutofit fontScale="92500" lnSpcReduction="10000"/>
          </a:bodyPr>
          <a:lstStyle/>
          <a:p>
            <a:pPr marL="419100" indent="-419100">
              <a:lnSpc>
                <a:spcPct val="90000"/>
              </a:lnSpc>
            </a:pPr>
            <a:r>
              <a:rPr lang="de-DE" dirty="0" smtClean="0"/>
              <a:t>Problems:</a:t>
            </a:r>
            <a:r>
              <a:rPr lang="de-DE" sz="2500" dirty="0" smtClean="0"/>
              <a:t> </a:t>
            </a:r>
          </a:p>
          <a:p>
            <a:pPr marL="419100" indent="-419100">
              <a:lnSpc>
                <a:spcPct val="30000"/>
              </a:lnSpc>
            </a:pPr>
            <a:endParaRPr lang="de-DE" sz="500" dirty="0" smtClean="0"/>
          </a:p>
          <a:p>
            <a:pPr marL="835025" lvl="1" indent="-381000">
              <a:lnSpc>
                <a:spcPct val="90000"/>
              </a:lnSpc>
              <a:buFontTx/>
              <a:buNone/>
            </a:pPr>
            <a:r>
              <a:rPr lang="de-DE" dirty="0" smtClean="0"/>
              <a:t>1. No data that screening tests reduce mortality from OC.</a:t>
            </a:r>
          </a:p>
          <a:p>
            <a:pPr marL="835025" lvl="1" indent="-381000">
              <a:lnSpc>
                <a:spcPct val="90000"/>
              </a:lnSpc>
              <a:buFontTx/>
              <a:buNone/>
            </a:pPr>
            <a:r>
              <a:rPr lang="de-DE" dirty="0" smtClean="0"/>
              <a:t>2. Insufficient evidence that screening can detect early-stage OC thus  reducing mortality.</a:t>
            </a:r>
          </a:p>
          <a:p>
            <a:pPr marL="835025" lvl="1" indent="-381000">
              <a:lnSpc>
                <a:spcPct val="50000"/>
              </a:lnSpc>
            </a:pPr>
            <a:endParaRPr lang="de-DE" sz="700" dirty="0" smtClean="0"/>
          </a:p>
          <a:p>
            <a:pPr marL="419100" indent="-419100">
              <a:lnSpc>
                <a:spcPct val="90000"/>
              </a:lnSpc>
            </a:pPr>
            <a:r>
              <a:rPr lang="de-DE" dirty="0" smtClean="0"/>
              <a:t>Reasons:</a:t>
            </a:r>
          </a:p>
          <a:p>
            <a:pPr marL="835025" lvl="1" indent="-381000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Many false-positive results leading to unnecessary surgery.</a:t>
            </a:r>
          </a:p>
          <a:p>
            <a:pPr marL="835025" lvl="1" indent="-381000">
              <a:lnSpc>
                <a:spcPct val="90000"/>
              </a:lnSpc>
              <a:buFontTx/>
              <a:buAutoNum type="arabicPeriod"/>
            </a:pPr>
            <a:r>
              <a:rPr lang="de-DE" dirty="0" smtClean="0">
                <a:solidFill>
                  <a:srgbClr val="D80427"/>
                </a:solidFill>
              </a:rPr>
              <a:t>Positive predictive value so far 4% only. </a:t>
            </a:r>
            <a:endParaRPr lang="de-DE" dirty="0" smtClean="0"/>
          </a:p>
          <a:p>
            <a:pPr marL="419100" indent="-419100">
              <a:lnSpc>
                <a:spcPct val="90000"/>
              </a:lnSpc>
            </a:pPr>
            <a:r>
              <a:rPr lang="de-DE" dirty="0" smtClean="0"/>
              <a:t>Consequences:</a:t>
            </a:r>
          </a:p>
          <a:p>
            <a:pPr marL="419100" indent="-419100">
              <a:lnSpc>
                <a:spcPct val="90000"/>
              </a:lnSpc>
              <a:buFont typeface="Wingdings" pitchFamily="2" charset="2"/>
              <a:buNone/>
            </a:pPr>
            <a:r>
              <a:rPr lang="de-DE" sz="2500" dirty="0" smtClean="0"/>
              <a:t>	</a:t>
            </a:r>
            <a:r>
              <a:rPr lang="de-DE" sz="2600" b="0" dirty="0" smtClean="0"/>
              <a:t>1.  Screening of women with higher risk!</a:t>
            </a:r>
          </a:p>
          <a:p>
            <a:pPr marL="419100" indent="-419100">
              <a:lnSpc>
                <a:spcPct val="90000"/>
              </a:lnSpc>
              <a:buFont typeface="Wingdings" pitchFamily="2" charset="2"/>
              <a:buNone/>
            </a:pPr>
            <a:r>
              <a:rPr lang="de-DE" sz="2600" b="0" dirty="0" smtClean="0"/>
              <a:t>	2.  Normal lifetime risk for OC                                           1.6%</a:t>
            </a:r>
          </a:p>
          <a:p>
            <a:pPr marL="419100" indent="-419100">
              <a:lnSpc>
                <a:spcPct val="90000"/>
              </a:lnSpc>
              <a:buFont typeface="Wingdings" pitchFamily="2" charset="2"/>
              <a:buNone/>
            </a:pPr>
            <a:r>
              <a:rPr lang="de-DE" sz="2600" b="0" dirty="0" smtClean="0"/>
              <a:t>	3.  Family history of one relative with OC lifetime risk5.0%.</a:t>
            </a:r>
          </a:p>
          <a:p>
            <a:pPr marL="419100" indent="-419100">
              <a:lnSpc>
                <a:spcPct val="90000"/>
              </a:lnSpc>
              <a:buFont typeface="Wingdings" pitchFamily="2" charset="2"/>
              <a:buNone/>
            </a:pPr>
            <a:r>
              <a:rPr lang="de-DE" sz="2600" b="0" dirty="0" smtClean="0"/>
              <a:t>	4.  Family history two relatives with OC                   7.0%.  </a:t>
            </a:r>
          </a:p>
          <a:p>
            <a:pPr marL="419100" indent="-419100">
              <a:lnSpc>
                <a:spcPct val="90000"/>
              </a:lnSpc>
            </a:pPr>
            <a:endParaRPr lang="de-DE" sz="2600" b="0" dirty="0" smtClean="0"/>
          </a:p>
          <a:p>
            <a:pPr marL="419100" indent="-419100">
              <a:lnSpc>
                <a:spcPct val="90000"/>
              </a:lnSpc>
              <a:buFontTx/>
              <a:buChar char="-"/>
            </a:pPr>
            <a:endParaRPr lang="de-DE" sz="1800" dirty="0" smtClean="0"/>
          </a:p>
          <a:p>
            <a:pPr marL="419100" indent="-419100"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de-DE" sz="1800" dirty="0" smtClean="0"/>
          </a:p>
          <a:p>
            <a:pPr marL="835025" lvl="1" indent="-381000">
              <a:lnSpc>
                <a:spcPct val="90000"/>
              </a:lnSpc>
            </a:pPr>
            <a:endParaRPr lang="de-DE" sz="1800" dirty="0" smtClean="0"/>
          </a:p>
          <a:p>
            <a:pPr marL="835025" lvl="1" indent="-381000">
              <a:lnSpc>
                <a:spcPct val="90000"/>
              </a:lnSpc>
            </a:pPr>
            <a:endParaRPr lang="de-DE" sz="1800" dirty="0" smtClean="0"/>
          </a:p>
          <a:p>
            <a:pPr marL="835025" lvl="1" indent="-381000">
              <a:lnSpc>
                <a:spcPct val="90000"/>
              </a:lnSpc>
            </a:pPr>
            <a:endParaRPr lang="de-DE" sz="18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412" y="414339"/>
            <a:ext cx="7848600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Screening for Ovarian Cancer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11066" y="1633538"/>
            <a:ext cx="7848600" cy="4462462"/>
          </a:xfrm>
        </p:spPr>
        <p:txBody>
          <a:bodyPr>
            <a:normAutofit/>
          </a:bodyPr>
          <a:lstStyle/>
          <a:p>
            <a:r>
              <a:rPr lang="de-DE" dirty="0" smtClean="0"/>
              <a:t> 1. </a:t>
            </a:r>
            <a:r>
              <a:rPr lang="de-DE" b="1" dirty="0" smtClean="0"/>
              <a:t>Pelvic examination</a:t>
            </a:r>
            <a:r>
              <a:rPr lang="de-DE" dirty="0" smtClean="0"/>
              <a:t>: </a:t>
            </a:r>
          </a:p>
          <a:p>
            <a:pPr lvl="1">
              <a:lnSpc>
                <a:spcPct val="140000"/>
              </a:lnSpc>
            </a:pPr>
            <a:r>
              <a:rPr lang="de-DE" dirty="0" smtClean="0"/>
              <a:t>Sensitivity for detecting a mass 5 cm in diameter = 67%.</a:t>
            </a:r>
          </a:p>
          <a:p>
            <a:pPr lvl="1">
              <a:buFontTx/>
              <a:buNone/>
            </a:pPr>
            <a:r>
              <a:rPr lang="de-DE" sz="2200" b="1" u="sng" dirty="0" smtClean="0"/>
              <a:t>Conclusion</a:t>
            </a:r>
            <a:r>
              <a:rPr lang="de-DE" sz="2200" b="1" dirty="0" smtClean="0"/>
              <a:t>:</a:t>
            </a:r>
            <a:r>
              <a:rPr lang="de-DE" b="1" dirty="0" smtClean="0"/>
              <a:t> </a:t>
            </a:r>
          </a:p>
          <a:p>
            <a:pPr lvl="1">
              <a:buFontTx/>
              <a:buNone/>
            </a:pPr>
            <a:r>
              <a:rPr lang="de-DE" dirty="0" smtClean="0"/>
              <a:t>Pelvic examination is necessary but inadequate as a screening method!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408" y="328614"/>
            <a:ext cx="8250115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Screening for Ovarian Cancer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56089" y="1168400"/>
            <a:ext cx="8532934" cy="5689600"/>
          </a:xfrm>
        </p:spPr>
        <p:txBody>
          <a:bodyPr>
            <a:noAutofit/>
          </a:bodyPr>
          <a:lstStyle/>
          <a:p>
            <a:r>
              <a:rPr lang="de-DE" sz="2400" dirty="0" smtClean="0"/>
              <a:t>2</a:t>
            </a:r>
            <a:r>
              <a:rPr lang="de-DE" sz="2400" b="1" dirty="0" smtClean="0"/>
              <a:t>: CA 125 tumor marker level</a:t>
            </a:r>
            <a:r>
              <a:rPr lang="de-DE" sz="2400" dirty="0" smtClean="0"/>
              <a:t>: </a:t>
            </a:r>
          </a:p>
          <a:p>
            <a:pPr lvl="1"/>
            <a:r>
              <a:rPr lang="de-DE" sz="2400" dirty="0" smtClean="0"/>
              <a:t>Normal level &lt; 35 U/ml</a:t>
            </a:r>
          </a:p>
          <a:p>
            <a:pPr lvl="1"/>
            <a:r>
              <a:rPr lang="de-DE" sz="2400" dirty="0" smtClean="0"/>
              <a:t>85% of epithelial ovarian cancers are  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de-DE" sz="2400" dirty="0" smtClean="0"/>
              <a:t>35 U/ml (stage I 15% only!)</a:t>
            </a:r>
          </a:p>
          <a:p>
            <a:pPr lvl="1"/>
            <a:r>
              <a:rPr lang="de-DE" sz="2400" dirty="0" smtClean="0"/>
              <a:t>Ca 125 good for screening advanced ovarian cancer stage IIb–IV  without impact on mortality!</a:t>
            </a:r>
          </a:p>
          <a:p>
            <a:pPr lvl="1"/>
            <a:r>
              <a:rPr lang="de-DE" sz="2400" dirty="0" smtClean="0"/>
              <a:t>Other conditions show elevated CA 125 levels </a:t>
            </a:r>
            <a:r>
              <a:rPr lang="de-DE" sz="2400" dirty="0" smtClean="0">
                <a:cs typeface="Arial" charset="0"/>
              </a:rPr>
              <a:t>→</a:t>
            </a:r>
            <a:r>
              <a:rPr lang="de-DE" sz="2400" dirty="0" smtClean="0"/>
              <a:t> Endometriosis, pelvic inflammatory disease, adenomyosis of the uterus, liver disease, pancreatitis, peritonitis, endometrial adenocarcinoma, biliary and hepatic, pancreatic breast, and colon carcinomas. 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de-DE" sz="2400" dirty="0" smtClean="0"/>
          </a:p>
          <a:p>
            <a:pPr>
              <a:buFont typeface="Wingdings" pitchFamily="2" charset="2"/>
              <a:buNone/>
            </a:pPr>
            <a:endParaRPr lang="de-DE" sz="2400" u="sng" dirty="0" smtClean="0"/>
          </a:p>
          <a:p>
            <a:pPr>
              <a:buFont typeface="Wingdings" pitchFamily="2" charset="2"/>
              <a:buNone/>
            </a:pPr>
            <a:endParaRPr lang="de-DE" sz="2400" u="sng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b="1" dirty="0" smtClean="0"/>
              <a:t>Follicular Cysts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2800" dirty="0" smtClean="0"/>
              <a:t>-common and vary in diameter from </a:t>
            </a:r>
            <a:r>
              <a:rPr lang="en-GB" sz="2800" b="1" dirty="0" smtClean="0"/>
              <a:t>3 to 8 cm</a:t>
            </a:r>
          </a:p>
          <a:p>
            <a:pPr>
              <a:buNone/>
            </a:pPr>
            <a:r>
              <a:rPr lang="en-GB" sz="2800" dirty="0"/>
              <a:t> </a:t>
            </a:r>
            <a:r>
              <a:rPr lang="en-GB" sz="2800" dirty="0" smtClean="0"/>
              <a:t>  -</a:t>
            </a:r>
            <a:r>
              <a:rPr lang="en-GB" sz="2800" dirty="0" err="1" smtClean="0"/>
              <a:t>Histologically</a:t>
            </a:r>
            <a:r>
              <a:rPr lang="en-GB" sz="2800" dirty="0" smtClean="0"/>
              <a:t>, they are seen to be lined by an inner layer of </a:t>
            </a:r>
            <a:r>
              <a:rPr lang="en-GB" sz="2800" b="1" dirty="0" err="1" smtClean="0"/>
              <a:t>granulosa</a:t>
            </a:r>
            <a:r>
              <a:rPr lang="en-GB" sz="2800" b="1" dirty="0" smtClean="0"/>
              <a:t> cells </a:t>
            </a:r>
            <a:r>
              <a:rPr lang="en-GB" sz="2800" dirty="0" smtClean="0"/>
              <a:t>and an outer layer of theca </a:t>
            </a:r>
            <a:r>
              <a:rPr lang="en-GB" sz="2800" dirty="0" err="1" smtClean="0"/>
              <a:t>interna</a:t>
            </a:r>
            <a:r>
              <a:rPr lang="en-GB" sz="2800" dirty="0" smtClean="0"/>
              <a:t> cells that may or may not be luteinized</a:t>
            </a:r>
          </a:p>
          <a:p>
            <a:pPr>
              <a:buNone/>
            </a:pPr>
            <a:r>
              <a:rPr lang="en-GB" sz="2800" dirty="0"/>
              <a:t> </a:t>
            </a:r>
            <a:r>
              <a:rPr lang="en-GB" sz="2800" dirty="0" smtClean="0"/>
              <a:t>  -result from a </a:t>
            </a:r>
            <a:r>
              <a:rPr lang="en-GB" sz="2800" dirty="0" smtClean="0">
                <a:solidFill>
                  <a:srgbClr val="FF0000"/>
                </a:solidFill>
              </a:rPr>
              <a:t>failure in ovulation</a:t>
            </a:r>
          </a:p>
          <a:p>
            <a:pPr>
              <a:buNone/>
            </a:pPr>
            <a:r>
              <a:rPr lang="en-GB" sz="2800" dirty="0"/>
              <a:t> </a:t>
            </a:r>
            <a:r>
              <a:rPr lang="en-GB" sz="2800" dirty="0" smtClean="0"/>
              <a:t>  -typically they are asymptomatic, although bleeding and torsion can occur</a:t>
            </a:r>
          </a:p>
          <a:p>
            <a:pPr>
              <a:buNone/>
            </a:pPr>
            <a:r>
              <a:rPr lang="en-GB" dirty="0" smtClean="0"/>
              <a:t>   -</a:t>
            </a:r>
            <a:r>
              <a:rPr lang="en-GB" sz="2800" b="1" dirty="0" smtClean="0"/>
              <a:t>AUB </a:t>
            </a:r>
            <a:r>
              <a:rPr lang="en-GB" sz="2800" dirty="0" smtClean="0"/>
              <a:t>associated with a disturbance of the </a:t>
            </a:r>
            <a:r>
              <a:rPr lang="en-GB" sz="2800" dirty="0" err="1" smtClean="0"/>
              <a:t>ovulatory</a:t>
            </a:r>
            <a:r>
              <a:rPr lang="en-GB" sz="2800" dirty="0" smtClean="0"/>
              <a:t> pattern</a:t>
            </a:r>
            <a:endParaRPr lang="en-GB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u="sng" dirty="0" smtClean="0"/>
              <a:t>Conclusion:</a:t>
            </a:r>
            <a:r>
              <a:rPr lang="de-DE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r>
              <a:rPr lang="de-DE" dirty="0" smtClean="0">
                <a:solidFill>
                  <a:srgbClr val="D80427"/>
                </a:solidFill>
              </a:rPr>
              <a:t>CA 125 does not have adequate specificity to warrant its use in mass screening for ovarian cancer</a:t>
            </a:r>
            <a:r>
              <a:rPr lang="de-DE" dirty="0" smtClean="0"/>
              <a:t> . Progressive increase in serum tumor marker level is more indicative of ovarian malignancy than single marker level. 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3: </a:t>
            </a:r>
            <a:r>
              <a:rPr lang="de-DE" b="1" dirty="0" smtClean="0"/>
              <a:t>Transvaginal ultrasound </a:t>
            </a:r>
            <a:r>
              <a:rPr lang="de-DE" dirty="0" smtClean="0"/>
              <a:t>:</a:t>
            </a:r>
            <a:r>
              <a:rPr lang="de-DE" sz="2400" dirty="0" smtClean="0"/>
              <a:t> </a:t>
            </a:r>
          </a:p>
          <a:p>
            <a:pPr>
              <a:lnSpc>
                <a:spcPct val="0"/>
              </a:lnSpc>
            </a:pPr>
            <a:endParaRPr lang="de-DE" sz="2400" dirty="0" smtClean="0"/>
          </a:p>
          <a:p>
            <a:pPr>
              <a:lnSpc>
                <a:spcPct val="10000"/>
              </a:lnSpc>
            </a:pPr>
            <a:endParaRPr lang="de-DE" sz="600" dirty="0" smtClean="0"/>
          </a:p>
          <a:p>
            <a:pPr lvl="1">
              <a:lnSpc>
                <a:spcPct val="110000"/>
              </a:lnSpc>
            </a:pPr>
            <a:r>
              <a:rPr lang="de-DE" dirty="0" smtClean="0"/>
              <a:t>Non-invasive screening modality, transvaginal is superior to abdominal sonography.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de-DE" dirty="0" smtClean="0"/>
              <a:t>the positive predictive value as screening method is low (6.8%),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women with epithelial ovarian cancer have vague and nonspecific symptoms</a:t>
            </a:r>
          </a:p>
          <a:p>
            <a:r>
              <a:rPr lang="en-US" dirty="0" smtClean="0"/>
              <a:t>Pressure symptoms like frequency &amp; constipation</a:t>
            </a:r>
          </a:p>
          <a:p>
            <a:r>
              <a:rPr lang="en-US" dirty="0" smtClean="0"/>
              <a:t>Abdominal distention, bloating, constipation, nausea, anorexia, or early satiety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en-US" dirty="0" smtClean="0"/>
              <a:t>The presence of a pelvic mass on physical examination.</a:t>
            </a:r>
          </a:p>
          <a:p>
            <a:r>
              <a:rPr lang="en-US" dirty="0" smtClean="0"/>
              <a:t>A solid, irregular, fixed pelvic mass is highly suggestive of an ovarian malignancy</a:t>
            </a:r>
          </a:p>
          <a:p>
            <a:r>
              <a:rPr lang="en-US" dirty="0" smtClean="0"/>
              <a:t>If an upper abdominal mass or ascites is present, the diagnosis of ovarian cancer is almost certain</a:t>
            </a:r>
          </a:p>
          <a:p>
            <a:r>
              <a:rPr lang="en-GB" b="1" dirty="0" smtClean="0"/>
              <a:t>postmenopausal palpable ovary syndrome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dirty="0" smtClean="0"/>
              <a:t>Serum CA125 levels have been shown to be useful in distinguishing malignant from benign pelvic masses</a:t>
            </a:r>
          </a:p>
          <a:p>
            <a:r>
              <a:rPr lang="en-US" sz="3300" b="1" dirty="0" smtClean="0"/>
              <a:t> </a:t>
            </a:r>
            <a:r>
              <a:rPr lang="en-GB" sz="3300" dirty="0" smtClean="0"/>
              <a:t>For a postmenopausal patient with an </a:t>
            </a:r>
            <a:r>
              <a:rPr lang="en-GB" sz="3300" dirty="0" err="1" smtClean="0"/>
              <a:t>adnexal</a:t>
            </a:r>
            <a:r>
              <a:rPr lang="en-GB" sz="3300" dirty="0" smtClean="0"/>
              <a:t> mass and a very high serum CA125 level (&gt;200 U/</a:t>
            </a:r>
            <a:r>
              <a:rPr lang="en-GB" sz="3300" dirty="0" err="1" smtClean="0"/>
              <a:t>mL</a:t>
            </a:r>
            <a:r>
              <a:rPr lang="en-GB" sz="3300" dirty="0" smtClean="0"/>
              <a:t>), there is a 96% PPV for malignancy. For premenopausal patients, however, the specificity of the test is low because the CA125 level tends to be elevated in common benign conditions.</a:t>
            </a:r>
            <a:endParaRPr lang="en-US" sz="3300" dirty="0" smtClean="0"/>
          </a:p>
          <a:p>
            <a:pPr>
              <a:lnSpc>
                <a:spcPct val="90000"/>
              </a:lnSpc>
            </a:pPr>
            <a:r>
              <a:rPr lang="en-US" sz="3300" dirty="0" smtClean="0"/>
              <a:t>Patients whose lesions are suggestive of malignancy (i.e., predominantly solid, relatively fixed, or irregularly shaped) should undergo </a:t>
            </a:r>
            <a:r>
              <a:rPr lang="en-US" sz="3300" dirty="0" err="1" smtClean="0"/>
              <a:t>laparotomy</a:t>
            </a:r>
            <a:r>
              <a:rPr lang="en-US" sz="3300" dirty="0" smtClean="0"/>
              <a:t>, as should postmenopausal patients with </a:t>
            </a:r>
            <a:r>
              <a:rPr lang="en-US" sz="3300" dirty="0" err="1" smtClean="0"/>
              <a:t>adnexal</a:t>
            </a:r>
            <a:r>
              <a:rPr lang="en-US" sz="3300" dirty="0" smtClean="0"/>
              <a:t> masses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b="1" dirty="0" smtClean="0"/>
              <a:t>Can be made based on: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Clinical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Ancillary aids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Operative findings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err="1" smtClean="0"/>
              <a:t>Histologic</a:t>
            </a:r>
            <a:r>
              <a:rPr lang="en-US" dirty="0" smtClean="0"/>
              <a:t> examination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smtClean="0"/>
              <a:t>Most common sites of metastasis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1.   Peritoneum (85%)    2.   </a:t>
            </a:r>
            <a:r>
              <a:rPr lang="en-US" dirty="0" err="1" smtClean="0"/>
              <a:t>Omentum</a:t>
            </a:r>
            <a:r>
              <a:rPr lang="en-US" dirty="0" smtClean="0"/>
              <a:t> (70%)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3.   </a:t>
            </a:r>
            <a:r>
              <a:rPr lang="en-US" dirty="0" err="1" smtClean="0"/>
              <a:t>Contralateral</a:t>
            </a:r>
            <a:r>
              <a:rPr lang="en-US" dirty="0" smtClean="0"/>
              <a:t> ovary (70%)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4.   Liver  (35%)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Index</a:t>
            </a:r>
            <a:r>
              <a:rPr lang="en-US" dirty="0" smtClean="0"/>
              <a:t> of suspicion for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Size                                -</a:t>
            </a:r>
          </a:p>
          <a:p>
            <a:pPr lvl="1"/>
            <a:r>
              <a:rPr lang="en-US" dirty="0" smtClean="0"/>
              <a:t>Irregularity                       +</a:t>
            </a:r>
          </a:p>
          <a:p>
            <a:pPr lvl="1"/>
            <a:r>
              <a:rPr lang="en-US" dirty="0" smtClean="0"/>
              <a:t>Fixity                               +</a:t>
            </a:r>
          </a:p>
          <a:p>
            <a:pPr lvl="1"/>
            <a:r>
              <a:rPr lang="en-US" dirty="0" err="1" smtClean="0"/>
              <a:t>Bilaterality</a:t>
            </a:r>
            <a:r>
              <a:rPr lang="en-US" dirty="0" smtClean="0"/>
              <a:t>                       +</a:t>
            </a:r>
          </a:p>
          <a:p>
            <a:pPr lvl="1"/>
            <a:r>
              <a:rPr lang="en-US" dirty="0" smtClean="0"/>
              <a:t>Ascites                             +</a:t>
            </a:r>
          </a:p>
          <a:p>
            <a:pPr lvl="1"/>
            <a:r>
              <a:rPr lang="en-US" dirty="0" smtClean="0"/>
              <a:t>Nodules in POD              ++</a:t>
            </a:r>
          </a:p>
          <a:p>
            <a:pPr lvl="1"/>
            <a:r>
              <a:rPr lang="en-US" dirty="0" smtClean="0"/>
              <a:t>Other tumor masses      +++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Index</a:t>
            </a:r>
            <a:r>
              <a:rPr lang="en-US" dirty="0" smtClean="0"/>
              <a:t> of suspicion for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Sonographic features</a:t>
            </a:r>
          </a:p>
          <a:p>
            <a:pPr lvl="1"/>
            <a:r>
              <a:rPr lang="en-US" dirty="0" smtClean="0"/>
              <a:t>Solid and cystic</a:t>
            </a:r>
          </a:p>
          <a:p>
            <a:pPr lvl="1"/>
            <a:r>
              <a:rPr lang="en-US" dirty="0" err="1" smtClean="0"/>
              <a:t>Septal</a:t>
            </a:r>
            <a:r>
              <a:rPr lang="en-US" dirty="0" smtClean="0"/>
              <a:t> thickening and irregularity</a:t>
            </a:r>
          </a:p>
          <a:p>
            <a:pPr lvl="1"/>
            <a:r>
              <a:rPr lang="en-US" dirty="0" smtClean="0"/>
              <a:t>Abnormal blood flow</a:t>
            </a:r>
          </a:p>
          <a:p>
            <a:r>
              <a:rPr lang="en-US" dirty="0" smtClean="0"/>
              <a:t>Tumor markers</a:t>
            </a:r>
          </a:p>
          <a:p>
            <a:pPr lvl="1"/>
            <a:r>
              <a:rPr lang="en-US" dirty="0" smtClean="0"/>
              <a:t>CA125 elevation</a:t>
            </a:r>
          </a:p>
          <a:p>
            <a:pPr lvl="1"/>
            <a:r>
              <a:rPr lang="en-US" dirty="0" smtClean="0"/>
              <a:t>CA125 trend 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Patterns of spread</a:t>
            </a:r>
          </a:p>
          <a:p>
            <a:pPr>
              <a:buNone/>
            </a:pPr>
            <a:r>
              <a:rPr lang="en-GB" b="1" i="1" dirty="0" smtClean="0"/>
              <a:t>    </a:t>
            </a:r>
            <a:r>
              <a:rPr lang="en-GB" dirty="0" smtClean="0"/>
              <a:t>-</a:t>
            </a:r>
            <a:r>
              <a:rPr lang="en-GB" dirty="0" err="1" smtClean="0"/>
              <a:t>Transcoelomic</a:t>
            </a:r>
            <a:r>
              <a:rPr lang="en-GB" dirty="0" smtClean="0"/>
              <a:t>: most common and earliest mode of dissemination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-Lymphatic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hematogenous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Ovar_SpreadEpitheli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7686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most disappear spontaneously within 60 days without treatment. </a:t>
            </a:r>
          </a:p>
          <a:p>
            <a:r>
              <a:rPr lang="en-GB" sz="2800" b="1" dirty="0" smtClean="0"/>
              <a:t>use of OCPs </a:t>
            </a:r>
            <a:r>
              <a:rPr lang="en-GB" sz="2800" dirty="0" smtClean="0"/>
              <a:t>has often been recommended to help establish a normal rhythm; however, recent data show that this practice may not produce more rapid resolution than expectant management.</a:t>
            </a:r>
            <a:endParaRPr lang="en-GB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b="1" dirty="0" smtClean="0"/>
              <a:t>Aim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/>
              <a:t>Confirm </a:t>
            </a:r>
            <a:r>
              <a:rPr lang="en-US" b="1" dirty="0" err="1" smtClean="0"/>
              <a:t>malignancy</a:t>
            </a:r>
            <a:r>
              <a:rPr lang="en-US" dirty="0" err="1" smtClean="0"/>
              <a:t>:Usually</a:t>
            </a:r>
            <a:r>
              <a:rPr lang="en-US" dirty="0" smtClean="0"/>
              <a:t> after </a:t>
            </a:r>
            <a:r>
              <a:rPr lang="en-US" dirty="0" err="1" smtClean="0"/>
              <a:t>laparotomy</a:t>
            </a:r>
            <a:r>
              <a:rPr lang="en-US" dirty="0" smtClean="0"/>
              <a:t> (Cytology) &amp; CA 125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/>
              <a:t>Extent of lesion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CXR (PA)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Barium enema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Ultrasound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IVP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err="1" smtClean="0"/>
              <a:t>Cytologic</a:t>
            </a:r>
            <a:r>
              <a:rPr lang="en-US" dirty="0" smtClean="0"/>
              <a:t> examination of </a:t>
            </a:r>
            <a:r>
              <a:rPr lang="en-US" dirty="0" err="1" smtClean="0"/>
              <a:t>thoracocentesis</a:t>
            </a:r>
            <a:endParaRPr lang="en-US" dirty="0" smtClean="0"/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EUA( examination under anesthesia)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b="1" dirty="0" smtClean="0"/>
              <a:t>Detect primary sites</a:t>
            </a:r>
          </a:p>
          <a:p>
            <a:pPr marL="609600" indent="-609600"/>
            <a:r>
              <a:rPr lang="en-US" dirty="0" smtClean="0"/>
              <a:t>Stool occult test</a:t>
            </a:r>
          </a:p>
          <a:p>
            <a:pPr marL="609600" indent="-609600"/>
            <a:r>
              <a:rPr lang="en-US" dirty="0" smtClean="0"/>
              <a:t>Barium meal</a:t>
            </a:r>
          </a:p>
          <a:p>
            <a:pPr marL="609600" indent="-609600"/>
            <a:r>
              <a:rPr lang="en-US" dirty="0" smtClean="0"/>
              <a:t>Mammography</a:t>
            </a:r>
          </a:p>
          <a:p>
            <a:pPr marL="609600" indent="-609600"/>
            <a:r>
              <a:rPr lang="en-US" dirty="0" err="1" smtClean="0"/>
              <a:t>Gastroscopy</a:t>
            </a:r>
            <a:endParaRPr lang="en-US" dirty="0" smtClean="0"/>
          </a:p>
          <a:p>
            <a:pPr marL="609600" indent="-609600"/>
            <a:r>
              <a:rPr lang="en-US" dirty="0" smtClean="0"/>
              <a:t>colonoscopy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surgery in ovarian tumor(still last modality of investigation called explorative </a:t>
            </a:r>
            <a:r>
              <a:rPr lang="en-US" dirty="0" err="1" smtClean="0"/>
              <a:t>laparatomy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Diagnosis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Staging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Treatment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FIGO staging: early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Staging is surgical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I.  </a:t>
            </a:r>
            <a:r>
              <a:rPr lang="en-US" sz="2800" b="1" dirty="0" smtClean="0"/>
              <a:t>Growth limited to the ovaries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Ia</a:t>
            </a:r>
            <a:r>
              <a:rPr lang="en-US" sz="2200" dirty="0" smtClean="0"/>
              <a:t>  One ovary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Ib</a:t>
            </a:r>
            <a:r>
              <a:rPr lang="en-US" sz="2200" dirty="0" smtClean="0"/>
              <a:t>  Both ovaries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Ic</a:t>
            </a:r>
            <a:r>
              <a:rPr lang="en-US" sz="2200" dirty="0" smtClean="0"/>
              <a:t>  Surface tumor, rupture, ascites, +cytology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II.  </a:t>
            </a:r>
            <a:r>
              <a:rPr lang="en-US" sz="2800" b="1" dirty="0" smtClean="0"/>
              <a:t>Growth involving one or both ovaries with pelvic extension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</a:t>
            </a:r>
            <a:r>
              <a:rPr lang="en-US" sz="2200" dirty="0" err="1" smtClean="0"/>
              <a:t>IIa</a:t>
            </a:r>
            <a:r>
              <a:rPr lang="en-US" sz="2200" dirty="0" smtClean="0"/>
              <a:t>  Extension and/or metastases in uterus   and/or tubes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</a:t>
            </a:r>
            <a:r>
              <a:rPr lang="en-US" sz="2200" dirty="0" err="1" smtClean="0"/>
              <a:t>IIb</a:t>
            </a:r>
            <a:r>
              <a:rPr lang="en-US" sz="2200" dirty="0" smtClean="0"/>
              <a:t>  Extension to other pelvic structures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 smtClean="0"/>
              <a:t>   </a:t>
            </a:r>
            <a:r>
              <a:rPr lang="en-US" sz="2200" dirty="0" err="1" smtClean="0"/>
              <a:t>IIc</a:t>
            </a:r>
            <a:r>
              <a:rPr lang="en-US" sz="2200" dirty="0" smtClean="0"/>
              <a:t>  Surface tumor, rupture, ascites, +cytology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FIGO staging: advanced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III.    </a:t>
            </a:r>
            <a:r>
              <a:rPr lang="en-US" b="1" dirty="0" smtClean="0"/>
              <a:t>Intra-abdominal spread</a:t>
            </a:r>
          </a:p>
          <a:p>
            <a:pPr lvl="1"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IIIa</a:t>
            </a:r>
            <a:r>
              <a:rPr lang="en-US" dirty="0" smtClean="0"/>
              <a:t>  Microscopic tumor on abdominal peritoneal surfaces</a:t>
            </a:r>
          </a:p>
          <a:p>
            <a:pPr lvl="1"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IIIb</a:t>
            </a:r>
            <a:r>
              <a:rPr lang="en-US" dirty="0" smtClean="0"/>
              <a:t> &lt;=2cm abdominal peritoneal implants</a:t>
            </a:r>
          </a:p>
          <a:p>
            <a:pPr lvl="1"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IIIc</a:t>
            </a:r>
            <a:r>
              <a:rPr lang="en-US" dirty="0" smtClean="0"/>
              <a:t>  &gt;2cm abdominal peritoneal implants, retroperitoneal or inguinal nodes </a:t>
            </a:r>
          </a:p>
          <a:p>
            <a:pPr lvl="1">
              <a:buFontTx/>
              <a:buNone/>
            </a:pPr>
            <a:r>
              <a:rPr lang="en-US" dirty="0" smtClean="0"/>
              <a:t>Superficial liver involvement is stage III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IV.   </a:t>
            </a:r>
            <a:r>
              <a:rPr lang="en-US" b="1" dirty="0" smtClean="0"/>
              <a:t>Extra-abdominal spread</a:t>
            </a:r>
          </a:p>
          <a:p>
            <a:pPr lvl="1">
              <a:buFontTx/>
              <a:buNone/>
            </a:pPr>
            <a:r>
              <a:rPr lang="en-US" dirty="0" smtClean="0"/>
              <a:t>   pleural effusion (+cytology), liver </a:t>
            </a:r>
            <a:r>
              <a:rPr lang="en-US" dirty="0" err="1" smtClean="0"/>
              <a:t>parenchymal</a:t>
            </a:r>
            <a:r>
              <a:rPr lang="en-US" dirty="0" smtClean="0"/>
              <a:t> metastases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ovarian_stageIA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6482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ovarian_stageIB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98800"/>
            <a:ext cx="46482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ovarian_stageIC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1336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953000" y="4572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Ovarian Cancer Staging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4953000" y="4572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Ovarian Cancer Staging</a:t>
            </a:r>
          </a:p>
        </p:txBody>
      </p:sp>
      <p:pic>
        <p:nvPicPr>
          <p:cNvPr id="17411" name="Picture 8" descr="ovarian_stageIIA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6482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ovarian_stageIIB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46482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ovarian_stageIIC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1336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953000" y="4572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Ovarian Cancer Staging</a:t>
            </a:r>
          </a:p>
        </p:txBody>
      </p:sp>
      <p:pic>
        <p:nvPicPr>
          <p:cNvPr id="18435" name="Picture 6" descr="ovarian_stageIIIA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105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ovarian_stageIIIB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952750"/>
            <a:ext cx="493395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181600" y="12954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Ovarian Cancer Staging</a:t>
            </a:r>
          </a:p>
        </p:txBody>
      </p:sp>
      <p:pic>
        <p:nvPicPr>
          <p:cNvPr id="19459" name="Picture 6" descr="ovarian_stageIIIC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181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ovarian_stageIV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1988"/>
            <a:ext cx="470535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Cytoreductive</a:t>
            </a:r>
            <a:r>
              <a:rPr lang="en-US" dirty="0" smtClean="0"/>
              <a:t> surgery (</a:t>
            </a:r>
            <a:r>
              <a:rPr lang="en-US" dirty="0" err="1" smtClean="0"/>
              <a:t>debulking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Optimal </a:t>
            </a:r>
            <a:r>
              <a:rPr lang="en-US" dirty="0" err="1" smtClean="0"/>
              <a:t>cytoreducion</a:t>
            </a:r>
            <a:r>
              <a:rPr lang="en-US" dirty="0" smtClean="0"/>
              <a:t> = &lt;1cm residual disease</a:t>
            </a:r>
          </a:p>
          <a:p>
            <a:pPr>
              <a:defRPr/>
            </a:pPr>
            <a:r>
              <a:rPr lang="en-US" dirty="0" smtClean="0"/>
              <a:t>Chemotherapy</a:t>
            </a:r>
          </a:p>
          <a:p>
            <a:pPr>
              <a:buNone/>
            </a:pPr>
            <a:endParaRPr lang="en-US" sz="4000" dirty="0" smtClean="0"/>
          </a:p>
          <a:p>
            <a:endParaRPr lang="en-GB" dirty="0"/>
          </a:p>
        </p:txBody>
      </p:sp>
      <p:pic>
        <p:nvPicPr>
          <p:cNvPr id="4" name="Picture 12" descr="Ovar_SrgclStg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224" y="2636912"/>
            <a:ext cx="586814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/>
              <a:t>Corpus </a:t>
            </a:r>
            <a:r>
              <a:rPr lang="fr-FR" b="1" dirty="0" err="1" smtClean="0"/>
              <a:t>Luteum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Granulosa</a:t>
            </a:r>
            <a:r>
              <a:rPr lang="fr-FR" dirty="0" smtClean="0"/>
              <a:t> </a:t>
            </a:r>
            <a:r>
              <a:rPr lang="fr-FR" dirty="0" err="1" smtClean="0"/>
              <a:t>Lutein</a:t>
            </a:r>
            <a:r>
              <a:rPr lang="fr-FR" dirty="0" smtClean="0"/>
              <a:t>) </a:t>
            </a:r>
            <a:r>
              <a:rPr lang="fr-FR" dirty="0" err="1" smtClean="0"/>
              <a:t>Cysts</a:t>
            </a:r>
            <a:endParaRPr lang="fr-FR" dirty="0" smtClean="0"/>
          </a:p>
          <a:p>
            <a:pPr>
              <a:buNone/>
            </a:pPr>
            <a:r>
              <a:rPr lang="en-GB" dirty="0" smtClean="0"/>
              <a:t>    -</a:t>
            </a:r>
            <a:r>
              <a:rPr lang="en-GB" sz="2800" dirty="0" smtClean="0"/>
              <a:t>thin-walled </a:t>
            </a:r>
            <a:r>
              <a:rPr lang="en-GB" sz="2800" dirty="0" err="1" smtClean="0"/>
              <a:t>unilocular</a:t>
            </a:r>
            <a:r>
              <a:rPr lang="en-GB" sz="2800" dirty="0" smtClean="0"/>
              <a:t> cysts ranging from </a:t>
            </a:r>
            <a:r>
              <a:rPr lang="en-GB" sz="2800" b="1" dirty="0" smtClean="0"/>
              <a:t>3–11 cm </a:t>
            </a:r>
            <a:r>
              <a:rPr lang="en-GB" sz="2800" dirty="0" smtClean="0"/>
              <a:t>in size</a:t>
            </a:r>
          </a:p>
          <a:p>
            <a:pPr>
              <a:buNone/>
            </a:pPr>
            <a:r>
              <a:rPr lang="en-GB" sz="2800" dirty="0" smtClean="0"/>
              <a:t>    -</a:t>
            </a:r>
            <a:r>
              <a:rPr lang="en-US" sz="2800" dirty="0" smtClean="0"/>
              <a:t>occur during </a:t>
            </a:r>
            <a:r>
              <a:rPr lang="en-US" sz="2800" b="1" dirty="0" smtClean="0"/>
              <a:t>over activity </a:t>
            </a:r>
            <a:r>
              <a:rPr lang="en-US" sz="2800" dirty="0" smtClean="0"/>
              <a:t>of corpus </a:t>
            </a:r>
            <a:r>
              <a:rPr lang="en-US" sz="2800" dirty="0" err="1" smtClean="0"/>
              <a:t>luteum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-often occurs with pregnancy</a:t>
            </a:r>
          </a:p>
          <a:p>
            <a:pPr>
              <a:buNone/>
            </a:pPr>
            <a:r>
              <a:rPr lang="en-US" sz="2800" dirty="0" smtClean="0"/>
              <a:t>    -</a:t>
            </a:r>
            <a:r>
              <a:rPr lang="en-US" sz="2800" b="1" dirty="0" smtClean="0"/>
              <a:t>uncommon in those taking COC b/c one MOA of </a:t>
            </a:r>
            <a:r>
              <a:rPr lang="en-US" sz="2800" b="1" dirty="0" err="1" smtClean="0"/>
              <a:t>coc</a:t>
            </a:r>
            <a:r>
              <a:rPr lang="en-US" sz="2800" b="1" dirty="0" smtClean="0"/>
              <a:t> is by inhibition of ovulation and if no ovulation ,no c. </a:t>
            </a:r>
            <a:r>
              <a:rPr lang="en-US" sz="2800" b="1" dirty="0" err="1" smtClean="0"/>
              <a:t>luteum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 -spontaneous resolution is common</a:t>
            </a:r>
          </a:p>
          <a:p>
            <a:pPr>
              <a:buNone/>
            </a:pPr>
            <a:r>
              <a:rPr lang="en-US" sz="2800" dirty="0" smtClean="0"/>
              <a:t>    -</a:t>
            </a:r>
            <a:r>
              <a:rPr lang="en-US" sz="2800" dirty="0" err="1" smtClean="0"/>
              <a:t>laparatomy</a:t>
            </a:r>
            <a:r>
              <a:rPr lang="en-US" sz="2800" dirty="0" smtClean="0"/>
              <a:t> in cases of acute abdomen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307" y="423864"/>
            <a:ext cx="8387862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Surgical Management in Advanced OC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646235" y="1397000"/>
            <a:ext cx="7848600" cy="5461000"/>
          </a:xfrm>
        </p:spPr>
        <p:txBody>
          <a:bodyPr>
            <a:normAutofit fontScale="77500" lnSpcReduction="20000"/>
          </a:bodyPr>
          <a:lstStyle/>
          <a:p>
            <a:r>
              <a:rPr lang="de-DE" sz="3300" b="1" dirty="0" smtClean="0"/>
              <a:t>Value of debulking procedures:</a:t>
            </a:r>
          </a:p>
          <a:p>
            <a:pPr>
              <a:lnSpc>
                <a:spcPct val="10000"/>
              </a:lnSpc>
            </a:pPr>
            <a:endParaRPr lang="de-DE" dirty="0" smtClean="0"/>
          </a:p>
          <a:p>
            <a:pPr>
              <a:lnSpc>
                <a:spcPct val="0"/>
              </a:lnSpc>
            </a:pPr>
            <a:endParaRPr lang="de-DE" dirty="0" smtClean="0"/>
          </a:p>
          <a:p>
            <a:pPr lvl="1">
              <a:lnSpc>
                <a:spcPct val="110000"/>
              </a:lnSpc>
            </a:pPr>
            <a:r>
              <a:rPr lang="de-DE" sz="3300" dirty="0" smtClean="0"/>
              <a:t>Removal of large ovarian tumors and omental cake and reduced tumor burden by 80–90%.</a:t>
            </a:r>
          </a:p>
          <a:p>
            <a:pPr lvl="1">
              <a:lnSpc>
                <a:spcPct val="130000"/>
              </a:lnSpc>
            </a:pPr>
            <a:r>
              <a:rPr lang="de-DE" sz="3300" dirty="0" smtClean="0"/>
              <a:t>Removal of large number of cells in the resting phase (G0) can propel the residual cells into the more  proliferating pool</a:t>
            </a:r>
          </a:p>
          <a:p>
            <a:pPr lvl="1">
              <a:buFontTx/>
              <a:buNone/>
            </a:pPr>
            <a:r>
              <a:rPr lang="de-DE" sz="3300" dirty="0" smtClean="0"/>
              <a:t>	</a:t>
            </a:r>
            <a:r>
              <a:rPr lang="de-DE" sz="3300" dirty="0" smtClean="0">
                <a:cs typeface="Arial" charset="0"/>
              </a:rPr>
              <a:t>→ with higher chemosensitivity!</a:t>
            </a:r>
          </a:p>
          <a:p>
            <a:pPr lvl="1">
              <a:lnSpc>
                <a:spcPct val="130000"/>
              </a:lnSpc>
            </a:pPr>
            <a:r>
              <a:rPr lang="de-DE" sz="3300" dirty="0" smtClean="0">
                <a:cs typeface="Arial" charset="0"/>
              </a:rPr>
              <a:t>Debulking reduces serum cytokine levels that act immuno-suppressive (</a:t>
            </a:r>
            <a:r>
              <a:rPr lang="de-DE" sz="3300" i="1" dirty="0" smtClean="0">
                <a:cs typeface="Arial" charset="0"/>
              </a:rPr>
              <a:t>e.g. </a:t>
            </a:r>
            <a:r>
              <a:rPr lang="de-DE" sz="3300" dirty="0" smtClean="0">
                <a:cs typeface="Arial" charset="0"/>
              </a:rPr>
              <a:t>interleukin-10, vascular endothelial growth factor – VEGF).</a:t>
            </a:r>
          </a:p>
          <a:p>
            <a:pPr lvl="1">
              <a:lnSpc>
                <a:spcPct val="120000"/>
              </a:lnSpc>
            </a:pPr>
            <a:r>
              <a:rPr lang="de-DE" sz="3300" dirty="0" smtClean="0">
                <a:cs typeface="Arial" charset="0"/>
              </a:rPr>
              <a:t>Removal of tumor bulk may improve host immune competence . 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Treatment of Epithelial Ovarian Cancer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Up-front </a:t>
            </a:r>
            <a:r>
              <a:rPr lang="en-US" sz="2800" dirty="0" err="1" smtClean="0"/>
              <a:t>Cytoreductive</a:t>
            </a:r>
            <a:r>
              <a:rPr lang="en-US" sz="2800" dirty="0" smtClean="0"/>
              <a:t> Surgery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IV </a:t>
            </a:r>
            <a:r>
              <a:rPr lang="en-US" sz="2800" dirty="0" err="1" smtClean="0"/>
              <a:t>Carboplatin</a:t>
            </a:r>
            <a:r>
              <a:rPr lang="en-US" sz="2800" dirty="0" smtClean="0"/>
              <a:t> and </a:t>
            </a:r>
            <a:r>
              <a:rPr lang="en-US" sz="2800" dirty="0" err="1" smtClean="0"/>
              <a:t>Paclitaxel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First line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Mechanism of action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Carbo</a:t>
            </a:r>
            <a:r>
              <a:rPr lang="en-US" sz="2000" dirty="0" smtClean="0"/>
              <a:t>: binds and </a:t>
            </a:r>
            <a:r>
              <a:rPr lang="en-US" sz="2000" dirty="0" err="1" smtClean="0"/>
              <a:t>crosslinks</a:t>
            </a:r>
            <a:r>
              <a:rPr lang="en-US" sz="2000" dirty="0" smtClean="0"/>
              <a:t> DNA </a:t>
            </a:r>
            <a:r>
              <a:rPr lang="en-US" sz="2000" dirty="0" smtClean="0">
                <a:sym typeface="Wingdings" pitchFamily="2" charset="2"/>
              </a:rPr>
              <a:t> prevents DNA synthesis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Taxol</a:t>
            </a:r>
            <a:r>
              <a:rPr lang="en-US" sz="2000" dirty="0" smtClean="0"/>
              <a:t>: binds stable microtubules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inhibiting cell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Side effects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Carbo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thrombocytopenia, </a:t>
            </a:r>
            <a:r>
              <a:rPr lang="en-US" sz="1800" dirty="0" err="1" smtClean="0"/>
              <a:t>leukopenia</a:t>
            </a:r>
            <a:r>
              <a:rPr lang="en-US" sz="1800" dirty="0" smtClean="0"/>
              <a:t>, anemia, </a:t>
            </a:r>
          </a:p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vomiting, hair loss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Taxol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neutropenia</a:t>
            </a:r>
            <a:r>
              <a:rPr lang="en-US" sz="1800" dirty="0" smtClean="0"/>
              <a:t>, </a:t>
            </a:r>
            <a:r>
              <a:rPr lang="en-US" sz="1800" dirty="0" err="1" smtClean="0"/>
              <a:t>leukopenia</a:t>
            </a:r>
            <a:r>
              <a:rPr lang="en-US" sz="1800" dirty="0" smtClean="0"/>
              <a:t>, anemia, </a:t>
            </a:r>
          </a:p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hair loss, muscle pain, vomiting, diarrhea</a:t>
            </a:r>
          </a:p>
        </p:txBody>
      </p:sp>
      <p:pic>
        <p:nvPicPr>
          <p:cNvPr id="20484" name="Picture 5" descr="carb05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0647"/>
            <a:ext cx="236220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tax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2362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Ovarian Cancer Survival</a:t>
            </a:r>
          </a:p>
        </p:txBody>
      </p:sp>
      <p:sp>
        <p:nvSpPr>
          <p:cNvPr id="22531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685800" y="5334000"/>
            <a:ext cx="8153400" cy="1222375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Percent – percentage of patients who present at that stage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Survival – 5 year survival estimates</a:t>
            </a:r>
          </a:p>
        </p:txBody>
      </p:sp>
      <p:pic>
        <p:nvPicPr>
          <p:cNvPr id="22532" name="Picture 5" descr="Slide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172200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Second-look </a:t>
            </a:r>
            <a:r>
              <a:rPr lang="en-GB" b="1" i="1" dirty="0" err="1" smtClean="0"/>
              <a:t>Laparotomy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Performed on a patient who has no clinical evidence of disease after a prescribed course of chemotherapy to determine the response to therapy.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tumors of the ovary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Constitute 15-20% of ovarian tumors &amp; 2</a:t>
            </a:r>
            <a:r>
              <a:rPr lang="en-US" baseline="30000" dirty="0" smtClean="0"/>
              <a:t>nd</a:t>
            </a:r>
            <a:r>
              <a:rPr lang="en-US" dirty="0" smtClean="0"/>
              <a:t> commonest ovarian tumor</a:t>
            </a:r>
          </a:p>
          <a:p>
            <a:r>
              <a:rPr lang="en-US" dirty="0" smtClean="0"/>
              <a:t>Varying degrees of malignant potential</a:t>
            </a:r>
          </a:p>
          <a:p>
            <a:r>
              <a:rPr lang="en-US" dirty="0" smtClean="0"/>
              <a:t>Occur predominantly in children &amp; young adults</a:t>
            </a:r>
          </a:p>
          <a:p>
            <a:r>
              <a:rPr lang="en-GB" dirty="0" smtClean="0"/>
              <a:t>In the first two decades of life, almost 70% of ovarian </a:t>
            </a:r>
            <a:r>
              <a:rPr lang="en-GB" dirty="0" err="1" smtClean="0"/>
              <a:t>tumors</a:t>
            </a:r>
            <a:r>
              <a:rPr lang="en-GB" dirty="0" smtClean="0"/>
              <a:t> are of germ cell </a:t>
            </a:r>
            <a:r>
              <a:rPr lang="en-GB" dirty="0" err="1" smtClean="0"/>
              <a:t>origin,and</a:t>
            </a:r>
            <a:r>
              <a:rPr lang="en-GB" dirty="0" smtClean="0"/>
              <a:t> one third of these are malignant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439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Dysgerminoma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</a:pPr>
            <a:r>
              <a:rPr lang="en-US" b="1" dirty="0" smtClean="0"/>
              <a:t>Commonest</a:t>
            </a:r>
            <a:r>
              <a:rPr lang="en-US" dirty="0" smtClean="0"/>
              <a:t> (30-40%) malignant germ cell tumor</a:t>
            </a:r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Arise from undifferentiated form of germ cells</a:t>
            </a:r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Majority (75%) occur b/n 10 -30 years</a:t>
            </a:r>
          </a:p>
          <a:p>
            <a:r>
              <a:rPr lang="en-GB" dirty="0" smtClean="0"/>
              <a:t>  20%to 30% of ovarian malignancies associated with pregnancy are </a:t>
            </a:r>
            <a:r>
              <a:rPr lang="en-GB" dirty="0" err="1" smtClean="0"/>
              <a:t>dysgerminomas</a:t>
            </a:r>
            <a:endParaRPr lang="en-US" dirty="0" smtClean="0"/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PLAP and LDH produced by 95% of </a:t>
            </a:r>
            <a:r>
              <a:rPr lang="en-US" dirty="0" err="1" smtClean="0"/>
              <a:t>dysgerminomas</a:t>
            </a:r>
            <a:endParaRPr lang="en-US" dirty="0" smtClean="0"/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Bilateral in 10%(significant rate of </a:t>
            </a:r>
            <a:r>
              <a:rPr lang="en-US" dirty="0" err="1" smtClean="0"/>
              <a:t>bilaterality</a:t>
            </a:r>
            <a:r>
              <a:rPr lang="en-US" dirty="0" smtClean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en-US" dirty="0" smtClean="0"/>
              <a:t>Treatment: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Unilateral </a:t>
            </a:r>
            <a:r>
              <a:rPr lang="en-US" dirty="0" err="1" smtClean="0"/>
              <a:t>oophrectomy</a:t>
            </a:r>
            <a:r>
              <a:rPr lang="en-US" dirty="0" smtClean="0"/>
              <a:t>, TAH + BSO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Radiotherapy: </a:t>
            </a:r>
            <a:r>
              <a:rPr lang="en-GB" dirty="0" smtClean="0"/>
              <a:t>Loss of fertility is a problem</a:t>
            </a:r>
            <a:endParaRPr lang="en-US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dirty="0" smtClean="0"/>
              <a:t>Chemotherapy: BEP, VBP, VAC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Endodermal sinus tumor(Yolk sack carcinoma)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Observed mostly between 15-20 years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dirty="0" smtClean="0"/>
              <a:t> common (20%) malignant tumor of the ovary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unilateral(100%) &amp; larger than 10 cm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 very rapidly growing </a:t>
            </a:r>
            <a:r>
              <a:rPr lang="en-GB" dirty="0" err="1" smtClean="0"/>
              <a:t>tumor</a:t>
            </a:r>
            <a:r>
              <a:rPr lang="en-GB" dirty="0" smtClean="0"/>
              <a:t>; almost half of patients have a duration of symptoms of 1 week or less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Characteristic histological feature is </a:t>
            </a:r>
            <a:r>
              <a:rPr lang="en-US" b="1" dirty="0" smtClean="0"/>
              <a:t>Schiller-Duval bodies(</a:t>
            </a:r>
            <a:r>
              <a:rPr lang="en-GB" dirty="0" smtClean="0"/>
              <a:t>single papillae lined by </a:t>
            </a:r>
            <a:r>
              <a:rPr lang="en-GB" dirty="0" err="1" smtClean="0"/>
              <a:t>tumor</a:t>
            </a:r>
            <a:r>
              <a:rPr lang="en-GB" dirty="0" smtClean="0"/>
              <a:t> cells and containing a central vessel)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Treatment: unilateral </a:t>
            </a:r>
            <a:r>
              <a:rPr lang="en-US" dirty="0" err="1" smtClean="0"/>
              <a:t>oophrectomy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-TAH + BSO: doesn`t alter the outcome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-chemotherapy:</a:t>
            </a:r>
            <a:r>
              <a:rPr lang="en-GB" dirty="0" smtClean="0"/>
              <a:t>VPB is a more effective regimen than VAC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Immature </a:t>
            </a:r>
            <a:r>
              <a:rPr lang="en-US" dirty="0" err="1" smtClean="0"/>
              <a:t>teratomas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/>
            <a:r>
              <a:rPr lang="en-US" dirty="0" smtClean="0"/>
              <a:t>Derive from three germ cell layers</a:t>
            </a:r>
          </a:p>
          <a:p>
            <a:pPr marL="609600" indent="-609600"/>
            <a:r>
              <a:rPr lang="en-US" dirty="0" smtClean="0"/>
              <a:t>Rare, less than 1 % of </a:t>
            </a:r>
            <a:r>
              <a:rPr lang="en-US" dirty="0" err="1" smtClean="0"/>
              <a:t>teratomas</a:t>
            </a:r>
            <a:endParaRPr lang="en-US" dirty="0" smtClean="0"/>
          </a:p>
          <a:p>
            <a:pPr marL="609600" indent="-609600"/>
            <a:r>
              <a:rPr lang="en-US" dirty="0" smtClean="0"/>
              <a:t>Almost always </a:t>
            </a:r>
            <a:r>
              <a:rPr lang="en-US" b="1" dirty="0" smtClean="0"/>
              <a:t>unilateral</a:t>
            </a:r>
          </a:p>
          <a:p>
            <a:pPr marL="609600" indent="-609600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dirty="0" smtClean="0"/>
              <a:t>most common germ cell ca</a:t>
            </a:r>
          </a:p>
          <a:p>
            <a:pPr marL="609600" indent="-609600"/>
            <a:r>
              <a:rPr lang="en-US" dirty="0" smtClean="0"/>
              <a:t>Content of the immature neural tissue determines the prognosis</a:t>
            </a:r>
          </a:p>
          <a:p>
            <a:pPr marL="609600" indent="-609600"/>
            <a:r>
              <a:rPr lang="en-US" dirty="0" smtClean="0"/>
              <a:t>Treatment: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Unilateral </a:t>
            </a:r>
            <a:r>
              <a:rPr lang="en-US" dirty="0" err="1" smtClean="0"/>
              <a:t>oophrectomy</a:t>
            </a:r>
            <a:r>
              <a:rPr lang="en-US" dirty="0" smtClean="0"/>
              <a:t>/ TAH &amp; BSO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Chemotherapy: BEP(preferred)/ VAC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600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611066" y="1690688"/>
            <a:ext cx="7848600" cy="5167312"/>
          </a:xfrm>
        </p:spPr>
        <p:txBody>
          <a:bodyPr>
            <a:normAutofit fontScale="92500" lnSpcReduction="20000"/>
          </a:bodyPr>
          <a:lstStyle/>
          <a:p>
            <a:r>
              <a:rPr lang="de-DE" sz="3400" b="1" dirty="0" smtClean="0"/>
              <a:t>Incidence</a:t>
            </a:r>
          </a:p>
          <a:p>
            <a:endParaRPr lang="de-DE" sz="500" dirty="0" smtClean="0"/>
          </a:p>
          <a:p>
            <a:pPr lvl="1"/>
            <a:r>
              <a:rPr lang="de-DE" dirty="0" smtClean="0"/>
              <a:t>5–8% of all ovarian neoplasms, 2% of malignant tumors.</a:t>
            </a:r>
          </a:p>
          <a:p>
            <a:pPr lvl="1"/>
            <a:endParaRPr lang="de-DE" dirty="0" smtClean="0"/>
          </a:p>
          <a:p>
            <a:r>
              <a:rPr lang="de-DE" sz="3400" b="1" dirty="0" smtClean="0"/>
              <a:t>Pathogenesis</a:t>
            </a:r>
          </a:p>
          <a:p>
            <a:endParaRPr lang="de-DE" sz="500" dirty="0" smtClean="0"/>
          </a:p>
          <a:p>
            <a:pPr lvl="1">
              <a:lnSpc>
                <a:spcPct val="120000"/>
              </a:lnSpc>
            </a:pPr>
            <a:r>
              <a:rPr lang="de-DE" dirty="0" smtClean="0"/>
              <a:t>Develop out of gonadal tissue or of undifferentiated mesenchyme. 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Tissue undergoes “</a:t>
            </a:r>
            <a:r>
              <a:rPr lang="de-DE" dirty="0" smtClean="0">
                <a:solidFill>
                  <a:srgbClr val="D80427"/>
                </a:solidFill>
              </a:rPr>
              <a:t>female differentiation</a:t>
            </a:r>
            <a:r>
              <a:rPr lang="de-DE" dirty="0" smtClean="0"/>
              <a:t>“ </a:t>
            </a:r>
            <a:r>
              <a:rPr lang="de-DE" dirty="0" smtClean="0">
                <a:cs typeface="Arial" charset="0"/>
              </a:rPr>
              <a:t>→ granulosa-cell tumors, thecoma, fibroma. </a:t>
            </a:r>
          </a:p>
          <a:p>
            <a:pPr lvl="1">
              <a:lnSpc>
                <a:spcPct val="120000"/>
              </a:lnSpc>
            </a:pPr>
            <a:r>
              <a:rPr lang="de-DE" dirty="0" smtClean="0">
                <a:cs typeface="Arial" charset="0"/>
              </a:rPr>
              <a:t>“</a:t>
            </a:r>
            <a:r>
              <a:rPr lang="de-DE" dirty="0" smtClean="0">
                <a:solidFill>
                  <a:srgbClr val="D80427"/>
                </a:solidFill>
                <a:cs typeface="Arial" charset="0"/>
              </a:rPr>
              <a:t>Male differentiation</a:t>
            </a:r>
            <a:r>
              <a:rPr lang="de-DE" dirty="0" smtClean="0">
                <a:cs typeface="Arial" charset="0"/>
              </a:rPr>
              <a:t>“ → Sertoli-Leydig-cell tumor, gonado blastoma.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Theca </a:t>
            </a:r>
            <a:r>
              <a:rPr lang="en-GB" b="1" dirty="0" err="1" smtClean="0"/>
              <a:t>Lutein</a:t>
            </a:r>
            <a:r>
              <a:rPr lang="en-GB" b="1" dirty="0" smtClean="0"/>
              <a:t> Cysts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800" dirty="0" smtClean="0"/>
              <a:t>Usually bilateral</a:t>
            </a:r>
          </a:p>
          <a:p>
            <a:pPr>
              <a:buNone/>
            </a:pPr>
            <a:r>
              <a:rPr lang="en-US" sz="2800" dirty="0" smtClean="0"/>
              <a:t>-Caused by excess </a:t>
            </a:r>
            <a:r>
              <a:rPr lang="en-US" sz="2800" dirty="0" err="1" smtClean="0"/>
              <a:t>hcG</a:t>
            </a:r>
            <a:r>
              <a:rPr lang="en-US" sz="2800" dirty="0" smtClean="0"/>
              <a:t>( like in case of GTD) or follow administration of gonadotropins or clomiphene(both used for ovulation induction)</a:t>
            </a:r>
          </a:p>
          <a:p>
            <a:pPr>
              <a:buNone/>
            </a:pPr>
            <a:r>
              <a:rPr lang="en-US" sz="2800" dirty="0" smtClean="0"/>
              <a:t>-Spontaneous resolution with removal of the causes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18231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11066" y="1460500"/>
            <a:ext cx="7848600" cy="5397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de-DE" b="1" dirty="0" smtClean="0"/>
              <a:t>Granulosa-stromal cell tumor:</a:t>
            </a:r>
          </a:p>
          <a:p>
            <a:pPr>
              <a:lnSpc>
                <a:spcPct val="80000"/>
              </a:lnSpc>
            </a:pPr>
            <a:endParaRPr lang="de-DE" sz="1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3100" b="1" dirty="0" smtClean="0"/>
              <a:t>     Diagnosis</a:t>
            </a:r>
            <a:r>
              <a:rPr lang="de-DE" sz="2000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de-DE" dirty="0" smtClean="0"/>
              <a:t>Symptoms related to higher estrogenism are common with abdominal mass, endometrial hyperplasia, bleeding disorder, pain due to rupture not uncommon. 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Sonography, tumor markers.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Laboratory: </a:t>
            </a:r>
            <a:r>
              <a:rPr lang="de-DE" dirty="0" smtClean="0">
                <a:solidFill>
                  <a:srgbClr val="F03E0E"/>
                </a:solidFill>
              </a:rPr>
              <a:t>Inhibin, serum-estradiol</a:t>
            </a:r>
            <a:r>
              <a:rPr lang="de-DE" dirty="0" smtClean="0"/>
              <a:t> (from granulosa cells)</a:t>
            </a:r>
          </a:p>
          <a:p>
            <a:pPr lvl="1">
              <a:lnSpc>
                <a:spcPct val="10000"/>
              </a:lnSpc>
            </a:pPr>
            <a:endParaRPr lang="de-DE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800" b="1" dirty="0" smtClean="0"/>
              <a:t>      Coincidence with endometrial cancer:</a:t>
            </a: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03E0E"/>
                </a:solidFill>
              </a:rPr>
              <a:t>Endometrial hyperplasia/adenocarcinomas</a:t>
            </a:r>
            <a:r>
              <a:rPr lang="de-DE" dirty="0" smtClean="0"/>
              <a:t> with ovarian tumors raise differential diagnosis of ovarian metastases or primary granulosa-cell tumor leading to well-differentiated, receptor-positive endometrioid adenocarcinoma of the endometrium. So if u get endometrial adenocarcinoma ,suspect granulosa cell tumor </a:t>
            </a:r>
          </a:p>
          <a:p>
            <a:pPr lvl="1">
              <a:lnSpc>
                <a:spcPct val="120000"/>
              </a:lnSpc>
            </a:pPr>
            <a:endParaRPr lang="de-DE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dirty="0" smtClean="0"/>
          </a:p>
          <a:p>
            <a:pPr marL="609600" indent="-609600">
              <a:lnSpc>
                <a:spcPct val="80000"/>
              </a:lnSpc>
            </a:pPr>
            <a:r>
              <a:rPr lang="en-US" dirty="0" smtClean="0"/>
              <a:t>Treatment: conservative or TAH + BSO</a:t>
            </a:r>
          </a:p>
          <a:p>
            <a:r>
              <a:rPr lang="en-GB" dirty="0" smtClean="0"/>
              <a:t>   BEP in selected patients with stage III/IV disease</a:t>
            </a:r>
          </a:p>
          <a:p>
            <a:pPr marL="609600" indent="-609600">
              <a:lnSpc>
                <a:spcPct val="80000"/>
              </a:lnSpc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8"/>
          <p:cNvSpPr>
            <a:spLocks noChangeArrowheads="1"/>
          </p:cNvSpPr>
          <p:nvPr/>
        </p:nvSpPr>
        <p:spPr bwMode="auto">
          <a:xfrm>
            <a:off x="3162301" y="6299201"/>
            <a:ext cx="2800350" cy="3778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2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31" y="233364"/>
            <a:ext cx="8622323" cy="579437"/>
          </a:xfrm>
        </p:spPr>
        <p:txBody>
          <a:bodyPr>
            <a:normAutofit fontScale="90000"/>
          </a:bodyPr>
          <a:lstStyle/>
          <a:p>
            <a:r>
              <a:rPr lang="de-DE" smtClean="0"/>
              <a:t>Sex Cord-Stromal Tumors of the Ovary</a:t>
            </a:r>
          </a:p>
        </p:txBody>
      </p:sp>
      <p:sp>
        <p:nvSpPr>
          <p:cNvPr id="27238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525966" y="5162550"/>
            <a:ext cx="3364523" cy="260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1800" b="0" smtClean="0"/>
          </a:p>
          <a:p>
            <a:pPr>
              <a:buFont typeface="Wingdings" pitchFamily="2" charset="2"/>
              <a:buNone/>
            </a:pPr>
            <a:endParaRPr lang="de-DE" sz="1800" b="0" smtClean="0"/>
          </a:p>
          <a:p>
            <a:pPr>
              <a:buFont typeface="Wingdings" pitchFamily="2" charset="2"/>
              <a:buNone/>
            </a:pPr>
            <a:r>
              <a:rPr lang="de-DE" sz="1800" b="0" smtClean="0"/>
              <a:t>Thecoma in a 24 year old woman</a:t>
            </a:r>
          </a:p>
          <a:p>
            <a:pPr>
              <a:buFont typeface="Wingdings" pitchFamily="2" charset="2"/>
              <a:buNone/>
            </a:pPr>
            <a:r>
              <a:rPr lang="de-DE" sz="1800" b="0" smtClean="0"/>
              <a:t>with infertility. </a:t>
            </a:r>
          </a:p>
        </p:txBody>
      </p:sp>
      <p:sp>
        <p:nvSpPr>
          <p:cNvPr id="27238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7135" y="1152525"/>
            <a:ext cx="8689731" cy="5880100"/>
          </a:xfrm>
        </p:spPr>
        <p:txBody>
          <a:bodyPr>
            <a:normAutofit fontScale="92500" lnSpcReduction="10000"/>
          </a:bodyPr>
          <a:lstStyle/>
          <a:p>
            <a:r>
              <a:rPr lang="de-DE" sz="3500" b="1" dirty="0" smtClean="0"/>
              <a:t>Thecoma:</a:t>
            </a:r>
          </a:p>
          <a:p>
            <a:endParaRPr lang="de-DE" sz="1000" dirty="0" smtClean="0"/>
          </a:p>
          <a:p>
            <a:pPr>
              <a:buFont typeface="Wingdings" pitchFamily="2" charset="2"/>
              <a:buNone/>
            </a:pPr>
            <a:r>
              <a:rPr lang="de-DE" sz="2600" b="1" dirty="0" smtClean="0"/>
              <a:t>     Macroscopy:</a:t>
            </a:r>
          </a:p>
          <a:p>
            <a:pPr lvl="1"/>
            <a:r>
              <a:rPr lang="de-DE" dirty="0" smtClean="0"/>
              <a:t>Benign, solid, fibromatous lesion, </a:t>
            </a:r>
            <a:r>
              <a:rPr lang="de-DE" dirty="0" smtClean="0">
                <a:solidFill>
                  <a:srgbClr val="F03E0E"/>
                </a:solidFill>
              </a:rPr>
              <a:t>typical yellow coloration due to steroid</a:t>
            </a:r>
            <a:r>
              <a:rPr lang="de-DE" dirty="0" smtClean="0"/>
              <a:t> hormones.</a:t>
            </a:r>
          </a:p>
          <a:p>
            <a:pPr lvl="1"/>
            <a:endParaRPr lang="de-DE" sz="600" dirty="0" smtClean="0"/>
          </a:p>
          <a:p>
            <a:pPr lvl="1">
              <a:lnSpc>
                <a:spcPct val="0"/>
              </a:lnSpc>
            </a:pPr>
            <a:endParaRPr lang="de-DE" dirty="0" smtClean="0"/>
          </a:p>
          <a:p>
            <a:pPr>
              <a:buFont typeface="Wingdings" pitchFamily="2" charset="2"/>
              <a:buNone/>
            </a:pPr>
            <a:r>
              <a:rPr lang="de-DE" sz="2600" b="1" dirty="0" smtClean="0"/>
              <a:t>     Pathogenesis:</a:t>
            </a:r>
          </a:p>
          <a:p>
            <a:pPr lvl="1"/>
            <a:r>
              <a:rPr lang="de-DE" dirty="0" smtClean="0"/>
              <a:t>Adnexal mass, uterine bleeding due to </a:t>
            </a:r>
          </a:p>
          <a:p>
            <a:pPr lvl="1">
              <a:buFontTx/>
              <a:buNone/>
            </a:pPr>
            <a:r>
              <a:rPr lang="de-DE" dirty="0" smtClean="0"/>
              <a:t>    hyperestrogenism and endometrial </a:t>
            </a:r>
          </a:p>
          <a:p>
            <a:pPr lvl="1">
              <a:buFontTx/>
              <a:buNone/>
            </a:pPr>
            <a:r>
              <a:rPr lang="de-DE" dirty="0" smtClean="0"/>
              <a:t>    hyperplasia may be present.</a:t>
            </a:r>
          </a:p>
          <a:p>
            <a:pPr lvl="1"/>
            <a:endParaRPr lang="de-DE" sz="700" dirty="0" smtClean="0"/>
          </a:p>
          <a:p>
            <a:pPr>
              <a:buFont typeface="Wingdings" pitchFamily="2" charset="2"/>
              <a:buNone/>
            </a:pPr>
            <a:r>
              <a:rPr lang="de-DE" sz="2600" b="1" dirty="0" smtClean="0"/>
              <a:t>     Treatment:</a:t>
            </a:r>
          </a:p>
          <a:p>
            <a:pPr lvl="1"/>
            <a:r>
              <a:rPr lang="de-DE" dirty="0" smtClean="0"/>
              <a:t>Unilateral oophorectomy plus </a:t>
            </a:r>
            <a:r>
              <a:rPr lang="de-DE" dirty="0" smtClean="0">
                <a:solidFill>
                  <a:srgbClr val="F03E0E"/>
                </a:solidFill>
              </a:rPr>
              <a:t>fractional </a:t>
            </a:r>
          </a:p>
          <a:p>
            <a:pPr lvl="1">
              <a:buFontTx/>
              <a:buNone/>
            </a:pPr>
            <a:r>
              <a:rPr lang="de-DE" dirty="0" smtClean="0">
                <a:solidFill>
                  <a:srgbClr val="F03E0E"/>
                </a:solidFill>
              </a:rPr>
              <a:t>    curettage</a:t>
            </a:r>
            <a:r>
              <a:rPr lang="de-DE" dirty="0" smtClean="0"/>
              <a:t>. Women with completed family</a:t>
            </a:r>
          </a:p>
          <a:p>
            <a:pPr lvl="1">
              <a:buFontTx/>
              <a:buNone/>
            </a:pPr>
            <a:r>
              <a:rPr lang="de-DE" dirty="0" smtClean="0"/>
              <a:t>    planning undergo TAH plus BSO. </a:t>
            </a:r>
          </a:p>
          <a:p>
            <a:pPr lvl="1">
              <a:buFontTx/>
              <a:buNone/>
            </a:pPr>
            <a:endParaRPr lang="de-DE" dirty="0" smtClean="0"/>
          </a:p>
        </p:txBody>
      </p:sp>
      <p:pic>
        <p:nvPicPr>
          <p:cNvPr id="272390" name="Picture 6" descr="dia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70250"/>
            <a:ext cx="2699791" cy="2452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11164"/>
            <a:ext cx="7848600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5204" y="980728"/>
            <a:ext cx="4248150" cy="5328592"/>
          </a:xfrm>
        </p:spPr>
        <p:txBody>
          <a:bodyPr>
            <a:normAutofit lnSpcReduction="10000"/>
          </a:bodyPr>
          <a:lstStyle/>
          <a:p>
            <a:r>
              <a:rPr lang="de-DE" sz="2400" b="1" dirty="0" smtClean="0"/>
              <a:t>Fibroma – Meigs-Syndrome</a:t>
            </a:r>
            <a:r>
              <a:rPr lang="de-DE" sz="2400" dirty="0" smtClean="0"/>
              <a:t>:</a:t>
            </a:r>
          </a:p>
          <a:p>
            <a:pPr lvl="1"/>
            <a:r>
              <a:rPr lang="de-DE" sz="2400" dirty="0" smtClean="0"/>
              <a:t>Usually benign and unilateral tumors rarely associated with ovarian fibroma-ascites and pleural effusions (Meigs).</a:t>
            </a:r>
          </a:p>
          <a:p>
            <a:pPr>
              <a:buFont typeface="Wingdings" pitchFamily="2" charset="2"/>
              <a:buNone/>
            </a:pPr>
            <a:r>
              <a:rPr lang="de-DE" sz="2400" b="1" dirty="0" smtClean="0"/>
              <a:t>    Pathogenesis:</a:t>
            </a:r>
          </a:p>
          <a:p>
            <a:pPr lvl="1">
              <a:buFontTx/>
              <a:buNone/>
            </a:pPr>
            <a:r>
              <a:rPr lang="de-DE" sz="2400" dirty="0" smtClean="0"/>
              <a:t>-   vascular endothelial growth factor (VEGF) raises capillary permeability. </a:t>
            </a:r>
          </a:p>
          <a:p>
            <a:pPr>
              <a:buFont typeface="Wingdings" pitchFamily="2" charset="2"/>
              <a:buNone/>
            </a:pPr>
            <a:r>
              <a:rPr lang="de-DE" sz="2400" b="1" dirty="0" smtClean="0"/>
              <a:t>     Treatment:</a:t>
            </a:r>
          </a:p>
          <a:p>
            <a:pPr lvl="1"/>
            <a:r>
              <a:rPr lang="de-DE" sz="2400" dirty="0" smtClean="0"/>
              <a:t>Excision of the ovarian tumor</a:t>
            </a:r>
            <a:r>
              <a:rPr lang="de-DE" sz="1800" dirty="0" smtClean="0"/>
              <a:t>.</a:t>
            </a:r>
            <a:r>
              <a:rPr lang="de-DE" dirty="0" smtClean="0"/>
              <a:t> </a:t>
            </a:r>
          </a:p>
        </p:txBody>
      </p:sp>
      <p:pic>
        <p:nvPicPr>
          <p:cNvPr id="275460" name="Picture 7" descr="dianeu"/>
          <p:cNvPicPr>
            <a:picLocks noChangeAspect="1" noChangeArrowheads="1"/>
          </p:cNvPicPr>
          <p:nvPr/>
        </p:nvPicPr>
        <p:blipFill>
          <a:blip r:embed="rId3" cstate="print"/>
          <a:srcRect t="1018" r="1738"/>
          <a:stretch>
            <a:fillRect/>
          </a:stretch>
        </p:blipFill>
        <p:spPr bwMode="auto">
          <a:xfrm>
            <a:off x="4982308" y="1114425"/>
            <a:ext cx="3496408" cy="5210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5461" name="Rectangle 9"/>
          <p:cNvSpPr>
            <a:spLocks noChangeArrowheads="1"/>
          </p:cNvSpPr>
          <p:nvPr/>
        </p:nvSpPr>
        <p:spPr bwMode="auto">
          <a:xfrm>
            <a:off x="5309089" y="4859338"/>
            <a:ext cx="1944565" cy="1301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(From Farbatlanten der 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Medizin –The Ciba Collection 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of Medical Illustrations, Frank 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H. Netter Band 3: Genital-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organe, page 207. Georg 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Thieme Verlag 1978)</a:t>
            </a:r>
          </a:p>
          <a:p>
            <a:pPr eaLnBrk="0" hangingPunct="0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223" y="444501"/>
            <a:ext cx="7848600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597877" y="13843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Sertoli-Leydig cell tumor</a:t>
            </a:r>
            <a:r>
              <a:rPr lang="de-DE" dirty="0" smtClean="0"/>
              <a:t>:</a:t>
            </a: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dirty="0" smtClean="0"/>
              <a:t>    </a:t>
            </a:r>
            <a:r>
              <a:rPr lang="de-DE" sz="2400" b="1" dirty="0" smtClean="0"/>
              <a:t>Epidemiology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5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-   Extremely rare, 0.2% of all malignant ovarian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    tumors.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-   3rd and 4th decade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-   10% postmenopausal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-   30% are endocrinologically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b="0" dirty="0" smtClean="0"/>
              <a:t>    (produce testosterone, androstenodione)</a:t>
            </a:r>
          </a:p>
          <a:p>
            <a:pPr lvl="4">
              <a:lnSpc>
                <a:spcPct val="90000"/>
              </a:lnSpc>
              <a:buFontTx/>
              <a:buChar char="-"/>
            </a:pPr>
            <a:endParaRPr lang="de-DE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b="0" dirty="0" smtClean="0"/>
          </a:p>
        </p:txBody>
      </p:sp>
      <p:pic>
        <p:nvPicPr>
          <p:cNvPr id="276484" name="Picture 7" descr="fig53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989" y="2016126"/>
            <a:ext cx="2463311" cy="3997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485" name="Text Box 8"/>
          <p:cNvSpPr txBox="1">
            <a:spLocks noChangeArrowheads="1"/>
          </p:cNvSpPr>
          <p:nvPr/>
        </p:nvSpPr>
        <p:spPr bwMode="auto">
          <a:xfrm>
            <a:off x="3273669" y="4540251"/>
            <a:ext cx="2895600" cy="197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3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de-DE" sz="1600">
                <a:solidFill>
                  <a:srgbClr val="000000"/>
                </a:solidFill>
              </a:rPr>
              <a:t>Clitoris hypertrophy in a 28 year old woman with Sertoli-Leydig cell tumor (Photo Dr. Keck, University Women‘s Hospital Freiburg)</a:t>
            </a:r>
          </a:p>
          <a:p>
            <a:pPr algn="ctr" eaLnBrk="0" hangingPunct="0">
              <a:spcBef>
                <a:spcPct val="50000"/>
              </a:spcBef>
            </a:pPr>
            <a:endParaRPr lang="de-DE" sz="1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1" y="292101"/>
            <a:ext cx="8165123" cy="549275"/>
          </a:xfrm>
        </p:spPr>
        <p:txBody>
          <a:bodyPr>
            <a:normAutofit/>
          </a:bodyPr>
          <a:lstStyle/>
          <a:p>
            <a:r>
              <a:rPr lang="de-DE" sz="3000" smtClean="0"/>
              <a:t>Sex Cord-Stromal Tumors of the Ovary</a:t>
            </a:r>
          </a:p>
        </p:txBody>
      </p:sp>
      <p:sp>
        <p:nvSpPr>
          <p:cNvPr id="279555" name="Rectangle 8"/>
          <p:cNvSpPr>
            <a:spLocks noGrp="1" noChangeArrowheads="1"/>
          </p:cNvSpPr>
          <p:nvPr>
            <p:ph sz="quarter" idx="1"/>
          </p:nvPr>
        </p:nvSpPr>
        <p:spPr>
          <a:xfrm flipH="1" flipV="1">
            <a:off x="8581293" y="6524624"/>
            <a:ext cx="562707" cy="3333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de-DE" sz="1800" b="0" dirty="0" smtClean="0"/>
              <a:t>	Poorly differentiated SLCmor. Nests of Leydig cells and solid cords of Sertoli-cellecrosis and apoptotic bodies. </a:t>
            </a:r>
          </a:p>
        </p:txBody>
      </p:sp>
      <p:sp>
        <p:nvSpPr>
          <p:cNvPr id="27955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95301" y="1106488"/>
            <a:ext cx="8238392" cy="57515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dirty="0" smtClean="0"/>
              <a:t>Sertoli-Leydig cell tumor:</a:t>
            </a:r>
          </a:p>
          <a:p>
            <a:pPr>
              <a:lnSpc>
                <a:spcPct val="80000"/>
              </a:lnSpc>
            </a:pPr>
            <a:endParaRPr lang="de-DE" sz="1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300" dirty="0" smtClean="0"/>
              <a:t>       </a:t>
            </a:r>
            <a:r>
              <a:rPr lang="de-DE" sz="2400" b="1" dirty="0" smtClean="0"/>
              <a:t>Histopathology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Tumors are firm, 90% unilateral, lobulated, yellow-appearing external surface (steroids)	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 Well, moderately, and poorly differentiated tumors.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Poorly differentiated tumors with areas of hemorrhage and necrosis.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de-DE" sz="1000" dirty="0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1326"/>
            <a:ext cx="8212015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583224" y="1493838"/>
            <a:ext cx="5212912" cy="47752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Sertoli-Leydig cell tumor:</a:t>
            </a:r>
          </a:p>
          <a:p>
            <a:pPr>
              <a:buNone/>
            </a:pPr>
            <a:r>
              <a:rPr lang="de-DE" sz="2400" b="1" dirty="0" smtClean="0"/>
              <a:t>      Symptoms:</a:t>
            </a:r>
          </a:p>
          <a:p>
            <a:pPr lvl="1"/>
            <a:r>
              <a:rPr lang="de-DE" dirty="0" smtClean="0">
                <a:solidFill>
                  <a:srgbClr val="F03E0E"/>
                </a:solidFill>
              </a:rPr>
              <a:t>Virilization</a:t>
            </a:r>
            <a:r>
              <a:rPr lang="de-DE" dirty="0" smtClean="0"/>
              <a:t> in 50% of women plus oligomenorrhea, amenorrhea, breast atrophy, hirsutism, deepening of voice, baldness, acne, and clitoral hypertrophy, increasing abdominal girth and pain. </a:t>
            </a:r>
          </a:p>
          <a:p>
            <a:pPr lvl="1">
              <a:lnSpc>
                <a:spcPct val="40000"/>
              </a:lnSpc>
            </a:pPr>
            <a:r>
              <a:rPr lang="de-DE" dirty="0" smtClean="0"/>
              <a:t>DDX-POS,aromatase deficiency</a:t>
            </a:r>
          </a:p>
          <a:p>
            <a:pPr>
              <a:buFont typeface="Wingdings" pitchFamily="2" charset="2"/>
              <a:buNone/>
            </a:pPr>
            <a:r>
              <a:rPr lang="de-DE" sz="2400" b="1" dirty="0" smtClean="0"/>
              <a:t>      Laboratory</a:t>
            </a:r>
          </a:p>
          <a:p>
            <a:pPr lvl="1"/>
            <a:r>
              <a:rPr lang="de-DE" dirty="0" smtClean="0">
                <a:solidFill>
                  <a:srgbClr val="F03E0E"/>
                </a:solidFill>
              </a:rPr>
              <a:t>Testosterone, androstenedione</a:t>
            </a:r>
            <a:r>
              <a:rPr lang="de-DE" dirty="0" smtClean="0"/>
              <a:t>, and the precursor 17-hydroxy progesterone in cases with virilization.                           </a:t>
            </a:r>
          </a:p>
          <a:p>
            <a:pPr lvl="1">
              <a:lnSpc>
                <a:spcPct val="20000"/>
              </a:lnSpc>
            </a:pPr>
            <a:endParaRPr lang="de-DE" dirty="0" smtClean="0"/>
          </a:p>
          <a:p>
            <a:endParaRPr lang="de-DE" sz="2000" dirty="0" smtClean="0"/>
          </a:p>
        </p:txBody>
      </p:sp>
      <p:pic>
        <p:nvPicPr>
          <p:cNvPr id="4" name="Picture 4" descr="dia44"/>
          <p:cNvPicPr>
            <a:picLocks noChangeAspect="1" noChangeArrowheads="1"/>
          </p:cNvPicPr>
          <p:nvPr/>
        </p:nvPicPr>
        <p:blipFill>
          <a:blip r:embed="rId3" cstate="print"/>
          <a:srcRect b="33052"/>
          <a:stretch>
            <a:fillRect/>
          </a:stretch>
        </p:blipFill>
        <p:spPr bwMode="auto">
          <a:xfrm>
            <a:off x="5796136" y="1058064"/>
            <a:ext cx="3635895" cy="525658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823" y="309564"/>
            <a:ext cx="8247185" cy="549275"/>
          </a:xfrm>
        </p:spPr>
        <p:txBody>
          <a:bodyPr>
            <a:normAutofit/>
          </a:bodyPr>
          <a:lstStyle/>
          <a:p>
            <a:r>
              <a:rPr lang="de-DE" sz="3000" b="1" dirty="0" smtClean="0"/>
              <a:t>Sex Cord-Stromal Tumors of the Ovary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980728"/>
            <a:ext cx="8182708" cy="5877272"/>
          </a:xfrm>
        </p:spPr>
        <p:txBody>
          <a:bodyPr/>
          <a:lstStyle/>
          <a:p>
            <a:r>
              <a:rPr lang="de-DE" sz="2800" b="1" dirty="0" smtClean="0"/>
              <a:t>Sertoli-Leydig cell tumor:</a:t>
            </a:r>
          </a:p>
          <a:p>
            <a:endParaRPr lang="de-DE" sz="1100" dirty="0" smtClean="0"/>
          </a:p>
          <a:p>
            <a:pPr>
              <a:buFont typeface="Wingdings" pitchFamily="2" charset="2"/>
              <a:buNone/>
            </a:pPr>
            <a:r>
              <a:rPr lang="de-DE" sz="2400" b="1" dirty="0" smtClean="0"/>
              <a:t>    Treatment:</a:t>
            </a:r>
          </a:p>
          <a:p>
            <a:endParaRPr lang="de-DE" sz="500" dirty="0" smtClean="0"/>
          </a:p>
          <a:p>
            <a:pPr lvl="1"/>
            <a:r>
              <a:rPr lang="de-DE" sz="3200" dirty="0" smtClean="0">
                <a:solidFill>
                  <a:srgbClr val="F03E0E"/>
                </a:solidFill>
              </a:rPr>
              <a:t>TAH and BSO</a:t>
            </a:r>
            <a:r>
              <a:rPr lang="de-DE" sz="3200" dirty="0" smtClean="0"/>
              <a:t> after completed family planning. Unilateral oophorectomy is possible if preservation of fertility is desired</a:t>
            </a:r>
          </a:p>
          <a:p>
            <a:endParaRPr lang="de-DE" sz="2400" dirty="0" smtClean="0"/>
          </a:p>
          <a:p>
            <a:pPr lvl="1"/>
            <a:endParaRPr lang="de-DE" sz="2400" dirty="0" smtClean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tumors of the ovary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90550" indent="-590550"/>
            <a:r>
              <a:rPr lang="en-US" dirty="0" smtClean="0"/>
              <a:t>Common primary sites: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 dirty="0" smtClean="0"/>
              <a:t>Genital: cervix, uterus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 dirty="0" smtClean="0"/>
              <a:t>Extra-genital: GIT, breast, gall bladder</a:t>
            </a:r>
          </a:p>
          <a:p>
            <a:pPr marL="590550" indent="-590550">
              <a:buNone/>
            </a:pPr>
            <a:r>
              <a:rPr lang="en-GB" b="1" i="1" dirty="0" err="1" smtClean="0"/>
              <a:t>Krukenberg</a:t>
            </a:r>
            <a:r>
              <a:rPr lang="en-GB" b="1" i="1" dirty="0" smtClean="0"/>
              <a:t> </a:t>
            </a:r>
            <a:r>
              <a:rPr lang="en-GB" b="1" i="1" dirty="0" err="1" smtClean="0"/>
              <a:t>Tumor</a:t>
            </a:r>
            <a:endParaRPr lang="en-GB" b="1" i="1" dirty="0" smtClean="0"/>
          </a:p>
          <a:p>
            <a:pPr marL="590550" indent="-590550"/>
            <a:r>
              <a:rPr lang="en-GB" dirty="0" smtClean="0"/>
              <a:t>30% to 40% of metastatic cancers</a:t>
            </a:r>
          </a:p>
          <a:p>
            <a:r>
              <a:rPr lang="en-GB" dirty="0" smtClean="0"/>
              <a:t>characteristic </a:t>
            </a:r>
            <a:r>
              <a:rPr lang="en-GB" dirty="0" err="1" smtClean="0"/>
              <a:t>mucin</a:t>
            </a:r>
            <a:r>
              <a:rPr lang="en-GB" dirty="0" smtClean="0"/>
              <a:t>-filled, signet ring cells</a:t>
            </a:r>
          </a:p>
          <a:p>
            <a:r>
              <a:rPr lang="en-GB" dirty="0" smtClean="0"/>
              <a:t>The primary </a:t>
            </a:r>
            <a:r>
              <a:rPr lang="en-GB" dirty="0" err="1" smtClean="0"/>
              <a:t>tumor</a:t>
            </a:r>
            <a:r>
              <a:rPr lang="en-GB" dirty="0" smtClean="0"/>
              <a:t> is most frequently located in the stomach and less commonly in the colon, breast, or </a:t>
            </a:r>
            <a:r>
              <a:rPr lang="en-GB" dirty="0" err="1" smtClean="0"/>
              <a:t>biliary</a:t>
            </a:r>
            <a:r>
              <a:rPr lang="en-GB" dirty="0" smtClean="0"/>
              <a:t> tract</a:t>
            </a:r>
          </a:p>
          <a:p>
            <a:r>
              <a:rPr lang="en-GB" dirty="0" smtClean="0"/>
              <a:t>usually bilateral</a:t>
            </a:r>
          </a:p>
          <a:p>
            <a:endParaRPr lang="en-GB" dirty="0" smtClean="0"/>
          </a:p>
          <a:p>
            <a:pPr marL="590550" indent="-590550">
              <a:buNone/>
            </a:pPr>
            <a:endParaRPr lang="en-GB" b="1" i="1" dirty="0" smtClean="0"/>
          </a:p>
          <a:p>
            <a:pPr marL="590550" indent="-590550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000p03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14238</TotalTime>
  <Words>4287</Words>
  <Application>Microsoft Office PowerPoint</Application>
  <PresentationFormat>On-screen Show (4:3)</PresentationFormat>
  <Paragraphs>769</Paragraphs>
  <Slides>100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Wingdings</vt:lpstr>
      <vt:lpstr>Theme1</vt:lpstr>
      <vt:lpstr>Benign &amp; malignant disorders of the ovary </vt:lpstr>
      <vt:lpstr>Objectives</vt:lpstr>
      <vt:lpstr>Introduction</vt:lpstr>
      <vt:lpstr>Int...</vt:lpstr>
      <vt:lpstr>Int...</vt:lpstr>
      <vt:lpstr>Int...</vt:lpstr>
      <vt:lpstr>Int...</vt:lpstr>
      <vt:lpstr>Int...</vt:lpstr>
      <vt:lpstr>Int...</vt:lpstr>
      <vt:lpstr>PowerPoint Presentation</vt:lpstr>
      <vt:lpstr>Ovarian neoplasms</vt:lpstr>
      <vt:lpstr>Ovarian neoplasms…</vt:lpstr>
      <vt:lpstr>Classification of ovarian neoplasms</vt:lpstr>
      <vt:lpstr>Classification…</vt:lpstr>
      <vt:lpstr>Classification…</vt:lpstr>
      <vt:lpstr>Classification…</vt:lpstr>
      <vt:lpstr>Benign ovarian neoplasms</vt:lpstr>
      <vt:lpstr>Serous cystadenoma</vt:lpstr>
      <vt:lpstr>Serous…</vt:lpstr>
      <vt:lpstr>Serous…</vt:lpstr>
      <vt:lpstr>Mucinous cystadenoma</vt:lpstr>
      <vt:lpstr>Mucinous…</vt:lpstr>
      <vt:lpstr>Mucinous…</vt:lpstr>
      <vt:lpstr>Mature Cystic Teratoma (Benign Cystic Teratoma ,Dermoid Cyst)</vt:lpstr>
      <vt:lpstr>Dermoid Cyst…</vt:lpstr>
      <vt:lpstr>Dermoid Cyst…</vt:lpstr>
      <vt:lpstr>Mature Cystic Teratoma</vt:lpstr>
      <vt:lpstr>Clinical features of benign tumors</vt:lpstr>
      <vt:lpstr>Clinical features…</vt:lpstr>
      <vt:lpstr>Clinical features…</vt:lpstr>
      <vt:lpstr>Clinical features…</vt:lpstr>
      <vt:lpstr>Clinical features…</vt:lpstr>
      <vt:lpstr>Investigations for benign ovarian tumors</vt:lpstr>
      <vt:lpstr>Differential diagnosis of lower abdominal mass</vt:lpstr>
      <vt:lpstr>Complications</vt:lpstr>
      <vt:lpstr>Ovarian torsion</vt:lpstr>
      <vt:lpstr>Ovarian torsion…</vt:lpstr>
      <vt:lpstr>Ovarian torsion…</vt:lpstr>
      <vt:lpstr>Differential diagnosis</vt:lpstr>
      <vt:lpstr>Management of benign ovarian tumors</vt:lpstr>
      <vt:lpstr>Borderline malignant epithelial tumors of the ovary</vt:lpstr>
      <vt:lpstr>Malignant ovarian tumor</vt:lpstr>
      <vt:lpstr>AETIOLOGY OF EPITHELIAL OVARIAN CANCER</vt:lpstr>
      <vt:lpstr>PowerPoint Presentation</vt:lpstr>
      <vt:lpstr>RISK FACTORS FOR OVARIAN CANCER</vt:lpstr>
      <vt:lpstr>HEREDITARY OVARIAN CANCER SYNDROMES</vt:lpstr>
      <vt:lpstr>Pathology</vt:lpstr>
      <vt:lpstr>Primary epithelial carcinoma</vt:lpstr>
      <vt:lpstr>Primary epithelial…</vt:lpstr>
      <vt:lpstr>Malignant serous carcinoma</vt:lpstr>
      <vt:lpstr>Malignant Mucinous Carcinomas</vt:lpstr>
      <vt:lpstr>Malignant Endometrioid Carcinomas </vt:lpstr>
      <vt:lpstr>PowerPoint Presentation</vt:lpstr>
      <vt:lpstr>Clinical Features</vt:lpstr>
      <vt:lpstr>PowerPoint Presentation</vt:lpstr>
      <vt:lpstr>Screening for Ovarian Cancer</vt:lpstr>
      <vt:lpstr>Screening for Ovarian Cancer</vt:lpstr>
      <vt:lpstr>Screening for Ovarian Cancer</vt:lpstr>
      <vt:lpstr>Screening for Ovarian Cancer</vt:lpstr>
      <vt:lpstr>PowerPoint Presentation</vt:lpstr>
      <vt:lpstr>PowerPoint Presentation</vt:lpstr>
      <vt:lpstr>Symptoms</vt:lpstr>
      <vt:lpstr>Signs</vt:lpstr>
      <vt:lpstr>Diagnosis</vt:lpstr>
      <vt:lpstr>Diagnosis…</vt:lpstr>
      <vt:lpstr>Index of suspicion for cancer</vt:lpstr>
      <vt:lpstr>Index of suspicion for cancer</vt:lpstr>
      <vt:lpstr>PowerPoint Presentation</vt:lpstr>
      <vt:lpstr>PowerPoint Presentation</vt:lpstr>
      <vt:lpstr>Investigations</vt:lpstr>
      <vt:lpstr>Investigations...</vt:lpstr>
      <vt:lpstr>PowerPoint Presentation</vt:lpstr>
      <vt:lpstr>FIGO staging: early stage</vt:lpstr>
      <vt:lpstr>FIGO staging: advanced</vt:lpstr>
      <vt:lpstr>PowerPoint Presentation</vt:lpstr>
      <vt:lpstr>PowerPoint Presentation</vt:lpstr>
      <vt:lpstr>PowerPoint Presentation</vt:lpstr>
      <vt:lpstr>PowerPoint Presentation</vt:lpstr>
      <vt:lpstr>Treatment</vt:lpstr>
      <vt:lpstr>Surgical Management in Advanced OC</vt:lpstr>
      <vt:lpstr>Treatment of Epithelial Ovarian Cancer</vt:lpstr>
      <vt:lpstr>Ovarian Cancer Survival</vt:lpstr>
      <vt:lpstr>Second-look Laparotomy </vt:lpstr>
      <vt:lpstr>Germ cell tumors of the ovary</vt:lpstr>
      <vt:lpstr>PowerPoint Presentation</vt:lpstr>
      <vt:lpstr>Dysgerminoma</vt:lpstr>
      <vt:lpstr>Endodermal sinus tumor(Yolk sack carcinoma)</vt:lpstr>
      <vt:lpstr>Immature teratomas</vt:lpstr>
      <vt:lpstr>Sex Cord-Stromal Tumors of the Ovary</vt:lpstr>
      <vt:lpstr>Sex Cord-Stromal Tumors of the Ovary</vt:lpstr>
      <vt:lpstr>PowerPoint Presentation</vt:lpstr>
      <vt:lpstr>Sex Cord-Stromal Tumors of the Ovary</vt:lpstr>
      <vt:lpstr>Sex Cord-Stromal Tumors of the Ovary</vt:lpstr>
      <vt:lpstr>Sex Cord-Stromal Tumors of the Ovary</vt:lpstr>
      <vt:lpstr>Sex Cord-Stromal Tumors of the Ovary</vt:lpstr>
      <vt:lpstr>Sex Cord-Stromal Tumors of the Ovary</vt:lpstr>
      <vt:lpstr>Sex Cord-Stromal Tumors of the Ovary</vt:lpstr>
      <vt:lpstr>Metastatic tumors of the ovary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&amp; malignant disorders of the ovary</dc:title>
  <dc:creator>Dr Getachew Shiferaw</dc:creator>
  <cp:lastModifiedBy>work</cp:lastModifiedBy>
  <cp:revision>186</cp:revision>
  <dcterms:created xsi:type="dcterms:W3CDTF">2010-07-18T09:31:54Z</dcterms:created>
  <dcterms:modified xsi:type="dcterms:W3CDTF">2018-05-08T11:31:04Z</dcterms:modified>
</cp:coreProperties>
</file>