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375" r:id="rId17"/>
    <p:sldId id="275" r:id="rId18"/>
    <p:sldId id="376" r:id="rId19"/>
    <p:sldId id="280" r:id="rId20"/>
    <p:sldId id="377" r:id="rId21"/>
    <p:sldId id="380" r:id="rId22"/>
    <p:sldId id="378" r:id="rId23"/>
    <p:sldId id="381" r:id="rId24"/>
    <p:sldId id="383" r:id="rId25"/>
    <p:sldId id="384" r:id="rId26"/>
    <p:sldId id="385" r:id="rId27"/>
    <p:sldId id="386" r:id="rId28"/>
    <p:sldId id="388" r:id="rId29"/>
    <p:sldId id="285" r:id="rId30"/>
    <p:sldId id="286" r:id="rId31"/>
    <p:sldId id="287" r:id="rId32"/>
    <p:sldId id="288" r:id="rId33"/>
    <p:sldId id="289" r:id="rId34"/>
    <p:sldId id="400" r:id="rId35"/>
    <p:sldId id="406" r:id="rId36"/>
    <p:sldId id="407" r:id="rId37"/>
    <p:sldId id="409" r:id="rId38"/>
    <p:sldId id="411" r:id="rId39"/>
    <p:sldId id="413" r:id="rId40"/>
    <p:sldId id="414" r:id="rId41"/>
    <p:sldId id="415" r:id="rId42"/>
    <p:sldId id="416" r:id="rId43"/>
    <p:sldId id="417" r:id="rId44"/>
    <p:sldId id="418" r:id="rId45"/>
    <p:sldId id="420" r:id="rId46"/>
    <p:sldId id="421" r:id="rId47"/>
    <p:sldId id="422" r:id="rId48"/>
    <p:sldId id="424" r:id="rId49"/>
    <p:sldId id="425" r:id="rId50"/>
    <p:sldId id="426" r:id="rId51"/>
    <p:sldId id="427" r:id="rId52"/>
    <p:sldId id="483" r:id="rId53"/>
    <p:sldId id="428" r:id="rId54"/>
    <p:sldId id="484" r:id="rId55"/>
    <p:sldId id="434" r:id="rId56"/>
    <p:sldId id="512" r:id="rId57"/>
    <p:sldId id="485" r:id="rId58"/>
    <p:sldId id="486" r:id="rId59"/>
    <p:sldId id="436" r:id="rId60"/>
    <p:sldId id="437" r:id="rId61"/>
    <p:sldId id="439" r:id="rId62"/>
    <p:sldId id="440" r:id="rId63"/>
    <p:sldId id="441" r:id="rId64"/>
    <p:sldId id="444" r:id="rId65"/>
    <p:sldId id="487" r:id="rId66"/>
    <p:sldId id="445" r:id="rId67"/>
    <p:sldId id="446" r:id="rId68"/>
    <p:sldId id="447" r:id="rId69"/>
    <p:sldId id="449" r:id="rId70"/>
    <p:sldId id="488" r:id="rId71"/>
    <p:sldId id="450" r:id="rId72"/>
    <p:sldId id="451" r:id="rId73"/>
    <p:sldId id="452" r:id="rId74"/>
    <p:sldId id="489" r:id="rId75"/>
    <p:sldId id="453" r:id="rId76"/>
    <p:sldId id="490" r:id="rId77"/>
    <p:sldId id="454" r:id="rId78"/>
    <p:sldId id="458" r:id="rId79"/>
    <p:sldId id="459" r:id="rId80"/>
    <p:sldId id="460" r:id="rId81"/>
    <p:sldId id="491" r:id="rId82"/>
    <p:sldId id="492" r:id="rId83"/>
    <p:sldId id="493" r:id="rId84"/>
    <p:sldId id="494" r:id="rId85"/>
    <p:sldId id="495" r:id="rId86"/>
    <p:sldId id="513" r:id="rId87"/>
    <p:sldId id="515" r:id="rId88"/>
    <p:sldId id="497" r:id="rId89"/>
    <p:sldId id="498" r:id="rId90"/>
    <p:sldId id="499" r:id="rId91"/>
    <p:sldId id="500" r:id="rId92"/>
    <p:sldId id="516" r:id="rId93"/>
    <p:sldId id="518" r:id="rId94"/>
    <p:sldId id="507" r:id="rId95"/>
    <p:sldId id="508" r:id="rId96"/>
    <p:sldId id="519" r:id="rId97"/>
    <p:sldId id="509" r:id="rId98"/>
    <p:sldId id="520" r:id="rId99"/>
    <p:sldId id="522" r:id="rId100"/>
    <p:sldId id="480" r:id="rId101"/>
    <p:sldId id="482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17DD-18E8-4837-8419-25A5F578CD8D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A619-84E1-4532-B576-0FBF0680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45671-BA4C-4845-9857-98439FB2F2B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9109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6AF8F-BEDC-4A76-87A7-AB11AC57C41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079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2863D-13CC-4E4C-AD80-66AA4EBF70B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46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42310-F38F-4826-8D83-22A1547CA1F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668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356A5-2ECA-44D2-8C22-3AFB6816B09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472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B43EB-27BE-40F6-BD47-AA6D23597F1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7313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B2142-A344-4BAF-9D55-D26A3488461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236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20ED9-1F04-4054-B5C7-F61FE2E686D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7378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F0070-338C-4D1D-9BD7-68CD3EC404E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903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843E7-E3B2-4E43-8681-398AF59F1FB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180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A619-84E1-4532-B576-0FBF06809F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6464F-C5A1-48E7-A550-ADF9A21A065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486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E47EC-A176-4C8A-8617-5C2CDAE31F7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3479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91773-B081-4598-89CB-B80BEA30EB77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0735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869F8-8772-4FF0-8740-673CC27F045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482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C90115-C168-4BEA-A5A5-07807D223302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911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A6F9D-0AD3-45D4-AD4E-37E0E4162DD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097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3630C-447C-4379-9C29-6FD7B59862DB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9873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FFDB9-E755-4602-8161-64745AA8237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9120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E7C71-10C5-48EA-A2BD-A944F36ACA4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784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2F3FD-1BCA-4814-8996-1376DBB471FE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903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369BB-16B4-4944-955D-B53DABE206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5280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087E-28D7-43D8-A088-EA8EDF8B2FA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2429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95640-1A54-4518-AE9A-225DA7DC1C5B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10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29423-626D-4F34-B42D-86E7E7A072F0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23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939EB-AF76-407B-AF3F-F966A0F1C37D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0273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76284-EC62-4210-A4E4-6EF94DD72F28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269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22782-3A28-4DAB-A326-202E0489440D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4998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F7184-905F-44ED-838D-EAB75018434F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0225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E9425-5986-4333-8018-7191C8A32B9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2675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BA546-7D63-46A2-A461-8702D8213B2D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748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5D2A8D-2798-49E9-8B41-AC5C795E86F8}" type="slidenum">
              <a:rPr lang="en-US" altLang="en-US"/>
              <a:pPr eaLnBrk="1" hangingPunct="1"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24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2FB63-80A1-4926-AB5A-8BB221F24FD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62142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16AD97-E06F-4783-9D04-B8C22EBA11E4}" type="slidenum">
              <a:rPr lang="en-US" altLang="en-US"/>
              <a:pPr eaLnBrk="1" hangingPunct="1"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15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50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17A213-A1EE-42F2-9955-7950C181ECA2}" type="slidenum">
              <a:rPr lang="en-US" altLang="en-US"/>
              <a:pPr eaLnBrk="1" hangingPunct="1"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23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F7B572-FE09-4EF9-A14C-0EE5FED1635E}" type="slidenum">
              <a:rPr lang="en-US" altLang="en-US"/>
              <a:pPr eaLnBrk="1" hangingPunct="1"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745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3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307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994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84A388-AEA1-4586-9C40-7F307399EE0A}" type="slidenum">
              <a:rPr lang="en-US" altLang="en-US"/>
              <a:pPr eaLnBrk="1" hangingPunct="1"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752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C27CEA-F9EA-4227-ABDF-ADE33B882DBF}" type="slidenum">
              <a:rPr lang="en-US" altLang="en-US"/>
              <a:pPr eaLnBrk="1" hangingPunct="1"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72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C6ED-325B-4253-A18B-6165E0215BB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329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7278F-EEF6-4DF9-9F06-D7EB4A6CEC8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85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45669-6B89-4DEF-866C-6FD6C34ECD8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699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BF207-01A5-4A96-81F6-A44AA6F36A1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389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605A-DCA3-47FD-B948-96F835DE6D3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013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A437-02B9-4C03-9D2F-506960ECCACD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1204-2EEB-4259-A1A1-A2AC9F6C6CDB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E3ED-C787-4201-8030-5E03353808A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06438"/>
            <a:ext cx="10464800" cy="665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755" y="1981200"/>
            <a:ext cx="51386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0940" y="1981200"/>
            <a:ext cx="51386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14755" y="4114800"/>
            <a:ext cx="1046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97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9F5E-7672-409F-A13B-9AE4E176D0EB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4643-7AAA-4017-8134-454099C53C7D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80-7647-46FC-9B58-7E73BDC69CA6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465B-2D7B-49BD-8313-DCC3C833CCFB}" type="datetime1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796A-9A81-42D8-8F52-4A152DAEC805}" type="datetime1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652-946E-4D37-898B-A0A62588F1FC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B34A-1C01-46CA-A00C-328275857FEE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8C4A-9BE3-4B97-A47B-AEEC887A2424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AA08-4989-4BD8-9A20-C1666C5184F1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5F6A-2E83-42B8-BFC9-27793020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Benign and malignant conditions of the fallopian tube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01482"/>
          </a:xfrm>
        </p:spPr>
        <p:txBody>
          <a:bodyPr/>
          <a:lstStyle/>
          <a:p>
            <a:r>
              <a:rPr lang="en-US" dirty="0" err="1" smtClean="0"/>
              <a:t>Mihretu</a:t>
            </a:r>
            <a:r>
              <a:rPr lang="en-US" dirty="0" smtClean="0"/>
              <a:t>  </a:t>
            </a:r>
            <a:r>
              <a:rPr lang="en-US" dirty="0" err="1" smtClean="0"/>
              <a:t>Molla</a:t>
            </a:r>
            <a:r>
              <a:rPr lang="en-US" dirty="0" smtClean="0"/>
              <a:t> (</a:t>
            </a:r>
            <a:r>
              <a:rPr lang="en-US" dirty="0" err="1" smtClean="0"/>
              <a:t>Bsc</a:t>
            </a:r>
            <a:r>
              <a:rPr lang="en-US" dirty="0" smtClean="0"/>
              <a:t>, </a:t>
            </a:r>
            <a:r>
              <a:rPr lang="en-US" dirty="0" err="1" smtClean="0"/>
              <a:t>Msc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141F-9834-4563-8478-4F3217A3241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365126"/>
            <a:ext cx="10789920" cy="872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Diagnostic </a:t>
            </a:r>
            <a:r>
              <a:rPr lang="en-US" dirty="0"/>
              <a:t>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320"/>
            <a:ext cx="10683240" cy="493903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Diagnosing at </a:t>
            </a:r>
            <a:r>
              <a:rPr lang="en-US" sz="3200" dirty="0"/>
              <a:t>an early stage is difficult because of the lack of symptoms or the presence of nonspecific symptoms. </a:t>
            </a:r>
            <a:endParaRPr lang="en-US" sz="3200" dirty="0" smtClean="0"/>
          </a:p>
          <a:p>
            <a:pPr algn="just"/>
            <a:r>
              <a:rPr lang="en-US" sz="3200" dirty="0" err="1" smtClean="0"/>
              <a:t>Papanicolaou</a:t>
            </a:r>
            <a:r>
              <a:rPr lang="en-US" sz="3200" dirty="0" smtClean="0"/>
              <a:t> smear test, showing malignant glandular cells</a:t>
            </a:r>
          </a:p>
          <a:p>
            <a:pPr algn="just"/>
            <a:r>
              <a:rPr lang="en-US" sz="3200" dirty="0" smtClean="0"/>
              <a:t>Endometrial biopsy</a:t>
            </a:r>
          </a:p>
          <a:p>
            <a:pPr algn="just"/>
            <a:r>
              <a:rPr lang="en-US" sz="3200" dirty="0" smtClean="0"/>
              <a:t>CT scan and MRI </a:t>
            </a:r>
          </a:p>
          <a:p>
            <a:pPr algn="just"/>
            <a:r>
              <a:rPr lang="en-US" sz="3200" dirty="0" err="1" smtClean="0"/>
              <a:t>Hysterosalpingography</a:t>
            </a:r>
            <a:r>
              <a:rPr lang="en-US" sz="3200" dirty="0" smtClean="0"/>
              <a:t> </a:t>
            </a:r>
          </a:p>
          <a:p>
            <a:pPr algn="just"/>
            <a:r>
              <a:rPr lang="en-US" sz="3200" dirty="0" smtClean="0"/>
              <a:t>Color Doppler </a:t>
            </a:r>
          </a:p>
          <a:p>
            <a:pPr algn="just"/>
            <a:r>
              <a:rPr lang="en-US" sz="3200" dirty="0" smtClean="0"/>
              <a:t>3-D ultrasonography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903-5867-455C-BE1A-B1DAE9772528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0"/>
            <a:ext cx="3810000" cy="2209800"/>
          </a:xfrm>
        </p:spPr>
        <p:txBody>
          <a:bodyPr/>
          <a:lstStyle/>
          <a:p>
            <a:pPr algn="just"/>
            <a:r>
              <a:rPr lang="en-US" b="1" dirty="0" err="1" smtClean="0"/>
              <a:t>Krukenberg</a:t>
            </a:r>
            <a:r>
              <a:rPr lang="en-US" b="1" dirty="0" smtClean="0"/>
              <a:t> Tumor:</a:t>
            </a:r>
          </a:p>
        </p:txBody>
      </p:sp>
      <p:pic>
        <p:nvPicPr>
          <p:cNvPr id="34819" name="Picture 3" descr="gross krukenber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867400" y="152399"/>
            <a:ext cx="4254500" cy="62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293428" y="4274128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9187295" y="3477492"/>
            <a:ext cx="1066800" cy="762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C8F-8C46-4A37-A943-FDC726BB740B}" type="datetime1">
              <a:rPr lang="en-US" smtClean="0"/>
              <a:t>7/12/2018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100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5964" y="1094509"/>
            <a:ext cx="9213272" cy="482138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DE94-7B27-4367-A900-5FD3CC126041}" type="datetime1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3838-CB89-40BD-A914-62B270BA6795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507288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Benign </a:t>
            </a:r>
            <a:r>
              <a:rPr lang="en-US" dirty="0"/>
              <a:t>Fallopian Tube Disease</a:t>
            </a:r>
          </a:p>
          <a:p>
            <a:r>
              <a:rPr lang="en-US" dirty="0"/>
              <a:t>Benign Lesions of the </a:t>
            </a:r>
            <a:r>
              <a:rPr lang="en-US" dirty="0" smtClean="0"/>
              <a:t>Ovaries</a:t>
            </a:r>
            <a:endParaRPr lang="en-US" dirty="0"/>
          </a:p>
          <a:p>
            <a:r>
              <a:rPr lang="en-US" dirty="0"/>
              <a:t>Benign Ovarian Disease</a:t>
            </a:r>
          </a:p>
          <a:p>
            <a:r>
              <a:rPr lang="en-US" dirty="0"/>
              <a:t>Breast Cancer</a:t>
            </a:r>
          </a:p>
          <a:p>
            <a:r>
              <a:rPr lang="en-US" dirty="0"/>
              <a:t>Broad Ligament </a:t>
            </a:r>
            <a:r>
              <a:rPr lang="en-US" dirty="0" smtClean="0"/>
              <a:t>Tumors </a:t>
            </a:r>
            <a:endParaRPr lang="en-US" dirty="0"/>
          </a:p>
          <a:p>
            <a:r>
              <a:rPr lang="en-US" dirty="0"/>
              <a:t>Fallopian Tube Disorders</a:t>
            </a:r>
          </a:p>
          <a:p>
            <a:r>
              <a:rPr lang="en-US" dirty="0"/>
              <a:t>Malignant Epithelial Ovarian Tumors</a:t>
            </a:r>
          </a:p>
          <a:p>
            <a:r>
              <a:rPr lang="en-US" dirty="0"/>
              <a:t>Ovarian Tumors of Low Malignant </a:t>
            </a:r>
            <a:r>
              <a:rPr lang="en-US" dirty="0" smtClean="0"/>
              <a:t>Potential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2C6-4A33-41D8-B808-7C13B262B504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r>
              <a:rPr lang="en-US" dirty="0" smtClean="0"/>
              <a:t>Staging (FIGO)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343890"/>
            <a:ext cx="11384280" cy="516359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Although </a:t>
            </a:r>
            <a:r>
              <a:rPr lang="en-US" sz="3200" dirty="0"/>
              <a:t>the fallopian tubes are derived from the same embryonic structure as the uterus, histologically and clinically, malignant lesions of the fallopian tubes behave like ovarian tumors. </a:t>
            </a:r>
            <a:endParaRPr lang="en-US" sz="3200" dirty="0" smtClean="0"/>
          </a:p>
          <a:p>
            <a:pPr algn="just"/>
            <a:r>
              <a:rPr lang="en-US" sz="3200" dirty="0" smtClean="0"/>
              <a:t>Unlike </a:t>
            </a:r>
            <a:r>
              <a:rPr lang="en-US" sz="3200" dirty="0"/>
              <a:t>ovarian tumors, 50% of fallopian tube tumors are stage I and II, whereas more than 50% of ovarian malignancies are usually in stage III and IV. </a:t>
            </a:r>
            <a:endParaRPr lang="en-US" sz="3200" dirty="0" smtClean="0"/>
          </a:p>
          <a:p>
            <a:pPr algn="just"/>
            <a:r>
              <a:rPr lang="en-US" sz="3200" dirty="0" smtClean="0"/>
              <a:t>Fallopian </a:t>
            </a:r>
            <a:r>
              <a:rPr lang="en-US" sz="3200" dirty="0"/>
              <a:t>tube carcinomas have a predilection for metastasis to retroperitoneal lymph nodes in contrast to </a:t>
            </a:r>
            <a:r>
              <a:rPr lang="en-US" sz="3200" dirty="0" err="1"/>
              <a:t>intraperitoneal</a:t>
            </a:r>
            <a:r>
              <a:rPr lang="en-US" sz="3200" dirty="0"/>
              <a:t> spread of ovarian carcinomas.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D128-32A1-4B3E-A8DF-4CC95302F42A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454"/>
            <a:ext cx="11263745" cy="497089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 smtClean="0"/>
              <a:t>Stage </a:t>
            </a:r>
            <a:r>
              <a:rPr lang="en-US" sz="3200" b="1" dirty="0"/>
              <a:t>0 - </a:t>
            </a:r>
            <a:r>
              <a:rPr lang="en-US" sz="3200" dirty="0"/>
              <a:t>Carcinoma in situ (limited to tubal mucosa)</a:t>
            </a:r>
          </a:p>
          <a:p>
            <a:pPr algn="just">
              <a:lnSpc>
                <a:spcPct val="100000"/>
              </a:lnSpc>
            </a:pPr>
            <a:r>
              <a:rPr lang="en-US" sz="3200" b="1" dirty="0"/>
              <a:t>Stage I - </a:t>
            </a:r>
            <a:r>
              <a:rPr lang="en-US" sz="3200" dirty="0"/>
              <a:t>Growth limited to the fallopian </a:t>
            </a:r>
            <a:r>
              <a:rPr lang="en-US" sz="3200" dirty="0" smtClean="0"/>
              <a:t>tubes</a:t>
            </a:r>
          </a:p>
          <a:p>
            <a:pPr lvl="1" algn="just">
              <a:lnSpc>
                <a:spcPct val="100000"/>
              </a:lnSpc>
            </a:pPr>
            <a:r>
              <a:rPr lang="en-US" sz="2800" b="1" dirty="0" err="1" smtClean="0"/>
              <a:t>Ia</a:t>
            </a:r>
            <a:r>
              <a:rPr lang="en-US" sz="2800" b="1" dirty="0" smtClean="0"/>
              <a:t> </a:t>
            </a:r>
            <a:r>
              <a:rPr lang="en-US" sz="2800" dirty="0"/>
              <a:t>- Growth limited to 1 tube, with extension into the submucosa and/or </a:t>
            </a:r>
            <a:r>
              <a:rPr lang="en-US" sz="2800" dirty="0" err="1"/>
              <a:t>muscularis</a:t>
            </a:r>
            <a:r>
              <a:rPr lang="en-US" sz="2800" dirty="0"/>
              <a:t> but not penetrating the </a:t>
            </a:r>
            <a:r>
              <a:rPr lang="en-US" sz="2800" dirty="0" err="1"/>
              <a:t>serosal</a:t>
            </a:r>
            <a:r>
              <a:rPr lang="en-US" sz="2800" dirty="0"/>
              <a:t> surface; no </a:t>
            </a:r>
            <a:r>
              <a:rPr lang="en-US" sz="2800" dirty="0" smtClean="0"/>
              <a:t>ascites</a:t>
            </a:r>
          </a:p>
          <a:p>
            <a:pPr lvl="1" algn="just">
              <a:lnSpc>
                <a:spcPct val="100000"/>
              </a:lnSpc>
            </a:pPr>
            <a:r>
              <a:rPr lang="en-US" sz="2800" b="1" dirty="0" err="1" smtClean="0"/>
              <a:t>Ib</a:t>
            </a:r>
            <a:r>
              <a:rPr lang="en-US" sz="2800" b="1" dirty="0" smtClean="0"/>
              <a:t> </a:t>
            </a:r>
            <a:r>
              <a:rPr lang="en-US" sz="2800" dirty="0"/>
              <a:t>- Growth limited to both tubes with extension into the submucosa and/or </a:t>
            </a:r>
            <a:r>
              <a:rPr lang="en-US" sz="2800" dirty="0" err="1"/>
              <a:t>muscularis</a:t>
            </a:r>
            <a:r>
              <a:rPr lang="en-US" sz="2800" dirty="0"/>
              <a:t> but not penetrating the </a:t>
            </a:r>
            <a:r>
              <a:rPr lang="en-US" sz="2800" dirty="0" err="1"/>
              <a:t>serosal</a:t>
            </a:r>
            <a:r>
              <a:rPr lang="en-US" sz="2800" dirty="0"/>
              <a:t> surface; no </a:t>
            </a:r>
            <a:r>
              <a:rPr lang="en-US" sz="2800" dirty="0" smtClean="0"/>
              <a:t>ascites</a:t>
            </a:r>
          </a:p>
          <a:p>
            <a:pPr lvl="1" algn="just">
              <a:lnSpc>
                <a:spcPct val="100000"/>
              </a:lnSpc>
            </a:pPr>
            <a:r>
              <a:rPr lang="en-US" sz="2800" b="1" dirty="0" err="1" smtClean="0"/>
              <a:t>Ic</a:t>
            </a:r>
            <a:r>
              <a:rPr lang="en-US" sz="2800" b="1" dirty="0" smtClean="0"/>
              <a:t> </a:t>
            </a:r>
            <a:r>
              <a:rPr lang="en-US" sz="2800" b="1" dirty="0"/>
              <a:t>- </a:t>
            </a:r>
            <a:r>
              <a:rPr lang="en-US" sz="2800" dirty="0"/>
              <a:t>Tumor stage 1a or 1b but with tumor extension through or onto the tubal serosa, or with ascites present containing malignant cells, or with positive peritoneal </a:t>
            </a:r>
            <a:r>
              <a:rPr lang="en-US" sz="2800" dirty="0" smtClean="0"/>
              <a:t>washings.</a:t>
            </a: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9FE-D32E-46E6-B4ED-5682D310B5FD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72"/>
          </a:xfrm>
        </p:spPr>
        <p:txBody>
          <a:bodyPr/>
          <a:lstStyle/>
          <a:p>
            <a:r>
              <a:rPr lang="en-US" dirty="0" smtClean="0"/>
              <a:t>Staging……..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447800"/>
            <a:ext cx="11374582" cy="5036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Stage II </a:t>
            </a:r>
            <a:endParaRPr lang="en-US" sz="3200" dirty="0"/>
          </a:p>
          <a:p>
            <a:pPr algn="just"/>
            <a:r>
              <a:rPr lang="en-US" sz="3200" dirty="0" smtClean="0"/>
              <a:t>Growth </a:t>
            </a:r>
            <a:r>
              <a:rPr lang="en-US" sz="3200" dirty="0"/>
              <a:t>involving 1 or both fallopian tubes with pelvic extension</a:t>
            </a:r>
          </a:p>
          <a:p>
            <a:pPr algn="just"/>
            <a:r>
              <a:rPr lang="en-US" sz="3200" b="1" dirty="0"/>
              <a:t>Stage </a:t>
            </a:r>
            <a:r>
              <a:rPr lang="en-US" sz="3200" b="1" dirty="0" err="1"/>
              <a:t>IIa</a:t>
            </a:r>
            <a:r>
              <a:rPr lang="en-US" sz="3200" b="1" dirty="0"/>
              <a:t> - </a:t>
            </a:r>
            <a:r>
              <a:rPr lang="en-US" sz="3200" dirty="0"/>
              <a:t>Extension and/or metastasis to the uterus and/or ovaries</a:t>
            </a:r>
          </a:p>
          <a:p>
            <a:pPr algn="just"/>
            <a:r>
              <a:rPr lang="en-US" sz="3200" b="1" dirty="0"/>
              <a:t>Stage </a:t>
            </a:r>
            <a:r>
              <a:rPr lang="en-US" sz="3200" b="1" dirty="0" err="1"/>
              <a:t>IIb</a:t>
            </a:r>
            <a:r>
              <a:rPr lang="en-US" sz="3200" b="1" dirty="0"/>
              <a:t> </a:t>
            </a:r>
            <a:r>
              <a:rPr lang="en-US" sz="3200" dirty="0"/>
              <a:t>- Extension to other pelvic tissues</a:t>
            </a:r>
          </a:p>
          <a:p>
            <a:pPr algn="just"/>
            <a:r>
              <a:rPr lang="en-US" sz="3200" b="1" dirty="0"/>
              <a:t>Stage </a:t>
            </a:r>
            <a:r>
              <a:rPr lang="en-US" sz="3200" b="1" dirty="0" err="1"/>
              <a:t>IIc</a:t>
            </a:r>
            <a:r>
              <a:rPr lang="en-US" sz="3200" b="1" dirty="0"/>
              <a:t> -</a:t>
            </a:r>
            <a:r>
              <a:rPr lang="en-US" sz="3200" dirty="0"/>
              <a:t> Tumor stage </a:t>
            </a:r>
            <a:r>
              <a:rPr lang="en-US" sz="3200" dirty="0" err="1"/>
              <a:t>IIa</a:t>
            </a:r>
            <a:r>
              <a:rPr lang="en-US" sz="3200" dirty="0"/>
              <a:t> or </a:t>
            </a:r>
            <a:r>
              <a:rPr lang="en-US" sz="3200" dirty="0" err="1"/>
              <a:t>IIb</a:t>
            </a:r>
            <a:r>
              <a:rPr lang="en-US" sz="3200" dirty="0"/>
              <a:t>, with ascites present containing malignant cells, or with positive peritoneal washings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399C-5551-4C90-8477-3D29091B96A0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Staging……..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9" y="1050926"/>
            <a:ext cx="11457708" cy="54191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Stage III </a:t>
            </a:r>
          </a:p>
          <a:p>
            <a:pPr algn="just"/>
            <a:r>
              <a:rPr lang="en-US" dirty="0" smtClean="0"/>
              <a:t>Tumor </a:t>
            </a:r>
            <a:r>
              <a:rPr lang="en-US" dirty="0"/>
              <a:t>involving 1 or both fallopian tubes, with peritoneal implants outside the pelvis and/or positive retroperitoneal or inguinal nodes; superficial liver metastasis equals stage III; tumor appears limited to true pelvis but has histologically proven malignant extension to the small bowel or </a:t>
            </a:r>
            <a:r>
              <a:rPr lang="en-US" dirty="0" err="1"/>
              <a:t>omentum</a:t>
            </a:r>
            <a:endParaRPr lang="en-US" dirty="0"/>
          </a:p>
          <a:p>
            <a:pPr algn="just"/>
            <a:r>
              <a:rPr lang="en-US" dirty="0"/>
              <a:t>Stage </a:t>
            </a:r>
            <a:r>
              <a:rPr lang="en-US" dirty="0" err="1"/>
              <a:t>IIIa</a:t>
            </a:r>
            <a:r>
              <a:rPr lang="en-US" dirty="0"/>
              <a:t> - Tumor grossly limited to the true pelvis, with negative nodes but with histologically confirmed microscopic seeding or abdominal peritoneal surfaces</a:t>
            </a:r>
          </a:p>
          <a:p>
            <a:pPr algn="just"/>
            <a:r>
              <a:rPr lang="en-US" dirty="0"/>
              <a:t>Stage </a:t>
            </a:r>
            <a:r>
              <a:rPr lang="en-US" dirty="0" err="1"/>
              <a:t>IIIb</a:t>
            </a:r>
            <a:r>
              <a:rPr lang="en-US" dirty="0"/>
              <a:t> - Tumor involving 1 or both fallopian tubes, with histologically confirmed implants on abdominal peritoneal surfaces, none exceeding 2 cm in diameter; lymph node findings negative</a:t>
            </a:r>
          </a:p>
          <a:p>
            <a:pPr algn="just"/>
            <a:r>
              <a:rPr lang="en-US" dirty="0"/>
              <a:t>Stage </a:t>
            </a:r>
            <a:r>
              <a:rPr lang="en-US" dirty="0" err="1"/>
              <a:t>IIIc</a:t>
            </a:r>
            <a:r>
              <a:rPr lang="en-US" dirty="0"/>
              <a:t> - Abdominal implants larger than 2 cm in diameter and/or positive retroperitoneal or inguinal nodes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86A3-180B-4F3A-9432-9D273CB1EF28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6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Stage IV </a:t>
            </a:r>
          </a:p>
          <a:p>
            <a:pPr algn="just"/>
            <a:r>
              <a:rPr lang="en-US" sz="3200" dirty="0" smtClean="0"/>
              <a:t>Growth involving 1 or both fallopian tubes, with distant metastases; if pleural effusion is present, positive cytology results necessary to be stage IV; parenchymal liver metastases equal stage IV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77D1-B878-4E0A-98A7-694A9CF411C9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569720"/>
            <a:ext cx="11064240" cy="46072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Similar with ovarian carcinoma</a:t>
            </a:r>
          </a:p>
          <a:p>
            <a:r>
              <a:rPr lang="en-US" sz="3200" dirty="0" smtClean="0"/>
              <a:t>Surgical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 total abdominal hysterectomy with bilateral </a:t>
            </a:r>
            <a:r>
              <a:rPr lang="en-US" sz="2800" dirty="0" err="1" smtClean="0"/>
              <a:t>salpingo</a:t>
            </a:r>
            <a:r>
              <a:rPr lang="en-US" sz="2800" dirty="0" smtClean="0"/>
              <a:t>-oophorectomy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omentectomy</a:t>
            </a:r>
            <a:r>
              <a:rPr lang="en-US" sz="2800" dirty="0" smtClean="0"/>
              <a:t> and peritoneal washing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 selective pelvic and para-aortic lymphadenectomy.</a:t>
            </a:r>
            <a:endParaRPr lang="en-US" sz="2800" dirty="0"/>
          </a:p>
          <a:p>
            <a:r>
              <a:rPr lang="en-US" sz="3200" dirty="0" smtClean="0"/>
              <a:t>chemotherapy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7E9F-FFAC-412F-9DF7-DD186BECA682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Benign &amp; malignant disorders of the ovary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4231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Mihretu</a:t>
            </a:r>
            <a:r>
              <a:rPr lang="en-GB" dirty="0"/>
              <a:t> </a:t>
            </a:r>
            <a:r>
              <a:rPr lang="en-GB" dirty="0" err="1" smtClean="0"/>
              <a:t>Molla</a:t>
            </a:r>
            <a:r>
              <a:rPr lang="en-GB" dirty="0" smtClean="0"/>
              <a:t> (</a:t>
            </a:r>
            <a:r>
              <a:rPr lang="en-GB" dirty="0" err="1" smtClean="0"/>
              <a:t>Bsc</a:t>
            </a:r>
            <a:r>
              <a:rPr lang="en-GB" dirty="0" smtClean="0"/>
              <a:t>, </a:t>
            </a:r>
            <a:r>
              <a:rPr lang="en-GB" dirty="0" err="1" smtClean="0"/>
              <a:t>Msc</a:t>
            </a:r>
            <a:r>
              <a:rPr lang="en-GB" dirty="0" smtClean="0"/>
              <a:t>)                                       </a:t>
            </a:r>
          </a:p>
          <a:p>
            <a:r>
              <a:rPr lang="en-GB" dirty="0" smtClean="0"/>
              <a:t>                                             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632B-9A4B-4248-A185-D20AF542207D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 benign conditions of the ovary</a:t>
            </a:r>
          </a:p>
          <a:p>
            <a:r>
              <a:rPr lang="en-GB" dirty="0" smtClean="0"/>
              <a:t>Explain the clinical presentations of benign disorders and their management</a:t>
            </a:r>
          </a:p>
          <a:p>
            <a:r>
              <a:rPr lang="en-GB" dirty="0" smtClean="0"/>
              <a:t>Describe  malignant conditions of the ovary</a:t>
            </a:r>
          </a:p>
          <a:p>
            <a:r>
              <a:rPr lang="en-GB" dirty="0" smtClean="0"/>
              <a:t>Explain the clinical presentations of malignant disorders and their management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6F06-8842-478F-9F83-38875DAE7659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74639"/>
            <a:ext cx="9357360" cy="763935"/>
          </a:xfrm>
        </p:spPr>
        <p:txBody>
          <a:bodyPr>
            <a:normAutofit/>
          </a:bodyPr>
          <a:lstStyle/>
          <a:p>
            <a:r>
              <a:rPr lang="en-US" dirty="0" smtClean="0"/>
              <a:t> Introduction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1"/>
            <a:ext cx="10774680" cy="508758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bulk tubal pathologies involve ectopic pregnancy or the </a:t>
            </a:r>
            <a:r>
              <a:rPr lang="en-US" sz="3200" dirty="0" err="1" smtClean="0"/>
              <a:t>sequelae</a:t>
            </a:r>
            <a:r>
              <a:rPr lang="en-US" sz="3200" dirty="0" smtClean="0"/>
              <a:t> of PID (</a:t>
            </a:r>
            <a:r>
              <a:rPr lang="en-US" sz="3200" dirty="0" err="1" smtClean="0"/>
              <a:t>Hydrosalpinx</a:t>
            </a:r>
            <a:r>
              <a:rPr lang="en-US" sz="3200" dirty="0" smtClean="0"/>
              <a:t>, </a:t>
            </a:r>
            <a:r>
              <a:rPr lang="en-US" sz="3200" dirty="0" err="1" smtClean="0"/>
              <a:t>Tubo</a:t>
            </a:r>
            <a:r>
              <a:rPr lang="en-US" sz="3200" dirty="0" smtClean="0"/>
              <a:t>-ovarian abscess (TOA)). </a:t>
            </a:r>
          </a:p>
          <a:p>
            <a:pPr algn="just"/>
            <a:r>
              <a:rPr lang="en-US" sz="3200" dirty="0" smtClean="0"/>
              <a:t>Fallopian tube neoplasms are rare 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3ACB-BDC1-4A46-8542-99772212D57C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Ultra Bold Condensed" pitchFamily="34" charset="0"/>
              </a:rPr>
              <a:t>Benign disorders of ovary</a:t>
            </a:r>
            <a:endParaRPr lang="en-US" b="1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Introduction </a:t>
            </a:r>
            <a:endParaRPr lang="en-US" sz="3200" b="1" dirty="0"/>
          </a:p>
          <a:p>
            <a:pPr algn="just"/>
            <a:r>
              <a:rPr lang="en-US" sz="3200" dirty="0"/>
              <a:t>Ovarian enlargement  is one of the DDX for adnexal </a:t>
            </a:r>
            <a:r>
              <a:rPr lang="en-US" sz="3200" dirty="0" smtClean="0"/>
              <a:t>masses</a:t>
            </a:r>
          </a:p>
          <a:p>
            <a:pPr algn="just"/>
            <a:r>
              <a:rPr lang="en-US" sz="3200" dirty="0" smtClean="0"/>
              <a:t>Ovarian enlargement could be non-neoplastic or neoplastic.</a:t>
            </a:r>
          </a:p>
          <a:p>
            <a:pPr algn="just"/>
            <a:r>
              <a:rPr lang="en-US" sz="3200" dirty="0" err="1" smtClean="0"/>
              <a:t>Neoplastic</a:t>
            </a:r>
            <a:r>
              <a:rPr lang="en-US" sz="3200" dirty="0" smtClean="0"/>
              <a:t> enlargement could be benign or malignant</a:t>
            </a:r>
          </a:p>
          <a:p>
            <a:pPr algn="just"/>
            <a:r>
              <a:rPr lang="en-GB" sz="3200" dirty="0" smtClean="0"/>
              <a:t>Benign disorders are caused </a:t>
            </a:r>
            <a:r>
              <a:rPr lang="en-GB" sz="3200" dirty="0"/>
              <a:t>by physiologic </a:t>
            </a:r>
            <a:r>
              <a:rPr lang="en-GB" sz="3200" b="1" dirty="0"/>
              <a:t>cysts</a:t>
            </a:r>
            <a:r>
              <a:rPr lang="en-GB" sz="3200" dirty="0"/>
              <a:t> or benign </a:t>
            </a:r>
            <a:r>
              <a:rPr lang="en-GB" sz="3200" b="1" dirty="0"/>
              <a:t>neoplasms</a:t>
            </a:r>
          </a:p>
          <a:p>
            <a:pPr algn="just"/>
            <a:r>
              <a:rPr lang="en-GB" sz="3200" dirty="0"/>
              <a:t>The management  </a:t>
            </a:r>
            <a:r>
              <a:rPr lang="en-GB" sz="3200" dirty="0" smtClean="0"/>
              <a:t>is </a:t>
            </a:r>
            <a:r>
              <a:rPr lang="en-GB" sz="3200" dirty="0"/>
              <a:t>dictated by their </a:t>
            </a:r>
            <a:r>
              <a:rPr lang="en-GB" sz="3200" dirty="0" smtClean="0"/>
              <a:t>presentation. </a:t>
            </a:r>
            <a:r>
              <a:rPr lang="en-GB" sz="3200" dirty="0" err="1" smtClean="0"/>
              <a:t>i.e</a:t>
            </a:r>
            <a:r>
              <a:rPr lang="en-GB" sz="3200" dirty="0" smtClean="0"/>
              <a:t> (</a:t>
            </a:r>
            <a:r>
              <a:rPr lang="en-GB" sz="3200" b="1" dirty="0" err="1" smtClean="0"/>
              <a:t>hemorrhage</a:t>
            </a:r>
            <a:r>
              <a:rPr lang="en-GB" sz="3200" dirty="0" smtClean="0"/>
              <a:t> </a:t>
            </a:r>
            <a:r>
              <a:rPr lang="en-GB" sz="3200" dirty="0"/>
              <a:t>of a ruptured cyst or </a:t>
            </a:r>
            <a:r>
              <a:rPr lang="en-GB" sz="3200" dirty="0" smtClean="0"/>
              <a:t>ovarian </a:t>
            </a:r>
            <a:r>
              <a:rPr lang="en-GB" sz="3200" b="1" dirty="0" smtClean="0"/>
              <a:t>torsion)</a:t>
            </a:r>
            <a:endParaRPr lang="en-GB" sz="3200" b="1" dirty="0"/>
          </a:p>
          <a:p>
            <a:pPr algn="just"/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1453-F246-431A-90E0-7C527E042C5C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on-neoplastic ovarian enlargement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2"/>
            <a:ext cx="10515600" cy="46806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Caused by physiologic/functional </a:t>
            </a:r>
            <a:r>
              <a:rPr lang="en-GB" sz="3200" b="1" dirty="0" smtClean="0"/>
              <a:t>cysts</a:t>
            </a:r>
          </a:p>
          <a:p>
            <a:r>
              <a:rPr lang="en-US" altLang="en-US" sz="3200" dirty="0"/>
              <a:t>Cystic ovaries are different from neoplasia by:-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Temporarily related to </a:t>
            </a:r>
            <a:r>
              <a:rPr lang="en-US" sz="2800" b="1" dirty="0"/>
              <a:t>hormonal disorders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Common in Reproductive 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err="1"/>
              <a:t>Unilocular</a:t>
            </a:r>
            <a:r>
              <a:rPr lang="en-US" sz="2800" dirty="0"/>
              <a:t>, unilateral, cystic and &lt;=10cm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/>
              <a:t>Spontaneous regression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/>
              <a:t>Content is clear fluid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/>
              <a:t>Lining epithelium is corresponding functional epithelium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84AC-4B8F-4643-9621-43F168D6A469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14617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BankGothic Md BT" pitchFamily="34" charset="0"/>
              </a:rPr>
              <a:t>Causes of non-neoplastic enlargement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11302"/>
            <a:ext cx="10647218" cy="46656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Follicular cysts</a:t>
            </a:r>
          </a:p>
          <a:p>
            <a:r>
              <a:rPr lang="en-US" sz="3200" dirty="0" smtClean="0"/>
              <a:t>Corpus </a:t>
            </a:r>
            <a:r>
              <a:rPr lang="en-US" sz="3200" dirty="0" err="1" smtClean="0"/>
              <a:t>luteum</a:t>
            </a:r>
            <a:r>
              <a:rPr lang="en-US" sz="3200" dirty="0" smtClean="0"/>
              <a:t> cyst</a:t>
            </a:r>
          </a:p>
          <a:p>
            <a:r>
              <a:rPr lang="en-US" sz="3200" dirty="0" err="1" smtClean="0"/>
              <a:t>Leutin</a:t>
            </a:r>
            <a:r>
              <a:rPr lang="en-US" sz="3200" dirty="0" smtClean="0"/>
              <a:t> cysts</a:t>
            </a:r>
          </a:p>
          <a:p>
            <a:r>
              <a:rPr lang="en-US" sz="3200" dirty="0" smtClean="0"/>
              <a:t>PCOS</a:t>
            </a:r>
          </a:p>
          <a:p>
            <a:r>
              <a:rPr lang="en-US" sz="3200" dirty="0" err="1" smtClean="0"/>
              <a:t>Endometrioma</a:t>
            </a:r>
            <a:r>
              <a:rPr lang="en-US" sz="3200" dirty="0"/>
              <a:t> ( </a:t>
            </a:r>
            <a:r>
              <a:rPr lang="en-US" sz="3200" dirty="0" err="1"/>
              <a:t>checolate</a:t>
            </a:r>
            <a:r>
              <a:rPr lang="en-US" sz="3200" dirty="0"/>
              <a:t> cysts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Infectious (TOA..)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7F1-1AA5-4B17-A231-614BCE13BC3B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57815"/>
          </a:xfrm>
        </p:spPr>
        <p:txBody>
          <a:bodyPr/>
          <a:lstStyle/>
          <a:p>
            <a:pPr eaLnBrk="1" hangingPunct="1"/>
            <a:r>
              <a:rPr lang="en-US" b="1" dirty="0" smtClean="0"/>
              <a:t>Follicular cyst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122942"/>
            <a:ext cx="11222182" cy="533327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Most common cystic structures found in healthy ovaries</a:t>
            </a:r>
          </a:p>
          <a:p>
            <a:pPr algn="just"/>
            <a:r>
              <a:rPr lang="en-US" dirty="0"/>
              <a:t>Result from either </a:t>
            </a:r>
            <a:r>
              <a:rPr lang="en-US" dirty="0" err="1"/>
              <a:t>nonrupture</a:t>
            </a:r>
            <a:r>
              <a:rPr lang="en-US" dirty="0"/>
              <a:t> of the dominant mature follicle or failure of an immature follicle to undergo the normal process of </a:t>
            </a:r>
            <a:r>
              <a:rPr lang="en-US" dirty="0" smtClean="0"/>
              <a:t>atresia.</a:t>
            </a:r>
            <a:endParaRPr lang="en-US" dirty="0"/>
          </a:p>
          <a:p>
            <a:pPr algn="just"/>
            <a:r>
              <a:rPr lang="en-US" dirty="0"/>
              <a:t>Are thin walled and </a:t>
            </a:r>
            <a:r>
              <a:rPr lang="en-US" dirty="0" err="1"/>
              <a:t>unilocular</a:t>
            </a:r>
            <a:r>
              <a:rPr lang="en-US" dirty="0"/>
              <a:t>, </a:t>
            </a:r>
          </a:p>
          <a:p>
            <a:pPr algn="just"/>
            <a:r>
              <a:rPr lang="en-US" dirty="0"/>
              <a:t>Usually range up to 8 cm in diameter (average, 2 cm).</a:t>
            </a:r>
          </a:p>
          <a:p>
            <a:pPr algn="just"/>
            <a:r>
              <a:rPr lang="en-US" dirty="0"/>
              <a:t>Lined with an inner layer of </a:t>
            </a:r>
            <a:r>
              <a:rPr lang="en-US" dirty="0" err="1"/>
              <a:t>granulosa</a:t>
            </a:r>
            <a:r>
              <a:rPr lang="en-US" dirty="0"/>
              <a:t> cells and an outer layer of theca </a:t>
            </a:r>
            <a:r>
              <a:rPr lang="en-US" dirty="0" err="1"/>
              <a:t>interna</a:t>
            </a:r>
            <a:r>
              <a:rPr lang="en-US" dirty="0"/>
              <a:t> </a:t>
            </a:r>
            <a:r>
              <a:rPr lang="en-US" dirty="0" smtClean="0"/>
              <a:t>cells.</a:t>
            </a:r>
            <a:endParaRPr lang="en-US" dirty="0"/>
          </a:p>
          <a:p>
            <a:pPr algn="just" eaLnBrk="1" hangingPunct="1"/>
            <a:r>
              <a:rPr lang="en-US" dirty="0"/>
              <a:t>Asymptomatic or vague pain</a:t>
            </a:r>
          </a:p>
          <a:p>
            <a:pPr algn="just"/>
            <a:r>
              <a:rPr lang="en-US" dirty="0"/>
              <a:t>Spontaneous </a:t>
            </a:r>
            <a:r>
              <a:rPr lang="en-US" dirty="0" smtClean="0"/>
              <a:t>resolution </a:t>
            </a:r>
            <a:r>
              <a:rPr lang="en-US" i="1" dirty="0" smtClean="0"/>
              <a:t>(usually </a:t>
            </a:r>
            <a:r>
              <a:rPr lang="en-US" i="1" dirty="0"/>
              <a:t>resolve in 4 to 8 </a:t>
            </a:r>
            <a:r>
              <a:rPr lang="en-US" i="1" dirty="0" smtClean="0"/>
              <a:t>weeks)</a:t>
            </a:r>
            <a:endParaRPr lang="en-US" dirty="0"/>
          </a:p>
          <a:p>
            <a:pPr algn="just" eaLnBrk="1" hangingPunct="1"/>
            <a:r>
              <a:rPr lang="en-US" dirty="0" err="1"/>
              <a:t>Laparatomy</a:t>
            </a:r>
            <a:r>
              <a:rPr lang="en-US" dirty="0"/>
              <a:t> </a:t>
            </a:r>
            <a:r>
              <a:rPr lang="en-US" dirty="0" smtClean="0"/>
              <a:t>(if </a:t>
            </a:r>
            <a:r>
              <a:rPr lang="en-US" dirty="0" err="1" smtClean="0"/>
              <a:t>Hemorrhage,Torsion</a:t>
            </a:r>
            <a:r>
              <a:rPr lang="en-US" dirty="0" smtClean="0"/>
              <a:t> , Increase </a:t>
            </a:r>
            <a:r>
              <a:rPr lang="en-US" dirty="0"/>
              <a:t>in </a:t>
            </a:r>
            <a:r>
              <a:rPr lang="en-US" dirty="0" smtClean="0"/>
              <a:t>size)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F3-F9AD-4D62-809D-A20D33C53623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r>
              <a:rPr lang="fr-FR" b="1" dirty="0"/>
              <a:t>Corpus </a:t>
            </a:r>
            <a:r>
              <a:rPr lang="fr-FR" b="1" dirty="0" err="1"/>
              <a:t>Luteum</a:t>
            </a:r>
            <a:r>
              <a:rPr lang="fr-FR" b="1" dirty="0"/>
              <a:t> (Granulosa </a:t>
            </a:r>
            <a:r>
              <a:rPr lang="fr-FR" b="1" dirty="0" err="1"/>
              <a:t>Lutein</a:t>
            </a:r>
            <a:r>
              <a:rPr lang="fr-FR" b="1" dirty="0"/>
              <a:t>) </a:t>
            </a:r>
            <a:r>
              <a:rPr lang="fr-FR" b="1" dirty="0" err="1"/>
              <a:t>Cysts</a:t>
            </a:r>
            <a:endParaRPr lang="en-US" b="1" dirty="0" smtClean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309" y="1427019"/>
            <a:ext cx="11097491" cy="4763799"/>
          </a:xfrm>
        </p:spPr>
        <p:txBody>
          <a:bodyPr>
            <a:normAutofit/>
          </a:bodyPr>
          <a:lstStyle/>
          <a:p>
            <a:r>
              <a:rPr lang="en-US" dirty="0"/>
              <a:t>Thin-walled </a:t>
            </a:r>
            <a:r>
              <a:rPr lang="en-US" dirty="0" err="1"/>
              <a:t>unilocular</a:t>
            </a:r>
            <a:r>
              <a:rPr lang="en-US" dirty="0"/>
              <a:t> cysts, 3–11cm in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Occur when the corpus luteum fails to involute and continues to enlarge after ovulation.</a:t>
            </a:r>
          </a:p>
          <a:p>
            <a:pPr eaLnBrk="1" hangingPunct="1"/>
            <a:r>
              <a:rPr lang="en-US" dirty="0" smtClean="0"/>
              <a:t>Occurs during over activity of corpus luteum</a:t>
            </a:r>
            <a:r>
              <a:rPr lang="en-US" dirty="0"/>
              <a:t> </a:t>
            </a:r>
            <a:r>
              <a:rPr lang="en-US" dirty="0" smtClean="0"/>
              <a:t>Often  during  pregnancy</a:t>
            </a:r>
          </a:p>
          <a:p>
            <a:pPr eaLnBrk="1" hangingPunct="1"/>
            <a:r>
              <a:rPr lang="en-US" dirty="0" smtClean="0"/>
              <a:t>Uncommon in those taking COC</a:t>
            </a:r>
          </a:p>
          <a:p>
            <a:r>
              <a:rPr lang="en-US" dirty="0"/>
              <a:t>Local pain or tenderness</a:t>
            </a:r>
          </a:p>
          <a:p>
            <a:r>
              <a:rPr lang="en-US" dirty="0"/>
              <a:t>Amenorrhea or delayed </a:t>
            </a:r>
            <a:r>
              <a:rPr lang="en-US" dirty="0" smtClean="0"/>
              <a:t>menstruation</a:t>
            </a:r>
          </a:p>
          <a:p>
            <a:r>
              <a:rPr lang="en-US" dirty="0"/>
              <a:t>Usually regress after 1 or </a:t>
            </a:r>
            <a:r>
              <a:rPr lang="en-US" dirty="0" smtClean="0"/>
              <a:t>2 months </a:t>
            </a:r>
            <a:endParaRPr lang="en-US" dirty="0"/>
          </a:p>
          <a:p>
            <a:r>
              <a:rPr lang="en-US" dirty="0" err="1" smtClean="0"/>
              <a:t>Laparatomy</a:t>
            </a:r>
            <a:r>
              <a:rPr lang="en-US" dirty="0" smtClean="0"/>
              <a:t> in cases of acute </a:t>
            </a:r>
            <a:r>
              <a:rPr lang="en-US" dirty="0"/>
              <a:t>abdomen (Torsion, rupture and bleeding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A637-66F9-4A62-A3A4-A7B510BF257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US" b="1" dirty="0" smtClean="0"/>
              <a:t>Theca </a:t>
            </a:r>
            <a:r>
              <a:rPr lang="en-US" b="1" dirty="0" err="1" smtClean="0"/>
              <a:t>lutein</a:t>
            </a:r>
            <a:r>
              <a:rPr lang="en-US" b="1" dirty="0" smtClean="0"/>
              <a:t> cysts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309" y="1136074"/>
            <a:ext cx="11236035" cy="532014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Bilateral multi-</a:t>
            </a:r>
            <a:r>
              <a:rPr lang="en-US" dirty="0" err="1" smtClean="0"/>
              <a:t>septated</a:t>
            </a:r>
            <a:r>
              <a:rPr lang="en-US" dirty="0" smtClean="0"/>
              <a:t> cystic adnexal masses in a woman with GTD, Multiple gestation, Ovarian hyper stimulation, or Fetal </a:t>
            </a:r>
            <a:r>
              <a:rPr lang="en-US" dirty="0" err="1" smtClean="0"/>
              <a:t>hydrops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Occurs as a result of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/>
              <a:t>Overstimulation from high </a:t>
            </a:r>
            <a:r>
              <a:rPr lang="en-US" dirty="0" err="1"/>
              <a:t>hCG</a:t>
            </a:r>
            <a:r>
              <a:rPr lang="en-US" dirty="0"/>
              <a:t> levels or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/>
              <a:t>Hypersensitivity to </a:t>
            </a:r>
            <a:r>
              <a:rPr lang="en-US" dirty="0" err="1" smtClean="0"/>
              <a:t>hCG</a:t>
            </a:r>
            <a:r>
              <a:rPr lang="en-US" dirty="0" smtClean="0"/>
              <a:t> (during normal pregnancy) </a:t>
            </a:r>
            <a:endParaRPr lang="en-US" dirty="0"/>
          </a:p>
          <a:p>
            <a:pPr lvl="1" algn="just">
              <a:buFont typeface="Wingdings" pitchFamily="2" charset="2"/>
              <a:buChar char="Ø"/>
            </a:pPr>
            <a:r>
              <a:rPr lang="en-US" dirty="0"/>
              <a:t>Administration of gonadotropins or </a:t>
            </a:r>
            <a:r>
              <a:rPr lang="en-US" dirty="0" smtClean="0"/>
              <a:t>clomiphene </a:t>
            </a:r>
          </a:p>
          <a:p>
            <a:pPr algn="just"/>
            <a:r>
              <a:rPr lang="en-US" dirty="0" smtClean="0"/>
              <a:t>Most are asymptomatic, but maternal </a:t>
            </a:r>
            <a:r>
              <a:rPr lang="en-US" dirty="0" err="1" smtClean="0"/>
              <a:t>virilization</a:t>
            </a:r>
            <a:r>
              <a:rPr lang="en-US" dirty="0" smtClean="0"/>
              <a:t>, hyperemesis </a:t>
            </a:r>
            <a:r>
              <a:rPr lang="en-US" dirty="0" err="1" smtClean="0"/>
              <a:t>gravidarum</a:t>
            </a:r>
            <a:r>
              <a:rPr lang="en-US" dirty="0" smtClean="0"/>
              <a:t>, preeclampsia, or thyroid dysfunction may occur. </a:t>
            </a:r>
          </a:p>
          <a:p>
            <a:pPr algn="just"/>
            <a:r>
              <a:rPr lang="en-US" dirty="0"/>
              <a:t>G</a:t>
            </a:r>
            <a:r>
              <a:rPr lang="en-US" dirty="0" smtClean="0"/>
              <a:t>radually resolve weeks to months after the source of </a:t>
            </a:r>
            <a:r>
              <a:rPr lang="en-US" dirty="0" err="1" smtClean="0"/>
              <a:t>hCG</a:t>
            </a:r>
            <a:r>
              <a:rPr lang="en-US" dirty="0" smtClean="0"/>
              <a:t> is eliminated</a:t>
            </a:r>
          </a:p>
          <a:p>
            <a:pPr algn="just"/>
            <a:r>
              <a:rPr lang="en-US" dirty="0"/>
              <a:t>Surgery for torsion and hemorrhage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D20E-5467-4F44-B3C5-45C7DF41ECAF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Endometriomas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199" y="1690688"/>
            <a:ext cx="10619509" cy="44862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In women with endometriosis, ovarian endometrial cysts can develop and grow up to 6–8 cm.</a:t>
            </a:r>
          </a:p>
          <a:p>
            <a:pPr algn="just"/>
            <a:r>
              <a:rPr lang="en-US" sz="3200" dirty="0" smtClean="0"/>
              <a:t>These endometriomas are also referred to as "chocolate cysts" because they contain thick, brown blood debris inside.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71A-4B6B-4F31-9CBA-2FC774F12D3B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Polycystic Ovarian Syndrome(PCOS)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571" y="1108364"/>
            <a:ext cx="11431320" cy="550025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Characterized by persistent anovulation </a:t>
            </a:r>
            <a:r>
              <a:rPr lang="en-US" dirty="0" smtClean="0">
                <a:latin typeface="Times New Roman"/>
                <a:cs typeface="Times New Roman"/>
              </a:rPr>
              <a:t>resulting in </a:t>
            </a:r>
            <a:r>
              <a:rPr lang="en-US" dirty="0" smtClean="0"/>
              <a:t>enlarged polycystic ovaries, secondary amenorrhea/</a:t>
            </a:r>
            <a:r>
              <a:rPr lang="en-US" dirty="0" err="1" smtClean="0"/>
              <a:t>oligomenorrhea</a:t>
            </a:r>
            <a:r>
              <a:rPr lang="en-US" dirty="0" smtClean="0"/>
              <a:t>, and infertility.</a:t>
            </a:r>
          </a:p>
          <a:p>
            <a:pPr algn="just"/>
            <a:r>
              <a:rPr lang="en-US" dirty="0" smtClean="0"/>
              <a:t>Presumably related </a:t>
            </a:r>
            <a:r>
              <a:rPr lang="en-US" dirty="0"/>
              <a:t>to hypothalamic pituitary dysfunction and insulin </a:t>
            </a:r>
            <a:r>
              <a:rPr lang="en-US" dirty="0" smtClean="0"/>
              <a:t>resistance.</a:t>
            </a:r>
          </a:p>
          <a:p>
            <a:pPr algn="just"/>
            <a:r>
              <a:rPr lang="en-US" dirty="0"/>
              <a:t>Alterations in </a:t>
            </a:r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 err="1"/>
              <a:t>pulsatility</a:t>
            </a:r>
            <a:r>
              <a:rPr lang="en-US" dirty="0"/>
              <a:t> lead to preferential production of </a:t>
            </a:r>
            <a:r>
              <a:rPr lang="en-US" dirty="0" smtClean="0"/>
              <a:t>LH </a:t>
            </a:r>
            <a:r>
              <a:rPr lang="en-US" dirty="0"/>
              <a:t>compared with </a:t>
            </a:r>
            <a:r>
              <a:rPr lang="en-US" dirty="0" smtClean="0"/>
              <a:t>FSH. </a:t>
            </a:r>
          </a:p>
          <a:p>
            <a:pPr algn="just"/>
            <a:r>
              <a:rPr lang="en-US" dirty="0" smtClean="0"/>
              <a:t>Has a prevalence of 5–10%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≈</a:t>
            </a:r>
            <a:r>
              <a:rPr lang="en-US" dirty="0" smtClean="0"/>
              <a:t>50% of hirsute and 30–75% are obese</a:t>
            </a:r>
          </a:p>
          <a:p>
            <a:pPr algn="just"/>
            <a:r>
              <a:rPr lang="en-US" dirty="0" smtClean="0"/>
              <a:t>Diagnosed if at least 2 of the following conditions are present: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oligomenorrhea</a:t>
            </a:r>
            <a:r>
              <a:rPr lang="en-US" dirty="0" smtClean="0"/>
              <a:t> or amenorrhea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hyperandrogenism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polycystic ovaries on ultrasound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25-7D83-4C7A-9DF7-D964779536C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748"/>
          </a:xfrm>
        </p:spPr>
        <p:txBody>
          <a:bodyPr/>
          <a:lstStyle/>
          <a:p>
            <a:r>
              <a:rPr lang="en-US" dirty="0" smtClean="0"/>
              <a:t>PCOS…….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1165" y="1440874"/>
            <a:ext cx="11055926" cy="473608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smtClean="0"/>
              <a:t>Hirsutism can be treated with any agent that lowers androgen levels, and with OCPs.</a:t>
            </a:r>
          </a:p>
          <a:p>
            <a:pPr algn="just"/>
            <a:r>
              <a:rPr lang="en-US" sz="3200" dirty="0" smtClean="0"/>
              <a:t>Infertility is often responsive to Clomiphene citrate (CC)</a:t>
            </a:r>
            <a:r>
              <a:rPr lang="en-US" sz="3200" dirty="0"/>
              <a:t> </a:t>
            </a:r>
            <a:r>
              <a:rPr lang="en-US" sz="3200" dirty="0" smtClean="0"/>
              <a:t>or human </a:t>
            </a:r>
            <a:r>
              <a:rPr lang="en-US" sz="3200" dirty="0"/>
              <a:t>menopausal gonadotropin (</a:t>
            </a:r>
            <a:r>
              <a:rPr lang="en-US" sz="3200" dirty="0" err="1" smtClean="0"/>
              <a:t>hMG</a:t>
            </a:r>
            <a:r>
              <a:rPr lang="en-US" sz="3200" dirty="0" smtClean="0"/>
              <a:t>).</a:t>
            </a:r>
          </a:p>
          <a:p>
            <a:pPr algn="just"/>
            <a:r>
              <a:rPr lang="en-US" sz="3200" dirty="0" smtClean="0"/>
              <a:t>Metformin improves fertility rates both when given alone and, even more so, when given in conjunction with clomiphene</a:t>
            </a:r>
          </a:p>
          <a:p>
            <a:pPr algn="just"/>
            <a:r>
              <a:rPr lang="en-US" sz="3200" dirty="0" smtClean="0"/>
              <a:t>Megestrol acetate 40–60 mg/d for 3–4 months for end hyperplasia and ca and follow up EMB</a:t>
            </a:r>
          </a:p>
          <a:p>
            <a:pPr algn="just"/>
            <a:r>
              <a:rPr lang="en-US" sz="3200" dirty="0" smtClean="0"/>
              <a:t>May have Long-term consequences like Diabetes mellitus   </a:t>
            </a:r>
            <a:r>
              <a:rPr lang="en-US" sz="3200" dirty="0"/>
              <a:t>Cardiovascular </a:t>
            </a:r>
            <a:r>
              <a:rPr lang="en-US" sz="3200" dirty="0" smtClean="0"/>
              <a:t>disease and </a:t>
            </a:r>
            <a:r>
              <a:rPr lang="en-US" sz="3200" dirty="0"/>
              <a:t>Endometrial </a:t>
            </a:r>
            <a:r>
              <a:rPr lang="en-US" sz="3200" dirty="0" smtClean="0"/>
              <a:t>cancer.</a:t>
            </a:r>
            <a:endParaRPr lang="en-US" sz="3200" dirty="0"/>
          </a:p>
          <a:p>
            <a:pPr marL="0" indent="0" algn="just">
              <a:buNone/>
            </a:pPr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449C-CB8A-4079-9D52-B965582CDB4A}" type="datetime1">
              <a:rPr lang="en-US" smtClean="0"/>
              <a:t>7/12/2018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2" y="365125"/>
            <a:ext cx="11404931" cy="903635"/>
          </a:xfrm>
        </p:spPr>
        <p:txBody>
          <a:bodyPr/>
          <a:lstStyle/>
          <a:p>
            <a:r>
              <a:rPr lang="en-US" b="1" dirty="0" smtClean="0"/>
              <a:t>Ovarian </a:t>
            </a:r>
            <a:r>
              <a:rPr lang="en-US" b="1" dirty="0"/>
              <a:t>N</a:t>
            </a:r>
            <a:r>
              <a:rPr lang="en-US" b="1" dirty="0" smtClean="0"/>
              <a:t>eoplasms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2" y="1268760"/>
            <a:ext cx="11640457" cy="5184576"/>
          </a:xfrm>
        </p:spPr>
        <p:txBody>
          <a:bodyPr>
            <a:normAutofit/>
          </a:bodyPr>
          <a:lstStyle/>
          <a:p>
            <a:r>
              <a:rPr lang="en-GB" sz="3200" dirty="0"/>
              <a:t>The ovary is a complex structure with </a:t>
            </a:r>
            <a:r>
              <a:rPr lang="en-US" sz="3200" dirty="0"/>
              <a:t>principal ovarian tissue components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Epithelial cells derived from </a:t>
            </a:r>
            <a:r>
              <a:rPr lang="en-US" sz="2800" b="1" dirty="0" err="1"/>
              <a:t>coelomic</a:t>
            </a:r>
            <a:r>
              <a:rPr lang="en-US" sz="2800" b="1" dirty="0"/>
              <a:t> epithelium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/>
              <a:t>Oocytes</a:t>
            </a:r>
            <a:r>
              <a:rPr lang="en-US" sz="2800" dirty="0"/>
              <a:t> derived from </a:t>
            </a:r>
            <a:r>
              <a:rPr lang="en-US" sz="2800" b="1" dirty="0"/>
              <a:t>primitive germ cells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/>
              <a:t>Mesenchymal</a:t>
            </a:r>
            <a:r>
              <a:rPr lang="en-US" sz="2800" dirty="0"/>
              <a:t>  elements from </a:t>
            </a:r>
            <a:r>
              <a:rPr lang="en-US" sz="2800" b="1" dirty="0" err="1"/>
              <a:t>gonadal</a:t>
            </a:r>
            <a:r>
              <a:rPr lang="en-US" sz="2800" b="1" dirty="0"/>
              <a:t> </a:t>
            </a:r>
            <a:r>
              <a:rPr lang="en-US" sz="2800" b="1" dirty="0" err="1"/>
              <a:t>stroma</a:t>
            </a:r>
            <a:endParaRPr lang="en-US" sz="28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5FEC-9412-4AC9-B20E-C5B5D50F6C95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6"/>
            <a:ext cx="10942320" cy="67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Benign </a:t>
            </a:r>
            <a:r>
              <a:rPr lang="en-US" dirty="0"/>
              <a:t>Neoplasms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8576"/>
            <a:ext cx="11643360" cy="5484144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/>
              <a:t> </a:t>
            </a:r>
            <a:r>
              <a:rPr lang="en-US" sz="3000" dirty="0"/>
              <a:t>are rare. 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most common benign tumor of the fallopian tube is the </a:t>
            </a:r>
            <a:r>
              <a:rPr lang="en-US" sz="3000" dirty="0" smtClean="0"/>
              <a:t>mesothelioma</a:t>
            </a:r>
          </a:p>
          <a:p>
            <a:pPr algn="just"/>
            <a:r>
              <a:rPr lang="en-US" sz="3000" dirty="0" smtClean="0"/>
              <a:t>found </a:t>
            </a:r>
            <a:r>
              <a:rPr lang="en-US" sz="3000" dirty="0"/>
              <a:t>in less than 1 percent </a:t>
            </a:r>
            <a:r>
              <a:rPr lang="en-US" sz="3000" dirty="0" smtClean="0"/>
              <a:t>of specimens . </a:t>
            </a:r>
          </a:p>
          <a:p>
            <a:pPr algn="just"/>
            <a:r>
              <a:rPr lang="en-US" sz="3000" dirty="0" smtClean="0"/>
              <a:t>Characterized by  </a:t>
            </a:r>
            <a:r>
              <a:rPr lang="en-US" sz="3000" dirty="0"/>
              <a:t>1- to 2-cm, well-circumscribed solid nodules arise in the tubal wall </a:t>
            </a:r>
            <a:r>
              <a:rPr lang="en-US" sz="3000" dirty="0" smtClean="0"/>
              <a:t>. </a:t>
            </a:r>
          </a:p>
          <a:p>
            <a:pPr algn="just"/>
            <a:r>
              <a:rPr lang="en-US" sz="3000" dirty="0" smtClean="0"/>
              <a:t>Tubal </a:t>
            </a:r>
            <a:r>
              <a:rPr lang="en-US" sz="3000" dirty="0" err="1"/>
              <a:t>leiomyomas</a:t>
            </a:r>
            <a:r>
              <a:rPr lang="en-US" sz="3000" dirty="0"/>
              <a:t> are uncommon and derive from the smooth muscle of the </a:t>
            </a:r>
            <a:r>
              <a:rPr lang="en-US" sz="3000" dirty="0" err="1"/>
              <a:t>muscularis</a:t>
            </a:r>
            <a:r>
              <a:rPr lang="en-US" sz="3000" dirty="0"/>
              <a:t>, broad ligament, or from vessels in either location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 </a:t>
            </a:r>
            <a:r>
              <a:rPr lang="en-US" sz="3000" dirty="0"/>
              <a:t>Additionally, </a:t>
            </a:r>
            <a:r>
              <a:rPr lang="en-US" sz="3000" dirty="0" err="1"/>
              <a:t>hemangioma</a:t>
            </a:r>
            <a:r>
              <a:rPr lang="en-US" sz="3000" dirty="0"/>
              <a:t>, </a:t>
            </a:r>
            <a:r>
              <a:rPr lang="en-US" sz="3000" dirty="0" err="1"/>
              <a:t>lipoma</a:t>
            </a:r>
            <a:r>
              <a:rPr lang="en-US" sz="3000" dirty="0"/>
              <a:t>, </a:t>
            </a:r>
            <a:r>
              <a:rPr lang="en-US" sz="3000" dirty="0" err="1"/>
              <a:t>chondroma</a:t>
            </a:r>
            <a:r>
              <a:rPr lang="en-US" sz="3000" dirty="0"/>
              <a:t>, </a:t>
            </a:r>
            <a:r>
              <a:rPr lang="en-US" sz="3000" dirty="0" err="1"/>
              <a:t>adenofibroma</a:t>
            </a:r>
            <a:r>
              <a:rPr lang="en-US" sz="3000" dirty="0"/>
              <a:t>, </a:t>
            </a:r>
            <a:r>
              <a:rPr lang="en-US" sz="3000" dirty="0" err="1"/>
              <a:t>cystadenofibroma</a:t>
            </a:r>
            <a:r>
              <a:rPr lang="en-US" sz="3000" dirty="0"/>
              <a:t>, </a:t>
            </a:r>
            <a:r>
              <a:rPr lang="en-US" sz="3000" dirty="0" err="1"/>
              <a:t>angiomyolipoma</a:t>
            </a:r>
            <a:r>
              <a:rPr lang="en-US" sz="3000" dirty="0"/>
              <a:t>, and neural tumors may rarely develop.</a:t>
            </a:r>
          </a:p>
          <a:p>
            <a:pPr algn="just"/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3B90-E268-4DC9-8C9A-9E973D15E872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ovarian </a:t>
            </a:r>
            <a:r>
              <a:rPr lang="en-US" dirty="0" err="1" smtClean="0"/>
              <a:t>neoplasms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454727"/>
            <a:ext cx="11097491" cy="4722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Based on clinical behaviors</a:t>
            </a:r>
            <a:r>
              <a:rPr lang="en-US" dirty="0"/>
              <a:t>:</a:t>
            </a:r>
          </a:p>
          <a:p>
            <a:r>
              <a:rPr lang="en-US" dirty="0"/>
              <a:t>Benign</a:t>
            </a:r>
          </a:p>
          <a:p>
            <a:r>
              <a:rPr lang="en-US" dirty="0"/>
              <a:t>Borderline</a:t>
            </a:r>
          </a:p>
          <a:p>
            <a:r>
              <a:rPr lang="en-US" dirty="0"/>
              <a:t>Malignant</a:t>
            </a:r>
          </a:p>
          <a:p>
            <a:pPr marL="0" indent="0">
              <a:buNone/>
            </a:pPr>
            <a:r>
              <a:rPr lang="en-US" b="1" dirty="0"/>
              <a:t>Based on morphologic characteristics</a:t>
            </a:r>
            <a:r>
              <a:rPr lang="en-US" dirty="0"/>
              <a:t>:</a:t>
            </a:r>
          </a:p>
          <a:p>
            <a:r>
              <a:rPr lang="en-US" dirty="0"/>
              <a:t>Cystic</a:t>
            </a:r>
          </a:p>
          <a:p>
            <a:r>
              <a:rPr lang="en-US" dirty="0"/>
              <a:t>Mixed</a:t>
            </a:r>
          </a:p>
          <a:p>
            <a:r>
              <a:rPr lang="en-US" dirty="0"/>
              <a:t>Solid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78AF-B2FC-4C1B-A073-EE99F737F63A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US" dirty="0" smtClean="0"/>
              <a:t>Classification…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1" y="1136074"/>
            <a:ext cx="11014363" cy="5098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Based on histological features</a:t>
            </a:r>
            <a:r>
              <a:rPr lang="en-US" dirty="0"/>
              <a:t>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/>
              <a:t>Epithelial tumor</a:t>
            </a:r>
            <a:r>
              <a:rPr lang="en-US" dirty="0"/>
              <a:t>: benign, border line or malignant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Serous tumor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err="1"/>
              <a:t>Mucinous</a:t>
            </a:r>
            <a:r>
              <a:rPr lang="en-US" dirty="0"/>
              <a:t> tumor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err="1"/>
              <a:t>Endometroid</a:t>
            </a:r>
            <a:r>
              <a:rPr lang="en-US" dirty="0"/>
              <a:t> tumor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err="1"/>
              <a:t>Mesonephroid</a:t>
            </a:r>
            <a:r>
              <a:rPr lang="en-US" dirty="0"/>
              <a:t> (clear cell)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Brenner tumors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Mixed epithelial tumors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Undifferentiated carcinoma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Unclassified epithelial tumors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1D4D-EC6F-4B70-B0D2-61E5D1A92BD0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en-US" dirty="0" smtClean="0"/>
              <a:t>Classification (</a:t>
            </a:r>
            <a:r>
              <a:rPr lang="en-US" b="1" dirty="0"/>
              <a:t>histological features </a:t>
            </a:r>
            <a:r>
              <a:rPr lang="en-US" b="1" dirty="0" smtClean="0"/>
              <a:t>)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 startAt="2"/>
            </a:pPr>
            <a:r>
              <a:rPr lang="en-US" b="1" dirty="0"/>
              <a:t>Germ cell tumors of the ovary</a:t>
            </a:r>
          </a:p>
          <a:p>
            <a:pPr marL="609600" indent="-609600"/>
            <a:r>
              <a:rPr lang="en-US" dirty="0" err="1"/>
              <a:t>Dysgerminoma</a:t>
            </a:r>
            <a:endParaRPr lang="en-US" dirty="0"/>
          </a:p>
          <a:p>
            <a:pPr marL="609600" indent="-609600"/>
            <a:r>
              <a:rPr lang="en-US" dirty="0" err="1"/>
              <a:t>Endodermal</a:t>
            </a:r>
            <a:r>
              <a:rPr lang="en-US" dirty="0"/>
              <a:t> sinus tumor</a:t>
            </a:r>
          </a:p>
          <a:p>
            <a:pPr marL="609600" indent="-609600"/>
            <a:r>
              <a:rPr lang="en-US" dirty="0" err="1"/>
              <a:t>Teratoma</a:t>
            </a:r>
            <a:r>
              <a:rPr lang="en-US" dirty="0"/>
              <a:t>: mature, immature, </a:t>
            </a:r>
            <a:r>
              <a:rPr lang="en-US" dirty="0" err="1"/>
              <a:t>monodermal</a:t>
            </a:r>
            <a:endParaRPr lang="en-US" dirty="0"/>
          </a:p>
          <a:p>
            <a:pPr marL="609600" indent="-609600"/>
            <a:r>
              <a:rPr lang="en-US" dirty="0" err="1"/>
              <a:t>Embryonal</a:t>
            </a:r>
            <a:r>
              <a:rPr lang="en-US" dirty="0"/>
              <a:t> carcinoma</a:t>
            </a:r>
          </a:p>
          <a:p>
            <a:pPr marL="609600" indent="-609600"/>
            <a:r>
              <a:rPr lang="en-US" dirty="0" err="1"/>
              <a:t>Polyembroyoma</a:t>
            </a:r>
            <a:endParaRPr lang="en-US" dirty="0"/>
          </a:p>
          <a:p>
            <a:pPr marL="609600" indent="-609600"/>
            <a:r>
              <a:rPr lang="en-US" dirty="0" err="1"/>
              <a:t>Choriocarcinoma</a:t>
            </a:r>
            <a:endParaRPr lang="en-US" dirty="0"/>
          </a:p>
          <a:p>
            <a:pPr marL="609600" indent="-609600"/>
            <a:r>
              <a:rPr lang="en-US" dirty="0"/>
              <a:t>Mixed germ cell tumors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3D51-ABCA-430A-8DE2-D8149F27C27F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Classification(</a:t>
            </a:r>
            <a:r>
              <a:rPr lang="en-US" b="1" dirty="0" smtClean="0"/>
              <a:t>histological features)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436"/>
            <a:ext cx="10647218" cy="469452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b="1" dirty="0"/>
              <a:t>Sex-cord </a:t>
            </a:r>
            <a:r>
              <a:rPr lang="en-US" b="1" dirty="0" err="1"/>
              <a:t>stromal</a:t>
            </a:r>
            <a:r>
              <a:rPr lang="en-US" b="1" dirty="0"/>
              <a:t> tumors</a:t>
            </a:r>
            <a:r>
              <a:rPr lang="en-US" dirty="0"/>
              <a:t>: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err="1"/>
              <a:t>Granulosa</a:t>
            </a:r>
            <a:r>
              <a:rPr lang="en-US" dirty="0"/>
              <a:t> cell tumors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Tumors of </a:t>
            </a:r>
            <a:r>
              <a:rPr lang="en-US" dirty="0" err="1"/>
              <a:t>thecoma-fibroma</a:t>
            </a:r>
            <a:r>
              <a:rPr lang="en-US" dirty="0"/>
              <a:t> group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err="1"/>
              <a:t>Androblastoma</a:t>
            </a:r>
            <a:r>
              <a:rPr lang="en-US" dirty="0"/>
              <a:t>: </a:t>
            </a:r>
            <a:r>
              <a:rPr lang="en-US" dirty="0" err="1"/>
              <a:t>Sertoli</a:t>
            </a:r>
            <a:r>
              <a:rPr lang="en-US" dirty="0"/>
              <a:t> cell tumors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/>
              <a:t>Unclassified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b="1" dirty="0"/>
              <a:t>Lipid cell tumor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b="1" dirty="0" err="1"/>
              <a:t>Gonadoblastoma</a:t>
            </a:r>
            <a:endParaRPr lang="en-US" b="1" dirty="0"/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b="1" dirty="0"/>
              <a:t>Unclassified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b="1" dirty="0" err="1"/>
              <a:t>Secondaries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0BF-941E-40CB-92DF-4F01FB7C2CD2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1" y="332509"/>
            <a:ext cx="11028218" cy="602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E978-4001-4CC4-A81A-12ABF8B4AB7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6"/>
            <a:ext cx="10882745" cy="978766"/>
          </a:xfrm>
        </p:spPr>
        <p:txBody>
          <a:bodyPr/>
          <a:lstStyle/>
          <a:p>
            <a:pPr eaLnBrk="1" hangingPunct="1"/>
            <a:r>
              <a:rPr lang="en-US" b="1" dirty="0" smtClean="0"/>
              <a:t>Benign ovarian </a:t>
            </a:r>
            <a:r>
              <a:rPr lang="en-US" b="1" dirty="0" err="1" smtClean="0"/>
              <a:t>neoplasms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018" y="1454727"/>
            <a:ext cx="10688782" cy="4722236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75% of ovarian neoplasms are </a:t>
            </a:r>
            <a:r>
              <a:rPr lang="en-US" sz="3200" dirty="0" smtClean="0"/>
              <a:t>benign</a:t>
            </a:r>
          </a:p>
          <a:p>
            <a:pPr algn="just" eaLnBrk="1" hangingPunct="1"/>
            <a:r>
              <a:rPr lang="en-US" sz="3200" dirty="0" smtClean="0"/>
              <a:t>Mucinous </a:t>
            </a:r>
            <a:r>
              <a:rPr lang="en-US" sz="3200" dirty="0" err="1" smtClean="0"/>
              <a:t>cystadenoma</a:t>
            </a:r>
            <a:r>
              <a:rPr lang="en-US" sz="3200" dirty="0" smtClean="0"/>
              <a:t>, serous </a:t>
            </a:r>
            <a:r>
              <a:rPr lang="en-US" sz="3200" dirty="0" err="1" smtClean="0"/>
              <a:t>cystadenoma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dermoid</a:t>
            </a:r>
            <a:r>
              <a:rPr lang="en-US" sz="3200" dirty="0" smtClean="0"/>
              <a:t> cyst account for 80% of primary ovarian neoplasia.</a:t>
            </a:r>
          </a:p>
          <a:p>
            <a:pPr algn="just" eaLnBrk="1" hangingPunct="1"/>
            <a:r>
              <a:rPr lang="en-US" sz="3200" dirty="0" smtClean="0"/>
              <a:t>All above three are also called as ovarian cysts as opposed to cystic ovaries in functional ovarian enlargement.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D0E-BBC8-4B57-9BE3-B8A5CEA9D937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pPr eaLnBrk="1" hangingPunct="1"/>
            <a:r>
              <a:rPr lang="en-US" b="1" dirty="0" smtClean="0"/>
              <a:t>Serous </a:t>
            </a:r>
            <a:r>
              <a:rPr lang="en-US" b="1" dirty="0" err="1" smtClean="0"/>
              <a:t>cystadenoma</a:t>
            </a:r>
            <a:endParaRPr lang="en-US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055" y="1149928"/>
            <a:ext cx="11236036" cy="50270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/>
              <a:t>Characterized by </a:t>
            </a:r>
            <a:r>
              <a:rPr lang="en-US" sz="2700" b="1" dirty="0"/>
              <a:t>proliferation of </a:t>
            </a:r>
            <a:r>
              <a:rPr lang="en-US" sz="2700" b="1" dirty="0" err="1"/>
              <a:t>ephithelium</a:t>
            </a:r>
            <a:r>
              <a:rPr lang="en-US" sz="2700" b="1" dirty="0"/>
              <a:t> </a:t>
            </a:r>
            <a:r>
              <a:rPr lang="en-US" sz="2700" dirty="0"/>
              <a:t>resembling that lining fallopian tube.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Common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Account for 40% of ovarian tumors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Bilateral in 10-15%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Chance of malignancy is 40%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700" b="1" dirty="0" smtClean="0">
                <a:latin typeface="Arial Black" pitchFamily="34" charset="0"/>
              </a:rPr>
              <a:t>Pathology</a:t>
            </a:r>
            <a:endParaRPr lang="en-US" sz="2700" dirty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not </a:t>
            </a:r>
            <a:r>
              <a:rPr lang="en-US" dirty="0"/>
              <a:t>as big as mucinous </a:t>
            </a:r>
            <a:r>
              <a:rPr lang="en-US" dirty="0" smtClean="0"/>
              <a:t>variant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More </a:t>
            </a:r>
            <a:r>
              <a:rPr lang="en-US" dirty="0"/>
              <a:t>chance of proliferation of lining </a:t>
            </a:r>
            <a:r>
              <a:rPr lang="en-US" dirty="0" smtClean="0"/>
              <a:t>epithelium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Intracystic</a:t>
            </a:r>
            <a:r>
              <a:rPr lang="en-US" dirty="0" smtClean="0"/>
              <a:t> </a:t>
            </a:r>
            <a:r>
              <a:rPr lang="en-US" dirty="0"/>
              <a:t>hemorrhage </a:t>
            </a:r>
            <a:r>
              <a:rPr lang="en-US" dirty="0" smtClean="0"/>
              <a:t>common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 </a:t>
            </a:r>
            <a:r>
              <a:rPr lang="en-US" dirty="0"/>
              <a:t>abundant secretion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F3E3-03D7-4F91-8E85-5228F7E835B7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b="1" dirty="0"/>
              <a:t>Serous </a:t>
            </a:r>
            <a:r>
              <a:rPr lang="en-US" b="1" dirty="0" err="1" smtClean="0"/>
              <a:t>cystadenoma</a:t>
            </a:r>
            <a:r>
              <a:rPr lang="en-US" b="1" dirty="0" smtClean="0"/>
              <a:t>…..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39092"/>
            <a:ext cx="10515600" cy="5137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 Black" pitchFamily="34" charset="0"/>
              </a:rPr>
              <a:t>Naked eye appearance </a:t>
            </a:r>
          </a:p>
          <a:p>
            <a:pPr marL="1009650" lvl="1" indent="-609600">
              <a:buFont typeface="Wingdings" panose="05000000000000000000" pitchFamily="2" charset="2"/>
              <a:buChar char="Ø"/>
            </a:pPr>
            <a:r>
              <a:rPr lang="en-US" dirty="0"/>
              <a:t>Smooth, shiny &amp; grayish wall</a:t>
            </a:r>
          </a:p>
          <a:p>
            <a:pPr marL="1009650" lvl="1" indent="-609600">
              <a:buFont typeface="Wingdings" panose="05000000000000000000" pitchFamily="2" charset="2"/>
              <a:buChar char="Ø"/>
            </a:pPr>
            <a:r>
              <a:rPr lang="en-US" dirty="0"/>
              <a:t>Papillary projections</a:t>
            </a:r>
          </a:p>
          <a:p>
            <a:pPr marL="1009650" lvl="1" indent="-609600">
              <a:buFont typeface="Wingdings" panose="05000000000000000000" pitchFamily="2" charset="2"/>
              <a:buChar char="Ø"/>
            </a:pPr>
            <a:r>
              <a:rPr lang="en-US" dirty="0"/>
              <a:t>Multi-</a:t>
            </a:r>
            <a:r>
              <a:rPr lang="en-US" dirty="0" err="1"/>
              <a:t>loculated</a:t>
            </a:r>
            <a:r>
              <a:rPr lang="en-US" dirty="0"/>
              <a:t> on cut section</a:t>
            </a:r>
          </a:p>
          <a:p>
            <a:pPr marL="1009650" lvl="1" indent="-609600">
              <a:buFont typeface="Wingdings" panose="05000000000000000000" pitchFamily="2" charset="2"/>
              <a:buChar char="Ø"/>
            </a:pPr>
            <a:r>
              <a:rPr lang="en-US" dirty="0"/>
              <a:t>Fluid content is clear &amp;  rich in </a:t>
            </a:r>
            <a:r>
              <a:rPr lang="en-US" dirty="0" smtClean="0"/>
              <a:t>proteins (</a:t>
            </a:r>
            <a:r>
              <a:rPr lang="en-US" dirty="0"/>
              <a:t>albumin &amp; </a:t>
            </a:r>
            <a:r>
              <a:rPr lang="en-US" dirty="0" smtClean="0"/>
              <a:t>globulin)</a:t>
            </a: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8BE1-EC72-44FE-8C3D-1FE1972DC90B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pic>
        <p:nvPicPr>
          <p:cNvPr id="8" name="Picture 2" descr="C:\Users\HP\Desktop\wertheim\20141222_152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818" y="3158836"/>
            <a:ext cx="8001000" cy="3018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4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US" b="1" dirty="0"/>
              <a:t>Serous </a:t>
            </a:r>
            <a:r>
              <a:rPr lang="en-US" b="1" dirty="0" err="1"/>
              <a:t>cystadenoma</a:t>
            </a:r>
            <a:r>
              <a:rPr lang="en-US" b="1" dirty="0"/>
              <a:t>…..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246910"/>
            <a:ext cx="10674927" cy="4930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>
                <a:latin typeface="Arial Black" pitchFamily="34" charset="0"/>
              </a:rPr>
              <a:t>Microscopic features</a:t>
            </a:r>
          </a:p>
          <a:p>
            <a:pPr marL="1009650" lvl="1" indent="-609600">
              <a:buFont typeface="Wingdings" pitchFamily="2" charset="2"/>
              <a:buChar char="v"/>
            </a:pPr>
            <a:r>
              <a:rPr lang="en-US" sz="2800" dirty="0" smtClean="0"/>
              <a:t>Lining is single layer of </a:t>
            </a:r>
            <a:r>
              <a:rPr lang="en-US" sz="2800" b="1" dirty="0" err="1" smtClean="0"/>
              <a:t>cuboidal</a:t>
            </a:r>
            <a:r>
              <a:rPr lang="en-US" sz="2800" b="1" dirty="0" smtClean="0"/>
              <a:t> epithelium</a:t>
            </a:r>
          </a:p>
          <a:p>
            <a:pPr marL="1009650" lvl="1" indent="-609600">
              <a:buFont typeface="Wingdings" pitchFamily="2" charset="2"/>
              <a:buChar char="v"/>
            </a:pPr>
            <a:r>
              <a:rPr lang="en-US" sz="2800" dirty="0" smtClean="0"/>
              <a:t>Presence of </a:t>
            </a:r>
            <a:r>
              <a:rPr lang="en-US" sz="2800" b="1" i="1" dirty="0" smtClean="0"/>
              <a:t>ciliated, secretary &amp; peg cells </a:t>
            </a:r>
            <a:r>
              <a:rPr lang="en-US" sz="2800" dirty="0" smtClean="0"/>
              <a:t>resembling fallopian tube lining</a:t>
            </a:r>
          </a:p>
          <a:p>
            <a:pPr marL="1009650" lvl="1" indent="-609600">
              <a:buFont typeface="Wingdings" pitchFamily="2" charset="2"/>
              <a:buChar char="v"/>
            </a:pPr>
            <a:r>
              <a:rPr lang="en-US" sz="2800" dirty="0" smtClean="0"/>
              <a:t>Papillary structures has broad dense fibrous tissue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E6DE-C18A-4738-AB4D-DF42E0CBB94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64" y="365125"/>
            <a:ext cx="10834254" cy="743239"/>
          </a:xfrm>
        </p:spPr>
        <p:txBody>
          <a:bodyPr/>
          <a:lstStyle/>
          <a:p>
            <a:pPr eaLnBrk="1" hangingPunct="1"/>
            <a:r>
              <a:rPr lang="en-US" b="1" dirty="0" smtClean="0"/>
              <a:t>Mucinous </a:t>
            </a:r>
            <a:r>
              <a:rPr lang="en-US" b="1" dirty="0" err="1" smtClean="0"/>
              <a:t>cystadenoma</a:t>
            </a:r>
            <a:endParaRPr lang="en-US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164" y="1233055"/>
            <a:ext cx="11083636" cy="5123295"/>
          </a:xfrm>
        </p:spPr>
        <p:txBody>
          <a:bodyPr>
            <a:normAutofit/>
          </a:bodyPr>
          <a:lstStyle/>
          <a:p>
            <a:r>
              <a:rPr lang="en-US" dirty="0" smtClean="0"/>
              <a:t>Originated from Mucinous metaplasia of </a:t>
            </a:r>
            <a:r>
              <a:rPr lang="en-US" b="1" dirty="0" err="1" smtClean="0"/>
              <a:t>epitheloid</a:t>
            </a:r>
            <a:r>
              <a:rPr lang="en-US" b="1" dirty="0" smtClean="0"/>
              <a:t>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20-25% of ovarian tumors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10-15% of all </a:t>
            </a:r>
            <a:r>
              <a:rPr lang="en-US" dirty="0" err="1" smtClean="0"/>
              <a:t>ephithelial</a:t>
            </a:r>
            <a:r>
              <a:rPr lang="en-US" dirty="0" smtClean="0"/>
              <a:t> ovarian neoplasm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Bilateral in 8-10%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Chance of malignancy is 5-10%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Largest tumor found in human body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more massive the tumor, the greater the possibility it is </a:t>
            </a:r>
            <a:r>
              <a:rPr lang="en-US" dirty="0" err="1" smtClean="0"/>
              <a:t>mucinous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FEE7-0837-428F-B259-B66C815AE3FD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Lesions of the Fallopian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rare gynecological malignancies </a:t>
            </a:r>
          </a:p>
          <a:p>
            <a:pPr algn="just"/>
            <a:r>
              <a:rPr lang="en-US" sz="3200" dirty="0" smtClean="0"/>
              <a:t> categorized as either primary or secondary. </a:t>
            </a:r>
          </a:p>
          <a:p>
            <a:pPr algn="just"/>
            <a:r>
              <a:rPr lang="en-US" sz="3200" dirty="0" smtClean="0"/>
              <a:t>On average, the 5-year survival rate is 51%; the rate for stage I disease is 65%, stage II disease is 50-60%, and stage III and stage IV disease is 10-20%.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3BD4-7D9F-4FCD-A725-2ABF16E0CA7C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r>
              <a:rPr lang="en-US" b="1" dirty="0"/>
              <a:t>Mucinous </a:t>
            </a:r>
            <a:r>
              <a:rPr lang="en-US" b="1" dirty="0" err="1" smtClean="0"/>
              <a:t>cystadenoma</a:t>
            </a:r>
            <a:r>
              <a:rPr lang="en-US" b="1" dirty="0" smtClean="0"/>
              <a:t>…..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88474"/>
            <a:ext cx="10515600" cy="488848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3200" dirty="0">
                <a:latin typeface="Arial Black" pitchFamily="34" charset="0"/>
              </a:rPr>
              <a:t>Naked eye </a:t>
            </a:r>
            <a:r>
              <a:rPr lang="en-US" sz="3200" dirty="0" smtClean="0">
                <a:latin typeface="Arial Black" pitchFamily="34" charset="0"/>
              </a:rPr>
              <a:t>appearance</a:t>
            </a:r>
            <a:endParaRPr lang="en-US" sz="3200" dirty="0">
              <a:latin typeface="Arial Black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err="1" smtClean="0"/>
              <a:t>Lobulated</a:t>
            </a:r>
            <a:r>
              <a:rPr lang="en-US" sz="2800" dirty="0" smtClean="0"/>
              <a:t> smooth wall with whitish or bluish white appearance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Cut section shows a content of thick, viscid </a:t>
            </a:r>
            <a:r>
              <a:rPr lang="en-US" sz="2800" dirty="0" err="1" smtClean="0"/>
              <a:t>mucin</a:t>
            </a:r>
            <a:r>
              <a:rPr lang="en-US" sz="2800" dirty="0" smtClean="0"/>
              <a:t> which is a glycoprotein &amp; multi </a:t>
            </a:r>
            <a:r>
              <a:rPr lang="en-US" sz="2800" dirty="0" err="1" smtClean="0"/>
              <a:t>loculated</a:t>
            </a:r>
            <a:endParaRPr lang="en-US" sz="2800" dirty="0"/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Colorless fluid.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006-D40F-497C-B32B-DCA734B3148A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/>
          <a:lstStyle/>
          <a:p>
            <a:r>
              <a:rPr lang="en-US" b="1" dirty="0"/>
              <a:t>Mucinous </a:t>
            </a:r>
            <a:r>
              <a:rPr lang="en-US" b="1" dirty="0" err="1" smtClean="0"/>
              <a:t>cystadenoma</a:t>
            </a:r>
            <a:r>
              <a:rPr lang="en-US" b="1" dirty="0" smtClean="0"/>
              <a:t>….</a:t>
            </a:r>
            <a:endParaRPr lang="en-US" dirty="0"/>
          </a:p>
        </p:txBody>
      </p:sp>
      <p:pic>
        <p:nvPicPr>
          <p:cNvPr id="4" name="Picture 6" descr="dia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637" y="1385456"/>
            <a:ext cx="9531927" cy="488249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0AF9-B763-4DD2-AC7B-93BD357CED0F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en-US" b="1" dirty="0"/>
              <a:t>Mucinous </a:t>
            </a:r>
            <a:r>
              <a:rPr lang="en-US" b="1" dirty="0" err="1" smtClean="0"/>
              <a:t>cystadenoma</a:t>
            </a:r>
            <a:r>
              <a:rPr lang="en-US" b="1" dirty="0" smtClean="0"/>
              <a:t>….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16182"/>
            <a:ext cx="10965872" cy="4860781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3200" dirty="0">
                <a:latin typeface="Arial Black" pitchFamily="34" charset="0"/>
              </a:rPr>
              <a:t>Microscopic </a:t>
            </a:r>
            <a:r>
              <a:rPr lang="en-US" sz="3200" dirty="0" smtClean="0">
                <a:latin typeface="Arial Black" pitchFamily="34" charset="0"/>
              </a:rPr>
              <a:t>features</a:t>
            </a:r>
            <a:endParaRPr lang="en-US" sz="3200" dirty="0">
              <a:latin typeface="Arial Black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Lined by single layer of </a:t>
            </a:r>
            <a:r>
              <a:rPr lang="en-US" sz="2800" b="1" dirty="0" smtClean="0"/>
              <a:t>columnar epithelium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Dark stained basal nucleus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No cilia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Cells are characteristic of </a:t>
            </a:r>
            <a:r>
              <a:rPr lang="en-US" sz="2800" dirty="0" err="1" smtClean="0"/>
              <a:t>endocervix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599-4825-4175-A740-311BA72BCD9D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27" y="365125"/>
            <a:ext cx="10965873" cy="1103457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dirty="0"/>
              <a:t>Mature Cystic Teratoma (Benign Cystic </a:t>
            </a:r>
            <a:r>
              <a:rPr lang="it-IT" b="1" dirty="0" smtClean="0"/>
              <a:t>Teratoma, </a:t>
            </a:r>
            <a:r>
              <a:rPr lang="en-US" b="1" dirty="0" err="1" smtClean="0"/>
              <a:t>Dermoid</a:t>
            </a:r>
            <a:r>
              <a:rPr lang="en-US" b="1" dirty="0" smtClean="0"/>
              <a:t> </a:t>
            </a:r>
            <a:r>
              <a:rPr lang="en-US" b="1" dirty="0"/>
              <a:t>Cyst)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27" y="1745673"/>
            <a:ext cx="11083637" cy="44312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Originated from Germ </a:t>
            </a:r>
            <a:r>
              <a:rPr lang="en-US" sz="2700" dirty="0"/>
              <a:t>cells arrested after 1</a:t>
            </a:r>
            <a:r>
              <a:rPr lang="en-US" sz="2700" baseline="30000" dirty="0"/>
              <a:t>st</a:t>
            </a:r>
            <a:r>
              <a:rPr lang="en-US" sz="2700" dirty="0"/>
              <a:t> meiotic division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Accounts </a:t>
            </a:r>
            <a:r>
              <a:rPr lang="en-US" sz="2700" dirty="0"/>
              <a:t>for 10-25% of ovarian tumors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Bilateral in 15-20%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60% of all benign ovarian </a:t>
            </a:r>
            <a:r>
              <a:rPr lang="en-US" sz="2700" dirty="0" err="1"/>
              <a:t>neoplasms</a:t>
            </a:r>
            <a:endParaRPr lang="en-US" sz="2700" dirty="0"/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Accounts for 20-40 % of ovarian tumors in pregnancy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Torsion is most common complication (15-20%)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Chance of malignancy is1-2%</a:t>
            </a:r>
          </a:p>
          <a:p>
            <a:pPr eaLnBrk="1" hangingPunct="1">
              <a:lnSpc>
                <a:spcPct val="80000"/>
              </a:lnSpc>
            </a:pP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F777-CACA-439D-A6CA-5DE4099264B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2407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Dermoid</a:t>
            </a:r>
            <a:r>
              <a:rPr lang="en-US" dirty="0" smtClean="0"/>
              <a:t> cyst…..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latin typeface="Arial Black" pitchFamily="34" charset="0"/>
              </a:rPr>
              <a:t>Naked eye appearance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Moderate size cyst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Smooth &amp; tense capsule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Content is predominantly of sebaceous material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Solid area of projection called as </a:t>
            </a:r>
            <a:r>
              <a:rPr lang="en-US" sz="2800" b="1" dirty="0" err="1" smtClean="0"/>
              <a:t>Rokitansky’s</a:t>
            </a:r>
            <a:r>
              <a:rPr lang="en-US" sz="2800" b="1" dirty="0" smtClean="0"/>
              <a:t> Protuberance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502-760F-4222-A310-54B9119DDF64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26542"/>
          </a:xfrm>
        </p:spPr>
        <p:txBody>
          <a:bodyPr/>
          <a:lstStyle/>
          <a:p>
            <a:r>
              <a:rPr lang="en-US" dirty="0" smtClean="0"/>
              <a:t>Mature Cystic </a:t>
            </a:r>
            <a:r>
              <a:rPr lang="en-US" dirty="0" err="1" smtClean="0"/>
              <a:t>Teratoma</a:t>
            </a:r>
            <a:r>
              <a:rPr lang="en-US" dirty="0" smtClean="0"/>
              <a:t>….</a:t>
            </a:r>
          </a:p>
        </p:txBody>
      </p:sp>
      <p:pic>
        <p:nvPicPr>
          <p:cNvPr id="17412" name="Picture 4" descr="dermoid cy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91668"/>
            <a:ext cx="5049981" cy="51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326A-B742-4EF6-8C7D-72189E99E894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pic>
        <p:nvPicPr>
          <p:cNvPr id="7" name="Picture 9" descr="teratoma_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381" y="1191668"/>
            <a:ext cx="5334001" cy="51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966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Dermoid</a:t>
            </a:r>
            <a:r>
              <a:rPr lang="en-US" b="1" dirty="0" smtClean="0"/>
              <a:t> cyst……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7746"/>
            <a:ext cx="10515600" cy="481921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 dirty="0" smtClean="0">
                <a:latin typeface="Arial Black" pitchFamily="34" charset="0"/>
              </a:rPr>
              <a:t>Microscopic features: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Lined with </a:t>
            </a:r>
            <a:r>
              <a:rPr lang="en-US" sz="2800" b="1" dirty="0" smtClean="0"/>
              <a:t>stratified </a:t>
            </a:r>
            <a:r>
              <a:rPr lang="en-US" sz="2800" b="1" dirty="0" err="1" smtClean="0"/>
              <a:t>squamous</a:t>
            </a:r>
            <a:r>
              <a:rPr lang="en-US" sz="2800" b="1" dirty="0" smtClean="0"/>
              <a:t> epithelium</a:t>
            </a:r>
            <a:endParaRPr lang="en-US" sz="2800" b="1" dirty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Most common tissue is </a:t>
            </a:r>
            <a:r>
              <a:rPr lang="en-US" sz="2800" b="1" dirty="0" smtClean="0"/>
              <a:t>ectoderm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/>
              <a:t>Dermoid</a:t>
            </a:r>
            <a:r>
              <a:rPr lang="en-US" sz="2800" dirty="0" smtClean="0"/>
              <a:t> tumor is a </a:t>
            </a:r>
            <a:r>
              <a:rPr lang="en-US" sz="2800" b="1" dirty="0" smtClean="0"/>
              <a:t>misnomer</a:t>
            </a:r>
            <a:r>
              <a:rPr lang="en-US" sz="2800" dirty="0" smtClean="0"/>
              <a:t> as it encompasses all germ cell layers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641-5796-463C-A99C-A652ED600E4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pPr eaLnBrk="1" hangingPunct="1"/>
            <a:r>
              <a:rPr lang="en-US" b="1" dirty="0" smtClean="0"/>
              <a:t>Clinical features of benign tumors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473" y="1233056"/>
            <a:ext cx="10827327" cy="512329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/>
              <a:t>Commonly seen in late child bearing age </a:t>
            </a:r>
          </a:p>
          <a:p>
            <a:pPr algn="just" eaLnBrk="1" hangingPunct="1"/>
            <a:r>
              <a:rPr lang="en-US" dirty="0" err="1" smtClean="0"/>
              <a:t>Dermoid</a:t>
            </a:r>
            <a:r>
              <a:rPr lang="en-US" dirty="0" smtClean="0"/>
              <a:t> cyst &amp; </a:t>
            </a:r>
            <a:r>
              <a:rPr lang="en-US" dirty="0" err="1" smtClean="0"/>
              <a:t>mucinous</a:t>
            </a:r>
            <a:r>
              <a:rPr lang="en-US" dirty="0" smtClean="0"/>
              <a:t> </a:t>
            </a:r>
            <a:r>
              <a:rPr lang="en-US" dirty="0" err="1" smtClean="0"/>
              <a:t>cystadenoma</a:t>
            </a:r>
            <a:r>
              <a:rPr lang="en-US" dirty="0" smtClean="0"/>
              <a:t> are common in reproductive age group</a:t>
            </a:r>
          </a:p>
          <a:p>
            <a:pPr algn="just" eaLnBrk="1" hangingPunct="1"/>
            <a:r>
              <a:rPr lang="en-US" dirty="0" err="1" smtClean="0"/>
              <a:t>Dermoid</a:t>
            </a:r>
            <a:r>
              <a:rPr lang="en-US" dirty="0" smtClean="0"/>
              <a:t> cyst &amp; serous </a:t>
            </a:r>
            <a:r>
              <a:rPr lang="en-US" dirty="0" err="1" smtClean="0"/>
              <a:t>cystadenoma</a:t>
            </a:r>
            <a:r>
              <a:rPr lang="en-US" dirty="0" smtClean="0"/>
              <a:t> are common during pregnancy</a:t>
            </a:r>
          </a:p>
          <a:p>
            <a:pPr algn="just" eaLnBrk="1" hangingPunct="1"/>
            <a:r>
              <a:rPr lang="en-US" dirty="0" smtClean="0"/>
              <a:t>No association to parity</a:t>
            </a:r>
          </a:p>
          <a:p>
            <a:pPr algn="just">
              <a:lnSpc>
                <a:spcPct val="80000"/>
              </a:lnSpc>
            </a:pPr>
            <a:r>
              <a:rPr lang="en-US" dirty="0"/>
              <a:t>Most are </a:t>
            </a:r>
            <a:r>
              <a:rPr lang="en-US" dirty="0" smtClean="0"/>
              <a:t>asymptomatic</a:t>
            </a:r>
            <a:endParaRPr lang="en-US" dirty="0"/>
          </a:p>
          <a:p>
            <a:pPr algn="just">
              <a:lnSpc>
                <a:spcPct val="80000"/>
              </a:lnSpc>
            </a:pPr>
            <a:r>
              <a:rPr lang="en-US" dirty="0"/>
              <a:t>Heaviness in the lower </a:t>
            </a:r>
            <a:r>
              <a:rPr lang="en-US" dirty="0" smtClean="0"/>
              <a:t>abdomen</a:t>
            </a:r>
            <a:endParaRPr lang="en-US" dirty="0"/>
          </a:p>
          <a:p>
            <a:pPr algn="just">
              <a:lnSpc>
                <a:spcPct val="80000"/>
              </a:lnSpc>
            </a:pPr>
            <a:r>
              <a:rPr lang="en-US" dirty="0"/>
              <a:t>Gradually increasing mass in the lower abdomen, may also fill the lower </a:t>
            </a:r>
            <a:r>
              <a:rPr lang="en-US" dirty="0" smtClean="0"/>
              <a:t>abdomen</a:t>
            </a:r>
            <a:endParaRPr lang="en-US" dirty="0"/>
          </a:p>
          <a:p>
            <a:pPr algn="just">
              <a:lnSpc>
                <a:spcPct val="80000"/>
              </a:lnSpc>
            </a:pPr>
            <a:r>
              <a:rPr lang="en-US" dirty="0"/>
              <a:t>Dull aching lower abdominal </a:t>
            </a:r>
            <a:r>
              <a:rPr lang="en-US" dirty="0" smtClean="0"/>
              <a:t>pain</a:t>
            </a:r>
            <a:endParaRPr lang="en-US" dirty="0"/>
          </a:p>
          <a:p>
            <a:pPr algn="just">
              <a:lnSpc>
                <a:spcPct val="80000"/>
              </a:lnSpc>
            </a:pPr>
            <a:r>
              <a:rPr lang="en-US" dirty="0"/>
              <a:t>No effect on menses</a:t>
            </a:r>
          </a:p>
          <a:p>
            <a:pPr algn="just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6965-6756-41DE-99C1-A44DEF208298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pPr eaLnBrk="1" hangingPunct="1"/>
            <a:r>
              <a:rPr lang="en-US" b="1" dirty="0" smtClean="0"/>
              <a:t>Clinical features….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88474"/>
            <a:ext cx="10515600" cy="4918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 Black" pitchFamily="34" charset="0"/>
              </a:rPr>
              <a:t>Signs</a:t>
            </a:r>
          </a:p>
          <a:p>
            <a:pPr lvl="1"/>
            <a:r>
              <a:rPr lang="en-US" sz="2800" dirty="0" smtClean="0"/>
              <a:t>General condition remain unaffected</a:t>
            </a:r>
          </a:p>
          <a:p>
            <a:pPr lvl="1"/>
            <a:r>
              <a:rPr lang="en-US" sz="2800" dirty="0" err="1" smtClean="0"/>
              <a:t>Cachexia</a:t>
            </a:r>
            <a:r>
              <a:rPr lang="en-US" sz="2800" dirty="0" smtClean="0"/>
              <a:t> in </a:t>
            </a:r>
            <a:r>
              <a:rPr lang="en-US" sz="2800" dirty="0" err="1" smtClean="0"/>
              <a:t>mucinous</a:t>
            </a:r>
            <a:r>
              <a:rPr lang="en-US" sz="2800" dirty="0" smtClean="0"/>
              <a:t> </a:t>
            </a:r>
            <a:r>
              <a:rPr lang="en-US" sz="2800" dirty="0" err="1" smtClean="0"/>
              <a:t>cystadenoma</a:t>
            </a:r>
            <a:endParaRPr lang="en-US" sz="2800" dirty="0"/>
          </a:p>
          <a:p>
            <a:pPr lvl="1"/>
            <a:r>
              <a:rPr lang="en-US" sz="2800" dirty="0" smtClean="0"/>
              <a:t>There may be pitting edema in lower extremities.</a:t>
            </a:r>
          </a:p>
          <a:p>
            <a:pPr lvl="1"/>
            <a:r>
              <a:rPr lang="en-US" sz="2800" dirty="0" smtClean="0"/>
              <a:t>Abdominal mass either central or  in  one side</a:t>
            </a:r>
          </a:p>
          <a:p>
            <a:pPr lvl="1"/>
            <a:r>
              <a:rPr lang="en-US" sz="2800" dirty="0" smtClean="0"/>
              <a:t>Cystic/ tense cystic feel or solid/firm</a:t>
            </a:r>
          </a:p>
          <a:p>
            <a:pPr lvl="1"/>
            <a:r>
              <a:rPr lang="en-US" sz="2800" dirty="0" smtClean="0"/>
              <a:t>Mass freely mobile from side to side</a:t>
            </a:r>
          </a:p>
          <a:p>
            <a:pPr lvl="1"/>
            <a:r>
              <a:rPr lang="en-US" sz="2800" dirty="0" smtClean="0"/>
              <a:t>Usually smooth surface</a:t>
            </a:r>
          </a:p>
          <a:p>
            <a:pPr lvl="1"/>
            <a:r>
              <a:rPr lang="en-US" sz="2800" dirty="0" smtClean="0"/>
              <a:t>Non-tender</a:t>
            </a:r>
            <a:endParaRPr lang="en-US" sz="2800" dirty="0"/>
          </a:p>
          <a:p>
            <a:pPr lvl="1"/>
            <a:r>
              <a:rPr lang="en-US" sz="2800" dirty="0" smtClean="0"/>
              <a:t>Dull at the center &amp; resonant at the flanks</a:t>
            </a:r>
          </a:p>
          <a:p>
            <a:pPr lvl="1"/>
            <a:r>
              <a:rPr lang="en-US" sz="2800" dirty="0" smtClean="0"/>
              <a:t>Positive fluid thrill</a:t>
            </a:r>
          </a:p>
          <a:p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49A4-134E-4BE8-898F-D6F75CD13C8E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en-US" b="1" dirty="0"/>
              <a:t>Clinical features….</a:t>
            </a:r>
            <a:endParaRPr 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260764"/>
            <a:ext cx="10619509" cy="4916199"/>
          </a:xfrm>
        </p:spPr>
        <p:txBody>
          <a:bodyPr>
            <a:normAutofit/>
          </a:bodyPr>
          <a:lstStyle/>
          <a:p>
            <a:pPr marL="609600" indent="-609600"/>
            <a:r>
              <a:rPr lang="en-US" dirty="0" err="1"/>
              <a:t>Meig’s</a:t>
            </a:r>
            <a:r>
              <a:rPr lang="en-US" dirty="0"/>
              <a:t> Syndrome/ </a:t>
            </a:r>
            <a:r>
              <a:rPr lang="en-US" dirty="0" err="1"/>
              <a:t>pseudomeig’s</a:t>
            </a:r>
            <a:r>
              <a:rPr lang="en-US" dirty="0"/>
              <a:t> </a:t>
            </a:r>
            <a:r>
              <a:rPr lang="en-US" dirty="0" smtClean="0"/>
              <a:t>syndrome (ascites </a:t>
            </a:r>
            <a:r>
              <a:rPr lang="en-US" dirty="0"/>
              <a:t>and pleural </a:t>
            </a:r>
            <a:r>
              <a:rPr lang="en-US" dirty="0" smtClean="0"/>
              <a:t>effusions)</a:t>
            </a:r>
            <a:endParaRPr lang="en-US" dirty="0"/>
          </a:p>
          <a:p>
            <a:pPr marL="609600" indent="-609600"/>
            <a:r>
              <a:rPr lang="en-US" dirty="0"/>
              <a:t>There may be friction rub at the mass</a:t>
            </a:r>
          </a:p>
          <a:p>
            <a:pPr marL="609600" indent="-609600"/>
            <a:r>
              <a:rPr lang="en-US" i="1" dirty="0">
                <a:latin typeface="BankGothic Md BT" pitchFamily="34" charset="0"/>
              </a:rPr>
              <a:t>Pelvic </a:t>
            </a:r>
            <a:r>
              <a:rPr lang="en-US" i="1" dirty="0" smtClean="0">
                <a:latin typeface="BankGothic Md BT" pitchFamily="34" charset="0"/>
              </a:rPr>
              <a:t>examination</a:t>
            </a:r>
            <a:endParaRPr lang="en-US" i="1" dirty="0">
              <a:latin typeface="BankGothic Md BT" pitchFamily="34" charset="0"/>
            </a:endParaRPr>
          </a:p>
          <a:p>
            <a:pPr marL="1009650" lvl="1" indent="-609600">
              <a:buFont typeface="Wingdings" panose="05000000000000000000" pitchFamily="2" charset="2"/>
              <a:buChar char="ü"/>
            </a:pPr>
            <a:r>
              <a:rPr lang="en-US" sz="2800" dirty="0" smtClean="0"/>
              <a:t>Mass felt separate from the uterus</a:t>
            </a:r>
          </a:p>
          <a:p>
            <a:pPr marL="1009650" lvl="1" indent="-609600">
              <a:buFont typeface="Wingdings" panose="05000000000000000000" pitchFamily="2" charset="2"/>
              <a:buChar char="ü"/>
            </a:pPr>
            <a:r>
              <a:rPr lang="en-US" sz="2800" dirty="0" smtClean="0"/>
              <a:t>Groove between mass &amp; uterus</a:t>
            </a:r>
          </a:p>
          <a:p>
            <a:pPr marL="1009650" lvl="1" indent="-609600">
              <a:buFont typeface="Wingdings" panose="05000000000000000000" pitchFamily="2" charset="2"/>
              <a:buChar char="ü"/>
            </a:pPr>
            <a:r>
              <a:rPr lang="en-US" sz="2800" dirty="0" smtClean="0"/>
              <a:t>Movement of cervix fails to move the mass</a:t>
            </a:r>
          </a:p>
          <a:p>
            <a:pPr marL="1009650" lvl="1" indent="-609600">
              <a:buFont typeface="Wingdings" panose="05000000000000000000" pitchFamily="2" charset="2"/>
              <a:buChar char="ü"/>
            </a:pPr>
            <a:r>
              <a:rPr lang="en-US" sz="2800" dirty="0" smtClean="0"/>
              <a:t>If mass felt above uterus, </a:t>
            </a:r>
            <a:r>
              <a:rPr lang="en-US" sz="2800" dirty="0" err="1" smtClean="0"/>
              <a:t>dermoid</a:t>
            </a:r>
            <a:r>
              <a:rPr lang="en-US" sz="2800" dirty="0" smtClean="0"/>
              <a:t> cyst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52F-AA78-4F0C-89AA-94FD10F6B07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988040" cy="4984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comprise </a:t>
            </a:r>
            <a:r>
              <a:rPr lang="en-US" sz="3200" dirty="0"/>
              <a:t>1% of all gynecologic </a:t>
            </a:r>
            <a:r>
              <a:rPr lang="en-US" sz="3200" dirty="0" smtClean="0"/>
              <a:t>cancers in USA.</a:t>
            </a:r>
          </a:p>
          <a:p>
            <a:r>
              <a:rPr lang="en-US" sz="3200" dirty="0" smtClean="0"/>
              <a:t>These </a:t>
            </a:r>
            <a:r>
              <a:rPr lang="en-US" sz="3200" dirty="0"/>
              <a:t>lesions are more common in whites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Incidence increases with age but peaks at 60-66 years.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D2E9-64AF-4B58-9303-A23E13085FF0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Investigations for benign ovarian tumors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274618"/>
            <a:ext cx="10758055" cy="490234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700" dirty="0"/>
              <a:t>Ultrasound with / without color Doppler studies:</a:t>
            </a:r>
          </a:p>
          <a:p>
            <a:pPr marL="1009650" lvl="1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Size of the tumor, Nature of tumor</a:t>
            </a:r>
          </a:p>
          <a:p>
            <a:pPr marL="1009650" lvl="1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Associated </a:t>
            </a:r>
            <a:r>
              <a:rPr lang="en-US" dirty="0" err="1"/>
              <a:t>ascites</a:t>
            </a:r>
            <a:endParaRPr lang="en-US" dirty="0"/>
          </a:p>
          <a:p>
            <a:pPr marL="1009650" lvl="1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err="1"/>
              <a:t>Septation</a:t>
            </a:r>
            <a:r>
              <a:rPr lang="en-US" dirty="0"/>
              <a:t> &amp; thickness</a:t>
            </a:r>
          </a:p>
          <a:p>
            <a:pPr marL="1009650" lvl="1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Blood flow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700" dirty="0"/>
              <a:t>Straight x-ray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700" dirty="0"/>
              <a:t>EUA </a:t>
            </a:r>
            <a:r>
              <a:rPr lang="en-US" sz="2700" dirty="0" smtClean="0"/>
              <a:t>(examination under anesthesia) for doubtful cases </a:t>
            </a:r>
            <a:endParaRPr lang="en-US" sz="2700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700" dirty="0"/>
              <a:t>Laparoscopy/</a:t>
            </a:r>
            <a:r>
              <a:rPr lang="en-US" sz="2700" dirty="0" err="1"/>
              <a:t>laparatomy</a:t>
            </a:r>
            <a:endParaRPr lang="en-US" sz="2700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700" dirty="0"/>
              <a:t>Cytology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97DB-7BAC-4849-8E71-851F3B976544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75748"/>
          </a:xfrm>
        </p:spPr>
        <p:txBody>
          <a:bodyPr/>
          <a:lstStyle/>
          <a:p>
            <a:pPr eaLnBrk="1" hangingPunct="1"/>
            <a:r>
              <a:rPr lang="en-US" b="1" dirty="0" smtClean="0"/>
              <a:t>Differential diagnosis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10952018" cy="4957763"/>
          </a:xfrm>
        </p:spPr>
        <p:txBody>
          <a:bodyPr/>
          <a:lstStyle/>
          <a:p>
            <a:r>
              <a:rPr lang="en-US" sz="2700" dirty="0"/>
              <a:t>Full bladder</a:t>
            </a:r>
          </a:p>
          <a:p>
            <a:r>
              <a:rPr lang="en-US" sz="2700" dirty="0"/>
              <a:t>Fibroid</a:t>
            </a:r>
          </a:p>
          <a:p>
            <a:r>
              <a:rPr lang="en-US" sz="2700" dirty="0"/>
              <a:t>Functional cyst</a:t>
            </a:r>
          </a:p>
          <a:p>
            <a:r>
              <a:rPr lang="en-US" sz="2700" dirty="0"/>
              <a:t>Encysted peritonitis</a:t>
            </a:r>
          </a:p>
          <a:p>
            <a:r>
              <a:rPr lang="en-US" sz="2700" dirty="0"/>
              <a:t>Pregnancy with or without fibroid</a:t>
            </a:r>
          </a:p>
          <a:p>
            <a:r>
              <a:rPr lang="en-US" sz="2700" dirty="0"/>
              <a:t>Ascites</a:t>
            </a:r>
          </a:p>
          <a:p>
            <a:r>
              <a:rPr lang="en-US" sz="2700" dirty="0"/>
              <a:t>Mesenteric cyst</a:t>
            </a:r>
          </a:p>
          <a:p>
            <a:r>
              <a:rPr lang="en-US" sz="2700" dirty="0"/>
              <a:t>Para-ovarian cyst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3E63-1F15-4627-8886-2E3EA2017A1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Management of benign ovarian tumors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316182"/>
            <a:ext cx="10674927" cy="4860781"/>
          </a:xfrm>
        </p:spPr>
        <p:txBody>
          <a:bodyPr/>
          <a:lstStyle/>
          <a:p>
            <a:pPr eaLnBrk="1" hangingPunct="1"/>
            <a:r>
              <a:rPr lang="en-US" dirty="0" smtClean="0"/>
              <a:t>Admit for operation</a:t>
            </a:r>
          </a:p>
          <a:p>
            <a:pPr eaLnBrk="1" hangingPunct="1"/>
            <a:r>
              <a:rPr lang="en-US" dirty="0" smtClean="0"/>
              <a:t>Complications may occur any time</a:t>
            </a:r>
          </a:p>
          <a:p>
            <a:pPr eaLnBrk="1" hangingPunct="1"/>
            <a:r>
              <a:rPr lang="en-US" dirty="0" smtClean="0"/>
              <a:t>Deliver tumor intact</a:t>
            </a:r>
          </a:p>
          <a:p>
            <a:pPr eaLnBrk="1" hangingPunct="1"/>
            <a:r>
              <a:rPr lang="en-US" dirty="0" smtClean="0"/>
              <a:t>Inspect other ovary &amp; other structures</a:t>
            </a:r>
          </a:p>
          <a:p>
            <a:pPr eaLnBrk="1" hangingPunct="1"/>
            <a:r>
              <a:rPr lang="en-US" dirty="0" smtClean="0"/>
              <a:t>If contra-lateral ovary is normal, leave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9A7-2BD9-4D85-9FD9-4B407872AE63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34184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BankGothic Md BT" pitchFamily="34" charset="0"/>
              </a:rPr>
              <a:t>Complications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246909"/>
            <a:ext cx="10716491" cy="4930054"/>
          </a:xfrm>
        </p:spPr>
        <p:txBody>
          <a:bodyPr/>
          <a:lstStyle/>
          <a:p>
            <a:pPr eaLnBrk="1" hangingPunct="1"/>
            <a:r>
              <a:rPr lang="en-US" dirty="0" smtClean="0"/>
              <a:t>Torsion of the pedicle</a:t>
            </a:r>
          </a:p>
          <a:p>
            <a:pPr eaLnBrk="1" hangingPunct="1"/>
            <a:r>
              <a:rPr lang="en-US" dirty="0" err="1" smtClean="0"/>
              <a:t>Intracystic</a:t>
            </a:r>
            <a:r>
              <a:rPr lang="en-US" dirty="0" smtClean="0"/>
              <a:t> hemorrhage</a:t>
            </a:r>
          </a:p>
          <a:p>
            <a:pPr eaLnBrk="1" hangingPunct="1"/>
            <a:r>
              <a:rPr lang="en-US" dirty="0" smtClean="0"/>
              <a:t>Infection</a:t>
            </a:r>
          </a:p>
          <a:p>
            <a:pPr eaLnBrk="1" hangingPunct="1"/>
            <a:r>
              <a:rPr lang="en-US" dirty="0" smtClean="0"/>
              <a:t>Rupture</a:t>
            </a:r>
          </a:p>
          <a:p>
            <a:pPr eaLnBrk="1" hangingPunct="1"/>
            <a:r>
              <a:rPr lang="en-US" dirty="0" err="1" smtClean="0"/>
              <a:t>Pseudomyxoma</a:t>
            </a:r>
            <a:r>
              <a:rPr lang="en-US" dirty="0" smtClean="0"/>
              <a:t> </a:t>
            </a:r>
            <a:r>
              <a:rPr lang="en-US" dirty="0" err="1" smtClean="0"/>
              <a:t>peritonei</a:t>
            </a:r>
            <a:endParaRPr lang="en-US" dirty="0" smtClean="0"/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alignancy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8E42-0F08-4241-AB21-E81456846FEB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02636" cy="99262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Borderline malignant epithelial tumors of the ovary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702636" cy="4987636"/>
          </a:xfrm>
        </p:spPr>
        <p:txBody>
          <a:bodyPr>
            <a:normAutofit/>
          </a:bodyPr>
          <a:lstStyle/>
          <a:p>
            <a:pPr marL="609600" indent="-609600"/>
            <a:r>
              <a:rPr lang="en-US" dirty="0" smtClean="0"/>
              <a:t>Low malignant potential</a:t>
            </a:r>
          </a:p>
          <a:p>
            <a:pPr marL="609600" indent="-609600"/>
            <a:r>
              <a:rPr lang="en-US" dirty="0" smtClean="0"/>
              <a:t>Constitutes 10-20% of all epithelial tumors</a:t>
            </a:r>
          </a:p>
          <a:p>
            <a:pPr marL="609600" indent="-609600"/>
            <a:r>
              <a:rPr lang="en-US" b="1" dirty="0" smtClean="0"/>
              <a:t>Characterized by</a:t>
            </a:r>
            <a:r>
              <a:rPr lang="en-US" dirty="0" smtClean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Cellular </a:t>
            </a:r>
            <a:r>
              <a:rPr lang="en-US" dirty="0" err="1" smtClean="0"/>
              <a:t>pleomorphism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Stratification/ pseudo-stratification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No stromal invasion(</a:t>
            </a:r>
            <a:r>
              <a:rPr lang="en-US" dirty="0" smtClean="0"/>
              <a:t>absolute criterion for making the diagnosis)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Treatment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Unilateral </a:t>
            </a:r>
            <a:r>
              <a:rPr lang="en-US" dirty="0" err="1" smtClean="0"/>
              <a:t>oophrectomy</a:t>
            </a:r>
            <a:r>
              <a:rPr lang="en-US" dirty="0" smtClean="0"/>
              <a:t> for young age or TAH + BSO if bilateral involvement.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E299-DEDF-4C30-A74D-1ACCE37C4671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en-US" b="1" dirty="0" smtClean="0"/>
              <a:t>Ovarian 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05346"/>
            <a:ext cx="10993583" cy="5264727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most common </a:t>
            </a:r>
            <a:r>
              <a:rPr lang="en-US" dirty="0" smtClean="0"/>
              <a:t>gynecologic malignancy(developed)</a:t>
            </a:r>
          </a:p>
          <a:p>
            <a:pPr algn="just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most common </a:t>
            </a:r>
            <a:r>
              <a:rPr lang="en-US" dirty="0" smtClean="0"/>
              <a:t>gynecologic malignancy (developing)</a:t>
            </a:r>
          </a:p>
          <a:p>
            <a:pPr algn="just"/>
            <a:r>
              <a:rPr lang="en-US" dirty="0" smtClean="0"/>
              <a:t>Most common cause of gynecologic </a:t>
            </a:r>
            <a:r>
              <a:rPr lang="en-US" b="1" dirty="0" smtClean="0"/>
              <a:t>cancer death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leading</a:t>
            </a:r>
            <a:r>
              <a:rPr lang="en-US" dirty="0" smtClean="0"/>
              <a:t> cause of cancer death in the women</a:t>
            </a:r>
          </a:p>
          <a:p>
            <a:pPr algn="just"/>
            <a:r>
              <a:rPr lang="en-US" dirty="0" smtClean="0"/>
              <a:t>Average age @ </a:t>
            </a:r>
            <a:r>
              <a:rPr lang="en-US" dirty="0" err="1" smtClean="0"/>
              <a:t>dx</a:t>
            </a:r>
            <a:r>
              <a:rPr lang="en-US" dirty="0" smtClean="0"/>
              <a:t> in USA is =</a:t>
            </a:r>
            <a:r>
              <a:rPr lang="en-US" b="1" dirty="0" smtClean="0"/>
              <a:t>63years</a:t>
            </a:r>
          </a:p>
          <a:p>
            <a:pPr algn="just"/>
            <a:r>
              <a:rPr lang="en-US" dirty="0" smtClean="0"/>
              <a:t>Life time risk is </a:t>
            </a:r>
            <a:r>
              <a:rPr lang="en-US" b="1" dirty="0" smtClean="0"/>
              <a:t>1.4%</a:t>
            </a:r>
          </a:p>
          <a:p>
            <a:pPr algn="just"/>
            <a:r>
              <a:rPr lang="en-US" dirty="0" smtClean="0"/>
              <a:t>Majority diagnosed @ advanced stage</a:t>
            </a:r>
          </a:p>
          <a:p>
            <a:pPr algn="just"/>
            <a:r>
              <a:rPr lang="en-US" b="1" i="1" dirty="0" smtClean="0">
                <a:latin typeface="Baskerville Old Face" pitchFamily="18" charset="0"/>
              </a:rPr>
              <a:t>EOC </a:t>
            </a:r>
            <a:r>
              <a:rPr lang="en-US" dirty="0" smtClean="0"/>
              <a:t>is most common histologic type (</a:t>
            </a:r>
            <a:r>
              <a:rPr lang="en-US" b="1" dirty="0" smtClean="0"/>
              <a:t>95%) and  serous </a:t>
            </a:r>
            <a:r>
              <a:rPr lang="en-US" b="1" dirty="0" err="1" smtClean="0"/>
              <a:t>cystadenocarcinoma</a:t>
            </a:r>
            <a:r>
              <a:rPr lang="en-US" b="1" dirty="0" smtClean="0"/>
              <a:t> </a:t>
            </a:r>
            <a:r>
              <a:rPr lang="en-US" dirty="0" smtClean="0"/>
              <a:t> is the most common subtype(</a:t>
            </a:r>
            <a:r>
              <a:rPr lang="en-US" b="1" dirty="0" smtClean="0"/>
              <a:t>75%</a:t>
            </a:r>
            <a:r>
              <a:rPr lang="en-US" dirty="0" smtClean="0"/>
              <a:t>of epithelial)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4E22-3773-4995-9205-AF8CBD87E203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10" y="110836"/>
            <a:ext cx="10564090" cy="10113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Ovarian </a:t>
            </a:r>
            <a:r>
              <a:rPr lang="en-US" altLang="en-US" sz="3600" b="1" dirty="0" smtClean="0">
                <a:cs typeface="Times New Roman" panose="02020603050405020304" pitchFamily="18" charset="0"/>
              </a:rPr>
              <a:t>cancer…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789710" y="942109"/>
            <a:ext cx="10986654" cy="541424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b="1" dirty="0">
                <a:cs typeface="Times New Roman" panose="02020603050405020304" pitchFamily="18" charset="0"/>
              </a:rPr>
              <a:t>Malignant epithelial </a:t>
            </a:r>
            <a:r>
              <a:rPr lang="en-GB" altLang="en-US" b="1" dirty="0" smtClean="0">
                <a:cs typeface="Times New Roman" panose="02020603050405020304" pitchFamily="18" charset="0"/>
              </a:rPr>
              <a:t>tumours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Serous adenocarcinoma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Mucinous adenocarcinoma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Endometrioid adenocarcinoma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en-GB" altLang="en-US" sz="2400" dirty="0" smtClean="0">
                <a:cs typeface="Times New Roman" panose="02020603050405020304" pitchFamily="18" charset="0"/>
              </a:rPr>
              <a:t>undifferentiated adenocarcinoma</a:t>
            </a:r>
          </a:p>
          <a:p>
            <a:pPr marL="0" indent="0" eaLnBrk="1" hangingPunct="1">
              <a:buNone/>
            </a:pPr>
            <a:r>
              <a:rPr lang="en-GB" altLang="en-US" b="1" dirty="0">
                <a:cs typeface="Times New Roman" panose="02020603050405020304" pitchFamily="18" charset="0"/>
              </a:rPr>
              <a:t>Malignant germ cell </a:t>
            </a:r>
            <a:r>
              <a:rPr lang="en-GB" altLang="en-US" b="1" dirty="0" smtClean="0">
                <a:cs typeface="Times New Roman" panose="02020603050405020304" pitchFamily="18" charset="0"/>
              </a:rPr>
              <a:t>tumours</a:t>
            </a:r>
            <a:endParaRPr lang="en-GB" altLang="en-US" sz="3200" b="1" dirty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Dysgerminoma 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Endodermal sinus tumour </a:t>
            </a:r>
            <a:r>
              <a:rPr lang="en-GB" altLang="en-US" sz="2400" i="1" dirty="0" smtClean="0">
                <a:cs typeface="Times New Roman" panose="02020603050405020304" pitchFamily="18" charset="0"/>
              </a:rPr>
              <a:t>(yolk sac tumour)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Choriocarcinoma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Solid teratoma</a:t>
            </a:r>
          </a:p>
          <a:p>
            <a:pPr marL="0" indent="0" eaLnBrk="1" hangingPunct="1">
              <a:buNone/>
            </a:pPr>
            <a:r>
              <a:rPr lang="en-GB" altLang="en-US" b="1" dirty="0">
                <a:cs typeface="Times New Roman" panose="02020603050405020304" pitchFamily="18" charset="0"/>
              </a:rPr>
              <a:t>Malignant sex cord stromal </a:t>
            </a:r>
            <a:r>
              <a:rPr lang="en-GB" altLang="en-US" b="1" dirty="0" smtClean="0">
                <a:cs typeface="Times New Roman" panose="02020603050405020304" pitchFamily="18" charset="0"/>
              </a:rPr>
              <a:t>tumours</a:t>
            </a:r>
            <a:endParaRPr lang="en-GB" altLang="en-US" b="1" dirty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Granulosa cell tumour 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2" eaLnBrk="1" hangingPunct="1"/>
            <a:r>
              <a:rPr lang="it-IT" altLang="en-US" sz="2400" dirty="0" smtClean="0">
                <a:cs typeface="Times New Roman" panose="02020603050405020304" pitchFamily="18" charset="0"/>
              </a:rPr>
              <a:t>Sertoli-Leydig cell tumour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it-IT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GB" altLang="en-US" sz="2400" dirty="0" smtClean="0">
                <a:cs typeface="Times New Roman" panose="02020603050405020304" pitchFamily="18" charset="0"/>
              </a:rPr>
              <a:t>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D47D5-F5F2-4963-9DFD-F0A85F9C1ADA}" type="slidenum">
              <a:rPr lang="en-US" altLang="en-US">
                <a:solidFill>
                  <a:srgbClr val="898989"/>
                </a:solidFill>
              </a:rPr>
              <a:pPr eaLnBrk="1" hangingPunct="1"/>
              <a:t>56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026" name="Control 4"/>
          <p:cNvSpPr>
            <a:spLocks noChangeArrowheads="1" noChangeShapeType="1"/>
          </p:cNvSpPr>
          <p:nvPr/>
        </p:nvSpPr>
        <p:spPr bwMode="auto">
          <a:xfrm>
            <a:off x="3567113" y="2946400"/>
            <a:ext cx="5759450" cy="18367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AAB5-9CA8-4F99-9123-D87A0B09FBA7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11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Etiology</a:t>
            </a:r>
            <a:r>
              <a:rPr lang="en-GB" b="1" dirty="0" smtClean="0"/>
              <a:t> of epithelial ovarian cancer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177636"/>
            <a:ext cx="11194473" cy="5178714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Exact mechanism not known</a:t>
            </a:r>
          </a:p>
          <a:p>
            <a:pPr algn="just"/>
            <a:r>
              <a:rPr lang="en-US" dirty="0"/>
              <a:t>Proposed </a:t>
            </a:r>
            <a:r>
              <a:rPr lang="en-US" dirty="0" smtClean="0"/>
              <a:t>hypothesis include </a:t>
            </a: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Incessant </a:t>
            </a:r>
            <a:r>
              <a:rPr lang="en-US" b="1" dirty="0"/>
              <a:t>ovulation </a:t>
            </a:r>
            <a:r>
              <a:rPr lang="en-GB" b="1" dirty="0"/>
              <a:t>hypothesis</a:t>
            </a:r>
            <a:r>
              <a:rPr lang="en-US" b="1" dirty="0"/>
              <a:t> </a:t>
            </a:r>
            <a:endParaRPr lang="en-US" dirty="0"/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states that cancers arise as a result of repeated trauma to the epithelial cells during </a:t>
            </a:r>
            <a:r>
              <a:rPr lang="en-GB" dirty="0" smtClean="0"/>
              <a:t>ovulation.</a:t>
            </a:r>
            <a:endParaRPr lang="en-US" dirty="0" smtClean="0"/>
          </a:p>
          <a:p>
            <a:pPr marL="0" indent="0" algn="just">
              <a:buNone/>
            </a:pPr>
            <a:r>
              <a:rPr lang="en-GB" b="1" dirty="0" smtClean="0"/>
              <a:t>The </a:t>
            </a:r>
            <a:r>
              <a:rPr lang="en-GB" b="1" dirty="0"/>
              <a:t>pituitary </a:t>
            </a:r>
            <a:r>
              <a:rPr lang="en-GB" b="1" dirty="0" err="1"/>
              <a:t>gonadotrophin</a:t>
            </a:r>
            <a:r>
              <a:rPr lang="en-GB" b="1" dirty="0"/>
              <a:t> hypothesis </a:t>
            </a:r>
            <a:endParaRPr lang="en-GB" b="1" dirty="0" smtClean="0"/>
          </a:p>
          <a:p>
            <a:pPr algn="just">
              <a:buFont typeface="Wingdings" pitchFamily="2" charset="2"/>
              <a:buChar char="Ø"/>
            </a:pPr>
            <a:r>
              <a:rPr lang="en-GB" b="1" dirty="0"/>
              <a:t> </a:t>
            </a:r>
            <a:r>
              <a:rPr lang="en-GB" dirty="0" smtClean="0"/>
              <a:t>suggests </a:t>
            </a:r>
            <a:r>
              <a:rPr lang="en-GB" dirty="0"/>
              <a:t>that high levels of </a:t>
            </a:r>
            <a:r>
              <a:rPr lang="en-GB" dirty="0" err="1"/>
              <a:t>gonadotrophins</a:t>
            </a:r>
            <a:r>
              <a:rPr lang="en-GB" dirty="0"/>
              <a:t> acting via the stimulation of </a:t>
            </a:r>
            <a:r>
              <a:rPr lang="en-GB" dirty="0" err="1" smtClean="0"/>
              <a:t>estrogens</a:t>
            </a:r>
            <a:r>
              <a:rPr lang="en-GB" dirty="0" smtClean="0"/>
              <a:t> </a:t>
            </a:r>
            <a:r>
              <a:rPr lang="en-GB" dirty="0"/>
              <a:t>cause ovarian epithelial cells to become trapped in inclusion cysts and undergo malignant </a:t>
            </a:r>
            <a:r>
              <a:rPr lang="en-GB" dirty="0" smtClean="0"/>
              <a:t>change.</a:t>
            </a:r>
            <a:endParaRPr lang="en-GB" dirty="0"/>
          </a:p>
          <a:p>
            <a:pPr marL="590550" indent="-590550" algn="just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36C-E5CD-4C46-AFA9-111AA6788DCA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Etiology</a:t>
            </a:r>
            <a:r>
              <a:rPr lang="en-GB" b="1" dirty="0" smtClean="0"/>
              <a:t>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092"/>
            <a:ext cx="11049000" cy="5167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The androgenic/progesterone </a:t>
            </a:r>
            <a:r>
              <a:rPr lang="en-GB" b="1" dirty="0" smtClean="0"/>
              <a:t>hypothesis</a:t>
            </a:r>
          </a:p>
          <a:p>
            <a:pPr algn="just"/>
            <a:r>
              <a:rPr lang="en-GB" dirty="0" smtClean="0"/>
              <a:t>suggests </a:t>
            </a:r>
            <a:r>
              <a:rPr lang="en-GB" dirty="0"/>
              <a:t>that androgens, which are increased in obesity and the postmenopausal state, stimulate cancer formation, while progesterone is </a:t>
            </a:r>
            <a:r>
              <a:rPr lang="en-GB" dirty="0" smtClean="0"/>
              <a:t>protective</a:t>
            </a:r>
            <a:endParaRPr lang="en-GB" b="1" dirty="0" smtClean="0"/>
          </a:p>
          <a:p>
            <a:pPr marL="0" indent="0" algn="just">
              <a:buNone/>
            </a:pPr>
            <a:r>
              <a:rPr lang="en-GB" b="1" dirty="0" smtClean="0"/>
              <a:t>The inflammation hypothesis </a:t>
            </a:r>
          </a:p>
          <a:p>
            <a:pPr algn="just"/>
            <a:r>
              <a:rPr lang="en-GB" dirty="0" smtClean="0"/>
              <a:t>states that inflammation plays a role in cancer formation, which explains the risk factors of PID and the protective effect of BTL and hysterectomy.</a:t>
            </a:r>
          </a:p>
          <a:p>
            <a:pPr marL="0" indent="0" algn="just">
              <a:buNone/>
            </a:pPr>
            <a:r>
              <a:rPr lang="en-GB" b="1" dirty="0" smtClean="0"/>
              <a:t>The ovarian stromal hypothesis </a:t>
            </a:r>
          </a:p>
          <a:p>
            <a:pPr algn="just"/>
            <a:r>
              <a:rPr lang="en-GB" dirty="0" smtClean="0"/>
              <a:t>states that, following ovulation, some theca and </a:t>
            </a:r>
            <a:r>
              <a:rPr lang="en-GB" dirty="0" err="1" smtClean="0"/>
              <a:t>granulosa</a:t>
            </a:r>
            <a:r>
              <a:rPr lang="en-GB" dirty="0" smtClean="0"/>
              <a:t> cells fail to </a:t>
            </a:r>
            <a:r>
              <a:rPr lang="en-GB" dirty="0" err="1" smtClean="0"/>
              <a:t>apoptose</a:t>
            </a:r>
            <a:r>
              <a:rPr lang="en-GB" dirty="0" smtClean="0"/>
              <a:t>, and persist while retaining their ability to produce steroids, thus stimulating cancer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65A3-1EA8-4438-9AB6-B2BDAD17A9E9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365125"/>
            <a:ext cx="10633364" cy="951057"/>
          </a:xfrm>
        </p:spPr>
        <p:txBody>
          <a:bodyPr/>
          <a:lstStyle/>
          <a:p>
            <a:r>
              <a:rPr lang="en-US" b="1" dirty="0" smtClean="0"/>
              <a:t>Risk factors for ovarian cancer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BankGothic Md BT" pitchFamily="34" charset="0"/>
              </a:rPr>
              <a:t>Age</a:t>
            </a:r>
          </a:p>
          <a:p>
            <a:pPr lvl="1"/>
            <a:r>
              <a:rPr lang="en-US" dirty="0" smtClean="0"/>
              <a:t>Risk of EOC increases by 2%/yr for &lt;50yrs old</a:t>
            </a:r>
          </a:p>
          <a:p>
            <a:pPr lvl="1"/>
            <a:r>
              <a:rPr lang="en-US" dirty="0" smtClean="0"/>
              <a:t>Increases 11%/yr for &gt; 50years old women</a:t>
            </a:r>
          </a:p>
          <a:p>
            <a:pPr marL="0" indent="0">
              <a:buNone/>
            </a:pPr>
            <a:r>
              <a:rPr lang="en-US" b="1" dirty="0" smtClean="0">
                <a:latin typeface="BankGothic Md BT" pitchFamily="34" charset="0"/>
              </a:rPr>
              <a:t>Reproductive &amp; hormonal factors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menarch</a:t>
            </a:r>
            <a:r>
              <a:rPr lang="en-US" dirty="0" smtClean="0"/>
              <a:t>, late menopause</a:t>
            </a:r>
          </a:p>
          <a:p>
            <a:pPr lvl="1"/>
            <a:r>
              <a:rPr lang="en-US" dirty="0" err="1" smtClean="0"/>
              <a:t>Nulliparity</a:t>
            </a:r>
            <a:endParaRPr lang="en-US" dirty="0" smtClean="0"/>
          </a:p>
          <a:p>
            <a:pPr lvl="1"/>
            <a:r>
              <a:rPr lang="en-US" dirty="0" smtClean="0"/>
              <a:t>Infertility</a:t>
            </a:r>
          </a:p>
          <a:p>
            <a:pPr lvl="1"/>
            <a:r>
              <a:rPr lang="en-US" dirty="0" smtClean="0"/>
              <a:t>Endometriosis </a:t>
            </a:r>
          </a:p>
          <a:p>
            <a:pPr lvl="1"/>
            <a:r>
              <a:rPr lang="en-US" dirty="0" smtClean="0"/>
              <a:t>PCOS</a:t>
            </a:r>
          </a:p>
          <a:p>
            <a:pPr lvl="1"/>
            <a:r>
              <a:rPr lang="en-US" dirty="0" smtClean="0"/>
              <a:t>Post menopausal hormonal therapy</a:t>
            </a:r>
          </a:p>
          <a:p>
            <a:pPr lvl="1"/>
            <a:r>
              <a:rPr lang="en-US" dirty="0" smtClean="0"/>
              <a:t>IUD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F041-EB55-44B4-B276-429E3C47413A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1094720" cy="4729163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exact etiology is unknown.</a:t>
            </a:r>
          </a:p>
          <a:p>
            <a:pPr algn="just"/>
            <a:r>
              <a:rPr lang="en-US" sz="3200" dirty="0" smtClean="0"/>
              <a:t>associated </a:t>
            </a:r>
            <a:r>
              <a:rPr lang="en-US" sz="3200" dirty="0"/>
              <a:t>with </a:t>
            </a:r>
            <a:r>
              <a:rPr lang="en-US" sz="3200" dirty="0" err="1"/>
              <a:t>tuberculous</a:t>
            </a:r>
            <a:r>
              <a:rPr lang="en-US" sz="3200" dirty="0"/>
              <a:t> </a:t>
            </a:r>
            <a:r>
              <a:rPr lang="en-US" sz="3200" dirty="0" err="1"/>
              <a:t>salpingitis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Similar to ovarian </a:t>
            </a:r>
            <a:r>
              <a:rPr lang="en-US" sz="3200" dirty="0" smtClean="0"/>
              <a:t>malignancy, a</a:t>
            </a:r>
            <a:r>
              <a:rPr lang="en-US" sz="3200" dirty="0"/>
              <a:t> </a:t>
            </a:r>
            <a:r>
              <a:rPr lang="en-US" sz="3200" i="1" dirty="0" smtClean="0"/>
              <a:t>BRCA</a:t>
            </a:r>
            <a:r>
              <a:rPr lang="en-US" sz="3200" dirty="0"/>
              <a:t> </a:t>
            </a:r>
            <a:r>
              <a:rPr lang="en-US" sz="3200" dirty="0" smtClean="0"/>
              <a:t>germ line </a:t>
            </a:r>
            <a:r>
              <a:rPr lang="en-US" sz="3200" dirty="0"/>
              <a:t>mutation and </a:t>
            </a:r>
            <a:r>
              <a:rPr lang="en-US" sz="3200" i="1" dirty="0"/>
              <a:t>TP53</a:t>
            </a:r>
            <a:r>
              <a:rPr lang="en-US" sz="3200" dirty="0"/>
              <a:t> mutation are associated with fallopian tube malignancy.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DB6C-6872-4988-AAA3-B3334A0A23D4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620"/>
          </a:xfrm>
        </p:spPr>
        <p:txBody>
          <a:bodyPr/>
          <a:lstStyle/>
          <a:p>
            <a:r>
              <a:rPr lang="en-US" b="1" dirty="0"/>
              <a:t>Risk </a:t>
            </a:r>
            <a:r>
              <a:rPr lang="en-US" b="1" dirty="0" smtClean="0"/>
              <a:t>factors…..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7745"/>
            <a:ext cx="10972800" cy="4752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BankGothic Md BT" pitchFamily="34" charset="0"/>
              </a:rPr>
              <a:t>Genetic factors</a:t>
            </a:r>
          </a:p>
          <a:p>
            <a:pPr lvl="1"/>
            <a:r>
              <a:rPr lang="en-US" sz="2800" dirty="0"/>
              <a:t>Family history of ovarian cancer </a:t>
            </a:r>
          </a:p>
          <a:p>
            <a:pPr lvl="1"/>
            <a:r>
              <a:rPr lang="en-US" sz="2800" dirty="0"/>
              <a:t>BRCA </a:t>
            </a:r>
            <a:r>
              <a:rPr lang="en-US" sz="2800" dirty="0" smtClean="0"/>
              <a:t>1 and  BRCA 2 gene </a:t>
            </a:r>
            <a:r>
              <a:rPr lang="en-US" sz="2800" dirty="0"/>
              <a:t>mutations </a:t>
            </a:r>
          </a:p>
          <a:p>
            <a:pPr lvl="1"/>
            <a:r>
              <a:rPr lang="en-US" sz="2800" dirty="0"/>
              <a:t>Lynch syndrome </a:t>
            </a:r>
          </a:p>
          <a:p>
            <a:pPr lvl="1"/>
            <a:r>
              <a:rPr lang="en-US" sz="2800" dirty="0"/>
              <a:t>Other genetic factors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RAD51C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RAD51D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BRIP1</a:t>
            </a:r>
          </a:p>
          <a:p>
            <a:r>
              <a:rPr lang="en-US" b="1" dirty="0" smtClean="0"/>
              <a:t>BRCA mutation &amp; lynch syndrome </a:t>
            </a:r>
            <a:r>
              <a:rPr lang="en-US" dirty="0" smtClean="0"/>
              <a:t>account for </a:t>
            </a:r>
            <a:r>
              <a:rPr lang="en-US" b="1" dirty="0" smtClean="0"/>
              <a:t>10-15% ovarian cancer.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0C1-87E2-4BD3-A37B-EBF5E38BC7B1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218"/>
            <a:ext cx="10515600" cy="1145020"/>
          </a:xfrm>
        </p:spPr>
        <p:txBody>
          <a:bodyPr/>
          <a:lstStyle/>
          <a:p>
            <a:r>
              <a:rPr lang="en-US" b="1" dirty="0"/>
              <a:t>Risk factors…..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Personal factors </a:t>
            </a:r>
          </a:p>
          <a:p>
            <a:r>
              <a:rPr lang="en-US" dirty="0" smtClean="0"/>
              <a:t>Diet </a:t>
            </a:r>
            <a:endParaRPr lang="en-US" dirty="0"/>
          </a:p>
          <a:p>
            <a:r>
              <a:rPr lang="en-US" dirty="0"/>
              <a:t>Exercise </a:t>
            </a:r>
          </a:p>
          <a:p>
            <a:r>
              <a:rPr lang="en-US" dirty="0"/>
              <a:t>Obesity </a:t>
            </a:r>
            <a:endParaRPr lang="en-US" dirty="0" smtClean="0"/>
          </a:p>
          <a:p>
            <a:r>
              <a:rPr lang="en-US" dirty="0" smtClean="0"/>
              <a:t>Cigarette smoking </a:t>
            </a:r>
            <a:endParaRPr lang="en-US" dirty="0"/>
          </a:p>
          <a:p>
            <a:pPr marL="0" indent="0">
              <a:buNone/>
            </a:pPr>
            <a:r>
              <a:rPr lang="en-US" sz="3200" b="1" dirty="0" smtClean="0">
                <a:latin typeface="Baskerville Old Face" pitchFamily="18" charset="0"/>
              </a:rPr>
              <a:t>Environmental factors</a:t>
            </a:r>
            <a:endParaRPr lang="en-US" sz="3200" dirty="0" smtClean="0"/>
          </a:p>
          <a:p>
            <a:r>
              <a:rPr lang="en-US" dirty="0" smtClean="0"/>
              <a:t>Talc </a:t>
            </a:r>
            <a:r>
              <a:rPr lang="en-US" dirty="0"/>
              <a:t>&amp; asbestos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AF64-3EF9-4C56-BC69-1F0184DF7412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P</a:t>
            </a:r>
            <a:r>
              <a:rPr lang="en-US" sz="3600" dirty="0" smtClean="0">
                <a:latin typeface="Arial Black" pitchFamily="34" charset="0"/>
              </a:rPr>
              <a:t>rotective factors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>
            <a:normAutofit/>
          </a:bodyPr>
          <a:lstStyle/>
          <a:p>
            <a:r>
              <a:rPr lang="en-US" dirty="0" smtClean="0"/>
              <a:t>Oral contraceptives </a:t>
            </a:r>
          </a:p>
          <a:p>
            <a:r>
              <a:rPr lang="en-US" dirty="0" smtClean="0"/>
              <a:t>Multiparty  </a:t>
            </a:r>
          </a:p>
          <a:p>
            <a:r>
              <a:rPr lang="en-US" dirty="0" err="1" smtClean="0"/>
              <a:t>Salpingo-oophorectomy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Tubal ligation </a:t>
            </a:r>
          </a:p>
          <a:p>
            <a:r>
              <a:rPr lang="en-US" dirty="0" smtClean="0"/>
              <a:t>Hysterectomy </a:t>
            </a:r>
          </a:p>
          <a:p>
            <a:r>
              <a:rPr lang="en-US" dirty="0" smtClean="0"/>
              <a:t>Breastfeeding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C88-C106-4753-A552-1B21CAD3341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r>
              <a:rPr lang="en-US" b="1" dirty="0"/>
              <a:t>Pathologic </a:t>
            </a:r>
            <a:r>
              <a:rPr lang="en-US" b="1" dirty="0" smtClean="0"/>
              <a:t>types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385456"/>
            <a:ext cx="10868891" cy="479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Baskerville Old Face" pitchFamily="18" charset="0"/>
              </a:rPr>
              <a:t>Primary(80%)</a:t>
            </a:r>
            <a:endParaRPr lang="en-US" sz="3200" b="1" dirty="0">
              <a:latin typeface="Baskerville Old Face" pitchFamily="18" charset="0"/>
            </a:endParaRPr>
          </a:p>
          <a:p>
            <a:pPr marL="660400" indent="-660400">
              <a:buFontTx/>
              <a:buAutoNum type="romanLcPeriod"/>
            </a:pPr>
            <a:r>
              <a:rPr lang="en-US" dirty="0"/>
              <a:t>Epithelial (80-90)</a:t>
            </a:r>
          </a:p>
          <a:p>
            <a:pPr marL="660400" indent="-660400">
              <a:buFontTx/>
              <a:buAutoNum type="romanLcPeriod"/>
            </a:pPr>
            <a:r>
              <a:rPr lang="en-US" dirty="0"/>
              <a:t>Non-epithelial</a:t>
            </a:r>
          </a:p>
          <a:p>
            <a:pPr marL="1574800" lvl="2" indent="-660400">
              <a:buFontTx/>
              <a:buAutoNum type="alphaLcPeriod"/>
            </a:pPr>
            <a:r>
              <a:rPr lang="en-US" sz="2400" dirty="0"/>
              <a:t>Germ cell (10-20%)</a:t>
            </a:r>
          </a:p>
          <a:p>
            <a:pPr marL="1574800" lvl="2" indent="-660400">
              <a:buFontTx/>
              <a:buAutoNum type="alphaLcPeriod"/>
            </a:pPr>
            <a:r>
              <a:rPr lang="en-US" sz="2400" dirty="0"/>
              <a:t>Sex-cord </a:t>
            </a:r>
            <a:r>
              <a:rPr lang="en-US" sz="2400" dirty="0" err="1"/>
              <a:t>stromal</a:t>
            </a:r>
            <a:r>
              <a:rPr lang="en-US" sz="2400" dirty="0"/>
              <a:t> (3-5%)</a:t>
            </a:r>
          </a:p>
          <a:p>
            <a:pPr marL="1574800" lvl="2" indent="-660400">
              <a:buFontTx/>
              <a:buAutoNum type="alphaLcPeriod"/>
            </a:pPr>
            <a:r>
              <a:rPr lang="en-US" sz="2400" dirty="0" smtClean="0"/>
              <a:t>Unclassified</a:t>
            </a:r>
          </a:p>
          <a:p>
            <a:pPr marL="0" indent="0">
              <a:buNone/>
            </a:pPr>
            <a:r>
              <a:rPr lang="en-US" sz="4000" b="1" dirty="0" smtClean="0">
                <a:latin typeface="Baskerville Old Face" pitchFamily="18" charset="0"/>
              </a:rPr>
              <a:t>Secondary(20</a:t>
            </a:r>
            <a:r>
              <a:rPr lang="en-US" sz="4000" b="1" dirty="0">
                <a:latin typeface="Baskerville Old Face" pitchFamily="18" charset="0"/>
              </a:rPr>
              <a:t>%)</a:t>
            </a:r>
          </a:p>
          <a:p>
            <a:pPr lvl="1"/>
            <a:r>
              <a:rPr lang="en-US" sz="2800" dirty="0" smtClean="0"/>
              <a:t>Typical </a:t>
            </a:r>
            <a:endParaRPr lang="en-US" sz="2800" dirty="0"/>
          </a:p>
          <a:p>
            <a:pPr lvl="1"/>
            <a:r>
              <a:rPr lang="en-US" sz="2800" dirty="0"/>
              <a:t>Atypical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39B5-3428-44B4-B458-0C3E35AA8027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17311"/>
          </a:xfrm>
        </p:spPr>
        <p:txBody>
          <a:bodyPr/>
          <a:lstStyle/>
          <a:p>
            <a:pPr eaLnBrk="1" hangingPunct="1"/>
            <a:r>
              <a:rPr lang="en-US" b="1" dirty="0" smtClean="0"/>
              <a:t>Primary epithelial carcinoma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618" y="1482436"/>
            <a:ext cx="10841182" cy="4694527"/>
          </a:xfrm>
        </p:spPr>
        <p:txBody>
          <a:bodyPr/>
          <a:lstStyle/>
          <a:p>
            <a:pPr marL="609600" indent="-609600"/>
            <a:r>
              <a:rPr lang="en-US" b="1" dirty="0" smtClean="0"/>
              <a:t>95% </a:t>
            </a:r>
            <a:r>
              <a:rPr lang="en-US" dirty="0" smtClean="0"/>
              <a:t>of all primary ovarian cancers is EOC</a:t>
            </a:r>
          </a:p>
          <a:p>
            <a:pPr marL="609600" indent="-609600"/>
            <a:r>
              <a:rPr lang="en-US" dirty="0" smtClean="0"/>
              <a:t>Constitute both solid &amp; cystic, most cystic</a:t>
            </a:r>
          </a:p>
          <a:p>
            <a:pPr marL="609600" indent="-609600"/>
            <a:r>
              <a:rPr lang="en-US" dirty="0" smtClean="0"/>
              <a:t>Bilateral in </a:t>
            </a:r>
            <a:r>
              <a:rPr lang="en-US" b="1" dirty="0" smtClean="0"/>
              <a:t>50%</a:t>
            </a:r>
          </a:p>
          <a:p>
            <a:pPr marL="609600" indent="-609600"/>
            <a:r>
              <a:rPr lang="en-US" dirty="0" smtClean="0"/>
              <a:t>Arise as De Novo as malignant or malignant transformation to benign tumors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192-3287-47F0-B73E-53A7D31A634F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epithelial…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4727"/>
            <a:ext cx="10965873" cy="4722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Cytological variants</a:t>
            </a:r>
          </a:p>
          <a:p>
            <a:r>
              <a:rPr lang="en-US" dirty="0" smtClean="0"/>
              <a:t>Serous </a:t>
            </a:r>
            <a:r>
              <a:rPr lang="en-US" dirty="0" err="1" smtClean="0"/>
              <a:t>cystadenocarcinoma</a:t>
            </a:r>
            <a:endParaRPr lang="en-US" dirty="0" smtClean="0"/>
          </a:p>
          <a:p>
            <a:r>
              <a:rPr lang="en-US" dirty="0" smtClean="0"/>
              <a:t>Mucinous </a:t>
            </a:r>
            <a:r>
              <a:rPr lang="en-US" dirty="0" err="1" smtClean="0"/>
              <a:t>cystadenocarcinoma</a:t>
            </a:r>
            <a:endParaRPr lang="en-US" dirty="0" smtClean="0"/>
          </a:p>
          <a:p>
            <a:r>
              <a:rPr lang="en-US" dirty="0" err="1" smtClean="0"/>
              <a:t>Endometroid</a:t>
            </a:r>
            <a:r>
              <a:rPr lang="en-US" dirty="0" smtClean="0"/>
              <a:t> carcinoma</a:t>
            </a:r>
          </a:p>
          <a:p>
            <a:r>
              <a:rPr lang="en-US" dirty="0" smtClean="0"/>
              <a:t>Transitional</a:t>
            </a:r>
          </a:p>
          <a:p>
            <a:r>
              <a:rPr lang="en-US" dirty="0" smtClean="0"/>
              <a:t>Clear cell</a:t>
            </a:r>
          </a:p>
          <a:p>
            <a:r>
              <a:rPr lang="en-US" dirty="0" smtClean="0"/>
              <a:t>Mixed </a:t>
            </a:r>
          </a:p>
          <a:p>
            <a:r>
              <a:rPr lang="en-US" dirty="0" smtClean="0"/>
              <a:t>Undifferentiated and Unclassified</a:t>
            </a:r>
          </a:p>
          <a:p>
            <a:pPr marL="0" indent="0">
              <a:buNone/>
            </a:pPr>
            <a:r>
              <a:rPr lang="en-US" dirty="0" smtClean="0"/>
              <a:t>NB</a:t>
            </a:r>
            <a:endParaRPr lang="en-US" dirty="0"/>
          </a:p>
          <a:p>
            <a:r>
              <a:rPr lang="en-US" i="1" dirty="0" err="1" smtClean="0"/>
              <a:t>Endometroid</a:t>
            </a:r>
            <a:r>
              <a:rPr lang="en-US" i="1" dirty="0" smtClean="0"/>
              <a:t> variant is associated with endometrial cancer in 20%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CF4-B40E-48EE-9467-18993C1BF0A2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Serous </a:t>
            </a:r>
            <a:r>
              <a:rPr lang="en-US" dirty="0" err="1"/>
              <a:t>cystadenocarcinoma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620982"/>
            <a:ext cx="10564091" cy="4555981"/>
          </a:xfrm>
        </p:spPr>
        <p:txBody>
          <a:bodyPr/>
          <a:lstStyle/>
          <a:p>
            <a:pPr eaLnBrk="1" hangingPunct="1"/>
            <a:r>
              <a:rPr lang="en-US" b="1" dirty="0" smtClean="0"/>
              <a:t>75% </a:t>
            </a:r>
            <a:r>
              <a:rPr lang="en-US" dirty="0" smtClean="0"/>
              <a:t>of epithelial ovarian cancers</a:t>
            </a:r>
          </a:p>
          <a:p>
            <a:pPr eaLnBrk="1" hangingPunct="1"/>
            <a:r>
              <a:rPr lang="en-US" dirty="0" smtClean="0"/>
              <a:t>Simulate fallopian tube, previously called </a:t>
            </a:r>
            <a:r>
              <a:rPr lang="en-US" b="1" dirty="0" smtClean="0"/>
              <a:t>papillary serous carcinoma</a:t>
            </a:r>
            <a:endParaRPr lang="en-US" b="1" dirty="0"/>
          </a:p>
          <a:p>
            <a:pPr eaLnBrk="1" hangingPunct="1"/>
            <a:r>
              <a:rPr lang="en-US" dirty="0"/>
              <a:t>G</a:t>
            </a:r>
            <a:r>
              <a:rPr lang="en-US" dirty="0" smtClean="0"/>
              <a:t>rade of tumor should be identified (high vs low)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grade 1 :</a:t>
            </a:r>
            <a:r>
              <a:rPr lang="en-GB" dirty="0" smtClean="0"/>
              <a:t>well-differentiated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grade </a:t>
            </a:r>
            <a:r>
              <a:rPr lang="en-GB" dirty="0"/>
              <a:t>2:composed of a mixture of the two </a:t>
            </a:r>
            <a:r>
              <a:rPr lang="en-GB" dirty="0" smtClean="0"/>
              <a:t>patterns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grade </a:t>
            </a:r>
            <a:r>
              <a:rPr lang="en-GB" dirty="0"/>
              <a:t>3:composed almost entirely of sheets of malignant </a:t>
            </a:r>
            <a:r>
              <a:rPr lang="en-GB" dirty="0" smtClean="0"/>
              <a:t>cells</a:t>
            </a:r>
            <a:endParaRPr lang="en-US" dirty="0" smtClean="0"/>
          </a:p>
          <a:p>
            <a:r>
              <a:rPr lang="en-US" dirty="0"/>
              <a:t>Laminated, calcified </a:t>
            </a:r>
            <a:r>
              <a:rPr lang="en-US" b="1" dirty="0" err="1"/>
              <a:t>psammoma</a:t>
            </a:r>
            <a:r>
              <a:rPr lang="en-US" b="1" dirty="0"/>
              <a:t> bodies </a:t>
            </a:r>
            <a:r>
              <a:rPr lang="en-US" dirty="0"/>
              <a:t>are found in 80% of serous carcinomas(</a:t>
            </a:r>
            <a:r>
              <a:rPr lang="en-GB" dirty="0"/>
              <a:t>precipitation of calcium-phosphate apatite crystals)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052F-5CB7-43F5-9458-3B5D94F36324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Serous </a:t>
            </a:r>
            <a:r>
              <a:rPr lang="en-US" dirty="0" err="1" smtClean="0"/>
              <a:t>cystadenocarcinoma</a:t>
            </a:r>
            <a:r>
              <a:rPr lang="en-US" dirty="0" smtClean="0"/>
              <a:t>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7" descr="fig08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91" y="1191492"/>
            <a:ext cx="9753600" cy="472439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026E-B75D-4DE6-900C-87C77E41CDC1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75747"/>
          </a:xfrm>
        </p:spPr>
        <p:txBody>
          <a:bodyPr/>
          <a:lstStyle/>
          <a:p>
            <a:r>
              <a:rPr lang="en-US" b="1" dirty="0"/>
              <a:t>Mucinous </a:t>
            </a:r>
            <a:r>
              <a:rPr lang="en-US" b="1" dirty="0" err="1"/>
              <a:t>cystadenocarcinoma</a:t>
            </a:r>
            <a:endParaRPr lang="en-US" b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274618"/>
            <a:ext cx="10910455" cy="508173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b="1" dirty="0"/>
              <a:t>10%</a:t>
            </a:r>
            <a:r>
              <a:rPr lang="en-US" dirty="0"/>
              <a:t> of EOC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/>
              <a:t>Bilateral in </a:t>
            </a:r>
            <a:r>
              <a:rPr lang="en-US" b="1" dirty="0"/>
              <a:t>8-10%</a:t>
            </a:r>
            <a:r>
              <a:rPr lang="en-US" dirty="0"/>
              <a:t> of cases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 err="1"/>
              <a:t>Mucinous</a:t>
            </a:r>
            <a:r>
              <a:rPr lang="en-US" dirty="0"/>
              <a:t> lesions are </a:t>
            </a:r>
            <a:r>
              <a:rPr lang="en-US" dirty="0" err="1"/>
              <a:t>intraovarian</a:t>
            </a:r>
            <a:r>
              <a:rPr lang="en-US" dirty="0"/>
              <a:t> in </a:t>
            </a:r>
            <a:r>
              <a:rPr lang="en-US" b="1" dirty="0"/>
              <a:t>95 -98% </a:t>
            </a:r>
            <a:r>
              <a:rPr lang="en-US" dirty="0"/>
              <a:t>of cases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/>
              <a:t>Characterized by</a:t>
            </a:r>
            <a:r>
              <a:rPr lang="en-US" b="1" dirty="0"/>
              <a:t> </a:t>
            </a:r>
            <a:r>
              <a:rPr lang="en-US" b="1" i="1" dirty="0" err="1"/>
              <a:t>Pseudomyxoma</a:t>
            </a:r>
            <a:r>
              <a:rPr lang="en-US" b="1" i="1" dirty="0"/>
              <a:t> </a:t>
            </a:r>
            <a:r>
              <a:rPr lang="en-US" b="1" i="1" dirty="0" err="1"/>
              <a:t>peritonei</a:t>
            </a:r>
            <a:endParaRPr lang="en-US" b="1" i="1" dirty="0"/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Used to describe either free </a:t>
            </a:r>
            <a:r>
              <a:rPr lang="en-US" sz="2800" b="1" dirty="0" err="1"/>
              <a:t>mucin</a:t>
            </a:r>
            <a:r>
              <a:rPr lang="en-US" sz="2800" b="1" dirty="0"/>
              <a:t> deposits </a:t>
            </a:r>
            <a:r>
              <a:rPr lang="en-US" sz="2800" dirty="0"/>
              <a:t>or 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/>
              <a:t>Mucin</a:t>
            </a:r>
            <a:r>
              <a:rPr lang="en-US" sz="2800" b="1" dirty="0"/>
              <a:t> </a:t>
            </a:r>
            <a:r>
              <a:rPr lang="en-US" sz="2800" b="1" dirty="0" err="1"/>
              <a:t>extravasating</a:t>
            </a:r>
            <a:r>
              <a:rPr lang="en-US" sz="2800" b="1" dirty="0"/>
              <a:t> </a:t>
            </a:r>
            <a:r>
              <a:rPr lang="en-US" sz="2800" dirty="0"/>
              <a:t>into tissues in the peritoneal cavity &amp; implants of </a:t>
            </a:r>
            <a:r>
              <a:rPr lang="en-US" sz="2800" dirty="0" err="1"/>
              <a:t>mucinous</a:t>
            </a:r>
            <a:r>
              <a:rPr lang="en-US" sz="2800" dirty="0"/>
              <a:t> epithelium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/>
              <a:t>Largest EOC (average diameter=</a:t>
            </a:r>
            <a:r>
              <a:rPr lang="en-US" b="1" dirty="0"/>
              <a:t>18-20cm</a:t>
            </a:r>
            <a:r>
              <a:rPr lang="en-US" dirty="0"/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/>
              <a:t>CA-125 not markedly elevated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DA9-3274-4509-9FCA-60CF3CC06258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 b="1" dirty="0"/>
              <a:t>Mucinous </a:t>
            </a:r>
            <a:r>
              <a:rPr lang="en-US" b="1" dirty="0" err="1" smtClean="0"/>
              <a:t>cystadenocarcinoma</a:t>
            </a:r>
            <a:r>
              <a:rPr lang="en-US" b="1" dirty="0" smtClean="0"/>
              <a:t>……</a:t>
            </a:r>
            <a:endParaRPr lang="en-US" dirty="0"/>
          </a:p>
        </p:txBody>
      </p:sp>
      <p:pic>
        <p:nvPicPr>
          <p:cNvPr id="4" name="Picture 6" descr="Fig10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27" y="1343891"/>
            <a:ext cx="9906000" cy="50124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2E5D-C311-4EA9-A52E-81AD9110E066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8760"/>
            <a:ext cx="11430000" cy="4908203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usually starts </a:t>
            </a:r>
            <a:r>
              <a:rPr lang="en-US" sz="3200" dirty="0"/>
              <a:t>as a dysplasia or carcinoma in situ. </a:t>
            </a:r>
            <a:endParaRPr lang="en-US" sz="3200" dirty="0" smtClean="0"/>
          </a:p>
          <a:p>
            <a:pPr algn="just"/>
            <a:r>
              <a:rPr lang="en-US" sz="3200" dirty="0" smtClean="0"/>
              <a:t>Typically</a:t>
            </a:r>
            <a:r>
              <a:rPr lang="en-US" sz="3200" dirty="0"/>
              <a:t>, transition to adenocarcinoma is observed.</a:t>
            </a:r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A26E-CC48-4C43-B4E0-A9174AAA46FF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/>
              <a:t>Malignant </a:t>
            </a:r>
            <a:r>
              <a:rPr lang="en-GB" b="1" i="1" dirty="0" err="1" smtClean="0"/>
              <a:t>Endometrioid</a:t>
            </a:r>
            <a:r>
              <a:rPr lang="en-GB" b="1" i="1" dirty="0" smtClean="0"/>
              <a:t> Carcinomas</a:t>
            </a:r>
            <a:br>
              <a:rPr lang="en-GB" b="1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6072"/>
            <a:ext cx="10827328" cy="5375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About </a:t>
            </a:r>
            <a:r>
              <a:rPr lang="en-US" dirty="0"/>
              <a:t>15 to </a:t>
            </a:r>
            <a:r>
              <a:rPr lang="en-US" dirty="0" smtClean="0"/>
              <a:t>20% of </a:t>
            </a:r>
            <a:r>
              <a:rPr lang="en-US" dirty="0"/>
              <a:t>epithelial </a:t>
            </a:r>
            <a:r>
              <a:rPr lang="en-US" dirty="0" smtClean="0"/>
              <a:t>EOC </a:t>
            </a:r>
            <a:r>
              <a:rPr lang="en-US" dirty="0"/>
              <a:t>are </a:t>
            </a:r>
            <a:r>
              <a:rPr lang="en-US" dirty="0" err="1"/>
              <a:t>endometrioid</a:t>
            </a:r>
            <a:r>
              <a:rPr lang="en-US" dirty="0"/>
              <a:t> </a:t>
            </a:r>
            <a:r>
              <a:rPr lang="en-US" dirty="0" smtClean="0"/>
              <a:t>adenocarcinomas.</a:t>
            </a:r>
          </a:p>
          <a:p>
            <a:pPr algn="just"/>
            <a:r>
              <a:rPr lang="en-GB" dirty="0" smtClean="0"/>
              <a:t>characterized by an adenomatous pattern with all the potential variations of epithelia found in the uterus.</a:t>
            </a:r>
          </a:p>
          <a:p>
            <a:pPr algn="just"/>
            <a:r>
              <a:rPr lang="en-GB" b="1" dirty="0" smtClean="0"/>
              <a:t>Well </a:t>
            </a:r>
            <a:r>
              <a:rPr lang="en-GB" b="1" dirty="0"/>
              <a:t>differentiated </a:t>
            </a:r>
            <a:r>
              <a:rPr lang="en-GB" dirty="0"/>
              <a:t>carcinomas represent separate primary lesions rather than ovarian metastases from the </a:t>
            </a:r>
            <a:r>
              <a:rPr lang="en-GB" dirty="0" smtClean="0"/>
              <a:t>uterus.</a:t>
            </a:r>
            <a:endParaRPr lang="en-GB" dirty="0"/>
          </a:p>
          <a:p>
            <a:pPr algn="just"/>
            <a:r>
              <a:rPr lang="en-GB" b="1" dirty="0" err="1"/>
              <a:t>Multinodular</a:t>
            </a:r>
            <a:r>
              <a:rPr lang="en-GB" b="1" dirty="0"/>
              <a:t> </a:t>
            </a:r>
            <a:r>
              <a:rPr lang="en-GB" dirty="0"/>
              <a:t>disease in the ovary is a hallmark of metastasis from the </a:t>
            </a:r>
            <a:r>
              <a:rPr lang="en-GB" dirty="0" smtClean="0"/>
              <a:t>endometrium.</a:t>
            </a:r>
            <a:endParaRPr lang="en-GB" dirty="0"/>
          </a:p>
          <a:p>
            <a:pPr algn="just"/>
            <a:r>
              <a:rPr lang="en-GB" dirty="0"/>
              <a:t>Patients with </a:t>
            </a:r>
            <a:r>
              <a:rPr lang="en-GB" b="1" dirty="0"/>
              <a:t>bilateral</a:t>
            </a:r>
            <a:r>
              <a:rPr lang="en-GB" dirty="0"/>
              <a:t> ovarian involvement, </a:t>
            </a:r>
            <a:r>
              <a:rPr lang="en-GB" b="1" dirty="0"/>
              <a:t>vascular invasion</a:t>
            </a:r>
            <a:r>
              <a:rPr lang="en-GB" dirty="0"/>
              <a:t>, ovaries </a:t>
            </a:r>
            <a:r>
              <a:rPr lang="en-GB" b="1" dirty="0"/>
              <a:t>less than 5 cm </a:t>
            </a:r>
            <a:r>
              <a:rPr lang="en-GB" dirty="0"/>
              <a:t>in size, or </a:t>
            </a:r>
            <a:r>
              <a:rPr lang="en-GB" b="1" dirty="0"/>
              <a:t>deep </a:t>
            </a:r>
            <a:r>
              <a:rPr lang="en-GB" b="1" dirty="0" err="1"/>
              <a:t>myometrial</a:t>
            </a:r>
            <a:r>
              <a:rPr lang="en-GB" b="1" dirty="0"/>
              <a:t> </a:t>
            </a:r>
            <a:r>
              <a:rPr lang="en-GB" dirty="0"/>
              <a:t>invasion should be assessed for probable primary uterine </a:t>
            </a:r>
            <a:r>
              <a:rPr lang="en-GB" dirty="0" err="1"/>
              <a:t>tumor</a:t>
            </a:r>
            <a:r>
              <a:rPr lang="en-GB" dirty="0"/>
              <a:t> metastatic to the </a:t>
            </a:r>
            <a:r>
              <a:rPr lang="en-GB" dirty="0" smtClean="0"/>
              <a:t>ovary. </a:t>
            </a:r>
            <a:endParaRPr lang="en-GB" dirty="0"/>
          </a:p>
          <a:p>
            <a:pPr algn="just"/>
            <a:endParaRPr lang="en-GB" dirty="0"/>
          </a:p>
          <a:p>
            <a:pPr algn="just">
              <a:buNone/>
            </a:pPr>
            <a:r>
              <a:rPr lang="en-GB" dirty="0"/>
              <a:t>    </a:t>
            </a:r>
          </a:p>
          <a:p>
            <a:pPr algn="just">
              <a:buNone/>
            </a:pPr>
            <a:endParaRPr lang="en-GB" dirty="0" smtClean="0"/>
          </a:p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FB9-12E5-480C-A029-B929F33A1BA6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eaLnBrk="1" hangingPunct="1"/>
            <a:r>
              <a:rPr lang="en-US" b="1" dirty="0" smtClean="0"/>
              <a:t>Clinical Features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1080656"/>
            <a:ext cx="11028218" cy="5096307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Ovarian cancer is called the </a:t>
            </a:r>
            <a:r>
              <a:rPr lang="en-US" sz="3200" b="1" dirty="0"/>
              <a:t>“silent killer”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/>
              <a:t>More </a:t>
            </a:r>
            <a:r>
              <a:rPr lang="en-US" sz="3200" dirty="0"/>
              <a:t>than </a:t>
            </a:r>
            <a:r>
              <a:rPr lang="en-US" sz="3200" b="1" dirty="0"/>
              <a:t>80% </a:t>
            </a:r>
            <a:r>
              <a:rPr lang="en-US" sz="3200" dirty="0"/>
              <a:t>of EOC are found in postmenopausal </a:t>
            </a:r>
            <a:r>
              <a:rPr lang="en-US" sz="3200" dirty="0" smtClean="0"/>
              <a:t>women</a:t>
            </a:r>
            <a:endParaRPr lang="en-US" sz="3200" dirty="0"/>
          </a:p>
          <a:p>
            <a:pPr algn="just" eaLnBrk="1" hangingPunct="1">
              <a:lnSpc>
                <a:spcPct val="90000"/>
              </a:lnSpc>
            </a:pPr>
            <a:r>
              <a:rPr lang="en-US" sz="3200" dirty="0"/>
              <a:t>Peak incidence of invasive EOC is at </a:t>
            </a:r>
            <a:r>
              <a:rPr lang="en-US" sz="3200" b="1" dirty="0"/>
              <a:t>56 to 60 years </a:t>
            </a:r>
            <a:r>
              <a:rPr lang="en-US" sz="3200" dirty="0"/>
              <a:t>of </a:t>
            </a:r>
            <a:r>
              <a:rPr lang="en-US" sz="3200" dirty="0" smtClean="0"/>
              <a:t>age</a:t>
            </a:r>
            <a:endParaRPr lang="en-US" sz="3200" dirty="0"/>
          </a:p>
          <a:p>
            <a:pPr algn="just" eaLnBrk="1" hangingPunct="1">
              <a:lnSpc>
                <a:spcPct val="90000"/>
              </a:lnSpc>
            </a:pPr>
            <a:r>
              <a:rPr lang="en-US" sz="3200" b="1" i="1" dirty="0"/>
              <a:t>30% </a:t>
            </a:r>
            <a:r>
              <a:rPr lang="en-US" sz="3200" dirty="0"/>
              <a:t>of ovarian </a:t>
            </a:r>
            <a:r>
              <a:rPr lang="en-US" sz="3200" dirty="0" err="1"/>
              <a:t>neoplasms</a:t>
            </a:r>
            <a:r>
              <a:rPr lang="en-US" sz="3200" dirty="0"/>
              <a:t> in postmenopausal women are malignant,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i="1" dirty="0"/>
              <a:t>Only 7% </a:t>
            </a:r>
            <a:r>
              <a:rPr lang="en-US" sz="3200" dirty="0"/>
              <a:t>of ovarian epithelial tumors in premenopausal patients are frankly </a:t>
            </a:r>
            <a:r>
              <a:rPr lang="en-US" sz="3200" dirty="0" smtClean="0"/>
              <a:t>malignant.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33CC-823E-42F1-9F58-7A9B647C4FB3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 b="1" dirty="0"/>
              <a:t>Clinical </a:t>
            </a:r>
            <a:r>
              <a:rPr lang="en-US" b="1" dirty="0" smtClean="0"/>
              <a:t>Features …..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69818"/>
            <a:ext cx="10515600" cy="5207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Symptoms</a:t>
            </a:r>
          </a:p>
          <a:p>
            <a:r>
              <a:rPr lang="en-US" sz="3200" dirty="0" smtClean="0"/>
              <a:t>Majority of women with EOC have </a:t>
            </a:r>
            <a:r>
              <a:rPr lang="en-US" sz="3200" b="1" i="1" dirty="0" smtClean="0"/>
              <a:t>vague and nonspecific symptoms</a:t>
            </a:r>
          </a:p>
          <a:p>
            <a:pPr eaLnBrk="1" hangingPunct="1"/>
            <a:r>
              <a:rPr lang="en-US" sz="3200" dirty="0" smtClean="0"/>
              <a:t>Pressure symptoms like frequency &amp; constipation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Abdominal distention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Bloating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Constipation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Nausea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Anorexia or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E</a:t>
            </a:r>
            <a:r>
              <a:rPr lang="en-US" sz="2800" dirty="0" smtClean="0"/>
              <a:t>arly satiety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2658-7F2B-46AC-9E66-BA21ADD8212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r>
              <a:rPr lang="en-US" b="1" dirty="0" smtClean="0"/>
              <a:t>…..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454727"/>
            <a:ext cx="10619509" cy="4722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Signs </a:t>
            </a:r>
          </a:p>
          <a:p>
            <a:r>
              <a:rPr lang="en-US" sz="3200" dirty="0" smtClean="0"/>
              <a:t>Pelvic mass on physical examination.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dirty="0"/>
              <a:t>Solid,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dirty="0"/>
              <a:t>Irregular,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dirty="0"/>
              <a:t>Fixed pelvic mass </a:t>
            </a:r>
            <a:r>
              <a:rPr lang="en-US" sz="2800" dirty="0" smtClean="0"/>
              <a:t>is highly suggestive of an ovarian malignancy</a:t>
            </a:r>
          </a:p>
          <a:p>
            <a:pPr eaLnBrk="1" hangingPunct="1"/>
            <a:r>
              <a:rPr lang="en-US" sz="3200" dirty="0" smtClean="0"/>
              <a:t>If an </a:t>
            </a:r>
            <a:r>
              <a:rPr lang="en-US" sz="3200" b="1" dirty="0" smtClean="0"/>
              <a:t>upper abdominal mass or ascites </a:t>
            </a:r>
            <a:r>
              <a:rPr lang="en-US" sz="3200" dirty="0" smtClean="0"/>
              <a:t>is present, the diagnosis of ovarian cancer is almost certain.</a:t>
            </a:r>
          </a:p>
          <a:p>
            <a:pPr eaLnBrk="1" hangingPunct="1"/>
            <a:r>
              <a:rPr lang="en-US" sz="3200" dirty="0" smtClean="0"/>
              <a:t>Postmenopausal </a:t>
            </a:r>
            <a:r>
              <a:rPr lang="en-US" sz="3200" b="1" dirty="0" smtClean="0"/>
              <a:t>palpable ovary syndrome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EF0-3A72-4F7D-A9DB-893B8818AE3E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Diagnosis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56132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dirty="0"/>
              <a:t>Serum CA125 levels have been shown to be useful in distinguishing malignant from benign pelvic masses</a:t>
            </a:r>
            <a:r>
              <a:rPr lang="en-US" altLang="en-US" b="1" dirty="0"/>
              <a:t> </a:t>
            </a:r>
          </a:p>
          <a:p>
            <a:pPr algn="just">
              <a:lnSpc>
                <a:spcPct val="90000"/>
              </a:lnSpc>
            </a:pPr>
            <a:r>
              <a:rPr lang="en-US" altLang="en-US" dirty="0"/>
              <a:t>Patients whose lesions are suggestive of malignancy (i.e., predominantly solid, relatively fixed, or irregularly shaped) should undergo laparotomy, as should postmenopausal patients with adnexal masses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B5-479C-457B-9FE6-1C97F1F04F76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Diagnosis……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45" y="1163782"/>
            <a:ext cx="11152910" cy="50131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latin typeface="Baskerville Old Face" pitchFamily="18" charset="0"/>
              </a:rPr>
              <a:t>Can be made based on:</a:t>
            </a:r>
          </a:p>
          <a:p>
            <a:pPr marL="742950" lvl="1" indent="-342900">
              <a:lnSpc>
                <a:spcPct val="80000"/>
              </a:lnSpc>
            </a:pPr>
            <a:r>
              <a:rPr lang="en-US" sz="3200" dirty="0"/>
              <a:t>Clinical</a:t>
            </a:r>
          </a:p>
          <a:p>
            <a:pPr marL="742950" lvl="1" indent="-342900">
              <a:lnSpc>
                <a:spcPct val="80000"/>
              </a:lnSpc>
            </a:pPr>
            <a:r>
              <a:rPr lang="en-US" sz="3200" dirty="0"/>
              <a:t>Ancillary aids</a:t>
            </a:r>
          </a:p>
          <a:p>
            <a:pPr marL="742950" lvl="1" indent="-342900">
              <a:lnSpc>
                <a:spcPct val="80000"/>
              </a:lnSpc>
            </a:pPr>
            <a:r>
              <a:rPr lang="en-US" sz="3200" dirty="0"/>
              <a:t>Operative findings</a:t>
            </a:r>
          </a:p>
          <a:p>
            <a:pPr marL="742950" lvl="1" indent="-342900">
              <a:lnSpc>
                <a:spcPct val="80000"/>
              </a:lnSpc>
            </a:pPr>
            <a:r>
              <a:rPr lang="en-US" sz="3200" dirty="0"/>
              <a:t>Histologic </a:t>
            </a:r>
            <a:r>
              <a:rPr lang="en-US" sz="3200" dirty="0" smtClean="0"/>
              <a:t>examination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5362-CEE1-476C-8A3B-0A81DECBB031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Index of suspicion for cancer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63782"/>
            <a:ext cx="11104418" cy="5694218"/>
          </a:xfrm>
        </p:spPr>
        <p:txBody>
          <a:bodyPr>
            <a:normAutofit/>
          </a:bodyPr>
          <a:lstStyle/>
          <a:p>
            <a:pPr lvl="1"/>
            <a:r>
              <a:rPr lang="en-US" altLang="en-US" sz="3200" b="1" dirty="0"/>
              <a:t> Size                                -</a:t>
            </a:r>
          </a:p>
          <a:p>
            <a:pPr lvl="1"/>
            <a:r>
              <a:rPr lang="en-US" altLang="en-US" sz="3200" b="1" dirty="0"/>
              <a:t>Irregularity                       +</a:t>
            </a:r>
          </a:p>
          <a:p>
            <a:pPr lvl="1"/>
            <a:r>
              <a:rPr lang="en-US" altLang="en-US" sz="3200" b="1" dirty="0"/>
              <a:t>Fixity                               +</a:t>
            </a:r>
          </a:p>
          <a:p>
            <a:pPr lvl="1"/>
            <a:r>
              <a:rPr lang="en-US" altLang="en-US" sz="3200" b="1" dirty="0" err="1"/>
              <a:t>Bilaterality</a:t>
            </a:r>
            <a:r>
              <a:rPr lang="en-US" altLang="en-US" sz="3200" b="1" dirty="0"/>
              <a:t>                       +</a:t>
            </a:r>
          </a:p>
          <a:p>
            <a:pPr lvl="1"/>
            <a:r>
              <a:rPr lang="en-US" altLang="en-US" sz="3200" b="1" dirty="0"/>
              <a:t>Ascites                             +</a:t>
            </a:r>
          </a:p>
          <a:p>
            <a:pPr lvl="1"/>
            <a:r>
              <a:rPr lang="en-US" altLang="en-US" sz="3200" b="1" dirty="0"/>
              <a:t>Nodules in POD              ++</a:t>
            </a:r>
          </a:p>
          <a:p>
            <a:pPr lvl="1"/>
            <a:r>
              <a:rPr lang="en-US" altLang="en-US" sz="3200" b="1" dirty="0"/>
              <a:t>Other tumor masses      +++</a:t>
            </a:r>
          </a:p>
          <a:p>
            <a:endParaRPr lang="en-US" alt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23C3-58DB-46A7-9064-EF9CD4EE8015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+mn-lt"/>
              </a:rPr>
              <a:t>Index of suspicion for cancer…..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10515600" cy="538941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i="1" dirty="0" err="1" smtClean="0">
                <a:latin typeface="BankGothic Md BT" pitchFamily="34" charset="0"/>
              </a:rPr>
              <a:t>Sonographic</a:t>
            </a:r>
            <a:r>
              <a:rPr lang="en-US" b="1" i="1" dirty="0" smtClean="0">
                <a:latin typeface="BankGothic Md BT" pitchFamily="34" charset="0"/>
              </a:rPr>
              <a:t> features</a:t>
            </a:r>
            <a:endParaRPr lang="en-US" dirty="0" smtClean="0">
              <a:latin typeface="BankGothic Md BT" pitchFamily="34" charset="0"/>
            </a:endParaRPr>
          </a:p>
          <a:p>
            <a:pPr lvl="1"/>
            <a:r>
              <a:rPr lang="en-US" sz="2800" dirty="0" smtClean="0"/>
              <a:t>Solid component that is not </a:t>
            </a:r>
            <a:r>
              <a:rPr lang="en-US" sz="2800" dirty="0" err="1" smtClean="0"/>
              <a:t>hyperechoic</a:t>
            </a:r>
            <a:r>
              <a:rPr lang="en-US" sz="2800" dirty="0" smtClean="0"/>
              <a:t> and is often nodular or papillary </a:t>
            </a:r>
          </a:p>
          <a:p>
            <a:pPr lvl="1"/>
            <a:r>
              <a:rPr lang="en-US" sz="2800" dirty="0" err="1" smtClean="0"/>
              <a:t>Septations</a:t>
            </a:r>
            <a:r>
              <a:rPr lang="en-US" sz="2800" dirty="0" smtClean="0"/>
              <a:t>, if present, that are thick (&gt;2 to 3 mm) </a:t>
            </a:r>
          </a:p>
          <a:p>
            <a:pPr lvl="1"/>
            <a:r>
              <a:rPr lang="en-US" sz="2800" dirty="0" smtClean="0"/>
              <a:t>Color or power Doppler demonstration of flow in the solid component </a:t>
            </a:r>
          </a:p>
          <a:p>
            <a:pPr lvl="1"/>
            <a:r>
              <a:rPr lang="en-US" sz="2800" dirty="0" smtClean="0"/>
              <a:t>Presence of </a:t>
            </a:r>
            <a:r>
              <a:rPr lang="en-US" sz="2800" dirty="0" err="1" smtClean="0"/>
              <a:t>ascites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Peritoneal masses, enlarged nodes, or matted bowel </a:t>
            </a:r>
          </a:p>
          <a:p>
            <a:pPr marL="0" indent="0">
              <a:buNone/>
            </a:pPr>
            <a:r>
              <a:rPr lang="en-US" b="1" dirty="0" smtClean="0">
                <a:latin typeface="BankGothic Md BT" pitchFamily="34" charset="0"/>
              </a:rPr>
              <a:t>Tumor markers</a:t>
            </a:r>
          </a:p>
          <a:p>
            <a:pPr lvl="1" eaLnBrk="1" hangingPunct="1"/>
            <a:r>
              <a:rPr lang="en-US" dirty="0" smtClean="0"/>
              <a:t>Ca125 elevation</a:t>
            </a:r>
          </a:p>
          <a:p>
            <a:pPr lvl="1" eaLnBrk="1" hangingPunct="1"/>
            <a:r>
              <a:rPr lang="en-US" dirty="0" smtClean="0"/>
              <a:t>Ca125 trend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D898-1FC1-4758-B77C-401DEF26EB73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145020"/>
          </a:xfrm>
        </p:spPr>
        <p:txBody>
          <a:bodyPr/>
          <a:lstStyle/>
          <a:p>
            <a:pPr eaLnBrk="1" hangingPunct="1"/>
            <a:r>
              <a:rPr lang="en-US" b="1" dirty="0" smtClean="0"/>
              <a:t>Metastasis of OC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45" y="1371600"/>
            <a:ext cx="11291455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700" b="1" dirty="0">
                <a:latin typeface="Baskerville Old Face" pitchFamily="18" charset="0"/>
              </a:rPr>
              <a:t>Most </a:t>
            </a:r>
            <a:r>
              <a:rPr lang="en-US" sz="2700" b="1" dirty="0"/>
              <a:t>common sites of </a:t>
            </a:r>
            <a:r>
              <a:rPr lang="en-US" sz="2700" b="1" dirty="0" smtClean="0"/>
              <a:t>metastasis</a:t>
            </a:r>
            <a:endParaRPr lang="en-US" sz="2700" b="1" dirty="0"/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Peritoneum (85%)    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sz="2800" dirty="0" err="1"/>
              <a:t>Omentum</a:t>
            </a:r>
            <a:r>
              <a:rPr lang="en-US" sz="2800" dirty="0"/>
              <a:t> (70%)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Contralateral ovary (70%)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Liver  (35</a:t>
            </a:r>
            <a:r>
              <a:rPr lang="en-US" sz="2800" dirty="0" smtClean="0"/>
              <a:t>%)</a:t>
            </a:r>
          </a:p>
          <a:p>
            <a:pPr marL="0" indent="0" eaLnBrk="1" hangingPunct="1">
              <a:buNone/>
            </a:pPr>
            <a:r>
              <a:rPr lang="en-US" b="1" dirty="0" smtClean="0">
                <a:latin typeface="BankGothic Md BT" pitchFamily="34" charset="0"/>
              </a:rPr>
              <a:t>Patterns of spread</a:t>
            </a:r>
          </a:p>
          <a:p>
            <a:pPr lvl="1"/>
            <a:r>
              <a:rPr lang="en-US" sz="2800" dirty="0" smtClean="0"/>
              <a:t>Direct extension</a:t>
            </a:r>
          </a:p>
          <a:p>
            <a:pPr lvl="1"/>
            <a:r>
              <a:rPr lang="en-US" sz="2800" dirty="0" err="1" smtClean="0"/>
              <a:t>Transperitoneal</a:t>
            </a:r>
            <a:endParaRPr lang="en-US" sz="2800" dirty="0"/>
          </a:p>
          <a:p>
            <a:pPr lvl="1"/>
            <a:r>
              <a:rPr lang="en-US" sz="2800" dirty="0" smtClean="0"/>
              <a:t>Lymphatic</a:t>
            </a:r>
            <a:endParaRPr lang="en-US" sz="2800" dirty="0"/>
          </a:p>
          <a:p>
            <a:pPr lvl="1"/>
            <a:r>
              <a:rPr lang="en-US" sz="2800" dirty="0" smtClean="0"/>
              <a:t>Blood borne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6B72-E362-40B4-AD38-045674A41C4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eaLnBrk="1" hangingPunct="1"/>
            <a:r>
              <a:rPr lang="en-US" b="1" dirty="0" smtClean="0"/>
              <a:t>Investigations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33056"/>
            <a:ext cx="10515600" cy="494390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latin typeface="Baskerville Old Face" pitchFamily="18" charset="0"/>
              </a:rPr>
              <a:t>Confirm </a:t>
            </a:r>
            <a:r>
              <a:rPr lang="en-US" sz="3200" b="1" dirty="0" smtClean="0">
                <a:latin typeface="Baskerville Old Face" pitchFamily="18" charset="0"/>
              </a:rPr>
              <a:t>malignancy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Cytology </a:t>
            </a:r>
            <a:r>
              <a:rPr lang="en-US" dirty="0"/>
              <a:t>&amp; CA 125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latin typeface="Baskerville Old Face" pitchFamily="18" charset="0"/>
              </a:rPr>
              <a:t>Extent of </a:t>
            </a:r>
            <a:r>
              <a:rPr lang="en-US" sz="3200" b="1" dirty="0" smtClean="0">
                <a:latin typeface="Baskerville Old Face" pitchFamily="18" charset="0"/>
              </a:rPr>
              <a:t>lesion</a:t>
            </a:r>
            <a:endParaRPr lang="en-US" sz="3200" b="1" dirty="0">
              <a:latin typeface="Baskerville Old Face" pitchFamily="18" charset="0"/>
            </a:endParaRPr>
          </a:p>
          <a:p>
            <a:pPr marL="742950" lvl="1" indent="-342900">
              <a:lnSpc>
                <a:spcPct val="80000"/>
              </a:lnSpc>
            </a:pPr>
            <a:r>
              <a:rPr lang="en-US" dirty="0"/>
              <a:t>CXR (PA)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Barium enema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Ultrasound</a:t>
            </a:r>
            <a:endParaRPr lang="en-US" dirty="0"/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IVU</a:t>
            </a:r>
            <a:endParaRPr lang="en-US" dirty="0"/>
          </a:p>
          <a:p>
            <a:pPr marL="857250" lvl="1" indent="-457200">
              <a:lnSpc>
                <a:spcPct val="80000"/>
              </a:lnSpc>
            </a:pPr>
            <a:r>
              <a:rPr lang="en-US" sz="2800" dirty="0" err="1"/>
              <a:t>Cytologic</a:t>
            </a:r>
            <a:r>
              <a:rPr lang="en-US" sz="2800" dirty="0"/>
              <a:t> examination of </a:t>
            </a:r>
            <a:r>
              <a:rPr lang="en-US" sz="2800" dirty="0" err="1"/>
              <a:t>thoracocentesis</a:t>
            </a:r>
            <a:endParaRPr lang="en-US" dirty="0"/>
          </a:p>
          <a:p>
            <a:pPr marL="857250" lvl="1" indent="-457200">
              <a:lnSpc>
                <a:spcPct val="80000"/>
              </a:lnSpc>
            </a:pPr>
            <a:r>
              <a:rPr lang="en-US" sz="2800" dirty="0"/>
              <a:t>EUA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56B0-1D67-4BE8-A500-257F712E1338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79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620"/>
          </a:xfrm>
        </p:spPr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124745"/>
            <a:ext cx="11277600" cy="5231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History</a:t>
            </a:r>
            <a:endParaRPr lang="en-US" sz="3200" dirty="0"/>
          </a:p>
          <a:p>
            <a:pPr algn="just"/>
            <a:r>
              <a:rPr lang="en-US" sz="3200" dirty="0" smtClean="0"/>
              <a:t>Patients </a:t>
            </a:r>
            <a:r>
              <a:rPr lang="en-US" sz="3200" dirty="0"/>
              <a:t>may present with pelvic pain, a pelvic mass, postmenopausal bleeding, and </a:t>
            </a:r>
            <a:r>
              <a:rPr lang="en-US" sz="3200" dirty="0" err="1"/>
              <a:t>serosanguineous</a:t>
            </a:r>
            <a:r>
              <a:rPr lang="en-US" sz="3200" dirty="0"/>
              <a:t> vaginal discharge.</a:t>
            </a:r>
          </a:p>
          <a:p>
            <a:pPr algn="just"/>
            <a:r>
              <a:rPr lang="en-US" sz="3200" dirty="0"/>
              <a:t>The classic description of </a:t>
            </a:r>
            <a:r>
              <a:rPr lang="en-US" sz="3200" b="1" dirty="0" err="1"/>
              <a:t>hydrops</a:t>
            </a:r>
            <a:r>
              <a:rPr lang="en-US" sz="3200" b="1" dirty="0"/>
              <a:t> </a:t>
            </a:r>
            <a:r>
              <a:rPr lang="en-US" sz="3200" b="1" dirty="0" err="1"/>
              <a:t>tubae</a:t>
            </a:r>
            <a:r>
              <a:rPr lang="en-US" sz="3200" b="1" dirty="0"/>
              <a:t> </a:t>
            </a:r>
            <a:r>
              <a:rPr lang="en-US" sz="3200" b="1" dirty="0" err="1"/>
              <a:t>profluens</a:t>
            </a:r>
            <a:r>
              <a:rPr lang="en-US" sz="3200" dirty="0"/>
              <a:t>, which is characterized by colicky lower abdominal pain relieved by a profuse, serous, watery, yellow, intermittent, vaginal discharge, usually is not found.</a:t>
            </a:r>
          </a:p>
          <a:p>
            <a:pPr algn="just"/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2547-DAC9-4192-B87C-238D18DFCA33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n-US" b="1" dirty="0" smtClean="0"/>
              <a:t>Investigations…..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60764"/>
            <a:ext cx="10515600" cy="491619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Baskerville Old Face" pitchFamily="18" charset="0"/>
              </a:rPr>
              <a:t>Detect primary sites</a:t>
            </a:r>
          </a:p>
          <a:p>
            <a:pPr marL="742950" lvl="1" indent="-342900"/>
            <a:r>
              <a:rPr lang="en-US" sz="2800" dirty="0" smtClean="0"/>
              <a:t>Stool occult test</a:t>
            </a:r>
          </a:p>
          <a:p>
            <a:pPr marL="742950" lvl="1" indent="-342900"/>
            <a:r>
              <a:rPr lang="en-US" sz="2800" dirty="0" smtClean="0"/>
              <a:t>Barium meal</a:t>
            </a:r>
          </a:p>
          <a:p>
            <a:pPr marL="742950" lvl="1" indent="-342900"/>
            <a:r>
              <a:rPr lang="en-US" sz="2800" dirty="0" smtClean="0"/>
              <a:t>Mammography</a:t>
            </a:r>
            <a:endParaRPr lang="en-US" sz="2800" dirty="0"/>
          </a:p>
          <a:p>
            <a:pPr marL="742950" lvl="1" indent="-342900"/>
            <a:r>
              <a:rPr lang="en-US" sz="2800" dirty="0" err="1" smtClean="0"/>
              <a:t>Gastroscopy</a:t>
            </a:r>
            <a:endParaRPr lang="en-US" sz="2800" dirty="0"/>
          </a:p>
          <a:p>
            <a:pPr marL="742950" lvl="1" indent="-342900"/>
            <a:r>
              <a:rPr lang="en-US" sz="2800" dirty="0" smtClean="0"/>
              <a:t>colonoscopy</a:t>
            </a:r>
          </a:p>
          <a:p>
            <a:pPr marL="609600" indent="-60960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38FA-1CAE-45B2-ACD5-31F32EE2010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5A9-78BB-4087-8E70-40E701A1C385}" type="slidenum">
              <a:rPr lang="en-US" smtClean="0"/>
              <a:t>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365126"/>
            <a:ext cx="10751128" cy="93720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Staging (FIGO)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436" y="1177636"/>
            <a:ext cx="10751128" cy="5430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Stage I. Growth limited to the ovaries</a:t>
            </a:r>
            <a:endParaRPr lang="en-US" sz="3200" dirty="0" smtClean="0"/>
          </a:p>
          <a:p>
            <a:pPr lvl="1" algn="just"/>
            <a:r>
              <a:rPr lang="en-US" sz="2800" dirty="0" err="1" smtClean="0"/>
              <a:t>Ia</a:t>
            </a:r>
            <a:r>
              <a:rPr lang="en-US" sz="2800" dirty="0" smtClean="0"/>
              <a:t>—one ovary involved</a:t>
            </a:r>
          </a:p>
          <a:p>
            <a:pPr lvl="1" algn="just"/>
            <a:r>
              <a:rPr lang="en-US" sz="2800" dirty="0" err="1" smtClean="0"/>
              <a:t>Ib</a:t>
            </a:r>
            <a:r>
              <a:rPr lang="en-US" sz="2800" dirty="0" smtClean="0"/>
              <a:t>—both ovaries involved</a:t>
            </a:r>
          </a:p>
          <a:p>
            <a:pPr lvl="1" algn="just"/>
            <a:r>
              <a:rPr lang="en-US" sz="2800" dirty="0" err="1" smtClean="0"/>
              <a:t>Ic—Ia</a:t>
            </a:r>
            <a:r>
              <a:rPr lang="en-US" sz="2800" dirty="0" smtClean="0"/>
              <a:t> or </a:t>
            </a:r>
            <a:r>
              <a:rPr lang="en-US" sz="2800" dirty="0" err="1" smtClean="0"/>
              <a:t>Ib</a:t>
            </a:r>
            <a:r>
              <a:rPr lang="en-US" sz="2800" dirty="0" smtClean="0"/>
              <a:t> and ovarian surface tumor, ruptured capsule, malignant ascites, or peritoneal cytology positive for malignant cells</a:t>
            </a:r>
          </a:p>
          <a:p>
            <a:pPr marL="0" indent="0" algn="just">
              <a:buNone/>
            </a:pPr>
            <a:r>
              <a:rPr lang="en-US" b="1" dirty="0" smtClean="0"/>
              <a:t>Stage II. Extension of the neoplasm from the ovary to the pelvis</a:t>
            </a:r>
            <a:endParaRPr lang="en-US" dirty="0" smtClean="0"/>
          </a:p>
          <a:p>
            <a:pPr lvl="1" algn="just"/>
            <a:r>
              <a:rPr lang="en-US" sz="2800" dirty="0" err="1" smtClean="0"/>
              <a:t>IIa</a:t>
            </a:r>
            <a:r>
              <a:rPr lang="en-US" sz="2800" dirty="0" smtClean="0"/>
              <a:t>—extension to the uterus or fallopian tube</a:t>
            </a:r>
          </a:p>
          <a:p>
            <a:pPr lvl="1" algn="just"/>
            <a:r>
              <a:rPr lang="en-US" sz="2800" dirty="0" err="1" smtClean="0"/>
              <a:t>IIb</a:t>
            </a:r>
            <a:r>
              <a:rPr lang="en-US" sz="2800" dirty="0" smtClean="0"/>
              <a:t>—extension to other pelvic tissues</a:t>
            </a:r>
          </a:p>
          <a:p>
            <a:pPr lvl="1" algn="just"/>
            <a:r>
              <a:rPr lang="en-US" sz="2800" dirty="0" err="1" smtClean="0"/>
              <a:t>IIc—IIa</a:t>
            </a:r>
            <a:r>
              <a:rPr lang="en-US" sz="2800" dirty="0" smtClean="0"/>
              <a:t> or b and ovarian surface tumor, ruptured capsule, malignant ascites, or peritoneal cytology positive for malignant cells</a:t>
            </a:r>
          </a:p>
          <a:p>
            <a:pPr algn="just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D068-1699-4B9E-9CD7-0FA23057A973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Staging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035" y="1039092"/>
            <a:ext cx="10855037" cy="5541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Stage III. Disease extension to the abdominal cavity</a:t>
            </a:r>
            <a:endParaRPr lang="en-US" sz="3200" dirty="0" smtClean="0"/>
          </a:p>
          <a:p>
            <a:pPr lvl="1" algn="just"/>
            <a:r>
              <a:rPr lang="en-US" sz="2800" dirty="0" err="1" smtClean="0"/>
              <a:t>IIIa</a:t>
            </a:r>
            <a:r>
              <a:rPr lang="en-US" sz="2800" dirty="0" smtClean="0"/>
              <a:t>—abdominal peritoneal surfaces with microscopic metastases</a:t>
            </a:r>
          </a:p>
          <a:p>
            <a:pPr lvl="1" algn="just"/>
            <a:r>
              <a:rPr lang="en-US" sz="2800" dirty="0" err="1" smtClean="0"/>
              <a:t>IIIb</a:t>
            </a:r>
            <a:r>
              <a:rPr lang="en-US" sz="2800" dirty="0" smtClean="0"/>
              <a:t>—tumor metastases &lt; 2 cm in size</a:t>
            </a:r>
          </a:p>
          <a:p>
            <a:pPr lvl="1" algn="just"/>
            <a:r>
              <a:rPr lang="en-US" sz="2800" dirty="0" err="1" smtClean="0"/>
              <a:t>IIIc</a:t>
            </a:r>
            <a:r>
              <a:rPr lang="en-US" sz="2800" dirty="0" smtClean="0"/>
              <a:t>—tumor metastases &gt; 2 cm in size or metastatic disease in the pelvic, </a:t>
            </a:r>
            <a:r>
              <a:rPr lang="en-US" sz="2800" dirty="0" err="1" smtClean="0"/>
              <a:t>paraaortic</a:t>
            </a:r>
            <a:r>
              <a:rPr lang="en-US" sz="2800" dirty="0" smtClean="0"/>
              <a:t>, or inguinal lymph nodes</a:t>
            </a:r>
          </a:p>
          <a:p>
            <a:pPr marL="0" indent="0" algn="just">
              <a:buNone/>
            </a:pPr>
            <a:r>
              <a:rPr lang="en-US" sz="3200" b="1" dirty="0" smtClean="0"/>
              <a:t>Stage IV. Distant metastatic disease</a:t>
            </a:r>
            <a:endParaRPr lang="en-US" sz="3200" dirty="0" smtClean="0"/>
          </a:p>
          <a:p>
            <a:pPr lvl="1" algn="just"/>
            <a:r>
              <a:rPr lang="en-US" sz="2800" dirty="0" smtClean="0"/>
              <a:t>Malignant pleural effusion</a:t>
            </a:r>
          </a:p>
          <a:p>
            <a:pPr lvl="1" algn="just"/>
            <a:r>
              <a:rPr lang="en-US" sz="2800" dirty="0" smtClean="0"/>
              <a:t>Pulmonary </a:t>
            </a:r>
            <a:r>
              <a:rPr lang="en-US" sz="2800" dirty="0" err="1" smtClean="0"/>
              <a:t>parenchymal</a:t>
            </a:r>
            <a:r>
              <a:rPr lang="en-US" sz="2800" dirty="0" smtClean="0"/>
              <a:t> metastases</a:t>
            </a:r>
          </a:p>
          <a:p>
            <a:pPr lvl="1" algn="just"/>
            <a:r>
              <a:rPr lang="en-US" sz="2800" dirty="0" smtClean="0"/>
              <a:t>Liver or </a:t>
            </a:r>
            <a:r>
              <a:rPr lang="en-US" sz="2800" dirty="0" err="1" smtClean="0"/>
              <a:t>splenic</a:t>
            </a:r>
            <a:r>
              <a:rPr lang="en-US" sz="2800" dirty="0" smtClean="0"/>
              <a:t> </a:t>
            </a:r>
            <a:r>
              <a:rPr lang="en-US" sz="2800" dirty="0" err="1" smtClean="0"/>
              <a:t>parenchymal</a:t>
            </a:r>
            <a:r>
              <a:rPr lang="en-US" sz="2800" dirty="0" smtClean="0"/>
              <a:t> metastases (not surface implants)</a:t>
            </a:r>
          </a:p>
          <a:p>
            <a:pPr lvl="1" algn="just"/>
            <a:r>
              <a:rPr lang="en-US" sz="2800" dirty="0" smtClean="0"/>
              <a:t>Metastases to the </a:t>
            </a:r>
            <a:r>
              <a:rPr lang="en-US" sz="2800" dirty="0" err="1" smtClean="0"/>
              <a:t>supraclavicular</a:t>
            </a:r>
            <a:r>
              <a:rPr lang="en-US" sz="2800" dirty="0" smtClean="0"/>
              <a:t> lymph nodes or skin</a:t>
            </a:r>
          </a:p>
          <a:p>
            <a:pPr algn="just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8F51-E87C-4A55-ABF0-E95B7A05EC38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46910"/>
            <a:ext cx="10515600" cy="49300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Surgery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TAH + BSO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debulking</a:t>
            </a:r>
            <a:r>
              <a:rPr lang="en-US" dirty="0" smtClean="0"/>
              <a:t> surgery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interval </a:t>
            </a:r>
            <a:r>
              <a:rPr lang="en-US" dirty="0" err="1" smtClean="0"/>
              <a:t>cytoreductive</a:t>
            </a:r>
            <a:r>
              <a:rPr lang="en-US" dirty="0" smtClean="0"/>
              <a:t> surgery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unilateral </a:t>
            </a:r>
            <a:r>
              <a:rPr lang="en-US" dirty="0" err="1" smtClean="0"/>
              <a:t>oopherectomy</a:t>
            </a:r>
            <a:endParaRPr lang="en-US" dirty="0" smtClean="0"/>
          </a:p>
          <a:p>
            <a:r>
              <a:rPr lang="en-US" sz="3200" dirty="0" smtClean="0"/>
              <a:t>Chemotherapy</a:t>
            </a:r>
          </a:p>
          <a:p>
            <a:r>
              <a:rPr lang="en-US" sz="3200" dirty="0" smtClean="0"/>
              <a:t>Radiotherapy</a:t>
            </a:r>
          </a:p>
          <a:p>
            <a:r>
              <a:rPr lang="en-US" sz="3200" dirty="0" smtClean="0"/>
              <a:t>Hormonal therapy</a:t>
            </a:r>
          </a:p>
          <a:p>
            <a:r>
              <a:rPr lang="en-US" sz="3200" dirty="0" err="1" smtClean="0"/>
              <a:t>Inrtaperitoneal</a:t>
            </a:r>
            <a:r>
              <a:rPr lang="en-US" sz="3200" dirty="0" smtClean="0"/>
              <a:t> chemotherapy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13DF-C63C-4FCC-9E5F-FE84DAEE814A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b="1" dirty="0" smtClean="0"/>
              <a:t>Prognosis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33055"/>
            <a:ext cx="10841182" cy="50430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Depends on pathologic, biologic and clinical factors</a:t>
            </a:r>
          </a:p>
          <a:p>
            <a:r>
              <a:rPr lang="en-US" sz="3200" dirty="0" smtClean="0"/>
              <a:t>The 5-year survival rate is</a:t>
            </a:r>
          </a:p>
          <a:p>
            <a:pPr lvl="1"/>
            <a:r>
              <a:rPr lang="en-US" sz="2800" dirty="0" smtClean="0"/>
              <a:t>Stage I: 76-93%</a:t>
            </a:r>
          </a:p>
          <a:p>
            <a:pPr lvl="1"/>
            <a:r>
              <a:rPr lang="en-US" sz="2800" dirty="0" smtClean="0"/>
              <a:t>Stage II: 60-74%</a:t>
            </a:r>
          </a:p>
          <a:p>
            <a:pPr lvl="1"/>
            <a:r>
              <a:rPr lang="en-US" sz="2800" dirty="0" smtClean="0"/>
              <a:t>Stage </a:t>
            </a:r>
            <a:r>
              <a:rPr lang="en-US" sz="2800" dirty="0" err="1" smtClean="0"/>
              <a:t>IIIa</a:t>
            </a:r>
            <a:r>
              <a:rPr lang="en-US" sz="2800" dirty="0" smtClean="0"/>
              <a:t>: 41%</a:t>
            </a:r>
          </a:p>
          <a:p>
            <a:pPr lvl="1"/>
            <a:r>
              <a:rPr lang="en-US" sz="2800" dirty="0" smtClean="0"/>
              <a:t>Stage </a:t>
            </a:r>
            <a:r>
              <a:rPr lang="en-US" sz="2800" dirty="0" err="1" smtClean="0"/>
              <a:t>IIIb</a:t>
            </a:r>
            <a:r>
              <a:rPr lang="en-US" sz="2800" dirty="0" smtClean="0"/>
              <a:t>: 25%</a:t>
            </a:r>
          </a:p>
          <a:p>
            <a:pPr lvl="1"/>
            <a:r>
              <a:rPr lang="en-US" sz="2800" dirty="0" smtClean="0"/>
              <a:t>Stage </a:t>
            </a:r>
            <a:r>
              <a:rPr lang="en-US" sz="2800" dirty="0" err="1" smtClean="0"/>
              <a:t>IIIc</a:t>
            </a:r>
            <a:r>
              <a:rPr lang="en-US" sz="2800" dirty="0" smtClean="0"/>
              <a:t>: 23%</a:t>
            </a:r>
          </a:p>
          <a:p>
            <a:pPr lvl="1"/>
            <a:r>
              <a:rPr lang="en-US" sz="2800" dirty="0" smtClean="0"/>
              <a:t>Stage IV: 11%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B99B-5984-4395-9296-934C7FBCD4C4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r>
              <a:rPr lang="en-US" b="1" dirty="0" smtClean="0"/>
              <a:t>Germ cell tumors of the ovary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1260765"/>
            <a:ext cx="10605654" cy="527814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Constitute 15-20% of ovarian tumors &amp;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commonest ovarian tumor</a:t>
            </a:r>
          </a:p>
          <a:p>
            <a:pPr algn="just"/>
            <a:r>
              <a:rPr lang="en-US" sz="3200" dirty="0" smtClean="0"/>
              <a:t>Varying degrees of malignant potential</a:t>
            </a:r>
          </a:p>
          <a:p>
            <a:pPr algn="just"/>
            <a:r>
              <a:rPr lang="en-US" sz="3200" dirty="0" smtClean="0"/>
              <a:t>Occur predominantly in children &amp; young adults</a:t>
            </a:r>
          </a:p>
          <a:p>
            <a:pPr algn="just"/>
            <a:r>
              <a:rPr lang="en-GB" sz="3200" dirty="0" smtClean="0"/>
              <a:t>In the first two decades of life, almost 70% of ovarian </a:t>
            </a:r>
            <a:r>
              <a:rPr lang="en-GB" sz="3200" dirty="0" err="1" smtClean="0"/>
              <a:t>tumors</a:t>
            </a:r>
            <a:r>
              <a:rPr lang="en-GB" sz="3200" dirty="0" smtClean="0"/>
              <a:t> are of germ cell origin, and one third of these are malignant</a:t>
            </a:r>
          </a:p>
          <a:p>
            <a:pPr algn="just"/>
            <a:endParaRPr lang="en-US" sz="3200" dirty="0" smtClean="0"/>
          </a:p>
          <a:p>
            <a:pPr algn="just"/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3292-95A0-40E9-B791-7B06C449B017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74072"/>
            <a:ext cx="8001000" cy="540327"/>
          </a:xfrm>
        </p:spPr>
        <p:txBody>
          <a:bodyPr/>
          <a:lstStyle/>
          <a:p>
            <a:pPr eaLnBrk="1" hangingPunct="1"/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Features of Germ Cell Tumours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51164" y="1177636"/>
            <a:ext cx="11236036" cy="51787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altLang="en-US" dirty="0" smtClean="0">
                <a:cs typeface="Times New Roman" panose="02020603050405020304" pitchFamily="18" charset="0"/>
              </a:rPr>
              <a:t>They </a:t>
            </a:r>
            <a:r>
              <a:rPr lang="en-GB" altLang="en-US" dirty="0">
                <a:cs typeface="Times New Roman" panose="02020603050405020304" pitchFamily="18" charset="0"/>
              </a:rPr>
              <a:t>differ from epithelial ovarian cancer by the following points: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 smtClean="0">
                <a:cs typeface="Times New Roman" panose="02020603050405020304" pitchFamily="18" charset="0"/>
              </a:rPr>
              <a:t>Low age incidence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 smtClean="0">
                <a:cs typeface="Times New Roman" panose="02020603050405020304" pitchFamily="18" charset="0"/>
              </a:rPr>
              <a:t>The commonest tumours of abnormal gonads and in sex chromatin negative in females.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 smtClean="0">
                <a:cs typeface="Times New Roman" panose="02020603050405020304" pitchFamily="18" charset="0"/>
              </a:rPr>
              <a:t>Tend to grow rapidly resulting in pelvic pain and pressure symptoms occurring early.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Clr>
                <a:schemeClr val="tx1"/>
              </a:buClr>
              <a:buFontTx/>
              <a:buAutoNum type="arabicPeriod" startAt="4"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tumours produce substances in the circulation that can be used as tumour markers;</a:t>
            </a:r>
          </a:p>
          <a:p>
            <a:pPr marL="990600" lvl="1" indent="-533400">
              <a:lnSpc>
                <a:spcPct val="120000"/>
              </a:lnSpc>
            </a:pPr>
            <a:r>
              <a:rPr lang="en-GB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Dysgerminoma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phosphatase &amp; lactic acid dehydrogenase. </a:t>
            </a:r>
            <a:endParaRPr lang="en-GB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120000"/>
              </a:lnSpc>
            </a:pPr>
            <a:r>
              <a:rPr lang="en-GB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Endodermal sinus tumour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alpha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feto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proteins.</a:t>
            </a:r>
          </a:p>
          <a:p>
            <a:pPr marL="990600" lvl="1" indent="-533400">
              <a:lnSpc>
                <a:spcPct val="120000"/>
              </a:lnSpc>
            </a:pPr>
            <a:r>
              <a:rPr lang="en-GB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Choriocarcinoma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:HCG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876563-7146-4B8E-AE90-6E6E09366EA7}" type="slidenum">
              <a:rPr lang="en-US" altLang="en-US">
                <a:solidFill>
                  <a:srgbClr val="898989"/>
                </a:solidFill>
              </a:rPr>
              <a:pPr eaLnBrk="1" hangingPunct="1"/>
              <a:t>86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5E58-27B6-46D1-92B6-FA82C17F6134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7127" y="274638"/>
            <a:ext cx="8603673" cy="944562"/>
          </a:xfrm>
        </p:spPr>
        <p:txBody>
          <a:bodyPr/>
          <a:lstStyle/>
          <a:p>
            <a:r>
              <a:rPr lang="en-US" altLang="en-US" dirty="0" err="1" smtClean="0"/>
              <a:t>Cont</a:t>
            </a:r>
            <a:r>
              <a:rPr lang="en-US" altLang="en-US" dirty="0" smtClean="0"/>
              <a:t>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1219201"/>
            <a:ext cx="11125200" cy="4906963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en-US" dirty="0" smtClean="0">
                <a:cs typeface="Times New Roman" pitchFamily="18" charset="0"/>
              </a:rPr>
              <a:t>R</a:t>
            </a:r>
            <a:r>
              <a:rPr lang="en-GB" dirty="0" smtClean="0">
                <a:cs typeface="Times New Roman" pitchFamily="18" charset="0"/>
              </a:rPr>
              <a:t>radiosensitive, chemotherapy in some of them gives excellent results in stage Ia.</a:t>
            </a:r>
          </a:p>
          <a:p>
            <a:pPr marL="609600" indent="-609600">
              <a:lnSpc>
                <a:spcPct val="10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en-GB" dirty="0" smtClean="0">
                <a:cs typeface="Times New Roman" pitchFamily="18" charset="0"/>
              </a:rPr>
              <a:t>Conservative surgery in the form of </a:t>
            </a:r>
            <a:r>
              <a:rPr lang="en-GB" dirty="0" err="1" smtClean="0">
                <a:cs typeface="Times New Roman" pitchFamily="18" charset="0"/>
              </a:rPr>
              <a:t>salpingoopherectomy</a:t>
            </a:r>
            <a:r>
              <a:rPr lang="en-GB" dirty="0" smtClean="0">
                <a:cs typeface="Times New Roman" pitchFamily="18" charset="0"/>
              </a:rPr>
              <a:t> is the first line of treatment. 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0415B6-4D23-47E8-AD1D-255028B69CC4}" type="slidenum">
              <a:rPr lang="en-US" altLang="en-US">
                <a:solidFill>
                  <a:srgbClr val="898989"/>
                </a:solidFill>
              </a:rPr>
              <a:pPr eaLnBrk="1" hangingPunct="1"/>
              <a:t>87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023-8F1C-4D36-BDCA-2D09C8AFBB0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25"/>
          </a:xfrm>
        </p:spPr>
        <p:txBody>
          <a:bodyPr/>
          <a:lstStyle/>
          <a:p>
            <a:r>
              <a:rPr lang="en-US" b="1" dirty="0" smtClean="0"/>
              <a:t>Dysgerminoma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5651"/>
            <a:ext cx="10771909" cy="5225184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US" b="1" dirty="0" smtClean="0"/>
              <a:t>Commonest</a:t>
            </a:r>
            <a:r>
              <a:rPr lang="en-US" dirty="0" smtClean="0"/>
              <a:t> (30-40%) malignant germ cell tumor</a:t>
            </a:r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Arise from undifferentiated form of germ cells</a:t>
            </a:r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Majority (75%) occur b/n 10 -30 years</a:t>
            </a:r>
          </a:p>
          <a:p>
            <a:r>
              <a:rPr lang="en-GB" dirty="0" smtClean="0"/>
              <a:t>  20%to 30% of ovarian malignancies associated with pregnancy are </a:t>
            </a:r>
            <a:r>
              <a:rPr lang="en-GB" dirty="0" err="1" smtClean="0"/>
              <a:t>dysgerminomas</a:t>
            </a:r>
            <a:r>
              <a:rPr lang="en-GB" dirty="0" smtClean="0"/>
              <a:t>.</a:t>
            </a:r>
            <a:endParaRPr lang="en-US" dirty="0" smtClean="0"/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Bilateral in 10%(significant rate of </a:t>
            </a:r>
            <a:r>
              <a:rPr lang="en-US" dirty="0" err="1" smtClean="0"/>
              <a:t>bilaterality</a:t>
            </a:r>
            <a:r>
              <a:rPr lang="en-US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/>
              <a:t>Treatment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Unilateral </a:t>
            </a:r>
            <a:r>
              <a:rPr lang="en-US" dirty="0" err="1" smtClean="0"/>
              <a:t>oophrectomy</a:t>
            </a:r>
            <a:r>
              <a:rPr lang="en-US" dirty="0" smtClean="0"/>
              <a:t>, TAH + BSO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Radiotherapy: </a:t>
            </a:r>
            <a:r>
              <a:rPr lang="en-GB" dirty="0" smtClean="0"/>
              <a:t>Loss of fertility is a problem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Chemotherapy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7D94-CABF-441E-8F57-8B94A6E7FF9F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Endodermal sinus tumor(Yolk sack carcinoma)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6" y="1205345"/>
            <a:ext cx="10972800" cy="53920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Observed mostly between 15-20 years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dirty="0" smtClean="0"/>
              <a:t> common (20%) malignant tumor of the ovary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unilateral(100%) &amp; larger than 10 cm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 very rapidly growing </a:t>
            </a:r>
            <a:r>
              <a:rPr lang="en-GB" dirty="0" err="1" smtClean="0"/>
              <a:t>tumor</a:t>
            </a:r>
            <a:r>
              <a:rPr lang="en-GB" dirty="0" smtClean="0"/>
              <a:t>; almost half of patients have a duration of symptoms of 1 week or less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Characteristic histological feature is </a:t>
            </a:r>
            <a:r>
              <a:rPr lang="en-US" b="1" dirty="0" smtClean="0"/>
              <a:t>Schiller-Duval bodies(</a:t>
            </a:r>
            <a:r>
              <a:rPr lang="en-GB" dirty="0" smtClean="0"/>
              <a:t>single papillae lined by </a:t>
            </a:r>
            <a:r>
              <a:rPr lang="en-GB" dirty="0" err="1" smtClean="0"/>
              <a:t>tumor</a:t>
            </a:r>
            <a:r>
              <a:rPr lang="en-GB" dirty="0" smtClean="0"/>
              <a:t> cells and containing a central vessel)</a:t>
            </a:r>
            <a:endParaRPr lang="en-US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Treatment</a:t>
            </a:r>
          </a:p>
          <a:p>
            <a:r>
              <a:rPr lang="en-US" dirty="0"/>
              <a:t> </a:t>
            </a:r>
            <a:r>
              <a:rPr lang="en-US" sz="2400" dirty="0" smtClean="0"/>
              <a:t>unilateral oophorectomy</a:t>
            </a:r>
            <a:endParaRPr lang="en-US" sz="2400" dirty="0"/>
          </a:p>
          <a:p>
            <a:r>
              <a:rPr lang="en-US" sz="2400" dirty="0" smtClean="0"/>
              <a:t>TAH + BSO: doesn`t alter the outcome</a:t>
            </a:r>
          </a:p>
          <a:p>
            <a:r>
              <a:rPr lang="en-US" sz="2400" dirty="0" smtClean="0"/>
              <a:t>chemotherapy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87EA-E4DA-4243-B35E-DD317D0141ED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65125"/>
            <a:ext cx="11216640" cy="923349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presentation…..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1" y="1288474"/>
            <a:ext cx="11496502" cy="5067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Physical finding</a:t>
            </a:r>
          </a:p>
          <a:p>
            <a:r>
              <a:rPr lang="en-US" dirty="0" smtClean="0"/>
              <a:t> </a:t>
            </a:r>
            <a:r>
              <a:rPr lang="en-US" dirty="0"/>
              <a:t>not specific; a pelvic mass usually is present, with or without ascites.</a:t>
            </a:r>
          </a:p>
          <a:p>
            <a:r>
              <a:rPr lang="en-US" dirty="0"/>
              <a:t>Diagnostic criteria include the following:</a:t>
            </a:r>
          </a:p>
          <a:p>
            <a:pPr lvl="1"/>
            <a:r>
              <a:rPr lang="en-US" sz="2800" dirty="0"/>
              <a:t>Grossly, the main tumor should be in the fallopian tube.</a:t>
            </a:r>
          </a:p>
          <a:p>
            <a:pPr lvl="1"/>
            <a:r>
              <a:rPr lang="en-US" sz="2800" dirty="0"/>
              <a:t>Histologically, the tubal mucosa should be involved, with a papillary pattern.</a:t>
            </a:r>
          </a:p>
          <a:p>
            <a:pPr lvl="1"/>
            <a:r>
              <a:rPr lang="en-US" sz="2800" dirty="0"/>
              <a:t>The tubal wall, if involved, and a transition from benign to malignant tubal epithelium should be identified.</a:t>
            </a:r>
          </a:p>
          <a:p>
            <a:pPr lvl="1"/>
            <a:r>
              <a:rPr lang="en-US" sz="2800" dirty="0"/>
              <a:t>The lesion is a more advanced stage of tubal tumor than the other tumors.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CC76-2990-4818-B739-0B74E5020ABA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b="1" dirty="0" smtClean="0"/>
              <a:t>Immature </a:t>
            </a:r>
            <a:r>
              <a:rPr lang="en-US" b="1" dirty="0" err="1" smtClean="0"/>
              <a:t>teratomas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246910"/>
            <a:ext cx="11236036" cy="4930054"/>
          </a:xfrm>
        </p:spPr>
        <p:txBody>
          <a:bodyPr>
            <a:normAutofit/>
          </a:bodyPr>
          <a:lstStyle/>
          <a:p>
            <a:pPr marL="609600" indent="-609600"/>
            <a:r>
              <a:rPr lang="en-US" dirty="0" smtClean="0"/>
              <a:t>Derive from three germ cell layers</a:t>
            </a:r>
          </a:p>
          <a:p>
            <a:pPr marL="609600" indent="-609600"/>
            <a:r>
              <a:rPr lang="en-US" dirty="0" smtClean="0"/>
              <a:t>Rare, less than 1 % of </a:t>
            </a:r>
            <a:r>
              <a:rPr lang="en-US" dirty="0" err="1" smtClean="0"/>
              <a:t>teratomas</a:t>
            </a:r>
            <a:endParaRPr lang="en-US" dirty="0" smtClean="0"/>
          </a:p>
          <a:p>
            <a:pPr marL="609600" indent="-609600"/>
            <a:r>
              <a:rPr lang="en-US" dirty="0" smtClean="0"/>
              <a:t>Almost always </a:t>
            </a:r>
            <a:r>
              <a:rPr lang="en-US" b="1" dirty="0" smtClean="0"/>
              <a:t>unilateral</a:t>
            </a:r>
          </a:p>
          <a:p>
            <a:pPr marL="609600" indent="-609600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dirty="0" smtClean="0"/>
              <a:t>most common germ cell ca</a:t>
            </a:r>
          </a:p>
          <a:p>
            <a:pPr marL="609600" indent="-609600"/>
            <a:r>
              <a:rPr lang="en-US" dirty="0" smtClean="0"/>
              <a:t>Content of the immature neural tissue determines the prognosis</a:t>
            </a:r>
          </a:p>
          <a:p>
            <a:pPr marL="0" indent="0">
              <a:buNone/>
            </a:pPr>
            <a:r>
              <a:rPr lang="en-US" sz="3200" b="1" dirty="0" smtClean="0"/>
              <a:t>Treatment</a:t>
            </a:r>
          </a:p>
          <a:p>
            <a:r>
              <a:rPr lang="en-US" dirty="0" smtClean="0"/>
              <a:t>Unilateral </a:t>
            </a:r>
            <a:r>
              <a:rPr lang="en-US" dirty="0" err="1" smtClean="0"/>
              <a:t>oophrectomy</a:t>
            </a:r>
            <a:r>
              <a:rPr lang="en-US" dirty="0" smtClean="0"/>
              <a:t>/ TAH &amp; BSO</a:t>
            </a:r>
          </a:p>
          <a:p>
            <a:r>
              <a:rPr lang="en-US" dirty="0" smtClean="0"/>
              <a:t>Chemotherapy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474-C5AA-4F6E-B849-D58B0BBBBC24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1" y="263237"/>
            <a:ext cx="10640291" cy="704994"/>
          </a:xfrm>
        </p:spPr>
        <p:txBody>
          <a:bodyPr>
            <a:normAutofit/>
          </a:bodyPr>
          <a:lstStyle/>
          <a:p>
            <a:r>
              <a:rPr lang="de-DE" sz="3600" b="1" dirty="0"/>
              <a:t>Sex Cord-Stromal Tumors of the Ovary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909" y="1149927"/>
            <a:ext cx="11222182" cy="5206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3400" b="1" dirty="0"/>
              <a:t>Incidence</a:t>
            </a:r>
          </a:p>
          <a:p>
            <a:pPr algn="just"/>
            <a:endParaRPr lang="de-DE" sz="500" dirty="0"/>
          </a:p>
          <a:p>
            <a:pPr lvl="1" algn="just"/>
            <a:r>
              <a:rPr lang="de-DE" sz="2800" dirty="0" smtClean="0"/>
              <a:t>5–8% of all ovarian neoplasms, 2% of malignant tumors.</a:t>
            </a:r>
          </a:p>
          <a:p>
            <a:pPr marL="0" indent="0" algn="just">
              <a:buNone/>
            </a:pPr>
            <a:r>
              <a:rPr lang="de-DE" sz="3400" b="1" dirty="0"/>
              <a:t>Pathogenesis</a:t>
            </a:r>
          </a:p>
          <a:p>
            <a:pPr algn="just"/>
            <a:endParaRPr lang="de-DE" sz="500" dirty="0"/>
          </a:p>
          <a:p>
            <a:pPr lvl="1" algn="just">
              <a:lnSpc>
                <a:spcPct val="120000"/>
              </a:lnSpc>
            </a:pPr>
            <a:r>
              <a:rPr lang="de-DE" sz="2800" dirty="0" smtClean="0"/>
              <a:t>Develop out of gonadal tissue or of undifferentiated mesenchyme. </a:t>
            </a:r>
          </a:p>
          <a:p>
            <a:pPr lvl="1" algn="just">
              <a:lnSpc>
                <a:spcPct val="120000"/>
              </a:lnSpc>
            </a:pPr>
            <a:r>
              <a:rPr lang="de-DE" sz="2800" dirty="0" smtClean="0"/>
              <a:t>Tissue undergoes “female differentiation“ </a:t>
            </a:r>
            <a:r>
              <a:rPr lang="de-DE" sz="2800" dirty="0" smtClean="0">
                <a:cs typeface="Arial" charset="0"/>
              </a:rPr>
              <a:t>→ granulosa-cell tumors, thecoma, fibroma. </a:t>
            </a:r>
          </a:p>
          <a:p>
            <a:pPr lvl="1" algn="just">
              <a:lnSpc>
                <a:spcPct val="120000"/>
              </a:lnSpc>
            </a:pPr>
            <a:r>
              <a:rPr lang="de-DE" sz="2800" dirty="0"/>
              <a:t>Tissue </a:t>
            </a:r>
            <a:r>
              <a:rPr lang="de-DE" sz="2800" dirty="0" smtClean="0"/>
              <a:t>undergoes </a:t>
            </a:r>
            <a:r>
              <a:rPr lang="de-DE" sz="2800" dirty="0" smtClean="0">
                <a:cs typeface="Arial" charset="0"/>
              </a:rPr>
              <a:t>“Male differentiation“ → Sertoli-Leydig-cell tumor, gynandro blastoma.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250F-F38B-43F6-A157-B8733C5CBD94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18" y="318656"/>
            <a:ext cx="10474037" cy="84512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b="1" dirty="0" err="1" smtClean="0">
                <a:cs typeface="Times New Roman" panose="02020603050405020304" pitchFamily="18" charset="0"/>
              </a:rPr>
              <a:t>Granulosa</a:t>
            </a:r>
            <a:r>
              <a:rPr lang="en-GB" alt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GB" altLang="en-US" sz="3600" b="1" dirty="0">
                <a:cs typeface="Times New Roman" panose="02020603050405020304" pitchFamily="18" charset="0"/>
              </a:rPr>
              <a:t>Cell Tumours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26473" y="1163782"/>
            <a:ext cx="11000509" cy="500149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Usually unilateral, solid, yellow or yellow-grey in colour. 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Some are functioning secreting oestrogen, while most appear to secrete inhibit.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Associated with endometrial carcinoma</a:t>
            </a:r>
            <a:r>
              <a:rPr lang="en-US" altLang="en-US" dirty="0">
                <a:cs typeface="Times New Roman" panose="02020603050405020304" pitchFamily="18" charset="0"/>
              </a:rPr>
              <a:t> in 5-10% of cases, and with endometrial hyperplasia in 25-50% of cases.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They may cause irregular bleeding in puberty or before puberty, menstrual irregularities or post menopausal bleeding.</a:t>
            </a:r>
          </a:p>
          <a:p>
            <a:pPr algn="just" eaLnBrk="1" hangingPunct="1">
              <a:lnSpc>
                <a:spcPct val="100000"/>
              </a:lnSpc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998366-9D9E-4FB0-8DBC-4BD1AF8617A7}" type="slidenum">
              <a:rPr lang="en-US" altLang="en-US">
                <a:solidFill>
                  <a:srgbClr val="898989"/>
                </a:solidFill>
              </a:rPr>
              <a:pPr eaLnBrk="1" hangingPunct="1"/>
              <a:t>92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39C-3422-48DE-9209-FB53DAFCECDA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6364"/>
            <a:ext cx="9864436" cy="843104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cs typeface="Times New Roman" panose="02020603050405020304" pitchFamily="18" charset="0"/>
              </a:rPr>
              <a:t/>
            </a:r>
            <a:br>
              <a:rPr lang="en-GB" altLang="en-US" b="1" dirty="0" smtClean="0">
                <a:cs typeface="Times New Roman" panose="02020603050405020304" pitchFamily="18" charset="0"/>
              </a:rPr>
            </a:br>
            <a:r>
              <a:rPr lang="en-GB" altLang="en-US" b="1" dirty="0" err="1" smtClean="0">
                <a:cs typeface="Times New Roman" panose="02020603050405020304" pitchFamily="18" charset="0"/>
              </a:rPr>
              <a:t>Granulosa</a:t>
            </a:r>
            <a:r>
              <a:rPr lang="en-GB" altLang="en-US" b="1" dirty="0" smtClean="0"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Cell </a:t>
            </a:r>
            <a:r>
              <a:rPr lang="en-GB" altLang="en-US" b="1" dirty="0" smtClean="0">
                <a:cs typeface="Times New Roman" panose="02020603050405020304" pitchFamily="18" charset="0"/>
              </a:rPr>
              <a:t>Tumours….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endParaRPr lang="en-US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89468"/>
            <a:ext cx="10744200" cy="52667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b="1" dirty="0" smtClean="0">
                <a:cs typeface="Times New Roman" panose="02020603050405020304" pitchFamily="18" charset="0"/>
              </a:rPr>
              <a:t>Microscopicall</a:t>
            </a:r>
            <a:r>
              <a:rPr lang="en-GB" altLang="en-US" b="1" dirty="0" smtClean="0"/>
              <a:t>y</a:t>
            </a:r>
          </a:p>
          <a:p>
            <a:pPr>
              <a:lnSpc>
                <a:spcPct val="10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The </a:t>
            </a:r>
            <a:r>
              <a:rPr lang="en-GB" altLang="en-US" dirty="0">
                <a:cs typeface="Times New Roman" panose="02020603050405020304" pitchFamily="18" charset="0"/>
              </a:rPr>
              <a:t>tumour is formed of </a:t>
            </a:r>
            <a:r>
              <a:rPr lang="en-GB" altLang="en-US" dirty="0" err="1">
                <a:cs typeface="Times New Roman" panose="02020603050405020304" pitchFamily="18" charset="0"/>
              </a:rPr>
              <a:t>granulosa</a:t>
            </a:r>
            <a:r>
              <a:rPr lang="en-GB" altLang="en-US" dirty="0">
                <a:cs typeface="Times New Roman" panose="02020603050405020304" pitchFamily="18" charset="0"/>
              </a:rPr>
              <a:t> cells arranged in different patterns.</a:t>
            </a:r>
            <a:r>
              <a:rPr lang="en-GB" altLang="en-US" b="1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en-GB" altLang="en-US" b="1" dirty="0">
                <a:cs typeface="Times New Roman" panose="02020603050405020304" pitchFamily="18" charset="0"/>
              </a:rPr>
              <a:t>Call-</a:t>
            </a:r>
            <a:r>
              <a:rPr lang="en-GB" altLang="en-US" b="1" dirty="0" err="1">
                <a:cs typeface="Times New Roman" panose="02020603050405020304" pitchFamily="18" charset="0"/>
              </a:rPr>
              <a:t>Exner</a:t>
            </a:r>
            <a:r>
              <a:rPr lang="en-GB" altLang="en-US" b="1" dirty="0">
                <a:cs typeface="Times New Roman" panose="02020603050405020304" pitchFamily="18" charset="0"/>
              </a:rPr>
              <a:t> bodies</a:t>
            </a:r>
            <a:r>
              <a:rPr lang="en-GB" altLang="en-US" dirty="0">
                <a:cs typeface="Times New Roman" panose="02020603050405020304" pitchFamily="18" charset="0"/>
              </a:rPr>
              <a:t> are pathognomonic, but are present in only 50% of cases. These are cystic spaces surrounded by </a:t>
            </a:r>
            <a:r>
              <a:rPr lang="en-GB" altLang="en-US" dirty="0" err="1">
                <a:cs typeface="Times New Roman" panose="02020603050405020304" pitchFamily="18" charset="0"/>
              </a:rPr>
              <a:t>granulosa</a:t>
            </a:r>
            <a:r>
              <a:rPr lang="en-GB" altLang="en-US" dirty="0">
                <a:cs typeface="Times New Roman" panose="02020603050405020304" pitchFamily="18" charset="0"/>
              </a:rPr>
              <a:t> cells arranged in a rosette-like shape.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en-GB" altLang="en-US" b="1" dirty="0" smtClean="0">
                <a:cs typeface="Times New Roman" panose="02020603050405020304" pitchFamily="18" charset="0"/>
              </a:rPr>
              <a:t>Treatment 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en-GB" altLang="en-US" b="1" dirty="0">
                <a:cs typeface="Times New Roman" panose="02020603050405020304" pitchFamily="18" charset="0"/>
              </a:rPr>
              <a:t>Unilateral </a:t>
            </a:r>
            <a:r>
              <a:rPr lang="en-GB" altLang="en-US" b="1" dirty="0" err="1">
                <a:cs typeface="Times New Roman" panose="02020603050405020304" pitchFamily="18" charset="0"/>
              </a:rPr>
              <a:t>salpingoophorectmy</a:t>
            </a:r>
            <a:r>
              <a:rPr lang="en-GB" altLang="en-US" dirty="0">
                <a:cs typeface="Times New Roman" panose="02020603050405020304" pitchFamily="18" charset="0"/>
              </a:rPr>
              <a:t>:</a:t>
            </a:r>
            <a:endParaRPr lang="en-GB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en-GB" altLang="en-US" b="1" dirty="0">
                <a:cs typeface="Times New Roman" panose="02020603050405020304" pitchFamily="18" charset="0"/>
              </a:rPr>
              <a:t>TAH&amp; BSO</a:t>
            </a:r>
            <a:r>
              <a:rPr lang="en-GB" altLang="en-US" b="1" dirty="0" smtClean="0">
                <a:cs typeface="Times New Roman" panose="02020603050405020304" pitchFamily="18" charset="0"/>
              </a:rPr>
              <a:t>: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AB2F51-8C5B-490A-B24F-01F4C91BE48E}" type="slidenum">
              <a:rPr lang="en-US" altLang="en-US">
                <a:solidFill>
                  <a:srgbClr val="898989"/>
                </a:solidFill>
              </a:rPr>
              <a:pPr eaLnBrk="1" hangingPunct="1"/>
              <a:t>93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39A-D840-4D9A-8374-6D4CE14C2803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74" y="292102"/>
            <a:ext cx="9476508" cy="814386"/>
          </a:xfrm>
        </p:spPr>
        <p:txBody>
          <a:bodyPr>
            <a:normAutofit/>
          </a:bodyPr>
          <a:lstStyle/>
          <a:p>
            <a:r>
              <a:rPr lang="de-DE" sz="3600" b="1" dirty="0"/>
              <a:t>Sertoli-Leydig cell </a:t>
            </a:r>
            <a:r>
              <a:rPr lang="de-DE" sz="3600" b="1" dirty="0" smtClean="0"/>
              <a:t>tumor</a:t>
            </a:r>
            <a:endParaRPr lang="de-DE" sz="3200" b="1" dirty="0"/>
          </a:p>
        </p:txBody>
      </p:sp>
      <p:sp>
        <p:nvSpPr>
          <p:cNvPr id="27955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3345" y="1106488"/>
            <a:ext cx="11111346" cy="5100348"/>
          </a:xfrm>
        </p:spPr>
        <p:txBody>
          <a:bodyPr>
            <a:normAutofit/>
          </a:bodyPr>
          <a:lstStyle/>
          <a:p>
            <a:pPr algn="just"/>
            <a:r>
              <a:rPr lang="de-DE" sz="3200" dirty="0" smtClean="0"/>
              <a:t>Extremely </a:t>
            </a:r>
            <a:r>
              <a:rPr lang="de-DE" sz="3200" dirty="0"/>
              <a:t>rare, 0.2% of all malignant </a:t>
            </a:r>
            <a:r>
              <a:rPr lang="de-DE" sz="3200" dirty="0" smtClean="0"/>
              <a:t>ovarian tumors</a:t>
            </a:r>
          </a:p>
          <a:p>
            <a:pPr algn="just"/>
            <a:r>
              <a:rPr lang="de-DE" sz="3200" dirty="0" smtClean="0"/>
              <a:t>Tumors are firm, 90% unilateral, lobulated, yellow-appearing external surface (steroids)	.</a:t>
            </a:r>
          </a:p>
          <a:p>
            <a:pPr algn="just"/>
            <a:r>
              <a:rPr lang="de-DE" sz="3200" dirty="0" smtClean="0"/>
              <a:t>Well, moderately, and poorly differentiated tumors.</a:t>
            </a:r>
          </a:p>
          <a:p>
            <a:pPr algn="just"/>
            <a:r>
              <a:rPr lang="de-DE" sz="3200" dirty="0" smtClean="0"/>
              <a:t>Poorly differentiated tumors with areas of hemorrhage and necrosis.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de-DE" sz="3200" dirty="0" smtClean="0"/>
          </a:p>
          <a:p>
            <a:pPr lvl="4"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32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0984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055" y="441327"/>
            <a:ext cx="9722161" cy="549275"/>
          </a:xfrm>
        </p:spPr>
        <p:txBody>
          <a:bodyPr>
            <a:noAutofit/>
          </a:bodyPr>
          <a:lstStyle/>
          <a:p>
            <a:r>
              <a:rPr lang="de-DE" sz="3600" b="1" dirty="0"/>
              <a:t>Sertoli-Leydig cell </a:t>
            </a:r>
            <a:r>
              <a:rPr lang="de-DE" sz="3600" b="1" dirty="0" smtClean="0"/>
              <a:t>tumor......</a:t>
            </a:r>
            <a:endParaRPr lang="de-DE" sz="3200" b="1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055" y="1136073"/>
            <a:ext cx="11125200" cy="5132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Symptoms</a:t>
            </a:r>
            <a:endParaRPr lang="de-DE" b="1" dirty="0"/>
          </a:p>
          <a:p>
            <a:pPr lvl="1"/>
            <a:r>
              <a:rPr lang="de-DE" sz="2800" dirty="0" smtClean="0"/>
              <a:t>Virilization in 50% of women plus oligomenorrhea</a:t>
            </a:r>
          </a:p>
          <a:p>
            <a:pPr lvl="1"/>
            <a:r>
              <a:rPr lang="de-DE" sz="2800" dirty="0" smtClean="0"/>
              <a:t> amenorrhea</a:t>
            </a:r>
          </a:p>
          <a:p>
            <a:pPr lvl="1"/>
            <a:r>
              <a:rPr lang="de-DE" sz="2800" dirty="0" smtClean="0"/>
              <a:t>breast atrophy</a:t>
            </a:r>
          </a:p>
          <a:p>
            <a:pPr lvl="1"/>
            <a:r>
              <a:rPr lang="de-DE" sz="2800" dirty="0" smtClean="0"/>
              <a:t>Hirsutism</a:t>
            </a:r>
          </a:p>
          <a:p>
            <a:pPr lvl="1"/>
            <a:r>
              <a:rPr lang="de-DE" sz="2800" dirty="0" smtClean="0"/>
              <a:t>deepening of voice</a:t>
            </a:r>
          </a:p>
          <a:p>
            <a:pPr lvl="1"/>
            <a:r>
              <a:rPr lang="de-DE" sz="2800" dirty="0" smtClean="0"/>
              <a:t> baldness</a:t>
            </a:r>
          </a:p>
          <a:p>
            <a:pPr lvl="1"/>
            <a:r>
              <a:rPr lang="de-DE" sz="2800" dirty="0" smtClean="0"/>
              <a:t>acne, and clitoral hypertrophy</a:t>
            </a:r>
          </a:p>
          <a:p>
            <a:pPr lvl="1"/>
            <a:r>
              <a:rPr lang="de-DE" sz="2800" dirty="0" smtClean="0"/>
              <a:t> increasing abdominal girth and pain. </a:t>
            </a:r>
          </a:p>
          <a:p>
            <a:pPr lvl="1">
              <a:lnSpc>
                <a:spcPct val="40000"/>
              </a:lnSpc>
            </a:pPr>
            <a:endParaRPr lang="de-DE" sz="2800" dirty="0" smtClean="0"/>
          </a:p>
          <a:p>
            <a:pPr>
              <a:buFont typeface="Wingdings" pitchFamily="2" charset="2"/>
              <a:buNone/>
            </a:pPr>
            <a:r>
              <a:rPr lang="de-DE" b="1" dirty="0"/>
              <a:t>     </a:t>
            </a:r>
            <a:endParaRPr lang="de-DE" sz="3200" dirty="0" smtClean="0"/>
          </a:p>
          <a:p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95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DC1D-AD92-491A-99CD-242BF397E6B8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Sertoli-Leydig cell tumor......</a:t>
            </a:r>
            <a:endParaRPr lang="en-US" dirty="0"/>
          </a:p>
        </p:txBody>
      </p:sp>
      <p:pic>
        <p:nvPicPr>
          <p:cNvPr id="4" name="Picture 4" descr="dia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052"/>
          <a:stretch>
            <a:fillRect/>
          </a:stretch>
        </p:blipFill>
        <p:spPr bwMode="auto">
          <a:xfrm>
            <a:off x="678874" y="1274618"/>
            <a:ext cx="10674926" cy="520930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1C3-AEB3-42C0-B34A-794EFF473729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5F6A-2E83-42B8-BFC9-277930206F1A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456" y="249383"/>
            <a:ext cx="9065936" cy="731346"/>
          </a:xfrm>
        </p:spPr>
        <p:txBody>
          <a:bodyPr>
            <a:normAutofit/>
          </a:bodyPr>
          <a:lstStyle/>
          <a:p>
            <a:r>
              <a:rPr lang="de-DE" sz="3200" b="1" dirty="0"/>
              <a:t>Sertoli-Leydig cell </a:t>
            </a:r>
            <a:r>
              <a:rPr lang="de-DE" sz="3200" b="1" dirty="0" smtClean="0"/>
              <a:t>tumor....</a:t>
            </a:r>
            <a:endParaRPr lang="de-DE" sz="3000" b="1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908" y="980728"/>
            <a:ext cx="11263747" cy="51568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3200" b="1" dirty="0" smtClean="0"/>
              <a:t>Laboratory</a:t>
            </a:r>
          </a:p>
          <a:p>
            <a:pPr algn="just"/>
            <a:r>
              <a:rPr lang="de-DE" sz="3200" dirty="0" smtClean="0"/>
              <a:t>Testosterone</a:t>
            </a:r>
            <a:r>
              <a:rPr lang="de-DE" sz="3200" dirty="0"/>
              <a:t>, androstenedione, and the precursor 17-hydroxy progesterone in cases with </a:t>
            </a:r>
            <a:r>
              <a:rPr lang="de-DE" sz="3200" dirty="0" smtClean="0"/>
              <a:t>virilization.</a:t>
            </a:r>
          </a:p>
          <a:p>
            <a:pPr marL="0" indent="0" algn="just">
              <a:buNone/>
            </a:pPr>
            <a:r>
              <a:rPr lang="de-DE" sz="3200" b="1" dirty="0" smtClean="0"/>
              <a:t>Treatment</a:t>
            </a:r>
          </a:p>
          <a:p>
            <a:pPr algn="just"/>
            <a:r>
              <a:rPr lang="de-DE" sz="3200" dirty="0" smtClean="0"/>
              <a:t>TAH </a:t>
            </a:r>
            <a:r>
              <a:rPr lang="de-DE" sz="3200" dirty="0"/>
              <a:t>and BSO after completed family planning. </a:t>
            </a:r>
            <a:endParaRPr lang="de-DE" sz="3200" dirty="0" smtClean="0"/>
          </a:p>
          <a:p>
            <a:pPr algn="just"/>
            <a:r>
              <a:rPr lang="de-DE" sz="3200" dirty="0" smtClean="0"/>
              <a:t>Unilateral </a:t>
            </a:r>
            <a:r>
              <a:rPr lang="de-DE" sz="3200" dirty="0"/>
              <a:t>oophorectomy is possible if preservation of fertility is desired</a:t>
            </a:r>
          </a:p>
          <a:p>
            <a:pPr algn="just"/>
            <a:endParaRPr lang="de-DE" sz="3200" dirty="0"/>
          </a:p>
          <a:p>
            <a:pPr lvl="1" algn="just"/>
            <a:endParaRPr lang="de-DE" sz="3200" dirty="0"/>
          </a:p>
          <a:p>
            <a:pPr lvl="1" algn="just"/>
            <a:endParaRPr lang="de-DE" sz="3200" dirty="0"/>
          </a:p>
          <a:p>
            <a:pPr lvl="1" algn="just"/>
            <a:endParaRPr lang="de-DE" sz="3200" dirty="0"/>
          </a:p>
          <a:p>
            <a:pPr lvl="1" algn="just"/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97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Mihretu Molla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A8F5-5B5E-4E26-AD2D-4026E51F57AB}" type="datetime1">
              <a:rPr lang="en-US" smtClean="0"/>
              <a:t>7/12/2018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152399"/>
            <a:ext cx="10522527" cy="90054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b="1" dirty="0">
                <a:cs typeface="Times New Roman" panose="02020603050405020304" pitchFamily="18" charset="0"/>
              </a:rPr>
              <a:t>Metastatic Ovarian Cancer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78873" y="914401"/>
            <a:ext cx="11014363" cy="5211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Metastatic ovarian cancer forms about 5-6% of all ovarian tumours.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may be:  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Genital tumours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endometrium, cervix, tube, and contra lateral ovary.</a:t>
            </a:r>
            <a:endParaRPr lang="en-GB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Extra-genital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stomach, colon, breast, biliary tract, and thyroid gland.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59C81E-03BE-497A-9887-2769FD80268D}" type="slidenum">
              <a:rPr lang="en-US" altLang="en-US">
                <a:solidFill>
                  <a:srgbClr val="898989"/>
                </a:solidFill>
              </a:rPr>
              <a:pPr eaLnBrk="1" hangingPunct="1"/>
              <a:t>98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F3E0-07BA-4418-86EC-9BE89E6491FA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8145" y="235528"/>
            <a:ext cx="9386455" cy="803563"/>
          </a:xfrm>
        </p:spPr>
        <p:txBody>
          <a:bodyPr/>
          <a:lstStyle/>
          <a:p>
            <a:r>
              <a:rPr lang="en-GB" altLang="en-US" b="1" dirty="0">
                <a:cs typeface="Times New Roman" panose="02020603050405020304" pitchFamily="18" charset="0"/>
              </a:rPr>
              <a:t>Metastatic Ovarian </a:t>
            </a:r>
            <a:r>
              <a:rPr lang="en-GB" altLang="en-US" b="1" dirty="0" smtClean="0">
                <a:cs typeface="Times New Roman" panose="02020603050405020304" pitchFamily="18" charset="0"/>
              </a:rPr>
              <a:t>Cancer…</a:t>
            </a:r>
            <a:endParaRPr lang="en-US" altLang="en-US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48144" y="1177635"/>
            <a:ext cx="11236037" cy="554383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altLang="en-US" b="1" dirty="0" err="1">
                <a:cs typeface="Times New Roman" panose="02020603050405020304" pitchFamily="18" charset="0"/>
              </a:rPr>
              <a:t>Krukenberg</a:t>
            </a:r>
            <a:r>
              <a:rPr lang="en-GB" altLang="en-US" b="1" dirty="0">
                <a:cs typeface="Times New Roman" panose="02020603050405020304" pitchFamily="18" charset="0"/>
              </a:rPr>
              <a:t> </a:t>
            </a:r>
            <a:r>
              <a:rPr lang="en-GB" altLang="en-US" b="1" dirty="0" smtClean="0">
                <a:cs typeface="Times New Roman" panose="02020603050405020304" pitchFamily="18" charset="0"/>
              </a:rPr>
              <a:t>Tumour</a:t>
            </a:r>
            <a:endParaRPr lang="en-GB" altLang="en-US" b="1" dirty="0" smtClean="0"/>
          </a:p>
          <a:p>
            <a:pPr algn="just">
              <a:lnSpc>
                <a:spcPct val="11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It </a:t>
            </a:r>
            <a:r>
              <a:rPr lang="en-GB" altLang="en-US" dirty="0">
                <a:cs typeface="Times New Roman" panose="02020603050405020304" pitchFamily="18" charset="0"/>
              </a:rPr>
              <a:t>accounts of 30-40% of metastatic cancer to the ovary.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The primary is usually in the pylorus, less commonly in colon, breast or biliary tract.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They are bilateral solid ovarian tumour retaining the shape of the ovary.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The main interest is in its </a:t>
            </a:r>
            <a:r>
              <a:rPr lang="en-GB" altLang="en-US" dirty="0" err="1">
                <a:cs typeface="Times New Roman" panose="02020603050405020304" pitchFamily="18" charset="0"/>
              </a:rPr>
              <a:t>histogenesis</a:t>
            </a:r>
            <a:r>
              <a:rPr lang="en-GB" altLang="en-US" dirty="0">
                <a:cs typeface="Times New Roman" panose="02020603050405020304" pitchFamily="18" charset="0"/>
              </a:rPr>
              <a:t>, the most acceptable theory is that malignant cells reached both ovaries by retrograde lymphatic spread. </a:t>
            </a:r>
            <a:endParaRPr lang="en-GB" altLang="en-US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GB" altLang="en-US" b="1" dirty="0" smtClean="0">
                <a:cs typeface="Times New Roman" panose="02020603050405020304" pitchFamily="18" charset="0"/>
              </a:rPr>
              <a:t>Prognosis                                                         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Bad</a:t>
            </a:r>
            <a:r>
              <a:rPr lang="en-GB" altLang="en-US" dirty="0">
                <a:cs typeface="Times New Roman" panose="02020603050405020304" pitchFamily="18" charset="0"/>
              </a:rPr>
              <a:t>, most patients die within one year because most of the lesions are not discovered until the primary disease is advanced.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1B8BB0-05D5-435C-8531-6AA406D33A79}" type="slidenum">
              <a:rPr lang="en-US" altLang="en-US">
                <a:solidFill>
                  <a:srgbClr val="898989"/>
                </a:solidFill>
              </a:rPr>
              <a:pPr eaLnBrk="1" hangingPunct="1"/>
              <a:t>99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0764-6044-487E-91CC-E2DC7F1C5FE6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Mihretu Molla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4889</Words>
  <Application>Microsoft Office PowerPoint</Application>
  <PresentationFormat>Widescreen</PresentationFormat>
  <Paragraphs>1054</Paragraphs>
  <Slides>101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Arial</vt:lpstr>
      <vt:lpstr>Arial Black</vt:lpstr>
      <vt:lpstr>BankGothic Md BT</vt:lpstr>
      <vt:lpstr>Baskerville Old Face</vt:lpstr>
      <vt:lpstr>Bernard MT Condensed</vt:lpstr>
      <vt:lpstr>Calibri</vt:lpstr>
      <vt:lpstr>Calibri Light</vt:lpstr>
      <vt:lpstr>Comic Sans MS</vt:lpstr>
      <vt:lpstr>Gill Sans Ultra Bold Condensed</vt:lpstr>
      <vt:lpstr>Times New Roman</vt:lpstr>
      <vt:lpstr>Wingdings</vt:lpstr>
      <vt:lpstr>Office Theme</vt:lpstr>
      <vt:lpstr>Benign and malignant conditions of the fallopian tube</vt:lpstr>
      <vt:lpstr> Introduction  </vt:lpstr>
      <vt:lpstr> Benign Neoplasms  </vt:lpstr>
      <vt:lpstr>Malignant Lesions of the Fallopian Tube</vt:lpstr>
      <vt:lpstr>Epidemiology</vt:lpstr>
      <vt:lpstr>Etiology </vt:lpstr>
      <vt:lpstr>Pathophysiology</vt:lpstr>
      <vt:lpstr>Clinical presentation</vt:lpstr>
      <vt:lpstr>Clinical presentation…..</vt:lpstr>
      <vt:lpstr> Diagnostic Considerations </vt:lpstr>
      <vt:lpstr>Differential Diagnoses</vt:lpstr>
      <vt:lpstr>Staging (FIGO)</vt:lpstr>
      <vt:lpstr>Staging….</vt:lpstr>
      <vt:lpstr>Staging……..</vt:lpstr>
      <vt:lpstr>Staging……..</vt:lpstr>
      <vt:lpstr>Staging……..</vt:lpstr>
      <vt:lpstr>Management </vt:lpstr>
      <vt:lpstr>Benign &amp; malignant disorders of the ovary </vt:lpstr>
      <vt:lpstr>Objectives</vt:lpstr>
      <vt:lpstr>Benign disorders of ovary</vt:lpstr>
      <vt:lpstr>Non-neoplastic ovarian enlargement </vt:lpstr>
      <vt:lpstr>Causes of non-neoplastic enlargement  </vt:lpstr>
      <vt:lpstr>Follicular cyst</vt:lpstr>
      <vt:lpstr>Corpus Luteum (Granulosa Lutein) Cysts</vt:lpstr>
      <vt:lpstr>Theca lutein cysts</vt:lpstr>
      <vt:lpstr>Endometriomas</vt:lpstr>
      <vt:lpstr>Polycystic Ovarian Syndrome(PCOS)</vt:lpstr>
      <vt:lpstr>PCOS…….</vt:lpstr>
      <vt:lpstr>Ovarian Neoplasms</vt:lpstr>
      <vt:lpstr>Classification of ovarian neoplasms</vt:lpstr>
      <vt:lpstr>Classification…</vt:lpstr>
      <vt:lpstr>Classification (histological features )…</vt:lpstr>
      <vt:lpstr>Classification(histological features) …</vt:lpstr>
      <vt:lpstr>PowerPoint Presentation</vt:lpstr>
      <vt:lpstr>Benign ovarian neoplasms</vt:lpstr>
      <vt:lpstr>Serous cystadenoma</vt:lpstr>
      <vt:lpstr>Serous cystadenoma…..</vt:lpstr>
      <vt:lpstr>Serous cystadenoma…..</vt:lpstr>
      <vt:lpstr>Mucinous cystadenoma</vt:lpstr>
      <vt:lpstr>Mucinous cystadenoma…..</vt:lpstr>
      <vt:lpstr>Mucinous cystadenoma….</vt:lpstr>
      <vt:lpstr>Mucinous cystadenoma….</vt:lpstr>
      <vt:lpstr>Mature Cystic Teratoma (Benign Cystic Teratoma, Dermoid Cyst)</vt:lpstr>
      <vt:lpstr>Dermoid cyst…..</vt:lpstr>
      <vt:lpstr>Mature Cystic Teratoma….</vt:lpstr>
      <vt:lpstr>Dermoid cyst……</vt:lpstr>
      <vt:lpstr>Clinical features of benign tumors</vt:lpstr>
      <vt:lpstr>Clinical features….</vt:lpstr>
      <vt:lpstr>Clinical features….</vt:lpstr>
      <vt:lpstr>Investigations for benign ovarian tumors</vt:lpstr>
      <vt:lpstr>Differential diagnosis</vt:lpstr>
      <vt:lpstr>Management of benign ovarian tumors</vt:lpstr>
      <vt:lpstr>Complications</vt:lpstr>
      <vt:lpstr>Borderline malignant epithelial tumors of the ovary</vt:lpstr>
      <vt:lpstr>Ovarian cancer</vt:lpstr>
      <vt:lpstr>Ovarian cancer…</vt:lpstr>
      <vt:lpstr>Etiology of epithelial ovarian cancer</vt:lpstr>
      <vt:lpstr>Etiology…..</vt:lpstr>
      <vt:lpstr>Risk factors for ovarian cancer </vt:lpstr>
      <vt:lpstr>Risk factors…..</vt:lpstr>
      <vt:lpstr>Risk factors…..</vt:lpstr>
      <vt:lpstr>Protective factors</vt:lpstr>
      <vt:lpstr>Pathologic types</vt:lpstr>
      <vt:lpstr>Primary epithelial carcinoma</vt:lpstr>
      <vt:lpstr>Primary epithelial…</vt:lpstr>
      <vt:lpstr>Serous cystadenocarcinoma</vt:lpstr>
      <vt:lpstr>Serous cystadenocarcinoma…. </vt:lpstr>
      <vt:lpstr>Mucinous cystadenocarcinoma</vt:lpstr>
      <vt:lpstr>Mucinous cystadenocarcinoma……</vt:lpstr>
      <vt:lpstr>Malignant Endometrioid Carcinomas </vt:lpstr>
      <vt:lpstr>Clinical Features</vt:lpstr>
      <vt:lpstr>Clinical Features …..</vt:lpstr>
      <vt:lpstr>Clinical Features …..</vt:lpstr>
      <vt:lpstr>Diagnosis</vt:lpstr>
      <vt:lpstr>Diagnosis……</vt:lpstr>
      <vt:lpstr>Index of suspicion for cancer</vt:lpstr>
      <vt:lpstr>Index of suspicion for cancer….. </vt:lpstr>
      <vt:lpstr>Metastasis of OC </vt:lpstr>
      <vt:lpstr>Investigations</vt:lpstr>
      <vt:lpstr>Investigations…..</vt:lpstr>
      <vt:lpstr>Staging (FIGO)</vt:lpstr>
      <vt:lpstr>Staging Cont..</vt:lpstr>
      <vt:lpstr>Treatment </vt:lpstr>
      <vt:lpstr>Prognosis </vt:lpstr>
      <vt:lpstr>Germ cell tumors of the ovary</vt:lpstr>
      <vt:lpstr>Special Features of Germ Cell Tumours</vt:lpstr>
      <vt:lpstr>Cont--</vt:lpstr>
      <vt:lpstr>Dysgerminoma</vt:lpstr>
      <vt:lpstr>Endodermal sinus tumor(Yolk sack carcinoma)</vt:lpstr>
      <vt:lpstr>Immature teratomas</vt:lpstr>
      <vt:lpstr>Sex Cord-Stromal Tumors of the Ovary</vt:lpstr>
      <vt:lpstr>Granulosa Cell Tumours</vt:lpstr>
      <vt:lpstr> Granulosa Cell Tumours…. </vt:lpstr>
      <vt:lpstr>Sertoli-Leydig cell tumor</vt:lpstr>
      <vt:lpstr>Sertoli-Leydig cell tumor......</vt:lpstr>
      <vt:lpstr>Sertoli-Leydig cell tumor......</vt:lpstr>
      <vt:lpstr>Sertoli-Leydig cell tumor....</vt:lpstr>
      <vt:lpstr>Metastatic Ovarian Cancer</vt:lpstr>
      <vt:lpstr>Metastatic Ovarian Cancer…</vt:lpstr>
      <vt:lpstr>Krukenberg Tumor: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work</cp:lastModifiedBy>
  <cp:revision>50</cp:revision>
  <dcterms:created xsi:type="dcterms:W3CDTF">2018-05-19T02:01:38Z</dcterms:created>
  <dcterms:modified xsi:type="dcterms:W3CDTF">2018-07-11T23:36:05Z</dcterms:modified>
</cp:coreProperties>
</file>