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5"/>
  </p:notesMasterIdLst>
  <p:sldIdLst>
    <p:sldId id="413" r:id="rId2"/>
    <p:sldId id="720" r:id="rId3"/>
    <p:sldId id="721" r:id="rId4"/>
    <p:sldId id="722" r:id="rId5"/>
    <p:sldId id="723" r:id="rId6"/>
    <p:sldId id="724" r:id="rId7"/>
    <p:sldId id="725" r:id="rId8"/>
    <p:sldId id="726" r:id="rId9"/>
    <p:sldId id="727" r:id="rId10"/>
    <p:sldId id="728" r:id="rId11"/>
    <p:sldId id="729" r:id="rId12"/>
    <p:sldId id="730" r:id="rId13"/>
    <p:sldId id="731" r:id="rId14"/>
    <p:sldId id="732" r:id="rId15"/>
    <p:sldId id="733" r:id="rId16"/>
    <p:sldId id="734" r:id="rId17"/>
    <p:sldId id="735" r:id="rId18"/>
    <p:sldId id="736" r:id="rId19"/>
    <p:sldId id="774" r:id="rId20"/>
    <p:sldId id="737" r:id="rId21"/>
    <p:sldId id="738" r:id="rId22"/>
    <p:sldId id="739" r:id="rId23"/>
    <p:sldId id="740" r:id="rId24"/>
    <p:sldId id="741" r:id="rId25"/>
    <p:sldId id="742" r:id="rId26"/>
    <p:sldId id="743" r:id="rId27"/>
    <p:sldId id="744" r:id="rId28"/>
    <p:sldId id="745" r:id="rId29"/>
    <p:sldId id="746" r:id="rId30"/>
    <p:sldId id="747" r:id="rId31"/>
    <p:sldId id="748" r:id="rId32"/>
    <p:sldId id="749" r:id="rId33"/>
    <p:sldId id="750" r:id="rId34"/>
    <p:sldId id="751" r:id="rId35"/>
    <p:sldId id="752" r:id="rId36"/>
    <p:sldId id="753" r:id="rId37"/>
    <p:sldId id="754" r:id="rId38"/>
    <p:sldId id="755" r:id="rId39"/>
    <p:sldId id="756" r:id="rId40"/>
    <p:sldId id="757" r:id="rId41"/>
    <p:sldId id="758" r:id="rId42"/>
    <p:sldId id="759" r:id="rId43"/>
    <p:sldId id="760" r:id="rId44"/>
    <p:sldId id="761" r:id="rId45"/>
    <p:sldId id="762" r:id="rId46"/>
    <p:sldId id="763" r:id="rId47"/>
    <p:sldId id="764" r:id="rId48"/>
    <p:sldId id="765" r:id="rId49"/>
    <p:sldId id="766" r:id="rId50"/>
    <p:sldId id="767" r:id="rId51"/>
    <p:sldId id="768" r:id="rId52"/>
    <p:sldId id="769" r:id="rId53"/>
    <p:sldId id="770" r:id="rId54"/>
    <p:sldId id="771" r:id="rId55"/>
    <p:sldId id="658" r:id="rId56"/>
    <p:sldId id="600" r:id="rId57"/>
    <p:sldId id="458" r:id="rId58"/>
    <p:sldId id="459" r:id="rId59"/>
    <p:sldId id="461" r:id="rId60"/>
    <p:sldId id="776" r:id="rId61"/>
    <p:sldId id="777" r:id="rId62"/>
    <p:sldId id="778" r:id="rId63"/>
    <p:sldId id="779" r:id="rId64"/>
    <p:sldId id="780" r:id="rId65"/>
    <p:sldId id="467" r:id="rId66"/>
    <p:sldId id="469" r:id="rId67"/>
    <p:sldId id="655" r:id="rId68"/>
    <p:sldId id="656" r:id="rId69"/>
    <p:sldId id="473" r:id="rId70"/>
    <p:sldId id="474" r:id="rId71"/>
    <p:sldId id="475" r:id="rId72"/>
    <p:sldId id="476" r:id="rId73"/>
    <p:sldId id="477" r:id="rId74"/>
    <p:sldId id="478" r:id="rId75"/>
    <p:sldId id="479" r:id="rId76"/>
    <p:sldId id="480" r:id="rId77"/>
    <p:sldId id="481" r:id="rId78"/>
    <p:sldId id="482" r:id="rId79"/>
    <p:sldId id="483" r:id="rId80"/>
    <p:sldId id="484" r:id="rId81"/>
    <p:sldId id="485" r:id="rId82"/>
    <p:sldId id="486" r:id="rId83"/>
    <p:sldId id="488" r:id="rId84"/>
    <p:sldId id="489" r:id="rId85"/>
    <p:sldId id="490" r:id="rId86"/>
    <p:sldId id="491" r:id="rId87"/>
    <p:sldId id="492" r:id="rId88"/>
    <p:sldId id="493" r:id="rId89"/>
    <p:sldId id="495" r:id="rId90"/>
    <p:sldId id="497" r:id="rId91"/>
    <p:sldId id="498" r:id="rId92"/>
    <p:sldId id="499" r:id="rId93"/>
    <p:sldId id="500" r:id="rId94"/>
    <p:sldId id="501" r:id="rId95"/>
    <p:sldId id="503" r:id="rId96"/>
    <p:sldId id="504" r:id="rId97"/>
    <p:sldId id="505" r:id="rId98"/>
    <p:sldId id="509" r:id="rId99"/>
    <p:sldId id="511" r:id="rId100"/>
    <p:sldId id="666" r:id="rId101"/>
    <p:sldId id="667" r:id="rId102"/>
    <p:sldId id="668" r:id="rId103"/>
    <p:sldId id="669" r:id="rId104"/>
    <p:sldId id="670" r:id="rId105"/>
    <p:sldId id="671" r:id="rId106"/>
    <p:sldId id="673" r:id="rId107"/>
    <p:sldId id="674" r:id="rId108"/>
    <p:sldId id="675" r:id="rId109"/>
    <p:sldId id="676" r:id="rId110"/>
    <p:sldId id="677" r:id="rId111"/>
    <p:sldId id="678" r:id="rId112"/>
    <p:sldId id="679" r:id="rId113"/>
    <p:sldId id="680" r:id="rId114"/>
    <p:sldId id="681" r:id="rId115"/>
    <p:sldId id="682" r:id="rId116"/>
    <p:sldId id="683" r:id="rId117"/>
    <p:sldId id="684" r:id="rId118"/>
    <p:sldId id="685" r:id="rId119"/>
    <p:sldId id="686" r:id="rId120"/>
    <p:sldId id="687" r:id="rId121"/>
    <p:sldId id="688" r:id="rId122"/>
    <p:sldId id="689" r:id="rId123"/>
    <p:sldId id="690" r:id="rId124"/>
    <p:sldId id="691" r:id="rId125"/>
    <p:sldId id="692" r:id="rId126"/>
    <p:sldId id="693" r:id="rId127"/>
    <p:sldId id="694" r:id="rId128"/>
    <p:sldId id="695" r:id="rId129"/>
    <p:sldId id="696" r:id="rId130"/>
    <p:sldId id="697" r:id="rId131"/>
    <p:sldId id="699" r:id="rId132"/>
    <p:sldId id="700" r:id="rId133"/>
    <p:sldId id="702" r:id="rId134"/>
    <p:sldId id="703" r:id="rId135"/>
    <p:sldId id="704" r:id="rId136"/>
    <p:sldId id="705" r:id="rId137"/>
    <p:sldId id="706" r:id="rId138"/>
    <p:sldId id="707" r:id="rId139"/>
    <p:sldId id="708" r:id="rId140"/>
    <p:sldId id="709" r:id="rId141"/>
    <p:sldId id="710" r:id="rId142"/>
    <p:sldId id="711" r:id="rId143"/>
    <p:sldId id="712" r:id="rId144"/>
    <p:sldId id="713" r:id="rId145"/>
    <p:sldId id="714" r:id="rId146"/>
    <p:sldId id="715" r:id="rId147"/>
    <p:sldId id="716" r:id="rId148"/>
    <p:sldId id="717" r:id="rId149"/>
    <p:sldId id="718" r:id="rId150"/>
    <p:sldId id="719" r:id="rId151"/>
    <p:sldId id="598" r:id="rId152"/>
    <p:sldId id="599" r:id="rId153"/>
    <p:sldId id="538" r:id="rId154"/>
    <p:sldId id="539" r:id="rId155"/>
    <p:sldId id="540" r:id="rId156"/>
    <p:sldId id="541" r:id="rId157"/>
    <p:sldId id="542" r:id="rId158"/>
    <p:sldId id="543" r:id="rId159"/>
    <p:sldId id="544" r:id="rId160"/>
    <p:sldId id="545" r:id="rId161"/>
    <p:sldId id="546" r:id="rId162"/>
    <p:sldId id="547" r:id="rId163"/>
    <p:sldId id="548" r:id="rId164"/>
    <p:sldId id="549" r:id="rId165"/>
    <p:sldId id="550" r:id="rId166"/>
    <p:sldId id="551" r:id="rId167"/>
    <p:sldId id="552" r:id="rId168"/>
    <p:sldId id="553" r:id="rId169"/>
    <p:sldId id="554" r:id="rId170"/>
    <p:sldId id="555" r:id="rId171"/>
    <p:sldId id="556" r:id="rId172"/>
    <p:sldId id="557" r:id="rId173"/>
    <p:sldId id="558" r:id="rId174"/>
    <p:sldId id="559" r:id="rId175"/>
    <p:sldId id="560" r:id="rId176"/>
    <p:sldId id="561" r:id="rId177"/>
    <p:sldId id="562" r:id="rId178"/>
    <p:sldId id="563" r:id="rId179"/>
    <p:sldId id="564" r:id="rId180"/>
    <p:sldId id="565" r:id="rId181"/>
    <p:sldId id="566" r:id="rId182"/>
    <p:sldId id="567" r:id="rId183"/>
    <p:sldId id="568" r:id="rId184"/>
    <p:sldId id="569" r:id="rId185"/>
    <p:sldId id="570" r:id="rId186"/>
    <p:sldId id="571" r:id="rId187"/>
    <p:sldId id="572" r:id="rId188"/>
    <p:sldId id="573" r:id="rId189"/>
    <p:sldId id="574" r:id="rId190"/>
    <p:sldId id="575" r:id="rId191"/>
    <p:sldId id="576" r:id="rId192"/>
    <p:sldId id="577" r:id="rId193"/>
    <p:sldId id="578" r:id="rId194"/>
    <p:sldId id="579" r:id="rId195"/>
    <p:sldId id="580" r:id="rId196"/>
    <p:sldId id="581" r:id="rId197"/>
    <p:sldId id="582" r:id="rId198"/>
    <p:sldId id="583" r:id="rId199"/>
    <p:sldId id="584" r:id="rId200"/>
    <p:sldId id="585" r:id="rId201"/>
    <p:sldId id="586" r:id="rId202"/>
    <p:sldId id="587" r:id="rId203"/>
    <p:sldId id="588" r:id="rId204"/>
    <p:sldId id="589" r:id="rId205"/>
    <p:sldId id="590" r:id="rId206"/>
    <p:sldId id="591" r:id="rId207"/>
    <p:sldId id="592" r:id="rId208"/>
    <p:sldId id="593" r:id="rId209"/>
    <p:sldId id="594" r:id="rId210"/>
    <p:sldId id="595" r:id="rId211"/>
    <p:sldId id="596" r:id="rId212"/>
    <p:sldId id="597" r:id="rId213"/>
    <p:sldId id="537" r:id="rId2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050" autoAdjust="0"/>
  </p:normalViewPr>
  <p:slideViewPr>
    <p:cSldViewPr>
      <p:cViewPr varScale="1">
        <p:scale>
          <a:sx n="44" d="100"/>
          <a:sy n="44" d="100"/>
        </p:scale>
        <p:origin x="1459" y="48"/>
      </p:cViewPr>
      <p:guideLst>
        <p:guide orient="horz" pos="2160"/>
        <p:guide pos="2880"/>
      </p:guideLst>
    </p:cSldViewPr>
  </p:slideViewPr>
  <p:outlineViewPr>
    <p:cViewPr>
      <p:scale>
        <a:sx n="33" d="100"/>
        <a:sy n="33" d="100"/>
      </p:scale>
      <p:origin x="0" y="507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86F79-1BF2-4BD3-91F8-8EC15345B008}" type="datetimeFigureOut">
              <a:rPr lang="en-US" smtClean="0"/>
              <a:pPr/>
              <a:t>4/27/2020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CF5D4-66CC-4E4C-88F2-2460BB14D00D}" type="slidenum">
              <a:rPr lang="en-US" smtClean="0"/>
              <a:pPr/>
              <a:t>‹#›</a:t>
            </a:fld>
            <a:endParaRPr lang="en-US"/>
          </a:p>
        </p:txBody>
      </p:sp>
    </p:spTree>
    <p:extLst>
      <p:ext uri="{BB962C8B-B14F-4D97-AF65-F5344CB8AC3E}">
        <p14:creationId xmlns:p14="http://schemas.microsoft.com/office/powerpoint/2010/main" val="228582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sz="1200" b="1" dirty="0"/>
              <a:t>2-Extrapulmonary causes of RDS</a:t>
            </a:r>
            <a:r>
              <a:rPr lang="en-GB" sz="1200" dirty="0"/>
              <a:t>: These are also further divided into four:</a:t>
            </a:r>
            <a:endParaRPr lang="en-US" sz="1200" dirty="0"/>
          </a:p>
          <a:p>
            <a:pPr>
              <a:buNone/>
            </a:pPr>
            <a:r>
              <a:rPr lang="en-GB" sz="1200" b="1" dirty="0"/>
              <a:t>A-Cardiac and circulatory causes </a:t>
            </a:r>
            <a:endParaRPr lang="en-US" sz="1200" b="1" dirty="0"/>
          </a:p>
          <a:p>
            <a:pPr lvl="0"/>
            <a:r>
              <a:rPr lang="en-GB" sz="1200" dirty="0"/>
              <a:t>Congenital heart diseases </a:t>
            </a:r>
            <a:endParaRPr lang="en-US" sz="1200" dirty="0"/>
          </a:p>
          <a:p>
            <a:pPr lvl="0"/>
            <a:r>
              <a:rPr lang="en-GB" sz="1200" dirty="0"/>
              <a:t>Congestive heart failure </a:t>
            </a:r>
            <a:endParaRPr lang="en-US" sz="1200" dirty="0"/>
          </a:p>
          <a:p>
            <a:pPr lvl="0"/>
            <a:r>
              <a:rPr lang="en-GB" sz="1200" dirty="0" err="1"/>
              <a:t>Hypervolemia</a:t>
            </a:r>
            <a:r>
              <a:rPr lang="en-GB" sz="1200" dirty="0"/>
              <a:t> </a:t>
            </a:r>
            <a:endParaRPr lang="en-US" sz="1200" dirty="0"/>
          </a:p>
          <a:p>
            <a:pPr lvl="0"/>
            <a:r>
              <a:rPr lang="en-GB" sz="1200" dirty="0"/>
              <a:t>Cardiac arrhythmia </a:t>
            </a:r>
            <a:endParaRPr lang="en-US" sz="1200" dirty="0"/>
          </a:p>
          <a:p>
            <a:pPr>
              <a:buNone/>
            </a:pPr>
            <a:r>
              <a:rPr lang="en-GB" sz="1200" b="1" dirty="0"/>
              <a:t>B-Metabolic causes </a:t>
            </a:r>
            <a:endParaRPr lang="en-US" sz="1200" b="1" dirty="0"/>
          </a:p>
          <a:p>
            <a:pPr lvl="0"/>
            <a:r>
              <a:rPr lang="en-GB" sz="1200" dirty="0" err="1"/>
              <a:t>Hypoglycemia</a:t>
            </a:r>
            <a:r>
              <a:rPr lang="en-GB" sz="1200" dirty="0"/>
              <a:t> </a:t>
            </a:r>
            <a:endParaRPr lang="en-US" sz="1200" dirty="0"/>
          </a:p>
          <a:p>
            <a:pPr lvl="0"/>
            <a:r>
              <a:rPr lang="en-GB" sz="1200" dirty="0"/>
              <a:t>Hypocalcaemia </a:t>
            </a:r>
            <a:endParaRPr lang="en-US" sz="1200" dirty="0"/>
          </a:p>
          <a:p>
            <a:pPr lvl="0"/>
            <a:r>
              <a:rPr lang="en-GB" sz="1200" dirty="0"/>
              <a:t>Hypothermia </a:t>
            </a:r>
            <a:endParaRPr lang="en-US" sz="1200" dirty="0"/>
          </a:p>
          <a:p>
            <a:pPr lvl="0"/>
            <a:r>
              <a:rPr lang="en-GB" sz="1200" dirty="0"/>
              <a:t>Metabolic acidosis </a:t>
            </a:r>
          </a:p>
          <a:p>
            <a:pPr>
              <a:buNone/>
            </a:pPr>
            <a:r>
              <a:rPr lang="en-GB" sz="1200" b="1" dirty="0"/>
              <a:t>C-Neurological causes </a:t>
            </a:r>
            <a:endParaRPr lang="en-US" sz="1200" b="1" dirty="0"/>
          </a:p>
          <a:p>
            <a:pPr lvl="0"/>
            <a:r>
              <a:rPr lang="en-GB" sz="1200" dirty="0"/>
              <a:t>Neonatal meningitis </a:t>
            </a:r>
            <a:endParaRPr lang="en-US" sz="1200" dirty="0"/>
          </a:p>
          <a:p>
            <a:pPr lvl="0"/>
            <a:r>
              <a:rPr lang="en-GB" sz="1200" dirty="0"/>
              <a:t>Neonatal seizure </a:t>
            </a:r>
            <a:endParaRPr lang="en-US" sz="1200" dirty="0"/>
          </a:p>
          <a:p>
            <a:pPr lvl="0"/>
            <a:r>
              <a:rPr lang="en-GB" sz="1200" dirty="0"/>
              <a:t>Hypoxic-ischemic encephalopathy </a:t>
            </a:r>
            <a:endParaRPr lang="en-US" sz="1200" dirty="0"/>
          </a:p>
          <a:p>
            <a:pPr lvl="0"/>
            <a:r>
              <a:rPr lang="en-GB" sz="1200" dirty="0"/>
              <a:t>Extreme immaturity </a:t>
            </a:r>
            <a:endParaRPr lang="en-US" sz="1200" dirty="0"/>
          </a:p>
          <a:p>
            <a:pPr lvl="0"/>
            <a:r>
              <a:rPr lang="en-GB" sz="1200" dirty="0"/>
              <a:t>Intracranial haemorrhage </a:t>
            </a:r>
            <a:endParaRPr lang="en-US" sz="1200" dirty="0"/>
          </a:p>
          <a:p>
            <a:pPr>
              <a:buNone/>
            </a:pPr>
            <a:r>
              <a:rPr lang="en-GB" sz="1200" b="1" dirty="0"/>
              <a:t>D- Haematological causes </a:t>
            </a:r>
            <a:endParaRPr lang="en-US" sz="1200" b="1" dirty="0"/>
          </a:p>
          <a:p>
            <a:pPr lvl="0"/>
            <a:r>
              <a:rPr lang="en-GB" sz="1200" dirty="0" err="1"/>
              <a:t>Anemia</a:t>
            </a:r>
            <a:r>
              <a:rPr lang="en-GB" sz="1200" dirty="0"/>
              <a:t> </a:t>
            </a:r>
            <a:endParaRPr lang="en-US" sz="1200" dirty="0"/>
          </a:p>
          <a:p>
            <a:pPr lvl="0"/>
            <a:r>
              <a:rPr lang="en-GB" sz="1200" dirty="0" err="1"/>
              <a:t>Polycythemia</a:t>
            </a:r>
            <a:r>
              <a:rPr lang="en-GB" sz="1200" dirty="0"/>
              <a:t> </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ln>
            <a:miter lim="800000"/>
            <a:headEnd/>
            <a:tailEnd/>
          </a:ln>
        </p:spPr>
        <p:txBody>
          <a:bodyPr/>
          <a:lstStyle/>
          <a:p>
            <a:fld id="{5A638EC9-81BF-41C3-B5C1-D7CFA26D5C3E}" type="slidenum">
              <a:rPr lang="en-US" altLang="en-US"/>
              <a:pPr/>
              <a:t>59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9443EE-E238-4B79-B355-E572BAF3EADC}" type="slidenum">
              <a:rPr lang="en-US" smtClean="0"/>
              <a:pPr/>
              <a:t>63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altLang="en-US" sz="2400" dirty="0">
                <a:latin typeface="Tahoma" pitchFamily="34" charset="0"/>
                <a:ea typeface="Tahoma" pitchFamily="34" charset="0"/>
                <a:cs typeface="Tahoma" pitchFamily="34" charset="0"/>
              </a:rPr>
              <a:t>Cultures </a:t>
            </a:r>
          </a:p>
          <a:p>
            <a:pPr lvl="1" eaLnBrk="1" hangingPunct="1"/>
            <a:r>
              <a:rPr lang="en-US" altLang="en-US" sz="2400" dirty="0">
                <a:latin typeface="Tahoma" pitchFamily="34" charset="0"/>
                <a:ea typeface="Tahoma" pitchFamily="34" charset="0"/>
                <a:cs typeface="Tahoma" pitchFamily="34" charset="0"/>
              </a:rPr>
              <a:t>Blood culture </a:t>
            </a:r>
          </a:p>
          <a:p>
            <a:pPr lvl="1" eaLnBrk="1" hangingPunct="1"/>
            <a:r>
              <a:rPr lang="en-US" altLang="en-US" sz="2400" dirty="0">
                <a:latin typeface="Tahoma" pitchFamily="34" charset="0"/>
                <a:ea typeface="Tahoma" pitchFamily="34" charset="0"/>
                <a:cs typeface="Tahoma" pitchFamily="34" charset="0"/>
              </a:rPr>
              <a:t>Urine culture for late onset neonatal sepsis</a:t>
            </a:r>
          </a:p>
          <a:p>
            <a:pPr lvl="1" eaLnBrk="1" hangingPunct="1"/>
            <a:r>
              <a:rPr lang="en-US" altLang="en-US" sz="2400" dirty="0">
                <a:latin typeface="Tahoma" pitchFamily="34" charset="0"/>
                <a:ea typeface="Tahoma" pitchFamily="34" charset="0"/>
                <a:cs typeface="Tahoma" pitchFamily="34" charset="0"/>
              </a:rPr>
              <a:t>CSF analysis</a:t>
            </a:r>
          </a:p>
          <a:p>
            <a:pPr lvl="3" eaLnBrk="1" hangingPunct="1"/>
            <a:r>
              <a:rPr lang="en-US" altLang="en-US" sz="2400" dirty="0">
                <a:latin typeface="Tahoma" pitchFamily="34" charset="0"/>
                <a:ea typeface="Tahoma" pitchFamily="34" charset="0"/>
                <a:cs typeface="Tahoma" pitchFamily="34" charset="0"/>
              </a:rPr>
              <a:t>WBC count greater than or equal to 20cells/mm2</a:t>
            </a:r>
          </a:p>
          <a:p>
            <a:pPr lvl="3" eaLnBrk="1" hangingPunct="1"/>
            <a:r>
              <a:rPr lang="en-US" altLang="en-US" sz="2400" dirty="0">
                <a:latin typeface="Tahoma" pitchFamily="34" charset="0"/>
                <a:ea typeface="Tahoma" pitchFamily="34" charset="0"/>
                <a:cs typeface="Tahoma" pitchFamily="34" charset="0"/>
              </a:rPr>
              <a:t>Protein greater </a:t>
            </a:r>
            <a:r>
              <a:rPr lang="en-US" altLang="en-US" sz="2400" dirty="0">
                <a:solidFill>
                  <a:srgbClr val="FF0000"/>
                </a:solidFill>
                <a:latin typeface="Tahoma" pitchFamily="34" charset="0"/>
                <a:ea typeface="Tahoma" pitchFamily="34" charset="0"/>
                <a:cs typeface="Tahoma" pitchFamily="34" charset="0"/>
              </a:rPr>
              <a:t>150</a:t>
            </a:r>
            <a:r>
              <a:rPr lang="en-US" altLang="en-US" sz="2400" dirty="0">
                <a:latin typeface="Tahoma" pitchFamily="34" charset="0"/>
                <a:ea typeface="Tahoma" pitchFamily="34" charset="0"/>
                <a:cs typeface="Tahoma" pitchFamily="34" charset="0"/>
              </a:rPr>
              <a:t> mg/dl</a:t>
            </a:r>
          </a:p>
          <a:p>
            <a:pPr lvl="3" eaLnBrk="1" hangingPunct="1"/>
            <a:r>
              <a:rPr lang="en-US" altLang="en-US" sz="2400" dirty="0">
                <a:latin typeface="Tahoma" pitchFamily="34" charset="0"/>
                <a:ea typeface="Tahoma" pitchFamily="34" charset="0"/>
                <a:cs typeface="Tahoma" pitchFamily="34" charset="0"/>
              </a:rPr>
              <a:t>Glucose  </a:t>
            </a:r>
            <a:r>
              <a:rPr lang="en-US" altLang="en-US" sz="2400" dirty="0">
                <a:solidFill>
                  <a:srgbClr val="FF0000"/>
                </a:solidFill>
                <a:latin typeface="Tahoma" pitchFamily="34" charset="0"/>
                <a:ea typeface="Tahoma" pitchFamily="34" charset="0"/>
                <a:cs typeface="Tahoma" pitchFamily="34" charset="0"/>
              </a:rPr>
              <a:t>low</a:t>
            </a:r>
            <a:r>
              <a:rPr lang="en-US" altLang="en-US" sz="2400" dirty="0">
                <a:latin typeface="Tahoma" pitchFamily="34" charset="0"/>
                <a:ea typeface="Tahoma" pitchFamily="34" charset="0"/>
                <a:cs typeface="Tahoma" pitchFamily="34" charset="0"/>
              </a:rPr>
              <a:t> glucose </a:t>
            </a:r>
          </a:p>
          <a:p>
            <a:pPr lvl="3" eaLnBrk="1" hangingPunct="1"/>
            <a:r>
              <a:rPr lang="en-US" altLang="en-US" sz="2400" dirty="0">
                <a:latin typeface="Tahoma" pitchFamily="34" charset="0"/>
                <a:ea typeface="Tahoma" pitchFamily="34" charset="0"/>
                <a:cs typeface="Tahoma" pitchFamily="34" charset="0"/>
              </a:rPr>
              <a:t>Gram stain</a:t>
            </a:r>
          </a:p>
          <a:p>
            <a:pPr lvl="3" eaLnBrk="1" hangingPunct="1"/>
            <a:r>
              <a:rPr lang="en-US" altLang="en-US" sz="2400" dirty="0">
                <a:latin typeface="Tahoma" pitchFamily="34" charset="0"/>
                <a:ea typeface="Tahoma" pitchFamily="34" charset="0"/>
                <a:cs typeface="Tahoma" pitchFamily="34" charset="0"/>
              </a:rPr>
              <a:t>Culture </a:t>
            </a:r>
          </a:p>
          <a:p>
            <a:r>
              <a:rPr lang="en-US" altLang="en-US" sz="2400" dirty="0">
                <a:latin typeface="Tahoma" pitchFamily="34" charset="0"/>
                <a:ea typeface="Tahoma" pitchFamily="34" charset="0"/>
                <a:cs typeface="Tahoma" pitchFamily="34" charset="0"/>
              </a:rPr>
              <a:t>WBC count</a:t>
            </a:r>
          </a:p>
          <a:p>
            <a:pPr lvl="1"/>
            <a:r>
              <a:rPr lang="en-US" altLang="en-US" sz="2400" dirty="0" err="1">
                <a:latin typeface="Tahoma" pitchFamily="34" charset="0"/>
                <a:ea typeface="Tahoma" pitchFamily="34" charset="0"/>
                <a:cs typeface="Tahoma" pitchFamily="34" charset="0"/>
              </a:rPr>
              <a:t>Neutropenia</a:t>
            </a:r>
            <a:r>
              <a:rPr lang="en-US" altLang="en-US" sz="2400" dirty="0">
                <a:latin typeface="Tahoma" pitchFamily="34" charset="0"/>
                <a:ea typeface="Tahoma" pitchFamily="34" charset="0"/>
                <a:cs typeface="Tahoma" pitchFamily="34" charset="0"/>
              </a:rPr>
              <a:t> – ANC&lt;1500</a:t>
            </a:r>
          </a:p>
          <a:p>
            <a:pPr lvl="1"/>
            <a:r>
              <a:rPr lang="en-US" altLang="en-US" sz="2400" dirty="0" err="1">
                <a:latin typeface="Tahoma" pitchFamily="34" charset="0"/>
                <a:ea typeface="Tahoma" pitchFamily="34" charset="0"/>
                <a:cs typeface="Tahoma" pitchFamily="34" charset="0"/>
              </a:rPr>
              <a:t>Neutrophylia</a:t>
            </a:r>
            <a:r>
              <a:rPr lang="en-US" altLang="en-US" sz="2400" dirty="0">
                <a:latin typeface="Tahoma" pitchFamily="34" charset="0"/>
                <a:ea typeface="Tahoma" pitchFamily="34" charset="0"/>
                <a:cs typeface="Tahoma" pitchFamily="34" charset="0"/>
              </a:rPr>
              <a:t> –ANC &gt;7500</a:t>
            </a:r>
          </a:p>
          <a:p>
            <a:pPr lvl="1"/>
            <a:r>
              <a:rPr lang="en-US" altLang="en-US" sz="2400" dirty="0">
                <a:latin typeface="Tahoma" pitchFamily="34" charset="0"/>
                <a:ea typeface="Tahoma" pitchFamily="34" charset="0"/>
                <a:cs typeface="Tahoma" pitchFamily="34" charset="0"/>
              </a:rPr>
              <a:t>Immature : total </a:t>
            </a:r>
            <a:r>
              <a:rPr lang="en-US" altLang="en-US" sz="2400" dirty="0" err="1">
                <a:latin typeface="Tahoma" pitchFamily="34" charset="0"/>
                <a:ea typeface="Tahoma" pitchFamily="34" charset="0"/>
                <a:cs typeface="Tahoma" pitchFamily="34" charset="0"/>
              </a:rPr>
              <a:t>neutropil</a:t>
            </a:r>
            <a:r>
              <a:rPr lang="en-US" altLang="en-US" sz="2400" dirty="0">
                <a:latin typeface="Tahoma" pitchFamily="34" charset="0"/>
                <a:ea typeface="Tahoma" pitchFamily="34" charset="0"/>
                <a:cs typeface="Tahoma" pitchFamily="34" charset="0"/>
              </a:rPr>
              <a:t> ratio &gt; 0.2</a:t>
            </a:r>
          </a:p>
          <a:p>
            <a:r>
              <a:rPr lang="en-US" altLang="en-US" sz="2400" dirty="0">
                <a:latin typeface="Tahoma" pitchFamily="34" charset="0"/>
                <a:ea typeface="Tahoma" pitchFamily="34" charset="0"/>
                <a:cs typeface="Tahoma" pitchFamily="34" charset="0"/>
              </a:rPr>
              <a:t>Anemia, thrombocytopenia </a:t>
            </a:r>
          </a:p>
          <a:p>
            <a:r>
              <a:rPr lang="en-US" altLang="en-US" sz="2400" dirty="0">
                <a:latin typeface="Tahoma" pitchFamily="34" charset="0"/>
                <a:ea typeface="Tahoma" pitchFamily="34" charset="0"/>
                <a:cs typeface="Tahoma" pitchFamily="34" charset="0"/>
              </a:rPr>
              <a:t>Acute phase reactants </a:t>
            </a:r>
          </a:p>
          <a:p>
            <a:pPr lvl="1"/>
            <a:r>
              <a:rPr lang="en-US" altLang="en-US" sz="2400" dirty="0">
                <a:latin typeface="Tahoma" pitchFamily="34" charset="0"/>
                <a:ea typeface="Tahoma" pitchFamily="34" charset="0"/>
                <a:cs typeface="Tahoma" pitchFamily="34" charset="0"/>
              </a:rPr>
              <a:t>Micro ESR-</a:t>
            </a:r>
            <a:r>
              <a:rPr lang="en-GB" sz="2000" dirty="0"/>
              <a:t>Value more than </a:t>
            </a:r>
            <a:r>
              <a:rPr lang="en-GB" sz="2000" b="1" dirty="0"/>
              <a:t>10mm/hr </a:t>
            </a:r>
            <a:r>
              <a:rPr lang="en-GB" sz="2000" dirty="0"/>
              <a:t>is suggestive of infection </a:t>
            </a:r>
            <a:endParaRPr lang="en-US" sz="2000" dirty="0"/>
          </a:p>
          <a:p>
            <a:pPr lvl="1"/>
            <a:r>
              <a:rPr lang="en-US" altLang="en-US" sz="2400" dirty="0">
                <a:latin typeface="Tahoma" pitchFamily="34" charset="0"/>
                <a:ea typeface="Tahoma" pitchFamily="34" charset="0"/>
                <a:cs typeface="Tahoma" pitchFamily="34" charset="0"/>
              </a:rPr>
              <a:t>C Reactive Protein</a:t>
            </a:r>
          </a:p>
          <a:p>
            <a:r>
              <a:rPr lang="en-US" altLang="en-US" sz="2400" dirty="0">
                <a:latin typeface="Tahoma" pitchFamily="34" charset="0"/>
                <a:ea typeface="Tahoma" pitchFamily="34" charset="0"/>
                <a:cs typeface="Tahoma" pitchFamily="34" charset="0"/>
              </a:rPr>
              <a:t>Glucose, </a:t>
            </a:r>
            <a:r>
              <a:rPr lang="en-US" altLang="en-US" sz="2400" dirty="0" err="1">
                <a:latin typeface="Tahoma" pitchFamily="34" charset="0"/>
                <a:ea typeface="Tahoma" pitchFamily="34" charset="0"/>
                <a:cs typeface="Tahoma" pitchFamily="34" charset="0"/>
              </a:rPr>
              <a:t>elecrtolytes</a:t>
            </a:r>
            <a:r>
              <a:rPr lang="en-US" altLang="en-US" sz="2400" dirty="0">
                <a:latin typeface="Tahoma" pitchFamily="34" charset="0"/>
                <a:ea typeface="Tahoma" pitchFamily="34" charset="0"/>
                <a:cs typeface="Tahoma" pitchFamily="34" charset="0"/>
              </a:rPr>
              <a:t> </a:t>
            </a:r>
          </a:p>
          <a:p>
            <a:r>
              <a:rPr lang="en-US" altLang="en-US" sz="2400" dirty="0">
                <a:latin typeface="Tahoma" pitchFamily="34" charset="0"/>
                <a:ea typeface="Tahoma" pitchFamily="34" charset="0"/>
                <a:cs typeface="Tahoma" pitchFamily="34" charset="0"/>
              </a:rPr>
              <a:t>Gastric aspirate for early onset neonatal sepsis</a:t>
            </a:r>
          </a:p>
          <a:p>
            <a:pPr lvl="1"/>
            <a:r>
              <a:rPr lang="en-US" altLang="en-US" sz="2400" dirty="0">
                <a:latin typeface="Tahoma" pitchFamily="34" charset="0"/>
                <a:ea typeface="Tahoma" pitchFamily="34" charset="0"/>
                <a:cs typeface="Tahoma" pitchFamily="34" charset="0"/>
              </a:rPr>
              <a:t>If &gt;5 PMNs </a:t>
            </a:r>
          </a:p>
          <a:p>
            <a:pPr lvl="3" eaLnBrk="1" hangingPunct="1">
              <a:buNone/>
            </a:pPr>
            <a:endParaRPr lang="en-US" altLang="en-US" sz="2400" dirty="0">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F92CF5D4-66CC-4E4C-88F2-2460BB14D00D}" type="slidenum">
              <a:rPr lang="en-US" smtClean="0"/>
              <a:pPr/>
              <a:t>66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ln>
            <a:miter lim="800000"/>
            <a:headEnd/>
            <a:tailEnd/>
          </a:ln>
        </p:spPr>
        <p:txBody>
          <a:bodyPr/>
          <a:lstStyle/>
          <a:p>
            <a:fld id="{FF09F0DC-DCF3-4FC8-9E23-F65232DC4782}" type="slidenum">
              <a:rPr lang="en-US" altLang="en-US"/>
              <a:pPr/>
              <a:t>71</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ln>
            <a:miter lim="800000"/>
            <a:headEnd/>
            <a:tailEnd/>
          </a:ln>
        </p:spPr>
        <p:txBody>
          <a:bodyPr/>
          <a:lstStyle/>
          <a:p>
            <a:fld id="{4836C642-D662-44EF-BC0F-0E59DB5C7CED}" type="slidenum">
              <a:rPr lang="en-US" altLang="en-US"/>
              <a:pPr/>
              <a:t>72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ln>
            <a:miter lim="800000"/>
            <a:headEnd/>
            <a:tailEnd/>
          </a:ln>
        </p:spPr>
        <p:txBody>
          <a:bodyPr/>
          <a:lstStyle/>
          <a:p>
            <a:fld id="{5C4EF392-E00C-4F91-A5DB-31FE64DF986A}" type="slidenum">
              <a:rPr lang="en-US" altLang="en-US"/>
              <a:pPr/>
              <a:t>73</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ln>
            <a:miter lim="800000"/>
            <a:headEnd/>
            <a:tailEnd/>
          </a:ln>
        </p:spPr>
        <p:txBody>
          <a:bodyPr/>
          <a:lstStyle/>
          <a:p>
            <a:fld id="{8B3F1938-37AA-4FDA-88C0-D4402BEADC0A}" type="slidenum">
              <a:rPr lang="en-US" altLang="en-US"/>
              <a:pPr/>
              <a:t>74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ln>
            <a:miter lim="800000"/>
            <a:headEnd/>
            <a:tailEnd/>
          </a:ln>
        </p:spPr>
        <p:txBody>
          <a:bodyPr/>
          <a:lstStyle/>
          <a:p>
            <a:fld id="{76B6F49D-0EA7-4BA4-963C-7218ADECD7B8}" type="slidenum">
              <a:rPr lang="en-US" altLang="en-US"/>
              <a:pPr/>
              <a:t>75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ln>
            <a:miter lim="800000"/>
            <a:headEnd/>
            <a:tailEnd/>
          </a:ln>
        </p:spPr>
        <p:txBody>
          <a:bodyPr/>
          <a:lstStyle/>
          <a:p>
            <a:fld id="{23458DF8-88A1-49F9-A9F0-2948EA65E796}" type="slidenum">
              <a:rPr lang="en-US" altLang="en-US"/>
              <a:pPr/>
              <a:t>76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ln>
            <a:miter lim="800000"/>
            <a:headEnd/>
            <a:tailEnd/>
          </a:ln>
        </p:spPr>
        <p:txBody>
          <a:bodyPr/>
          <a:lstStyle/>
          <a:p>
            <a:fld id="{0CD06FA8-9126-4CB8-AFB3-35B2702E65B7}" type="slidenum">
              <a:rPr lang="en-US" altLang="en-US"/>
              <a:pPr/>
              <a:t>77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1. A preterm baby weighing &lt;1500 </a:t>
            </a:r>
            <a:r>
              <a:rPr lang="en-US" dirty="0" err="1"/>
              <a:t>gms</a:t>
            </a:r>
            <a:r>
              <a:rPr lang="en-US" dirty="0"/>
              <a:t> with retractions and grunt is likely to have HMD.</a:t>
            </a:r>
          </a:p>
          <a:p>
            <a:pPr>
              <a:buNone/>
            </a:pPr>
            <a:r>
              <a:rPr lang="en-US" dirty="0"/>
              <a:t>2. A term baby born through MSAF with an increase in the </a:t>
            </a:r>
            <a:r>
              <a:rPr lang="en-US" dirty="0" err="1"/>
              <a:t>anteriorposterior</a:t>
            </a:r>
            <a:r>
              <a:rPr lang="en-US" dirty="0"/>
              <a:t> diameter of the chest (full chest) is likely to be suffering from MAS.</a:t>
            </a:r>
          </a:p>
          <a:p>
            <a:pPr>
              <a:buNone/>
            </a:pPr>
            <a:r>
              <a:rPr lang="en-US" dirty="0"/>
              <a:t>3. A depressed baby with poor circulation is likely to have neonatal sepsis with or without congenital pneumonia</a:t>
            </a:r>
          </a:p>
          <a:p>
            <a:pPr>
              <a:buNone/>
            </a:pPr>
            <a:r>
              <a:rPr lang="en-US" dirty="0"/>
              <a:t>4. A near term baby with no risk factors and mild distress may have TTNB.</a:t>
            </a:r>
          </a:p>
          <a:p>
            <a:pPr>
              <a:buNone/>
            </a:pPr>
            <a:r>
              <a:rPr lang="en-US" dirty="0"/>
              <a:t>5. An asphyxiated baby may have PPHN.</a:t>
            </a:r>
          </a:p>
          <a:p>
            <a:pPr>
              <a:buNone/>
            </a:pPr>
            <a:r>
              <a:rPr lang="en-US" dirty="0"/>
              <a:t>6. A growth retarded baby with a plethoric look may have </a:t>
            </a:r>
            <a:r>
              <a:rPr lang="en-US" dirty="0" err="1"/>
              <a:t>polycythaemia</a:t>
            </a:r>
            <a:r>
              <a:rPr lang="en-US" dirty="0"/>
              <a:t>.</a:t>
            </a:r>
          </a:p>
          <a:p>
            <a:pPr>
              <a:buNone/>
            </a:pPr>
            <a:r>
              <a:rPr lang="en-US" dirty="0"/>
              <a:t>7. A baby presenting with </a:t>
            </a:r>
            <a:r>
              <a:rPr lang="en-US" dirty="0" err="1"/>
              <a:t>tachypnea</a:t>
            </a:r>
            <a:r>
              <a:rPr lang="en-US" dirty="0"/>
              <a:t> and a cardiac murmur may have a congenital heart disease.</a:t>
            </a:r>
          </a:p>
          <a:p>
            <a:pPr>
              <a:buNone/>
            </a:pPr>
            <a:r>
              <a:rPr lang="en-US" dirty="0"/>
              <a:t>8. Inability to pass an 5F catheter through the nostril of a term baby is suggestive of </a:t>
            </a:r>
            <a:r>
              <a:rPr lang="en-US" dirty="0" err="1"/>
              <a:t>choanal</a:t>
            </a:r>
            <a:r>
              <a:rPr lang="en-US" dirty="0"/>
              <a:t> </a:t>
            </a:r>
            <a:r>
              <a:rPr lang="en-US" dirty="0" err="1"/>
              <a:t>atresia</a:t>
            </a:r>
            <a:endParaRPr lang="en-US" dirty="0"/>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a:latin typeface="Arial" charset="0"/>
                <a:cs typeface="Arial" charset="0"/>
              </a:rPr>
              <a:t>Hyperbilirubinemia is a common problem in neonates, mostly benign.</a:t>
            </a:r>
          </a:p>
          <a:p>
            <a:pPr eaLnBrk="1" hangingPunct="1">
              <a:buFontTx/>
              <a:buChar char="•"/>
            </a:pPr>
            <a:r>
              <a:rPr lang="en-US">
                <a:latin typeface="Arial" charset="0"/>
                <a:cs typeface="Arial" charset="0"/>
              </a:rPr>
              <a:t>Jaundice is seen in the first week of life in 60% of term and 80 % of preterm babies </a:t>
            </a:r>
          </a:p>
          <a:p>
            <a:pPr eaLnBrk="1" hangingPunct="1">
              <a:buFontTx/>
              <a:buChar char="•"/>
            </a:pPr>
            <a:r>
              <a:rPr lang="en-US">
                <a:latin typeface="Arial" charset="0"/>
                <a:cs typeface="Arial" charset="0"/>
              </a:rPr>
              <a:t>Bilirubin has physiologic role in the body as anti oxidant but indirect or unconjugated bilirubin has neurotoxic effect when elevated.</a:t>
            </a:r>
          </a:p>
          <a:p>
            <a:pPr eaLnBrk="1" hangingPunct="1">
              <a:buFontTx/>
              <a:buChar char="•"/>
            </a:pPr>
            <a:r>
              <a:rPr lang="en-US">
                <a:latin typeface="Arial" charset="0"/>
                <a:cs typeface="Arial" charset="0"/>
              </a:rPr>
              <a:t>Even though its not neurotoxic, the direct is a sign of serious systemic or hepatic disorder.</a:t>
            </a:r>
          </a:p>
          <a:p>
            <a:endParaRPr lang="en-US"/>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42C7D1-9254-4ED4-97B5-608398D11047}" type="slidenum">
              <a:rPr lang="en-US" smtClean="0"/>
              <a:pPr/>
              <a:t>102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The </a:t>
            </a:r>
            <a:r>
              <a:rPr lang="en-US" dirty="0" err="1"/>
              <a:t>heme</a:t>
            </a:r>
            <a:r>
              <a:rPr lang="en-US" dirty="0"/>
              <a:t> ring from </a:t>
            </a:r>
            <a:r>
              <a:rPr lang="en-US" dirty="0" err="1"/>
              <a:t>heme</a:t>
            </a:r>
            <a:r>
              <a:rPr lang="en-US" dirty="0"/>
              <a:t>-containing proteins is oxidized in </a:t>
            </a:r>
            <a:r>
              <a:rPr lang="en-US" dirty="0" err="1"/>
              <a:t>reticuloendothelial</a:t>
            </a:r>
            <a:r>
              <a:rPr lang="en-US" dirty="0"/>
              <a:t> cells to </a:t>
            </a:r>
            <a:r>
              <a:rPr lang="en-US" dirty="0" err="1"/>
              <a:t>biliverdin</a:t>
            </a:r>
            <a:r>
              <a:rPr lang="en-US" dirty="0"/>
              <a:t> by the </a:t>
            </a:r>
            <a:r>
              <a:rPr lang="en-US" dirty="0" err="1"/>
              <a:t>microsomal</a:t>
            </a:r>
            <a:r>
              <a:rPr lang="en-US" dirty="0"/>
              <a:t> enzyme </a:t>
            </a:r>
            <a:r>
              <a:rPr lang="en-US" dirty="0" err="1"/>
              <a:t>heme</a:t>
            </a:r>
            <a:r>
              <a:rPr lang="en-US" dirty="0"/>
              <a:t> </a:t>
            </a:r>
            <a:r>
              <a:rPr lang="en-US" dirty="0" err="1"/>
              <a:t>oxygenase</a:t>
            </a:r>
            <a:r>
              <a:rPr lang="en-US" dirty="0"/>
              <a:t>. This reaction releases carbon monoxide (CO) (excreted from the lung) and iron (reutilized). </a:t>
            </a:r>
            <a:r>
              <a:rPr lang="en-US" dirty="0" err="1"/>
              <a:t>Biliverdin</a:t>
            </a:r>
            <a:r>
              <a:rPr lang="en-US" dirty="0"/>
              <a:t> is then reduced to bilirubin by the enzyme </a:t>
            </a:r>
            <a:r>
              <a:rPr lang="en-US" dirty="0" err="1"/>
              <a:t>biliverdin</a:t>
            </a:r>
            <a:r>
              <a:rPr lang="en-US" dirty="0"/>
              <a:t> </a:t>
            </a:r>
            <a:r>
              <a:rPr lang="en-US" dirty="0" err="1"/>
              <a:t>reductase</a:t>
            </a:r>
            <a:r>
              <a:rPr lang="en-US" dirty="0"/>
              <a:t>. Catabolism of 1 mol of hemoglobin produces 1 mol each of CO and bilirubin. Increased bilirubin production, as measured by CO excretion rates, accounts for the higher bilirubin levels seen in Asian, Native American, and Greek infants.</a:t>
            </a:r>
          </a:p>
          <a:p>
            <a:pPr>
              <a:defRPr/>
            </a:pPr>
            <a:r>
              <a:rPr lang="en-US" dirty="0"/>
              <a:t>1. Transport. Bilirubin is </a:t>
            </a:r>
            <a:r>
              <a:rPr lang="en-US" dirty="0" err="1"/>
              <a:t>nonpolar</a:t>
            </a:r>
            <a:r>
              <a:rPr lang="en-US" dirty="0"/>
              <a:t>, insoluble in water, and is transported to liver cells bound to serum albumin. Bilirubin bound to albumin does not usually enter the central nervous system (CNS) and is thought to be nontoxic. Displacement of bilirubin from albumin by drugs, such as the sulfonamides, or by free fatty acids (FFAs) at high molar ratios of FFA: albumin, may increase bilirubin toxicity (see Table 18.1).</a:t>
            </a:r>
          </a:p>
          <a:p>
            <a:pPr>
              <a:defRPr/>
            </a:pPr>
            <a:r>
              <a:rPr lang="en-US" dirty="0"/>
              <a:t>2. Uptake. </a:t>
            </a:r>
            <a:r>
              <a:rPr lang="en-US" dirty="0" err="1"/>
              <a:t>Nonpolar</a:t>
            </a:r>
            <a:r>
              <a:rPr lang="en-US" dirty="0"/>
              <a:t>, fat-soluble bilirubin (dissociated from albumin) crosses the </a:t>
            </a:r>
            <a:r>
              <a:rPr lang="en-US" dirty="0" err="1"/>
              <a:t>hepatocyte</a:t>
            </a:r>
            <a:r>
              <a:rPr lang="en-US" dirty="0"/>
              <a:t> plasma membrane and is bound mainly to </a:t>
            </a:r>
            <a:r>
              <a:rPr lang="en-US" dirty="0" err="1"/>
              <a:t>cytoplasmic</a:t>
            </a:r>
            <a:r>
              <a:rPr lang="en-US" dirty="0"/>
              <a:t> </a:t>
            </a:r>
            <a:r>
              <a:rPr lang="en-US" dirty="0" err="1"/>
              <a:t>ligandin</a:t>
            </a:r>
            <a:r>
              <a:rPr lang="en-US" dirty="0"/>
              <a:t> (Y protein) for transport to the smooth endoplasmic reticulum. Phenobarbital increases the concentration of </a:t>
            </a:r>
            <a:r>
              <a:rPr lang="en-US" dirty="0" err="1"/>
              <a:t>ligandin</a:t>
            </a:r>
            <a:r>
              <a:rPr lang="en-US" dirty="0"/>
              <a:t>.</a:t>
            </a:r>
          </a:p>
          <a:p>
            <a:pPr>
              <a:defRPr/>
            </a:pPr>
            <a:r>
              <a:rPr lang="en-US" dirty="0"/>
              <a:t>3. Conjugation. Unconjugated (indirect) bilirubin (UCB) is converted to water-soluble conjugated (direct) bilirubin (CB) in the smooth endoplasmic reticulum by </a:t>
            </a:r>
            <a:r>
              <a:rPr lang="en-US" dirty="0" err="1"/>
              <a:t>uridine</a:t>
            </a:r>
            <a:r>
              <a:rPr lang="en-US" dirty="0"/>
              <a:t> </a:t>
            </a:r>
            <a:r>
              <a:rPr lang="en-US" dirty="0" err="1"/>
              <a:t>diphosphate</a:t>
            </a:r>
            <a:r>
              <a:rPr lang="en-US" dirty="0"/>
              <a:t> </a:t>
            </a:r>
            <a:r>
              <a:rPr lang="en-US" dirty="0" err="1"/>
              <a:t>glucuronyl-transferase</a:t>
            </a:r>
            <a:r>
              <a:rPr lang="en-US" dirty="0"/>
              <a:t> (UDPG-T). This enzyme is inducible by </a:t>
            </a:r>
            <a:r>
              <a:rPr lang="en-US" dirty="0" err="1"/>
              <a:t>phenobarbital</a:t>
            </a:r>
            <a:r>
              <a:rPr lang="en-US" dirty="0"/>
              <a:t> and catalyzes the formation of bilirubin monoglucuronide. The monoglucuronide may be further conjugated to bilirubin </a:t>
            </a:r>
            <a:r>
              <a:rPr lang="en-US" dirty="0" err="1"/>
              <a:t>diglucuronide</a:t>
            </a:r>
            <a:r>
              <a:rPr lang="en-US" dirty="0"/>
              <a:t>. Both mono- and </a:t>
            </a:r>
            <a:r>
              <a:rPr lang="en-US" dirty="0" err="1"/>
              <a:t>diglucuronide</a:t>
            </a:r>
            <a:r>
              <a:rPr lang="en-US" dirty="0"/>
              <a:t> forms of CB are able to be excreted into the bile </a:t>
            </a:r>
            <a:r>
              <a:rPr lang="en-US" dirty="0" err="1"/>
              <a:t>canaliculi</a:t>
            </a:r>
            <a:r>
              <a:rPr lang="en-US" dirty="0"/>
              <a:t> against a concentration gradient.</a:t>
            </a:r>
          </a:p>
          <a:p>
            <a:pPr>
              <a:defRPr/>
            </a:pPr>
            <a:endParaRPr lang="en-US"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BA91F4-6829-4E02-91D6-6D3538F988C0}" type="slidenum">
              <a:rPr lang="en-US" smtClean="0"/>
              <a:pPr/>
              <a:t>103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624078" indent="-514350">
              <a:buFontTx/>
              <a:buAutoNum type="arabicPeriod"/>
              <a:defRPr/>
            </a:pPr>
            <a:r>
              <a:rPr lang="en-US" b="1" dirty="0"/>
              <a:t>Transport</a:t>
            </a:r>
            <a:r>
              <a:rPr lang="en-US" dirty="0"/>
              <a:t>. </a:t>
            </a:r>
          </a:p>
          <a:p>
            <a:pPr marL="624078" indent="-514350">
              <a:defRPr/>
            </a:pPr>
            <a:r>
              <a:rPr lang="en-US" dirty="0"/>
              <a:t>Bilirubin is </a:t>
            </a:r>
            <a:r>
              <a:rPr lang="en-US" dirty="0" err="1"/>
              <a:t>nonpolar</a:t>
            </a:r>
            <a:r>
              <a:rPr lang="en-US" dirty="0"/>
              <a:t>, insoluble in water, and is transported to liver cells bound to serum albumin. </a:t>
            </a:r>
          </a:p>
          <a:p>
            <a:pPr marL="916686" lvl="1" indent="-514350">
              <a:buFontTx/>
              <a:buBlip>
                <a:blip r:embed="rId3"/>
              </a:buBlip>
              <a:defRPr/>
            </a:pPr>
            <a:r>
              <a:rPr lang="en-US" dirty="0"/>
              <a:t>Bilirubin bound to albumin does not usually enter the CNS and is thought to be nontoxic.</a:t>
            </a:r>
          </a:p>
          <a:p>
            <a:pPr marL="916686" lvl="1" indent="-514350">
              <a:buFontTx/>
              <a:buBlip>
                <a:blip r:embed="rId3"/>
              </a:buBlip>
              <a:defRPr/>
            </a:pPr>
            <a:r>
              <a:rPr lang="en-US" dirty="0"/>
              <a:t>Displacement of bilirubin from albumin by drugs, such as the sulfonamides, or by free fatty acids (FFAs) at high molar ratios of FFA: albumin, may increase bilirubin toxicity </a:t>
            </a:r>
          </a:p>
          <a:p>
            <a:pPr>
              <a:defRPr/>
            </a:pPr>
            <a:r>
              <a:rPr lang="en-US" dirty="0"/>
              <a:t>2. Uptake. </a:t>
            </a:r>
            <a:r>
              <a:rPr lang="en-US" dirty="0" err="1"/>
              <a:t>Nonpolar</a:t>
            </a:r>
            <a:r>
              <a:rPr lang="en-US" dirty="0"/>
              <a:t>, fat-soluble bilirubin (dissociated from albumin) crosses the </a:t>
            </a:r>
            <a:r>
              <a:rPr lang="en-US" dirty="0" err="1"/>
              <a:t>hepatocyte</a:t>
            </a:r>
            <a:r>
              <a:rPr lang="en-US" dirty="0"/>
              <a:t> plasma membrane and is bound mainly to </a:t>
            </a:r>
            <a:r>
              <a:rPr lang="en-US" dirty="0" err="1"/>
              <a:t>cytoplasmic</a:t>
            </a:r>
            <a:r>
              <a:rPr lang="en-US" dirty="0"/>
              <a:t> </a:t>
            </a:r>
            <a:r>
              <a:rPr lang="en-US" dirty="0" err="1"/>
              <a:t>ligandin</a:t>
            </a:r>
            <a:r>
              <a:rPr lang="en-US" dirty="0"/>
              <a:t> (Y protein) for transport to the smooth endoplasmic reticulum. Phenobarbital increases the concentration of </a:t>
            </a:r>
            <a:r>
              <a:rPr lang="en-US" dirty="0" err="1"/>
              <a:t>ligandin</a:t>
            </a:r>
            <a:r>
              <a:rPr lang="en-US" dirty="0"/>
              <a:t>.</a:t>
            </a:r>
          </a:p>
          <a:p>
            <a:pPr>
              <a:defRPr/>
            </a:pPr>
            <a:r>
              <a:rPr lang="en-US" dirty="0"/>
              <a:t>3. Conjugation. Unconjugated (indirect) bilirubin (UCB) is converted to water-soluble conjugated (direct) bilirubin (CB) in the smooth endoplasmic reticulum by </a:t>
            </a:r>
            <a:r>
              <a:rPr lang="en-US" dirty="0" err="1"/>
              <a:t>uridine</a:t>
            </a:r>
            <a:r>
              <a:rPr lang="en-US" dirty="0"/>
              <a:t> </a:t>
            </a:r>
            <a:r>
              <a:rPr lang="en-US" dirty="0" err="1"/>
              <a:t>diphosphate</a:t>
            </a:r>
            <a:r>
              <a:rPr lang="en-US" dirty="0"/>
              <a:t> </a:t>
            </a:r>
            <a:r>
              <a:rPr lang="en-US" dirty="0" err="1"/>
              <a:t>glucuronyl-transferase</a:t>
            </a:r>
            <a:r>
              <a:rPr lang="en-US" dirty="0"/>
              <a:t> (UDPG-T). This enzyme is inducible by </a:t>
            </a:r>
            <a:r>
              <a:rPr lang="en-US" dirty="0" err="1"/>
              <a:t>phenobarbital</a:t>
            </a:r>
            <a:r>
              <a:rPr lang="en-US" dirty="0"/>
              <a:t> and catalyzes the formation of bilirubin monoglucuronide. The monoglucuronide may be further conjugated to bilirubin </a:t>
            </a:r>
            <a:r>
              <a:rPr lang="en-US" dirty="0" err="1"/>
              <a:t>diglucuronide</a:t>
            </a:r>
            <a:r>
              <a:rPr lang="en-US" dirty="0"/>
              <a:t>. Both mono- and </a:t>
            </a:r>
            <a:r>
              <a:rPr lang="en-US" dirty="0" err="1"/>
              <a:t>diglucuronide</a:t>
            </a:r>
            <a:r>
              <a:rPr lang="en-US" dirty="0"/>
              <a:t> forms of CB are able to be excreted into the bile </a:t>
            </a:r>
            <a:r>
              <a:rPr lang="en-US" dirty="0" err="1"/>
              <a:t>canaliculi</a:t>
            </a:r>
            <a:r>
              <a:rPr lang="en-US" dirty="0"/>
              <a:t> against a concentration gradient.</a:t>
            </a:r>
          </a:p>
          <a:p>
            <a:pPr>
              <a:defRPr/>
            </a:pPr>
            <a:endParaRPr 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D2387B-2FF1-45BE-A6DE-BE24F0DCA033}" type="slidenum">
              <a:rPr lang="en-US" smtClean="0"/>
              <a:pPr/>
              <a:t>104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charset="0"/>
                <a:cs typeface="Arial" charset="0"/>
              </a:rPr>
              <a:t>Porphyria </a:t>
            </a:r>
          </a:p>
          <a:p>
            <a:r>
              <a:rPr lang="en-US">
                <a:latin typeface="Arial" charset="0"/>
                <a:cs typeface="Arial" charset="0"/>
              </a:rPr>
              <a:t>		Direct hyperbil.</a:t>
            </a:r>
          </a:p>
          <a:p>
            <a:endParaRPr lang="en-US"/>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0BB062-08FF-42A6-A910-EEF27437DD19}" type="slidenum">
              <a:rPr lang="en-US" smtClean="0"/>
              <a:pPr/>
              <a:t>141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charset="0"/>
                <a:cs typeface="Arial" charset="0"/>
              </a:rPr>
              <a:t>Strictly monitor the </a:t>
            </a:r>
            <a:r>
              <a:rPr lang="en-US" b="1" dirty="0">
                <a:latin typeface="Arial" charset="0"/>
                <a:cs typeface="Arial" charset="0"/>
              </a:rPr>
              <a:t>vital signs </a:t>
            </a:r>
            <a:r>
              <a:rPr lang="en-US" dirty="0">
                <a:latin typeface="Arial" charset="0"/>
                <a:cs typeface="Arial" charset="0"/>
              </a:rPr>
              <a:t>during the  procedure. </a:t>
            </a:r>
          </a:p>
          <a:p>
            <a:r>
              <a:rPr lang="en-US" dirty="0">
                <a:latin typeface="Arial" charset="0"/>
                <a:cs typeface="Arial" charset="0"/>
              </a:rPr>
              <a:t>Determine post transfusion  </a:t>
            </a:r>
            <a:r>
              <a:rPr lang="en-US" b="1" dirty="0">
                <a:latin typeface="Arial" charset="0"/>
                <a:cs typeface="Arial" charset="0"/>
              </a:rPr>
              <a:t>HCT 4-6 hours </a:t>
            </a:r>
            <a:r>
              <a:rPr lang="en-US" dirty="0">
                <a:latin typeface="Arial" charset="0"/>
                <a:cs typeface="Arial" charset="0"/>
              </a:rPr>
              <a:t>after the procedure.</a:t>
            </a:r>
          </a:p>
          <a:p>
            <a:r>
              <a:rPr lang="en-US" dirty="0">
                <a:latin typeface="Arial" charset="0"/>
                <a:cs typeface="Arial" charset="0"/>
              </a:rPr>
              <a:t>Determine </a:t>
            </a:r>
            <a:r>
              <a:rPr lang="en-US" b="1" dirty="0">
                <a:latin typeface="Arial" charset="0"/>
                <a:cs typeface="Arial" charset="0"/>
              </a:rPr>
              <a:t>bilirubin 4 hourly </a:t>
            </a:r>
            <a:r>
              <a:rPr lang="en-US" dirty="0">
                <a:latin typeface="Arial" charset="0"/>
                <a:cs typeface="Arial" charset="0"/>
              </a:rPr>
              <a:t>after the procedure. </a:t>
            </a:r>
          </a:p>
          <a:p>
            <a:r>
              <a:rPr lang="en-US" dirty="0">
                <a:latin typeface="Arial" charset="0"/>
                <a:cs typeface="Arial" charset="0"/>
              </a:rPr>
              <a:t>Monitor </a:t>
            </a:r>
            <a:r>
              <a:rPr lang="en-US" b="1" dirty="0">
                <a:latin typeface="Arial" charset="0"/>
                <a:cs typeface="Arial" charset="0"/>
              </a:rPr>
              <a:t>RBS every 30-60 </a:t>
            </a:r>
            <a:r>
              <a:rPr lang="en-US" dirty="0">
                <a:latin typeface="Arial" charset="0"/>
                <a:cs typeface="Arial" charset="0"/>
              </a:rPr>
              <a:t>minutes during the procedure and 2-4 hourly for the first 24 hours after procedure.</a:t>
            </a:r>
          </a:p>
          <a:p>
            <a:r>
              <a:rPr lang="en-US" dirty="0">
                <a:latin typeface="Arial" charset="0"/>
                <a:cs typeface="Arial" charset="0"/>
              </a:rPr>
              <a:t>Calcium </a:t>
            </a:r>
            <a:r>
              <a:rPr lang="en-US" dirty="0" err="1">
                <a:latin typeface="Arial" charset="0"/>
                <a:cs typeface="Arial" charset="0"/>
              </a:rPr>
              <a:t>gluconate</a:t>
            </a:r>
            <a:r>
              <a:rPr lang="en-US" dirty="0">
                <a:latin typeface="Arial" charset="0"/>
                <a:cs typeface="Arial" charset="0"/>
              </a:rPr>
              <a:t> slowly via a peripheral vein under strict cardiac monitoring after every 100ml of blood is exchanged.</a:t>
            </a:r>
          </a:p>
          <a:p>
            <a:r>
              <a:rPr lang="en-US" b="1" u="sng" dirty="0" err="1">
                <a:latin typeface="Arial" charset="0"/>
                <a:cs typeface="Arial" charset="0"/>
              </a:rPr>
              <a:t>Cloxacillin</a:t>
            </a:r>
            <a:r>
              <a:rPr lang="en-US" b="1" u="sng" dirty="0">
                <a:latin typeface="Arial" charset="0"/>
                <a:cs typeface="Arial" charset="0"/>
              </a:rPr>
              <a:t> 50mg/Kg bid for 2- 3 days and </a:t>
            </a:r>
            <a:r>
              <a:rPr lang="en-US" b="1" u="sng" dirty="0" err="1">
                <a:latin typeface="Arial" charset="0"/>
                <a:cs typeface="Arial" charset="0"/>
              </a:rPr>
              <a:t>gentamicin</a:t>
            </a:r>
            <a:r>
              <a:rPr lang="en-US" b="1" u="sng" dirty="0">
                <a:latin typeface="Arial" charset="0"/>
                <a:cs typeface="Arial" charset="0"/>
              </a:rPr>
              <a:t> 5mg/kg BID for 2-3 days.</a:t>
            </a:r>
          </a:p>
          <a:p>
            <a:r>
              <a:rPr lang="en-US" b="1" u="sng" dirty="0">
                <a:latin typeface="Arial" charset="0"/>
                <a:cs typeface="Arial" charset="0"/>
              </a:rPr>
              <a:t>Keep baby NPO for 4 hours before and after procedure. </a:t>
            </a:r>
          </a:p>
          <a:p>
            <a:endParaRPr lang="en-US" dirty="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5B5635-4A93-47E9-8BA1-026CF25C7EA3}" type="slidenum">
              <a:rPr lang="en-US" smtClean="0"/>
              <a:pPr/>
              <a:t>147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9443EE-E238-4B79-B355-E572BAF3EADC}" type="slidenum">
              <a:rPr lang="en-US" smtClean="0"/>
              <a:pPr/>
              <a:t>168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Clearing of airway, ensuring adequate breathing and circulation are the first line of management.</a:t>
            </a:r>
          </a:p>
          <a:p>
            <a:pPr>
              <a:buNone/>
            </a:pPr>
            <a:r>
              <a:rPr lang="en-US" dirty="0"/>
              <a:t>2. Warm, humidified oxygen is given with a head box, preferably with a FiO2 meter and pulse </a:t>
            </a:r>
            <a:r>
              <a:rPr lang="en-US" dirty="0" err="1"/>
              <a:t>oximeter</a:t>
            </a:r>
            <a:r>
              <a:rPr lang="en-US" dirty="0"/>
              <a:t> monitoring to determine the amount of oxygen required.</a:t>
            </a:r>
          </a:p>
          <a:p>
            <a:pPr>
              <a:buNone/>
            </a:pPr>
            <a:r>
              <a:rPr lang="en-US" dirty="0"/>
              <a:t>3. Maintenance of correct temperature is essential. HMD and PPHN are aggravated by hypothermia.</a:t>
            </a:r>
          </a:p>
          <a:p>
            <a:pPr>
              <a:buNone/>
            </a:pPr>
            <a:r>
              <a:rPr lang="en-US" dirty="0"/>
              <a:t>4. Fluid and electrolyte management: Electrolyte balance, fluids, calcium and glucose homeostasis are all equally important.</a:t>
            </a:r>
          </a:p>
          <a:p>
            <a:pPr>
              <a:buNone/>
            </a:pPr>
            <a:r>
              <a:rPr lang="en-US" dirty="0"/>
              <a:t>5. Maintenance of adequate </a:t>
            </a:r>
            <a:r>
              <a:rPr lang="en-US" dirty="0" err="1"/>
              <a:t>haemoglobin</a:t>
            </a:r>
            <a:r>
              <a:rPr lang="en-US" dirty="0"/>
              <a:t>: Any neonate with respiratory distress should have a packed cell volume (PCV) above 40% (but less than 75%).</a:t>
            </a:r>
          </a:p>
          <a:p>
            <a:pPr>
              <a:buNone/>
            </a:pPr>
            <a:r>
              <a:rPr lang="en-US" dirty="0"/>
              <a:t>6. broad spectrum antibiotics.</a:t>
            </a:r>
          </a:p>
        </p:txBody>
      </p:sp>
      <p:sp>
        <p:nvSpPr>
          <p:cNvPr id="4" name="Slide Number Placeholder 3"/>
          <p:cNvSpPr>
            <a:spLocks noGrp="1"/>
          </p:cNvSpPr>
          <p:nvPr>
            <p:ph type="sldNum" sz="quarter" idx="10"/>
          </p:nvPr>
        </p:nvSpPr>
        <p:spPr/>
        <p:txBody>
          <a:bodyPr/>
          <a:lstStyle/>
          <a:p>
            <a:fld id="{E3EC2EAB-054C-44AA-B6E2-7DAAFBE540F2}"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SP-B is required for normal pulmonary function . Infants with a mutation in the SFTPB gene resulting in deficient or abnormal SP-B expression have severe respiratory failure that is lethal in the perinatal period .</a:t>
            </a:r>
          </a:p>
          <a:p>
            <a:r>
              <a:rPr lang="en-US" sz="1200" dirty="0"/>
              <a:t> In this case, type II cells lack typical lamellar bodies, have abnormal accumulation of lipid vesicles, and cannot process SP-C precursor protein </a:t>
            </a:r>
          </a:p>
          <a:p>
            <a:r>
              <a:rPr lang="en-US" sz="1200" dirty="0"/>
              <a:t>SP-C promotes the formation of the </a:t>
            </a:r>
            <a:r>
              <a:rPr lang="en-US" sz="1200" dirty="0" err="1"/>
              <a:t>phospholipid</a:t>
            </a:r>
            <a:r>
              <a:rPr lang="en-US" sz="1200" dirty="0"/>
              <a:t> film lining the alveolus . </a:t>
            </a:r>
          </a:p>
          <a:p>
            <a:r>
              <a:rPr lang="en-US" sz="1200" dirty="0"/>
              <a:t>Humans with SP-C deficiency do not have respiratory distress at birth, but develop interstitial pulmonary </a:t>
            </a:r>
            <a:r>
              <a:rPr lang="en-US" sz="1200" dirty="0">
                <a:latin typeface="Calibri" pitchFamily="34" charset="0"/>
                <a:ea typeface="Calibri" pitchFamily="34" charset="0"/>
                <a:cs typeface="Calibri" pitchFamily="34" charset="0"/>
              </a:rPr>
              <a:t>fibrosis</a:t>
            </a:r>
            <a:r>
              <a:rPr lang="en-US" sz="1200" dirty="0"/>
              <a:t> in early childhood. </a:t>
            </a:r>
          </a:p>
          <a:p>
            <a:r>
              <a:rPr lang="en-US" sz="1200" dirty="0"/>
              <a:t>SP-A and SP-D are small hydrophilic proteins that are members of the </a:t>
            </a:r>
            <a:r>
              <a:rPr lang="en-US" sz="1200" dirty="0" err="1"/>
              <a:t>collectin</a:t>
            </a:r>
            <a:r>
              <a:rPr lang="en-US" sz="1200" dirty="0"/>
              <a:t> protein family. </a:t>
            </a:r>
          </a:p>
          <a:p>
            <a:r>
              <a:rPr lang="en-US" sz="1200" dirty="0"/>
              <a:t>The primary role of these proteins is in host defense of the lung . </a:t>
            </a:r>
          </a:p>
          <a:p>
            <a:r>
              <a:rPr lang="en-US" sz="1200" dirty="0"/>
              <a:t>SP-A and SP-D facilitate the uptake and killing of bacterial and viral pathogens by immune cells, and appear to have a direct antimicrobial role</a:t>
            </a:r>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Char char="Ø"/>
            </a:pPr>
            <a:r>
              <a:rPr lang="en-US" b="1" dirty="0"/>
              <a:t>Onset of </a:t>
            </a:r>
            <a:r>
              <a:rPr lang="en-US" b="1" dirty="0" err="1"/>
              <a:t>Sxs</a:t>
            </a:r>
            <a:r>
              <a:rPr lang="en-US" b="1" dirty="0"/>
              <a:t> </a:t>
            </a:r>
            <a:r>
              <a:rPr lang="en-US" dirty="0"/>
              <a:t>– with in 6 hrs of life </a:t>
            </a:r>
          </a:p>
          <a:p>
            <a:pPr lvl="0"/>
            <a:r>
              <a:rPr lang="en-US" dirty="0" err="1"/>
              <a:t>Tachypnea</a:t>
            </a:r>
            <a:r>
              <a:rPr lang="en-US" dirty="0"/>
              <a:t> </a:t>
            </a:r>
          </a:p>
          <a:p>
            <a:pPr lvl="0"/>
            <a:r>
              <a:rPr lang="en-US" dirty="0"/>
              <a:t>Expiratory grunting </a:t>
            </a:r>
          </a:p>
          <a:p>
            <a:pPr lvl="0"/>
            <a:r>
              <a:rPr lang="en-US" dirty="0"/>
              <a:t>Retractions </a:t>
            </a:r>
          </a:p>
          <a:p>
            <a:pPr lvl="0"/>
            <a:r>
              <a:rPr lang="en-US" dirty="0"/>
              <a:t>Cyanosis , often relatively unresponsive to oxygen administration</a:t>
            </a:r>
          </a:p>
          <a:p>
            <a:pPr lvl="0"/>
            <a:r>
              <a:rPr lang="en-US" dirty="0"/>
              <a:t>Symmetrically reduced air entry </a:t>
            </a:r>
          </a:p>
          <a:p>
            <a:pPr lvl="0"/>
            <a:r>
              <a:rPr lang="en-US" dirty="0"/>
              <a:t>blood pressure may fall; fatigue, cyanosis, and pallor increase, and grunting decreases or disappears as the condition worsens</a:t>
            </a:r>
          </a:p>
          <a:p>
            <a:pPr lvl="0">
              <a:buFont typeface="Wingdings" pitchFamily="2" charset="2"/>
              <a:buChar char="Ø"/>
            </a:pPr>
            <a:r>
              <a:rPr lang="en-US" dirty="0"/>
              <a:t>In most cases, the symptoms and signs reach a peak within 3 days</a:t>
            </a:r>
          </a:p>
          <a:p>
            <a:pPr lvl="0">
              <a:buFont typeface="Wingdings" pitchFamily="2" charset="2"/>
              <a:buChar char="Ø"/>
            </a:pPr>
            <a:r>
              <a:rPr lang="en-US" dirty="0"/>
              <a:t>Death usually occurs between days two and seven associated with alveolar air leaks (interstitial emphysema, </a:t>
            </a:r>
            <a:r>
              <a:rPr lang="en-US" dirty="0" err="1"/>
              <a:t>pneumothorax</a:t>
            </a:r>
            <a:r>
              <a:rPr lang="en-US" dirty="0"/>
              <a:t>), pulmonary hemorrhage, or IVH</a:t>
            </a:r>
          </a:p>
          <a:p>
            <a:r>
              <a:rPr lang="en-US" dirty="0"/>
              <a:t>With continued recovery the infant is usually asymptomatic and in room air by 7–10 days of age.</a:t>
            </a:r>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None/>
            </a:pPr>
            <a:r>
              <a:rPr lang="en-US" dirty="0"/>
              <a:t>1. Keep in </a:t>
            </a:r>
            <a:r>
              <a:rPr lang="en-US" dirty="0" err="1"/>
              <a:t>thermoneutral</a:t>
            </a:r>
            <a:r>
              <a:rPr lang="en-US" dirty="0"/>
              <a:t> zone </a:t>
            </a:r>
          </a:p>
          <a:p>
            <a:pPr lvl="0"/>
            <a:r>
              <a:rPr lang="en-US" dirty="0"/>
              <a:t>Avoid hypothermia</a:t>
            </a:r>
          </a:p>
          <a:p>
            <a:pPr lvl="0"/>
            <a:r>
              <a:rPr lang="en-US" dirty="0"/>
              <a:t>Maintain core T° between 36.5 and 37°C</a:t>
            </a:r>
          </a:p>
          <a:p>
            <a:pPr lvl="0">
              <a:buNone/>
            </a:pPr>
            <a:r>
              <a:rPr lang="en-US" dirty="0"/>
              <a:t>2. Adequate oxygenation </a:t>
            </a:r>
          </a:p>
          <a:p>
            <a:pPr lvl="0"/>
            <a:r>
              <a:rPr lang="en-US" dirty="0"/>
              <a:t>Warm humidified oxygen</a:t>
            </a:r>
          </a:p>
          <a:p>
            <a:pPr lvl="0"/>
            <a:r>
              <a:rPr lang="en-US" dirty="0"/>
              <a:t>Sufficient to keep arterial levels between 50 and70mmhHg(85 -95%)</a:t>
            </a:r>
          </a:p>
          <a:p>
            <a:pPr lvl="0"/>
            <a:r>
              <a:rPr lang="en-US" b="1" dirty="0"/>
              <a:t>CPAP</a:t>
            </a:r>
            <a:r>
              <a:rPr lang="en-US" dirty="0"/>
              <a:t>-  to prevent alveolar collapse</a:t>
            </a:r>
          </a:p>
          <a:p>
            <a:pPr>
              <a:buNone/>
            </a:pPr>
            <a:r>
              <a:rPr lang="en-US" dirty="0"/>
              <a:t>             - Improves ventilation- perfusion matching</a:t>
            </a:r>
          </a:p>
          <a:p>
            <a:r>
              <a:rPr lang="en-US" b="1" dirty="0"/>
              <a:t>Indications :</a:t>
            </a:r>
          </a:p>
          <a:p>
            <a:pPr lvl="0">
              <a:buNone/>
            </a:pPr>
            <a:r>
              <a:rPr lang="en-US" dirty="0"/>
              <a:t>a. Inability to maintain Pao2 above 50mmHg</a:t>
            </a:r>
          </a:p>
          <a:p>
            <a:pPr lvl="0">
              <a:buNone/>
            </a:pPr>
            <a:r>
              <a:rPr lang="en-US" dirty="0"/>
              <a:t>b. Prolonged </a:t>
            </a:r>
            <a:r>
              <a:rPr lang="en-US" dirty="0" err="1"/>
              <a:t>apnoeic</a:t>
            </a:r>
            <a:r>
              <a:rPr lang="en-US" dirty="0"/>
              <a:t> attack of prematurity</a:t>
            </a:r>
          </a:p>
          <a:p>
            <a:pPr lvl="0">
              <a:buNone/>
            </a:pPr>
            <a:r>
              <a:rPr lang="en-US" dirty="0"/>
              <a:t>c. </a:t>
            </a:r>
            <a:r>
              <a:rPr lang="en-US" dirty="0" err="1"/>
              <a:t>Prophylacticaly</a:t>
            </a:r>
            <a:r>
              <a:rPr lang="en-US" dirty="0"/>
              <a:t> in extreme preterm babies</a:t>
            </a:r>
          </a:p>
          <a:p>
            <a:pPr lvl="0">
              <a:buNone/>
            </a:pPr>
            <a:r>
              <a:rPr lang="en-US" dirty="0"/>
              <a:t>3. Optimize fluid intake and </a:t>
            </a:r>
            <a:r>
              <a:rPr lang="en-US" dirty="0" err="1"/>
              <a:t>calori</a:t>
            </a:r>
            <a:endParaRPr lang="en-US" dirty="0"/>
          </a:p>
          <a:p>
            <a:pPr lvl="0">
              <a:buNone/>
            </a:pPr>
            <a:r>
              <a:rPr lang="en-US" sz="2800" dirty="0"/>
              <a:t>                    keep NPO</a:t>
            </a:r>
          </a:p>
          <a:p>
            <a:pPr lvl="3"/>
            <a:r>
              <a:rPr lang="en-US" sz="2800" dirty="0"/>
              <a:t>Put them on maintenance IV fluid for the first 24hrs</a:t>
            </a:r>
          </a:p>
          <a:p>
            <a:pPr lvl="3"/>
            <a:r>
              <a:rPr lang="en-US" sz="2800" dirty="0"/>
              <a:t>Breast milk or formula feeding with NG tube when respiratory distress </a:t>
            </a:r>
            <a:r>
              <a:rPr lang="en-US" sz="2800" dirty="0" err="1"/>
              <a:t>stablize</a:t>
            </a:r>
            <a:endParaRPr lang="en-US" sz="2800" dirty="0"/>
          </a:p>
          <a:p>
            <a:pPr lvl="0">
              <a:buNone/>
            </a:pPr>
            <a:r>
              <a:rPr lang="en-US" dirty="0"/>
              <a:t>4. Metabolic acidosis</a:t>
            </a:r>
          </a:p>
          <a:p>
            <a:pPr lvl="0">
              <a:buNone/>
            </a:pPr>
            <a:r>
              <a:rPr lang="en-US" dirty="0"/>
              <a:t>          -Sodium bicarbonate, 1–2 </a:t>
            </a:r>
            <a:r>
              <a:rPr lang="en-US" dirty="0" err="1"/>
              <a:t>mEq</a:t>
            </a:r>
            <a:r>
              <a:rPr lang="en-US" dirty="0"/>
              <a:t>/kg, may be administered over a 15–20 min period</a:t>
            </a:r>
          </a:p>
          <a:p>
            <a:pPr lvl="0">
              <a:buNone/>
            </a:pPr>
            <a:r>
              <a:rPr lang="en-US" dirty="0"/>
              <a:t>5. Antibiotics </a:t>
            </a:r>
          </a:p>
          <a:p>
            <a:pPr lvl="1"/>
            <a:r>
              <a:rPr lang="en-US" dirty="0"/>
              <a:t>Difficulty of distinguishing </a:t>
            </a:r>
            <a:r>
              <a:rPr lang="en-US" b="1" dirty="0"/>
              <a:t>group B streptococcal</a:t>
            </a:r>
            <a:r>
              <a:rPr lang="en-US" dirty="0"/>
              <a:t> or other bacterial infections</a:t>
            </a:r>
          </a:p>
          <a:p>
            <a:pPr lvl="1"/>
            <a:r>
              <a:rPr lang="en-US" dirty="0"/>
              <a:t>Antibiotic therapy is indicated </a:t>
            </a:r>
            <a:r>
              <a:rPr lang="en-US" dirty="0" err="1"/>
              <a:t>empericaly</a:t>
            </a:r>
            <a:r>
              <a:rPr lang="en-US" dirty="0"/>
              <a:t> until culture result obtained</a:t>
            </a:r>
          </a:p>
          <a:p>
            <a:pPr lvl="1"/>
            <a:r>
              <a:rPr lang="en-US" dirty="0" err="1"/>
              <a:t>Ampiciline</a:t>
            </a:r>
            <a:r>
              <a:rPr lang="en-US" dirty="0"/>
              <a:t> plus </a:t>
            </a:r>
            <a:r>
              <a:rPr lang="en-US" dirty="0" err="1"/>
              <a:t>Gentamicin</a:t>
            </a:r>
            <a:endParaRPr lang="en-US" dirty="0"/>
          </a:p>
          <a:p>
            <a:pPr lvl="0">
              <a:buNone/>
            </a:pPr>
            <a:r>
              <a:rPr lang="en-US" dirty="0"/>
              <a:t>6. </a:t>
            </a:r>
            <a:r>
              <a:rPr lang="en-US" dirty="0" err="1"/>
              <a:t>Endracheal</a:t>
            </a:r>
            <a:r>
              <a:rPr lang="en-US" dirty="0"/>
              <a:t> </a:t>
            </a:r>
            <a:r>
              <a:rPr lang="en-US" b="1" dirty="0"/>
              <a:t>exogenous surfactant</a:t>
            </a:r>
            <a:endParaRPr lang="en-US" dirty="0"/>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CBC,ANC </a:t>
            </a:r>
          </a:p>
          <a:p>
            <a:pPr lvl="0"/>
            <a:r>
              <a:rPr lang="en-US" dirty="0"/>
              <a:t>Gastric aspirate for PMNL </a:t>
            </a:r>
          </a:p>
          <a:p>
            <a:pPr lvl="0"/>
            <a:r>
              <a:rPr lang="en-US" dirty="0"/>
              <a:t>Blood culture </a:t>
            </a:r>
          </a:p>
          <a:p>
            <a:pPr lvl="0"/>
            <a:r>
              <a:rPr lang="en-US" dirty="0"/>
              <a:t>CSF analysis</a:t>
            </a:r>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Acute or chronic </a:t>
            </a:r>
            <a:r>
              <a:rPr lang="en-US" b="1" u="sng" dirty="0"/>
              <a:t>hypoxia</a:t>
            </a:r>
            <a:r>
              <a:rPr lang="en-US" dirty="0"/>
              <a:t> can result in passage Meconium in </a:t>
            </a:r>
            <a:r>
              <a:rPr lang="en-US" dirty="0" err="1"/>
              <a:t>utero</a:t>
            </a:r>
            <a:r>
              <a:rPr lang="en-US" dirty="0"/>
              <a:t> </a:t>
            </a:r>
          </a:p>
          <a:p>
            <a:pPr lvl="0"/>
            <a:r>
              <a:rPr lang="en-US" dirty="0"/>
              <a:t>In this setting, gasping by the fetus or newly born infant can cause aspiration of Meconium stained amniotic fluid </a:t>
            </a:r>
          </a:p>
          <a:p>
            <a:pPr lvl="0"/>
            <a:r>
              <a:rPr lang="en-US" dirty="0"/>
              <a:t>Meconium aspirated can lead to air way obstruction, interfere with oxygenation , chemical </a:t>
            </a:r>
            <a:r>
              <a:rPr lang="en-US" dirty="0" err="1"/>
              <a:t>pneumonitis</a:t>
            </a:r>
            <a:r>
              <a:rPr lang="en-US" dirty="0"/>
              <a:t> and, ultimately severe respiratory distress</a:t>
            </a:r>
          </a:p>
          <a:p>
            <a:endParaRPr lang="en-US" dirty="0"/>
          </a:p>
        </p:txBody>
      </p:sp>
      <p:sp>
        <p:nvSpPr>
          <p:cNvPr id="4" name="Slide Number Placeholder 3"/>
          <p:cNvSpPr>
            <a:spLocks noGrp="1"/>
          </p:cNvSpPr>
          <p:nvPr>
            <p:ph type="sldNum" sz="quarter" idx="10"/>
          </p:nvPr>
        </p:nvSpPr>
        <p:spPr/>
        <p:txBody>
          <a:bodyPr/>
          <a:lstStyle/>
          <a:p>
            <a:fld id="{E3EC2EAB-054C-44AA-B6E2-7DAAFBE540F2}"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ln>
            <a:miter lim="800000"/>
            <a:headEnd/>
            <a:tailEnd/>
          </a:ln>
        </p:spPr>
        <p:txBody>
          <a:bodyPr/>
          <a:lstStyle/>
          <a:p>
            <a:fld id="{FC4162D7-CF2E-4154-A8B6-E98846888515}" type="slidenum">
              <a:rPr lang="en-US" altLang="en-US"/>
              <a:pPr/>
              <a:t>58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D8B81BC7-1181-45A0-BB2F-83F51D4230C7}" type="datetimeFigureOut">
              <a:rPr lang="en-US" smtClean="0"/>
              <a:pPr/>
              <a:t>4/27/2020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1BC7-1181-45A0-BB2F-83F51D4230C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1BC7-1181-45A0-BB2F-83F51D4230C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B81BC7-1181-45A0-BB2F-83F51D4230C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B81BC7-1181-45A0-BB2F-83F51D4230C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B81BC7-1181-45A0-BB2F-83F51D4230C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D8B81BC7-1181-45A0-BB2F-83F51D4230C7}" type="datetimeFigureOut">
              <a:rPr lang="en-US" smtClean="0"/>
              <a:pPr/>
              <a:t>4/27/2020</a:t>
            </a:fld>
            <a:endParaRPr lang="en-US"/>
          </a:p>
        </p:txBody>
      </p:sp>
      <p:sp>
        <p:nvSpPr>
          <p:cNvPr id="27" name="Slide Number Placeholder 26"/>
          <p:cNvSpPr>
            <a:spLocks noGrp="1"/>
          </p:cNvSpPr>
          <p:nvPr>
            <p:ph type="sldNum" sz="quarter" idx="11"/>
          </p:nvPr>
        </p:nvSpPr>
        <p:spPr/>
        <p:txBody>
          <a:bodyPr rtlCol="0"/>
          <a:lstStyle/>
          <a:p>
            <a:fld id="{BAF83927-6BD9-4AE3-A9A9-FCF2955109F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D8B81BC7-1181-45A0-BB2F-83F51D4230C7}" type="datetimeFigureOut">
              <a:rPr lang="en-US" smtClean="0"/>
              <a:pPr/>
              <a:t>4/27/2020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81BC7-1181-45A0-BB2F-83F51D4230C7}"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B81BC7-1181-45A0-BB2F-83F51D4230C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B81BC7-1181-45A0-BB2F-83F51D4230C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3927-6BD9-4AE3-A9A9-FCF2955109F4}"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8B81BC7-1181-45A0-BB2F-83F51D4230C7}" type="datetimeFigureOut">
              <a:rPr lang="en-US" smtClean="0"/>
              <a:pPr/>
              <a:t>4/27/2020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AF83927-6BD9-4AE3-A9A9-FCF295510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upload.wikimedia.org/wikipedia/commons/e/e1/Ventricular_septal_defect-en.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p:cNvPicPr>
          <p:nvPr>
            <p:ph sz="quarter" idx="1"/>
          </p:nvPr>
        </p:nvPicPr>
        <p:blipFill>
          <a:blip r:embed="rId2" cstate="print"/>
          <a:srcRect/>
          <a:stretch>
            <a:fillRect/>
          </a:stretch>
        </p:blipFill>
        <p:spPr bwMode="auto">
          <a:xfrm>
            <a:off x="0" y="457201"/>
            <a:ext cx="9144000" cy="1527856"/>
          </a:xfrm>
          <a:prstGeom prst="rect">
            <a:avLst/>
          </a:prstGeom>
          <a:noFill/>
          <a:ln w="9525">
            <a:noFill/>
            <a:miter lim="800000"/>
            <a:headEnd/>
            <a:tailEnd/>
          </a:ln>
        </p:spPr>
      </p:pic>
      <p:sp>
        <p:nvSpPr>
          <p:cNvPr id="11" name="Flowchart: Process 10"/>
          <p:cNvSpPr/>
          <p:nvPr/>
        </p:nvSpPr>
        <p:spPr>
          <a:xfrm>
            <a:off x="0" y="1967345"/>
            <a:ext cx="9144000" cy="4364182"/>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solidFill>
                  <a:schemeClr val="tx1"/>
                </a:solidFill>
                <a:latin typeface="Nyala" pitchFamily="2" charset="0"/>
                <a:cs typeface="Times New Roman" panose="02020603050405020304" pitchFamily="18" charset="0"/>
              </a:rPr>
              <a:t>University of Gondar </a:t>
            </a:r>
          </a:p>
          <a:p>
            <a:pPr algn="ctr"/>
            <a:r>
              <a:rPr lang="en-US" sz="3200" b="1" dirty="0">
                <a:solidFill>
                  <a:schemeClr val="tx1"/>
                </a:solidFill>
                <a:latin typeface="Nyala" pitchFamily="2" charset="0"/>
                <a:cs typeface="Times New Roman" panose="02020603050405020304" pitchFamily="18" charset="0"/>
              </a:rPr>
              <a:t>College of Medicine and Health sciences</a:t>
            </a:r>
          </a:p>
          <a:p>
            <a:pPr algn="ctr"/>
            <a:r>
              <a:rPr lang="en-US" sz="3200" b="1" dirty="0">
                <a:solidFill>
                  <a:schemeClr val="tx1"/>
                </a:solidFill>
                <a:latin typeface="Nyala" pitchFamily="2" charset="0"/>
                <a:cs typeface="Times New Roman" panose="02020603050405020304" pitchFamily="18" charset="0"/>
              </a:rPr>
              <a:t>School of Midwifery</a:t>
            </a:r>
          </a:p>
          <a:p>
            <a:pPr algn="ctr"/>
            <a:r>
              <a:rPr lang="en-US" sz="3200" b="1" dirty="0">
                <a:solidFill>
                  <a:schemeClr val="tx1"/>
                </a:solidFill>
                <a:latin typeface="Nyala" pitchFamily="2" charset="0"/>
                <a:cs typeface="Times New Roman" panose="02020603050405020304" pitchFamily="18" charset="0"/>
              </a:rPr>
              <a:t>Department of Clinical Midwifery</a:t>
            </a:r>
          </a:p>
          <a:p>
            <a:pPr algn="ctr"/>
            <a:r>
              <a:rPr lang="en-US" sz="3200" b="1" dirty="0">
                <a:solidFill>
                  <a:schemeClr val="tx1"/>
                </a:solidFill>
                <a:latin typeface="Nyala" pitchFamily="2" charset="0"/>
                <a:cs typeface="Times New Roman" panose="02020603050405020304" pitchFamily="18" charset="0"/>
              </a:rPr>
              <a:t>Neonatology for 3</a:t>
            </a:r>
            <a:r>
              <a:rPr lang="en-US" sz="3200" b="1" baseline="30000" dirty="0">
                <a:solidFill>
                  <a:schemeClr val="tx1"/>
                </a:solidFill>
                <a:latin typeface="Nyala" pitchFamily="2" charset="0"/>
                <a:cs typeface="Times New Roman" panose="02020603050405020304" pitchFamily="18" charset="0"/>
              </a:rPr>
              <a:t>rd</a:t>
            </a:r>
            <a:r>
              <a:rPr lang="en-US" sz="3200" b="1" dirty="0">
                <a:solidFill>
                  <a:schemeClr val="tx1"/>
                </a:solidFill>
                <a:latin typeface="Nyala" pitchFamily="2" charset="0"/>
                <a:cs typeface="Times New Roman" panose="02020603050405020304" pitchFamily="18" charset="0"/>
              </a:rPr>
              <a:t> year regular Bsc Midwifery students</a:t>
            </a:r>
          </a:p>
          <a:p>
            <a:pPr algn="ctr"/>
            <a:r>
              <a:rPr lang="en-US" sz="3200" b="1" dirty="0">
                <a:solidFill>
                  <a:schemeClr val="tx1"/>
                </a:solidFill>
                <a:latin typeface="Nyala" pitchFamily="2" charset="0"/>
                <a:cs typeface="Times New Roman" panose="02020603050405020304" pitchFamily="18" charset="0"/>
              </a:rPr>
              <a:t>By: Muhabaw Shumye (Bsc, Msc)</a:t>
            </a:r>
          </a:p>
          <a:p>
            <a:pPr algn="ctr"/>
            <a:r>
              <a:rPr lang="en-US" sz="3200" b="1" dirty="0">
                <a:solidFill>
                  <a:schemeClr val="tx1"/>
                </a:solidFill>
                <a:latin typeface="Nyala" pitchFamily="2" charset="0"/>
                <a:cs typeface="Times New Roman" panose="02020603050405020304" pitchFamily="18" charset="0"/>
              </a:rPr>
              <a:t>March/2020</a:t>
            </a:r>
          </a:p>
          <a:p>
            <a:pPr algn="ctr"/>
            <a:r>
              <a:rPr lang="en-US" sz="3200" b="1" dirty="0">
                <a:solidFill>
                  <a:schemeClr val="tx1"/>
                </a:solidFill>
                <a:latin typeface="Nyala" pitchFamily="2" charset="0"/>
                <a:cs typeface="Times New Roman" panose="02020603050405020304" pitchFamily="18" charset="0"/>
              </a:rPr>
              <a:t>Gondar, Ethiopia</a:t>
            </a:r>
          </a:p>
        </p:txBody>
      </p:sp>
    </p:spTree>
    <p:extLst>
      <p:ext uri="{BB962C8B-B14F-4D97-AF65-F5344CB8AC3E}">
        <p14:creationId xmlns:p14="http://schemas.microsoft.com/office/powerpoint/2010/main" val="26220356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p:txBody>
          <a:bodyPr>
            <a:normAutofit fontScale="77500" lnSpcReduction="20000"/>
          </a:bodyPr>
          <a:lstStyle/>
          <a:p>
            <a:pPr lvl="1">
              <a:lnSpc>
                <a:spcPct val="80000"/>
              </a:lnSpc>
              <a:buClr>
                <a:schemeClr val="hlink"/>
              </a:buClr>
              <a:buFontTx/>
              <a:buNone/>
            </a:pPr>
            <a:r>
              <a:rPr lang="en-US" b="1" dirty="0"/>
              <a:t>1. For </a:t>
            </a:r>
            <a:r>
              <a:rPr lang="en-US" sz="2800" b="1" dirty="0"/>
              <a:t>HMD </a:t>
            </a:r>
            <a:endParaRPr lang="en-US" sz="2800" dirty="0"/>
          </a:p>
          <a:p>
            <a:pPr lvl="2">
              <a:lnSpc>
                <a:spcPct val="80000"/>
              </a:lnSpc>
              <a:buClr>
                <a:schemeClr val="hlink"/>
              </a:buClr>
              <a:buFontTx/>
              <a:buChar char="•"/>
            </a:pPr>
            <a:r>
              <a:rPr lang="en-US" sz="2800" dirty="0"/>
              <a:t>Gestational age </a:t>
            </a:r>
          </a:p>
          <a:p>
            <a:pPr lvl="2">
              <a:lnSpc>
                <a:spcPct val="80000"/>
              </a:lnSpc>
              <a:buClr>
                <a:schemeClr val="hlink"/>
              </a:buClr>
              <a:buFontTx/>
              <a:buChar char="•"/>
            </a:pPr>
            <a:r>
              <a:rPr lang="en-US" sz="2800" dirty="0"/>
              <a:t>Previous preterm babies </a:t>
            </a:r>
          </a:p>
          <a:p>
            <a:pPr lvl="2">
              <a:lnSpc>
                <a:spcPct val="80000"/>
              </a:lnSpc>
              <a:buClr>
                <a:schemeClr val="hlink"/>
              </a:buClr>
              <a:buFontTx/>
              <a:buChar char="•"/>
            </a:pPr>
            <a:r>
              <a:rPr lang="en-US" sz="2800" dirty="0"/>
              <a:t>Antenatal prophylactic steroids </a:t>
            </a:r>
          </a:p>
          <a:p>
            <a:pPr lvl="2">
              <a:lnSpc>
                <a:spcPct val="80000"/>
              </a:lnSpc>
              <a:buClr>
                <a:schemeClr val="hlink"/>
              </a:buClr>
              <a:buFontTx/>
              <a:buChar char="•"/>
            </a:pPr>
            <a:r>
              <a:rPr lang="en-US" sz="2800" dirty="0"/>
              <a:t>APH </a:t>
            </a:r>
          </a:p>
          <a:p>
            <a:pPr lvl="2">
              <a:lnSpc>
                <a:spcPct val="80000"/>
              </a:lnSpc>
              <a:buClr>
                <a:schemeClr val="hlink"/>
              </a:buClr>
              <a:buFontTx/>
              <a:buChar char="•"/>
            </a:pPr>
            <a:r>
              <a:rPr lang="en-US" sz="2800" dirty="0"/>
              <a:t>Maternal DM</a:t>
            </a:r>
            <a:r>
              <a:rPr lang="en-US" sz="2500" dirty="0"/>
              <a:t> </a:t>
            </a:r>
            <a:endParaRPr lang="en-US" b="1" dirty="0"/>
          </a:p>
          <a:p>
            <a:pPr lvl="1">
              <a:lnSpc>
                <a:spcPct val="80000"/>
              </a:lnSpc>
              <a:buClr>
                <a:schemeClr val="hlink"/>
              </a:buClr>
              <a:buFontTx/>
              <a:buNone/>
            </a:pPr>
            <a:r>
              <a:rPr lang="en-US" b="1" dirty="0"/>
              <a:t>2.  For Congenital pneumonia</a:t>
            </a:r>
            <a:endParaRPr lang="en-US" dirty="0"/>
          </a:p>
          <a:p>
            <a:pPr lvl="2">
              <a:lnSpc>
                <a:spcPct val="80000"/>
              </a:lnSpc>
              <a:buClr>
                <a:schemeClr val="hlink"/>
              </a:buClr>
              <a:buFontTx/>
              <a:buChar char="•"/>
            </a:pPr>
            <a:r>
              <a:rPr lang="en-US" sz="2800" dirty="0"/>
              <a:t>PROM, foul smelling discharge </a:t>
            </a:r>
          </a:p>
          <a:p>
            <a:pPr lvl="2">
              <a:lnSpc>
                <a:spcPct val="80000"/>
              </a:lnSpc>
              <a:buClr>
                <a:schemeClr val="hlink"/>
              </a:buClr>
              <a:buFontTx/>
              <a:buChar char="•"/>
            </a:pPr>
            <a:r>
              <a:rPr lang="en-US" sz="2800" dirty="0"/>
              <a:t>Duration of </a:t>
            </a:r>
            <a:r>
              <a:rPr lang="en-US" sz="2800" dirty="0" err="1"/>
              <a:t>labour</a:t>
            </a:r>
            <a:r>
              <a:rPr lang="en-US" sz="2800" dirty="0"/>
              <a:t> </a:t>
            </a:r>
          </a:p>
          <a:p>
            <a:pPr lvl="2">
              <a:lnSpc>
                <a:spcPct val="80000"/>
              </a:lnSpc>
              <a:buClr>
                <a:schemeClr val="hlink"/>
              </a:buClr>
              <a:buFontTx/>
              <a:buChar char="•"/>
            </a:pPr>
            <a:r>
              <a:rPr lang="en-US" sz="2800" dirty="0"/>
              <a:t>Maternal fever </a:t>
            </a:r>
          </a:p>
          <a:p>
            <a:pPr lvl="2">
              <a:lnSpc>
                <a:spcPct val="80000"/>
              </a:lnSpc>
              <a:buClr>
                <a:schemeClr val="hlink"/>
              </a:buClr>
              <a:buFontTx/>
              <a:buChar char="•"/>
            </a:pPr>
            <a:r>
              <a:rPr lang="en-US" sz="2800" dirty="0"/>
              <a:t>Unclean vaginal examination</a:t>
            </a:r>
          </a:p>
          <a:p>
            <a:pPr lvl="2">
              <a:lnSpc>
                <a:spcPct val="80000"/>
              </a:lnSpc>
              <a:buClr>
                <a:schemeClr val="hlink"/>
              </a:buClr>
              <a:buNone/>
            </a:pPr>
            <a:endParaRPr lang="en-US" sz="2800" dirty="0"/>
          </a:p>
          <a:p>
            <a:pPr lvl="2">
              <a:lnSpc>
                <a:spcPct val="80000"/>
              </a:lnSpc>
              <a:buClr>
                <a:schemeClr val="hlink"/>
              </a:buClr>
              <a:buNone/>
            </a:pPr>
            <a:r>
              <a:rPr lang="en-US" sz="2800" b="1" dirty="0"/>
              <a:t>3. For Meconium Aspiration Syndrome</a:t>
            </a:r>
          </a:p>
          <a:p>
            <a:pPr marL="495300" indent="-495300">
              <a:buFont typeface="Wingdings 2" pitchFamily="18" charset="2"/>
              <a:buNone/>
            </a:pPr>
            <a:endParaRPr lang="en-US" sz="900" dirty="0">
              <a:solidFill>
                <a:schemeClr val="folHlink"/>
              </a:solidFill>
            </a:endParaRPr>
          </a:p>
          <a:p>
            <a:pPr lvl="2">
              <a:buClr>
                <a:schemeClr val="hlink"/>
              </a:buClr>
              <a:buFontTx/>
              <a:buChar char="•"/>
            </a:pPr>
            <a:r>
              <a:rPr lang="en-US" dirty="0"/>
              <a:t>Meconium stained liquor </a:t>
            </a:r>
          </a:p>
          <a:p>
            <a:pPr lvl="2">
              <a:buClr>
                <a:schemeClr val="hlink"/>
              </a:buClr>
              <a:buFontTx/>
              <a:buChar char="•"/>
            </a:pPr>
            <a:r>
              <a:rPr lang="en-US" dirty="0"/>
              <a:t>Suctions of Meconium </a:t>
            </a:r>
          </a:p>
          <a:p>
            <a:pPr lvl="2">
              <a:buClr>
                <a:schemeClr val="hlink"/>
              </a:buClr>
              <a:buFontTx/>
              <a:buChar char="•"/>
            </a:pPr>
            <a:r>
              <a:rPr lang="en-US" dirty="0"/>
              <a:t>Gestational age </a:t>
            </a:r>
          </a:p>
        </p:txBody>
      </p:sp>
      <p:sp>
        <p:nvSpPr>
          <p:cNvPr id="5" name="Slide Number Placeholder 4"/>
          <p:cNvSpPr>
            <a:spLocks noGrp="1"/>
          </p:cNvSpPr>
          <p:nvPr>
            <p:ph type="sldNum" sz="quarter" idx="12"/>
          </p:nvPr>
        </p:nvSpPr>
        <p:spPr/>
        <p:txBody>
          <a:bodyPr/>
          <a:lstStyle/>
          <a:p>
            <a:fld id="{C4365CF8-166D-4325-95FA-0520A0B16808}" type="slidenum">
              <a:rPr lang="en-US" smtClean="0"/>
              <a:pPr/>
              <a:t>10</a:t>
            </a:fld>
            <a:endParaRPr lang="en-US"/>
          </a:p>
        </p:txBody>
      </p:sp>
    </p:spTree>
  </p:cSld>
  <p:clrMapOvr>
    <a:masterClrMapping/>
  </p:clrMapOvr>
  <p:transition spd="slow">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p:txBody>
          <a:bodyPr/>
          <a:lstStyle/>
          <a:p>
            <a:pPr eaLnBrk="1" hangingPunct="1">
              <a:buFont typeface="Arial" charset="0"/>
              <a:buNone/>
            </a:pPr>
            <a:r>
              <a:rPr lang="en-US" sz="3200" dirty="0"/>
              <a:t>Muhabaw Shumye(BSC,MSC)</a:t>
            </a:r>
          </a:p>
        </p:txBody>
      </p:sp>
      <p:sp>
        <p:nvSpPr>
          <p:cNvPr id="7171" name="Title 1"/>
          <p:cNvSpPr>
            <a:spLocks noGrp="1"/>
          </p:cNvSpPr>
          <p:nvPr>
            <p:ph type="ctrTitle"/>
          </p:nvPr>
        </p:nvSpPr>
        <p:spPr>
          <a:xfrm>
            <a:off x="457200" y="1506538"/>
            <a:ext cx="8229600" cy="1470025"/>
          </a:xfrm>
        </p:spPr>
        <p:txBody>
          <a:bodyPr/>
          <a:lstStyle/>
          <a:p>
            <a:pPr eaLnBrk="1" hangingPunct="1"/>
            <a:r>
              <a:t>Jaundice  and Hyperbilirubinemia in Neonates </a:t>
            </a:r>
          </a:p>
        </p:txBody>
      </p:sp>
      <p:pic>
        <p:nvPicPr>
          <p:cNvPr id="7172" name="Picture 4"/>
          <p:cNvPicPr>
            <a:picLocks noChangeAspect="1" noChangeArrowheads="1"/>
          </p:cNvPicPr>
          <p:nvPr/>
        </p:nvPicPr>
        <p:blipFill>
          <a:blip r:embed="rId2"/>
          <a:srcRect/>
          <a:stretch>
            <a:fillRect/>
          </a:stretch>
        </p:blipFill>
        <p:spPr bwMode="auto">
          <a:xfrm>
            <a:off x="3124200" y="3730625"/>
            <a:ext cx="2992438" cy="2901950"/>
          </a:xfrm>
          <a:prstGeom prst="rect">
            <a:avLst/>
          </a:prstGeom>
          <a:noFill/>
          <a:ln w="9525">
            <a:noFill/>
            <a:miter lim="800000"/>
            <a:headEnd/>
            <a:tailEnd/>
          </a:ln>
        </p:spPr>
      </p:pic>
    </p:spTree>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0"/>
            <a:ext cx="8001000" cy="1066800"/>
          </a:xfrm>
        </p:spPr>
        <p:txBody>
          <a:bodyPr/>
          <a:lstStyle/>
          <a:p>
            <a:r>
              <a:rPr lang="en-US" dirty="0">
                <a:solidFill>
                  <a:schemeClr val="accent1"/>
                </a:solidFill>
              </a:rPr>
              <a:t>Definitions</a:t>
            </a:r>
            <a:r>
              <a:rPr lang="en-US" dirty="0"/>
              <a:t> </a:t>
            </a:r>
          </a:p>
        </p:txBody>
      </p:sp>
      <p:sp>
        <p:nvSpPr>
          <p:cNvPr id="8195" name="Content Placeholder 2"/>
          <p:cNvSpPr>
            <a:spLocks noGrp="1"/>
          </p:cNvSpPr>
          <p:nvPr>
            <p:ph sz="quarter" idx="1"/>
          </p:nvPr>
        </p:nvSpPr>
        <p:spPr>
          <a:xfrm>
            <a:off x="609600" y="1143000"/>
            <a:ext cx="8077200" cy="4876800"/>
          </a:xfrm>
        </p:spPr>
        <p:txBody>
          <a:bodyPr>
            <a:normAutofit fontScale="85000" lnSpcReduction="10000"/>
          </a:bodyPr>
          <a:lstStyle/>
          <a:p>
            <a:r>
              <a:rPr lang="en-US" b="1" u="sng" dirty="0"/>
              <a:t>Jaundice</a:t>
            </a:r>
            <a:r>
              <a:rPr lang="en-US" dirty="0"/>
              <a:t> is yellow discoloration of the sclera, skin, and mucous membranes due to bilirubin deposition.</a:t>
            </a:r>
          </a:p>
          <a:p>
            <a:pPr lvl="1">
              <a:buFont typeface="Wingdings" pitchFamily="2" charset="2"/>
              <a:buChar char="Ø"/>
            </a:pPr>
            <a:r>
              <a:rPr lang="en-US" dirty="0"/>
              <a:t>Appears when total bilirubin (TB) is more than 7 mg /dl</a:t>
            </a:r>
          </a:p>
          <a:p>
            <a:r>
              <a:rPr lang="en-US" b="1" u="sng" dirty="0" err="1"/>
              <a:t>Hyperbilirubinemia</a:t>
            </a:r>
            <a:r>
              <a:rPr lang="en-US" b="1" u="sng" dirty="0"/>
              <a:t> </a:t>
            </a:r>
            <a:r>
              <a:rPr lang="en-US" dirty="0"/>
              <a:t>is an increase in the serum bilirubin manifested clinically by jaundice.</a:t>
            </a:r>
          </a:p>
          <a:p>
            <a:r>
              <a:rPr lang="en-US" b="1" u="sng" dirty="0"/>
              <a:t>Bilirubin-</a:t>
            </a:r>
            <a:r>
              <a:rPr lang="en-US" dirty="0"/>
              <a:t> is a degradation product of </a:t>
            </a:r>
            <a:r>
              <a:rPr lang="en-US" dirty="0" err="1"/>
              <a:t>heme</a:t>
            </a:r>
            <a:endParaRPr lang="en-US" dirty="0"/>
          </a:p>
          <a:p>
            <a:pPr lvl="1"/>
            <a:r>
              <a:rPr lang="en-US" dirty="0"/>
              <a:t>Unconjugated (Indirect acting)</a:t>
            </a:r>
          </a:p>
          <a:p>
            <a:pPr lvl="1"/>
            <a:r>
              <a:rPr lang="en-US" dirty="0"/>
              <a:t>Conjugated (Direct acting)</a:t>
            </a:r>
          </a:p>
          <a:p>
            <a:r>
              <a:rPr lang="en-US" b="1" dirty="0"/>
              <a:t>Acute Bilirubin Encephalopathy</a:t>
            </a:r>
            <a:r>
              <a:rPr lang="en-US" dirty="0"/>
              <a:t>: clinical nervous system manifestations caused by bilirubin toxicity</a:t>
            </a:r>
          </a:p>
          <a:p>
            <a:r>
              <a:rPr lang="en-US" b="1" u="sng" dirty="0" err="1"/>
              <a:t>Kernicterus</a:t>
            </a:r>
            <a:r>
              <a:rPr lang="en-US" dirty="0"/>
              <a:t>: chronic, permanent clinical sequelae of bilirubin toxicity</a:t>
            </a:r>
          </a:p>
          <a:p>
            <a:endParaRPr lang="en-US" dirty="0"/>
          </a:p>
          <a:p>
            <a:endParaRPr lang="en-US" dirty="0"/>
          </a:p>
          <a:p>
            <a:endParaRPr lang="en-US" dirty="0"/>
          </a:p>
        </p:txBody>
      </p:sp>
    </p:spTree>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04800"/>
            <a:ext cx="7772400" cy="914400"/>
          </a:xfrm>
        </p:spPr>
        <p:txBody>
          <a:bodyPr/>
          <a:lstStyle/>
          <a:p>
            <a:pPr eaLnBrk="1" hangingPunct="1"/>
            <a:r>
              <a:rPr lang="en-US" sz="3200" dirty="0">
                <a:solidFill>
                  <a:schemeClr val="accent1"/>
                </a:solidFill>
                <a:latin typeface="Arial" charset="0"/>
                <a:cs typeface="Arial" charset="0"/>
              </a:rPr>
              <a:t>Introduction </a:t>
            </a:r>
          </a:p>
        </p:txBody>
      </p:sp>
      <p:sp>
        <p:nvSpPr>
          <p:cNvPr id="9219" name="Content Placeholder 2"/>
          <p:cNvSpPr>
            <a:spLocks noGrp="1"/>
          </p:cNvSpPr>
          <p:nvPr>
            <p:ph sz="quarter" idx="1"/>
          </p:nvPr>
        </p:nvSpPr>
        <p:spPr>
          <a:xfrm>
            <a:off x="609600" y="1524000"/>
            <a:ext cx="8382000" cy="5029200"/>
          </a:xfrm>
        </p:spPr>
        <p:txBody>
          <a:bodyPr/>
          <a:lstStyle/>
          <a:p>
            <a:pPr eaLnBrk="1" hangingPunct="1">
              <a:buFont typeface="Arial" charset="0"/>
              <a:buChar char="•"/>
            </a:pPr>
            <a:r>
              <a:rPr lang="en-US" dirty="0" err="1">
                <a:latin typeface="Arial" charset="0"/>
                <a:cs typeface="Arial" charset="0"/>
              </a:rPr>
              <a:t>Hyperbilirubinemia</a:t>
            </a:r>
            <a:r>
              <a:rPr lang="en-US" dirty="0">
                <a:latin typeface="Arial" charset="0"/>
                <a:cs typeface="Arial" charset="0"/>
              </a:rPr>
              <a:t> is a common problem in neonates, mostly benign.</a:t>
            </a:r>
          </a:p>
          <a:p>
            <a:pPr eaLnBrk="1" hangingPunct="1">
              <a:buFont typeface="Arial" charset="0"/>
              <a:buChar char="•"/>
            </a:pPr>
            <a:r>
              <a:rPr lang="en-US" dirty="0">
                <a:latin typeface="Arial" charset="0"/>
                <a:cs typeface="Arial" charset="0"/>
              </a:rPr>
              <a:t>Jaundice is seen in the first week of life in 60% of term and 80 % of preterm babies </a:t>
            </a:r>
          </a:p>
          <a:p>
            <a:pPr eaLnBrk="1" hangingPunct="1">
              <a:buFont typeface="Arial" charset="0"/>
              <a:buChar char="•"/>
            </a:pPr>
            <a:r>
              <a:rPr lang="en-US" dirty="0">
                <a:latin typeface="Arial" charset="0"/>
                <a:cs typeface="Arial" charset="0"/>
              </a:rPr>
              <a:t>Bilirubin has physiologic role in the body as anti oxidant but indirect or </a:t>
            </a:r>
            <a:r>
              <a:rPr lang="en-US" dirty="0" err="1">
                <a:latin typeface="Arial" charset="0"/>
                <a:cs typeface="Arial" charset="0"/>
              </a:rPr>
              <a:t>unconjugated</a:t>
            </a:r>
            <a:r>
              <a:rPr lang="en-US" dirty="0">
                <a:latin typeface="Arial" charset="0"/>
                <a:cs typeface="Arial" charset="0"/>
              </a:rPr>
              <a:t> bilirubin has </a:t>
            </a:r>
            <a:r>
              <a:rPr lang="en-US" dirty="0" err="1">
                <a:latin typeface="Arial" charset="0"/>
                <a:cs typeface="Arial" charset="0"/>
              </a:rPr>
              <a:t>neurotoxic</a:t>
            </a:r>
            <a:r>
              <a:rPr lang="en-US" dirty="0">
                <a:latin typeface="Arial" charset="0"/>
                <a:cs typeface="Arial" charset="0"/>
              </a:rPr>
              <a:t> effect when elevated.</a:t>
            </a:r>
          </a:p>
        </p:txBody>
      </p:sp>
    </p:spTree>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pPr>
              <a:defRPr/>
            </a:pPr>
            <a:r>
              <a:rPr lang="en-US" dirty="0"/>
              <a:t>Bilirubin metabolism</a:t>
            </a:r>
            <a:br>
              <a:rPr lang="en-US" dirty="0"/>
            </a:br>
            <a:endParaRPr lang="en-US" dirty="0"/>
          </a:p>
        </p:txBody>
      </p:sp>
      <p:sp>
        <p:nvSpPr>
          <p:cNvPr id="10243" name="Content Placeholder 2"/>
          <p:cNvSpPr>
            <a:spLocks noGrp="1"/>
          </p:cNvSpPr>
          <p:nvPr>
            <p:ph idx="1"/>
          </p:nvPr>
        </p:nvSpPr>
        <p:spPr>
          <a:xfrm>
            <a:off x="0" y="1600200"/>
            <a:ext cx="8686800" cy="4973638"/>
          </a:xfrm>
        </p:spPr>
        <p:txBody>
          <a:bodyPr/>
          <a:lstStyle/>
          <a:p>
            <a:r>
              <a:rPr lang="en-US" dirty="0"/>
              <a:t>The </a:t>
            </a:r>
            <a:r>
              <a:rPr lang="en-US" b="1" u="sng" dirty="0" err="1">
                <a:solidFill>
                  <a:srgbClr val="002060"/>
                </a:solidFill>
              </a:rPr>
              <a:t>heme</a:t>
            </a:r>
            <a:r>
              <a:rPr lang="en-US" b="1" u="sng" dirty="0">
                <a:solidFill>
                  <a:srgbClr val="002060"/>
                </a:solidFill>
              </a:rPr>
              <a:t> ring </a:t>
            </a:r>
            <a:r>
              <a:rPr lang="en-US" dirty="0"/>
              <a:t>from </a:t>
            </a:r>
            <a:r>
              <a:rPr lang="en-US" dirty="0" err="1"/>
              <a:t>heme</a:t>
            </a:r>
            <a:r>
              <a:rPr lang="en-US" dirty="0"/>
              <a:t>-containing proteins is oxidized in </a:t>
            </a:r>
            <a:r>
              <a:rPr lang="en-US" b="1" u="sng" dirty="0" err="1">
                <a:solidFill>
                  <a:srgbClr val="002060"/>
                </a:solidFill>
              </a:rPr>
              <a:t>reticuloendothelial</a:t>
            </a:r>
            <a:r>
              <a:rPr lang="en-US" dirty="0"/>
              <a:t> cells to </a:t>
            </a:r>
            <a:r>
              <a:rPr lang="en-US" dirty="0" err="1"/>
              <a:t>biliverdin</a:t>
            </a:r>
            <a:r>
              <a:rPr lang="en-US" dirty="0"/>
              <a:t> by the </a:t>
            </a:r>
            <a:r>
              <a:rPr lang="en-US" dirty="0" err="1"/>
              <a:t>microsomal</a:t>
            </a:r>
            <a:r>
              <a:rPr lang="en-US" dirty="0"/>
              <a:t> enzyme </a:t>
            </a:r>
            <a:r>
              <a:rPr lang="en-US" b="1" u="sng" dirty="0" err="1"/>
              <a:t>heme</a:t>
            </a:r>
            <a:r>
              <a:rPr lang="en-US" b="1" u="sng" dirty="0"/>
              <a:t> </a:t>
            </a:r>
            <a:r>
              <a:rPr lang="en-US" b="1" u="sng" dirty="0" err="1"/>
              <a:t>oxygenase</a:t>
            </a:r>
            <a:r>
              <a:rPr lang="en-US" dirty="0"/>
              <a:t>. </a:t>
            </a:r>
          </a:p>
          <a:p>
            <a:pPr lvl="1"/>
            <a:r>
              <a:rPr lang="en-US" dirty="0"/>
              <a:t>This reaction releases CO) (excreted from the lung) and iron (reutilized). </a:t>
            </a:r>
          </a:p>
          <a:p>
            <a:pPr lvl="1">
              <a:buFont typeface="Wingdings 2" pitchFamily="18" charset="2"/>
              <a:buNone/>
            </a:pPr>
            <a:endParaRPr lang="en-US" dirty="0"/>
          </a:p>
          <a:p>
            <a:r>
              <a:rPr lang="en-US" b="1" u="sng" dirty="0" err="1">
                <a:solidFill>
                  <a:srgbClr val="002060"/>
                </a:solidFill>
              </a:rPr>
              <a:t>Biliverdin</a:t>
            </a:r>
            <a:r>
              <a:rPr lang="en-US" dirty="0"/>
              <a:t> is then reduced to </a:t>
            </a:r>
            <a:r>
              <a:rPr lang="en-US" b="1" u="sng" dirty="0">
                <a:solidFill>
                  <a:srgbClr val="002060"/>
                </a:solidFill>
              </a:rPr>
              <a:t>bilirubin</a:t>
            </a:r>
            <a:r>
              <a:rPr lang="en-US" dirty="0"/>
              <a:t> by the enzyme </a:t>
            </a:r>
            <a:r>
              <a:rPr lang="en-US" b="1" u="sng" dirty="0" err="1">
                <a:solidFill>
                  <a:srgbClr val="002060"/>
                </a:solidFill>
              </a:rPr>
              <a:t>biliverdin</a:t>
            </a:r>
            <a:r>
              <a:rPr lang="en-US" b="1" u="sng" dirty="0">
                <a:solidFill>
                  <a:srgbClr val="002060"/>
                </a:solidFill>
              </a:rPr>
              <a:t> </a:t>
            </a:r>
            <a:r>
              <a:rPr lang="en-US" b="1" u="sng" dirty="0" err="1">
                <a:solidFill>
                  <a:srgbClr val="002060"/>
                </a:solidFill>
              </a:rPr>
              <a:t>reductase</a:t>
            </a:r>
            <a:r>
              <a:rPr lang="en-US" b="1" u="sng" dirty="0">
                <a:solidFill>
                  <a:srgbClr val="002060"/>
                </a:solidFill>
              </a:rPr>
              <a:t>:</a:t>
            </a:r>
          </a:p>
          <a:p>
            <a:pPr lvl="1"/>
            <a:r>
              <a:rPr lang="en-US" dirty="0"/>
              <a:t> Catabolism of 1 mol of hemoglobin produces 1 mol each of CO and bilirubin. </a:t>
            </a:r>
          </a:p>
        </p:txBody>
      </p:sp>
    </p:spTree>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pPr>
              <a:defRPr/>
            </a:pPr>
            <a:r>
              <a:rPr lang="en-US" dirty="0"/>
              <a:t>Bilirubin metabolism…</a:t>
            </a:r>
          </a:p>
        </p:txBody>
      </p:sp>
      <p:sp>
        <p:nvSpPr>
          <p:cNvPr id="3" name="Content Placeholder 2"/>
          <p:cNvSpPr>
            <a:spLocks noGrp="1"/>
          </p:cNvSpPr>
          <p:nvPr>
            <p:ph idx="1"/>
          </p:nvPr>
        </p:nvSpPr>
        <p:spPr>
          <a:xfrm>
            <a:off x="0" y="1905000"/>
            <a:ext cx="8686800" cy="4668838"/>
          </a:xfrm>
        </p:spPr>
        <p:txBody>
          <a:bodyPr>
            <a:normAutofit fontScale="92500" lnSpcReduction="20000"/>
          </a:bodyPr>
          <a:lstStyle/>
          <a:p>
            <a:pPr marL="624078" indent="-514350">
              <a:buFont typeface="Wingdings 2" pitchFamily="18" charset="2"/>
              <a:buAutoNum type="arabicPeriod"/>
              <a:defRPr/>
            </a:pPr>
            <a:r>
              <a:rPr lang="en-US" b="1" dirty="0"/>
              <a:t>Transport</a:t>
            </a:r>
            <a:r>
              <a:rPr lang="en-US" dirty="0"/>
              <a:t>. </a:t>
            </a:r>
          </a:p>
          <a:p>
            <a:pPr marL="916686" lvl="1" indent="-514350">
              <a:buFont typeface="Wingdings 2" pitchFamily="18" charset="2"/>
              <a:buBlip>
                <a:blip r:embed="rId3"/>
              </a:buBlip>
              <a:defRPr/>
            </a:pPr>
            <a:r>
              <a:rPr lang="en-US" dirty="0"/>
              <a:t>Bilirubin is transported to liver cells bound to </a:t>
            </a:r>
            <a:r>
              <a:rPr lang="en-US" b="1" dirty="0"/>
              <a:t>serum albumin.</a:t>
            </a:r>
          </a:p>
          <a:p>
            <a:pPr marL="916686" lvl="1" indent="-514350">
              <a:buFont typeface="Wingdings 2" pitchFamily="18" charset="2"/>
              <a:buBlip>
                <a:blip r:embed="rId3"/>
              </a:buBlip>
              <a:defRPr/>
            </a:pPr>
            <a:r>
              <a:rPr lang="en-US" dirty="0"/>
              <a:t>Bilirubin bound to albumin does not usually enter the CNS and is thought to be nontoxic.</a:t>
            </a:r>
          </a:p>
          <a:p>
            <a:pPr marL="916686" lvl="1" indent="-514350">
              <a:buFont typeface="Wingdings 2" pitchFamily="18" charset="2"/>
              <a:buBlip>
                <a:blip r:embed="rId3"/>
              </a:buBlip>
              <a:defRPr/>
            </a:pPr>
            <a:r>
              <a:rPr lang="en-US" dirty="0"/>
              <a:t>Displacement of bilirubin from albumin may increase bilirubin toxicity </a:t>
            </a:r>
          </a:p>
          <a:p>
            <a:pPr>
              <a:buFont typeface="Wingdings 2" pitchFamily="18" charset="2"/>
              <a:buNone/>
              <a:defRPr/>
            </a:pPr>
            <a:r>
              <a:rPr lang="en-US" dirty="0"/>
              <a:t>2. Uptake: </a:t>
            </a:r>
          </a:p>
          <a:p>
            <a:pPr>
              <a:buFont typeface="Wingdings 2" pitchFamily="18" charset="2"/>
              <a:buBlip>
                <a:blip r:embed="rId3"/>
              </a:buBlip>
              <a:defRPr/>
            </a:pPr>
            <a:r>
              <a:rPr lang="en-US" dirty="0" err="1"/>
              <a:t>Nonpolar</a:t>
            </a:r>
            <a:r>
              <a:rPr lang="en-US" dirty="0"/>
              <a:t>, fat-soluble bilirubin (dissociated from albumin) crosses the </a:t>
            </a:r>
            <a:r>
              <a:rPr lang="en-US" b="1" u="sng" dirty="0" err="1">
                <a:solidFill>
                  <a:srgbClr val="002060"/>
                </a:solidFill>
              </a:rPr>
              <a:t>hepatocyte</a:t>
            </a:r>
            <a:r>
              <a:rPr lang="en-US" b="1" u="sng" dirty="0">
                <a:solidFill>
                  <a:srgbClr val="002060"/>
                </a:solidFill>
              </a:rPr>
              <a:t> plasma membrane </a:t>
            </a:r>
            <a:r>
              <a:rPr lang="en-US" dirty="0"/>
              <a:t>and is bound mainly to </a:t>
            </a:r>
            <a:r>
              <a:rPr lang="en-US" dirty="0" err="1"/>
              <a:t>cytoplasmic</a:t>
            </a:r>
            <a:r>
              <a:rPr lang="en-US" dirty="0"/>
              <a:t> </a:t>
            </a:r>
            <a:r>
              <a:rPr lang="en-US" b="1" u="sng" dirty="0" err="1">
                <a:solidFill>
                  <a:srgbClr val="002060"/>
                </a:solidFill>
              </a:rPr>
              <a:t>ligandin</a:t>
            </a:r>
            <a:r>
              <a:rPr lang="en-US" b="1" u="sng" dirty="0">
                <a:solidFill>
                  <a:srgbClr val="002060"/>
                </a:solidFill>
              </a:rPr>
              <a:t> (Y protein) </a:t>
            </a:r>
            <a:r>
              <a:rPr lang="en-US" dirty="0"/>
              <a:t>for transport to the smooth endoplasmic reticulum.</a:t>
            </a:r>
          </a:p>
          <a:p>
            <a:pPr>
              <a:buFont typeface="Wingdings 2" pitchFamily="18" charset="2"/>
              <a:buBlip>
                <a:blip r:embed="rId3"/>
              </a:buBlip>
              <a:defRPr/>
            </a:pPr>
            <a:r>
              <a:rPr lang="en-US" dirty="0"/>
              <a:t>Phenobarbital increases the concentration of </a:t>
            </a:r>
            <a:r>
              <a:rPr lang="en-US" dirty="0" err="1"/>
              <a:t>ligandin</a:t>
            </a:r>
            <a:r>
              <a:rPr lang="en-US" dirty="0"/>
              <a:t>.</a:t>
            </a:r>
          </a:p>
          <a:p>
            <a:pPr>
              <a:defRPr/>
            </a:pPr>
            <a:endParaRPr lang="en-US" dirty="0"/>
          </a:p>
        </p:txBody>
      </p:sp>
    </p:spTree>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04800"/>
          </a:xfrm>
        </p:spPr>
        <p:txBody>
          <a:bodyPr>
            <a:normAutofit fontScale="90000"/>
          </a:bodyPr>
          <a:lstStyle/>
          <a:p>
            <a:pPr>
              <a:defRPr/>
            </a:pPr>
            <a:r>
              <a:rPr lang="en-US" dirty="0"/>
              <a:t>Bilirubin metabolism…</a:t>
            </a:r>
          </a:p>
        </p:txBody>
      </p:sp>
      <p:sp>
        <p:nvSpPr>
          <p:cNvPr id="12291" name="Content Placeholder 2"/>
          <p:cNvSpPr>
            <a:spLocks noGrp="1"/>
          </p:cNvSpPr>
          <p:nvPr>
            <p:ph idx="1"/>
          </p:nvPr>
        </p:nvSpPr>
        <p:spPr>
          <a:xfrm>
            <a:off x="0" y="1600200"/>
            <a:ext cx="9144000" cy="5257800"/>
          </a:xfrm>
        </p:spPr>
        <p:txBody>
          <a:bodyPr/>
          <a:lstStyle/>
          <a:p>
            <a:pPr>
              <a:buFont typeface="Wingdings 2" pitchFamily="18" charset="2"/>
              <a:buNone/>
            </a:pPr>
            <a:r>
              <a:rPr lang="en-US" dirty="0"/>
              <a:t>3. Conjugation. </a:t>
            </a:r>
          </a:p>
          <a:p>
            <a:pPr>
              <a:buFont typeface="Wingdings 2" pitchFamily="18" charset="2"/>
              <a:buBlip>
                <a:blip r:embed="rId2"/>
              </a:buBlip>
            </a:pPr>
            <a:r>
              <a:rPr lang="en-US" dirty="0">
                <a:solidFill>
                  <a:srgbClr val="002060"/>
                </a:solidFill>
              </a:rPr>
              <a:t>Unconjugated bilirubin (UCB)</a:t>
            </a:r>
            <a:r>
              <a:rPr lang="en-US" dirty="0">
                <a:sym typeface="Wingdings" pitchFamily="2" charset="2"/>
              </a:rPr>
              <a:t></a:t>
            </a:r>
            <a:r>
              <a:rPr lang="en-US" dirty="0">
                <a:solidFill>
                  <a:srgbClr val="002060"/>
                </a:solidFill>
                <a:sym typeface="Wingdings" pitchFamily="2" charset="2"/>
              </a:rPr>
              <a:t>C</a:t>
            </a:r>
            <a:r>
              <a:rPr lang="en-US" dirty="0">
                <a:solidFill>
                  <a:srgbClr val="002060"/>
                </a:solidFill>
              </a:rPr>
              <a:t>onjugated Bilirubin (CB) </a:t>
            </a:r>
            <a:r>
              <a:rPr lang="en-US" dirty="0"/>
              <a:t>in the smooth endoplasmic reticulum by </a:t>
            </a:r>
            <a:r>
              <a:rPr lang="en-US" b="1" u="sng" dirty="0" err="1">
                <a:solidFill>
                  <a:srgbClr val="002060"/>
                </a:solidFill>
              </a:rPr>
              <a:t>uridine</a:t>
            </a:r>
            <a:r>
              <a:rPr lang="en-US" b="1" u="sng" dirty="0">
                <a:solidFill>
                  <a:srgbClr val="002060"/>
                </a:solidFill>
              </a:rPr>
              <a:t> </a:t>
            </a:r>
            <a:r>
              <a:rPr lang="en-US" b="1" u="sng" dirty="0" err="1">
                <a:solidFill>
                  <a:srgbClr val="002060"/>
                </a:solidFill>
              </a:rPr>
              <a:t>diphosphate</a:t>
            </a:r>
            <a:r>
              <a:rPr lang="en-US" b="1" u="sng" dirty="0">
                <a:solidFill>
                  <a:srgbClr val="002060"/>
                </a:solidFill>
              </a:rPr>
              <a:t> </a:t>
            </a:r>
            <a:r>
              <a:rPr lang="en-US" b="1" u="sng" dirty="0" err="1">
                <a:solidFill>
                  <a:srgbClr val="002060"/>
                </a:solidFill>
              </a:rPr>
              <a:t>glucuronyl-transferase</a:t>
            </a:r>
            <a:r>
              <a:rPr lang="en-US" b="1" u="sng" dirty="0">
                <a:solidFill>
                  <a:srgbClr val="002060"/>
                </a:solidFill>
              </a:rPr>
              <a:t> (UDPG-T).</a:t>
            </a:r>
            <a:r>
              <a:rPr lang="en-US" dirty="0"/>
              <a:t> </a:t>
            </a:r>
          </a:p>
          <a:p>
            <a:pPr lvl="1">
              <a:buFont typeface="Wingdings 2" pitchFamily="18" charset="2"/>
              <a:buBlip>
                <a:blip r:embed="rId2"/>
              </a:buBlip>
            </a:pPr>
            <a:r>
              <a:rPr lang="en-US" dirty="0"/>
              <a:t>This enzyme is inducible by </a:t>
            </a:r>
            <a:r>
              <a:rPr lang="en-US" dirty="0" err="1"/>
              <a:t>phenobarbital</a:t>
            </a:r>
            <a:r>
              <a:rPr lang="en-US" dirty="0"/>
              <a:t> and catalyzes the formation of: </a:t>
            </a:r>
            <a:r>
              <a:rPr lang="en-US" b="1" u="sng" dirty="0"/>
              <a:t>Bilirubin monoglucuronide</a:t>
            </a:r>
            <a:r>
              <a:rPr lang="en-US" dirty="0"/>
              <a:t>. </a:t>
            </a:r>
          </a:p>
          <a:p>
            <a:pPr lvl="2">
              <a:buFont typeface="Wingdings 2" pitchFamily="18" charset="2"/>
              <a:buBlip>
                <a:blip r:embed="rId2"/>
              </a:buBlip>
            </a:pPr>
            <a:r>
              <a:rPr lang="en-US" dirty="0"/>
              <a:t>The monoglucuronide may be further conjugated to </a:t>
            </a:r>
            <a:r>
              <a:rPr lang="en-US" b="1" u="sng" dirty="0">
                <a:solidFill>
                  <a:srgbClr val="002060"/>
                </a:solidFill>
              </a:rPr>
              <a:t>bilirubin </a:t>
            </a:r>
            <a:r>
              <a:rPr lang="en-US" b="1" u="sng" dirty="0" err="1">
                <a:solidFill>
                  <a:srgbClr val="002060"/>
                </a:solidFill>
              </a:rPr>
              <a:t>diglucuronide</a:t>
            </a:r>
            <a:r>
              <a:rPr lang="en-US" b="1" u="sng" dirty="0">
                <a:solidFill>
                  <a:srgbClr val="002060"/>
                </a:solidFill>
              </a:rPr>
              <a:t>. </a:t>
            </a:r>
          </a:p>
          <a:p>
            <a:pPr lvl="2">
              <a:buFont typeface="Wingdings 2" pitchFamily="18" charset="2"/>
              <a:buBlip>
                <a:blip r:embed="rId2"/>
              </a:buBlip>
            </a:pPr>
            <a:r>
              <a:rPr lang="en-US" dirty="0"/>
              <a:t>Both </a:t>
            </a:r>
            <a:r>
              <a:rPr lang="en-US" b="1" dirty="0"/>
              <a:t>mono- and </a:t>
            </a:r>
            <a:r>
              <a:rPr lang="en-US" b="1" dirty="0" err="1"/>
              <a:t>diglucuronide</a:t>
            </a:r>
            <a:r>
              <a:rPr lang="en-US" b="1" dirty="0"/>
              <a:t> forms of CB </a:t>
            </a:r>
            <a:r>
              <a:rPr lang="en-US" dirty="0"/>
              <a:t>are able to be excreted into the bile </a:t>
            </a:r>
            <a:r>
              <a:rPr lang="en-US" dirty="0" err="1"/>
              <a:t>canaliculi</a:t>
            </a:r>
            <a:r>
              <a:rPr lang="en-US" dirty="0"/>
              <a:t> against a concentration gradient.</a:t>
            </a:r>
          </a:p>
          <a:p>
            <a:endParaRPr lang="en-US" dirty="0"/>
          </a:p>
        </p:txBody>
      </p:sp>
    </p:spTree>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0"/>
            <a:ext cx="8229600" cy="838200"/>
          </a:xfrm>
        </p:spPr>
        <p:txBody>
          <a:bodyPr>
            <a:normAutofit/>
          </a:bodyPr>
          <a:lstStyle/>
          <a:p>
            <a:pPr eaLnBrk="1" hangingPunct="1"/>
            <a:r>
              <a:rPr lang="en-US" sz="3200" dirty="0">
                <a:solidFill>
                  <a:srgbClr val="FF0000"/>
                </a:solidFill>
                <a:latin typeface="Arial" charset="0"/>
                <a:cs typeface="Arial" charset="0"/>
              </a:rPr>
              <a:t>Bilirubin Synthesis</a:t>
            </a:r>
          </a:p>
        </p:txBody>
      </p:sp>
      <p:sp>
        <p:nvSpPr>
          <p:cNvPr id="14339" name="Rectangle 3"/>
          <p:cNvSpPr>
            <a:spLocks noGrp="1" noChangeArrowheads="1"/>
          </p:cNvSpPr>
          <p:nvPr>
            <p:ph sz="quarter" idx="1"/>
          </p:nvPr>
        </p:nvSpPr>
        <p:spPr>
          <a:xfrm>
            <a:off x="457200" y="1447800"/>
            <a:ext cx="8229600" cy="5181600"/>
          </a:xfrm>
        </p:spPr>
        <p:txBody>
          <a:bodyPr/>
          <a:lstStyle/>
          <a:p>
            <a:pPr eaLnBrk="1" hangingPunct="1"/>
            <a:r>
              <a:rPr lang="en-US" sz="2800" dirty="0">
                <a:latin typeface="Arial" charset="0"/>
                <a:cs typeface="Arial" charset="0"/>
              </a:rPr>
              <a:t>The daily production of bilirubin is:</a:t>
            </a:r>
          </a:p>
          <a:p>
            <a:pPr eaLnBrk="1" hangingPunct="1">
              <a:buFont typeface="Arial" charset="0"/>
              <a:buNone/>
            </a:pPr>
            <a:r>
              <a:rPr lang="tr-TR" sz="2800" dirty="0">
                <a:latin typeface="Arial" charset="0"/>
                <a:cs typeface="Arial" charset="0"/>
              </a:rPr>
              <a:t>	</a:t>
            </a:r>
            <a:r>
              <a:rPr lang="en-US" sz="2800" dirty="0">
                <a:latin typeface="Arial" charset="0"/>
                <a:cs typeface="Arial" charset="0"/>
              </a:rPr>
              <a:t>     6-8 mg/kg 24</a:t>
            </a:r>
            <a:r>
              <a:rPr lang="tr-TR" sz="2800" dirty="0">
                <a:latin typeface="Arial" charset="0"/>
                <a:cs typeface="Arial" charset="0"/>
              </a:rPr>
              <a:t> </a:t>
            </a:r>
            <a:r>
              <a:rPr lang="en-US" sz="2800" dirty="0">
                <a:latin typeface="Arial" charset="0"/>
                <a:cs typeface="Arial" charset="0"/>
              </a:rPr>
              <a:t>h in healthy term infants</a:t>
            </a:r>
          </a:p>
          <a:p>
            <a:pPr eaLnBrk="1" hangingPunct="1">
              <a:buFont typeface="Arial" charset="0"/>
              <a:buNone/>
            </a:pPr>
            <a:r>
              <a:rPr lang="en-US" sz="2800" dirty="0">
                <a:latin typeface="Arial" charset="0"/>
                <a:cs typeface="Arial" charset="0"/>
              </a:rPr>
              <a:t>        3-4 mg/kg 24h in healthy adults</a:t>
            </a:r>
          </a:p>
          <a:p>
            <a:pPr eaLnBrk="1" hangingPunct="1"/>
            <a:r>
              <a:rPr lang="en-US" sz="2800" dirty="0">
                <a:latin typeface="Arial" charset="0"/>
                <a:cs typeface="Arial" charset="0"/>
              </a:rPr>
              <a:t>Bilirubin is derived from</a:t>
            </a:r>
          </a:p>
          <a:p>
            <a:pPr lvl="1" eaLnBrk="1" hangingPunct="1">
              <a:buFont typeface="Wingdings" pitchFamily="2" charset="2"/>
              <a:buChar char="Ø"/>
            </a:pPr>
            <a:r>
              <a:rPr lang="en-US" sz="2800" dirty="0">
                <a:latin typeface="Arial" charset="0"/>
                <a:cs typeface="Arial" charset="0"/>
              </a:rPr>
              <a:t>The </a:t>
            </a:r>
            <a:r>
              <a:rPr lang="en-US" sz="2800" dirty="0" err="1">
                <a:latin typeface="Arial" charset="0"/>
                <a:cs typeface="Arial" charset="0"/>
              </a:rPr>
              <a:t>protoporphyrin</a:t>
            </a:r>
            <a:r>
              <a:rPr lang="en-US" sz="2800" dirty="0">
                <a:latin typeface="Arial" charset="0"/>
                <a:cs typeface="Arial" charset="0"/>
              </a:rPr>
              <a:t> in </a:t>
            </a:r>
            <a:r>
              <a:rPr lang="en-US" sz="2800" dirty="0" err="1">
                <a:latin typeface="Arial" charset="0"/>
                <a:cs typeface="Arial" charset="0"/>
              </a:rPr>
              <a:t>Hb</a:t>
            </a:r>
            <a:r>
              <a:rPr lang="en-US" sz="2800" dirty="0">
                <a:latin typeface="Arial" charset="0"/>
                <a:cs typeface="Arial" charset="0"/>
              </a:rPr>
              <a:t> (7</a:t>
            </a:r>
            <a:r>
              <a:rPr lang="tr-TR" sz="2800" dirty="0">
                <a:latin typeface="Arial" charset="0"/>
                <a:cs typeface="Arial" charset="0"/>
              </a:rPr>
              <a:t>0</a:t>
            </a:r>
            <a:r>
              <a:rPr lang="en-US" sz="2800" dirty="0">
                <a:latin typeface="Arial" charset="0"/>
                <a:cs typeface="Arial" charset="0"/>
              </a:rPr>
              <a:t>-80%)</a:t>
            </a:r>
            <a:r>
              <a:rPr lang="tr-TR" sz="2800" dirty="0">
                <a:latin typeface="Arial" charset="0"/>
                <a:cs typeface="Arial" charset="0"/>
              </a:rPr>
              <a:t> </a:t>
            </a:r>
            <a:r>
              <a:rPr lang="en-US" sz="2800" dirty="0">
                <a:latin typeface="Arial" charset="0"/>
                <a:cs typeface="Arial" charset="0"/>
              </a:rPr>
              <a:t>(from senescent erythrocytes</a:t>
            </a:r>
            <a:r>
              <a:rPr lang="tr-TR" sz="2800" dirty="0">
                <a:latin typeface="Arial" charset="0"/>
                <a:cs typeface="Arial" charset="0"/>
              </a:rPr>
              <a:t>,immature erytrocyte precursor</a:t>
            </a:r>
            <a:r>
              <a:rPr lang="en-US" sz="2800" dirty="0">
                <a:latin typeface="Arial" charset="0"/>
                <a:cs typeface="Arial" charset="0"/>
              </a:rPr>
              <a:t>)</a:t>
            </a:r>
          </a:p>
          <a:p>
            <a:pPr lvl="1" eaLnBrk="1" hangingPunct="1">
              <a:buFont typeface="Wingdings" pitchFamily="2" charset="2"/>
              <a:buChar char="Ø"/>
            </a:pPr>
            <a:r>
              <a:rPr lang="en-US" sz="2800" dirty="0">
                <a:latin typeface="Arial" charset="0"/>
                <a:cs typeface="Arial" charset="0"/>
              </a:rPr>
              <a:t>Degradation of 1gm HG= 34mg bilirubin</a:t>
            </a:r>
          </a:p>
          <a:p>
            <a:pPr lvl="1" eaLnBrk="1" hangingPunct="1">
              <a:buFont typeface="Wingdings" pitchFamily="2" charset="2"/>
              <a:buChar char="Ø"/>
            </a:pPr>
            <a:r>
              <a:rPr lang="en-US" sz="2800" dirty="0">
                <a:latin typeface="Arial" charset="0"/>
                <a:cs typeface="Arial" charset="0"/>
              </a:rPr>
              <a:t>Other Fe containing </a:t>
            </a:r>
            <a:r>
              <a:rPr lang="en-US" sz="2800" dirty="0" err="1">
                <a:latin typeface="Arial" charset="0"/>
                <a:cs typeface="Arial" charset="0"/>
              </a:rPr>
              <a:t>heme</a:t>
            </a:r>
            <a:r>
              <a:rPr lang="en-US" sz="2800" dirty="0">
                <a:latin typeface="Arial" charset="0"/>
                <a:cs typeface="Arial" charset="0"/>
              </a:rPr>
              <a:t> proteins (20-25%)</a:t>
            </a:r>
            <a:r>
              <a:rPr lang="tr-TR" sz="2800" dirty="0">
                <a:latin typeface="Arial" charset="0"/>
                <a:cs typeface="Arial" charset="0"/>
              </a:rPr>
              <a:t> </a:t>
            </a:r>
            <a:r>
              <a:rPr lang="en-US" sz="2800" dirty="0">
                <a:latin typeface="Arial" charset="0"/>
                <a:cs typeface="Arial" charset="0"/>
              </a:rPr>
              <a:t>(</a:t>
            </a:r>
            <a:r>
              <a:rPr lang="en-US" sz="2800" dirty="0" err="1">
                <a:latin typeface="Arial" charset="0"/>
                <a:cs typeface="Arial" charset="0"/>
              </a:rPr>
              <a:t>cytochorome</a:t>
            </a:r>
            <a:r>
              <a:rPr lang="en-US" sz="2800" dirty="0">
                <a:latin typeface="Arial" charset="0"/>
                <a:cs typeface="Arial" charset="0"/>
              </a:rPr>
              <a:t>, </a:t>
            </a:r>
            <a:r>
              <a:rPr lang="en-US" sz="2800" dirty="0" err="1">
                <a:latin typeface="Arial" charset="0"/>
                <a:cs typeface="Arial" charset="0"/>
              </a:rPr>
              <a:t>catalase</a:t>
            </a:r>
            <a:r>
              <a:rPr lang="en-US" sz="2800" dirty="0">
                <a:latin typeface="Arial" charset="0"/>
                <a:cs typeface="Arial" charset="0"/>
              </a:rPr>
              <a:t>, </a:t>
            </a:r>
            <a:r>
              <a:rPr lang="en-US" sz="2800" dirty="0" err="1">
                <a:latin typeface="Arial" charset="0"/>
                <a:cs typeface="Arial" charset="0"/>
              </a:rPr>
              <a:t>peroxidase</a:t>
            </a:r>
            <a:r>
              <a:rPr lang="en-US" sz="2800" dirty="0"/>
              <a:t>)</a:t>
            </a:r>
          </a:p>
          <a:p>
            <a:pPr lvl="1" eaLnBrk="1" hangingPunct="1"/>
            <a:endParaRPr lang="en-US" dirty="0"/>
          </a:p>
          <a:p>
            <a:pPr lvl="1" eaLnBrk="1" hangingPunct="1"/>
            <a:endParaRPr lang="en-US" dirty="0"/>
          </a:p>
        </p:txBody>
      </p:sp>
    </p:spTree>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dirty="0">
                <a:solidFill>
                  <a:srgbClr val="FF0000"/>
                </a:solidFill>
                <a:latin typeface="Arial" charset="0"/>
                <a:cs typeface="Arial" charset="0"/>
              </a:rPr>
              <a:t>Bilirubin </a:t>
            </a:r>
            <a:r>
              <a:rPr lang="tr-TR" sz="3200" dirty="0">
                <a:solidFill>
                  <a:srgbClr val="FF0000"/>
                </a:solidFill>
                <a:latin typeface="Arial" charset="0"/>
                <a:cs typeface="Arial" charset="0"/>
              </a:rPr>
              <a:t>T</a:t>
            </a:r>
            <a:r>
              <a:rPr lang="en-US" sz="3200" dirty="0" err="1">
                <a:solidFill>
                  <a:srgbClr val="FF0000"/>
                </a:solidFill>
                <a:latin typeface="Arial" charset="0"/>
                <a:cs typeface="Arial" charset="0"/>
              </a:rPr>
              <a:t>ransport</a:t>
            </a:r>
            <a:r>
              <a:rPr lang="en-US" sz="3200" dirty="0">
                <a:solidFill>
                  <a:srgbClr val="FF0000"/>
                </a:solidFill>
                <a:latin typeface="Arial" charset="0"/>
                <a:cs typeface="Arial" charset="0"/>
              </a:rPr>
              <a:t> in </a:t>
            </a:r>
            <a:r>
              <a:rPr lang="tr-TR" sz="3200" dirty="0">
                <a:solidFill>
                  <a:srgbClr val="FF0000"/>
                </a:solidFill>
                <a:latin typeface="Arial" charset="0"/>
                <a:cs typeface="Arial" charset="0"/>
              </a:rPr>
              <a:t>P</a:t>
            </a:r>
            <a:r>
              <a:rPr lang="en-US" sz="3200" dirty="0" err="1">
                <a:solidFill>
                  <a:srgbClr val="FF0000"/>
                </a:solidFill>
                <a:latin typeface="Arial" charset="0"/>
                <a:cs typeface="Arial" charset="0"/>
              </a:rPr>
              <a:t>lasma</a:t>
            </a:r>
            <a:endParaRPr lang="en-US" sz="3200" dirty="0">
              <a:solidFill>
                <a:srgbClr val="FF0000"/>
              </a:solidFill>
              <a:latin typeface="Arial" charset="0"/>
              <a:cs typeface="Arial" charset="0"/>
            </a:endParaRPr>
          </a:p>
        </p:txBody>
      </p:sp>
      <p:sp>
        <p:nvSpPr>
          <p:cNvPr id="15363" name="Rectangle 3"/>
          <p:cNvSpPr>
            <a:spLocks noGrp="1" noChangeArrowheads="1"/>
          </p:cNvSpPr>
          <p:nvPr>
            <p:ph sz="quarter" idx="1"/>
          </p:nvPr>
        </p:nvSpPr>
        <p:spPr/>
        <p:txBody>
          <a:bodyPr/>
          <a:lstStyle/>
          <a:p>
            <a:pPr eaLnBrk="1" hangingPunct="1"/>
            <a:r>
              <a:rPr lang="tr-TR" sz="2800" dirty="0">
                <a:latin typeface="Arial" charset="0"/>
                <a:cs typeface="Arial" charset="0"/>
                <a:sym typeface="Symbol" pitchFamily="18" charset="2"/>
              </a:rPr>
              <a:t>U</a:t>
            </a:r>
            <a:r>
              <a:rPr lang="en-US" sz="2800" dirty="0" err="1">
                <a:latin typeface="Arial" charset="0"/>
                <a:cs typeface="Arial" charset="0"/>
                <a:sym typeface="Symbol" pitchFamily="18" charset="2"/>
              </a:rPr>
              <a:t>nconjugated</a:t>
            </a:r>
            <a:r>
              <a:rPr lang="tr-TR" sz="2800" dirty="0">
                <a:latin typeface="Arial" charset="0"/>
                <a:cs typeface="Arial" charset="0"/>
                <a:sym typeface="Symbol" pitchFamily="18" charset="2"/>
              </a:rPr>
              <a:t> (</a:t>
            </a:r>
            <a:r>
              <a:rPr lang="en-US" sz="2800" dirty="0">
                <a:latin typeface="Arial" charset="0"/>
                <a:cs typeface="Arial" charset="0"/>
                <a:sym typeface="Symbol" pitchFamily="18" charset="2"/>
              </a:rPr>
              <a:t>indirect </a:t>
            </a:r>
            <a:r>
              <a:rPr lang="en-US" sz="2800" dirty="0" err="1">
                <a:latin typeface="Arial" charset="0"/>
                <a:cs typeface="Arial" charset="0"/>
                <a:sym typeface="Symbol" pitchFamily="18" charset="2"/>
              </a:rPr>
              <a:t>bil</a:t>
            </a:r>
            <a:r>
              <a:rPr lang="en-US" sz="2800" dirty="0">
                <a:latin typeface="Arial" charset="0"/>
                <a:cs typeface="Arial" charset="0"/>
                <a:sym typeface="Symbol" pitchFamily="18" charset="2"/>
              </a:rPr>
              <a:t>) in </a:t>
            </a:r>
            <a:r>
              <a:rPr lang="tr-TR" sz="2800" dirty="0">
                <a:latin typeface="Arial" charset="0"/>
                <a:cs typeface="Arial" charset="0"/>
                <a:sym typeface="Symbol" pitchFamily="18" charset="2"/>
              </a:rPr>
              <a:t>plasma </a:t>
            </a:r>
            <a:r>
              <a:rPr lang="en-US" sz="2800" dirty="0">
                <a:latin typeface="Arial" charset="0"/>
                <a:cs typeface="Arial" charset="0"/>
                <a:sym typeface="Symbol" pitchFamily="18" charset="2"/>
              </a:rPr>
              <a:t>is tightly bound to albumin</a:t>
            </a:r>
            <a:r>
              <a:rPr lang="tr-TR" sz="2800" dirty="0">
                <a:latin typeface="Arial" charset="0"/>
                <a:cs typeface="Arial" charset="0"/>
                <a:sym typeface="Symbol" pitchFamily="18" charset="2"/>
              </a:rPr>
              <a:t> </a:t>
            </a:r>
            <a:r>
              <a:rPr lang="en-US" sz="2800" dirty="0">
                <a:latin typeface="Arial" charset="0"/>
                <a:cs typeface="Arial" charset="0"/>
                <a:sym typeface="Symbol" pitchFamily="18" charset="2"/>
              </a:rPr>
              <a:t>(1 </a:t>
            </a:r>
            <a:r>
              <a:rPr lang="en-US" sz="2800" dirty="0" err="1">
                <a:latin typeface="Arial" charset="0"/>
                <a:cs typeface="Arial" charset="0"/>
                <a:sym typeface="Symbol" pitchFamily="18" charset="2"/>
              </a:rPr>
              <a:t>gr</a:t>
            </a:r>
            <a:r>
              <a:rPr lang="en-US" sz="2800" dirty="0">
                <a:latin typeface="Arial" charset="0"/>
                <a:cs typeface="Arial" charset="0"/>
                <a:sym typeface="Symbol" pitchFamily="18" charset="2"/>
              </a:rPr>
              <a:t> alb</a:t>
            </a:r>
            <a:r>
              <a:rPr lang="tr-TR" sz="2800" dirty="0">
                <a:latin typeface="Arial" charset="0"/>
                <a:cs typeface="Arial" charset="0"/>
                <a:sym typeface="Symbol" pitchFamily="18" charset="2"/>
              </a:rPr>
              <a:t>umin</a:t>
            </a:r>
            <a:r>
              <a:rPr lang="en-US" sz="2800" dirty="0">
                <a:latin typeface="Arial" charset="0"/>
                <a:cs typeface="Arial" charset="0"/>
                <a:sym typeface="Symbol" pitchFamily="18" charset="2"/>
              </a:rPr>
              <a:t> </a:t>
            </a:r>
            <a:r>
              <a:rPr lang="tr-TR" sz="2800" dirty="0">
                <a:latin typeface="Arial" charset="0"/>
                <a:cs typeface="Arial" charset="0"/>
                <a:sym typeface="Symbol" pitchFamily="18" charset="2"/>
              </a:rPr>
              <a:t>can </a:t>
            </a:r>
            <a:r>
              <a:rPr lang="en-US" sz="2800" dirty="0">
                <a:latin typeface="Arial" charset="0"/>
                <a:cs typeface="Arial" charset="0"/>
                <a:sym typeface="Symbol" pitchFamily="18" charset="2"/>
              </a:rPr>
              <a:t>bind 8.3 mg bilirubin)</a:t>
            </a:r>
            <a:endParaRPr lang="tr-TR" sz="2800" dirty="0">
              <a:latin typeface="Arial" charset="0"/>
              <a:cs typeface="Arial" charset="0"/>
              <a:sym typeface="Symbol" pitchFamily="18" charset="2"/>
            </a:endParaRPr>
          </a:p>
          <a:p>
            <a:pPr eaLnBrk="1" hangingPunct="1"/>
            <a:r>
              <a:rPr lang="en-US" sz="2800" dirty="0">
                <a:latin typeface="Arial" charset="0"/>
                <a:cs typeface="Arial" charset="0"/>
                <a:sym typeface="Symbol" pitchFamily="18" charset="2"/>
              </a:rPr>
              <a:t>Erythrocytes and plasma lipoproteins are the other carrier for bilirubin</a:t>
            </a:r>
            <a:endParaRPr lang="en-US" dirty="0">
              <a:sym typeface="Symbol" pitchFamily="18" charset="2"/>
            </a:endParaRPr>
          </a:p>
        </p:txBody>
      </p:sp>
    </p:spTree>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spect="1" noChangeArrowheads="1"/>
          </p:cNvSpPr>
          <p:nvPr/>
        </p:nvSpPr>
        <p:spPr bwMode="auto">
          <a:xfrm>
            <a:off x="533400" y="228600"/>
            <a:ext cx="1600200" cy="587375"/>
          </a:xfrm>
          <a:prstGeom prst="rect">
            <a:avLst/>
          </a:prstGeom>
          <a:solidFill>
            <a:srgbClr val="FFFFCC"/>
          </a:solidFill>
          <a:ln w="9525">
            <a:noFill/>
            <a:miter lim="800000"/>
            <a:headEnd/>
            <a:tailEnd/>
          </a:ln>
        </p:spPr>
        <p:txBody>
          <a:bodyPr tIns="0"/>
          <a:lstStyle/>
          <a:p>
            <a:pPr algn="ctr"/>
            <a:r>
              <a:rPr lang="en-US" b="1">
                <a:solidFill>
                  <a:srgbClr val="333399"/>
                </a:solidFill>
                <a:latin typeface="Times New Roman" pitchFamily="18" charset="0"/>
              </a:rPr>
              <a:t>BLOOD </a:t>
            </a:r>
          </a:p>
          <a:p>
            <a:pPr algn="ctr"/>
            <a:r>
              <a:rPr lang="en-US" b="1">
                <a:solidFill>
                  <a:srgbClr val="333399"/>
                </a:solidFill>
                <a:latin typeface="Times New Roman" pitchFamily="18" charset="0"/>
              </a:rPr>
              <a:t>CELLS</a:t>
            </a:r>
            <a:endParaRPr lang="en-US">
              <a:latin typeface="Times New Roman" pitchFamily="18" charset="0"/>
            </a:endParaRPr>
          </a:p>
        </p:txBody>
      </p:sp>
      <p:sp>
        <p:nvSpPr>
          <p:cNvPr id="16387" name="Freeform 3"/>
          <p:cNvSpPr>
            <a:spLocks noChangeAspect="1"/>
          </p:cNvSpPr>
          <p:nvPr/>
        </p:nvSpPr>
        <p:spPr bwMode="auto">
          <a:xfrm>
            <a:off x="7086600" y="1524000"/>
            <a:ext cx="1544638" cy="860425"/>
          </a:xfrm>
          <a:custGeom>
            <a:avLst/>
            <a:gdLst>
              <a:gd name="T0" fmla="*/ 2147483647 w 1787"/>
              <a:gd name="T1" fmla="*/ 2147483647 h 1122"/>
              <a:gd name="T2" fmla="*/ 2147483647 w 1787"/>
              <a:gd name="T3" fmla="*/ 2147483647 h 1122"/>
              <a:gd name="T4" fmla="*/ 2147483647 w 1787"/>
              <a:gd name="T5" fmla="*/ 2147483647 h 1122"/>
              <a:gd name="T6" fmla="*/ 2147483647 w 1787"/>
              <a:gd name="T7" fmla="*/ 2147483647 h 1122"/>
              <a:gd name="T8" fmla="*/ 2147483647 w 1787"/>
              <a:gd name="T9" fmla="*/ 2147483647 h 1122"/>
              <a:gd name="T10" fmla="*/ 2147483647 w 1787"/>
              <a:gd name="T11" fmla="*/ 2147483647 h 1122"/>
              <a:gd name="T12" fmla="*/ 2147483647 w 1787"/>
              <a:gd name="T13" fmla="*/ 2147483647 h 1122"/>
              <a:gd name="T14" fmla="*/ 2147483647 w 1787"/>
              <a:gd name="T15" fmla="*/ 2147483647 h 1122"/>
              <a:gd name="T16" fmla="*/ 2147483647 w 1787"/>
              <a:gd name="T17" fmla="*/ 2147483647 h 1122"/>
              <a:gd name="T18" fmla="*/ 2147483647 w 1787"/>
              <a:gd name="T19" fmla="*/ 2147483647 h 1122"/>
              <a:gd name="T20" fmla="*/ 2147483647 w 1787"/>
              <a:gd name="T21" fmla="*/ 2147483647 h 1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7"/>
              <a:gd name="T34" fmla="*/ 0 h 1122"/>
              <a:gd name="T35" fmla="*/ 1787 w 1787"/>
              <a:gd name="T36" fmla="*/ 1122 h 1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7" h="1122">
                <a:moveTo>
                  <a:pt x="912" y="272"/>
                </a:moveTo>
                <a:cubicBezTo>
                  <a:pt x="1024" y="238"/>
                  <a:pt x="1225" y="68"/>
                  <a:pt x="1362" y="68"/>
                </a:cubicBezTo>
                <a:cubicBezTo>
                  <a:pt x="1499" y="68"/>
                  <a:pt x="1687" y="119"/>
                  <a:pt x="1737" y="272"/>
                </a:cubicBezTo>
                <a:cubicBezTo>
                  <a:pt x="1787" y="425"/>
                  <a:pt x="1787" y="850"/>
                  <a:pt x="1662" y="986"/>
                </a:cubicBezTo>
                <a:cubicBezTo>
                  <a:pt x="1537" y="1122"/>
                  <a:pt x="1237" y="1088"/>
                  <a:pt x="987" y="1088"/>
                </a:cubicBezTo>
                <a:cubicBezTo>
                  <a:pt x="737" y="1088"/>
                  <a:pt x="324" y="1088"/>
                  <a:pt x="162" y="986"/>
                </a:cubicBezTo>
                <a:cubicBezTo>
                  <a:pt x="0" y="884"/>
                  <a:pt x="24" y="629"/>
                  <a:pt x="12" y="476"/>
                </a:cubicBezTo>
                <a:cubicBezTo>
                  <a:pt x="0" y="323"/>
                  <a:pt x="12" y="136"/>
                  <a:pt x="87" y="68"/>
                </a:cubicBezTo>
                <a:cubicBezTo>
                  <a:pt x="162" y="0"/>
                  <a:pt x="362" y="34"/>
                  <a:pt x="462" y="68"/>
                </a:cubicBezTo>
                <a:cubicBezTo>
                  <a:pt x="562" y="102"/>
                  <a:pt x="599" y="238"/>
                  <a:pt x="687" y="272"/>
                </a:cubicBezTo>
                <a:cubicBezTo>
                  <a:pt x="775" y="306"/>
                  <a:pt x="800" y="306"/>
                  <a:pt x="912" y="272"/>
                </a:cubicBezTo>
                <a:close/>
              </a:path>
            </a:pathLst>
          </a:custGeom>
          <a:solidFill>
            <a:srgbClr val="FFFFFF"/>
          </a:solidFill>
          <a:ln w="38100">
            <a:solidFill>
              <a:srgbClr val="00FF00"/>
            </a:solidFill>
            <a:round/>
            <a:headEnd/>
            <a:tailEnd/>
          </a:ln>
        </p:spPr>
        <p:txBody>
          <a:bodyPr/>
          <a:lstStyle/>
          <a:p>
            <a:endParaRPr lang="en-US"/>
          </a:p>
        </p:txBody>
      </p:sp>
      <p:sp>
        <p:nvSpPr>
          <p:cNvPr id="16388" name="AutoShape 4"/>
          <p:cNvSpPr>
            <a:spLocks noChangeAspect="1" noChangeArrowheads="1"/>
          </p:cNvSpPr>
          <p:nvPr/>
        </p:nvSpPr>
        <p:spPr bwMode="auto">
          <a:xfrm>
            <a:off x="3962400" y="1295400"/>
            <a:ext cx="2627313" cy="1639888"/>
          </a:xfrm>
          <a:prstGeom prst="can">
            <a:avLst>
              <a:gd name="adj" fmla="val 25000"/>
            </a:avLst>
          </a:prstGeom>
          <a:solidFill>
            <a:srgbClr val="FFFFFF"/>
          </a:solidFill>
          <a:ln w="38100">
            <a:solidFill>
              <a:srgbClr val="00FF00"/>
            </a:solidFill>
            <a:round/>
            <a:headEnd/>
            <a:tailEnd/>
          </a:ln>
        </p:spPr>
        <p:txBody>
          <a:bodyPr/>
          <a:lstStyle/>
          <a:p>
            <a:endParaRPr lang="en-US"/>
          </a:p>
        </p:txBody>
      </p:sp>
      <p:sp>
        <p:nvSpPr>
          <p:cNvPr id="16389" name="AutoShape 5"/>
          <p:cNvSpPr>
            <a:spLocks noChangeAspect="1" noChangeArrowheads="1"/>
          </p:cNvSpPr>
          <p:nvPr/>
        </p:nvSpPr>
        <p:spPr bwMode="auto">
          <a:xfrm>
            <a:off x="4191000" y="3581400"/>
            <a:ext cx="4724400" cy="2351088"/>
          </a:xfrm>
          <a:prstGeom prst="hexagon">
            <a:avLst>
              <a:gd name="adj" fmla="val 50236"/>
              <a:gd name="vf" fmla="val 115470"/>
            </a:avLst>
          </a:prstGeom>
          <a:solidFill>
            <a:srgbClr val="FFFFFF"/>
          </a:solidFill>
          <a:ln w="38100">
            <a:solidFill>
              <a:srgbClr val="00FF00"/>
            </a:solidFill>
            <a:miter lim="800000"/>
            <a:headEnd/>
            <a:tailEnd/>
          </a:ln>
        </p:spPr>
        <p:txBody>
          <a:bodyPr/>
          <a:lstStyle/>
          <a:p>
            <a:endParaRPr lang="en-US"/>
          </a:p>
        </p:txBody>
      </p:sp>
      <p:sp>
        <p:nvSpPr>
          <p:cNvPr id="16390" name="Oval 6"/>
          <p:cNvSpPr>
            <a:spLocks noChangeAspect="1" noChangeArrowheads="1"/>
          </p:cNvSpPr>
          <p:nvPr/>
        </p:nvSpPr>
        <p:spPr bwMode="auto">
          <a:xfrm>
            <a:off x="990600" y="838200"/>
            <a:ext cx="2590800" cy="5568950"/>
          </a:xfrm>
          <a:prstGeom prst="ellipse">
            <a:avLst/>
          </a:prstGeom>
          <a:solidFill>
            <a:srgbClr val="FFFFFF"/>
          </a:solidFill>
          <a:ln w="38100">
            <a:solidFill>
              <a:srgbClr val="00FF00"/>
            </a:solidFill>
            <a:round/>
            <a:headEnd/>
            <a:tailEnd/>
          </a:ln>
        </p:spPr>
        <p:txBody>
          <a:bodyPr/>
          <a:lstStyle/>
          <a:p>
            <a:endParaRPr lang="en-US"/>
          </a:p>
        </p:txBody>
      </p:sp>
      <p:sp>
        <p:nvSpPr>
          <p:cNvPr id="16391" name="Text Box 7"/>
          <p:cNvSpPr txBox="1">
            <a:spLocks noChangeAspect="1" noChangeArrowheads="1"/>
          </p:cNvSpPr>
          <p:nvPr/>
        </p:nvSpPr>
        <p:spPr bwMode="auto">
          <a:xfrm>
            <a:off x="6934200" y="5257800"/>
            <a:ext cx="973138" cy="312738"/>
          </a:xfrm>
          <a:prstGeom prst="rect">
            <a:avLst/>
          </a:prstGeom>
          <a:solidFill>
            <a:srgbClr val="FFFFFF"/>
          </a:solidFill>
          <a:ln w="9525">
            <a:noFill/>
            <a:miter lim="800000"/>
            <a:headEnd/>
            <a:tailEnd/>
          </a:ln>
        </p:spPr>
        <p:txBody>
          <a:bodyPr/>
          <a:lstStyle/>
          <a:p>
            <a:r>
              <a:rPr lang="en-US" b="1">
                <a:solidFill>
                  <a:srgbClr val="333399"/>
                </a:solidFill>
                <a:latin typeface="Times New Roman" pitchFamily="18" charset="0"/>
              </a:rPr>
              <a:t>LIVER</a:t>
            </a:r>
            <a:endParaRPr lang="en-US">
              <a:latin typeface="Times New Roman" pitchFamily="18" charset="0"/>
            </a:endParaRPr>
          </a:p>
        </p:txBody>
      </p:sp>
      <p:grpSp>
        <p:nvGrpSpPr>
          <p:cNvPr id="2" name="Group 8"/>
          <p:cNvGrpSpPr>
            <a:grpSpLocks/>
          </p:cNvGrpSpPr>
          <p:nvPr/>
        </p:nvGrpSpPr>
        <p:grpSpPr bwMode="auto">
          <a:xfrm>
            <a:off x="5257800" y="3868738"/>
            <a:ext cx="3062288" cy="1228725"/>
            <a:chOff x="3312" y="2437"/>
            <a:chExt cx="1929" cy="774"/>
          </a:xfrm>
        </p:grpSpPr>
        <p:sp>
          <p:nvSpPr>
            <p:cNvPr id="16436" name="Text Box 9"/>
            <p:cNvSpPr txBox="1">
              <a:spLocks noChangeAspect="1" noChangeArrowheads="1"/>
            </p:cNvSpPr>
            <p:nvPr/>
          </p:nvSpPr>
          <p:spPr bwMode="auto">
            <a:xfrm>
              <a:off x="3312" y="2437"/>
              <a:ext cx="1584" cy="346"/>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Bilirubin diglucuronide</a:t>
              </a:r>
            </a:p>
            <a:p>
              <a:r>
                <a:rPr lang="en-US">
                  <a:solidFill>
                    <a:srgbClr val="0000FF"/>
                  </a:solidFill>
                  <a:latin typeface="Times New Roman" pitchFamily="18" charset="0"/>
                </a:rPr>
                <a:t>(</a:t>
              </a:r>
              <a:r>
                <a:rPr lang="en-US" i="1">
                  <a:solidFill>
                    <a:srgbClr val="0000FF"/>
                  </a:solidFill>
                  <a:latin typeface="Times New Roman" pitchFamily="18" charset="0"/>
                </a:rPr>
                <a:t>water-soluble</a:t>
              </a:r>
              <a:r>
                <a:rPr lang="en-US">
                  <a:solidFill>
                    <a:srgbClr val="0000FF"/>
                  </a:solidFill>
                  <a:latin typeface="Times New Roman" pitchFamily="18" charset="0"/>
                </a:rPr>
                <a:t>)</a:t>
              </a:r>
              <a:endParaRPr lang="en-US">
                <a:latin typeface="Times New Roman" pitchFamily="18" charset="0"/>
              </a:endParaRPr>
            </a:p>
          </p:txBody>
        </p:sp>
        <p:grpSp>
          <p:nvGrpSpPr>
            <p:cNvPr id="3" name="Group 10"/>
            <p:cNvGrpSpPr>
              <a:grpSpLocks/>
            </p:cNvGrpSpPr>
            <p:nvPr/>
          </p:nvGrpSpPr>
          <p:grpSpPr bwMode="auto">
            <a:xfrm>
              <a:off x="3360" y="2821"/>
              <a:ext cx="287" cy="346"/>
              <a:chOff x="2717" y="2009"/>
              <a:chExt cx="287" cy="346"/>
            </a:xfrm>
          </p:grpSpPr>
          <p:sp>
            <p:nvSpPr>
              <p:cNvPr id="16439" name="Line 11"/>
              <p:cNvSpPr>
                <a:spLocks noChangeAspect="1" noChangeShapeType="1"/>
              </p:cNvSpPr>
              <p:nvPr/>
            </p:nvSpPr>
            <p:spPr bwMode="auto">
              <a:xfrm flipV="1">
                <a:off x="2717" y="2009"/>
                <a:ext cx="1" cy="346"/>
              </a:xfrm>
              <a:prstGeom prst="line">
                <a:avLst/>
              </a:prstGeom>
              <a:noFill/>
              <a:ln w="57150">
                <a:solidFill>
                  <a:srgbClr val="993300"/>
                </a:solidFill>
                <a:round/>
                <a:headEnd/>
                <a:tailEnd type="triangle" w="med" len="med"/>
              </a:ln>
            </p:spPr>
            <p:txBody>
              <a:bodyPr/>
              <a:lstStyle/>
              <a:p>
                <a:endParaRPr lang="en-US"/>
              </a:p>
            </p:txBody>
          </p:sp>
          <p:sp>
            <p:nvSpPr>
              <p:cNvPr id="16440" name="Arc 12"/>
              <p:cNvSpPr>
                <a:spLocks noChangeAspect="1"/>
              </p:cNvSpPr>
              <p:nvPr/>
            </p:nvSpPr>
            <p:spPr bwMode="auto">
              <a:xfrm flipH="1" flipV="1">
                <a:off x="2717" y="2077"/>
                <a:ext cx="287"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a:tailEnd/>
              </a:ln>
            </p:spPr>
            <p:txBody>
              <a:bodyPr/>
              <a:lstStyle/>
              <a:p>
                <a:endParaRPr lang="en-US"/>
              </a:p>
            </p:txBody>
          </p:sp>
        </p:grpSp>
        <p:sp>
          <p:nvSpPr>
            <p:cNvPr id="16438" name="Text Box 13"/>
            <p:cNvSpPr txBox="1">
              <a:spLocks noChangeAspect="1" noChangeArrowheads="1"/>
            </p:cNvSpPr>
            <p:nvPr/>
          </p:nvSpPr>
          <p:spPr bwMode="auto">
            <a:xfrm>
              <a:off x="3744" y="2965"/>
              <a:ext cx="1497" cy="246"/>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2 UDP-glucuronic acid</a:t>
              </a:r>
              <a:endParaRPr lang="en-US">
                <a:latin typeface="Times New Roman" pitchFamily="18" charset="0"/>
              </a:endParaRPr>
            </a:p>
          </p:txBody>
        </p:sp>
      </p:grpSp>
      <p:sp>
        <p:nvSpPr>
          <p:cNvPr id="83982" name="Text Box 14"/>
          <p:cNvSpPr txBox="1">
            <a:spLocks noChangeAspect="1" noChangeArrowheads="1"/>
          </p:cNvSpPr>
          <p:nvPr/>
        </p:nvSpPr>
        <p:spPr bwMode="auto">
          <a:xfrm>
            <a:off x="5638800" y="3124200"/>
            <a:ext cx="2833688" cy="312738"/>
          </a:xfrm>
          <a:prstGeom prst="rect">
            <a:avLst/>
          </a:prstGeom>
          <a:solidFill>
            <a:srgbClr val="FFFFCC"/>
          </a:solidFill>
          <a:ln w="9525">
            <a:noFill/>
            <a:miter lim="800000"/>
            <a:headEnd/>
            <a:tailEnd/>
          </a:ln>
        </p:spPr>
        <p:txBody>
          <a:bodyPr lIns="0" tIns="0" rIns="0" bIns="0"/>
          <a:lstStyle/>
          <a:p>
            <a:r>
              <a:rPr lang="en-US" b="1" i="1">
                <a:solidFill>
                  <a:srgbClr val="333399"/>
                </a:solidFill>
                <a:latin typeface="Times New Roman" pitchFamily="18" charset="0"/>
              </a:rPr>
              <a:t>via bile duct to intestines</a:t>
            </a:r>
            <a:endParaRPr lang="en-US">
              <a:latin typeface="Times New Roman" pitchFamily="18" charset="0"/>
            </a:endParaRPr>
          </a:p>
        </p:txBody>
      </p:sp>
      <p:grpSp>
        <p:nvGrpSpPr>
          <p:cNvPr id="4" name="Group 15"/>
          <p:cNvGrpSpPr>
            <a:grpSpLocks/>
          </p:cNvGrpSpPr>
          <p:nvPr/>
        </p:nvGrpSpPr>
        <p:grpSpPr bwMode="auto">
          <a:xfrm>
            <a:off x="4267200" y="381000"/>
            <a:ext cx="1981200" cy="1752600"/>
            <a:chOff x="2688" y="240"/>
            <a:chExt cx="1248" cy="1104"/>
          </a:xfrm>
        </p:grpSpPr>
        <p:sp>
          <p:nvSpPr>
            <p:cNvPr id="16433" name="Text Box 16"/>
            <p:cNvSpPr txBox="1">
              <a:spLocks noChangeAspect="1" noChangeArrowheads="1"/>
            </p:cNvSpPr>
            <p:nvPr/>
          </p:nvSpPr>
          <p:spPr bwMode="auto">
            <a:xfrm>
              <a:off x="2736" y="240"/>
              <a:ext cx="1020" cy="346"/>
            </a:xfrm>
            <a:prstGeom prst="rect">
              <a:avLst/>
            </a:prstGeom>
            <a:solidFill>
              <a:srgbClr val="FFFFCC"/>
            </a:solidFill>
            <a:ln w="9525">
              <a:noFill/>
              <a:miter lim="800000"/>
              <a:headEnd/>
              <a:tailEnd/>
            </a:ln>
          </p:spPr>
          <p:txBody>
            <a:bodyPr lIns="0" tIns="0" rIns="0" bIns="0"/>
            <a:lstStyle/>
            <a:p>
              <a:r>
                <a:rPr lang="en-US" b="1">
                  <a:solidFill>
                    <a:srgbClr val="0000FF"/>
                  </a:solidFill>
                  <a:latin typeface="Times New Roman" pitchFamily="18" charset="0"/>
                </a:rPr>
                <a:t>Stercobilin </a:t>
              </a:r>
            </a:p>
            <a:p>
              <a:r>
                <a:rPr lang="en-US" b="1">
                  <a:solidFill>
                    <a:srgbClr val="0000FF"/>
                  </a:solidFill>
                  <a:latin typeface="Times New Roman" pitchFamily="18" charset="0"/>
                </a:rPr>
                <a:t>excreted in feces</a:t>
              </a:r>
              <a:endParaRPr lang="en-US">
                <a:latin typeface="Times New Roman" pitchFamily="18" charset="0"/>
              </a:endParaRPr>
            </a:p>
          </p:txBody>
        </p:sp>
        <p:sp>
          <p:nvSpPr>
            <p:cNvPr id="16434" name="Text Box 17"/>
            <p:cNvSpPr txBox="1">
              <a:spLocks noChangeAspect="1" noChangeArrowheads="1"/>
            </p:cNvSpPr>
            <p:nvPr/>
          </p:nvSpPr>
          <p:spPr bwMode="auto">
            <a:xfrm>
              <a:off x="2688" y="1008"/>
              <a:ext cx="1248" cy="336"/>
            </a:xfrm>
            <a:prstGeom prst="rect">
              <a:avLst/>
            </a:prstGeom>
            <a:solidFill>
              <a:srgbClr val="FFFFFF"/>
            </a:solidFill>
            <a:ln w="9525">
              <a:noFill/>
              <a:miter lim="800000"/>
              <a:headEnd/>
              <a:tailEnd/>
            </a:ln>
          </p:spPr>
          <p:txBody>
            <a:bodyPr lIns="0" tIns="0" rIns="0" bIns="0"/>
            <a:lstStyle/>
            <a:p>
              <a:r>
                <a:rPr lang="en-US">
                  <a:solidFill>
                    <a:srgbClr val="0000FF"/>
                  </a:solidFill>
                  <a:latin typeface="Times New Roman" pitchFamily="18" charset="0"/>
                </a:rPr>
                <a:t>Urobilinogen </a:t>
              </a:r>
            </a:p>
            <a:p>
              <a:r>
                <a:rPr lang="en-US">
                  <a:solidFill>
                    <a:srgbClr val="0000FF"/>
                  </a:solidFill>
                  <a:latin typeface="Times New Roman" pitchFamily="18" charset="0"/>
                </a:rPr>
                <a:t>formed by bacteria</a:t>
              </a:r>
            </a:p>
            <a:p>
              <a:endParaRPr lang="en-US" b="1">
                <a:solidFill>
                  <a:srgbClr val="333399"/>
                </a:solidFill>
                <a:latin typeface="Times New Roman" pitchFamily="18" charset="0"/>
              </a:endParaRPr>
            </a:p>
            <a:p>
              <a:r>
                <a:rPr lang="en-US" b="1">
                  <a:solidFill>
                    <a:srgbClr val="333399"/>
                  </a:solidFill>
                  <a:latin typeface="Times New Roman" pitchFamily="18" charset="0"/>
                </a:rPr>
                <a:t>    </a:t>
              </a:r>
              <a:endParaRPr lang="en-US">
                <a:latin typeface="Times New Roman" pitchFamily="18" charset="0"/>
              </a:endParaRPr>
            </a:p>
            <a:p>
              <a:endParaRPr lang="en-US">
                <a:latin typeface="Times New Roman" pitchFamily="18" charset="0"/>
              </a:endParaRPr>
            </a:p>
          </p:txBody>
        </p:sp>
        <p:sp>
          <p:nvSpPr>
            <p:cNvPr id="16435" name="Line 18"/>
            <p:cNvSpPr>
              <a:spLocks noChangeAspect="1" noChangeShapeType="1"/>
            </p:cNvSpPr>
            <p:nvPr/>
          </p:nvSpPr>
          <p:spPr bwMode="auto">
            <a:xfrm flipV="1">
              <a:off x="3216" y="576"/>
              <a:ext cx="1" cy="444"/>
            </a:xfrm>
            <a:prstGeom prst="line">
              <a:avLst/>
            </a:prstGeom>
            <a:noFill/>
            <a:ln w="57150">
              <a:solidFill>
                <a:srgbClr val="993300"/>
              </a:solidFill>
              <a:round/>
              <a:headEnd/>
              <a:tailEnd type="triangle" w="med" len="med"/>
            </a:ln>
          </p:spPr>
          <p:txBody>
            <a:bodyPr/>
            <a:lstStyle/>
            <a:p>
              <a:endParaRPr lang="en-US"/>
            </a:p>
          </p:txBody>
        </p:sp>
      </p:grpSp>
      <p:sp>
        <p:nvSpPr>
          <p:cNvPr id="16395" name="Text Box 19"/>
          <p:cNvSpPr txBox="1">
            <a:spLocks noChangeAspect="1" noChangeArrowheads="1"/>
          </p:cNvSpPr>
          <p:nvPr/>
        </p:nvSpPr>
        <p:spPr bwMode="auto">
          <a:xfrm>
            <a:off x="7315200" y="1828800"/>
            <a:ext cx="1101725" cy="390525"/>
          </a:xfrm>
          <a:prstGeom prst="rect">
            <a:avLst/>
          </a:prstGeom>
          <a:solidFill>
            <a:srgbClr val="FFFFFF"/>
          </a:solidFill>
          <a:ln w="9525">
            <a:noFill/>
            <a:miter lim="800000"/>
            <a:headEnd/>
            <a:tailEnd/>
          </a:ln>
        </p:spPr>
        <p:txBody>
          <a:bodyPr/>
          <a:lstStyle/>
          <a:p>
            <a:r>
              <a:rPr lang="en-US" b="1">
                <a:solidFill>
                  <a:srgbClr val="333399"/>
                </a:solidFill>
                <a:latin typeface="Times New Roman" pitchFamily="18" charset="0"/>
              </a:rPr>
              <a:t>KIDNEY</a:t>
            </a:r>
            <a:endParaRPr lang="en-US">
              <a:latin typeface="Times New Roman" pitchFamily="18" charset="0"/>
            </a:endParaRPr>
          </a:p>
        </p:txBody>
      </p:sp>
      <p:grpSp>
        <p:nvGrpSpPr>
          <p:cNvPr id="5" name="Group 20"/>
          <p:cNvGrpSpPr>
            <a:grpSpLocks/>
          </p:cNvGrpSpPr>
          <p:nvPr/>
        </p:nvGrpSpPr>
        <p:grpSpPr bwMode="auto">
          <a:xfrm>
            <a:off x="7086600" y="533400"/>
            <a:ext cx="1752600" cy="1316038"/>
            <a:chOff x="4464" y="336"/>
            <a:chExt cx="1104" cy="829"/>
          </a:xfrm>
        </p:grpSpPr>
        <p:sp>
          <p:nvSpPr>
            <p:cNvPr id="16431" name="Text Box 21"/>
            <p:cNvSpPr txBox="1">
              <a:spLocks noChangeAspect="1" noChangeArrowheads="1"/>
            </p:cNvSpPr>
            <p:nvPr/>
          </p:nvSpPr>
          <p:spPr bwMode="auto">
            <a:xfrm>
              <a:off x="4464" y="336"/>
              <a:ext cx="1104" cy="432"/>
            </a:xfrm>
            <a:prstGeom prst="rect">
              <a:avLst/>
            </a:prstGeom>
            <a:solidFill>
              <a:srgbClr val="FFFFCC"/>
            </a:solidFill>
            <a:ln w="9525">
              <a:noFill/>
              <a:miter lim="800000"/>
              <a:headEnd/>
              <a:tailEnd/>
            </a:ln>
          </p:spPr>
          <p:txBody>
            <a:bodyPr lIns="18288" rIns="18288"/>
            <a:lstStyle/>
            <a:p>
              <a:r>
                <a:rPr lang="en-US" b="1">
                  <a:solidFill>
                    <a:srgbClr val="0000FF"/>
                  </a:solidFill>
                  <a:latin typeface="Times New Roman" pitchFamily="18" charset="0"/>
                </a:rPr>
                <a:t>Urobilin </a:t>
              </a:r>
            </a:p>
            <a:p>
              <a:r>
                <a:rPr lang="en-US" b="1">
                  <a:solidFill>
                    <a:srgbClr val="0000FF"/>
                  </a:solidFill>
                  <a:latin typeface="Times New Roman" pitchFamily="18" charset="0"/>
                </a:rPr>
                <a:t>excreted in urine</a:t>
              </a:r>
            </a:p>
            <a:p>
              <a:endParaRPr lang="en-US">
                <a:latin typeface="Times New Roman" pitchFamily="18" charset="0"/>
              </a:endParaRPr>
            </a:p>
          </p:txBody>
        </p:sp>
        <p:sp>
          <p:nvSpPr>
            <p:cNvPr id="16432" name="Line 22"/>
            <p:cNvSpPr>
              <a:spLocks noChangeAspect="1" noChangeShapeType="1"/>
            </p:cNvSpPr>
            <p:nvPr/>
          </p:nvSpPr>
          <p:spPr bwMode="auto">
            <a:xfrm flipV="1">
              <a:off x="4944" y="720"/>
              <a:ext cx="1" cy="445"/>
            </a:xfrm>
            <a:prstGeom prst="line">
              <a:avLst/>
            </a:prstGeom>
            <a:noFill/>
            <a:ln w="57150">
              <a:solidFill>
                <a:srgbClr val="993300"/>
              </a:solidFill>
              <a:round/>
              <a:headEnd/>
              <a:tailEnd type="triangle" w="med" len="med"/>
            </a:ln>
          </p:spPr>
          <p:txBody>
            <a:bodyPr/>
            <a:lstStyle/>
            <a:p>
              <a:endParaRPr lang="en-US"/>
            </a:p>
          </p:txBody>
        </p:sp>
      </p:grpSp>
      <p:grpSp>
        <p:nvGrpSpPr>
          <p:cNvPr id="6" name="Group 23"/>
          <p:cNvGrpSpPr>
            <a:grpSpLocks/>
          </p:cNvGrpSpPr>
          <p:nvPr/>
        </p:nvGrpSpPr>
        <p:grpSpPr bwMode="auto">
          <a:xfrm>
            <a:off x="1371600" y="1981200"/>
            <a:ext cx="2514600" cy="1524000"/>
            <a:chOff x="864" y="1248"/>
            <a:chExt cx="1584" cy="960"/>
          </a:xfrm>
        </p:grpSpPr>
        <p:sp>
          <p:nvSpPr>
            <p:cNvPr id="16424" name="Text Box 24"/>
            <p:cNvSpPr txBox="1">
              <a:spLocks noChangeAspect="1" noChangeArrowheads="1"/>
            </p:cNvSpPr>
            <p:nvPr/>
          </p:nvSpPr>
          <p:spPr bwMode="auto">
            <a:xfrm>
              <a:off x="1536" y="1680"/>
              <a:ext cx="367" cy="197"/>
            </a:xfrm>
            <a:prstGeom prst="rect">
              <a:avLst/>
            </a:prstGeom>
            <a:solidFill>
              <a:srgbClr val="FFFFFF"/>
            </a:solidFill>
            <a:ln w="9525">
              <a:noFill/>
              <a:miter lim="800000"/>
              <a:headEnd/>
              <a:tailEnd/>
            </a:ln>
          </p:spPr>
          <p:txBody>
            <a:bodyPr lIns="0" tIns="0" rIns="0" bIns="0"/>
            <a:lstStyle/>
            <a:p>
              <a:r>
                <a:rPr lang="en-US">
                  <a:solidFill>
                    <a:srgbClr val="339966"/>
                  </a:solidFill>
                  <a:latin typeface="Times New Roman" pitchFamily="18" charset="0"/>
                </a:rPr>
                <a:t>CO</a:t>
              </a:r>
              <a:endParaRPr lang="en-US">
                <a:latin typeface="Times New Roman" pitchFamily="18" charset="0"/>
              </a:endParaRPr>
            </a:p>
          </p:txBody>
        </p:sp>
        <p:sp>
          <p:nvSpPr>
            <p:cNvPr id="16425" name="Text Box 25"/>
            <p:cNvSpPr txBox="1">
              <a:spLocks noChangeAspect="1" noChangeArrowheads="1"/>
            </p:cNvSpPr>
            <p:nvPr/>
          </p:nvSpPr>
          <p:spPr bwMode="auto">
            <a:xfrm>
              <a:off x="864" y="1968"/>
              <a:ext cx="1008" cy="240"/>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Biliverdin IX</a:t>
              </a:r>
              <a:r>
                <a:rPr lang="en-US">
                  <a:solidFill>
                    <a:srgbClr val="008000"/>
                  </a:solidFill>
                  <a:latin typeface="Times New Roman" pitchFamily="18" charset="0"/>
                  <a:sym typeface="Symbol" pitchFamily="18" charset="2"/>
                </a:rPr>
                <a:t></a:t>
              </a:r>
              <a:endParaRPr lang="en-US">
                <a:latin typeface="Times New Roman" pitchFamily="18" charset="0"/>
              </a:endParaRPr>
            </a:p>
          </p:txBody>
        </p:sp>
        <p:sp>
          <p:nvSpPr>
            <p:cNvPr id="16426" name="Line 26"/>
            <p:cNvSpPr>
              <a:spLocks noChangeAspect="1" noChangeShapeType="1"/>
            </p:cNvSpPr>
            <p:nvPr/>
          </p:nvSpPr>
          <p:spPr bwMode="auto">
            <a:xfrm>
              <a:off x="1200" y="1344"/>
              <a:ext cx="1" cy="592"/>
            </a:xfrm>
            <a:prstGeom prst="line">
              <a:avLst/>
            </a:prstGeom>
            <a:noFill/>
            <a:ln w="57150">
              <a:solidFill>
                <a:srgbClr val="993300"/>
              </a:solidFill>
              <a:round/>
              <a:headEnd/>
              <a:tailEnd type="triangle" w="med" len="med"/>
            </a:ln>
          </p:spPr>
          <p:txBody>
            <a:bodyPr/>
            <a:lstStyle/>
            <a:p>
              <a:endParaRPr lang="en-US"/>
            </a:p>
          </p:txBody>
        </p:sp>
        <p:sp>
          <p:nvSpPr>
            <p:cNvPr id="16427" name="Arc 27"/>
            <p:cNvSpPr>
              <a:spLocks noChangeAspect="1"/>
            </p:cNvSpPr>
            <p:nvPr/>
          </p:nvSpPr>
          <p:spPr bwMode="auto">
            <a:xfrm flipH="1" flipV="1">
              <a:off x="1200" y="1584"/>
              <a:ext cx="245"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type="triangle" w="med" len="med"/>
              <a:tailEnd/>
            </a:ln>
          </p:spPr>
          <p:txBody>
            <a:bodyPr/>
            <a:lstStyle/>
            <a:p>
              <a:endParaRPr lang="en-US"/>
            </a:p>
          </p:txBody>
        </p:sp>
        <p:sp>
          <p:nvSpPr>
            <p:cNvPr id="16428" name="Arc 28"/>
            <p:cNvSpPr>
              <a:spLocks noChangeAspect="1"/>
            </p:cNvSpPr>
            <p:nvPr/>
          </p:nvSpPr>
          <p:spPr bwMode="auto">
            <a:xfrm flipH="1">
              <a:off x="1200" y="1378"/>
              <a:ext cx="245"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a:tailEnd/>
            </a:ln>
          </p:spPr>
          <p:txBody>
            <a:bodyPr/>
            <a:lstStyle/>
            <a:p>
              <a:endParaRPr lang="en-US"/>
            </a:p>
          </p:txBody>
        </p:sp>
        <p:sp>
          <p:nvSpPr>
            <p:cNvPr id="16429" name="Text Box 29"/>
            <p:cNvSpPr txBox="1">
              <a:spLocks noChangeAspect="1" noChangeArrowheads="1"/>
            </p:cNvSpPr>
            <p:nvPr/>
          </p:nvSpPr>
          <p:spPr bwMode="auto">
            <a:xfrm>
              <a:off x="1344" y="1440"/>
              <a:ext cx="1104" cy="240"/>
            </a:xfrm>
            <a:prstGeom prst="rect">
              <a:avLst/>
            </a:prstGeom>
            <a:solidFill>
              <a:srgbClr val="FFFFFF"/>
            </a:solidFill>
            <a:ln w="9525">
              <a:noFill/>
              <a:miter lim="800000"/>
              <a:headEnd/>
              <a:tailEnd/>
            </a:ln>
          </p:spPr>
          <p:txBody>
            <a:bodyPr lIns="18288" tIns="18288" rIns="18288" bIns="18288"/>
            <a:lstStyle/>
            <a:p>
              <a:r>
                <a:rPr lang="en-US" b="1">
                  <a:solidFill>
                    <a:srgbClr val="800000"/>
                  </a:solidFill>
                  <a:latin typeface="Times New Roman" pitchFamily="18" charset="0"/>
                </a:rPr>
                <a:t>Heme oxygenase</a:t>
              </a:r>
              <a:endParaRPr lang="en-US">
                <a:latin typeface="Times New Roman" pitchFamily="18" charset="0"/>
              </a:endParaRPr>
            </a:p>
          </p:txBody>
        </p:sp>
        <p:sp>
          <p:nvSpPr>
            <p:cNvPr id="16430" name="Text Box 30"/>
            <p:cNvSpPr txBox="1">
              <a:spLocks noChangeAspect="1" noChangeArrowheads="1"/>
            </p:cNvSpPr>
            <p:nvPr/>
          </p:nvSpPr>
          <p:spPr bwMode="auto">
            <a:xfrm>
              <a:off x="1488" y="1248"/>
              <a:ext cx="233" cy="196"/>
            </a:xfrm>
            <a:prstGeom prst="rect">
              <a:avLst/>
            </a:prstGeom>
            <a:solidFill>
              <a:srgbClr val="FFFFFF"/>
            </a:solidFill>
            <a:ln w="9525">
              <a:noFill/>
              <a:miter lim="800000"/>
              <a:headEnd/>
              <a:tailEnd/>
            </a:ln>
          </p:spPr>
          <p:txBody>
            <a:bodyPr lIns="0" tIns="0" rIns="0" bIns="0"/>
            <a:lstStyle/>
            <a:p>
              <a:r>
                <a:rPr lang="en-US">
                  <a:solidFill>
                    <a:srgbClr val="339966"/>
                  </a:solidFill>
                  <a:latin typeface="Times New Roman" pitchFamily="18" charset="0"/>
                </a:rPr>
                <a:t>O</a:t>
              </a:r>
              <a:r>
                <a:rPr lang="en-US" baseline="-25000">
                  <a:solidFill>
                    <a:srgbClr val="339966"/>
                  </a:solidFill>
                  <a:latin typeface="Times New Roman" pitchFamily="18" charset="0"/>
                </a:rPr>
                <a:t>2</a:t>
              </a:r>
              <a:endParaRPr lang="en-US">
                <a:latin typeface="Times New Roman" pitchFamily="18" charset="0"/>
              </a:endParaRPr>
            </a:p>
          </p:txBody>
        </p:sp>
      </p:grpSp>
      <p:grpSp>
        <p:nvGrpSpPr>
          <p:cNvPr id="7" name="Group 31"/>
          <p:cNvGrpSpPr>
            <a:grpSpLocks/>
          </p:cNvGrpSpPr>
          <p:nvPr/>
        </p:nvGrpSpPr>
        <p:grpSpPr bwMode="auto">
          <a:xfrm>
            <a:off x="1447800" y="3505200"/>
            <a:ext cx="1963738" cy="2227263"/>
            <a:chOff x="912" y="2208"/>
            <a:chExt cx="1237" cy="1403"/>
          </a:xfrm>
        </p:grpSpPr>
        <p:sp>
          <p:nvSpPr>
            <p:cNvPr id="16417" name="Text Box 32"/>
            <p:cNvSpPr txBox="1">
              <a:spLocks noChangeAspect="1" noChangeArrowheads="1"/>
            </p:cNvSpPr>
            <p:nvPr/>
          </p:nvSpPr>
          <p:spPr bwMode="auto">
            <a:xfrm>
              <a:off x="912" y="3216"/>
              <a:ext cx="1152" cy="395"/>
            </a:xfrm>
            <a:prstGeom prst="rect">
              <a:avLst/>
            </a:prstGeom>
            <a:solidFill>
              <a:srgbClr val="FFFFFF"/>
            </a:solidFill>
            <a:ln w="9525">
              <a:noFill/>
              <a:miter lim="800000"/>
              <a:headEnd/>
              <a:tailEnd/>
            </a:ln>
          </p:spPr>
          <p:txBody>
            <a:bodyPr/>
            <a:lstStyle/>
            <a:p>
              <a:r>
                <a:rPr lang="tr-TR">
                  <a:solidFill>
                    <a:srgbClr val="008000"/>
                  </a:solidFill>
                </a:rPr>
                <a:t>Indirect (unconj.)</a:t>
              </a:r>
            </a:p>
            <a:p>
              <a:r>
                <a:rPr lang="en-US">
                  <a:solidFill>
                    <a:srgbClr val="008000"/>
                  </a:solidFill>
                  <a:latin typeface="Times New Roman" pitchFamily="18" charset="0"/>
                </a:rPr>
                <a:t>Bilirubin </a:t>
              </a:r>
            </a:p>
            <a:p>
              <a:r>
                <a:rPr lang="en-US">
                  <a:solidFill>
                    <a:srgbClr val="0000FF"/>
                  </a:solidFill>
                  <a:latin typeface="Times New Roman" pitchFamily="18" charset="0"/>
                </a:rPr>
                <a:t>(</a:t>
              </a:r>
              <a:r>
                <a:rPr lang="en-US" i="1">
                  <a:solidFill>
                    <a:srgbClr val="0000FF"/>
                  </a:solidFill>
                  <a:latin typeface="Times New Roman" pitchFamily="18" charset="0"/>
                </a:rPr>
                <a:t>water-insoluble</a:t>
              </a:r>
              <a:r>
                <a:rPr lang="en-US">
                  <a:solidFill>
                    <a:srgbClr val="0000FF"/>
                  </a:solidFill>
                  <a:latin typeface="Times New Roman" pitchFamily="18" charset="0"/>
                </a:rPr>
                <a:t>)</a:t>
              </a:r>
              <a:endParaRPr lang="en-US">
                <a:latin typeface="Times New Roman" pitchFamily="18" charset="0"/>
              </a:endParaRPr>
            </a:p>
          </p:txBody>
        </p:sp>
        <p:sp>
          <p:nvSpPr>
            <p:cNvPr id="16418" name="Text Box 33"/>
            <p:cNvSpPr txBox="1">
              <a:spLocks noChangeAspect="1" noChangeArrowheads="1"/>
            </p:cNvSpPr>
            <p:nvPr/>
          </p:nvSpPr>
          <p:spPr bwMode="auto">
            <a:xfrm>
              <a:off x="1536" y="2928"/>
              <a:ext cx="571" cy="197"/>
            </a:xfrm>
            <a:prstGeom prst="rect">
              <a:avLst/>
            </a:prstGeom>
            <a:solidFill>
              <a:srgbClr val="FFFFFF"/>
            </a:solidFill>
            <a:ln w="9525">
              <a:noFill/>
              <a:miter lim="800000"/>
              <a:headEnd/>
              <a:tailEnd/>
            </a:ln>
          </p:spPr>
          <p:txBody>
            <a:bodyPr lIns="0" tIns="0" rIns="0" bIns="0"/>
            <a:lstStyle/>
            <a:p>
              <a:r>
                <a:rPr lang="en-US">
                  <a:solidFill>
                    <a:srgbClr val="339966"/>
                  </a:solidFill>
                  <a:latin typeface="Times New Roman" pitchFamily="18" charset="0"/>
                </a:rPr>
                <a:t>NADP</a:t>
              </a:r>
              <a:r>
                <a:rPr lang="en-US" baseline="30000">
                  <a:solidFill>
                    <a:srgbClr val="339966"/>
                  </a:solidFill>
                  <a:latin typeface="Times New Roman" pitchFamily="18" charset="0"/>
                </a:rPr>
                <a:t>+</a:t>
              </a:r>
              <a:endParaRPr lang="en-US">
                <a:latin typeface="Times New Roman" pitchFamily="18" charset="0"/>
              </a:endParaRPr>
            </a:p>
          </p:txBody>
        </p:sp>
        <p:sp>
          <p:nvSpPr>
            <p:cNvPr id="16419" name="Text Box 34"/>
            <p:cNvSpPr txBox="1">
              <a:spLocks noChangeAspect="1" noChangeArrowheads="1"/>
            </p:cNvSpPr>
            <p:nvPr/>
          </p:nvSpPr>
          <p:spPr bwMode="auto">
            <a:xfrm>
              <a:off x="1536" y="2208"/>
              <a:ext cx="613" cy="197"/>
            </a:xfrm>
            <a:prstGeom prst="rect">
              <a:avLst/>
            </a:prstGeom>
            <a:solidFill>
              <a:srgbClr val="FFFFFF"/>
            </a:solidFill>
            <a:ln w="9525">
              <a:noFill/>
              <a:miter lim="800000"/>
              <a:headEnd/>
              <a:tailEnd/>
            </a:ln>
          </p:spPr>
          <p:txBody>
            <a:bodyPr lIns="0" tIns="0" rIns="0" bIns="0"/>
            <a:lstStyle/>
            <a:p>
              <a:r>
                <a:rPr lang="en-US">
                  <a:solidFill>
                    <a:srgbClr val="339966"/>
                  </a:solidFill>
                  <a:latin typeface="Times New Roman" pitchFamily="18" charset="0"/>
                </a:rPr>
                <a:t>NADPH</a:t>
              </a:r>
              <a:endParaRPr lang="en-US">
                <a:latin typeface="Times New Roman" pitchFamily="18" charset="0"/>
              </a:endParaRPr>
            </a:p>
          </p:txBody>
        </p:sp>
        <p:sp>
          <p:nvSpPr>
            <p:cNvPr id="16420" name="Line 35"/>
            <p:cNvSpPr>
              <a:spLocks noChangeAspect="1" noChangeShapeType="1"/>
            </p:cNvSpPr>
            <p:nvPr/>
          </p:nvSpPr>
          <p:spPr bwMode="auto">
            <a:xfrm>
              <a:off x="1200" y="2256"/>
              <a:ext cx="1" cy="833"/>
            </a:xfrm>
            <a:prstGeom prst="line">
              <a:avLst/>
            </a:prstGeom>
            <a:noFill/>
            <a:ln w="57150">
              <a:solidFill>
                <a:srgbClr val="993300"/>
              </a:solidFill>
              <a:round/>
              <a:headEnd/>
              <a:tailEnd type="triangle" w="med" len="med"/>
            </a:ln>
          </p:spPr>
          <p:txBody>
            <a:bodyPr/>
            <a:lstStyle/>
            <a:p>
              <a:endParaRPr lang="en-US"/>
            </a:p>
          </p:txBody>
        </p:sp>
        <p:sp>
          <p:nvSpPr>
            <p:cNvPr id="16421" name="Arc 36"/>
            <p:cNvSpPr>
              <a:spLocks noChangeAspect="1"/>
            </p:cNvSpPr>
            <p:nvPr/>
          </p:nvSpPr>
          <p:spPr bwMode="auto">
            <a:xfrm flipH="1" flipV="1">
              <a:off x="1200" y="2784"/>
              <a:ext cx="245"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type="triangle" w="med" len="med"/>
              <a:tailEnd/>
            </a:ln>
          </p:spPr>
          <p:txBody>
            <a:bodyPr/>
            <a:lstStyle/>
            <a:p>
              <a:endParaRPr lang="en-US"/>
            </a:p>
          </p:txBody>
        </p:sp>
        <p:sp>
          <p:nvSpPr>
            <p:cNvPr id="16422" name="Arc 37"/>
            <p:cNvSpPr>
              <a:spLocks noChangeAspect="1"/>
            </p:cNvSpPr>
            <p:nvPr/>
          </p:nvSpPr>
          <p:spPr bwMode="auto">
            <a:xfrm flipH="1">
              <a:off x="1200" y="2352"/>
              <a:ext cx="245"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a:tailEnd/>
            </a:ln>
          </p:spPr>
          <p:txBody>
            <a:bodyPr/>
            <a:lstStyle/>
            <a:p>
              <a:endParaRPr lang="en-US"/>
            </a:p>
          </p:txBody>
        </p:sp>
        <p:sp>
          <p:nvSpPr>
            <p:cNvPr id="16423" name="Text Box 38"/>
            <p:cNvSpPr txBox="1">
              <a:spLocks noChangeAspect="1" noChangeArrowheads="1"/>
            </p:cNvSpPr>
            <p:nvPr/>
          </p:nvSpPr>
          <p:spPr bwMode="auto">
            <a:xfrm>
              <a:off x="1392" y="2448"/>
              <a:ext cx="720" cy="384"/>
            </a:xfrm>
            <a:prstGeom prst="rect">
              <a:avLst/>
            </a:prstGeom>
            <a:solidFill>
              <a:srgbClr val="FFFFFF"/>
            </a:solidFill>
            <a:ln w="9525">
              <a:noFill/>
              <a:miter lim="800000"/>
              <a:headEnd/>
              <a:tailEnd/>
            </a:ln>
          </p:spPr>
          <p:txBody>
            <a:bodyPr lIns="18288" tIns="18288" rIns="18288" bIns="18288"/>
            <a:lstStyle/>
            <a:p>
              <a:r>
                <a:rPr lang="en-US" b="1">
                  <a:solidFill>
                    <a:srgbClr val="800000"/>
                  </a:solidFill>
                  <a:latin typeface="Times New Roman" pitchFamily="18" charset="0"/>
                </a:rPr>
                <a:t>Biliverdin</a:t>
              </a:r>
            </a:p>
            <a:p>
              <a:r>
                <a:rPr lang="en-US" b="1">
                  <a:solidFill>
                    <a:srgbClr val="800000"/>
                  </a:solidFill>
                  <a:latin typeface="Times New Roman" pitchFamily="18" charset="0"/>
                </a:rPr>
                <a:t>reductase</a:t>
              </a:r>
              <a:endParaRPr lang="en-US">
                <a:latin typeface="Times New Roman" pitchFamily="18" charset="0"/>
              </a:endParaRPr>
            </a:p>
          </p:txBody>
        </p:sp>
      </p:grpSp>
      <p:grpSp>
        <p:nvGrpSpPr>
          <p:cNvPr id="8" name="Group 39"/>
          <p:cNvGrpSpPr>
            <a:grpSpLocks/>
          </p:cNvGrpSpPr>
          <p:nvPr/>
        </p:nvGrpSpPr>
        <p:grpSpPr bwMode="auto">
          <a:xfrm>
            <a:off x="1600200" y="914400"/>
            <a:ext cx="1720850" cy="1143000"/>
            <a:chOff x="1008" y="576"/>
            <a:chExt cx="1084" cy="720"/>
          </a:xfrm>
        </p:grpSpPr>
        <p:sp>
          <p:nvSpPr>
            <p:cNvPr id="16411" name="Text Box 40"/>
            <p:cNvSpPr txBox="1">
              <a:spLocks noChangeAspect="1" noChangeArrowheads="1"/>
            </p:cNvSpPr>
            <p:nvPr/>
          </p:nvSpPr>
          <p:spPr bwMode="auto">
            <a:xfrm>
              <a:off x="1008" y="1104"/>
              <a:ext cx="571" cy="192"/>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Heme</a:t>
              </a:r>
              <a:endParaRPr lang="en-US">
                <a:latin typeface="Times New Roman" pitchFamily="18" charset="0"/>
              </a:endParaRPr>
            </a:p>
          </p:txBody>
        </p:sp>
        <p:sp>
          <p:nvSpPr>
            <p:cNvPr id="16412" name="Text Box 41"/>
            <p:cNvSpPr txBox="1">
              <a:spLocks noChangeAspect="1" noChangeArrowheads="1"/>
            </p:cNvSpPr>
            <p:nvPr/>
          </p:nvSpPr>
          <p:spPr bwMode="auto">
            <a:xfrm>
              <a:off x="1488" y="912"/>
              <a:ext cx="604" cy="197"/>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Globin</a:t>
              </a:r>
              <a:endParaRPr lang="en-US">
                <a:latin typeface="Times New Roman" pitchFamily="18" charset="0"/>
              </a:endParaRPr>
            </a:p>
          </p:txBody>
        </p:sp>
        <p:grpSp>
          <p:nvGrpSpPr>
            <p:cNvPr id="9" name="Group 42"/>
            <p:cNvGrpSpPr>
              <a:grpSpLocks/>
            </p:cNvGrpSpPr>
            <p:nvPr/>
          </p:nvGrpSpPr>
          <p:grpSpPr bwMode="auto">
            <a:xfrm>
              <a:off x="1200" y="768"/>
              <a:ext cx="287" cy="346"/>
              <a:chOff x="1306" y="672"/>
              <a:chExt cx="287" cy="346"/>
            </a:xfrm>
          </p:grpSpPr>
          <p:sp>
            <p:nvSpPr>
              <p:cNvPr id="16415" name="Line 43"/>
              <p:cNvSpPr>
                <a:spLocks noChangeAspect="1" noChangeShapeType="1"/>
              </p:cNvSpPr>
              <p:nvPr/>
            </p:nvSpPr>
            <p:spPr bwMode="auto">
              <a:xfrm>
                <a:off x="1306" y="672"/>
                <a:ext cx="1" cy="346"/>
              </a:xfrm>
              <a:prstGeom prst="line">
                <a:avLst/>
              </a:prstGeom>
              <a:noFill/>
              <a:ln w="57150">
                <a:solidFill>
                  <a:srgbClr val="993300"/>
                </a:solidFill>
                <a:round/>
                <a:headEnd/>
                <a:tailEnd type="triangle" w="med" len="med"/>
              </a:ln>
            </p:spPr>
            <p:txBody>
              <a:bodyPr/>
              <a:lstStyle/>
              <a:p>
                <a:endParaRPr lang="en-US"/>
              </a:p>
            </p:txBody>
          </p:sp>
          <p:sp>
            <p:nvSpPr>
              <p:cNvPr id="16416" name="Arc 44"/>
              <p:cNvSpPr>
                <a:spLocks noChangeAspect="1"/>
              </p:cNvSpPr>
              <p:nvPr/>
            </p:nvSpPr>
            <p:spPr bwMode="auto">
              <a:xfrm flipH="1" flipV="1">
                <a:off x="1306" y="741"/>
                <a:ext cx="287"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993300"/>
                </a:solidFill>
                <a:round/>
                <a:headEnd type="triangle" w="med" len="med"/>
                <a:tailEnd/>
              </a:ln>
            </p:spPr>
            <p:txBody>
              <a:bodyPr/>
              <a:lstStyle/>
              <a:p>
                <a:endParaRPr lang="en-US"/>
              </a:p>
            </p:txBody>
          </p:sp>
        </p:grpSp>
        <p:sp>
          <p:nvSpPr>
            <p:cNvPr id="16414" name="Text Box 45"/>
            <p:cNvSpPr txBox="1">
              <a:spLocks noChangeAspect="1" noChangeArrowheads="1"/>
            </p:cNvSpPr>
            <p:nvPr/>
          </p:nvSpPr>
          <p:spPr bwMode="auto">
            <a:xfrm>
              <a:off x="1056" y="576"/>
              <a:ext cx="795" cy="197"/>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Hemoglobin</a:t>
              </a:r>
              <a:endParaRPr lang="en-US">
                <a:latin typeface="Times New Roman" pitchFamily="18" charset="0"/>
              </a:endParaRPr>
            </a:p>
          </p:txBody>
        </p:sp>
      </p:grpSp>
      <p:sp>
        <p:nvSpPr>
          <p:cNvPr id="16400" name="Text Box 46"/>
          <p:cNvSpPr txBox="1">
            <a:spLocks noChangeAspect="1" noChangeArrowheads="1"/>
          </p:cNvSpPr>
          <p:nvPr/>
        </p:nvSpPr>
        <p:spPr bwMode="auto">
          <a:xfrm>
            <a:off x="6248400" y="2133600"/>
            <a:ext cx="1260475" cy="533400"/>
          </a:xfrm>
          <a:prstGeom prst="rect">
            <a:avLst/>
          </a:prstGeom>
          <a:noFill/>
          <a:ln w="9525">
            <a:noFill/>
            <a:miter lim="800000"/>
            <a:headEnd/>
            <a:tailEnd/>
          </a:ln>
        </p:spPr>
        <p:txBody>
          <a:bodyPr lIns="0" tIns="0" rIns="0" bIns="0"/>
          <a:lstStyle/>
          <a:p>
            <a:r>
              <a:rPr lang="en-US" sz="1600" b="1" i="1">
                <a:solidFill>
                  <a:srgbClr val="333399"/>
                </a:solidFill>
                <a:latin typeface="Times New Roman" pitchFamily="18" charset="0"/>
              </a:rPr>
              <a:t>reabsorbed</a:t>
            </a:r>
          </a:p>
          <a:p>
            <a:r>
              <a:rPr lang="en-US" sz="1600" b="1" i="1">
                <a:solidFill>
                  <a:srgbClr val="333399"/>
                </a:solidFill>
                <a:latin typeface="Times New Roman" pitchFamily="18" charset="0"/>
              </a:rPr>
              <a:t> into blood</a:t>
            </a:r>
            <a:endParaRPr lang="en-US" sz="1600">
              <a:latin typeface="Times New Roman" pitchFamily="18" charset="0"/>
            </a:endParaRPr>
          </a:p>
        </p:txBody>
      </p:sp>
      <p:sp>
        <p:nvSpPr>
          <p:cNvPr id="84015" name="Line 47"/>
          <p:cNvSpPr>
            <a:spLocks noChangeAspect="1" noChangeShapeType="1"/>
          </p:cNvSpPr>
          <p:nvPr/>
        </p:nvSpPr>
        <p:spPr bwMode="auto">
          <a:xfrm>
            <a:off x="6248400" y="1981200"/>
            <a:ext cx="1101725" cy="1588"/>
          </a:xfrm>
          <a:prstGeom prst="line">
            <a:avLst/>
          </a:prstGeom>
          <a:noFill/>
          <a:ln w="57150">
            <a:solidFill>
              <a:srgbClr val="993300"/>
            </a:solidFill>
            <a:round/>
            <a:headEnd/>
            <a:tailEnd type="triangle" w="med" len="med"/>
          </a:ln>
        </p:spPr>
        <p:txBody>
          <a:bodyPr/>
          <a:lstStyle/>
          <a:p>
            <a:endParaRPr lang="en-US"/>
          </a:p>
        </p:txBody>
      </p:sp>
      <p:sp>
        <p:nvSpPr>
          <p:cNvPr id="84016" name="Line 48"/>
          <p:cNvSpPr>
            <a:spLocks noChangeAspect="1" noChangeShapeType="1"/>
          </p:cNvSpPr>
          <p:nvPr/>
        </p:nvSpPr>
        <p:spPr bwMode="auto">
          <a:xfrm flipV="1">
            <a:off x="5334000" y="2743200"/>
            <a:ext cx="3175" cy="1087438"/>
          </a:xfrm>
          <a:prstGeom prst="line">
            <a:avLst/>
          </a:prstGeom>
          <a:noFill/>
          <a:ln w="57150">
            <a:solidFill>
              <a:srgbClr val="993300"/>
            </a:solidFill>
            <a:round/>
            <a:headEnd/>
            <a:tailEnd type="triangle" w="med" len="med"/>
          </a:ln>
        </p:spPr>
        <p:txBody>
          <a:bodyPr/>
          <a:lstStyle/>
          <a:p>
            <a:endParaRPr lang="en-US"/>
          </a:p>
        </p:txBody>
      </p:sp>
      <p:grpSp>
        <p:nvGrpSpPr>
          <p:cNvPr id="10" name="Group 49"/>
          <p:cNvGrpSpPr>
            <a:grpSpLocks/>
          </p:cNvGrpSpPr>
          <p:nvPr/>
        </p:nvGrpSpPr>
        <p:grpSpPr bwMode="auto">
          <a:xfrm>
            <a:off x="2819400" y="5087938"/>
            <a:ext cx="4046538" cy="1006475"/>
            <a:chOff x="1776" y="3205"/>
            <a:chExt cx="2549" cy="634"/>
          </a:xfrm>
        </p:grpSpPr>
        <p:sp>
          <p:nvSpPr>
            <p:cNvPr id="16408" name="Text Box 50"/>
            <p:cNvSpPr txBox="1">
              <a:spLocks noChangeAspect="1" noChangeArrowheads="1"/>
            </p:cNvSpPr>
            <p:nvPr/>
          </p:nvSpPr>
          <p:spPr bwMode="auto">
            <a:xfrm>
              <a:off x="3264" y="3205"/>
              <a:ext cx="1061" cy="395"/>
            </a:xfrm>
            <a:prstGeom prst="rect">
              <a:avLst/>
            </a:prstGeom>
            <a:solidFill>
              <a:srgbClr val="FFFFFF"/>
            </a:solidFill>
            <a:ln w="9525">
              <a:noFill/>
              <a:miter lim="800000"/>
              <a:headEnd/>
              <a:tailEnd/>
            </a:ln>
          </p:spPr>
          <p:txBody>
            <a:bodyPr lIns="0" tIns="0" rIns="0" bIns="0"/>
            <a:lstStyle/>
            <a:p>
              <a:r>
                <a:rPr lang="en-US">
                  <a:solidFill>
                    <a:srgbClr val="008000"/>
                  </a:solidFill>
                  <a:latin typeface="Times New Roman" pitchFamily="18" charset="0"/>
                </a:rPr>
                <a:t>Bilirubin </a:t>
              </a:r>
            </a:p>
            <a:p>
              <a:r>
                <a:rPr lang="en-US">
                  <a:solidFill>
                    <a:srgbClr val="0000FF"/>
                  </a:solidFill>
                  <a:latin typeface="Times New Roman" pitchFamily="18" charset="0"/>
                </a:rPr>
                <a:t>(</a:t>
              </a:r>
              <a:r>
                <a:rPr lang="en-US" i="1">
                  <a:solidFill>
                    <a:srgbClr val="0000FF"/>
                  </a:solidFill>
                  <a:latin typeface="Times New Roman" pitchFamily="18" charset="0"/>
                </a:rPr>
                <a:t>water-insoluble</a:t>
              </a:r>
              <a:r>
                <a:rPr lang="en-US">
                  <a:solidFill>
                    <a:srgbClr val="0000FF"/>
                  </a:solidFill>
                  <a:latin typeface="Times New Roman" pitchFamily="18" charset="0"/>
                </a:rPr>
                <a:t>)</a:t>
              </a:r>
              <a:endParaRPr lang="en-US">
                <a:latin typeface="Times New Roman" pitchFamily="18" charset="0"/>
              </a:endParaRPr>
            </a:p>
          </p:txBody>
        </p:sp>
        <p:sp>
          <p:nvSpPr>
            <p:cNvPr id="16409" name="Text Box 51"/>
            <p:cNvSpPr txBox="1">
              <a:spLocks noChangeAspect="1" noChangeArrowheads="1"/>
            </p:cNvSpPr>
            <p:nvPr/>
          </p:nvSpPr>
          <p:spPr bwMode="auto">
            <a:xfrm>
              <a:off x="2208" y="3456"/>
              <a:ext cx="660" cy="383"/>
            </a:xfrm>
            <a:prstGeom prst="rect">
              <a:avLst/>
            </a:prstGeom>
            <a:solidFill>
              <a:srgbClr val="FFFFCC"/>
            </a:solidFill>
            <a:ln w="9525">
              <a:noFill/>
              <a:miter lim="800000"/>
              <a:headEnd/>
              <a:tailEnd/>
            </a:ln>
          </p:spPr>
          <p:txBody>
            <a:bodyPr lIns="0" tIns="0" rIns="0" bIns="0"/>
            <a:lstStyle/>
            <a:p>
              <a:r>
                <a:rPr lang="en-US" b="1" i="1">
                  <a:solidFill>
                    <a:srgbClr val="333399"/>
                  </a:solidFill>
                  <a:latin typeface="Times New Roman" pitchFamily="18" charset="0"/>
                </a:rPr>
                <a:t>via blood to the liver</a:t>
              </a:r>
              <a:endParaRPr lang="en-US">
                <a:latin typeface="Times New Roman" pitchFamily="18" charset="0"/>
              </a:endParaRPr>
            </a:p>
          </p:txBody>
        </p:sp>
        <p:sp>
          <p:nvSpPr>
            <p:cNvPr id="16410" name="Line 52"/>
            <p:cNvSpPr>
              <a:spLocks noChangeAspect="1" noChangeShapeType="1"/>
            </p:cNvSpPr>
            <p:nvPr/>
          </p:nvSpPr>
          <p:spPr bwMode="auto">
            <a:xfrm>
              <a:off x="1776" y="3360"/>
              <a:ext cx="1392" cy="1"/>
            </a:xfrm>
            <a:prstGeom prst="line">
              <a:avLst/>
            </a:prstGeom>
            <a:noFill/>
            <a:ln w="57150">
              <a:solidFill>
                <a:srgbClr val="993300"/>
              </a:solidFill>
              <a:round/>
              <a:headEnd/>
              <a:tailEnd type="triangle" w="med" len="med"/>
            </a:ln>
          </p:spPr>
          <p:txBody>
            <a:bodyPr/>
            <a:lstStyle/>
            <a:p>
              <a:endParaRPr lang="en-US"/>
            </a:p>
          </p:txBody>
        </p:sp>
      </p:grpSp>
      <p:sp>
        <p:nvSpPr>
          <p:cNvPr id="16404" name="Text Box 53"/>
          <p:cNvSpPr txBox="1">
            <a:spLocks noChangeArrowheads="1"/>
          </p:cNvSpPr>
          <p:nvPr/>
        </p:nvSpPr>
        <p:spPr bwMode="auto">
          <a:xfrm>
            <a:off x="4419600" y="2362200"/>
            <a:ext cx="1524000" cy="274638"/>
          </a:xfrm>
          <a:prstGeom prst="rect">
            <a:avLst/>
          </a:prstGeom>
          <a:noFill/>
          <a:ln w="9525">
            <a:noFill/>
            <a:miter lim="800000"/>
            <a:headEnd/>
            <a:tailEnd/>
          </a:ln>
        </p:spPr>
        <p:txBody>
          <a:bodyPr lIns="0" tIns="0" rIns="0" bIns="0">
            <a:spAutoFit/>
          </a:bodyPr>
          <a:lstStyle/>
          <a:p>
            <a:pPr>
              <a:spcBef>
                <a:spcPct val="50000"/>
              </a:spcBef>
            </a:pPr>
            <a:r>
              <a:rPr lang="en-US">
                <a:latin typeface="Times New Roman" pitchFamily="18" charset="0"/>
              </a:rPr>
              <a:t> </a:t>
            </a:r>
            <a:r>
              <a:rPr lang="en-US" b="1">
                <a:solidFill>
                  <a:srgbClr val="333399"/>
                </a:solidFill>
                <a:latin typeface="Times New Roman" pitchFamily="18" charset="0"/>
              </a:rPr>
              <a:t>INTESTINE</a:t>
            </a:r>
          </a:p>
        </p:txBody>
      </p:sp>
      <p:sp>
        <p:nvSpPr>
          <p:cNvPr id="16405" name="Text Box 54"/>
          <p:cNvSpPr txBox="1">
            <a:spLocks noChangeArrowheads="1"/>
          </p:cNvSpPr>
          <p:nvPr/>
        </p:nvSpPr>
        <p:spPr bwMode="auto">
          <a:xfrm>
            <a:off x="3581400" y="6172200"/>
            <a:ext cx="4495800" cy="461963"/>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New Roman" pitchFamily="18" charset="0"/>
              </a:rPr>
              <a:t>Catabolism of hemoglobin </a:t>
            </a:r>
          </a:p>
        </p:txBody>
      </p:sp>
      <p:sp>
        <p:nvSpPr>
          <p:cNvPr id="16406" name="Line 60"/>
          <p:cNvSpPr>
            <a:spLocks noChangeShapeType="1"/>
          </p:cNvSpPr>
          <p:nvPr/>
        </p:nvSpPr>
        <p:spPr bwMode="auto">
          <a:xfrm flipH="1">
            <a:off x="3132138" y="2997200"/>
            <a:ext cx="1800225" cy="1944688"/>
          </a:xfrm>
          <a:prstGeom prst="line">
            <a:avLst/>
          </a:prstGeom>
          <a:noFill/>
          <a:ln w="47625">
            <a:solidFill>
              <a:srgbClr val="FF0000"/>
            </a:solidFill>
            <a:round/>
            <a:headEnd/>
            <a:tailEnd type="triangle" w="med" len="med"/>
          </a:ln>
        </p:spPr>
        <p:txBody>
          <a:bodyPr/>
          <a:lstStyle/>
          <a:p>
            <a:endParaRPr lang="en-US"/>
          </a:p>
        </p:txBody>
      </p:sp>
      <p:sp>
        <p:nvSpPr>
          <p:cNvPr id="16407" name="TextBox 55"/>
          <p:cNvSpPr txBox="1">
            <a:spLocks noChangeArrowheads="1"/>
          </p:cNvSpPr>
          <p:nvPr/>
        </p:nvSpPr>
        <p:spPr bwMode="auto">
          <a:xfrm rot="18482318" flipH="1">
            <a:off x="3467100" y="3113088"/>
            <a:ext cx="1447800" cy="647700"/>
          </a:xfrm>
          <a:prstGeom prst="rect">
            <a:avLst/>
          </a:prstGeom>
          <a:noFill/>
          <a:ln w="9525">
            <a:noFill/>
            <a:miter lim="800000"/>
            <a:headEnd/>
            <a:tailEnd/>
          </a:ln>
        </p:spPr>
        <p:txBody>
          <a:bodyPr>
            <a:spAutoFit/>
          </a:bodyPr>
          <a:lstStyle/>
          <a:p>
            <a:r>
              <a:rPr lang="en-US">
                <a:solidFill>
                  <a:srgbClr val="FF0000"/>
                </a:solidFill>
              </a:rPr>
              <a:t>Bglucoronidase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To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To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3982"/>
                                        </p:tgtEl>
                                        <p:attrNameLst>
                                          <p:attrName>style.visibility</p:attrName>
                                        </p:attrNameLst>
                                      </p:cBhvr>
                                      <p:to>
                                        <p:strVal val="visible"/>
                                      </p:to>
                                    </p:set>
                                    <p:animEffect transition="in" filter="slide(fromBottom)">
                                      <p:cBhvr>
                                        <p:cTn id="32" dur="500"/>
                                        <p:tgtEl>
                                          <p:spTgt spid="8398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84016"/>
                                        </p:tgtEl>
                                        <p:attrNameLst>
                                          <p:attrName>style.visibility</p:attrName>
                                        </p:attrNameLst>
                                      </p:cBhvr>
                                      <p:to>
                                        <p:strVal val="visible"/>
                                      </p:to>
                                    </p:set>
                                    <p:animEffect transition="in" filter="slide(fromBottom)">
                                      <p:cBhvr>
                                        <p:cTn id="35" dur="500"/>
                                        <p:tgtEl>
                                          <p:spTgt spid="840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Bottom)">
                                      <p:cBhvr>
                                        <p:cTn id="40" dur="5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84015"/>
                                        </p:tgtEl>
                                        <p:attrNameLst>
                                          <p:attrName>style.visibility</p:attrName>
                                        </p:attrNameLst>
                                      </p:cBhvr>
                                      <p:to>
                                        <p:strVal val="visible"/>
                                      </p:to>
                                    </p:set>
                                    <p:animEffect transition="in" filter="slide(fromLeft)">
                                      <p:cBhvr>
                                        <p:cTn id="45" dur="500"/>
                                        <p:tgtEl>
                                          <p:spTgt spid="84015"/>
                                        </p:tgtEl>
                                      </p:cBhvr>
                                    </p:animEffect>
                                  </p:childTnLst>
                                </p:cTn>
                              </p:par>
                              <p:par>
                                <p:cTn id="46" presetID="1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slide(fromBottom)">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animBg="1"/>
      <p:bldP spid="84015" grpId="0" animBg="1"/>
      <p:bldP spid="8401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a:solidFill>
                  <a:srgbClr val="FF0000"/>
                </a:solidFill>
                <a:latin typeface="Arial" pitchFamily="34" charset="0"/>
                <a:cs typeface="Arial" pitchFamily="34" charset="0"/>
              </a:rPr>
              <a:t>Physiologic Jaundice (</a:t>
            </a:r>
            <a:r>
              <a:rPr lang="en-US" sz="3600" dirty="0" err="1">
                <a:solidFill>
                  <a:srgbClr val="FF0000"/>
                </a:solidFill>
                <a:latin typeface="Arial" pitchFamily="34" charset="0"/>
                <a:cs typeface="Arial" pitchFamily="34" charset="0"/>
              </a:rPr>
              <a:t>Icterus</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Neonatorum</a:t>
            </a:r>
            <a:r>
              <a:rPr lang="en-US" dirty="0"/>
              <a:t>)</a:t>
            </a:r>
          </a:p>
        </p:txBody>
      </p:sp>
      <p:sp>
        <p:nvSpPr>
          <p:cNvPr id="17411" name="Content Placeholder 2"/>
          <p:cNvSpPr>
            <a:spLocks noGrp="1"/>
          </p:cNvSpPr>
          <p:nvPr>
            <p:ph sz="quarter" idx="1"/>
          </p:nvPr>
        </p:nvSpPr>
        <p:spPr/>
        <p:txBody>
          <a:bodyPr/>
          <a:lstStyle/>
          <a:p>
            <a:pPr eaLnBrk="1" hangingPunct="1"/>
            <a:r>
              <a:rPr lang="en-US" dirty="0">
                <a:latin typeface="Arial" charset="0"/>
                <a:cs typeface="Arial" charset="0"/>
              </a:rPr>
              <a:t>Jaundice that appears by the 2</a:t>
            </a:r>
            <a:r>
              <a:rPr lang="en-US" baseline="30000" dirty="0">
                <a:latin typeface="Arial" charset="0"/>
                <a:cs typeface="Arial" charset="0"/>
              </a:rPr>
              <a:t>nd</a:t>
            </a:r>
            <a:r>
              <a:rPr lang="en-US" dirty="0">
                <a:latin typeface="Arial" charset="0"/>
                <a:cs typeface="Arial" charset="0"/>
              </a:rPr>
              <a:t> or 3</a:t>
            </a:r>
            <a:r>
              <a:rPr lang="en-US" baseline="30000" dirty="0">
                <a:latin typeface="Arial" charset="0"/>
                <a:cs typeface="Arial" charset="0"/>
              </a:rPr>
              <a:t>rd</a:t>
            </a:r>
            <a:r>
              <a:rPr lang="en-US" dirty="0">
                <a:latin typeface="Arial" charset="0"/>
                <a:cs typeface="Arial" charset="0"/>
              </a:rPr>
              <a:t> day of life </a:t>
            </a:r>
          </a:p>
          <a:p>
            <a:pPr eaLnBrk="1" hangingPunct="1"/>
            <a:r>
              <a:rPr lang="en-US" dirty="0">
                <a:latin typeface="Arial" charset="0"/>
                <a:cs typeface="Arial" charset="0"/>
              </a:rPr>
              <a:t>Total bilirubin &lt;12mg/dl in term and &lt; 10-14mg/dl in preterm</a:t>
            </a:r>
          </a:p>
          <a:p>
            <a:pPr eaLnBrk="1" hangingPunct="1"/>
            <a:r>
              <a:rPr lang="en-US" dirty="0">
                <a:latin typeface="Arial" charset="0"/>
                <a:cs typeface="Arial" charset="0"/>
              </a:rPr>
              <a:t>Rate of rise of bilirubin is &lt;5mg/dl/24hrs</a:t>
            </a:r>
          </a:p>
          <a:p>
            <a:pPr eaLnBrk="1" hangingPunct="1"/>
            <a:r>
              <a:rPr lang="en-US" dirty="0">
                <a:latin typeface="Arial" charset="0"/>
                <a:cs typeface="Arial" charset="0"/>
              </a:rPr>
              <a:t>Direct bilirubin &lt;2mg/dl</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r>
              <a:rPr lang="en-US" dirty="0"/>
              <a:t>Cont’d</a:t>
            </a:r>
          </a:p>
        </p:txBody>
      </p:sp>
      <p:sp>
        <p:nvSpPr>
          <p:cNvPr id="3" name="Content Placeholder 2"/>
          <p:cNvSpPr>
            <a:spLocks noGrp="1"/>
          </p:cNvSpPr>
          <p:nvPr>
            <p:ph idx="1"/>
          </p:nvPr>
        </p:nvSpPr>
        <p:spPr>
          <a:xfrm>
            <a:off x="457200" y="1295400"/>
            <a:ext cx="8229600" cy="5279136"/>
          </a:xfrm>
        </p:spPr>
        <p:txBody>
          <a:bodyPr>
            <a:normAutofit fontScale="85000" lnSpcReduction="20000"/>
          </a:bodyPr>
          <a:lstStyle/>
          <a:p>
            <a:pPr lvl="1">
              <a:buClr>
                <a:schemeClr val="hlink"/>
              </a:buClr>
              <a:buFont typeface="Wingdings 2" pitchFamily="18" charset="2"/>
              <a:buNone/>
            </a:pPr>
            <a:r>
              <a:rPr lang="en-US" dirty="0">
                <a:solidFill>
                  <a:schemeClr val="accent1"/>
                </a:solidFill>
              </a:rPr>
              <a:t>P/E</a:t>
            </a:r>
          </a:p>
          <a:p>
            <a:pPr>
              <a:buClr>
                <a:schemeClr val="hlink"/>
              </a:buClr>
              <a:buFontTx/>
              <a:buChar char="•"/>
            </a:pPr>
            <a:r>
              <a:rPr lang="en-US" dirty="0"/>
              <a:t>Look for </a:t>
            </a:r>
            <a:r>
              <a:rPr lang="en-US" dirty="0" err="1"/>
              <a:t>Hypovolemia</a:t>
            </a:r>
            <a:r>
              <a:rPr lang="en-US" dirty="0"/>
              <a:t> </a:t>
            </a:r>
          </a:p>
          <a:p>
            <a:pPr lvl="3"/>
            <a:r>
              <a:rPr lang="en-US" sz="2800" dirty="0"/>
              <a:t>Low BP , tachycardia, weak pulse, delayed capillary refill ( &gt; 3sec) </a:t>
            </a:r>
            <a:endParaRPr lang="en-US" dirty="0"/>
          </a:p>
          <a:p>
            <a:pPr>
              <a:lnSpc>
                <a:spcPct val="90000"/>
              </a:lnSpc>
              <a:buClr>
                <a:schemeClr val="hlink"/>
              </a:buClr>
              <a:buFontTx/>
              <a:buChar char="•"/>
            </a:pPr>
            <a:r>
              <a:rPr lang="en-US" dirty="0"/>
              <a:t>Look for pallor, cyanosis </a:t>
            </a:r>
          </a:p>
          <a:p>
            <a:pPr>
              <a:lnSpc>
                <a:spcPct val="90000"/>
              </a:lnSpc>
              <a:buClr>
                <a:schemeClr val="hlink"/>
              </a:buClr>
              <a:buFontTx/>
              <a:buChar char="•"/>
            </a:pPr>
            <a:r>
              <a:rPr lang="en-US" dirty="0"/>
              <a:t>Signs of RD</a:t>
            </a:r>
          </a:p>
          <a:p>
            <a:pPr>
              <a:lnSpc>
                <a:spcPct val="90000"/>
              </a:lnSpc>
              <a:buClr>
                <a:schemeClr val="hlink"/>
              </a:buClr>
              <a:buFontTx/>
              <a:buChar char="•"/>
            </a:pPr>
            <a:r>
              <a:rPr lang="en-US" dirty="0"/>
              <a:t>AP diameter of chest </a:t>
            </a:r>
          </a:p>
          <a:p>
            <a:pPr>
              <a:lnSpc>
                <a:spcPct val="90000"/>
              </a:lnSpc>
              <a:buClr>
                <a:schemeClr val="folHlink"/>
              </a:buClr>
              <a:buFontTx/>
              <a:buChar char="•"/>
            </a:pPr>
            <a:r>
              <a:rPr lang="en-US" dirty="0"/>
              <a:t>Air entry &amp; added sounds </a:t>
            </a:r>
          </a:p>
          <a:p>
            <a:pPr>
              <a:lnSpc>
                <a:spcPct val="90000"/>
              </a:lnSpc>
              <a:buClr>
                <a:schemeClr val="hlink"/>
              </a:buClr>
              <a:buFontTx/>
              <a:buChar char="•"/>
            </a:pPr>
            <a:r>
              <a:rPr lang="en-US" dirty="0"/>
              <a:t>Cyanosis, murmurs</a:t>
            </a:r>
          </a:p>
          <a:p>
            <a:pPr>
              <a:lnSpc>
                <a:spcPct val="90000"/>
              </a:lnSpc>
              <a:buClr>
                <a:schemeClr val="hlink"/>
              </a:buClr>
              <a:buFontTx/>
              <a:buChar char="•"/>
            </a:pPr>
            <a:r>
              <a:rPr lang="en-US" dirty="0" err="1"/>
              <a:t>Organomegally</a:t>
            </a:r>
            <a:endParaRPr lang="en-US" dirty="0"/>
          </a:p>
          <a:p>
            <a:pPr>
              <a:lnSpc>
                <a:spcPct val="90000"/>
              </a:lnSpc>
              <a:buClr>
                <a:schemeClr val="hlink"/>
              </a:buClr>
              <a:buFontTx/>
              <a:buChar char="•"/>
            </a:pPr>
            <a:r>
              <a:rPr lang="en-US" dirty="0"/>
              <a:t>Abdominal distension ( </a:t>
            </a:r>
            <a:r>
              <a:rPr lang="en-US" dirty="0" err="1"/>
              <a:t>scaphoid</a:t>
            </a:r>
            <a:r>
              <a:rPr lang="en-US" dirty="0"/>
              <a:t> abdomen)</a:t>
            </a:r>
          </a:p>
          <a:p>
            <a:pPr>
              <a:lnSpc>
                <a:spcPct val="90000"/>
              </a:lnSpc>
              <a:buClr>
                <a:schemeClr val="hlink"/>
              </a:buClr>
              <a:buFontTx/>
              <a:buChar char="•"/>
            </a:pPr>
            <a:r>
              <a:rPr lang="en-US" dirty="0"/>
              <a:t>Meconium staining of umbilical stump and nail beds &amp; skin.</a:t>
            </a:r>
          </a:p>
          <a:p>
            <a:pPr>
              <a:buClr>
                <a:schemeClr val="hlink"/>
              </a:buClr>
              <a:buFontTx/>
              <a:buChar char="•"/>
            </a:pPr>
            <a:r>
              <a:rPr lang="en-US" dirty="0"/>
              <a:t>Edema </a:t>
            </a:r>
          </a:p>
          <a:p>
            <a:pPr>
              <a:buClr>
                <a:schemeClr val="hlink"/>
              </a:buClr>
              <a:buFontTx/>
              <a:buChar char="•"/>
            </a:pPr>
            <a:r>
              <a:rPr lang="en-US" dirty="0"/>
              <a:t>Pallor </a:t>
            </a:r>
          </a:p>
          <a:p>
            <a:pPr>
              <a:buClr>
                <a:schemeClr val="hlink"/>
              </a:buClr>
              <a:buFontTx/>
              <a:buChar char="•"/>
            </a:pPr>
            <a:r>
              <a:rPr lang="en-US" dirty="0"/>
              <a:t>Neonatal reflexes </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11</a:t>
            </a:fld>
            <a:endParaRPr lang="en-US"/>
          </a:p>
        </p:txBody>
      </p:sp>
    </p:spTree>
  </p:cSld>
  <p:clrMapOvr>
    <a:masterClrMapping/>
  </p:clrMapOvr>
  <p:transition spd="slow">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200" dirty="0">
                <a:solidFill>
                  <a:srgbClr val="FF0000"/>
                </a:solidFill>
                <a:latin typeface="Arial" charset="0"/>
                <a:cs typeface="Arial" charset="0"/>
              </a:rPr>
              <a:t>Cause of physiologic jaundice</a:t>
            </a:r>
          </a:p>
        </p:txBody>
      </p:sp>
      <p:sp>
        <p:nvSpPr>
          <p:cNvPr id="18435" name="Content Placeholder 2"/>
          <p:cNvSpPr>
            <a:spLocks noGrp="1"/>
          </p:cNvSpPr>
          <p:nvPr>
            <p:ph sz="quarter" idx="1"/>
          </p:nvPr>
        </p:nvSpPr>
        <p:spPr/>
        <p:txBody>
          <a:bodyPr>
            <a:normAutofit lnSpcReduction="10000"/>
          </a:bodyPr>
          <a:lstStyle/>
          <a:p>
            <a:pPr eaLnBrk="1" hangingPunct="1">
              <a:buFont typeface="Wingdings" pitchFamily="2" charset="2"/>
              <a:buChar char="v"/>
            </a:pPr>
            <a:r>
              <a:rPr lang="en-US" sz="2800" dirty="0">
                <a:latin typeface="Arial" charset="0"/>
                <a:cs typeface="Arial" charset="0"/>
              </a:rPr>
              <a:t>Increased bilirubin production</a:t>
            </a:r>
          </a:p>
          <a:p>
            <a:pPr lvl="1" eaLnBrk="1" hangingPunct="1">
              <a:buFont typeface="Arial" charset="0"/>
              <a:buChar char="•"/>
            </a:pPr>
            <a:r>
              <a:rPr lang="en-US" dirty="0">
                <a:latin typeface="Arial" charset="0"/>
                <a:cs typeface="Arial" charset="0"/>
              </a:rPr>
              <a:t>Increased fetal RBC value</a:t>
            </a:r>
          </a:p>
          <a:p>
            <a:pPr lvl="1" eaLnBrk="1" hangingPunct="1">
              <a:buFont typeface="Arial" charset="0"/>
              <a:buChar char="•"/>
            </a:pPr>
            <a:r>
              <a:rPr lang="en-US" dirty="0">
                <a:latin typeface="Arial" charset="0"/>
                <a:cs typeface="Arial" charset="0"/>
              </a:rPr>
              <a:t>Shorter life span of RBC(70-90days)</a:t>
            </a:r>
          </a:p>
          <a:p>
            <a:pPr eaLnBrk="1" hangingPunct="1">
              <a:buFont typeface="Wingdings" pitchFamily="2" charset="2"/>
              <a:buChar char="v"/>
            </a:pPr>
            <a:r>
              <a:rPr lang="en-US" sz="2800" dirty="0">
                <a:latin typeface="Arial" charset="0"/>
                <a:cs typeface="Arial" charset="0"/>
              </a:rPr>
              <a:t>Increased </a:t>
            </a:r>
            <a:r>
              <a:rPr lang="en-US" sz="2800" dirty="0" err="1">
                <a:latin typeface="Arial" charset="0"/>
                <a:cs typeface="Arial" charset="0"/>
              </a:rPr>
              <a:t>enterohepatic</a:t>
            </a:r>
            <a:r>
              <a:rPr lang="en-US" sz="2800" dirty="0">
                <a:latin typeface="Arial" charset="0"/>
                <a:cs typeface="Arial" charset="0"/>
              </a:rPr>
              <a:t> circulation</a:t>
            </a:r>
          </a:p>
          <a:p>
            <a:pPr lvl="1" eaLnBrk="1" hangingPunct="1">
              <a:buFont typeface="Arial" charset="0"/>
              <a:buChar char="•"/>
            </a:pPr>
            <a:r>
              <a:rPr lang="en-US" dirty="0">
                <a:latin typeface="Arial" charset="0"/>
                <a:cs typeface="Arial" charset="0"/>
              </a:rPr>
              <a:t>Increased beta </a:t>
            </a:r>
            <a:r>
              <a:rPr lang="en-US" dirty="0" err="1">
                <a:latin typeface="Arial" charset="0"/>
                <a:cs typeface="Arial" charset="0"/>
              </a:rPr>
              <a:t>glucoronidase</a:t>
            </a:r>
            <a:r>
              <a:rPr lang="en-US" dirty="0">
                <a:latin typeface="Arial" charset="0"/>
                <a:cs typeface="Arial" charset="0"/>
              </a:rPr>
              <a:t> activity</a:t>
            </a:r>
          </a:p>
          <a:p>
            <a:pPr eaLnBrk="1" hangingPunct="1">
              <a:buFont typeface="Wingdings" pitchFamily="2" charset="2"/>
              <a:buChar char="v"/>
            </a:pPr>
            <a:r>
              <a:rPr lang="tr-TR" sz="3000" dirty="0">
                <a:latin typeface="Arial" charset="0"/>
                <a:cs typeface="Arial" charset="0"/>
              </a:rPr>
              <a:t>Decreased hepatic uptake, conjugation and excretion</a:t>
            </a:r>
            <a:endParaRPr lang="en-US" sz="3000" dirty="0">
              <a:latin typeface="Arial" charset="0"/>
              <a:cs typeface="Arial" charset="0"/>
            </a:endParaRPr>
          </a:p>
          <a:p>
            <a:pPr lvl="1" eaLnBrk="1" hangingPunct="1">
              <a:buFont typeface="Arial" charset="0"/>
              <a:buChar char="•"/>
            </a:pPr>
            <a:r>
              <a:rPr lang="en-US" dirty="0">
                <a:latin typeface="Arial" charset="0"/>
                <a:cs typeface="Arial" charset="0"/>
              </a:rPr>
              <a:t>Y </a:t>
            </a:r>
            <a:r>
              <a:rPr lang="tr-TR" dirty="0">
                <a:latin typeface="Arial" charset="0"/>
                <a:cs typeface="Arial" charset="0"/>
              </a:rPr>
              <a:t>protein (ligandin) is diminishe</a:t>
            </a:r>
            <a:r>
              <a:rPr lang="en-US" dirty="0">
                <a:latin typeface="Arial" charset="0"/>
                <a:cs typeface="Arial" charset="0"/>
              </a:rPr>
              <a:t>d</a:t>
            </a:r>
          </a:p>
          <a:p>
            <a:pPr lvl="1" eaLnBrk="1" hangingPunct="1">
              <a:buFont typeface="Arial" charset="0"/>
              <a:buChar char="•"/>
            </a:pPr>
            <a:r>
              <a:rPr lang="tr-TR" dirty="0">
                <a:latin typeface="Arial" charset="0"/>
                <a:cs typeface="Arial" charset="0"/>
              </a:rPr>
              <a:t>UDP-Glucuronyl transferase enzyme activity is decreased</a:t>
            </a:r>
            <a:endParaRPr lang="en-US" dirty="0">
              <a:latin typeface="Arial" charset="0"/>
              <a:cs typeface="Arial" charset="0"/>
            </a:endParaRPr>
          </a:p>
        </p:txBody>
      </p:sp>
    </p:spTree>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600" dirty="0">
                <a:solidFill>
                  <a:srgbClr val="FF0000"/>
                </a:solidFill>
                <a:latin typeface="Arial" charset="0"/>
                <a:cs typeface="Arial" charset="0"/>
              </a:rPr>
              <a:t>Pathologic </a:t>
            </a:r>
            <a:r>
              <a:rPr lang="en-US" sz="3600" dirty="0" err="1">
                <a:solidFill>
                  <a:srgbClr val="FF0000"/>
                </a:solidFill>
                <a:latin typeface="Arial" charset="0"/>
                <a:cs typeface="Arial" charset="0"/>
              </a:rPr>
              <a:t>hyperbilirubinemia</a:t>
            </a:r>
            <a:endParaRPr lang="en-US" sz="3600" dirty="0">
              <a:solidFill>
                <a:srgbClr val="FF0000"/>
              </a:solidFill>
              <a:latin typeface="Arial" charset="0"/>
              <a:cs typeface="Arial" charset="0"/>
            </a:endParaRPr>
          </a:p>
        </p:txBody>
      </p:sp>
      <p:sp>
        <p:nvSpPr>
          <p:cNvPr id="19459" name="Content Placeholder 2"/>
          <p:cNvSpPr>
            <a:spLocks noGrp="1"/>
          </p:cNvSpPr>
          <p:nvPr>
            <p:ph sz="quarter" idx="1"/>
          </p:nvPr>
        </p:nvSpPr>
        <p:spPr/>
        <p:txBody>
          <a:bodyPr/>
          <a:lstStyle/>
          <a:p>
            <a:pPr eaLnBrk="1" hangingPunct="1">
              <a:buFont typeface="Arial" charset="0"/>
              <a:buNone/>
            </a:pPr>
            <a:r>
              <a:rPr lang="en-US" dirty="0"/>
              <a:t>  </a:t>
            </a:r>
            <a:r>
              <a:rPr lang="en-US" dirty="0">
                <a:latin typeface="Arial" charset="0"/>
                <a:cs typeface="Arial" charset="0"/>
              </a:rPr>
              <a:t>Considered pathologic if the </a:t>
            </a:r>
          </a:p>
          <a:p>
            <a:pPr lvl="1" eaLnBrk="1" hangingPunct="1"/>
            <a:r>
              <a:rPr lang="en-US" sz="2800" dirty="0">
                <a:latin typeface="Arial" charset="0"/>
                <a:cs typeface="Arial" charset="0"/>
              </a:rPr>
              <a:t>Time of appearance is with in first 24-36 hrs of life </a:t>
            </a:r>
          </a:p>
          <a:p>
            <a:pPr lvl="1" eaLnBrk="1" hangingPunct="1"/>
            <a:r>
              <a:rPr lang="en-US" sz="2800" dirty="0">
                <a:latin typeface="Arial" charset="0"/>
                <a:cs typeface="Arial" charset="0"/>
              </a:rPr>
              <a:t>The rate of rise of bilirubin is &gt; 5mg/dl/24hr </a:t>
            </a:r>
          </a:p>
          <a:p>
            <a:pPr lvl="1" eaLnBrk="1" hangingPunct="1"/>
            <a:r>
              <a:rPr lang="en-US" sz="2800" dirty="0">
                <a:latin typeface="Arial" charset="0"/>
                <a:cs typeface="Arial" charset="0"/>
              </a:rPr>
              <a:t>Serum bilirubin is greater than 12mg/dl in term and greater than 10-14mg/dl in preterm babies</a:t>
            </a:r>
          </a:p>
          <a:p>
            <a:pPr lvl="1" eaLnBrk="1" hangingPunct="1"/>
            <a:r>
              <a:rPr lang="en-US" sz="2800" dirty="0">
                <a:latin typeface="Arial" charset="0"/>
                <a:cs typeface="Arial" charset="0"/>
              </a:rPr>
              <a:t>If jaundice persists after 10-14days of life </a:t>
            </a:r>
          </a:p>
          <a:p>
            <a:pPr lvl="1" eaLnBrk="1" hangingPunct="1"/>
            <a:r>
              <a:rPr lang="en-US" sz="2800" dirty="0">
                <a:latin typeface="Arial" charset="0"/>
                <a:cs typeface="Arial" charset="0"/>
              </a:rPr>
              <a:t>If direct bilirubin is &gt;2mg/dl</a:t>
            </a:r>
          </a:p>
        </p:txBody>
      </p:sp>
    </p:spTree>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74638"/>
            <a:ext cx="8077200" cy="1143000"/>
          </a:xfrm>
        </p:spPr>
        <p:txBody>
          <a:bodyPr/>
          <a:lstStyle/>
          <a:p>
            <a:r>
              <a:rPr lang="en-US" dirty="0"/>
              <a:t>Etiology </a:t>
            </a:r>
          </a:p>
        </p:txBody>
      </p:sp>
      <p:sp>
        <p:nvSpPr>
          <p:cNvPr id="20483" name="Content Placeholder 2"/>
          <p:cNvSpPr>
            <a:spLocks noGrp="1"/>
          </p:cNvSpPr>
          <p:nvPr>
            <p:ph sz="quarter" idx="1"/>
          </p:nvPr>
        </p:nvSpPr>
        <p:spPr>
          <a:xfrm>
            <a:off x="381000" y="1447800"/>
            <a:ext cx="8305800" cy="4572000"/>
          </a:xfrm>
        </p:spPr>
        <p:txBody>
          <a:bodyPr>
            <a:normAutofit fontScale="85000" lnSpcReduction="20000"/>
          </a:bodyPr>
          <a:lstStyle/>
          <a:p>
            <a:pPr>
              <a:buFont typeface="Arial" charset="0"/>
              <a:buChar char="•"/>
            </a:pPr>
            <a:r>
              <a:rPr lang="en-US" dirty="0"/>
              <a:t>Increases the load of bilirubin to be metabolized by the liver </a:t>
            </a:r>
          </a:p>
          <a:p>
            <a:pPr lvl="1">
              <a:buFont typeface="Wingdings" pitchFamily="2" charset="2"/>
              <a:buChar char="Ø"/>
            </a:pPr>
            <a:r>
              <a:rPr lang="en-US" dirty="0"/>
              <a:t>Hemolytic </a:t>
            </a:r>
            <a:r>
              <a:rPr lang="en-US" dirty="0" err="1"/>
              <a:t>anemias</a:t>
            </a:r>
            <a:r>
              <a:rPr lang="en-US" dirty="0"/>
              <a:t>, </a:t>
            </a:r>
            <a:r>
              <a:rPr lang="en-US" dirty="0" err="1"/>
              <a:t>polycythemia</a:t>
            </a:r>
            <a:r>
              <a:rPr lang="en-US" dirty="0"/>
              <a:t>, bruising or internal hemorrhage, shortened red blood cell life as a result of immaturity or transfusion of cells, increased </a:t>
            </a:r>
            <a:r>
              <a:rPr lang="en-US" dirty="0" err="1"/>
              <a:t>enterohepatic</a:t>
            </a:r>
            <a:r>
              <a:rPr lang="en-US" dirty="0"/>
              <a:t> circulation, infection  </a:t>
            </a:r>
          </a:p>
          <a:p>
            <a:pPr>
              <a:buFont typeface="Arial" charset="0"/>
              <a:buChar char="•"/>
            </a:pPr>
            <a:r>
              <a:rPr lang="en-US" dirty="0"/>
              <a:t>Damages or reduces the activity of the </a:t>
            </a:r>
            <a:r>
              <a:rPr lang="en-US" dirty="0" err="1"/>
              <a:t>transferase</a:t>
            </a:r>
            <a:r>
              <a:rPr lang="en-US" dirty="0"/>
              <a:t> enzyme or other related enzymes (genetic deficiency, hypoxia, infection, thyroid deficiency)</a:t>
            </a:r>
          </a:p>
          <a:p>
            <a:pPr>
              <a:buFont typeface="Arial" charset="0"/>
              <a:buChar char="•"/>
            </a:pPr>
            <a:r>
              <a:rPr lang="en-US" dirty="0"/>
              <a:t>Competes for or blocks the </a:t>
            </a:r>
            <a:r>
              <a:rPr lang="en-US" dirty="0" err="1"/>
              <a:t>transferase</a:t>
            </a:r>
            <a:r>
              <a:rPr lang="en-US" dirty="0"/>
              <a:t> enzyme ,drugs and other substances requiring </a:t>
            </a:r>
            <a:r>
              <a:rPr lang="en-US" dirty="0" err="1"/>
              <a:t>glucuronic</a:t>
            </a:r>
            <a:r>
              <a:rPr lang="en-US" dirty="0"/>
              <a:t> acid conjugation</a:t>
            </a:r>
          </a:p>
          <a:p>
            <a:pPr>
              <a:buFont typeface="Arial" charset="0"/>
              <a:buChar char="•"/>
            </a:pPr>
            <a:r>
              <a:rPr lang="en-US" dirty="0"/>
              <a:t>Absence or decreased amounts of the enzyme or to reduction of bilirubin uptake by liver cells (genetic defect, and prematurity). </a:t>
            </a:r>
          </a:p>
        </p:txBody>
      </p:sp>
    </p:spTree>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200" dirty="0">
                <a:solidFill>
                  <a:srgbClr val="FF0000"/>
                </a:solidFill>
                <a:latin typeface="Arial" charset="0"/>
                <a:cs typeface="Arial" charset="0"/>
              </a:rPr>
              <a:t>Causes of pathologic indirect </a:t>
            </a:r>
            <a:r>
              <a:rPr lang="en-US" sz="3200" dirty="0" err="1">
                <a:solidFill>
                  <a:srgbClr val="FF0000"/>
                </a:solidFill>
                <a:latin typeface="Arial" charset="0"/>
                <a:cs typeface="Arial" charset="0"/>
              </a:rPr>
              <a:t>hyperbilirubinemia</a:t>
            </a:r>
            <a:r>
              <a:rPr lang="en-US" sz="3200" dirty="0">
                <a:solidFill>
                  <a:srgbClr val="FF0000"/>
                </a:solidFill>
                <a:latin typeface="Arial" charset="0"/>
                <a:cs typeface="Arial" charset="0"/>
              </a:rPr>
              <a:t> </a:t>
            </a:r>
          </a:p>
        </p:txBody>
      </p:sp>
      <p:sp>
        <p:nvSpPr>
          <p:cNvPr id="3" name="Content Placeholder 2"/>
          <p:cNvSpPr>
            <a:spLocks noGrp="1"/>
          </p:cNvSpPr>
          <p:nvPr>
            <p:ph sz="quarter" idx="1"/>
          </p:nvPr>
        </p:nvSpPr>
        <p:spPr/>
        <p:txBody>
          <a:bodyPr/>
          <a:lstStyle/>
          <a:p>
            <a:pPr marL="571500" indent="-571500" eaLnBrk="1" hangingPunct="1">
              <a:buFont typeface="Wingdings 2" pitchFamily="18" charset="2"/>
              <a:buNone/>
              <a:defRPr/>
            </a:pPr>
            <a:r>
              <a:rPr lang="en-US" sz="2800" dirty="0">
                <a:solidFill>
                  <a:srgbClr val="0070C0"/>
                </a:solidFill>
                <a:latin typeface="Arial" pitchFamily="34" charset="0"/>
                <a:cs typeface="Arial" pitchFamily="34" charset="0"/>
              </a:rPr>
              <a:t>I. </a:t>
            </a:r>
            <a:r>
              <a:rPr lang="tr-TR" sz="2800" dirty="0">
                <a:solidFill>
                  <a:srgbClr val="0070C0"/>
                </a:solidFill>
                <a:latin typeface="Arial" pitchFamily="34" charset="0"/>
                <a:cs typeface="Arial" pitchFamily="34" charset="0"/>
              </a:rPr>
              <a:t>Increased bilirubine production</a:t>
            </a:r>
            <a:endParaRPr lang="en-US" sz="2800" dirty="0">
              <a:solidFill>
                <a:srgbClr val="0070C0"/>
              </a:solidFill>
              <a:latin typeface="Arial" pitchFamily="34" charset="0"/>
              <a:cs typeface="Arial" pitchFamily="34" charset="0"/>
            </a:endParaRPr>
          </a:p>
          <a:p>
            <a:pPr marL="846138" lvl="1" indent="-571500" eaLnBrk="1" hangingPunct="1">
              <a:buFont typeface="Courier New" pitchFamily="49" charset="0"/>
              <a:buChar char="o"/>
              <a:defRPr/>
            </a:pPr>
            <a:r>
              <a:rPr lang="tr-TR" dirty="0">
                <a:latin typeface="Arial" pitchFamily="34" charset="0"/>
                <a:cs typeface="Arial" pitchFamily="34" charset="0"/>
              </a:rPr>
              <a:t>Hemolytic anemia</a:t>
            </a:r>
            <a:endParaRPr lang="en-US" dirty="0">
              <a:latin typeface="Arial" pitchFamily="34" charset="0"/>
              <a:cs typeface="Arial" pitchFamily="34" charset="0"/>
            </a:endParaRPr>
          </a:p>
          <a:p>
            <a:pPr marL="846138" lvl="1" indent="-571500" eaLnBrk="1" hangingPunct="1">
              <a:buFont typeface="Courier New" pitchFamily="49" charset="0"/>
              <a:buChar char="o"/>
              <a:defRPr/>
            </a:pPr>
            <a:r>
              <a:rPr lang="tr-TR" sz="2800" dirty="0">
                <a:latin typeface="Arial" pitchFamily="34" charset="0"/>
                <a:cs typeface="Arial" pitchFamily="34" charset="0"/>
              </a:rPr>
              <a:t>Hematoma</a:t>
            </a:r>
            <a:endParaRPr lang="en-US" sz="2800" dirty="0">
              <a:latin typeface="Arial" pitchFamily="34" charset="0"/>
              <a:cs typeface="Arial" pitchFamily="34" charset="0"/>
            </a:endParaRPr>
          </a:p>
          <a:p>
            <a:pPr marL="846138" lvl="1" indent="-571500" eaLnBrk="1" hangingPunct="1">
              <a:buFont typeface="Courier New" pitchFamily="49" charset="0"/>
              <a:buChar char="o"/>
              <a:defRPr/>
            </a:pPr>
            <a:r>
              <a:rPr lang="tr-TR" sz="2800" dirty="0">
                <a:latin typeface="Arial" pitchFamily="34" charset="0"/>
                <a:cs typeface="Arial" pitchFamily="34" charset="0"/>
              </a:rPr>
              <a:t>Polycythemia</a:t>
            </a:r>
            <a:endParaRPr lang="en-US" sz="2800" dirty="0">
              <a:latin typeface="Arial" pitchFamily="34" charset="0"/>
              <a:cs typeface="Arial" pitchFamily="34" charset="0"/>
            </a:endParaRPr>
          </a:p>
          <a:p>
            <a:pPr marL="846138" lvl="1" indent="-571500" eaLnBrk="1" hangingPunct="1">
              <a:buFont typeface="Courier New" pitchFamily="49" charset="0"/>
              <a:buChar char="o"/>
              <a:defRPr/>
            </a:pPr>
            <a:r>
              <a:rPr lang="tr-TR" sz="2800" dirty="0">
                <a:latin typeface="Arial" pitchFamily="34" charset="0"/>
                <a:cs typeface="Arial" pitchFamily="34" charset="0"/>
              </a:rPr>
              <a:t>Gut obstructions, pylor stenosis, ileus</a:t>
            </a:r>
            <a:endParaRPr lang="en-US" sz="2800" dirty="0">
              <a:latin typeface="Arial" pitchFamily="34" charset="0"/>
              <a:cs typeface="Arial" pitchFamily="34" charset="0"/>
            </a:endParaRPr>
          </a:p>
          <a:p>
            <a:pPr marL="846138" lvl="1" indent="-571500" eaLnBrk="1" hangingPunct="1">
              <a:buFont typeface="Courier New" pitchFamily="49" charset="0"/>
              <a:buChar char="o"/>
              <a:defRPr/>
            </a:pPr>
            <a:r>
              <a:rPr lang="tr-TR" sz="2800" dirty="0">
                <a:latin typeface="Arial" pitchFamily="34" charset="0"/>
                <a:cs typeface="Arial" pitchFamily="34" charset="0"/>
              </a:rPr>
              <a:t>Infections </a:t>
            </a:r>
            <a:endParaRPr lang="en-US" sz="2800" dirty="0">
              <a:latin typeface="Arial" pitchFamily="34" charset="0"/>
              <a:cs typeface="Arial" pitchFamily="34" charset="0"/>
            </a:endParaRPr>
          </a:p>
          <a:p>
            <a:pPr marL="571500" indent="-571500" eaLnBrk="1" hangingPunct="1">
              <a:buFont typeface="Wingdings 2" pitchFamily="18" charset="2"/>
              <a:buNone/>
              <a:defRPr/>
            </a:pPr>
            <a:endParaRPr lang="tr-TR" sz="2800" dirty="0">
              <a:latin typeface="Arial" pitchFamily="34" charset="0"/>
              <a:cs typeface="Arial" pitchFamily="34" charset="0"/>
            </a:endParaRPr>
          </a:p>
          <a:p>
            <a:pPr marL="571500" indent="-571500" eaLnBrk="1" hangingPunct="1">
              <a:buFont typeface="Wingdings 2" pitchFamily="18" charset="2"/>
              <a:buNone/>
              <a:defRPr/>
            </a:pPr>
            <a:endParaRPr lang="en-US" sz="3000" dirty="0">
              <a:latin typeface="Arial" pitchFamily="34" charset="0"/>
              <a:cs typeface="Arial" pitchFamily="34" charset="0"/>
            </a:endParaRPr>
          </a:p>
          <a:p>
            <a:pPr marL="571500" indent="-571500" eaLnBrk="1" hangingPunct="1">
              <a:buFont typeface="+mj-lt"/>
              <a:buAutoNum type="romanUcPeriod"/>
              <a:defRPr/>
            </a:pPr>
            <a:endParaRPr lang="tr-TR" sz="3000" dirty="0">
              <a:latin typeface="Arial" pitchFamily="34" charset="0"/>
              <a:cs typeface="Arial" pitchFamily="34" charset="0"/>
            </a:endParaRPr>
          </a:p>
          <a:p>
            <a:pPr marL="1120775" lvl="2" indent="-571500" eaLnBrk="1" hangingPunct="1">
              <a:buFont typeface="Wingdings 2" pitchFamily="18" charset="2"/>
              <a:buNone/>
              <a:defRPr/>
            </a:pPr>
            <a:endParaRPr lang="en-US" dirty="0">
              <a:latin typeface="Arial" pitchFamily="34" charset="0"/>
              <a:cs typeface="Arial" pitchFamily="34" charset="0"/>
            </a:endParaRPr>
          </a:p>
          <a:p>
            <a:pPr marL="571500" indent="-571500" eaLnBrk="1" hangingPunct="1">
              <a:buFont typeface="+mj-lt"/>
              <a:buAutoNum type="romanUcPeriod"/>
              <a:defRPr/>
            </a:pPr>
            <a:endParaRPr lang="tr-TR" sz="3400" dirty="0">
              <a:latin typeface="Arial" pitchFamily="34" charset="0"/>
              <a:cs typeface="Arial" pitchFamily="34" charset="0"/>
            </a:endParaRPr>
          </a:p>
          <a:p>
            <a:pPr eaLnBrk="1" hangingPunct="1">
              <a:defRPr/>
            </a:pPr>
            <a:endParaRPr lang="en-US" dirty="0"/>
          </a:p>
        </p:txBody>
      </p:sp>
    </p:spTree>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dirty="0">
                <a:solidFill>
                  <a:srgbClr val="FF0000"/>
                </a:solidFill>
                <a:latin typeface="Arial" charset="0"/>
                <a:cs typeface="Arial" charset="0"/>
              </a:rPr>
              <a:t>Causes cont……</a:t>
            </a:r>
          </a:p>
        </p:txBody>
      </p:sp>
      <p:sp>
        <p:nvSpPr>
          <p:cNvPr id="22531" name="Content Placeholder 2"/>
          <p:cNvSpPr>
            <a:spLocks noGrp="1"/>
          </p:cNvSpPr>
          <p:nvPr>
            <p:ph sz="quarter" idx="1"/>
          </p:nvPr>
        </p:nvSpPr>
        <p:spPr/>
        <p:txBody>
          <a:bodyPr/>
          <a:lstStyle/>
          <a:p>
            <a:pPr marL="571500" indent="-571500" eaLnBrk="1" hangingPunct="1">
              <a:buFont typeface="Wingdings 2" pitchFamily="18" charset="2"/>
              <a:buNone/>
            </a:pPr>
            <a:r>
              <a:rPr lang="en-US" sz="2800" dirty="0">
                <a:solidFill>
                  <a:srgbClr val="0070C0"/>
                </a:solidFill>
                <a:latin typeface="Arial" charset="0"/>
                <a:cs typeface="Arial" charset="0"/>
              </a:rPr>
              <a:t>II. Hereditary disorders of bilirubin metabolism</a:t>
            </a:r>
          </a:p>
          <a:p>
            <a:pPr marL="846138" lvl="1" indent="-571500" eaLnBrk="1" hangingPunct="1">
              <a:buFont typeface="Courier New" pitchFamily="49" charset="0"/>
              <a:buChar char="o"/>
            </a:pPr>
            <a:r>
              <a:rPr lang="tr-TR" dirty="0">
                <a:latin typeface="Arial" charset="0"/>
                <a:cs typeface="Arial" charset="0"/>
              </a:rPr>
              <a:t>Crigler-Najjar syndrome</a:t>
            </a:r>
            <a:endParaRPr lang="en-US" dirty="0">
              <a:latin typeface="Arial" charset="0"/>
              <a:cs typeface="Arial" charset="0"/>
            </a:endParaRPr>
          </a:p>
          <a:p>
            <a:pPr marL="846138" lvl="1" indent="-571500" eaLnBrk="1" hangingPunct="1">
              <a:buFont typeface="Courier New" pitchFamily="49" charset="0"/>
              <a:buChar char="o"/>
            </a:pPr>
            <a:r>
              <a:rPr lang="tr-TR" dirty="0">
                <a:latin typeface="Arial" charset="0"/>
                <a:cs typeface="Arial" charset="0"/>
              </a:rPr>
              <a:t>Gilbert’s syndrome</a:t>
            </a:r>
            <a:endParaRPr lang="en-US" dirty="0">
              <a:latin typeface="Arial" charset="0"/>
              <a:cs typeface="Arial" charset="0"/>
            </a:endParaRPr>
          </a:p>
          <a:p>
            <a:pPr marL="571500" indent="-571500" eaLnBrk="1" hangingPunct="1">
              <a:buFont typeface="Wingdings 2" pitchFamily="18" charset="2"/>
              <a:buNone/>
            </a:pPr>
            <a:r>
              <a:rPr lang="en-US" sz="3000" dirty="0">
                <a:solidFill>
                  <a:srgbClr val="0070C0"/>
                </a:solidFill>
                <a:latin typeface="Arial" charset="0"/>
                <a:cs typeface="Arial" charset="0"/>
              </a:rPr>
              <a:t>III. </a:t>
            </a:r>
            <a:r>
              <a:rPr lang="tr-TR" sz="3000" dirty="0">
                <a:solidFill>
                  <a:srgbClr val="0070C0"/>
                </a:solidFill>
                <a:latin typeface="Arial" charset="0"/>
                <a:cs typeface="Arial" charset="0"/>
              </a:rPr>
              <a:t>Acquired unconjugated hyperbilirubinemia</a:t>
            </a:r>
            <a:endParaRPr lang="en-US" sz="3000" dirty="0">
              <a:solidFill>
                <a:srgbClr val="0070C0"/>
              </a:solidFill>
              <a:latin typeface="Arial" charset="0"/>
              <a:cs typeface="Arial" charset="0"/>
            </a:endParaRPr>
          </a:p>
          <a:p>
            <a:pPr marL="846138" lvl="1" indent="-571500" eaLnBrk="1" hangingPunct="1">
              <a:buFont typeface="Courier New" pitchFamily="49" charset="0"/>
              <a:buChar char="o"/>
            </a:pPr>
            <a:r>
              <a:rPr lang="tr-TR" dirty="0">
                <a:latin typeface="Arial" charset="0"/>
                <a:cs typeface="Arial" charset="0"/>
              </a:rPr>
              <a:t>Breast feeding</a:t>
            </a:r>
            <a:endParaRPr lang="en-US" dirty="0">
              <a:latin typeface="Arial" charset="0"/>
              <a:cs typeface="Arial" charset="0"/>
            </a:endParaRPr>
          </a:p>
          <a:p>
            <a:pPr marL="846138" lvl="1" indent="-571500" eaLnBrk="1" hangingPunct="1">
              <a:buFont typeface="Courier New" pitchFamily="49" charset="0"/>
              <a:buChar char="o"/>
            </a:pPr>
            <a:r>
              <a:rPr lang="tr-TR" dirty="0">
                <a:latin typeface="Arial" charset="0"/>
                <a:cs typeface="Arial" charset="0"/>
              </a:rPr>
              <a:t>Hypothyroidism</a:t>
            </a:r>
            <a:endParaRPr lang="en-US" dirty="0">
              <a:latin typeface="Arial" charset="0"/>
              <a:cs typeface="Arial" charset="0"/>
            </a:endParaRPr>
          </a:p>
          <a:p>
            <a:pPr marL="846138" lvl="1" indent="-571500" eaLnBrk="1" hangingPunct="1">
              <a:buFont typeface="Courier New" pitchFamily="49" charset="0"/>
              <a:buChar char="o"/>
            </a:pPr>
            <a:r>
              <a:rPr lang="tr-TR" dirty="0">
                <a:latin typeface="Arial" charset="0"/>
                <a:cs typeface="Arial" charset="0"/>
              </a:rPr>
              <a:t>Lucey-Driscoll syndrome</a:t>
            </a:r>
          </a:p>
          <a:p>
            <a:pPr marL="571500" indent="-571500" eaLnBrk="1" hangingPunct="1">
              <a:buFont typeface="Wingdings 2" pitchFamily="18" charset="2"/>
              <a:buNone/>
            </a:pPr>
            <a:endParaRPr lang="tr-TR" sz="2800" dirty="0">
              <a:latin typeface="Arial" charset="0"/>
              <a:cs typeface="Arial" charset="0"/>
            </a:endParaRPr>
          </a:p>
        </p:txBody>
      </p:sp>
    </p:spTree>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Comparison b/n physiological from Pathological Jaundice</a:t>
            </a:r>
          </a:p>
        </p:txBody>
      </p:sp>
      <p:graphicFrame>
        <p:nvGraphicFramePr>
          <p:cNvPr id="4" name="Content Placeholder 3"/>
          <p:cNvGraphicFramePr>
            <a:graphicFrameLocks noGrp="1"/>
          </p:cNvGraphicFramePr>
          <p:nvPr>
            <p:ph idx="1"/>
          </p:nvPr>
        </p:nvGraphicFramePr>
        <p:xfrm>
          <a:off x="0" y="1371600"/>
          <a:ext cx="8991600" cy="5257800"/>
        </p:xfrm>
        <a:graphic>
          <a:graphicData uri="http://schemas.openxmlformats.org/drawingml/2006/table">
            <a:tbl>
              <a:tblPr firstRow="1" bandRow="1">
                <a:tableStyleId>{5C22544A-7EE6-4342-B048-85BDC9FD1C3A}</a:tableStyleId>
              </a:tblPr>
              <a:tblGrid>
                <a:gridCol w="648044">
                  <a:extLst>
                    <a:ext uri="{9D8B030D-6E8A-4147-A177-3AD203B41FA5}">
                      <a16:colId xmlns:a16="http://schemas.microsoft.com/office/drawing/2014/main" val="20000"/>
                    </a:ext>
                  </a:extLst>
                </a:gridCol>
                <a:gridCol w="3466756">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853690">
                <a:tc>
                  <a:txBody>
                    <a:bodyPr/>
                    <a:lstStyle/>
                    <a:p>
                      <a:pPr marL="0" marR="0">
                        <a:lnSpc>
                          <a:spcPct val="115000"/>
                        </a:lnSpc>
                        <a:spcBef>
                          <a:spcPts val="0"/>
                        </a:spcBef>
                        <a:spcAft>
                          <a:spcPts val="0"/>
                        </a:spcAft>
                        <a:tabLst>
                          <a:tab pos="2971800" algn="ctr"/>
                          <a:tab pos="5943600" algn="r"/>
                        </a:tabLst>
                      </a:pPr>
                      <a:r>
                        <a:rPr lang="en-US" sz="2000" b="1" i="1" dirty="0">
                          <a:latin typeface="Times New Roman"/>
                          <a:ea typeface="Calibri"/>
                          <a:cs typeface="Times New Roman"/>
                        </a:rPr>
                        <a:t>No</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b="1" i="1" dirty="0">
                          <a:latin typeface="Times New Roman"/>
                          <a:ea typeface="Calibri"/>
                          <a:cs typeface="Times New Roman"/>
                        </a:rPr>
                        <a:t>Features</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b="1" i="1">
                          <a:latin typeface="Times New Roman"/>
                          <a:ea typeface="Calibri"/>
                          <a:cs typeface="Times New Roman"/>
                        </a:rPr>
                        <a:t>Physiologic Jaundice</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b="1" i="1">
                          <a:latin typeface="Times New Roman"/>
                          <a:ea typeface="Calibri"/>
                          <a:cs typeface="Times New Roman"/>
                        </a:rPr>
                        <a:t>Pathological Jaundice</a:t>
                      </a:r>
                      <a:endParaRPr lang="en-US" sz="20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87605">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1</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Clinical onset of jaundice (after birth)</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&gt;24 hrs</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&lt;24 hrs</a:t>
                      </a:r>
                      <a:endParaRPr lang="en-US" sz="20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87605">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2</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Jaundice still clinically visible (day after birth)</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Term &lt; 8 days</a:t>
                      </a:r>
                      <a:endParaRPr lang="en-US" sz="2000" dirty="0">
                        <a:latin typeface="Calibri"/>
                        <a:ea typeface="Calibri"/>
                        <a:cs typeface="Times New Roman"/>
                      </a:endParaRPr>
                    </a:p>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Preterm  &lt; 14 days</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Term ≥8 days</a:t>
                      </a:r>
                      <a:endParaRPr lang="en-US" sz="2000">
                        <a:latin typeface="Calibri"/>
                        <a:ea typeface="Calibri"/>
                        <a:cs typeface="Times New Roman"/>
                      </a:endParaRPr>
                    </a:p>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Preterm &gt; 14 days</a:t>
                      </a:r>
                      <a:endParaRPr lang="en-US" sz="20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87605">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3</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Peak TSB</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Term   &lt; 12 mg/dl</a:t>
                      </a:r>
                      <a:endParaRPr lang="en-US" sz="2000" dirty="0">
                        <a:latin typeface="Calibri"/>
                        <a:ea typeface="Calibri"/>
                        <a:cs typeface="Times New Roman"/>
                      </a:endParaRPr>
                    </a:p>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Preterm &lt; 15 mg/dl</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Term   &gt;  12 mg/dl</a:t>
                      </a:r>
                      <a:endParaRPr lang="en-US" sz="2000" dirty="0">
                        <a:latin typeface="Calibri"/>
                        <a:ea typeface="Calibri"/>
                        <a:cs typeface="Times New Roman"/>
                      </a:endParaRPr>
                    </a:p>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Preterm &gt; 15 mg/dl</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53690">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4</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Rise in TSB  </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 &lt; 5mg/dl/24 hrs </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 &gt; 5mg/dl/24 hrs </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87605">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5</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a:latin typeface="Times New Roman"/>
                          <a:ea typeface="Calibri"/>
                          <a:cs typeface="Times New Roman"/>
                        </a:rPr>
                        <a:t>Conjugated serum bilirubin level</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&lt;2mg/dl</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2000" dirty="0">
                          <a:latin typeface="Times New Roman"/>
                          <a:ea typeface="Calibri"/>
                          <a:cs typeface="Times New Roman"/>
                        </a:rPr>
                        <a:t>&gt;2mg/dl or 15 % of TB</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transition spd="slow">
    <p:wip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274638"/>
            <a:ext cx="7772400" cy="715962"/>
          </a:xfrm>
        </p:spPr>
        <p:txBody>
          <a:bodyPr/>
          <a:lstStyle/>
          <a:p>
            <a:pPr eaLnBrk="1" hangingPunct="1"/>
            <a:r>
              <a:rPr lang="tr-TR" sz="3200" dirty="0">
                <a:latin typeface="Arial" charset="0"/>
                <a:cs typeface="Arial" charset="0"/>
              </a:rPr>
              <a:t>Hemolytic Anemia in the Newborn</a:t>
            </a:r>
            <a:endParaRPr lang="en-US" sz="3200" dirty="0">
              <a:latin typeface="Arial" charset="0"/>
              <a:cs typeface="Arial" charset="0"/>
            </a:endParaRPr>
          </a:p>
        </p:txBody>
      </p:sp>
      <p:sp>
        <p:nvSpPr>
          <p:cNvPr id="24579" name="Rectangle 3"/>
          <p:cNvSpPr>
            <a:spLocks noGrp="1" noChangeArrowheads="1"/>
          </p:cNvSpPr>
          <p:nvPr>
            <p:ph sz="quarter" idx="1"/>
          </p:nvPr>
        </p:nvSpPr>
        <p:spPr>
          <a:xfrm>
            <a:off x="914400" y="990600"/>
            <a:ext cx="7772400" cy="5029200"/>
          </a:xfrm>
        </p:spPr>
        <p:txBody>
          <a:bodyPr/>
          <a:lstStyle/>
          <a:p>
            <a:pPr eaLnBrk="1" hangingPunct="1">
              <a:buFont typeface="Wingdings" pitchFamily="2" charset="2"/>
              <a:buChar char="v"/>
            </a:pPr>
            <a:r>
              <a:rPr lang="tr-TR" sz="2800" dirty="0">
                <a:latin typeface="Arial" charset="0"/>
                <a:cs typeface="Arial" charset="0"/>
              </a:rPr>
              <a:t>Fetal-maternal blood gr</a:t>
            </a:r>
            <a:r>
              <a:rPr lang="en-US" sz="2800" dirty="0">
                <a:latin typeface="Arial" charset="0"/>
                <a:cs typeface="Arial" charset="0"/>
              </a:rPr>
              <a:t>o</a:t>
            </a:r>
            <a:r>
              <a:rPr lang="tr-TR" sz="2800" dirty="0">
                <a:latin typeface="Arial" charset="0"/>
                <a:cs typeface="Arial" charset="0"/>
              </a:rPr>
              <a:t>up incompatibilities</a:t>
            </a:r>
          </a:p>
          <a:p>
            <a:pPr lvl="1" eaLnBrk="1" hangingPunct="1"/>
            <a:r>
              <a:rPr lang="tr-TR" dirty="0">
                <a:latin typeface="Arial" charset="0"/>
                <a:cs typeface="Arial" charset="0"/>
              </a:rPr>
              <a:t>Rh isoimmun</a:t>
            </a:r>
            <a:r>
              <a:rPr lang="en-US" dirty="0">
                <a:latin typeface="Arial" charset="0"/>
                <a:cs typeface="Arial" charset="0"/>
              </a:rPr>
              <a:t>e</a:t>
            </a:r>
            <a:r>
              <a:rPr lang="tr-TR" dirty="0">
                <a:latin typeface="Arial" charset="0"/>
                <a:cs typeface="Arial" charset="0"/>
              </a:rPr>
              <a:t> hemolysis</a:t>
            </a:r>
            <a:r>
              <a:rPr lang="en-US" dirty="0">
                <a:latin typeface="Arial" charset="0"/>
                <a:cs typeface="Arial" charset="0"/>
              </a:rPr>
              <a:t> – 90% D antigen </a:t>
            </a:r>
            <a:endParaRPr lang="tr-TR" dirty="0">
              <a:latin typeface="Arial" charset="0"/>
              <a:cs typeface="Arial" charset="0"/>
            </a:endParaRPr>
          </a:p>
          <a:p>
            <a:pPr lvl="1" eaLnBrk="1" hangingPunct="1"/>
            <a:r>
              <a:rPr lang="tr-TR" dirty="0">
                <a:latin typeface="Arial" charset="0"/>
                <a:cs typeface="Arial" charset="0"/>
              </a:rPr>
              <a:t>ABO isoimmun</a:t>
            </a:r>
            <a:r>
              <a:rPr lang="en-US" dirty="0">
                <a:latin typeface="Arial" charset="0"/>
                <a:cs typeface="Arial" charset="0"/>
              </a:rPr>
              <a:t>e</a:t>
            </a:r>
            <a:r>
              <a:rPr lang="tr-TR" dirty="0">
                <a:latin typeface="Arial" charset="0"/>
                <a:cs typeface="Arial" charset="0"/>
              </a:rPr>
              <a:t> hemolysis</a:t>
            </a:r>
            <a:endParaRPr lang="en-US" dirty="0">
              <a:latin typeface="Arial" charset="0"/>
              <a:cs typeface="Arial" charset="0"/>
            </a:endParaRPr>
          </a:p>
          <a:p>
            <a:pPr lvl="1" eaLnBrk="1" hangingPunct="1"/>
            <a:r>
              <a:rPr lang="en-US" dirty="0">
                <a:latin typeface="Arial" charset="0"/>
                <a:cs typeface="Arial" charset="0"/>
              </a:rPr>
              <a:t>Minor blood group incompatibilities -</a:t>
            </a:r>
            <a:r>
              <a:rPr lang="en-US" dirty="0" err="1">
                <a:latin typeface="Arial" charset="0"/>
                <a:cs typeface="Arial" charset="0"/>
              </a:rPr>
              <a:t>kell</a:t>
            </a:r>
            <a:r>
              <a:rPr lang="en-US" dirty="0">
                <a:latin typeface="Arial" charset="0"/>
                <a:cs typeface="Arial" charset="0"/>
              </a:rPr>
              <a:t>, </a:t>
            </a:r>
            <a:r>
              <a:rPr lang="en-US" dirty="0" err="1">
                <a:latin typeface="Arial" charset="0"/>
                <a:cs typeface="Arial" charset="0"/>
              </a:rPr>
              <a:t>duffy</a:t>
            </a:r>
            <a:endParaRPr lang="en-US" dirty="0">
              <a:latin typeface="Arial" charset="0"/>
              <a:cs typeface="Arial" charset="0"/>
            </a:endParaRPr>
          </a:p>
          <a:p>
            <a:pPr eaLnBrk="1" hangingPunct="1">
              <a:buFont typeface="Wingdings" pitchFamily="2" charset="2"/>
              <a:buChar char="v"/>
            </a:pPr>
            <a:r>
              <a:rPr lang="tr-TR" sz="2800" dirty="0">
                <a:latin typeface="Arial" charset="0"/>
                <a:cs typeface="Arial" charset="0"/>
              </a:rPr>
              <a:t>Red blood cell abnormalities</a:t>
            </a:r>
          </a:p>
          <a:p>
            <a:pPr lvl="1" eaLnBrk="1" hangingPunct="1"/>
            <a:r>
              <a:rPr lang="tr-TR" dirty="0">
                <a:latin typeface="Arial" charset="0"/>
                <a:cs typeface="Arial" charset="0"/>
              </a:rPr>
              <a:t>Membrane defects (Hereditary spherocytosis, elliptocytosis, pyropoikilocytosis)</a:t>
            </a:r>
          </a:p>
          <a:p>
            <a:pPr lvl="1" eaLnBrk="1" hangingPunct="1"/>
            <a:r>
              <a:rPr lang="tr-TR" dirty="0">
                <a:latin typeface="Arial" charset="0"/>
                <a:cs typeface="Arial" charset="0"/>
              </a:rPr>
              <a:t>Enzyme defects (G6PD, pyruvate kinase)</a:t>
            </a:r>
          </a:p>
          <a:p>
            <a:pPr lvl="1" eaLnBrk="1" hangingPunct="1"/>
            <a:r>
              <a:rPr lang="tr-TR" dirty="0">
                <a:latin typeface="Arial" charset="0"/>
                <a:cs typeface="Arial" charset="0"/>
              </a:rPr>
              <a:t>Hemoglobinopathies (</a:t>
            </a:r>
            <a:r>
              <a:rPr lang="tr-TR" dirty="0">
                <a:latin typeface="Arial" charset="0"/>
                <a:cs typeface="Arial" charset="0"/>
                <a:sym typeface="Symbol" pitchFamily="18" charset="2"/>
              </a:rPr>
              <a:t>-thalasemia</a:t>
            </a:r>
            <a:r>
              <a:rPr lang="tr-TR" sz="2800" dirty="0">
                <a:latin typeface="Arial" charset="0"/>
                <a:cs typeface="Arial" charset="0"/>
                <a:sym typeface="Symbol" pitchFamily="18" charset="2"/>
              </a:rPr>
              <a:t>)</a:t>
            </a:r>
            <a:endParaRPr lang="tr-TR" sz="2800" dirty="0">
              <a:latin typeface="Arial" charset="0"/>
              <a:cs typeface="Arial" charset="0"/>
            </a:endParaRPr>
          </a:p>
        </p:txBody>
      </p:sp>
    </p:spTree>
  </p:cSld>
  <p:clrMapOvr>
    <a:masterClrMapping/>
  </p:clrMapOvr>
  <p:transition spd="slow">
    <p:wip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274638"/>
            <a:ext cx="7772400" cy="792162"/>
          </a:xfrm>
        </p:spPr>
        <p:txBody>
          <a:bodyPr/>
          <a:lstStyle/>
          <a:p>
            <a:pPr eaLnBrk="1" hangingPunct="1"/>
            <a:r>
              <a:rPr lang="tr-TR" sz="3200" dirty="0">
                <a:latin typeface="Arial" charset="0"/>
                <a:cs typeface="Arial" charset="0"/>
              </a:rPr>
              <a:t>Rh- isoimmune hemolysis</a:t>
            </a:r>
            <a:endParaRPr lang="en-US" sz="3200" dirty="0">
              <a:latin typeface="Arial" charset="0"/>
              <a:cs typeface="Arial" charset="0"/>
            </a:endParaRPr>
          </a:p>
        </p:txBody>
      </p:sp>
      <p:sp>
        <p:nvSpPr>
          <p:cNvPr id="25603" name="Rectangle 3"/>
          <p:cNvSpPr>
            <a:spLocks noGrp="1" noChangeArrowheads="1"/>
          </p:cNvSpPr>
          <p:nvPr>
            <p:ph sz="quarter" idx="1"/>
          </p:nvPr>
        </p:nvSpPr>
        <p:spPr>
          <a:xfrm>
            <a:off x="914400" y="990600"/>
            <a:ext cx="7772400" cy="5029200"/>
          </a:xfrm>
        </p:spPr>
        <p:txBody>
          <a:bodyPr/>
          <a:lstStyle/>
          <a:p>
            <a:pPr eaLnBrk="1" hangingPunct="1"/>
            <a:r>
              <a:rPr lang="en-US" dirty="0">
                <a:latin typeface="Arial" charset="0"/>
                <a:cs typeface="Arial" charset="0"/>
              </a:rPr>
              <a:t>90% are due to D antigen the rest C or E </a:t>
            </a:r>
          </a:p>
          <a:p>
            <a:pPr eaLnBrk="1" hangingPunct="1"/>
            <a:r>
              <a:rPr lang="tr-TR" dirty="0">
                <a:latin typeface="Arial" charset="0"/>
                <a:cs typeface="Arial" charset="0"/>
              </a:rPr>
              <a:t>The most common cause of severe early jaundice</a:t>
            </a:r>
          </a:p>
          <a:p>
            <a:pPr eaLnBrk="1" hangingPunct="1"/>
            <a:r>
              <a:rPr lang="tr-TR" dirty="0">
                <a:latin typeface="Arial" charset="0"/>
                <a:cs typeface="Arial" charset="0"/>
              </a:rPr>
              <a:t>Maternal immunization develops when RBCs leak from fetal to maternal circulation</a:t>
            </a:r>
          </a:p>
          <a:p>
            <a:pPr eaLnBrk="1" hangingPunct="1"/>
            <a:r>
              <a:rPr lang="tr-TR" dirty="0">
                <a:latin typeface="Arial" charset="0"/>
                <a:cs typeface="Arial" charset="0"/>
              </a:rPr>
              <a:t>Fetal erythrocytes carrying different antigens are recognised as foreign by the maternal immun</a:t>
            </a:r>
            <a:r>
              <a:rPr lang="en-US" dirty="0">
                <a:latin typeface="Arial" charset="0"/>
                <a:cs typeface="Arial" charset="0"/>
              </a:rPr>
              <a:t>e</a:t>
            </a:r>
            <a:r>
              <a:rPr lang="tr-TR" dirty="0">
                <a:latin typeface="Arial" charset="0"/>
                <a:cs typeface="Arial" charset="0"/>
              </a:rPr>
              <a:t> system </a:t>
            </a:r>
            <a:endParaRPr lang="en-US" dirty="0">
              <a:latin typeface="Arial" charset="0"/>
              <a:cs typeface="Arial" charset="0"/>
            </a:endParaRPr>
          </a:p>
          <a:p>
            <a:pPr eaLnBrk="1" hangingPunct="1"/>
            <a:r>
              <a:rPr lang="en-US" dirty="0">
                <a:latin typeface="Arial" charset="0"/>
                <a:cs typeface="Arial" charset="0"/>
              </a:rPr>
              <a:t>A</a:t>
            </a:r>
            <a:r>
              <a:rPr lang="tr-TR" dirty="0">
                <a:latin typeface="Arial" charset="0"/>
                <a:cs typeface="Arial" charset="0"/>
              </a:rPr>
              <a:t>ntibodies are formed against </a:t>
            </a:r>
            <a:r>
              <a:rPr lang="en-US" dirty="0">
                <a:latin typeface="Arial" charset="0"/>
                <a:cs typeface="Arial" charset="0"/>
              </a:rPr>
              <a:t>fetal RBC and</a:t>
            </a:r>
            <a:r>
              <a:rPr lang="tr-TR" dirty="0">
                <a:latin typeface="Arial" charset="0"/>
                <a:cs typeface="Arial" charset="0"/>
              </a:rPr>
              <a:t> cross the pl</a:t>
            </a:r>
            <a:r>
              <a:rPr lang="en-US" dirty="0">
                <a:latin typeface="Arial" charset="0"/>
                <a:cs typeface="Arial" charset="0"/>
              </a:rPr>
              <a:t>ace</a:t>
            </a:r>
            <a:r>
              <a:rPr lang="tr-TR" dirty="0">
                <a:latin typeface="Arial" charset="0"/>
                <a:cs typeface="Arial" charset="0"/>
              </a:rPr>
              <a:t>nta to the fetal circulation and bind to fetal erythrocytes</a:t>
            </a:r>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transition spd="slow">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a:p>
        </p:txBody>
      </p:sp>
      <p:sp>
        <p:nvSpPr>
          <p:cNvPr id="26627" name="Content Placeholder 2"/>
          <p:cNvSpPr>
            <a:spLocks noGrp="1"/>
          </p:cNvSpPr>
          <p:nvPr>
            <p:ph sz="quarter" idx="1"/>
          </p:nvPr>
        </p:nvSpPr>
        <p:spPr/>
        <p:txBody>
          <a:bodyPr/>
          <a:lstStyle/>
          <a:p>
            <a:pPr eaLnBrk="1" hangingPunct="1"/>
            <a:r>
              <a:rPr lang="en-US" dirty="0">
                <a:latin typeface="Arial" charset="0"/>
                <a:cs typeface="Arial" charset="0"/>
              </a:rPr>
              <a:t>Not common in the first born </a:t>
            </a:r>
            <a:endParaRPr lang="tr-TR" dirty="0">
              <a:latin typeface="Arial" charset="0"/>
              <a:cs typeface="Arial" charset="0"/>
            </a:endParaRPr>
          </a:p>
          <a:p>
            <a:pPr eaLnBrk="1" hangingPunct="1"/>
            <a:r>
              <a:rPr lang="en-US" dirty="0">
                <a:latin typeface="Arial" charset="0"/>
                <a:cs typeface="Arial" charset="0"/>
              </a:rPr>
              <a:t>Severity of illness varies from mild degree of </a:t>
            </a:r>
            <a:r>
              <a:rPr lang="en-US" dirty="0" err="1">
                <a:latin typeface="Arial" charset="0"/>
                <a:cs typeface="Arial" charset="0"/>
              </a:rPr>
              <a:t>hemolysis</a:t>
            </a:r>
            <a:r>
              <a:rPr lang="en-US" dirty="0">
                <a:latin typeface="Arial" charset="0"/>
                <a:cs typeface="Arial" charset="0"/>
              </a:rPr>
              <a:t> to severe </a:t>
            </a:r>
            <a:r>
              <a:rPr lang="en-US" dirty="0" err="1">
                <a:latin typeface="Arial" charset="0"/>
                <a:cs typeface="Arial" charset="0"/>
              </a:rPr>
              <a:t>hemolysis</a:t>
            </a:r>
            <a:r>
              <a:rPr lang="en-US" dirty="0">
                <a:latin typeface="Arial" charset="0"/>
                <a:cs typeface="Arial" charset="0"/>
              </a:rPr>
              <a:t> </a:t>
            </a:r>
          </a:p>
          <a:p>
            <a:pPr eaLnBrk="1" hangingPunct="1"/>
            <a:r>
              <a:rPr lang="en-US" dirty="0" err="1">
                <a:latin typeface="Arial" charset="0"/>
                <a:cs typeface="Arial" charset="0"/>
              </a:rPr>
              <a:t>Hyperbilirubinemia</a:t>
            </a:r>
            <a:r>
              <a:rPr lang="en-US" dirty="0">
                <a:latin typeface="Arial" charset="0"/>
                <a:cs typeface="Arial" charset="0"/>
              </a:rPr>
              <a:t> appears with in 24 hrs of life</a:t>
            </a:r>
          </a:p>
          <a:p>
            <a:r>
              <a:rPr lang="en-US" dirty="0">
                <a:latin typeface="Arial" charset="0"/>
                <a:cs typeface="Arial" charset="0"/>
              </a:rPr>
              <a:t>May develop severe form of hemolytic disease hydrops </a:t>
            </a:r>
            <a:r>
              <a:rPr lang="en-US" dirty="0" err="1">
                <a:latin typeface="Arial" charset="0"/>
                <a:cs typeface="Arial" charset="0"/>
              </a:rPr>
              <a:t>fetalis</a:t>
            </a:r>
            <a:r>
              <a:rPr lang="en-US" dirty="0">
                <a:latin typeface="Arial" charset="0"/>
                <a:cs typeface="Arial" charset="0"/>
              </a:rPr>
              <a:t> with sever anemia</a:t>
            </a:r>
          </a:p>
          <a:p>
            <a:r>
              <a:rPr lang="en-US" dirty="0" err="1">
                <a:latin typeface="Arial" charset="0"/>
                <a:cs typeface="Arial" charset="0"/>
              </a:rPr>
              <a:t>Kernicterus</a:t>
            </a:r>
            <a:r>
              <a:rPr lang="en-US" dirty="0">
                <a:latin typeface="Arial" charset="0"/>
                <a:cs typeface="Arial" charset="0"/>
              </a:rPr>
              <a:t> if not treated timely</a:t>
            </a:r>
          </a:p>
          <a:p>
            <a:r>
              <a:rPr lang="en-US" dirty="0">
                <a:latin typeface="Arial" charset="0"/>
                <a:cs typeface="Arial" charset="0"/>
              </a:rPr>
              <a:t>Prevention is giving anti D for the mother </a:t>
            </a:r>
          </a:p>
        </p:txBody>
      </p:sp>
    </p:spTree>
  </p:cSld>
  <p:clrMapOvr>
    <a:masterClrMapping/>
  </p:clrMapOvr>
  <p:transition spd="slow">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dirty="0">
                <a:latin typeface="Arial" charset="0"/>
                <a:cs typeface="Arial" charset="0"/>
              </a:rPr>
              <a:t>ABO incompatibility </a:t>
            </a:r>
          </a:p>
        </p:txBody>
      </p:sp>
      <p:sp>
        <p:nvSpPr>
          <p:cNvPr id="27651" name="Content Placeholder 2"/>
          <p:cNvSpPr>
            <a:spLocks noGrp="1"/>
          </p:cNvSpPr>
          <p:nvPr>
            <p:ph sz="quarter" idx="1"/>
          </p:nvPr>
        </p:nvSpPr>
        <p:spPr/>
        <p:txBody>
          <a:bodyPr/>
          <a:lstStyle/>
          <a:p>
            <a:r>
              <a:rPr lang="en-US" sz="2400" dirty="0">
                <a:latin typeface="Arial" charset="0"/>
                <a:cs typeface="Arial" charset="0"/>
              </a:rPr>
              <a:t>Most common cause of hemolytic disease of the newborn</a:t>
            </a:r>
          </a:p>
          <a:p>
            <a:r>
              <a:rPr lang="en-US" sz="2400" dirty="0">
                <a:latin typeface="Arial" charset="0"/>
                <a:cs typeface="Arial" charset="0"/>
              </a:rPr>
              <a:t>Approximately 15% of live births are at risk, but manifestations of disease develop in only 0.3-2.2</a:t>
            </a:r>
          </a:p>
          <a:p>
            <a:r>
              <a:rPr lang="en-US" sz="2400" dirty="0">
                <a:latin typeface="Arial" charset="0"/>
                <a:cs typeface="Arial" charset="0"/>
              </a:rPr>
              <a:t>milder disease than </a:t>
            </a:r>
            <a:r>
              <a:rPr lang="en-US" sz="2400" dirty="0" err="1">
                <a:latin typeface="Arial" charset="0"/>
                <a:cs typeface="Arial" charset="0"/>
              </a:rPr>
              <a:t>Rh</a:t>
            </a:r>
            <a:r>
              <a:rPr lang="en-US" sz="2400" dirty="0">
                <a:latin typeface="Arial" charset="0"/>
                <a:cs typeface="Arial" charset="0"/>
              </a:rPr>
              <a:t> incompatibility </a:t>
            </a:r>
          </a:p>
          <a:p>
            <a:r>
              <a:rPr lang="en-US" sz="2400" dirty="0">
                <a:latin typeface="Arial" charset="0"/>
                <a:cs typeface="Arial" charset="0"/>
              </a:rPr>
              <a:t>Usually, the mother is type O and the infant is type A or B.</a:t>
            </a:r>
          </a:p>
          <a:p>
            <a:r>
              <a:rPr lang="en-US" sz="2400" dirty="0">
                <a:latin typeface="Arial" charset="0"/>
                <a:cs typeface="Arial" charset="0"/>
              </a:rPr>
              <a:t>Although ABO incompatibility occurs in 20-25% of pregnancies, hemolytic disease develops in only 10%</a:t>
            </a: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a:t>
            </a:r>
          </a:p>
        </p:txBody>
      </p:sp>
      <p:sp>
        <p:nvSpPr>
          <p:cNvPr id="3" name="Content Placeholder 2"/>
          <p:cNvSpPr>
            <a:spLocks noGrp="1"/>
          </p:cNvSpPr>
          <p:nvPr>
            <p:ph idx="1"/>
          </p:nvPr>
        </p:nvSpPr>
        <p:spPr/>
        <p:txBody>
          <a:bodyPr/>
          <a:lstStyle/>
          <a:p>
            <a:pPr>
              <a:buClr>
                <a:schemeClr val="hlink"/>
              </a:buClr>
              <a:buFontTx/>
              <a:buChar char="•"/>
            </a:pPr>
            <a:r>
              <a:rPr lang="en-US" dirty="0"/>
              <a:t>CBC</a:t>
            </a:r>
          </a:p>
          <a:p>
            <a:pPr>
              <a:buClr>
                <a:schemeClr val="hlink"/>
              </a:buClr>
              <a:buFontTx/>
              <a:buChar char="•"/>
            </a:pPr>
            <a:r>
              <a:rPr lang="en-US" dirty="0"/>
              <a:t>Septic screening </a:t>
            </a:r>
          </a:p>
          <a:p>
            <a:pPr>
              <a:buClr>
                <a:schemeClr val="hlink"/>
              </a:buClr>
              <a:buFontTx/>
              <a:buChar char="•"/>
            </a:pPr>
            <a:r>
              <a:rPr lang="en-US" dirty="0"/>
              <a:t>RBS and serum electrolytes </a:t>
            </a:r>
          </a:p>
          <a:p>
            <a:pPr>
              <a:buClr>
                <a:schemeClr val="hlink"/>
              </a:buClr>
              <a:buFontTx/>
              <a:buChar char="•"/>
            </a:pPr>
            <a:r>
              <a:rPr lang="en-US" dirty="0"/>
              <a:t>Gastric aspirate for shake test. </a:t>
            </a:r>
          </a:p>
          <a:p>
            <a:pPr>
              <a:buClr>
                <a:schemeClr val="hlink"/>
              </a:buClr>
              <a:buFontTx/>
              <a:buChar char="•"/>
            </a:pPr>
            <a:r>
              <a:rPr lang="en-US" dirty="0"/>
              <a:t>CXR</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12</a:t>
            </a:fld>
            <a:endParaRPr lang="en-US"/>
          </a:p>
        </p:txBody>
      </p:sp>
    </p:spTree>
  </p:cSld>
  <p:clrMapOvr>
    <a:masterClrMapping/>
  </p:clrMapOvr>
  <p:transition spd="slow">
    <p:wip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dirty="0"/>
          </a:p>
        </p:txBody>
      </p:sp>
      <p:sp>
        <p:nvSpPr>
          <p:cNvPr id="28675" name="Content Placeholder 2"/>
          <p:cNvSpPr>
            <a:spLocks noGrp="1"/>
          </p:cNvSpPr>
          <p:nvPr>
            <p:ph sz="quarter" idx="1"/>
          </p:nvPr>
        </p:nvSpPr>
        <p:spPr/>
        <p:txBody>
          <a:bodyPr/>
          <a:lstStyle/>
          <a:p>
            <a:r>
              <a:rPr lang="en-US" sz="2800" dirty="0">
                <a:latin typeface="Arial" charset="0"/>
                <a:cs typeface="Arial" charset="0"/>
              </a:rPr>
              <a:t>Doesn’t require previous exposure it is natural antibody</a:t>
            </a:r>
          </a:p>
          <a:p>
            <a:r>
              <a:rPr lang="en-US" dirty="0">
                <a:latin typeface="Arial" charset="0"/>
                <a:cs typeface="Arial" charset="0"/>
              </a:rPr>
              <a:t>Milder disease than RH </a:t>
            </a:r>
            <a:r>
              <a:rPr lang="en-US" dirty="0" err="1">
                <a:latin typeface="Arial" charset="0"/>
                <a:cs typeface="Arial" charset="0"/>
              </a:rPr>
              <a:t>isoimmunization</a:t>
            </a:r>
            <a:endParaRPr lang="en-US" dirty="0">
              <a:latin typeface="Arial" charset="0"/>
              <a:cs typeface="Arial" charset="0"/>
            </a:endParaRPr>
          </a:p>
          <a:p>
            <a:r>
              <a:rPr lang="en-US" dirty="0">
                <a:latin typeface="Arial" charset="0"/>
                <a:cs typeface="Arial" charset="0"/>
              </a:rPr>
              <a:t>Mostly milder jaundice is the manifestation, pallor is uncommon</a:t>
            </a:r>
          </a:p>
          <a:p>
            <a:r>
              <a:rPr lang="en-US" dirty="0">
                <a:latin typeface="Arial" charset="0"/>
                <a:cs typeface="Arial" charset="0"/>
              </a:rPr>
              <a:t>Hydrops </a:t>
            </a:r>
            <a:r>
              <a:rPr lang="en-US" dirty="0" err="1">
                <a:latin typeface="Arial" charset="0"/>
                <a:cs typeface="Arial" charset="0"/>
              </a:rPr>
              <a:t>fetalis</a:t>
            </a:r>
            <a:r>
              <a:rPr lang="en-US" dirty="0">
                <a:latin typeface="Arial" charset="0"/>
                <a:cs typeface="Arial" charset="0"/>
              </a:rPr>
              <a:t> is rare </a:t>
            </a:r>
          </a:p>
          <a:p>
            <a:r>
              <a:rPr lang="en-US" dirty="0" err="1">
                <a:latin typeface="Arial" charset="0"/>
                <a:cs typeface="Arial" charset="0"/>
              </a:rPr>
              <a:t>Kernicterus</a:t>
            </a:r>
            <a:r>
              <a:rPr lang="en-US" dirty="0">
                <a:latin typeface="Arial" charset="0"/>
                <a:cs typeface="Arial" charset="0"/>
              </a:rPr>
              <a:t> is also rare</a:t>
            </a:r>
          </a:p>
        </p:txBody>
      </p:sp>
    </p:spTree>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990600"/>
            <a:ext cx="8229600" cy="685800"/>
          </a:xfrm>
        </p:spPr>
        <p:txBody>
          <a:bodyPr>
            <a:normAutofit/>
          </a:bodyPr>
          <a:lstStyle/>
          <a:p>
            <a:pPr eaLnBrk="1" hangingPunct="1"/>
            <a:r>
              <a:rPr lang="en-US" sz="3600" dirty="0">
                <a:latin typeface="Arial" charset="0"/>
                <a:cs typeface="Arial" charset="0"/>
              </a:rPr>
              <a:t>Breast milk jaundice </a:t>
            </a:r>
            <a:endParaRPr lang="en-US" sz="3600" dirty="0"/>
          </a:p>
        </p:txBody>
      </p:sp>
      <p:sp>
        <p:nvSpPr>
          <p:cNvPr id="29699" name="Content Placeholder 2"/>
          <p:cNvSpPr>
            <a:spLocks noGrp="1"/>
          </p:cNvSpPr>
          <p:nvPr>
            <p:ph sz="quarter" idx="1"/>
          </p:nvPr>
        </p:nvSpPr>
        <p:spPr>
          <a:xfrm>
            <a:off x="457200" y="1676400"/>
            <a:ext cx="8229600" cy="4898136"/>
          </a:xfrm>
        </p:spPr>
        <p:txBody>
          <a:bodyPr>
            <a:normAutofit/>
          </a:bodyPr>
          <a:lstStyle/>
          <a:p>
            <a:pPr lvl="1" eaLnBrk="1" hangingPunct="1"/>
            <a:r>
              <a:rPr lang="en-US" sz="2800" dirty="0">
                <a:latin typeface="Arial" charset="0"/>
                <a:cs typeface="Arial" charset="0"/>
              </a:rPr>
              <a:t>Occurs in 2% of breast feed infants </a:t>
            </a:r>
          </a:p>
          <a:p>
            <a:pPr lvl="1" eaLnBrk="1" hangingPunct="1"/>
            <a:r>
              <a:rPr lang="en-US" sz="2800" dirty="0">
                <a:latin typeface="Arial" charset="0"/>
                <a:cs typeface="Arial" charset="0"/>
              </a:rPr>
              <a:t>After 7</a:t>
            </a:r>
            <a:r>
              <a:rPr lang="en-US" sz="2800" baseline="30000" dirty="0">
                <a:latin typeface="Arial" charset="0"/>
                <a:cs typeface="Arial" charset="0"/>
              </a:rPr>
              <a:t>th</a:t>
            </a:r>
            <a:r>
              <a:rPr lang="en-US" sz="2800" dirty="0">
                <a:latin typeface="Arial" charset="0"/>
                <a:cs typeface="Arial" charset="0"/>
              </a:rPr>
              <a:t> day of life </a:t>
            </a:r>
          </a:p>
          <a:p>
            <a:pPr lvl="1" eaLnBrk="1" hangingPunct="1"/>
            <a:r>
              <a:rPr lang="en-US" sz="2800" dirty="0">
                <a:latin typeface="Arial" charset="0"/>
                <a:cs typeface="Arial" charset="0"/>
              </a:rPr>
              <a:t>A level of 10-30 may be reached on 2-3</a:t>
            </a:r>
            <a:r>
              <a:rPr lang="en-US" sz="2800" baseline="30000" dirty="0">
                <a:latin typeface="Arial" charset="0"/>
                <a:cs typeface="Arial" charset="0"/>
              </a:rPr>
              <a:t>rd</a:t>
            </a:r>
            <a:r>
              <a:rPr lang="en-US" sz="2800" dirty="0">
                <a:latin typeface="Arial" charset="0"/>
                <a:cs typeface="Arial" charset="0"/>
              </a:rPr>
              <a:t> wk of life </a:t>
            </a:r>
          </a:p>
          <a:p>
            <a:pPr lvl="1" eaLnBrk="1" hangingPunct="1"/>
            <a:r>
              <a:rPr lang="en-US" sz="2800" dirty="0">
                <a:latin typeface="Arial" charset="0"/>
                <a:cs typeface="Arial" charset="0"/>
              </a:rPr>
              <a:t>Etiology not clear but attributed to the presence of </a:t>
            </a:r>
            <a:r>
              <a:rPr lang="en-US" sz="2800" b="1" u="sng" dirty="0">
                <a:latin typeface="Arial" charset="0"/>
                <a:cs typeface="Arial" charset="0"/>
              </a:rPr>
              <a:t>glucuronidase</a:t>
            </a:r>
            <a:r>
              <a:rPr lang="en-US" sz="2800" dirty="0">
                <a:latin typeface="Arial" charset="0"/>
                <a:cs typeface="Arial" charset="0"/>
              </a:rPr>
              <a:t> in some breast milk </a:t>
            </a:r>
          </a:p>
          <a:p>
            <a:pPr lvl="1" eaLnBrk="1" hangingPunct="1"/>
            <a:r>
              <a:rPr lang="en-US" sz="2800" dirty="0">
                <a:latin typeface="Arial" charset="0"/>
                <a:cs typeface="Arial" charset="0"/>
              </a:rPr>
              <a:t>Decreases with discontinuation of breast milk for 24hrs</a:t>
            </a:r>
          </a:p>
        </p:txBody>
      </p:sp>
    </p:spTree>
  </p:cSld>
  <p:clrMapOvr>
    <a:masterClrMapping/>
  </p:clrMapOvr>
  <p:transition spd="slow">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0"/>
            <a:ext cx="8229600" cy="685800"/>
          </a:xfrm>
        </p:spPr>
        <p:txBody>
          <a:bodyPr>
            <a:normAutofit fontScale="90000"/>
          </a:bodyPr>
          <a:lstStyle/>
          <a:p>
            <a:pPr eaLnBrk="1" hangingPunct="1"/>
            <a:br>
              <a:rPr lang="en-US" sz="3600" dirty="0">
                <a:latin typeface="Arial" charset="0"/>
                <a:cs typeface="Arial" charset="0"/>
              </a:rPr>
            </a:br>
            <a:br>
              <a:rPr lang="en-US" sz="3600" dirty="0">
                <a:latin typeface="Arial" charset="0"/>
                <a:cs typeface="Arial" charset="0"/>
              </a:rPr>
            </a:br>
            <a:br>
              <a:rPr lang="en-US" sz="3600" dirty="0">
                <a:latin typeface="Arial" charset="0"/>
                <a:cs typeface="Arial" charset="0"/>
              </a:rPr>
            </a:br>
            <a:r>
              <a:rPr lang="en-US" sz="3600" dirty="0">
                <a:latin typeface="Arial" charset="0"/>
                <a:cs typeface="Arial" charset="0"/>
              </a:rPr>
              <a:t>Breast feeding jaundice </a:t>
            </a:r>
            <a:endParaRPr lang="en-US" sz="3600" dirty="0"/>
          </a:p>
        </p:txBody>
      </p:sp>
      <p:sp>
        <p:nvSpPr>
          <p:cNvPr id="30723" name="Content Placeholder 2"/>
          <p:cNvSpPr>
            <a:spLocks noGrp="1"/>
          </p:cNvSpPr>
          <p:nvPr>
            <p:ph sz="quarter" idx="1"/>
          </p:nvPr>
        </p:nvSpPr>
        <p:spPr>
          <a:xfrm>
            <a:off x="457200" y="2362200"/>
            <a:ext cx="8229600" cy="4212336"/>
          </a:xfrm>
        </p:spPr>
        <p:txBody>
          <a:bodyPr/>
          <a:lstStyle/>
          <a:p>
            <a:pPr lvl="1" eaLnBrk="1" hangingPunct="1"/>
            <a:r>
              <a:rPr lang="en-US" sz="2800" dirty="0">
                <a:latin typeface="Arial" charset="0"/>
                <a:cs typeface="Arial" charset="0"/>
              </a:rPr>
              <a:t>Occurs in the 1</a:t>
            </a:r>
            <a:r>
              <a:rPr lang="en-US" sz="2800" baseline="30000" dirty="0">
                <a:latin typeface="Arial" charset="0"/>
                <a:cs typeface="Arial" charset="0"/>
              </a:rPr>
              <a:t>st</a:t>
            </a:r>
            <a:r>
              <a:rPr lang="en-US" sz="2800" dirty="0">
                <a:latin typeface="Arial" charset="0"/>
                <a:cs typeface="Arial" charset="0"/>
              </a:rPr>
              <a:t> week of life </a:t>
            </a:r>
          </a:p>
          <a:p>
            <a:pPr lvl="1" eaLnBrk="1" hangingPunct="1"/>
            <a:r>
              <a:rPr lang="en-US" sz="2800" dirty="0">
                <a:latin typeface="Arial" charset="0"/>
                <a:cs typeface="Arial" charset="0"/>
              </a:rPr>
              <a:t>Occurs in infants with decreased breast milk intake with dehydration and reduced calorie intake </a:t>
            </a:r>
          </a:p>
        </p:txBody>
      </p:sp>
    </p:spTree>
  </p:cSld>
  <p:clrMapOvr>
    <a:masterClrMapping/>
  </p:clrMapOvr>
  <p:transition spd="slow">
    <p:wip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609600"/>
          </a:xfrm>
        </p:spPr>
        <p:txBody>
          <a:bodyPr>
            <a:normAutofit fontScale="90000"/>
          </a:bodyPr>
          <a:lstStyle/>
          <a:p>
            <a:pPr eaLnBrk="1" hangingPunct="1"/>
            <a:br>
              <a:rPr lang="en-US" sz="3600" dirty="0">
                <a:latin typeface="Arial" charset="0"/>
                <a:cs typeface="Arial" charset="0"/>
              </a:rPr>
            </a:br>
            <a:r>
              <a:rPr lang="en-US" sz="3600" dirty="0" err="1">
                <a:latin typeface="Arial" charset="0"/>
                <a:cs typeface="Arial" charset="0"/>
              </a:rPr>
              <a:t>Crigler</a:t>
            </a:r>
            <a:r>
              <a:rPr lang="en-US" sz="3600" dirty="0">
                <a:latin typeface="Arial" charset="0"/>
                <a:cs typeface="Arial" charset="0"/>
              </a:rPr>
              <a:t> </a:t>
            </a:r>
            <a:r>
              <a:rPr lang="en-US" sz="3600" dirty="0" err="1">
                <a:latin typeface="Arial" charset="0"/>
                <a:cs typeface="Arial" charset="0"/>
              </a:rPr>
              <a:t>Najjar</a:t>
            </a:r>
            <a:r>
              <a:rPr lang="en-US" sz="3600" dirty="0">
                <a:latin typeface="Arial" charset="0"/>
                <a:cs typeface="Arial" charset="0"/>
              </a:rPr>
              <a:t> Syndrome Type I</a:t>
            </a:r>
            <a:br>
              <a:rPr lang="tr-TR" sz="3600" dirty="0">
                <a:latin typeface="Arial" charset="0"/>
                <a:cs typeface="Arial" charset="0"/>
              </a:rPr>
            </a:br>
            <a:endParaRPr lang="en-US" sz="3600" dirty="0">
              <a:latin typeface="Arial" charset="0"/>
              <a:cs typeface="Arial" charset="0"/>
            </a:endParaRPr>
          </a:p>
        </p:txBody>
      </p:sp>
      <p:sp>
        <p:nvSpPr>
          <p:cNvPr id="31747" name="Rectangle 3"/>
          <p:cNvSpPr>
            <a:spLocks noGrp="1" noChangeArrowheads="1"/>
          </p:cNvSpPr>
          <p:nvPr>
            <p:ph sz="quarter" idx="1"/>
          </p:nvPr>
        </p:nvSpPr>
        <p:spPr>
          <a:xfrm>
            <a:off x="609600" y="1524000"/>
            <a:ext cx="8077200" cy="4953000"/>
          </a:xfrm>
        </p:spPr>
        <p:txBody>
          <a:bodyPr>
            <a:normAutofit/>
          </a:bodyPr>
          <a:lstStyle/>
          <a:p>
            <a:pPr eaLnBrk="1" hangingPunct="1"/>
            <a:r>
              <a:rPr lang="en-US" sz="2800" dirty="0" err="1">
                <a:latin typeface="Arial" charset="0"/>
                <a:cs typeface="Arial" charset="0"/>
              </a:rPr>
              <a:t>Autosomal</a:t>
            </a:r>
            <a:r>
              <a:rPr lang="en-US" sz="2800" dirty="0">
                <a:latin typeface="Arial" charset="0"/>
                <a:cs typeface="Arial" charset="0"/>
              </a:rPr>
              <a:t> recessive disorder </a:t>
            </a:r>
            <a:endParaRPr lang="tr-TR" sz="2800" dirty="0">
              <a:latin typeface="Arial" charset="0"/>
              <a:cs typeface="Arial" charset="0"/>
            </a:endParaRPr>
          </a:p>
          <a:p>
            <a:pPr eaLnBrk="1" hangingPunct="1"/>
            <a:r>
              <a:rPr lang="en-US" sz="2800" b="1" u="sng" dirty="0">
                <a:latin typeface="Arial" charset="0"/>
                <a:cs typeface="Arial" charset="0"/>
              </a:rPr>
              <a:t>Complete  absence </a:t>
            </a:r>
            <a:r>
              <a:rPr lang="tr-TR" sz="2800" b="1" u="sng" dirty="0">
                <a:latin typeface="Arial" charset="0"/>
                <a:cs typeface="Arial" charset="0"/>
              </a:rPr>
              <a:t>of UDP </a:t>
            </a:r>
            <a:r>
              <a:rPr lang="en-US" sz="2800" b="1" u="sng" dirty="0">
                <a:latin typeface="Arial" charset="0"/>
                <a:cs typeface="Arial" charset="0"/>
              </a:rPr>
              <a:t>GT enzyme</a:t>
            </a:r>
          </a:p>
          <a:p>
            <a:pPr eaLnBrk="1" hangingPunct="1"/>
            <a:r>
              <a:rPr lang="en-US" sz="2800" dirty="0">
                <a:latin typeface="Arial" charset="0"/>
                <a:cs typeface="Arial" charset="0"/>
              </a:rPr>
              <a:t>Onset of jaundice with in th1st 3 days of life  </a:t>
            </a:r>
            <a:endParaRPr lang="tr-TR" sz="2800" dirty="0">
              <a:latin typeface="Arial" charset="0"/>
              <a:cs typeface="Arial" charset="0"/>
            </a:endParaRPr>
          </a:p>
          <a:p>
            <a:pPr eaLnBrk="1" hangingPunct="1"/>
            <a:r>
              <a:rPr lang="tr-TR" sz="2800" dirty="0">
                <a:latin typeface="Arial" charset="0"/>
                <a:cs typeface="Arial" charset="0"/>
              </a:rPr>
              <a:t>The major complication is</a:t>
            </a:r>
            <a:r>
              <a:rPr lang="en-US" sz="2800" dirty="0">
                <a:latin typeface="Arial" charset="0"/>
                <a:cs typeface="Arial" charset="0"/>
              </a:rPr>
              <a:t> </a:t>
            </a:r>
            <a:r>
              <a:rPr lang="en-US" sz="2800" dirty="0" err="1">
                <a:latin typeface="Arial" charset="0"/>
                <a:cs typeface="Arial" charset="0"/>
              </a:rPr>
              <a:t>kernicterus</a:t>
            </a:r>
            <a:r>
              <a:rPr lang="en-US" sz="2800" dirty="0">
                <a:latin typeface="Arial" charset="0"/>
                <a:cs typeface="Arial" charset="0"/>
              </a:rPr>
              <a:t> during the ne</a:t>
            </a:r>
            <a:r>
              <a:rPr lang="tr-TR" sz="2800" dirty="0">
                <a:latin typeface="Arial" charset="0"/>
                <a:cs typeface="Arial" charset="0"/>
              </a:rPr>
              <a:t>wborn</a:t>
            </a:r>
            <a:r>
              <a:rPr lang="en-US" sz="2800" dirty="0">
                <a:latin typeface="Arial" charset="0"/>
                <a:cs typeface="Arial" charset="0"/>
              </a:rPr>
              <a:t> period</a:t>
            </a:r>
            <a:endParaRPr lang="tr-TR" sz="2800" dirty="0">
              <a:latin typeface="Arial" charset="0"/>
              <a:cs typeface="Arial" charset="0"/>
            </a:endParaRPr>
          </a:p>
          <a:p>
            <a:pPr eaLnBrk="1" hangingPunct="1"/>
            <a:r>
              <a:rPr lang="en-US" sz="2800" dirty="0">
                <a:latin typeface="Arial" charset="0"/>
                <a:cs typeface="Arial" charset="0"/>
              </a:rPr>
              <a:t>Therapy:	 </a:t>
            </a:r>
          </a:p>
          <a:p>
            <a:pPr lvl="1" eaLnBrk="1" hangingPunct="1"/>
            <a:r>
              <a:rPr lang="en-US" dirty="0">
                <a:latin typeface="Arial" charset="0"/>
                <a:cs typeface="Arial" charset="0"/>
              </a:rPr>
              <a:t>Phenobarbital has no effect</a:t>
            </a:r>
          </a:p>
          <a:p>
            <a:pPr lvl="1" eaLnBrk="1" hangingPunct="1"/>
            <a:r>
              <a:rPr lang="en-US" dirty="0">
                <a:latin typeface="Arial" charset="0"/>
                <a:cs typeface="Arial" charset="0"/>
              </a:rPr>
              <a:t>Require repeated exchange transfusion </a:t>
            </a:r>
          </a:p>
          <a:p>
            <a:pPr lvl="1" eaLnBrk="1" hangingPunct="1"/>
            <a:r>
              <a:rPr lang="en-US" dirty="0">
                <a:latin typeface="Arial" charset="0"/>
                <a:cs typeface="Arial" charset="0"/>
              </a:rPr>
              <a:t>Phototherapy is required life long </a:t>
            </a:r>
          </a:p>
          <a:p>
            <a:pPr lvl="1" eaLnBrk="1" hangingPunct="1"/>
            <a:r>
              <a:rPr lang="en-US" dirty="0">
                <a:latin typeface="Arial" charset="0"/>
                <a:cs typeface="Arial" charset="0"/>
              </a:rPr>
              <a:t>Cure is liver transplantation	             </a:t>
            </a:r>
            <a:r>
              <a:rPr lang="tr-TR" dirty="0">
                <a:latin typeface="Arial" charset="0"/>
                <a:cs typeface="Arial" charset="0"/>
              </a:rPr>
              <a:t>				</a:t>
            </a:r>
            <a:endParaRPr lang="en-US" dirty="0">
              <a:latin typeface="Arial" charset="0"/>
              <a:cs typeface="Arial" charset="0"/>
            </a:endParaRPr>
          </a:p>
        </p:txBody>
      </p:sp>
    </p:spTree>
  </p:cSld>
  <p:clrMapOvr>
    <a:masterClrMapping/>
  </p:clrMapOvr>
  <p:transition spd="slow">
    <p:wip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br>
              <a:rPr lang="en-US" sz="3600" dirty="0">
                <a:latin typeface="Arial" charset="0"/>
                <a:cs typeface="Arial" charset="0"/>
              </a:rPr>
            </a:br>
            <a:r>
              <a:rPr lang="en-US" sz="3600" dirty="0" err="1">
                <a:latin typeface="Arial" charset="0"/>
                <a:cs typeface="Arial" charset="0"/>
              </a:rPr>
              <a:t>Crigler</a:t>
            </a:r>
            <a:r>
              <a:rPr lang="en-US" sz="3600" dirty="0">
                <a:latin typeface="Arial" charset="0"/>
                <a:cs typeface="Arial" charset="0"/>
              </a:rPr>
              <a:t> </a:t>
            </a:r>
            <a:r>
              <a:rPr lang="en-US" sz="3600" dirty="0" err="1">
                <a:latin typeface="Arial" charset="0"/>
                <a:cs typeface="Arial" charset="0"/>
              </a:rPr>
              <a:t>Najjar</a:t>
            </a:r>
            <a:r>
              <a:rPr lang="en-US" sz="3600" dirty="0">
                <a:latin typeface="Arial" charset="0"/>
                <a:cs typeface="Arial" charset="0"/>
              </a:rPr>
              <a:t> Syndrome Type II</a:t>
            </a:r>
            <a:br>
              <a:rPr lang="tr-TR" sz="3600" dirty="0">
                <a:latin typeface="Arial" charset="0"/>
                <a:cs typeface="Arial" charset="0"/>
              </a:rPr>
            </a:br>
            <a:endParaRPr lang="en-US" sz="3600" dirty="0">
              <a:latin typeface="Arial" charset="0"/>
              <a:cs typeface="Arial" charset="0"/>
            </a:endParaRPr>
          </a:p>
        </p:txBody>
      </p:sp>
      <p:sp>
        <p:nvSpPr>
          <p:cNvPr id="32771" name="Rectangle 3"/>
          <p:cNvSpPr>
            <a:spLocks noGrp="1" noChangeArrowheads="1"/>
          </p:cNvSpPr>
          <p:nvPr>
            <p:ph sz="quarter" idx="1"/>
          </p:nvPr>
        </p:nvSpPr>
        <p:spPr/>
        <p:txBody>
          <a:bodyPr>
            <a:normAutofit lnSpcReduction="10000"/>
          </a:bodyPr>
          <a:lstStyle/>
          <a:p>
            <a:pPr eaLnBrk="1" hangingPunct="1"/>
            <a:r>
              <a:rPr lang="en-US" sz="2800" dirty="0" err="1">
                <a:latin typeface="Arial" charset="0"/>
                <a:cs typeface="Arial" charset="0"/>
              </a:rPr>
              <a:t>Autosomal</a:t>
            </a:r>
            <a:r>
              <a:rPr lang="en-US" sz="2800" dirty="0">
                <a:latin typeface="Arial" charset="0"/>
                <a:cs typeface="Arial" charset="0"/>
              </a:rPr>
              <a:t> recessive </a:t>
            </a:r>
            <a:endParaRPr lang="tr-TR" sz="2800" dirty="0">
              <a:latin typeface="Arial" charset="0"/>
              <a:cs typeface="Arial" charset="0"/>
            </a:endParaRPr>
          </a:p>
          <a:p>
            <a:pPr eaLnBrk="1" hangingPunct="1"/>
            <a:r>
              <a:rPr lang="tr-TR" sz="2800" dirty="0">
                <a:latin typeface="Arial" charset="0"/>
                <a:cs typeface="Arial" charset="0"/>
              </a:rPr>
              <a:t>U</a:t>
            </a:r>
            <a:r>
              <a:rPr lang="en-US" sz="2800" dirty="0" err="1">
                <a:latin typeface="Arial" charset="0"/>
                <a:cs typeface="Arial" charset="0"/>
              </a:rPr>
              <a:t>nconj</a:t>
            </a:r>
            <a:r>
              <a:rPr lang="tr-TR" sz="2800" dirty="0">
                <a:latin typeface="Arial" charset="0"/>
                <a:cs typeface="Arial" charset="0"/>
              </a:rPr>
              <a:t>ugated </a:t>
            </a:r>
            <a:r>
              <a:rPr lang="en-US" sz="2800" dirty="0">
                <a:latin typeface="Arial" charset="0"/>
                <a:cs typeface="Arial" charset="0"/>
              </a:rPr>
              <a:t> </a:t>
            </a:r>
            <a:r>
              <a:rPr lang="en-US" sz="2800" dirty="0" err="1">
                <a:latin typeface="Arial" charset="0"/>
                <a:cs typeface="Arial" charset="0"/>
              </a:rPr>
              <a:t>hyperbil</a:t>
            </a:r>
            <a:r>
              <a:rPr lang="tr-TR" sz="2800" dirty="0">
                <a:latin typeface="Arial" charset="0"/>
                <a:cs typeface="Arial" charset="0"/>
              </a:rPr>
              <a:t>irubinemia</a:t>
            </a:r>
          </a:p>
          <a:p>
            <a:pPr eaLnBrk="1" hangingPunct="1"/>
            <a:r>
              <a:rPr lang="tr-TR" sz="2800" dirty="0">
                <a:latin typeface="Arial" charset="0"/>
                <a:cs typeface="Arial" charset="0"/>
              </a:rPr>
              <a:t>Serum bil. concentrations often exceed 20 mg/dl in the newborn , but they ranged from 6-20 mg/dl in older children and in adults</a:t>
            </a:r>
            <a:endParaRPr lang="en-US" sz="2800" dirty="0">
              <a:latin typeface="Arial" charset="0"/>
              <a:cs typeface="Arial" charset="0"/>
            </a:endParaRPr>
          </a:p>
          <a:p>
            <a:pPr eaLnBrk="1" hangingPunct="1"/>
            <a:r>
              <a:rPr lang="en-US" sz="2800" dirty="0">
                <a:latin typeface="Arial" charset="0"/>
                <a:cs typeface="Arial" charset="0"/>
              </a:rPr>
              <a:t>Reduced activity of UDP-GT</a:t>
            </a:r>
          </a:p>
          <a:p>
            <a:pPr eaLnBrk="1" hangingPunct="1"/>
            <a:r>
              <a:rPr lang="en-US" sz="2800" dirty="0">
                <a:latin typeface="Arial" charset="0"/>
                <a:cs typeface="Arial" charset="0"/>
              </a:rPr>
              <a:t>Liver shows small, residual enzymatic activity</a:t>
            </a:r>
          </a:p>
          <a:p>
            <a:pPr eaLnBrk="1" hangingPunct="1"/>
            <a:r>
              <a:rPr lang="en-US" sz="2800" dirty="0">
                <a:latin typeface="Arial" charset="0"/>
                <a:cs typeface="Arial" charset="0"/>
              </a:rPr>
              <a:t>Therapy: Phenobarbital is effective in reducing serum </a:t>
            </a:r>
            <a:r>
              <a:rPr lang="en-US" sz="2800" dirty="0" err="1">
                <a:latin typeface="Arial" charset="0"/>
                <a:cs typeface="Arial" charset="0"/>
              </a:rPr>
              <a:t>bil</a:t>
            </a:r>
            <a:r>
              <a:rPr lang="en-US" sz="2800" dirty="0">
                <a:latin typeface="Arial" charset="0"/>
                <a:cs typeface="Arial" charset="0"/>
              </a:rPr>
              <a:t> at a dose of 5mg/kg/24hrs</a:t>
            </a:r>
          </a:p>
          <a:p>
            <a:pPr eaLnBrk="1" hangingPunct="1">
              <a:buFont typeface="Wingdings 2" pitchFamily="18" charset="2"/>
              <a:buNone/>
            </a:pPr>
            <a:r>
              <a:rPr lang="en-US" sz="2800" dirty="0">
                <a:latin typeface="Arial" charset="0"/>
                <a:cs typeface="Arial" charset="0"/>
              </a:rPr>
              <a:t>               </a:t>
            </a:r>
          </a:p>
        </p:txBody>
      </p:sp>
    </p:spTree>
  </p:cSld>
  <p:clrMapOvr>
    <a:masterClrMapping/>
  </p:clrMapOvr>
  <p:transition spd="slow">
    <p:wip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dirty="0">
                <a:latin typeface="Arial" charset="0"/>
                <a:cs typeface="Arial" charset="0"/>
              </a:rPr>
              <a:t>Gilbert’s Syndrome</a:t>
            </a:r>
          </a:p>
        </p:txBody>
      </p:sp>
      <p:sp>
        <p:nvSpPr>
          <p:cNvPr id="33795" name="Rectangle 3"/>
          <p:cNvSpPr>
            <a:spLocks noGrp="1" noChangeArrowheads="1"/>
          </p:cNvSpPr>
          <p:nvPr>
            <p:ph sz="quarter" idx="1"/>
          </p:nvPr>
        </p:nvSpPr>
        <p:spPr/>
        <p:txBody>
          <a:bodyPr/>
          <a:lstStyle/>
          <a:p>
            <a:pPr eaLnBrk="1" hangingPunct="1"/>
            <a:r>
              <a:rPr lang="en-US" sz="2800" dirty="0" err="1">
                <a:latin typeface="Arial" charset="0"/>
                <a:cs typeface="Arial" charset="0"/>
              </a:rPr>
              <a:t>Autosomal</a:t>
            </a:r>
            <a:r>
              <a:rPr lang="en-US" sz="2800" dirty="0">
                <a:latin typeface="Arial" charset="0"/>
                <a:cs typeface="Arial" charset="0"/>
              </a:rPr>
              <a:t> dominant</a:t>
            </a:r>
            <a:endParaRPr lang="tr-TR" sz="2800" dirty="0">
              <a:latin typeface="Arial" charset="0"/>
              <a:cs typeface="Arial" charset="0"/>
            </a:endParaRPr>
          </a:p>
          <a:p>
            <a:pPr eaLnBrk="1" hangingPunct="1"/>
            <a:r>
              <a:rPr lang="tr-TR" sz="2800" dirty="0">
                <a:latin typeface="Arial" charset="0"/>
                <a:cs typeface="Arial" charset="0"/>
              </a:rPr>
              <a:t>M</a:t>
            </a:r>
            <a:r>
              <a:rPr lang="en-US" sz="2800" dirty="0" err="1">
                <a:latin typeface="Arial" charset="0"/>
                <a:cs typeface="Arial" charset="0"/>
              </a:rPr>
              <a:t>ild</a:t>
            </a:r>
            <a:r>
              <a:rPr lang="tr-TR" sz="2800" dirty="0">
                <a:latin typeface="Arial" charset="0"/>
                <a:cs typeface="Arial" charset="0"/>
              </a:rPr>
              <a:t>,</a:t>
            </a:r>
            <a:r>
              <a:rPr lang="en-US" sz="2800" dirty="0">
                <a:latin typeface="Arial" charset="0"/>
                <a:cs typeface="Arial" charset="0"/>
              </a:rPr>
              <a:t> chronic </a:t>
            </a:r>
            <a:r>
              <a:rPr lang="en-US" sz="2800" dirty="0" err="1">
                <a:latin typeface="Arial" charset="0"/>
                <a:cs typeface="Arial" charset="0"/>
              </a:rPr>
              <a:t>unconj</a:t>
            </a:r>
            <a:r>
              <a:rPr lang="en-US" sz="2800" dirty="0">
                <a:latin typeface="Arial" charset="0"/>
                <a:cs typeface="Arial" charset="0"/>
              </a:rPr>
              <a:t>. </a:t>
            </a:r>
            <a:r>
              <a:rPr lang="en-US" sz="2800" dirty="0" err="1">
                <a:latin typeface="Arial" charset="0"/>
                <a:cs typeface="Arial" charset="0"/>
              </a:rPr>
              <a:t>hyperbilirubinemia</a:t>
            </a:r>
            <a:endParaRPr lang="en-US" sz="2800" dirty="0">
              <a:latin typeface="Arial" charset="0"/>
              <a:cs typeface="Arial" charset="0"/>
            </a:endParaRPr>
          </a:p>
          <a:p>
            <a:pPr eaLnBrk="1" hangingPunct="1"/>
            <a:r>
              <a:rPr lang="en-US" sz="2800" dirty="0">
                <a:latin typeface="Arial" charset="0"/>
                <a:cs typeface="Arial" charset="0"/>
              </a:rPr>
              <a:t>Hepatic GT activity is diminished (25-30%)</a:t>
            </a:r>
            <a:endParaRPr lang="tr-TR" sz="2800" dirty="0">
              <a:latin typeface="Arial" charset="0"/>
              <a:cs typeface="Arial" charset="0"/>
            </a:endParaRPr>
          </a:p>
          <a:p>
            <a:pPr eaLnBrk="1" hangingPunct="1"/>
            <a:r>
              <a:rPr lang="tr-TR" sz="2800" dirty="0">
                <a:latin typeface="Arial" charset="0"/>
                <a:cs typeface="Arial" charset="0"/>
              </a:rPr>
              <a:t>The serum bil. varies between 1-6 mg/dl</a:t>
            </a:r>
            <a:endParaRPr lang="en-US" sz="2800" dirty="0">
              <a:latin typeface="Arial" charset="0"/>
              <a:cs typeface="Arial" charset="0"/>
            </a:endParaRPr>
          </a:p>
          <a:p>
            <a:pPr eaLnBrk="1" hangingPunct="1"/>
            <a:r>
              <a:rPr lang="en-US" sz="2800" dirty="0">
                <a:latin typeface="Arial" charset="0"/>
                <a:cs typeface="Arial" charset="0"/>
              </a:rPr>
              <a:t>Stress, illness, fasting exacerbate the jaundice</a:t>
            </a:r>
            <a:endParaRPr lang="tr-TR" sz="2800" dirty="0">
              <a:latin typeface="Arial" charset="0"/>
              <a:cs typeface="Arial" charset="0"/>
            </a:endParaRPr>
          </a:p>
          <a:p>
            <a:pPr eaLnBrk="1" hangingPunct="1"/>
            <a:r>
              <a:rPr lang="tr-TR" sz="2800" dirty="0">
                <a:latin typeface="Arial" charset="0"/>
                <a:cs typeface="Arial" charset="0"/>
              </a:rPr>
              <a:t>Fasting causes  3-4 fold increase in the serum bil. level from baseline</a:t>
            </a:r>
            <a:endParaRPr lang="en-US" sz="2800" dirty="0">
              <a:latin typeface="Arial" charset="0"/>
              <a:cs typeface="Arial" charset="0"/>
            </a:endParaRPr>
          </a:p>
          <a:p>
            <a:pPr eaLnBrk="1" hangingPunct="1"/>
            <a:r>
              <a:rPr lang="en-US" sz="2800" dirty="0" err="1">
                <a:latin typeface="Arial" charset="0"/>
                <a:cs typeface="Arial" charset="0"/>
              </a:rPr>
              <a:t>Bil</a:t>
            </a:r>
            <a:r>
              <a:rPr lang="tr-TR" sz="2800" dirty="0">
                <a:latin typeface="Arial" charset="0"/>
                <a:cs typeface="Arial" charset="0"/>
              </a:rPr>
              <a:t>.</a:t>
            </a:r>
            <a:r>
              <a:rPr lang="en-US" sz="2800" dirty="0">
                <a:latin typeface="Arial" charset="0"/>
                <a:cs typeface="Arial" charset="0"/>
              </a:rPr>
              <a:t> levels decreased in response to </a:t>
            </a:r>
            <a:r>
              <a:rPr lang="en-US" sz="2800" dirty="0" err="1">
                <a:latin typeface="Arial" charset="0"/>
                <a:cs typeface="Arial" charset="0"/>
              </a:rPr>
              <a:t>phenobarbital</a:t>
            </a:r>
            <a:endParaRPr lang="en-US" sz="2800" dirty="0">
              <a:latin typeface="Arial" charset="0"/>
              <a:cs typeface="Arial" charset="0"/>
            </a:endParaRPr>
          </a:p>
        </p:txBody>
      </p:sp>
    </p:spTree>
  </p:cSld>
  <p:clrMapOvr>
    <a:masterClrMapping/>
  </p:clrMapOvr>
  <p:transition spd="slow">
    <p:wip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a:solidFill>
                <a:schemeClr val="tx1"/>
              </a:solidFill>
              <a:latin typeface="Verdana" pitchFamily="34" charset="0"/>
            </a:endParaRPr>
          </a:p>
        </p:txBody>
      </p:sp>
      <p:sp>
        <p:nvSpPr>
          <p:cNvPr id="34819" name="Rectangle 2"/>
          <p:cNvSpPr>
            <a:spLocks noGrp="1" noChangeArrowheads="1"/>
          </p:cNvSpPr>
          <p:nvPr>
            <p:ph type="title"/>
          </p:nvPr>
        </p:nvSpPr>
        <p:spPr>
          <a:xfrm>
            <a:off x="381000" y="228600"/>
            <a:ext cx="8153400" cy="1371600"/>
          </a:xfrm>
        </p:spPr>
        <p:txBody>
          <a:bodyPr>
            <a:normAutofit/>
          </a:bodyPr>
          <a:lstStyle/>
          <a:p>
            <a:pPr eaLnBrk="1" hangingPunct="1"/>
            <a:r>
              <a:rPr lang="en-US" dirty="0"/>
              <a:t>Risk factors for </a:t>
            </a:r>
            <a:r>
              <a:rPr lang="en-US" dirty="0" err="1"/>
              <a:t>unconjugated</a:t>
            </a:r>
            <a:r>
              <a:rPr lang="en-US" dirty="0"/>
              <a:t> </a:t>
            </a:r>
            <a:r>
              <a:rPr lang="en-US" dirty="0" err="1"/>
              <a:t>hyperbilirbinemia</a:t>
            </a:r>
            <a:endParaRPr lang="en-US" dirty="0"/>
          </a:p>
        </p:txBody>
      </p:sp>
      <p:sp>
        <p:nvSpPr>
          <p:cNvPr id="34820" name="Rectangle 3"/>
          <p:cNvSpPr>
            <a:spLocks noGrp="1" noChangeArrowheads="1"/>
          </p:cNvSpPr>
          <p:nvPr>
            <p:ph type="body" idx="1"/>
          </p:nvPr>
        </p:nvSpPr>
        <p:spPr>
          <a:xfrm>
            <a:off x="457200" y="1676400"/>
            <a:ext cx="8001000" cy="4419600"/>
          </a:xfrm>
        </p:spPr>
        <p:txBody>
          <a:bodyPr>
            <a:normAutofit lnSpcReduction="10000"/>
          </a:bodyPr>
          <a:lstStyle/>
          <a:p>
            <a:pPr eaLnBrk="1" hangingPunct="1"/>
            <a:r>
              <a:rPr lang="en-US" sz="2800" b="1" dirty="0"/>
              <a:t>J</a:t>
            </a:r>
            <a:r>
              <a:rPr lang="en-US" sz="2800" dirty="0"/>
              <a:t>aundice visible on the first day of life</a:t>
            </a:r>
          </a:p>
          <a:p>
            <a:pPr eaLnBrk="1" hangingPunct="1"/>
            <a:r>
              <a:rPr lang="en-US" sz="2800" b="1" dirty="0"/>
              <a:t>A</a:t>
            </a:r>
            <a:r>
              <a:rPr lang="en-US" sz="2800" dirty="0"/>
              <a:t> sibling with neonatal jaundice/anemia</a:t>
            </a:r>
          </a:p>
          <a:p>
            <a:pPr eaLnBrk="1" hangingPunct="1"/>
            <a:r>
              <a:rPr lang="en-US" sz="2800" b="1" dirty="0"/>
              <a:t>U</a:t>
            </a:r>
            <a:r>
              <a:rPr lang="en-US" sz="2800" dirty="0"/>
              <a:t>nrecognized </a:t>
            </a:r>
            <a:r>
              <a:rPr lang="en-US" sz="2800" dirty="0" err="1"/>
              <a:t>hemolysis</a:t>
            </a:r>
            <a:r>
              <a:rPr lang="en-US" sz="2800" dirty="0"/>
              <a:t>(RH/ABO etc )</a:t>
            </a:r>
          </a:p>
          <a:p>
            <a:pPr eaLnBrk="1" hangingPunct="1"/>
            <a:r>
              <a:rPr lang="en-US" sz="2800" b="1" dirty="0" err="1"/>
              <a:t>N</a:t>
            </a:r>
            <a:r>
              <a:rPr lang="en-US" sz="2800" dirty="0" err="1"/>
              <a:t>onoptimal</a:t>
            </a:r>
            <a:r>
              <a:rPr lang="en-US" sz="2800" dirty="0"/>
              <a:t> feeding(breast/formula)</a:t>
            </a:r>
          </a:p>
          <a:p>
            <a:pPr eaLnBrk="1" hangingPunct="1"/>
            <a:r>
              <a:rPr lang="en-US" sz="2800" b="1" dirty="0" err="1"/>
              <a:t>D</a:t>
            </a:r>
            <a:r>
              <a:rPr lang="en-US" sz="2800" dirty="0" err="1"/>
              <a:t>efficiency</a:t>
            </a:r>
            <a:r>
              <a:rPr lang="en-US" sz="2800" dirty="0"/>
              <a:t> of UDP-</a:t>
            </a:r>
            <a:r>
              <a:rPr lang="en-US" sz="2800" dirty="0" err="1"/>
              <a:t>glucuronyle</a:t>
            </a:r>
            <a:r>
              <a:rPr lang="en-US" sz="2800" dirty="0"/>
              <a:t> </a:t>
            </a:r>
            <a:r>
              <a:rPr lang="en-US" sz="2800" dirty="0" err="1"/>
              <a:t>transferase</a:t>
            </a:r>
            <a:r>
              <a:rPr lang="en-US" sz="2800" dirty="0"/>
              <a:t> def.(</a:t>
            </a:r>
            <a:r>
              <a:rPr lang="en-US" sz="2800" dirty="0" err="1"/>
              <a:t>Crigler-Najar</a:t>
            </a:r>
            <a:r>
              <a:rPr lang="en-US" sz="2800" dirty="0"/>
              <a:t>, </a:t>
            </a:r>
            <a:r>
              <a:rPr lang="en-US" sz="2800" dirty="0" err="1"/>
              <a:t>Gillbert</a:t>
            </a:r>
            <a:r>
              <a:rPr lang="en-US" sz="2800" dirty="0"/>
              <a:t> disease.</a:t>
            </a:r>
          </a:p>
          <a:p>
            <a:pPr eaLnBrk="1" hangingPunct="1"/>
            <a:r>
              <a:rPr lang="en-US" sz="2800" b="1" dirty="0"/>
              <a:t>I</a:t>
            </a:r>
            <a:r>
              <a:rPr lang="en-US" sz="2800" dirty="0"/>
              <a:t>nfection(</a:t>
            </a:r>
            <a:r>
              <a:rPr lang="en-US" sz="2800" dirty="0" err="1"/>
              <a:t>viral,bacterial</a:t>
            </a:r>
            <a:r>
              <a:rPr lang="en-US" sz="2800" dirty="0"/>
              <a:t>), Infant of diabetic mother, Immaturity</a:t>
            </a:r>
          </a:p>
          <a:p>
            <a:pPr eaLnBrk="1" hangingPunct="1"/>
            <a:r>
              <a:rPr lang="en-US" sz="2800" b="1" dirty="0" err="1"/>
              <a:t>C</a:t>
            </a:r>
            <a:r>
              <a:rPr lang="en-US" sz="2800" dirty="0" err="1"/>
              <a:t>ephalhematoma</a:t>
            </a:r>
            <a:r>
              <a:rPr lang="en-US" sz="2800" dirty="0"/>
              <a:t>/bruising, central </a:t>
            </a:r>
            <a:r>
              <a:rPr lang="en-US" sz="2800" dirty="0" err="1"/>
              <a:t>Hct</a:t>
            </a:r>
            <a:r>
              <a:rPr lang="en-US" sz="2800" dirty="0"/>
              <a:t>&gt;65%</a:t>
            </a:r>
          </a:p>
          <a:p>
            <a:pPr eaLnBrk="1" hangingPunct="1"/>
            <a:r>
              <a:rPr lang="en-US" sz="2800" b="1" dirty="0"/>
              <a:t>E</a:t>
            </a:r>
            <a:r>
              <a:rPr lang="en-US" sz="2800" dirty="0"/>
              <a:t>ast Asian, </a:t>
            </a:r>
            <a:r>
              <a:rPr lang="en-US" sz="2800" dirty="0" err="1"/>
              <a:t>Mediterranian,Native</a:t>
            </a:r>
            <a:r>
              <a:rPr lang="en-US" sz="2800" dirty="0"/>
              <a:t> American </a:t>
            </a:r>
          </a:p>
          <a:p>
            <a:pPr eaLnBrk="1" hangingPunct="1"/>
            <a:endParaRPr lang="en-US" sz="2800" dirty="0"/>
          </a:p>
          <a:p>
            <a:pPr eaLnBrk="1" hangingPunct="1">
              <a:buFont typeface="Wingdings" pitchFamily="2" charset="2"/>
              <a:buNone/>
            </a:pPr>
            <a:endParaRPr lang="en-US" dirty="0"/>
          </a:p>
          <a:p>
            <a:pPr eaLnBrk="1" hangingPunct="1"/>
            <a:endParaRPr lang="en-US" dirty="0"/>
          </a:p>
        </p:txBody>
      </p:sp>
    </p:spTree>
  </p:cSld>
  <p:clrMapOvr>
    <a:masterClrMapping/>
  </p:clrMapOvr>
  <p:transition spd="slow">
    <p:wip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200" dirty="0">
                <a:latin typeface="Arial" charset="0"/>
                <a:cs typeface="Arial" charset="0"/>
              </a:rPr>
              <a:t>C/M </a:t>
            </a:r>
          </a:p>
        </p:txBody>
      </p:sp>
      <p:sp>
        <p:nvSpPr>
          <p:cNvPr id="35843" name="Content Placeholder 2"/>
          <p:cNvSpPr>
            <a:spLocks noGrp="1"/>
          </p:cNvSpPr>
          <p:nvPr>
            <p:ph sz="quarter" idx="1"/>
          </p:nvPr>
        </p:nvSpPr>
        <p:spPr/>
        <p:txBody>
          <a:bodyPr/>
          <a:lstStyle/>
          <a:p>
            <a:r>
              <a:rPr lang="en-US" sz="2400" dirty="0">
                <a:latin typeface="Arial" charset="0"/>
                <a:cs typeface="Arial" charset="0"/>
              </a:rPr>
              <a:t>Jaundice may be present at birth or may appear at any time during the neonatal period, depending on etiology.</a:t>
            </a:r>
          </a:p>
          <a:p>
            <a:r>
              <a:rPr lang="en-US" sz="2400" dirty="0">
                <a:latin typeface="Arial" charset="0"/>
                <a:cs typeface="Arial" charset="0"/>
              </a:rPr>
              <a:t>Jaundice usually becomes apparent in a </a:t>
            </a:r>
            <a:r>
              <a:rPr lang="en-US" sz="2400" b="1" dirty="0" err="1">
                <a:latin typeface="Arial" charset="0"/>
                <a:cs typeface="Arial" charset="0"/>
              </a:rPr>
              <a:t>cephalocaudal</a:t>
            </a:r>
            <a:r>
              <a:rPr lang="en-US" sz="2400" b="1" dirty="0">
                <a:latin typeface="Arial" charset="0"/>
                <a:cs typeface="Arial" charset="0"/>
              </a:rPr>
              <a:t> progression</a:t>
            </a:r>
          </a:p>
          <a:p>
            <a:r>
              <a:rPr lang="en-US" sz="2400" dirty="0">
                <a:latin typeface="Arial" charset="0"/>
                <a:cs typeface="Arial" charset="0"/>
              </a:rPr>
              <a:t>Dermal pressure reveals the anatomic progression of jaundice (face, ≈5 mg/</a:t>
            </a:r>
            <a:r>
              <a:rPr lang="en-US" sz="2400" dirty="0" err="1">
                <a:latin typeface="Arial" charset="0"/>
                <a:cs typeface="Arial" charset="0"/>
              </a:rPr>
              <a:t>dL</a:t>
            </a:r>
            <a:r>
              <a:rPr lang="en-US" sz="2400" dirty="0">
                <a:latin typeface="Arial" charset="0"/>
                <a:cs typeface="Arial" charset="0"/>
              </a:rPr>
              <a:t>; mid-abdomen, ≈15 mg/</a:t>
            </a:r>
            <a:r>
              <a:rPr lang="en-US" sz="2400" dirty="0" err="1">
                <a:latin typeface="Arial" charset="0"/>
                <a:cs typeface="Arial" charset="0"/>
              </a:rPr>
              <a:t>dL</a:t>
            </a:r>
            <a:r>
              <a:rPr lang="en-US" sz="2400" dirty="0">
                <a:latin typeface="Arial" charset="0"/>
                <a:cs typeface="Arial" charset="0"/>
              </a:rPr>
              <a:t>; soles, ≈20 mg/</a:t>
            </a:r>
            <a:r>
              <a:rPr lang="en-US" sz="2400" dirty="0" err="1">
                <a:latin typeface="Arial" charset="0"/>
                <a:cs typeface="Arial" charset="0"/>
              </a:rPr>
              <a:t>dL</a:t>
            </a:r>
            <a:r>
              <a:rPr lang="en-US" sz="2400" dirty="0">
                <a:latin typeface="Arial" charset="0"/>
                <a:cs typeface="Arial" charset="0"/>
              </a:rPr>
              <a:t>)</a:t>
            </a:r>
          </a:p>
          <a:p>
            <a:r>
              <a:rPr lang="en-US" sz="2400" dirty="0">
                <a:latin typeface="Arial" charset="0"/>
                <a:cs typeface="Arial" charset="0"/>
              </a:rPr>
              <a:t>Symptoms of the underlying cause will be there</a:t>
            </a:r>
          </a:p>
          <a:p>
            <a:r>
              <a:rPr lang="en-US" sz="2400" dirty="0">
                <a:latin typeface="Arial" charset="0"/>
                <a:cs typeface="Arial" charset="0"/>
              </a:rPr>
              <a:t>May present with CNS complication of </a:t>
            </a:r>
            <a:r>
              <a:rPr lang="en-US" sz="2400" dirty="0" err="1">
                <a:latin typeface="Arial" charset="0"/>
                <a:cs typeface="Arial" charset="0"/>
              </a:rPr>
              <a:t>hyperbilirubinemia</a:t>
            </a:r>
            <a:r>
              <a:rPr lang="en-US" sz="2400" dirty="0">
                <a:latin typeface="Arial" charset="0"/>
                <a:cs typeface="Arial" charset="0"/>
              </a:rPr>
              <a:t> -</a:t>
            </a:r>
            <a:r>
              <a:rPr lang="en-US" sz="2400" dirty="0" err="1">
                <a:latin typeface="Arial" charset="0"/>
                <a:cs typeface="Arial" charset="0"/>
              </a:rPr>
              <a:t>Kernicterus</a:t>
            </a:r>
            <a:endParaRPr lang="en-US" sz="2400" dirty="0">
              <a:latin typeface="Arial" charset="0"/>
              <a:cs typeface="Arial" charset="0"/>
            </a:endParaRPr>
          </a:p>
        </p:txBody>
      </p:sp>
    </p:spTree>
  </p:cSld>
  <p:clrMapOvr>
    <a:masterClrMapping/>
  </p:clrMapOvr>
  <p:transition spd="slow">
    <p:wipe/>
  </p:transition>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a:solidFill>
                <a:schemeClr val="tx1"/>
              </a:solidFill>
              <a:latin typeface="Verdana" pitchFamily="34" charset="0"/>
            </a:endParaRPr>
          </a:p>
        </p:txBody>
      </p:sp>
      <p:graphicFrame>
        <p:nvGraphicFramePr>
          <p:cNvPr id="1026" name="Object 7"/>
          <p:cNvGraphicFramePr>
            <a:graphicFrameLocks noGrp="1" noChangeAspect="1"/>
          </p:cNvGraphicFramePr>
          <p:nvPr>
            <p:ph idx="1"/>
          </p:nvPr>
        </p:nvGraphicFramePr>
        <p:xfrm>
          <a:off x="304800" y="228600"/>
          <a:ext cx="8839200" cy="5867400"/>
        </p:xfrm>
        <a:graphic>
          <a:graphicData uri="http://schemas.openxmlformats.org/presentationml/2006/ole">
            <mc:AlternateContent xmlns:mc="http://schemas.openxmlformats.org/markup-compatibility/2006">
              <mc:Choice xmlns:v="urn:schemas-microsoft-com:vml" Requires="v">
                <p:oleObj spid="_x0000_s1028" name="Slide" r:id="rId3" imgW="4533840" imgH="3390840" progId="PowerPoint.Slide.8">
                  <p:embed/>
                </p:oleObj>
              </mc:Choice>
              <mc:Fallback>
                <p:oleObj name="Slide" r:id="rId3" imgW="4533840" imgH="3390840" progId="PowerPoint.Slid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3600" dirty="0" err="1">
                <a:latin typeface="Arial" charset="0"/>
                <a:cs typeface="Arial" charset="0"/>
              </a:rPr>
              <a:t>Kernicterus</a:t>
            </a:r>
            <a:r>
              <a:rPr lang="en-US" sz="3600" dirty="0">
                <a:latin typeface="Arial" charset="0"/>
                <a:cs typeface="Arial" charset="0"/>
              </a:rPr>
              <a:t>/bilirubin encephalopathy</a:t>
            </a:r>
          </a:p>
        </p:txBody>
      </p:sp>
      <p:sp>
        <p:nvSpPr>
          <p:cNvPr id="36867" name="Content Placeholder 2"/>
          <p:cNvSpPr>
            <a:spLocks noGrp="1"/>
          </p:cNvSpPr>
          <p:nvPr>
            <p:ph sz="quarter" idx="1"/>
          </p:nvPr>
        </p:nvSpPr>
        <p:spPr/>
        <p:txBody>
          <a:bodyPr>
            <a:normAutofit fontScale="92500"/>
          </a:bodyPr>
          <a:lstStyle/>
          <a:p>
            <a:pPr eaLnBrk="1" hangingPunct="1"/>
            <a:r>
              <a:rPr lang="en-US" sz="2800" dirty="0">
                <a:latin typeface="Arial" charset="0"/>
                <a:cs typeface="Arial" charset="0"/>
              </a:rPr>
              <a:t>Due to deposition of </a:t>
            </a:r>
            <a:r>
              <a:rPr lang="en-US" sz="2800" dirty="0" err="1">
                <a:latin typeface="Arial" charset="0"/>
                <a:cs typeface="Arial" charset="0"/>
              </a:rPr>
              <a:t>unconjugated</a:t>
            </a:r>
            <a:r>
              <a:rPr lang="en-US" sz="2800" dirty="0">
                <a:latin typeface="Arial" charset="0"/>
                <a:cs typeface="Arial" charset="0"/>
              </a:rPr>
              <a:t> bilirubin in the basal ganglia and brain stem nucleoli</a:t>
            </a:r>
          </a:p>
          <a:p>
            <a:pPr eaLnBrk="1" hangingPunct="1"/>
            <a:r>
              <a:rPr lang="en-US" sz="2800" dirty="0">
                <a:latin typeface="Arial" charset="0"/>
                <a:cs typeface="Arial" charset="0"/>
              </a:rPr>
              <a:t>Is due to passage of the blood brain barrier by UB</a:t>
            </a:r>
          </a:p>
          <a:p>
            <a:pPr eaLnBrk="1" hangingPunct="1"/>
            <a:r>
              <a:rPr lang="en-US" sz="2800" dirty="0">
                <a:latin typeface="Arial" charset="0"/>
                <a:cs typeface="Arial" charset="0"/>
              </a:rPr>
              <a:t>Factors that increase risk of </a:t>
            </a:r>
            <a:r>
              <a:rPr lang="en-US" sz="2800" dirty="0" err="1">
                <a:latin typeface="Arial" charset="0"/>
                <a:cs typeface="Arial" charset="0"/>
              </a:rPr>
              <a:t>kernicterus</a:t>
            </a:r>
            <a:endParaRPr lang="en-US" sz="2800" dirty="0">
              <a:latin typeface="Arial" charset="0"/>
              <a:cs typeface="Arial" charset="0"/>
            </a:endParaRPr>
          </a:p>
          <a:p>
            <a:pPr lvl="1" eaLnBrk="1" hangingPunct="1"/>
            <a:r>
              <a:rPr lang="en-US" dirty="0" err="1">
                <a:latin typeface="Arial" charset="0"/>
                <a:cs typeface="Arial" charset="0"/>
              </a:rPr>
              <a:t>Hypoalbuminemia</a:t>
            </a:r>
            <a:endParaRPr lang="en-US" dirty="0">
              <a:latin typeface="Arial" charset="0"/>
              <a:cs typeface="Arial" charset="0"/>
            </a:endParaRPr>
          </a:p>
          <a:p>
            <a:pPr lvl="1" eaLnBrk="1" hangingPunct="1"/>
            <a:r>
              <a:rPr lang="en-US" dirty="0">
                <a:latin typeface="Arial" charset="0"/>
                <a:cs typeface="Arial" charset="0"/>
              </a:rPr>
              <a:t>Acidosis</a:t>
            </a:r>
          </a:p>
          <a:p>
            <a:pPr lvl="1" eaLnBrk="1" hangingPunct="1"/>
            <a:r>
              <a:rPr lang="en-US" dirty="0">
                <a:latin typeface="Arial" charset="0"/>
                <a:cs typeface="Arial" charset="0"/>
              </a:rPr>
              <a:t>Sepsis</a:t>
            </a:r>
          </a:p>
          <a:p>
            <a:pPr lvl="1" eaLnBrk="1" hangingPunct="1"/>
            <a:r>
              <a:rPr lang="en-US" dirty="0">
                <a:latin typeface="Arial" charset="0"/>
                <a:cs typeface="Arial" charset="0"/>
              </a:rPr>
              <a:t>Prematurity </a:t>
            </a:r>
          </a:p>
          <a:p>
            <a:pPr lvl="1" eaLnBrk="1" hangingPunct="1"/>
            <a:r>
              <a:rPr lang="en-US" dirty="0">
                <a:latin typeface="Arial" charset="0"/>
                <a:cs typeface="Arial" charset="0"/>
              </a:rPr>
              <a:t>Hypoxia</a:t>
            </a:r>
          </a:p>
          <a:p>
            <a:pPr lvl="1" eaLnBrk="1" hangingPunct="1"/>
            <a:r>
              <a:rPr lang="en-US" dirty="0">
                <a:latin typeface="Arial" charset="0"/>
                <a:cs typeface="Arial" charset="0"/>
              </a:rPr>
              <a:t>hypothermia</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management </a:t>
            </a:r>
          </a:p>
        </p:txBody>
      </p:sp>
      <p:sp>
        <p:nvSpPr>
          <p:cNvPr id="3" name="Content Placeholder 2"/>
          <p:cNvSpPr>
            <a:spLocks noGrp="1"/>
          </p:cNvSpPr>
          <p:nvPr>
            <p:ph idx="1"/>
          </p:nvPr>
        </p:nvSpPr>
        <p:spPr/>
        <p:txBody>
          <a:bodyPr>
            <a:normAutofit fontScale="92500" lnSpcReduction="10000"/>
          </a:bodyPr>
          <a:lstStyle/>
          <a:p>
            <a:pPr>
              <a:buNone/>
            </a:pPr>
            <a:r>
              <a:rPr lang="en-US" dirty="0"/>
              <a:t>1. ABC of life</a:t>
            </a:r>
          </a:p>
          <a:p>
            <a:pPr>
              <a:buNone/>
            </a:pPr>
            <a:r>
              <a:rPr lang="en-US" dirty="0"/>
              <a:t>2. O2 admin and saturation monitoring</a:t>
            </a:r>
          </a:p>
          <a:p>
            <a:pPr>
              <a:buNone/>
            </a:pPr>
            <a:r>
              <a:rPr lang="en-US" dirty="0"/>
              <a:t>3. Prevention of hypothermia:</a:t>
            </a:r>
          </a:p>
          <a:p>
            <a:pPr lvl="2">
              <a:buBlip>
                <a:blip r:embed="rId3"/>
              </a:buBlip>
            </a:pPr>
            <a:r>
              <a:rPr lang="en-US" dirty="0"/>
              <a:t>HMD and PPHN are aggravated by hypothermia.</a:t>
            </a:r>
          </a:p>
          <a:p>
            <a:pPr>
              <a:buNone/>
            </a:pPr>
            <a:r>
              <a:rPr lang="en-US" dirty="0"/>
              <a:t>4. Fluid and electrolyte management: </a:t>
            </a:r>
          </a:p>
          <a:p>
            <a:pPr lvl="2">
              <a:buBlip>
                <a:blip r:embed="rId3"/>
              </a:buBlip>
            </a:pPr>
            <a:r>
              <a:rPr lang="en-US" dirty="0"/>
              <a:t>Electrolyte balance, fluids, calcium and glucose homeostasis are all equally important.</a:t>
            </a:r>
          </a:p>
          <a:p>
            <a:pPr>
              <a:buNone/>
            </a:pPr>
            <a:r>
              <a:rPr lang="en-US" dirty="0"/>
              <a:t>5. Maintenance of adequate </a:t>
            </a:r>
            <a:r>
              <a:rPr lang="en-US" dirty="0" err="1"/>
              <a:t>haemoglobin</a:t>
            </a:r>
            <a:r>
              <a:rPr lang="en-US" dirty="0"/>
              <a:t>: </a:t>
            </a:r>
          </a:p>
          <a:p>
            <a:pPr lvl="2">
              <a:buBlip>
                <a:blip r:embed="rId3"/>
              </a:buBlip>
            </a:pPr>
            <a:r>
              <a:rPr lang="en-US" dirty="0"/>
              <a:t>Any neonate with RD should have a packed cell volume (PCV) above 40% (but less than 75%).</a:t>
            </a:r>
          </a:p>
          <a:p>
            <a:pPr>
              <a:buNone/>
            </a:pPr>
            <a:r>
              <a:rPr lang="en-US" dirty="0"/>
              <a:t>6. broad spectrum antibiotics.</a:t>
            </a:r>
          </a:p>
        </p:txBody>
      </p:sp>
      <p:sp>
        <p:nvSpPr>
          <p:cNvPr id="5" name="Slide Number Placeholder 4"/>
          <p:cNvSpPr>
            <a:spLocks noGrp="1"/>
          </p:cNvSpPr>
          <p:nvPr>
            <p:ph type="sldNum" sz="quarter" idx="12"/>
          </p:nvPr>
        </p:nvSpPr>
        <p:spPr/>
        <p:txBody>
          <a:bodyPr/>
          <a:lstStyle/>
          <a:p>
            <a:fld id="{C4365CF8-166D-4325-95FA-0520A0B16808}" type="slidenum">
              <a:rPr lang="en-US" smtClean="0"/>
              <a:pPr/>
              <a:t>13</a:t>
            </a:fld>
            <a:endParaRPr lang="en-US"/>
          </a:p>
        </p:txBody>
      </p:sp>
    </p:spTree>
  </p:cSld>
  <p:clrMapOvr>
    <a:masterClrMapping/>
  </p:clrMapOvr>
  <p:transition spd="slow">
    <p:wip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81000" y="457200"/>
            <a:ext cx="8382000" cy="6019800"/>
          </a:xfrm>
        </p:spPr>
        <p:txBody>
          <a:bodyPr>
            <a:normAutofit fontScale="92500" lnSpcReduction="20000"/>
          </a:bodyPr>
          <a:lstStyle/>
          <a:p>
            <a:pPr marL="609600" indent="-609600">
              <a:buFont typeface="Wingdings" pitchFamily="2" charset="2"/>
              <a:buNone/>
            </a:pPr>
            <a:r>
              <a:rPr lang="en-US" sz="2800" dirty="0"/>
              <a:t>	</a:t>
            </a:r>
          </a:p>
          <a:p>
            <a:pPr marL="609600" indent="-609600">
              <a:buFont typeface="Wingdings" pitchFamily="2" charset="2"/>
              <a:buNone/>
            </a:pPr>
            <a:r>
              <a:rPr lang="en-US" sz="2800" dirty="0">
                <a:latin typeface="Arial" charset="0"/>
                <a:cs typeface="Arial" charset="0"/>
              </a:rPr>
              <a:t>Bilirubin encephalopathy</a:t>
            </a:r>
          </a:p>
          <a:p>
            <a:pPr marL="609600" indent="-609600">
              <a:buFont typeface="Wingdings" pitchFamily="2" charset="2"/>
              <a:buAutoNum type="arabicPeriod"/>
            </a:pPr>
            <a:r>
              <a:rPr lang="en-US" sz="2800" dirty="0">
                <a:latin typeface="Arial" charset="0"/>
                <a:cs typeface="Arial" charset="0"/>
              </a:rPr>
              <a:t>Transient = early bilirubin induced neurologic dysfunction is transient &amp; reversible </a:t>
            </a:r>
            <a:endParaRPr lang="en-US" dirty="0">
              <a:latin typeface="Arial" charset="0"/>
              <a:cs typeface="Arial" charset="0"/>
            </a:endParaRPr>
          </a:p>
          <a:p>
            <a:pPr marL="884238" lvl="1" indent="-609600">
              <a:buFont typeface="Arial" charset="0"/>
              <a:buChar char="•"/>
            </a:pPr>
            <a:r>
              <a:rPr lang="en-US" dirty="0">
                <a:latin typeface="Arial" charset="0"/>
                <a:cs typeface="Arial" charset="0"/>
              </a:rPr>
              <a:t>Increasing lethargy is seen with rising UCB</a:t>
            </a:r>
          </a:p>
          <a:p>
            <a:pPr marL="884238" lvl="1" indent="-609600">
              <a:buFont typeface="Arial" charset="0"/>
              <a:buChar char="•"/>
            </a:pPr>
            <a:r>
              <a:rPr lang="en-US" dirty="0">
                <a:latin typeface="Arial" charset="0"/>
                <a:cs typeface="Arial" charset="0"/>
              </a:rPr>
              <a:t>Reversible with exchange transfusion</a:t>
            </a:r>
          </a:p>
          <a:p>
            <a:pPr>
              <a:lnSpc>
                <a:spcPct val="90000"/>
              </a:lnSpc>
              <a:buFont typeface="Wingdings" pitchFamily="2" charset="2"/>
              <a:buNone/>
            </a:pPr>
            <a:r>
              <a:rPr lang="en-US" dirty="0">
                <a:latin typeface="Arial" charset="0"/>
                <a:cs typeface="Arial" charset="0"/>
              </a:rPr>
              <a:t>If not treated on time can lead to </a:t>
            </a:r>
            <a:r>
              <a:rPr lang="en-US" dirty="0" err="1">
                <a:latin typeface="Arial" charset="0"/>
                <a:cs typeface="Arial" charset="0"/>
              </a:rPr>
              <a:t>kernicterus</a:t>
            </a:r>
            <a:endParaRPr lang="en-US" dirty="0">
              <a:latin typeface="Arial" charset="0"/>
              <a:cs typeface="Arial" charset="0"/>
            </a:endParaRPr>
          </a:p>
          <a:p>
            <a:pPr>
              <a:lnSpc>
                <a:spcPct val="90000"/>
              </a:lnSpc>
              <a:buFont typeface="Wingdings" pitchFamily="2" charset="2"/>
              <a:buNone/>
            </a:pPr>
            <a:endParaRPr lang="en-US" sz="2400" dirty="0">
              <a:solidFill>
                <a:schemeClr val="accent2"/>
              </a:solidFill>
              <a:latin typeface="Arial" charset="0"/>
              <a:cs typeface="Arial" charset="0"/>
            </a:endParaRPr>
          </a:p>
          <a:p>
            <a:pPr>
              <a:lnSpc>
                <a:spcPct val="90000"/>
              </a:lnSpc>
              <a:buFont typeface="Wingdings" pitchFamily="2" charset="2"/>
              <a:buNone/>
            </a:pPr>
            <a:r>
              <a:rPr lang="en-US" sz="2400" dirty="0">
                <a:solidFill>
                  <a:schemeClr val="accent2"/>
                </a:solidFill>
                <a:latin typeface="Arial" charset="0"/>
                <a:cs typeface="Arial" charset="0"/>
              </a:rPr>
              <a:t>2</a:t>
            </a:r>
            <a:r>
              <a:rPr lang="en-US" sz="2400" dirty="0">
                <a:latin typeface="Arial" charset="0"/>
                <a:cs typeface="Arial" charset="0"/>
              </a:rPr>
              <a:t>.	 </a:t>
            </a:r>
            <a:r>
              <a:rPr lang="en-US" dirty="0">
                <a:latin typeface="Arial" charset="0"/>
                <a:cs typeface="Arial" charset="0"/>
              </a:rPr>
              <a:t>Bilirubin encephalopathy/ </a:t>
            </a:r>
            <a:r>
              <a:rPr lang="en-US" dirty="0" err="1">
                <a:latin typeface="Arial" charset="0"/>
                <a:cs typeface="Arial" charset="0"/>
              </a:rPr>
              <a:t>kernicterus</a:t>
            </a:r>
            <a:endParaRPr lang="en-US" dirty="0">
              <a:latin typeface="Arial" charset="0"/>
              <a:cs typeface="Arial" charset="0"/>
            </a:endParaRPr>
          </a:p>
          <a:p>
            <a:pPr>
              <a:lnSpc>
                <a:spcPct val="90000"/>
              </a:lnSpc>
              <a:buFont typeface="Wingdings" pitchFamily="2" charset="2"/>
              <a:buNone/>
            </a:pPr>
            <a:r>
              <a:rPr lang="en-US" dirty="0">
                <a:latin typeface="Arial" charset="0"/>
                <a:cs typeface="Arial" charset="0"/>
              </a:rPr>
              <a:t>	(clinical worsening encephalopathy) over 24hrs</a:t>
            </a:r>
          </a:p>
          <a:p>
            <a:pPr>
              <a:lnSpc>
                <a:spcPct val="90000"/>
              </a:lnSpc>
              <a:buFont typeface="Wingdings" pitchFamily="2" charset="2"/>
              <a:buNone/>
            </a:pPr>
            <a:r>
              <a:rPr lang="en-US" dirty="0">
                <a:latin typeface="Arial" charset="0"/>
                <a:cs typeface="Arial" charset="0"/>
              </a:rPr>
              <a:t>	- Phase I. poor sucking, lethargy, depressed </a:t>
            </a:r>
            <a:r>
              <a:rPr lang="en-US" dirty="0" err="1">
                <a:latin typeface="Arial" charset="0"/>
                <a:cs typeface="Arial" charset="0"/>
              </a:rPr>
              <a:t>sensorum</a:t>
            </a:r>
            <a:r>
              <a:rPr lang="en-US" dirty="0">
                <a:latin typeface="Arial" charset="0"/>
                <a:cs typeface="Arial" charset="0"/>
              </a:rPr>
              <a:t> </a:t>
            </a:r>
          </a:p>
          <a:p>
            <a:pPr>
              <a:lnSpc>
                <a:spcPct val="90000"/>
              </a:lnSpc>
              <a:buFont typeface="Wingdings" pitchFamily="2" charset="2"/>
              <a:buNone/>
            </a:pPr>
            <a:r>
              <a:rPr lang="en-US" dirty="0">
                <a:latin typeface="Arial" charset="0"/>
                <a:cs typeface="Arial" charset="0"/>
              </a:rPr>
              <a:t>	- Phase II. Fever, </a:t>
            </a:r>
            <a:r>
              <a:rPr lang="en-US" dirty="0" err="1">
                <a:latin typeface="Arial" charset="0"/>
                <a:cs typeface="Arial" charset="0"/>
              </a:rPr>
              <a:t>Hypertonia</a:t>
            </a:r>
            <a:r>
              <a:rPr lang="en-US" dirty="0">
                <a:latin typeface="Arial" charset="0"/>
                <a:cs typeface="Arial" charset="0"/>
              </a:rPr>
              <a:t>, seizure  </a:t>
            </a:r>
          </a:p>
          <a:p>
            <a:pPr>
              <a:lnSpc>
                <a:spcPct val="90000"/>
              </a:lnSpc>
              <a:buFont typeface="Wingdings" pitchFamily="2" charset="2"/>
              <a:buNone/>
            </a:pPr>
            <a:r>
              <a:rPr lang="en-US" dirty="0">
                <a:latin typeface="Arial" charset="0"/>
                <a:cs typeface="Arial" charset="0"/>
              </a:rPr>
              <a:t>	- Phase III. High – pitched cry </a:t>
            </a:r>
          </a:p>
          <a:p>
            <a:pPr>
              <a:lnSpc>
                <a:spcPct val="90000"/>
              </a:lnSpc>
              <a:buFont typeface="Wingdings" pitchFamily="2" charset="2"/>
              <a:buNone/>
            </a:pPr>
            <a:r>
              <a:rPr lang="en-US" dirty="0">
                <a:latin typeface="Arial" charset="0"/>
                <a:cs typeface="Arial" charset="0"/>
              </a:rPr>
              <a:t>		            Hearing &amp; visual abnormalities</a:t>
            </a:r>
          </a:p>
          <a:p>
            <a:pPr>
              <a:lnSpc>
                <a:spcPct val="90000"/>
              </a:lnSpc>
              <a:buFont typeface="Wingdings" pitchFamily="2" charset="2"/>
              <a:buNone/>
            </a:pPr>
            <a:r>
              <a:rPr lang="en-US" dirty="0">
                <a:latin typeface="Arial" charset="0"/>
                <a:cs typeface="Arial" charset="0"/>
              </a:rPr>
              <a:t>		            Poor feeding, </a:t>
            </a:r>
            <a:r>
              <a:rPr lang="en-US" dirty="0" err="1">
                <a:latin typeface="Arial" charset="0"/>
                <a:cs typeface="Arial" charset="0"/>
              </a:rPr>
              <a:t>athetotic</a:t>
            </a:r>
            <a:r>
              <a:rPr lang="en-US" dirty="0">
                <a:latin typeface="Arial" charset="0"/>
                <a:cs typeface="Arial" charset="0"/>
              </a:rPr>
              <a:t> 					</a:t>
            </a:r>
          </a:p>
        </p:txBody>
      </p:sp>
    </p:spTree>
  </p:cSld>
  <p:clrMapOvr>
    <a:masterClrMapping/>
  </p:clrMapOvr>
  <p:transition spd="slow">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38200"/>
            <a:ext cx="8229600" cy="685800"/>
          </a:xfrm>
        </p:spPr>
        <p:txBody>
          <a:bodyPr>
            <a:normAutofit fontScale="90000"/>
          </a:bodyPr>
          <a:lstStyle/>
          <a:p>
            <a:r>
              <a:rPr lang="en-US" dirty="0"/>
              <a:t>Cont..</a:t>
            </a:r>
          </a:p>
        </p:txBody>
      </p:sp>
      <p:sp>
        <p:nvSpPr>
          <p:cNvPr id="3" name="Content Placeholder 2"/>
          <p:cNvSpPr>
            <a:spLocks noGrp="1"/>
          </p:cNvSpPr>
          <p:nvPr>
            <p:ph sz="quarter" idx="1"/>
          </p:nvPr>
        </p:nvSpPr>
        <p:spPr>
          <a:xfrm>
            <a:off x="457200" y="1524000"/>
            <a:ext cx="8229600" cy="5050536"/>
          </a:xfrm>
        </p:spPr>
        <p:txBody>
          <a:bodyPr/>
          <a:lstStyle/>
          <a:p>
            <a:pPr marL="609600" indent="-609600">
              <a:defRPr/>
            </a:pPr>
            <a:r>
              <a:rPr lang="en-US" sz="2800" dirty="0">
                <a:latin typeface="Arial" pitchFamily="34" charset="0"/>
                <a:cs typeface="Arial" pitchFamily="34" charset="0"/>
              </a:rPr>
              <a:t>The exact level of UCB </a:t>
            </a:r>
            <a:r>
              <a:rPr lang="en-US" sz="2800" dirty="0" err="1">
                <a:latin typeface="Arial" pitchFamily="34" charset="0"/>
                <a:cs typeface="Arial" pitchFamily="34" charset="0"/>
              </a:rPr>
              <a:t>kernicterus</a:t>
            </a:r>
            <a:r>
              <a:rPr lang="en-US" sz="2800" dirty="0">
                <a:latin typeface="Arial" pitchFamily="34" charset="0"/>
                <a:cs typeface="Arial" pitchFamily="34" charset="0"/>
              </a:rPr>
              <a:t> develops is not clear but common if exceeding 25 -30mg/dl</a:t>
            </a:r>
          </a:p>
          <a:p>
            <a:pPr eaLnBrk="1" hangingPunct="1">
              <a:defRPr/>
            </a:pPr>
            <a:r>
              <a:rPr lang="en-US" sz="2800" dirty="0">
                <a:latin typeface="Arial" pitchFamily="34" charset="0"/>
                <a:cs typeface="Arial" pitchFamily="34" charset="0"/>
              </a:rPr>
              <a:t>    </a:t>
            </a:r>
            <a:r>
              <a:rPr lang="en-US" sz="2800" dirty="0">
                <a:latin typeface="Arial" charset="0"/>
                <a:cs typeface="Arial" charset="0"/>
              </a:rPr>
              <a:t>Most of the infants with overt neurologic    	symptoms will die(70%)</a:t>
            </a:r>
          </a:p>
          <a:p>
            <a:pPr eaLnBrk="1" hangingPunct="1">
              <a:defRPr/>
            </a:pPr>
            <a:r>
              <a:rPr lang="en-US" sz="2800" dirty="0">
                <a:latin typeface="Arial" charset="0"/>
                <a:cs typeface="Arial" charset="0"/>
              </a:rPr>
              <a:t>   Among the survivors 85% of the will have 	severe neurologic squeal</a:t>
            </a:r>
          </a:p>
        </p:txBody>
      </p:sp>
    </p:spTree>
  </p:cSld>
  <p:clrMapOvr>
    <a:masterClrMapping/>
  </p:clrMapOvr>
  <p:transition spd="slow">
    <p:wip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838200"/>
            <a:ext cx="8229600" cy="685800"/>
          </a:xfrm>
        </p:spPr>
        <p:txBody>
          <a:bodyPr>
            <a:normAutofit/>
          </a:bodyPr>
          <a:lstStyle/>
          <a:p>
            <a:pPr eaLnBrk="1" hangingPunct="1"/>
            <a:r>
              <a:rPr lang="en-US" sz="3200" dirty="0">
                <a:latin typeface="Arial" charset="0"/>
                <a:cs typeface="Arial" charset="0"/>
              </a:rPr>
              <a:t>Causes of Conjugated </a:t>
            </a:r>
            <a:r>
              <a:rPr lang="en-US" sz="3200" dirty="0" err="1">
                <a:latin typeface="Arial" charset="0"/>
                <a:cs typeface="Arial" charset="0"/>
              </a:rPr>
              <a:t>Hyperbilirubinemia</a:t>
            </a:r>
            <a:r>
              <a:rPr lang="en-US" sz="3200" dirty="0">
                <a:latin typeface="Arial" charset="0"/>
                <a:cs typeface="Arial" charset="0"/>
              </a:rPr>
              <a:t> </a:t>
            </a:r>
          </a:p>
        </p:txBody>
      </p:sp>
      <p:sp>
        <p:nvSpPr>
          <p:cNvPr id="40963" name="Rectangle 3"/>
          <p:cNvSpPr>
            <a:spLocks noGrp="1" noChangeArrowheads="1"/>
          </p:cNvSpPr>
          <p:nvPr>
            <p:ph sz="quarter" idx="1"/>
          </p:nvPr>
        </p:nvSpPr>
        <p:spPr>
          <a:xfrm>
            <a:off x="457200" y="1524000"/>
            <a:ext cx="8229600" cy="5050536"/>
          </a:xfrm>
        </p:spPr>
        <p:txBody>
          <a:bodyPr>
            <a:normAutofit lnSpcReduction="10000"/>
          </a:bodyPr>
          <a:lstStyle/>
          <a:p>
            <a:pPr marL="571500" indent="-571500" eaLnBrk="1" hangingPunct="1">
              <a:buFont typeface="Franklin Gothic Book" pitchFamily="34" charset="0"/>
              <a:buAutoNum type="romanUcPeriod"/>
            </a:pPr>
            <a:r>
              <a:rPr lang="en-US" sz="2800" dirty="0" err="1">
                <a:latin typeface="Arial" charset="0"/>
                <a:cs typeface="Arial" charset="0"/>
              </a:rPr>
              <a:t>Extrahepatic</a:t>
            </a:r>
            <a:r>
              <a:rPr lang="en-US" sz="2800" dirty="0">
                <a:latin typeface="Arial" charset="0"/>
                <a:cs typeface="Arial" charset="0"/>
              </a:rPr>
              <a:t> </a:t>
            </a:r>
            <a:r>
              <a:rPr lang="en-US" sz="2800" dirty="0" err="1">
                <a:latin typeface="Arial" charset="0"/>
                <a:cs typeface="Arial" charset="0"/>
              </a:rPr>
              <a:t>biliary</a:t>
            </a:r>
            <a:r>
              <a:rPr lang="en-US" sz="2800" dirty="0">
                <a:latin typeface="Arial" charset="0"/>
                <a:cs typeface="Arial" charset="0"/>
              </a:rPr>
              <a:t> </a:t>
            </a:r>
            <a:r>
              <a:rPr lang="en-US" sz="2800" dirty="0" err="1">
                <a:latin typeface="Arial" charset="0"/>
                <a:cs typeface="Arial" charset="0"/>
              </a:rPr>
              <a:t>cholestasis</a:t>
            </a:r>
            <a:endParaRPr lang="en-US" sz="2800" dirty="0">
              <a:latin typeface="Arial" charset="0"/>
              <a:cs typeface="Arial" charset="0"/>
            </a:endParaRPr>
          </a:p>
          <a:p>
            <a:pPr lvl="2" eaLnBrk="1" hangingPunct="1"/>
            <a:r>
              <a:rPr lang="en-US" sz="2400" dirty="0" err="1">
                <a:latin typeface="Arial" charset="0"/>
                <a:cs typeface="Arial" charset="0"/>
              </a:rPr>
              <a:t>Biliary</a:t>
            </a:r>
            <a:r>
              <a:rPr lang="en-US" sz="2400" dirty="0">
                <a:latin typeface="Arial" charset="0"/>
                <a:cs typeface="Arial" charset="0"/>
              </a:rPr>
              <a:t> </a:t>
            </a:r>
            <a:r>
              <a:rPr lang="en-US" sz="2400" dirty="0" err="1">
                <a:latin typeface="Arial" charset="0"/>
                <a:cs typeface="Arial" charset="0"/>
              </a:rPr>
              <a:t>atresia</a:t>
            </a:r>
            <a:r>
              <a:rPr lang="en-US" sz="2400" dirty="0">
                <a:latin typeface="Arial" charset="0"/>
                <a:cs typeface="Arial" charset="0"/>
              </a:rPr>
              <a:t> </a:t>
            </a:r>
          </a:p>
          <a:p>
            <a:pPr lvl="2" eaLnBrk="1" hangingPunct="1"/>
            <a:r>
              <a:rPr lang="en-US" sz="2400" dirty="0" err="1">
                <a:latin typeface="Arial" charset="0"/>
                <a:cs typeface="Arial" charset="0"/>
              </a:rPr>
              <a:t>Choledochalcyst</a:t>
            </a:r>
            <a:endParaRPr lang="en-US" sz="2400" dirty="0">
              <a:latin typeface="Arial" charset="0"/>
              <a:cs typeface="Arial" charset="0"/>
            </a:endParaRPr>
          </a:p>
          <a:p>
            <a:pPr lvl="2" eaLnBrk="1" hangingPunct="1"/>
            <a:r>
              <a:rPr lang="en-US" sz="2400" dirty="0">
                <a:latin typeface="Arial" charset="0"/>
                <a:cs typeface="Arial" charset="0"/>
              </a:rPr>
              <a:t>Perforation of bile duct</a:t>
            </a:r>
          </a:p>
          <a:p>
            <a:pPr lvl="2" eaLnBrk="1" hangingPunct="1"/>
            <a:r>
              <a:rPr lang="en-US" sz="2400" dirty="0" err="1">
                <a:latin typeface="Arial" charset="0"/>
                <a:cs typeface="Arial" charset="0"/>
              </a:rPr>
              <a:t>Cholelithiasis</a:t>
            </a:r>
            <a:endParaRPr lang="en-US" sz="2400" dirty="0">
              <a:latin typeface="Arial" charset="0"/>
              <a:cs typeface="Arial" charset="0"/>
            </a:endParaRPr>
          </a:p>
          <a:p>
            <a:pPr marL="571500" indent="-571500" eaLnBrk="1" hangingPunct="1">
              <a:buFont typeface="Franklin Gothic Book" pitchFamily="34" charset="0"/>
              <a:buAutoNum type="romanUcPeriod"/>
            </a:pPr>
            <a:r>
              <a:rPr lang="en-US" sz="2800" dirty="0">
                <a:latin typeface="Arial" charset="0"/>
                <a:cs typeface="Arial" charset="0"/>
              </a:rPr>
              <a:t> </a:t>
            </a:r>
            <a:r>
              <a:rPr lang="en-US" sz="2800" dirty="0" err="1">
                <a:latin typeface="Arial" charset="0"/>
                <a:cs typeface="Arial" charset="0"/>
              </a:rPr>
              <a:t>Intrahepatic</a:t>
            </a:r>
            <a:r>
              <a:rPr lang="en-US" sz="2800" dirty="0">
                <a:latin typeface="Arial" charset="0"/>
                <a:cs typeface="Arial" charset="0"/>
              </a:rPr>
              <a:t> </a:t>
            </a:r>
            <a:r>
              <a:rPr lang="en-US" sz="2800" dirty="0" err="1">
                <a:latin typeface="Arial" charset="0"/>
                <a:cs typeface="Arial" charset="0"/>
              </a:rPr>
              <a:t>biliary</a:t>
            </a:r>
            <a:r>
              <a:rPr lang="en-US" sz="2800" dirty="0">
                <a:latin typeface="Arial" charset="0"/>
                <a:cs typeface="Arial" charset="0"/>
              </a:rPr>
              <a:t> </a:t>
            </a:r>
            <a:r>
              <a:rPr lang="en-US" sz="2800" dirty="0" err="1">
                <a:latin typeface="Arial" charset="0"/>
                <a:cs typeface="Arial" charset="0"/>
              </a:rPr>
              <a:t>cholestasis</a:t>
            </a:r>
            <a:endParaRPr lang="en-US" sz="2800" dirty="0">
              <a:latin typeface="Arial" charset="0"/>
              <a:cs typeface="Arial" charset="0"/>
            </a:endParaRPr>
          </a:p>
          <a:p>
            <a:pPr lvl="2" eaLnBrk="1" hangingPunct="1"/>
            <a:r>
              <a:rPr lang="en-US" sz="2400" dirty="0">
                <a:latin typeface="Arial" charset="0"/>
                <a:cs typeface="Arial" charset="0"/>
              </a:rPr>
              <a:t>Paucity of bile duct </a:t>
            </a:r>
          </a:p>
          <a:p>
            <a:pPr lvl="2" eaLnBrk="1" hangingPunct="1"/>
            <a:r>
              <a:rPr lang="tr-TR" sz="2400" dirty="0">
                <a:latin typeface="Arial" charset="0"/>
                <a:cs typeface="Arial" charset="0"/>
              </a:rPr>
              <a:t>I</a:t>
            </a:r>
            <a:r>
              <a:rPr lang="en-US" sz="2400" dirty="0" err="1">
                <a:latin typeface="Arial" charset="0"/>
                <a:cs typeface="Arial" charset="0"/>
              </a:rPr>
              <a:t>nspi</a:t>
            </a:r>
            <a:r>
              <a:rPr lang="tr-TR" sz="2400" dirty="0">
                <a:latin typeface="Arial" charset="0"/>
                <a:cs typeface="Arial" charset="0"/>
              </a:rPr>
              <a:t>ssated</a:t>
            </a:r>
            <a:r>
              <a:rPr lang="en-US" sz="2400" dirty="0">
                <a:latin typeface="Arial" charset="0"/>
                <a:cs typeface="Arial" charset="0"/>
              </a:rPr>
              <a:t> bile syndrome</a:t>
            </a:r>
          </a:p>
          <a:p>
            <a:pPr>
              <a:buNone/>
            </a:pPr>
            <a:r>
              <a:rPr lang="en-US" sz="3200" dirty="0">
                <a:solidFill>
                  <a:schemeClr val="accent1"/>
                </a:solidFill>
                <a:latin typeface="Arial" charset="0"/>
                <a:cs typeface="Arial" charset="0"/>
              </a:rPr>
              <a:t>III</a:t>
            </a:r>
            <a:r>
              <a:rPr lang="en-US" sz="3200" dirty="0">
                <a:latin typeface="Arial" charset="0"/>
                <a:cs typeface="Arial" charset="0"/>
              </a:rPr>
              <a:t>. </a:t>
            </a:r>
            <a:r>
              <a:rPr lang="en-US" sz="3200" dirty="0" err="1">
                <a:latin typeface="Arial" charset="0"/>
                <a:cs typeface="Arial" charset="0"/>
              </a:rPr>
              <a:t>Hepatocellular</a:t>
            </a:r>
            <a:r>
              <a:rPr lang="en-US" sz="3200" dirty="0">
                <a:latin typeface="Arial" charset="0"/>
                <a:cs typeface="Arial" charset="0"/>
              </a:rPr>
              <a:t> </a:t>
            </a:r>
            <a:r>
              <a:rPr lang="tr-TR" sz="3200" dirty="0">
                <a:latin typeface="Arial" charset="0"/>
                <a:cs typeface="Arial" charset="0"/>
              </a:rPr>
              <a:t>cholestasis</a:t>
            </a:r>
            <a:endParaRPr lang="en-US" sz="3200" dirty="0">
              <a:latin typeface="Arial" charset="0"/>
              <a:cs typeface="Arial" charset="0"/>
            </a:endParaRPr>
          </a:p>
          <a:p>
            <a:pPr lvl="2"/>
            <a:r>
              <a:rPr lang="en-US" sz="2600" dirty="0">
                <a:latin typeface="Arial" charset="0"/>
                <a:cs typeface="Arial" charset="0"/>
              </a:rPr>
              <a:t>Metabolic disorders</a:t>
            </a:r>
          </a:p>
          <a:p>
            <a:pPr lvl="2"/>
            <a:r>
              <a:rPr lang="en-US" sz="2600" dirty="0">
                <a:latin typeface="Arial" charset="0"/>
                <a:cs typeface="Arial" charset="0"/>
              </a:rPr>
              <a:t>Infection – TORCH, sepsis, viral hepatitis </a:t>
            </a:r>
          </a:p>
          <a:p>
            <a:pPr lvl="2"/>
            <a:r>
              <a:rPr lang="en-US" sz="2600" dirty="0">
                <a:latin typeface="Arial" charset="0"/>
                <a:cs typeface="Arial" charset="0"/>
              </a:rPr>
              <a:t>Toxic </a:t>
            </a:r>
            <a:r>
              <a:rPr lang="en-US" sz="2600" dirty="0" err="1">
                <a:latin typeface="Arial" charset="0"/>
                <a:cs typeface="Arial" charset="0"/>
              </a:rPr>
              <a:t>hepatits</a:t>
            </a:r>
            <a:r>
              <a:rPr lang="en-US" sz="2600" dirty="0">
                <a:latin typeface="Arial" charset="0"/>
                <a:cs typeface="Arial" charset="0"/>
              </a:rPr>
              <a:t> – drugs</a:t>
            </a:r>
            <a:endParaRPr lang="en-US" sz="2400" dirty="0">
              <a:latin typeface="Arial" charset="0"/>
              <a:cs typeface="Arial" charset="0"/>
              <a:sym typeface="Symbol" pitchFamily="18" charset="2"/>
            </a:endParaRPr>
          </a:p>
          <a:p>
            <a:pPr lvl="1" eaLnBrk="1" hangingPunct="1"/>
            <a:endParaRPr lang="en-US" dirty="0"/>
          </a:p>
        </p:txBody>
      </p:sp>
    </p:spTree>
  </p:cSld>
  <p:clrMapOvr>
    <a:masterClrMapping/>
  </p:clrMapOvr>
  <p:transition spd="slow">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200" dirty="0">
                <a:latin typeface="Arial" charset="0"/>
                <a:cs typeface="Arial" charset="0"/>
              </a:rPr>
              <a:t>Investigations </a:t>
            </a:r>
          </a:p>
        </p:txBody>
      </p:sp>
      <p:sp>
        <p:nvSpPr>
          <p:cNvPr id="43011" name="Content Placeholder 2"/>
          <p:cNvSpPr>
            <a:spLocks noGrp="1"/>
          </p:cNvSpPr>
          <p:nvPr>
            <p:ph sz="quarter" idx="1"/>
          </p:nvPr>
        </p:nvSpPr>
        <p:spPr/>
        <p:txBody>
          <a:bodyPr/>
          <a:lstStyle/>
          <a:p>
            <a:pPr eaLnBrk="1" hangingPunct="1"/>
            <a:r>
              <a:rPr lang="en-US" dirty="0">
                <a:latin typeface="Arial" charset="0"/>
                <a:cs typeface="Arial" charset="0"/>
              </a:rPr>
              <a:t>Total serum bilirubin and direct bilirubin </a:t>
            </a:r>
          </a:p>
          <a:p>
            <a:pPr eaLnBrk="1" hangingPunct="1"/>
            <a:r>
              <a:rPr lang="en-US" dirty="0">
                <a:latin typeface="Arial" charset="0"/>
                <a:cs typeface="Arial" charset="0"/>
              </a:rPr>
              <a:t>Complete blood count </a:t>
            </a:r>
          </a:p>
          <a:p>
            <a:pPr eaLnBrk="1" hangingPunct="1"/>
            <a:r>
              <a:rPr lang="en-US" dirty="0">
                <a:latin typeface="Arial" charset="0"/>
                <a:cs typeface="Arial" charset="0"/>
              </a:rPr>
              <a:t>Blood group of mother and baby</a:t>
            </a:r>
          </a:p>
          <a:p>
            <a:pPr eaLnBrk="1" hangingPunct="1"/>
            <a:r>
              <a:rPr lang="en-US" dirty="0">
                <a:latin typeface="Arial" charset="0"/>
                <a:cs typeface="Arial" charset="0"/>
              </a:rPr>
              <a:t>Direct </a:t>
            </a:r>
            <a:r>
              <a:rPr lang="en-US" dirty="0" err="1">
                <a:latin typeface="Arial" charset="0"/>
                <a:cs typeface="Arial" charset="0"/>
              </a:rPr>
              <a:t>coombs</a:t>
            </a:r>
            <a:r>
              <a:rPr lang="en-US" dirty="0">
                <a:latin typeface="Arial" charset="0"/>
                <a:cs typeface="Arial" charset="0"/>
              </a:rPr>
              <a:t> test of baby</a:t>
            </a:r>
          </a:p>
          <a:p>
            <a:pPr eaLnBrk="1" hangingPunct="1"/>
            <a:r>
              <a:rPr lang="en-US" dirty="0">
                <a:latin typeface="Arial" charset="0"/>
                <a:cs typeface="Arial" charset="0"/>
              </a:rPr>
              <a:t>Peripheral morphology</a:t>
            </a:r>
          </a:p>
          <a:p>
            <a:pPr eaLnBrk="1" hangingPunct="1"/>
            <a:r>
              <a:rPr lang="en-US" dirty="0" err="1">
                <a:latin typeface="Arial" charset="0"/>
                <a:cs typeface="Arial" charset="0"/>
              </a:rPr>
              <a:t>Reticulocyte</a:t>
            </a:r>
            <a:r>
              <a:rPr lang="en-US" dirty="0">
                <a:latin typeface="Arial" charset="0"/>
                <a:cs typeface="Arial" charset="0"/>
              </a:rPr>
              <a:t> count</a:t>
            </a:r>
          </a:p>
          <a:p>
            <a:pPr eaLnBrk="1" hangingPunct="1"/>
            <a:r>
              <a:rPr lang="en-US" dirty="0">
                <a:latin typeface="Arial" charset="0"/>
                <a:cs typeface="Arial" charset="0"/>
              </a:rPr>
              <a:t>Work up for TORCH – direct </a:t>
            </a:r>
            <a:r>
              <a:rPr lang="en-US" dirty="0" err="1">
                <a:latin typeface="Arial" charset="0"/>
                <a:cs typeface="Arial" charset="0"/>
              </a:rPr>
              <a:t>hyperbil</a:t>
            </a:r>
            <a:r>
              <a:rPr lang="en-US" dirty="0">
                <a:latin typeface="Arial" charset="0"/>
                <a:cs typeface="Arial" charset="0"/>
              </a:rPr>
              <a:t>.</a:t>
            </a:r>
          </a:p>
          <a:p>
            <a:pPr eaLnBrk="1" hangingPunct="1"/>
            <a:r>
              <a:rPr lang="en-US" dirty="0">
                <a:latin typeface="Arial" charset="0"/>
                <a:cs typeface="Arial" charset="0"/>
              </a:rPr>
              <a:t>Septic workup </a:t>
            </a:r>
          </a:p>
          <a:p>
            <a:pPr eaLnBrk="1" hangingPunct="1"/>
            <a:r>
              <a:rPr lang="en-US" dirty="0">
                <a:latin typeface="Arial" charset="0"/>
                <a:cs typeface="Arial" charset="0"/>
              </a:rPr>
              <a:t>Ultrasound</a:t>
            </a:r>
          </a:p>
          <a:p>
            <a:pPr eaLnBrk="1" hangingPunct="1"/>
            <a:endParaRPr lang="en-US" dirty="0">
              <a:latin typeface="Arial" charset="0"/>
              <a:cs typeface="Arial" charset="0"/>
            </a:endParaRPr>
          </a:p>
        </p:txBody>
      </p:sp>
    </p:spTree>
  </p:cSld>
  <p:clrMapOvr>
    <a:masterClrMapping/>
  </p:clrMapOvr>
  <p:transition spd="slow">
    <p:wip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dirty="0"/>
          </a:p>
        </p:txBody>
      </p:sp>
      <p:pic>
        <p:nvPicPr>
          <p:cNvPr id="44035" name="Picture 2"/>
          <p:cNvPicPr>
            <a:picLocks noGrp="1" noChangeAspect="1" noChangeArrowheads="1"/>
          </p:cNvPicPr>
          <p:nvPr>
            <p:ph sz="quarter" idx="1"/>
          </p:nvPr>
        </p:nvPicPr>
        <p:blipFill>
          <a:blip r:embed="rId2"/>
          <a:srcRect/>
          <a:stretch>
            <a:fillRect/>
          </a:stretch>
        </p:blipFill>
        <p:spPr>
          <a:xfrm>
            <a:off x="228600" y="304800"/>
            <a:ext cx="8382000" cy="6343650"/>
          </a:xfrm>
          <a:noFill/>
        </p:spPr>
      </p:pic>
    </p:spTree>
  </p:cSld>
  <p:clrMapOvr>
    <a:masterClrMapping/>
  </p:clrMapOvr>
  <p:transition spd="slow">
    <p:wip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dirty="0">
                <a:solidFill>
                  <a:schemeClr val="accent1"/>
                </a:solidFill>
                <a:latin typeface="Arial" charset="0"/>
                <a:cs typeface="Arial" charset="0"/>
              </a:rPr>
              <a:t>Management of UCH</a:t>
            </a:r>
          </a:p>
        </p:txBody>
      </p:sp>
      <p:sp>
        <p:nvSpPr>
          <p:cNvPr id="45059" name="Content Placeholder 2"/>
          <p:cNvSpPr>
            <a:spLocks noGrp="1"/>
          </p:cNvSpPr>
          <p:nvPr>
            <p:ph sz="quarter" idx="1"/>
          </p:nvPr>
        </p:nvSpPr>
        <p:spPr/>
        <p:txBody>
          <a:bodyPr/>
          <a:lstStyle/>
          <a:p>
            <a:pPr eaLnBrk="1" hangingPunct="1"/>
            <a:r>
              <a:rPr lang="en-US" sz="2800" dirty="0">
                <a:latin typeface="Arial" charset="0"/>
                <a:cs typeface="Arial" charset="0"/>
              </a:rPr>
              <a:t>Regardless of the cause the first goal of therapy is to prevent the UCB from reaching </a:t>
            </a:r>
            <a:r>
              <a:rPr lang="en-US" sz="2800" dirty="0" err="1">
                <a:latin typeface="Arial" charset="0"/>
                <a:cs typeface="Arial" charset="0"/>
              </a:rPr>
              <a:t>neurotoxic</a:t>
            </a:r>
            <a:r>
              <a:rPr lang="en-US" sz="2800" dirty="0">
                <a:latin typeface="Arial" charset="0"/>
                <a:cs typeface="Arial" charset="0"/>
              </a:rPr>
              <a:t> level </a:t>
            </a:r>
          </a:p>
          <a:p>
            <a:pPr eaLnBrk="1" hangingPunct="1"/>
            <a:r>
              <a:rPr lang="en-US" sz="2800" dirty="0">
                <a:latin typeface="Arial" charset="0"/>
                <a:cs typeface="Arial" charset="0"/>
                <a:sym typeface="Symbol" pitchFamily="18" charset="2"/>
              </a:rPr>
              <a:t>To prevent severe anemia &amp; hypoxia</a:t>
            </a:r>
          </a:p>
          <a:p>
            <a:pPr eaLnBrk="1" hangingPunct="1"/>
            <a:r>
              <a:rPr lang="en-US" sz="2800" dirty="0">
                <a:latin typeface="Arial" charset="0"/>
                <a:cs typeface="Arial" charset="0"/>
                <a:sym typeface="Symbol" pitchFamily="18" charset="2"/>
              </a:rPr>
              <a:t>Modes of treatment phototherapy, exchange transfusion and pharmacotherapy</a:t>
            </a:r>
          </a:p>
          <a:p>
            <a:pPr eaLnBrk="1" hangingPunct="1"/>
            <a:endParaRPr lang="en-US" dirty="0">
              <a:latin typeface="Arial" charset="0"/>
              <a:cs typeface="Arial" charset="0"/>
            </a:endParaRPr>
          </a:p>
        </p:txBody>
      </p:sp>
    </p:spTree>
  </p:cSld>
  <p:clrMapOvr>
    <a:masterClrMapping/>
  </p:clrMapOvr>
  <p:transition spd="slow">
    <p:wip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457200"/>
            <a:ext cx="8686800" cy="6400800"/>
          </a:xfrm>
        </p:spPr>
        <p:txBody>
          <a:bodyPr/>
          <a:lstStyle/>
          <a:p>
            <a:pPr>
              <a:lnSpc>
                <a:spcPct val="90000"/>
              </a:lnSpc>
              <a:buFont typeface="Wingdings" pitchFamily="2" charset="2"/>
              <a:buNone/>
            </a:pPr>
            <a:r>
              <a:rPr lang="en-US" sz="2800" dirty="0">
                <a:latin typeface="Arial" charset="0"/>
                <a:cs typeface="Arial" charset="0"/>
              </a:rPr>
              <a:t>a) Phototherapy </a:t>
            </a:r>
          </a:p>
          <a:p>
            <a:pPr>
              <a:lnSpc>
                <a:spcPct val="90000"/>
              </a:lnSpc>
              <a:buFontTx/>
              <a:buChar char="-"/>
            </a:pPr>
            <a:r>
              <a:rPr lang="en-US" sz="2800" dirty="0">
                <a:latin typeface="Arial" charset="0"/>
                <a:cs typeface="Arial" charset="0"/>
              </a:rPr>
              <a:t>Is used when in phototherapy range of UCB</a:t>
            </a:r>
            <a:endParaRPr lang="en-US" sz="2800" dirty="0"/>
          </a:p>
          <a:p>
            <a:pPr lvl="1"/>
            <a:r>
              <a:rPr lang="en-US" dirty="0"/>
              <a:t>17-22mg/dl(280-365mmol)for term infants who become jaundiced after 48hrs</a:t>
            </a:r>
          </a:p>
          <a:p>
            <a:pPr lvl="1"/>
            <a:r>
              <a:rPr lang="en-US" dirty="0"/>
              <a:t>8-10mg/dl(140-165mmol)for preterm infants &gt;1500gm</a:t>
            </a:r>
          </a:p>
          <a:p>
            <a:pPr lvl="1"/>
            <a:r>
              <a:rPr lang="en-US" dirty="0"/>
              <a:t>5-8mg/dl(80-140mmol)for preterm infants &lt;1500gm    </a:t>
            </a:r>
          </a:p>
          <a:p>
            <a:pPr>
              <a:lnSpc>
                <a:spcPct val="90000"/>
              </a:lnSpc>
              <a:buFontTx/>
              <a:buChar char="-"/>
            </a:pPr>
            <a:r>
              <a:rPr lang="en-US" sz="2800" dirty="0">
                <a:latin typeface="Arial" charset="0"/>
                <a:cs typeface="Arial" charset="0"/>
              </a:rPr>
              <a:t>Is not a replacement for exchange transfusion</a:t>
            </a:r>
          </a:p>
          <a:p>
            <a:pPr>
              <a:lnSpc>
                <a:spcPct val="90000"/>
              </a:lnSpc>
              <a:buFont typeface="Wingdings 2" pitchFamily="18" charset="2"/>
              <a:buNone/>
            </a:pPr>
            <a:endParaRPr lang="en-US" sz="2800" dirty="0">
              <a:latin typeface="Arial" charset="0"/>
              <a:cs typeface="Arial" charset="0"/>
            </a:endParaRPr>
          </a:p>
          <a:p>
            <a:pPr>
              <a:lnSpc>
                <a:spcPct val="90000"/>
              </a:lnSpc>
              <a:buFontTx/>
              <a:buChar char="-"/>
            </a:pPr>
            <a:r>
              <a:rPr lang="en-US" sz="2800" dirty="0">
                <a:latin typeface="Arial" charset="0"/>
                <a:cs typeface="Arial" charset="0"/>
              </a:rPr>
              <a:t>Bilirubin absorbs light in blue range(420-470nm) wave length </a:t>
            </a:r>
          </a:p>
          <a:p>
            <a:pPr>
              <a:lnSpc>
                <a:spcPct val="90000"/>
              </a:lnSpc>
              <a:buFont typeface="Wingdings 2" pitchFamily="18" charset="2"/>
              <a:buNone/>
            </a:pPr>
            <a:endParaRPr lang="en-US" sz="2800" dirty="0">
              <a:latin typeface="Arial" charset="0"/>
              <a:cs typeface="Arial" charset="0"/>
            </a:endParaRPr>
          </a:p>
          <a:p>
            <a:pPr>
              <a:lnSpc>
                <a:spcPct val="90000"/>
              </a:lnSpc>
              <a:buFontTx/>
              <a:buChar char="-"/>
            </a:pPr>
            <a:r>
              <a:rPr lang="en-US" sz="2800" dirty="0">
                <a:latin typeface="Arial" charset="0"/>
                <a:cs typeface="Arial" charset="0"/>
              </a:rPr>
              <a:t>Also green and white light can be effective </a:t>
            </a:r>
          </a:p>
          <a:p>
            <a:pPr>
              <a:lnSpc>
                <a:spcPct val="90000"/>
              </a:lnSpc>
              <a:buFont typeface="Wingdings 2" pitchFamily="18" charset="2"/>
              <a:buNone/>
            </a:pPr>
            <a:endParaRPr lang="en-US" sz="2800" dirty="0">
              <a:latin typeface="Arial" charset="0"/>
              <a:cs typeface="Arial" charset="0"/>
            </a:endParaRPr>
          </a:p>
          <a:p>
            <a:pPr>
              <a:lnSpc>
                <a:spcPct val="90000"/>
              </a:lnSpc>
              <a:buFontTx/>
              <a:buChar char="-"/>
            </a:pPr>
            <a:r>
              <a:rPr lang="en-US" sz="2800" dirty="0">
                <a:latin typeface="Arial" charset="0"/>
                <a:cs typeface="Arial" charset="0"/>
              </a:rPr>
              <a:t>Its effect is seen with in the first 6-12hrs of use</a:t>
            </a:r>
          </a:p>
          <a:p>
            <a:pPr>
              <a:lnSpc>
                <a:spcPct val="90000"/>
              </a:lnSpc>
              <a:buFont typeface="Wingdings 2" pitchFamily="18" charset="2"/>
              <a:buNone/>
            </a:pPr>
            <a:endParaRPr lang="en-US" sz="2400" dirty="0">
              <a:latin typeface="Arial" charset="0"/>
              <a:cs typeface="Arial" charset="0"/>
            </a:endParaRPr>
          </a:p>
        </p:txBody>
      </p:sp>
    </p:spTree>
  </p:cSld>
  <p:clrMapOvr>
    <a:masterClrMapping/>
  </p:clrMapOvr>
  <p:transition spd="slow">
    <p:wip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dirty="0"/>
          </a:p>
        </p:txBody>
      </p:sp>
      <p:pic>
        <p:nvPicPr>
          <p:cNvPr id="47107" name="Picture 2"/>
          <p:cNvPicPr>
            <a:picLocks noGrp="1" noChangeAspect="1" noChangeArrowheads="1"/>
          </p:cNvPicPr>
          <p:nvPr>
            <p:ph sz="quarter" idx="1"/>
          </p:nvPr>
        </p:nvPicPr>
        <p:blipFill>
          <a:blip r:embed="rId2"/>
          <a:srcRect/>
          <a:stretch>
            <a:fillRect/>
          </a:stretch>
        </p:blipFill>
        <p:spPr>
          <a:xfrm>
            <a:off x="685800" y="133350"/>
            <a:ext cx="7924800" cy="6572250"/>
          </a:xfrm>
          <a:noFill/>
        </p:spPr>
      </p:pic>
    </p:spTree>
  </p:cSld>
  <p:clrMapOvr>
    <a:masterClrMapping/>
  </p:clrMapOvr>
  <p:transition spd="slow">
    <p:wip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dirty="0"/>
          </a:p>
        </p:txBody>
      </p:sp>
      <p:pic>
        <p:nvPicPr>
          <p:cNvPr id="48131" name="Picture 2"/>
          <p:cNvPicPr>
            <a:picLocks noGrp="1" noChangeAspect="1" noChangeArrowheads="1"/>
          </p:cNvPicPr>
          <p:nvPr>
            <p:ph sz="quarter" idx="1"/>
          </p:nvPr>
        </p:nvPicPr>
        <p:blipFill>
          <a:blip r:embed="rId2"/>
          <a:srcRect/>
          <a:stretch>
            <a:fillRect/>
          </a:stretch>
        </p:blipFill>
        <p:spPr>
          <a:xfrm>
            <a:off x="0" y="176213"/>
            <a:ext cx="8905875" cy="6719887"/>
          </a:xfrm>
          <a:noFill/>
        </p:spPr>
      </p:pic>
    </p:spTree>
  </p:cSld>
  <p:clrMapOvr>
    <a:masterClrMapping/>
  </p:clrMapOvr>
  <p:transition spd="slow">
    <p:wip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Phototherapy cont….</a:t>
            </a:r>
          </a:p>
        </p:txBody>
      </p:sp>
      <p:sp>
        <p:nvSpPr>
          <p:cNvPr id="49155" name="Content Placeholder 2"/>
          <p:cNvSpPr>
            <a:spLocks noGrp="1"/>
          </p:cNvSpPr>
          <p:nvPr>
            <p:ph sz="quarter" idx="1"/>
          </p:nvPr>
        </p:nvSpPr>
        <p:spPr/>
        <p:txBody>
          <a:bodyPr>
            <a:normAutofit lnSpcReduction="10000"/>
          </a:bodyPr>
          <a:lstStyle/>
          <a:p>
            <a:pPr>
              <a:lnSpc>
                <a:spcPct val="90000"/>
              </a:lnSpc>
              <a:buFontTx/>
              <a:buChar char="-"/>
            </a:pPr>
            <a:r>
              <a:rPr lang="en-US" sz="2800" dirty="0">
                <a:solidFill>
                  <a:srgbClr val="00B0F0"/>
                </a:solidFill>
                <a:latin typeface="Arial" charset="0"/>
                <a:cs typeface="Arial" charset="0"/>
              </a:rPr>
              <a:t>MOA</a:t>
            </a:r>
          </a:p>
          <a:p>
            <a:pPr lvl="1">
              <a:lnSpc>
                <a:spcPct val="90000"/>
              </a:lnSpc>
              <a:buFont typeface="Wingdings 2" pitchFamily="18" charset="2"/>
              <a:buNone/>
            </a:pPr>
            <a:r>
              <a:rPr lang="en-US" sz="2800" dirty="0">
                <a:latin typeface="Arial" charset="0"/>
                <a:cs typeface="Arial" charset="0"/>
              </a:rPr>
              <a:t>  =&gt;</a:t>
            </a:r>
            <a:r>
              <a:rPr lang="en-US" sz="2800" dirty="0" err="1">
                <a:solidFill>
                  <a:srgbClr val="00B0F0"/>
                </a:solidFill>
                <a:latin typeface="Arial" charset="0"/>
                <a:cs typeface="Arial" charset="0"/>
              </a:rPr>
              <a:t>photoisomerization</a:t>
            </a:r>
            <a:r>
              <a:rPr lang="en-US" sz="2800" dirty="0">
                <a:latin typeface="Arial" charset="0"/>
                <a:cs typeface="Arial" charset="0"/>
              </a:rPr>
              <a:t> converting the toxic native </a:t>
            </a:r>
            <a:r>
              <a:rPr lang="en-US" sz="2800" dirty="0" err="1">
                <a:latin typeface="Arial" charset="0"/>
                <a:cs typeface="Arial" charset="0"/>
              </a:rPr>
              <a:t>unconjugated</a:t>
            </a:r>
            <a:r>
              <a:rPr lang="en-US" sz="2800" dirty="0">
                <a:latin typeface="Arial" charset="0"/>
                <a:cs typeface="Arial" charset="0"/>
              </a:rPr>
              <a:t> 4Z,15Z-bilirubin into an </a:t>
            </a:r>
            <a:r>
              <a:rPr lang="en-US" sz="2800" dirty="0" err="1">
                <a:latin typeface="Arial" charset="0"/>
                <a:cs typeface="Arial" charset="0"/>
              </a:rPr>
              <a:t>unconjugated</a:t>
            </a:r>
            <a:r>
              <a:rPr lang="en-US" sz="2800" dirty="0">
                <a:latin typeface="Arial" charset="0"/>
                <a:cs typeface="Arial" charset="0"/>
              </a:rPr>
              <a:t> </a:t>
            </a:r>
            <a:r>
              <a:rPr lang="en-US" sz="2800" dirty="0" err="1">
                <a:latin typeface="Arial" charset="0"/>
                <a:cs typeface="Arial" charset="0"/>
              </a:rPr>
              <a:t>configurational</a:t>
            </a:r>
            <a:r>
              <a:rPr lang="en-US" sz="2800" dirty="0">
                <a:latin typeface="Arial" charset="0"/>
                <a:cs typeface="Arial" charset="0"/>
              </a:rPr>
              <a:t> isomer, 4Z,15E-bilirubin, which can then be excreted in bile without conjugation, is reversible </a:t>
            </a:r>
          </a:p>
          <a:p>
            <a:pPr lvl="1">
              <a:lnSpc>
                <a:spcPct val="90000"/>
              </a:lnSpc>
              <a:buFont typeface="Wingdings 2" pitchFamily="18" charset="2"/>
              <a:buNone/>
            </a:pPr>
            <a:r>
              <a:rPr lang="en-US" sz="2800" dirty="0">
                <a:latin typeface="Arial" charset="0"/>
                <a:cs typeface="Arial" charset="0"/>
              </a:rPr>
              <a:t>=&gt;</a:t>
            </a:r>
            <a:r>
              <a:rPr lang="en-US" sz="2800" dirty="0">
                <a:solidFill>
                  <a:srgbClr val="00B0F0"/>
                </a:solidFill>
                <a:latin typeface="Arial" charset="0"/>
                <a:cs typeface="Arial" charset="0"/>
              </a:rPr>
              <a:t>structural </a:t>
            </a:r>
            <a:r>
              <a:rPr lang="en-US" sz="2800" dirty="0" err="1">
                <a:solidFill>
                  <a:srgbClr val="00B0F0"/>
                </a:solidFill>
                <a:latin typeface="Arial" charset="0"/>
                <a:cs typeface="Arial" charset="0"/>
              </a:rPr>
              <a:t>isomerization</a:t>
            </a:r>
            <a:r>
              <a:rPr lang="en-US" sz="2800" dirty="0">
                <a:solidFill>
                  <a:srgbClr val="00B0F0"/>
                </a:solidFill>
                <a:latin typeface="Arial" charset="0"/>
                <a:cs typeface="Arial" charset="0"/>
              </a:rPr>
              <a:t> </a:t>
            </a:r>
            <a:r>
              <a:rPr lang="en-US" sz="2800" dirty="0">
                <a:latin typeface="Arial" charset="0"/>
                <a:cs typeface="Arial" charset="0"/>
              </a:rPr>
              <a:t>converts </a:t>
            </a:r>
            <a:r>
              <a:rPr lang="en-US" sz="2800" b="1" u="sng" dirty="0">
                <a:latin typeface="Arial" charset="0"/>
                <a:cs typeface="Arial" charset="0"/>
              </a:rPr>
              <a:t>bilirubin</a:t>
            </a:r>
            <a:r>
              <a:rPr lang="en-US" sz="2800" dirty="0">
                <a:latin typeface="Arial" charset="0"/>
                <a:cs typeface="Arial" charset="0"/>
              </a:rPr>
              <a:t> to </a:t>
            </a:r>
            <a:r>
              <a:rPr lang="en-US" sz="2800" u="sng" dirty="0" err="1">
                <a:latin typeface="Arial" charset="0"/>
                <a:cs typeface="Arial" charset="0"/>
              </a:rPr>
              <a:t>lamirubin</a:t>
            </a:r>
            <a:r>
              <a:rPr lang="en-US" sz="2800" dirty="0">
                <a:latin typeface="Arial" charset="0"/>
                <a:cs typeface="Arial" charset="0"/>
              </a:rPr>
              <a:t> which can be </a:t>
            </a:r>
            <a:r>
              <a:rPr lang="en-US" sz="2800" dirty="0" err="1">
                <a:latin typeface="Arial" charset="0"/>
                <a:cs typeface="Arial" charset="0"/>
              </a:rPr>
              <a:t>excred</a:t>
            </a:r>
            <a:r>
              <a:rPr lang="en-US" sz="2800" dirty="0">
                <a:latin typeface="Arial" charset="0"/>
                <a:cs typeface="Arial" charset="0"/>
              </a:rPr>
              <a:t> without conjugation, not reversible </a:t>
            </a:r>
          </a:p>
          <a:p>
            <a:pPr lvl="1">
              <a:lnSpc>
                <a:spcPct val="90000"/>
              </a:lnSpc>
              <a:buFont typeface="Wingdings 2" pitchFamily="18" charset="2"/>
              <a:buNone/>
            </a:pPr>
            <a:r>
              <a:rPr lang="en-US" sz="2800" dirty="0">
                <a:latin typeface="Arial" charset="0"/>
                <a:cs typeface="Arial" charset="0"/>
              </a:rPr>
              <a:t>=&gt;</a:t>
            </a:r>
            <a:r>
              <a:rPr lang="en-US" sz="2800" dirty="0" err="1">
                <a:solidFill>
                  <a:srgbClr val="00B0F0"/>
                </a:solidFill>
                <a:latin typeface="Arial" charset="0"/>
                <a:cs typeface="Arial" charset="0"/>
              </a:rPr>
              <a:t>photooxidation</a:t>
            </a:r>
            <a:r>
              <a:rPr lang="en-US" sz="2800" dirty="0">
                <a:latin typeface="Arial" charset="0"/>
                <a:cs typeface="Arial" charset="0"/>
              </a:rPr>
              <a:t>    converts </a:t>
            </a:r>
            <a:r>
              <a:rPr lang="en-US" sz="2800" b="1" dirty="0">
                <a:latin typeface="Arial" charset="0"/>
                <a:cs typeface="Arial" charset="0"/>
              </a:rPr>
              <a:t>bilirubin</a:t>
            </a:r>
            <a:r>
              <a:rPr lang="en-US" sz="2800" dirty="0">
                <a:latin typeface="Arial" charset="0"/>
                <a:cs typeface="Arial" charset="0"/>
              </a:rPr>
              <a:t> in to </a:t>
            </a:r>
            <a:r>
              <a:rPr lang="en-US" sz="2800" b="1" u="sng" dirty="0">
                <a:latin typeface="Arial" charset="0"/>
                <a:cs typeface="Arial" charset="0"/>
              </a:rPr>
              <a:t>small polar products </a:t>
            </a:r>
            <a:r>
              <a:rPr lang="en-US" sz="2800" dirty="0">
                <a:latin typeface="Arial" charset="0"/>
                <a:cs typeface="Arial" charset="0"/>
              </a:rPr>
              <a:t>which can be excreted via urine  </a:t>
            </a:r>
          </a:p>
          <a:p>
            <a:endParaRPr lang="en-US" dirty="0"/>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7498080" cy="1219200"/>
          </a:xfrm>
        </p:spPr>
        <p:txBody>
          <a:bodyPr>
            <a:normAutofit fontScale="90000"/>
          </a:bodyPr>
          <a:lstStyle/>
          <a:p>
            <a:r>
              <a:rPr lang="en-US" sz="4000" dirty="0"/>
              <a:t>HYALINE MEMBRANE DISEASE (HMD</a:t>
            </a:r>
            <a:r>
              <a:rPr lang="en-US" dirty="0"/>
              <a:t>)</a:t>
            </a:r>
            <a:br>
              <a:rPr lang="en-US" dirty="0"/>
            </a:br>
            <a:endParaRPr lang="en-US" dirty="0"/>
          </a:p>
        </p:txBody>
      </p:sp>
      <p:sp>
        <p:nvSpPr>
          <p:cNvPr id="3" name="Content Placeholder 2"/>
          <p:cNvSpPr>
            <a:spLocks noGrp="1"/>
          </p:cNvSpPr>
          <p:nvPr>
            <p:ph idx="1"/>
          </p:nvPr>
        </p:nvSpPr>
        <p:spPr>
          <a:xfrm>
            <a:off x="609600" y="1447800"/>
            <a:ext cx="8077200" cy="4678363"/>
          </a:xfrm>
        </p:spPr>
        <p:txBody>
          <a:bodyPr>
            <a:normAutofit/>
          </a:bodyPr>
          <a:lstStyle/>
          <a:p>
            <a:pPr lvl="0">
              <a:buNone/>
            </a:pPr>
            <a:r>
              <a:rPr lang="en-US" b="1" dirty="0"/>
              <a:t>Incidence </a:t>
            </a:r>
          </a:p>
          <a:p>
            <a:r>
              <a:rPr lang="en-US" dirty="0"/>
              <a:t>RDS is an acute illness, usually of preterm infants, developing within 4–6hrs of birth.</a:t>
            </a:r>
          </a:p>
          <a:p>
            <a:pPr lvl="0"/>
            <a:r>
              <a:rPr lang="en-US" dirty="0"/>
              <a:t>Most common cause of RD in preterm infants </a:t>
            </a:r>
          </a:p>
          <a:p>
            <a:pPr lvl="1"/>
            <a:r>
              <a:rPr lang="en-US" dirty="0"/>
              <a:t>60 – 80% &lt;28wk, </a:t>
            </a:r>
          </a:p>
          <a:p>
            <a:pPr lvl="1"/>
            <a:r>
              <a:rPr lang="en-US" dirty="0"/>
              <a:t>15 – 30% between 32 and 36 wk and</a:t>
            </a:r>
          </a:p>
          <a:p>
            <a:pPr lvl="1"/>
            <a:r>
              <a:rPr lang="en-US" dirty="0"/>
              <a:t> In about 5% of infants beyond 37 wk of gestation</a:t>
            </a:r>
          </a:p>
          <a:p>
            <a:pPr lvl="0"/>
            <a:endParaRPr lang="en-US" dirty="0"/>
          </a:p>
          <a:p>
            <a:pPr lvl="2"/>
            <a:endParaRPr lang="en-US" dirty="0"/>
          </a:p>
          <a:p>
            <a:pPr lvl="3">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14</a:t>
            </a:fld>
            <a:endParaRPr lang="en-US"/>
          </a:p>
        </p:txBody>
      </p:sp>
    </p:spTree>
  </p:cSld>
  <p:clrMapOvr>
    <a:masterClrMapping/>
  </p:clrMapOvr>
  <p:transition spd="slow">
    <p:wip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457200"/>
            <a:ext cx="8229600" cy="6019800"/>
          </a:xfrm>
        </p:spPr>
        <p:txBody>
          <a:bodyPr/>
          <a:lstStyle/>
          <a:p>
            <a:pPr>
              <a:buFontTx/>
              <a:buChar char="-"/>
            </a:pPr>
            <a:r>
              <a:rPr lang="en-US" sz="2800" dirty="0">
                <a:latin typeface="Arial" charset="0"/>
                <a:cs typeface="Arial" charset="0"/>
              </a:rPr>
              <a:t>Phototherapy decreases the need for exchange transfusion </a:t>
            </a:r>
          </a:p>
          <a:p>
            <a:pPr>
              <a:buFontTx/>
              <a:buChar char="-"/>
            </a:pPr>
            <a:r>
              <a:rPr lang="en-US" sz="2800" dirty="0">
                <a:latin typeface="Arial" charset="0"/>
                <a:cs typeface="Arial" charset="0"/>
              </a:rPr>
              <a:t>Its effect depends on:</a:t>
            </a:r>
          </a:p>
          <a:p>
            <a:pPr>
              <a:buFontTx/>
              <a:buNone/>
            </a:pPr>
            <a:r>
              <a:rPr lang="en-US" sz="2800" dirty="0">
                <a:latin typeface="Arial" charset="0"/>
                <a:cs typeface="Arial" charset="0"/>
              </a:rPr>
              <a:t>	1. Light energy emitted in the effective range of wavelength </a:t>
            </a:r>
          </a:p>
          <a:p>
            <a:pPr>
              <a:buFontTx/>
              <a:buNone/>
            </a:pPr>
            <a:r>
              <a:rPr lang="en-US" sz="2800" dirty="0">
                <a:latin typeface="Arial" charset="0"/>
                <a:cs typeface="Arial" charset="0"/>
              </a:rPr>
              <a:t>	2. The distance b/n the light and the neonate </a:t>
            </a:r>
          </a:p>
          <a:p>
            <a:pPr>
              <a:buFontTx/>
              <a:buNone/>
            </a:pPr>
            <a:r>
              <a:rPr lang="en-US" sz="2800" dirty="0">
                <a:latin typeface="Arial" charset="0"/>
                <a:cs typeface="Arial" charset="0"/>
              </a:rPr>
              <a:t>	3. the amount of skin exposed</a:t>
            </a:r>
          </a:p>
          <a:p>
            <a:pPr>
              <a:buFontTx/>
              <a:buNone/>
            </a:pPr>
            <a:r>
              <a:rPr lang="en-US" sz="2800" dirty="0">
                <a:latin typeface="Arial" charset="0"/>
                <a:cs typeface="Arial" charset="0"/>
              </a:rPr>
              <a:t>	4. rate of </a:t>
            </a:r>
            <a:r>
              <a:rPr lang="en-US" sz="2800" dirty="0" err="1">
                <a:latin typeface="Arial" charset="0"/>
                <a:cs typeface="Arial" charset="0"/>
              </a:rPr>
              <a:t>hemolysis</a:t>
            </a:r>
            <a:endParaRPr lang="en-US" sz="2800" dirty="0">
              <a:latin typeface="Arial" charset="0"/>
              <a:cs typeface="Arial" charset="0"/>
            </a:endParaRPr>
          </a:p>
          <a:p>
            <a:pPr>
              <a:buFontTx/>
              <a:buNone/>
            </a:pPr>
            <a:r>
              <a:rPr lang="en-US" sz="2800" dirty="0">
                <a:latin typeface="Arial" charset="0"/>
                <a:cs typeface="Arial" charset="0"/>
              </a:rPr>
              <a:t>	5. metabolism &amp; excretion of bilirubin</a:t>
            </a:r>
          </a:p>
        </p:txBody>
      </p:sp>
    </p:spTree>
  </p:cSld>
  <p:clrMapOvr>
    <a:masterClrMapping/>
  </p:clrMapOvr>
  <p:transition spd="slow">
    <p:wip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381000"/>
            <a:ext cx="8229600" cy="6172200"/>
          </a:xfrm>
        </p:spPr>
        <p:txBody>
          <a:bodyPr/>
          <a:lstStyle/>
          <a:p>
            <a:pPr>
              <a:buFontTx/>
              <a:buChar char="-"/>
            </a:pPr>
            <a:r>
              <a:rPr lang="en-US" sz="2800" dirty="0">
                <a:latin typeface="Arial" charset="0"/>
                <a:cs typeface="Arial" charset="0"/>
              </a:rPr>
              <a:t>Phototherapy D/C when</a:t>
            </a:r>
          </a:p>
          <a:p>
            <a:pPr>
              <a:buFontTx/>
              <a:buNone/>
            </a:pPr>
            <a:r>
              <a:rPr lang="en-US" sz="2800" dirty="0">
                <a:latin typeface="Arial" charset="0"/>
                <a:cs typeface="Arial" charset="0"/>
              </a:rPr>
              <a:t>	1. Bilirubin level is lower enough to eliminate the risk of </a:t>
            </a:r>
            <a:r>
              <a:rPr lang="en-US" sz="2800" dirty="0" err="1">
                <a:latin typeface="Arial" charset="0"/>
                <a:cs typeface="Arial" charset="0"/>
              </a:rPr>
              <a:t>kernicterus</a:t>
            </a:r>
            <a:r>
              <a:rPr lang="en-US" sz="2800" dirty="0">
                <a:latin typeface="Arial" charset="0"/>
                <a:cs typeface="Arial" charset="0"/>
              </a:rPr>
              <a:t> </a:t>
            </a:r>
          </a:p>
          <a:p>
            <a:pPr lvl="1"/>
            <a:r>
              <a:rPr lang="en-US" dirty="0"/>
              <a:t>The serum bilirubin level at which phototherapy is discontinued varies. </a:t>
            </a:r>
          </a:p>
          <a:p>
            <a:pPr lvl="2"/>
            <a:r>
              <a:rPr lang="en-US" dirty="0"/>
              <a:t>Declining serum bilirubin levels below 13mg/dl (215mmol) are generally accepted as necessary for stopping phototherapy.</a:t>
            </a:r>
            <a:endParaRPr lang="en-US" dirty="0">
              <a:latin typeface="Arial" charset="0"/>
              <a:cs typeface="Arial" charset="0"/>
            </a:endParaRPr>
          </a:p>
          <a:p>
            <a:pPr>
              <a:buFontTx/>
              <a:buNone/>
            </a:pPr>
            <a:r>
              <a:rPr lang="en-US" sz="2800" dirty="0">
                <a:latin typeface="Arial" charset="0"/>
                <a:cs typeface="Arial" charset="0"/>
              </a:rPr>
              <a:t>  	2. the risk factor for the newborn is resolved</a:t>
            </a:r>
          </a:p>
          <a:p>
            <a:pPr>
              <a:buFontTx/>
              <a:buNone/>
            </a:pPr>
            <a:r>
              <a:rPr lang="en-US" sz="2800" dirty="0">
                <a:latin typeface="Arial" charset="0"/>
                <a:cs typeface="Arial" charset="0"/>
              </a:rPr>
              <a:t>	3. the neonate is older enough to handle the bilirubin load </a:t>
            </a:r>
          </a:p>
          <a:p>
            <a:pPr>
              <a:buFontTx/>
              <a:buNone/>
            </a:pPr>
            <a:r>
              <a:rPr lang="en-US" sz="2800" dirty="0">
                <a:latin typeface="Arial" charset="0"/>
                <a:cs typeface="Arial" charset="0"/>
              </a:rPr>
              <a:t> </a:t>
            </a:r>
            <a:r>
              <a:rPr lang="en-US" sz="2800" dirty="0">
                <a:solidFill>
                  <a:schemeClr val="accent2"/>
                </a:solidFill>
                <a:latin typeface="Arial" charset="0"/>
                <a:cs typeface="Arial" charset="0"/>
              </a:rPr>
              <a:t>- </a:t>
            </a:r>
            <a:r>
              <a:rPr lang="en-US" sz="2800" dirty="0">
                <a:latin typeface="Arial" charset="0"/>
                <a:cs typeface="Arial" charset="0"/>
              </a:rPr>
              <a:t>Contraindications  </a:t>
            </a:r>
          </a:p>
          <a:p>
            <a:pPr>
              <a:buFontTx/>
              <a:buNone/>
            </a:pPr>
            <a:r>
              <a:rPr lang="en-US" sz="2800" dirty="0">
                <a:latin typeface="Arial" charset="0"/>
                <a:cs typeface="Arial" charset="0"/>
              </a:rPr>
              <a:t>		Direct </a:t>
            </a:r>
            <a:r>
              <a:rPr lang="en-US" sz="2800" dirty="0" err="1">
                <a:latin typeface="Arial" charset="0"/>
                <a:cs typeface="Arial" charset="0"/>
              </a:rPr>
              <a:t>hyperbil</a:t>
            </a:r>
            <a:r>
              <a:rPr lang="en-US" sz="2800" dirty="0">
                <a:latin typeface="Arial" charset="0"/>
                <a:cs typeface="Arial" charset="0"/>
              </a:rPr>
              <a:t>.</a:t>
            </a:r>
          </a:p>
          <a:p>
            <a:pPr>
              <a:buFontTx/>
              <a:buNone/>
            </a:pPr>
            <a:endParaRPr lang="en-US" sz="2800" dirty="0">
              <a:latin typeface="Arial" charset="0"/>
              <a:cs typeface="Arial" charset="0"/>
            </a:endParaRPr>
          </a:p>
        </p:txBody>
      </p:sp>
    </p:spTree>
  </p:cSld>
  <p:clrMapOvr>
    <a:masterClrMapping/>
  </p:clrMapOvr>
  <p:transition spd="slow">
    <p:wip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200" i="1" dirty="0"/>
              <a:t>Side effects of phototherapy</a:t>
            </a:r>
            <a:endParaRPr lang="en-US" sz="3200" dirty="0"/>
          </a:p>
        </p:txBody>
      </p:sp>
      <p:sp>
        <p:nvSpPr>
          <p:cNvPr id="52227" name="Content Placeholder 2"/>
          <p:cNvSpPr>
            <a:spLocks noGrp="1"/>
          </p:cNvSpPr>
          <p:nvPr>
            <p:ph idx="1"/>
          </p:nvPr>
        </p:nvSpPr>
        <p:spPr/>
        <p:txBody>
          <a:bodyPr/>
          <a:lstStyle/>
          <a:p>
            <a:r>
              <a:rPr lang="en-US" sz="2400" dirty="0">
                <a:latin typeface="Arial" charset="0"/>
                <a:cs typeface="Arial" charset="0"/>
              </a:rPr>
              <a:t>Insensible water loss</a:t>
            </a:r>
          </a:p>
          <a:p>
            <a:r>
              <a:rPr lang="en-US" sz="2400" dirty="0">
                <a:latin typeface="Arial" charset="0"/>
                <a:cs typeface="Arial" charset="0"/>
              </a:rPr>
              <a:t>Watery and frequent stool</a:t>
            </a:r>
          </a:p>
          <a:p>
            <a:r>
              <a:rPr lang="en-US" sz="2400" dirty="0">
                <a:latin typeface="Arial" charset="0"/>
                <a:cs typeface="Arial" charset="0"/>
              </a:rPr>
              <a:t>Retinal damage</a:t>
            </a:r>
          </a:p>
          <a:p>
            <a:r>
              <a:rPr lang="en-US" sz="2400" dirty="0" err="1">
                <a:latin typeface="Arial" charset="0"/>
                <a:cs typeface="Arial" charset="0"/>
              </a:rPr>
              <a:t>Erythema</a:t>
            </a:r>
            <a:r>
              <a:rPr lang="en-US" sz="2400" dirty="0">
                <a:latin typeface="Arial" charset="0"/>
                <a:cs typeface="Arial" charset="0"/>
              </a:rPr>
              <a:t> and increased blood flow</a:t>
            </a:r>
          </a:p>
          <a:p>
            <a:r>
              <a:rPr lang="en-US" sz="2400" dirty="0">
                <a:latin typeface="Arial" charset="0"/>
                <a:cs typeface="Arial" charset="0"/>
              </a:rPr>
              <a:t>Bronze baby syndrome (with increased CB) </a:t>
            </a:r>
          </a:p>
          <a:p>
            <a:r>
              <a:rPr lang="en-US" sz="2400" dirty="0">
                <a:latin typeface="Arial" charset="0"/>
                <a:cs typeface="Arial" charset="0"/>
              </a:rPr>
              <a:t>Low calcium level (in preterm)</a:t>
            </a:r>
          </a:p>
          <a:p>
            <a:r>
              <a:rPr lang="en-US" sz="2400" dirty="0">
                <a:latin typeface="Arial" charset="0"/>
                <a:cs typeface="Arial" charset="0"/>
              </a:rPr>
              <a:t>Interferes with maternal infant bonding</a:t>
            </a:r>
          </a:p>
          <a:p>
            <a:endParaRPr lang="en-US" dirty="0"/>
          </a:p>
        </p:txBody>
      </p:sp>
    </p:spTree>
  </p:cSld>
  <p:clrMapOvr>
    <a:masterClrMapping/>
  </p:clrMapOvr>
  <p:transition spd="slow">
    <p:wip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533400"/>
            <a:ext cx="8229600" cy="6419850"/>
          </a:xfrm>
        </p:spPr>
        <p:txBody>
          <a:bodyPr/>
          <a:lstStyle/>
          <a:p>
            <a:pPr marL="609600" indent="-609600">
              <a:buFont typeface="Wingdings" pitchFamily="2" charset="2"/>
              <a:buNone/>
            </a:pPr>
            <a:r>
              <a:rPr lang="en-US" sz="2800" dirty="0">
                <a:latin typeface="Arial" charset="0"/>
                <a:cs typeface="Arial" charset="0"/>
              </a:rPr>
              <a:t>b)Exchange Transfusion </a:t>
            </a:r>
          </a:p>
          <a:p>
            <a:pPr marL="609600" indent="-609600">
              <a:buFont typeface="Wingdings 2" pitchFamily="18" charset="2"/>
              <a:buNone/>
            </a:pPr>
            <a:r>
              <a:rPr lang="en-US" sz="2400" dirty="0">
                <a:latin typeface="Arial" charset="0"/>
                <a:cs typeface="Arial" charset="0"/>
              </a:rPr>
              <a:t>    Indication </a:t>
            </a:r>
          </a:p>
          <a:p>
            <a:pPr marL="990600" lvl="1" indent="-533400">
              <a:buFontTx/>
              <a:buAutoNum type="arabicPeriod"/>
            </a:pPr>
            <a:r>
              <a:rPr lang="en-US" dirty="0">
                <a:latin typeface="Arial" charset="0"/>
                <a:cs typeface="Arial" charset="0"/>
              </a:rPr>
              <a:t>If phototherapy fails to lower UCB</a:t>
            </a:r>
          </a:p>
          <a:p>
            <a:pPr marL="990600" lvl="1" indent="-533400">
              <a:buFontTx/>
              <a:buAutoNum type="arabicPeriod"/>
            </a:pPr>
            <a:r>
              <a:rPr lang="en-US" dirty="0">
                <a:latin typeface="Arial" charset="0"/>
                <a:cs typeface="Arial" charset="0"/>
              </a:rPr>
              <a:t>If risk of </a:t>
            </a:r>
            <a:r>
              <a:rPr lang="en-US" dirty="0" err="1">
                <a:latin typeface="Arial" charset="0"/>
                <a:cs typeface="Arial" charset="0"/>
              </a:rPr>
              <a:t>kernicterus</a:t>
            </a:r>
            <a:r>
              <a:rPr lang="en-US" dirty="0">
                <a:latin typeface="Arial" charset="0"/>
                <a:cs typeface="Arial" charset="0"/>
              </a:rPr>
              <a:t> exceeds risk of procedure </a:t>
            </a:r>
          </a:p>
          <a:p>
            <a:pPr marL="990600" lvl="1" indent="-533400">
              <a:buFontTx/>
              <a:buAutoNum type="arabicPeriod"/>
            </a:pPr>
            <a:r>
              <a:rPr lang="en-US" dirty="0">
                <a:latin typeface="Arial" charset="0"/>
                <a:cs typeface="Arial" charset="0"/>
              </a:rPr>
              <a:t>If newborn has sign of </a:t>
            </a:r>
            <a:r>
              <a:rPr lang="en-US" dirty="0" err="1">
                <a:latin typeface="Arial" charset="0"/>
                <a:cs typeface="Arial" charset="0"/>
              </a:rPr>
              <a:t>kernicterus</a:t>
            </a:r>
            <a:endParaRPr lang="en-US" dirty="0">
              <a:latin typeface="Arial" charset="0"/>
              <a:cs typeface="Arial" charset="0"/>
            </a:endParaRPr>
          </a:p>
          <a:p>
            <a:pPr marL="990600" lvl="1" indent="-533400">
              <a:buFontTx/>
              <a:buAutoNum type="arabicPeriod"/>
            </a:pPr>
            <a:r>
              <a:rPr lang="en-US" dirty="0">
                <a:latin typeface="Arial" charset="0"/>
                <a:cs typeface="Arial" charset="0"/>
              </a:rPr>
              <a:t>When UCB is reached to level of exchange transfusion</a:t>
            </a:r>
          </a:p>
          <a:p>
            <a:pPr marL="990600" lvl="1" indent="-533400">
              <a:buFontTx/>
              <a:buAutoNum type="arabicPeriod"/>
            </a:pPr>
            <a:r>
              <a:rPr lang="en-US" dirty="0">
                <a:latin typeface="Arial" charset="0"/>
                <a:cs typeface="Arial" charset="0"/>
              </a:rPr>
              <a:t>When rising Bilirubin is faster</a:t>
            </a:r>
          </a:p>
          <a:p>
            <a:pPr marL="990600" lvl="1" indent="-533400">
              <a:buFontTx/>
              <a:buNone/>
            </a:pPr>
            <a:r>
              <a:rPr lang="en-US" dirty="0">
                <a:latin typeface="Arial" charset="0"/>
                <a:cs typeface="Arial" charset="0"/>
              </a:rPr>
              <a:t>	(0.5mg/dl/hrs) cord blood bilirubin &gt;5mg/dl &amp; </a:t>
            </a:r>
            <a:r>
              <a:rPr lang="en-US" dirty="0" err="1">
                <a:latin typeface="Arial" charset="0"/>
                <a:cs typeface="Arial" charset="0"/>
              </a:rPr>
              <a:t>Hb</a:t>
            </a:r>
            <a:r>
              <a:rPr lang="en-US" dirty="0">
                <a:latin typeface="Arial" charset="0"/>
                <a:cs typeface="Arial" charset="0"/>
              </a:rPr>
              <a:t> </a:t>
            </a:r>
            <a:r>
              <a:rPr lang="en-US" dirty="0">
                <a:latin typeface="Arial" charset="0"/>
                <a:cs typeface="Arial" charset="0"/>
                <a:sym typeface="Symbol" pitchFamily="18" charset="2"/>
              </a:rPr>
              <a:t> 10gm/dl with the condition:</a:t>
            </a:r>
          </a:p>
          <a:p>
            <a:pPr marL="990600" lvl="1" indent="-533400">
              <a:buFontTx/>
              <a:buNone/>
            </a:pPr>
            <a:r>
              <a:rPr lang="en-US" dirty="0">
                <a:latin typeface="Arial" charset="0"/>
                <a:cs typeface="Arial" charset="0"/>
                <a:sym typeface="Symbol" pitchFamily="18" charset="2"/>
              </a:rPr>
              <a:t>		- previous </a:t>
            </a:r>
            <a:r>
              <a:rPr lang="en-US" dirty="0" err="1">
                <a:latin typeface="Arial" charset="0"/>
                <a:cs typeface="Arial" charset="0"/>
                <a:sym typeface="Symbol" pitchFamily="18" charset="2"/>
              </a:rPr>
              <a:t>kernicterus</a:t>
            </a:r>
            <a:r>
              <a:rPr lang="en-US" dirty="0">
                <a:latin typeface="Arial" charset="0"/>
                <a:cs typeface="Arial" charset="0"/>
                <a:sym typeface="Symbol" pitchFamily="18" charset="2"/>
              </a:rPr>
              <a:t> or severe </a:t>
            </a:r>
          </a:p>
          <a:p>
            <a:pPr marL="990600" lvl="1" indent="-533400">
              <a:buFontTx/>
              <a:buNone/>
            </a:pPr>
            <a:r>
              <a:rPr lang="en-US" dirty="0">
                <a:latin typeface="Arial" charset="0"/>
                <a:cs typeface="Arial" charset="0"/>
                <a:sym typeface="Symbol" pitchFamily="18" charset="2"/>
              </a:rPr>
              <a:t>		  erythroblastosis in sibling </a:t>
            </a:r>
          </a:p>
          <a:p>
            <a:pPr marL="990600" lvl="1" indent="-533400">
              <a:buFontTx/>
              <a:buNone/>
            </a:pPr>
            <a:r>
              <a:rPr lang="en-US" dirty="0">
                <a:latin typeface="Arial" charset="0"/>
                <a:cs typeface="Arial" charset="0"/>
                <a:sym typeface="Symbol" pitchFamily="18" charset="2"/>
              </a:rPr>
              <a:t>		- </a:t>
            </a:r>
            <a:r>
              <a:rPr lang="en-US" dirty="0" err="1">
                <a:latin typeface="Arial" charset="0"/>
                <a:cs typeface="Arial" charset="0"/>
                <a:sym typeface="Symbol" pitchFamily="18" charset="2"/>
              </a:rPr>
              <a:t>reticulocyte</a:t>
            </a:r>
            <a:r>
              <a:rPr lang="en-US" dirty="0">
                <a:latin typeface="Arial" charset="0"/>
                <a:cs typeface="Arial" charset="0"/>
                <a:sym typeface="Symbol" pitchFamily="18" charset="2"/>
              </a:rPr>
              <a:t> count &gt; 15%</a:t>
            </a:r>
          </a:p>
        </p:txBody>
      </p:sp>
    </p:spTree>
  </p:cSld>
  <p:clrMapOvr>
    <a:masterClrMapping/>
  </p:clrMapOvr>
  <p:transition spd="slow">
    <p:wip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dirty="0"/>
          </a:p>
        </p:txBody>
      </p:sp>
      <p:pic>
        <p:nvPicPr>
          <p:cNvPr id="54275" name="Picture 2"/>
          <p:cNvPicPr>
            <a:picLocks noGrp="1" noChangeAspect="1" noChangeArrowheads="1"/>
          </p:cNvPicPr>
          <p:nvPr>
            <p:ph sz="quarter" idx="1"/>
          </p:nvPr>
        </p:nvPicPr>
        <p:blipFill>
          <a:blip r:embed="rId2"/>
          <a:srcRect/>
          <a:stretch>
            <a:fillRect/>
          </a:stretch>
        </p:blipFill>
        <p:spPr>
          <a:xfrm>
            <a:off x="533400" y="173038"/>
            <a:ext cx="7848600" cy="6548437"/>
          </a:xfrm>
          <a:noFill/>
        </p:spPr>
      </p:pic>
    </p:spTree>
  </p:cSld>
  <p:clrMapOvr>
    <a:masterClrMapping/>
  </p:clrMapOvr>
  <p:transition spd="slow">
    <p:wip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i="1" dirty="0"/>
              <a:t>Double Volume Exchange transfusion</a:t>
            </a:r>
            <a:r>
              <a:rPr lang="en-US" sz="3200" dirty="0"/>
              <a:t>  </a:t>
            </a:r>
          </a:p>
        </p:txBody>
      </p:sp>
      <p:sp>
        <p:nvSpPr>
          <p:cNvPr id="55299" name="Content Placeholder 2"/>
          <p:cNvSpPr>
            <a:spLocks noGrp="1"/>
          </p:cNvSpPr>
          <p:nvPr>
            <p:ph idx="1"/>
          </p:nvPr>
        </p:nvSpPr>
        <p:spPr/>
        <p:txBody>
          <a:bodyPr/>
          <a:lstStyle/>
          <a:p>
            <a:r>
              <a:rPr lang="en-US" sz="2400" dirty="0"/>
              <a:t>The amount of blood volume to be exchanged is equivalent to 2x the blood volume of the baby (85ml/kg )</a:t>
            </a:r>
          </a:p>
          <a:p>
            <a:r>
              <a:rPr lang="en-US" sz="2400" dirty="0"/>
              <a:t>Use fresh blood less than 24  hours</a:t>
            </a:r>
          </a:p>
          <a:p>
            <a:r>
              <a:rPr lang="en-US" sz="2400" dirty="0"/>
              <a:t>Do procedure after umbilical catheterization using aseptic technique </a:t>
            </a:r>
          </a:p>
          <a:p>
            <a:r>
              <a:rPr lang="en-US" sz="2400" dirty="0" err="1"/>
              <a:t>Heparinize</a:t>
            </a:r>
            <a:r>
              <a:rPr lang="en-US" sz="2400" dirty="0"/>
              <a:t> the catheter</a:t>
            </a:r>
          </a:p>
          <a:p>
            <a:r>
              <a:rPr lang="en-US" sz="2400" dirty="0"/>
              <a:t>The amount of blood to be removed at a time is 5ml to 20 ml</a:t>
            </a:r>
          </a:p>
          <a:p>
            <a:r>
              <a:rPr lang="en-US" sz="2400" b="1" dirty="0">
                <a:latin typeface="Arial" charset="0"/>
                <a:cs typeface="Arial" charset="0"/>
              </a:rPr>
              <a:t>O negative blood</a:t>
            </a:r>
            <a:r>
              <a:rPr lang="en-US" sz="2400" dirty="0">
                <a:latin typeface="Arial" charset="0"/>
                <a:cs typeface="Arial" charset="0"/>
              </a:rPr>
              <a:t> </a:t>
            </a:r>
            <a:r>
              <a:rPr lang="en-US" sz="2400" b="1" dirty="0">
                <a:latin typeface="Arial" charset="0"/>
                <a:cs typeface="Arial" charset="0"/>
              </a:rPr>
              <a:t>is the most preferred type of blood for exchange </a:t>
            </a:r>
            <a:r>
              <a:rPr lang="en-US" sz="2400" b="1" dirty="0" err="1">
                <a:latin typeface="Arial" charset="0"/>
                <a:cs typeface="Arial" charset="0"/>
              </a:rPr>
              <a:t>transfus</a:t>
            </a:r>
            <a:endParaRPr lang="en-US" sz="2400" dirty="0"/>
          </a:p>
        </p:txBody>
      </p:sp>
    </p:spTree>
  </p:cSld>
  <p:clrMapOvr>
    <a:masterClrMapping/>
  </p:clrMapOvr>
  <p:transition spd="slow">
    <p:wip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228600"/>
            <a:ext cx="8229600" cy="1143000"/>
          </a:xfrm>
        </p:spPr>
        <p:txBody>
          <a:bodyPr/>
          <a:lstStyle/>
          <a:p>
            <a:r>
              <a:rPr lang="en-US" sz="3200" b="1" i="1" dirty="0">
                <a:latin typeface="Arial" charset="0"/>
                <a:cs typeface="Arial" charset="0"/>
              </a:rPr>
              <a:t>Type  of blood to be transfused</a:t>
            </a:r>
            <a:endParaRPr lang="en-US" sz="3200" dirty="0">
              <a:latin typeface="Arial" charset="0"/>
              <a:cs typeface="Arial" charset="0"/>
            </a:endParaRPr>
          </a:p>
        </p:txBody>
      </p:sp>
      <p:sp>
        <p:nvSpPr>
          <p:cNvPr id="56323" name="Content Placeholder 2"/>
          <p:cNvSpPr>
            <a:spLocks noGrp="1"/>
          </p:cNvSpPr>
          <p:nvPr>
            <p:ph idx="1"/>
          </p:nvPr>
        </p:nvSpPr>
        <p:spPr>
          <a:xfrm>
            <a:off x="457200" y="1219200"/>
            <a:ext cx="8229600" cy="5355336"/>
          </a:xfrm>
        </p:spPr>
        <p:txBody>
          <a:bodyPr/>
          <a:lstStyle/>
          <a:p>
            <a:r>
              <a:rPr lang="en-US" sz="2800" dirty="0" err="1">
                <a:latin typeface="Arial" charset="0"/>
                <a:cs typeface="Arial" charset="0"/>
              </a:rPr>
              <a:t>Rh</a:t>
            </a:r>
            <a:r>
              <a:rPr lang="en-US" sz="2800" dirty="0">
                <a:latin typeface="Arial" charset="0"/>
                <a:cs typeface="Arial" charset="0"/>
              </a:rPr>
              <a:t> hemolytic disease</a:t>
            </a:r>
          </a:p>
          <a:p>
            <a:pPr lvl="1"/>
            <a:r>
              <a:rPr lang="en-US" dirty="0">
                <a:latin typeface="Arial" charset="0"/>
                <a:cs typeface="Arial" charset="0"/>
              </a:rPr>
              <a:t>give blood group compatible to the baby and RH of the mother.</a:t>
            </a:r>
          </a:p>
          <a:p>
            <a:r>
              <a:rPr lang="en-US" sz="2800" dirty="0">
                <a:latin typeface="Arial" charset="0"/>
                <a:cs typeface="Arial" charset="0"/>
              </a:rPr>
              <a:t>ABO hemolytic disease</a:t>
            </a:r>
          </a:p>
          <a:p>
            <a:pPr lvl="1"/>
            <a:r>
              <a:rPr lang="en-US" dirty="0">
                <a:latin typeface="Arial" charset="0"/>
                <a:cs typeface="Arial" charset="0"/>
              </a:rPr>
              <a:t>give blood group of the mother and </a:t>
            </a:r>
            <a:r>
              <a:rPr lang="en-US" dirty="0" err="1">
                <a:latin typeface="Arial" charset="0"/>
                <a:cs typeface="Arial" charset="0"/>
              </a:rPr>
              <a:t>Rh</a:t>
            </a:r>
            <a:r>
              <a:rPr lang="en-US" dirty="0">
                <a:latin typeface="Arial" charset="0"/>
                <a:cs typeface="Arial" charset="0"/>
              </a:rPr>
              <a:t> compatible to the newborn</a:t>
            </a:r>
          </a:p>
          <a:p>
            <a:r>
              <a:rPr lang="en-US" sz="2800" b="1" dirty="0">
                <a:latin typeface="Arial" charset="0"/>
                <a:cs typeface="Arial" charset="0"/>
              </a:rPr>
              <a:t>O negative blood</a:t>
            </a:r>
            <a:r>
              <a:rPr lang="en-US" sz="2800" dirty="0">
                <a:latin typeface="Arial" charset="0"/>
                <a:cs typeface="Arial" charset="0"/>
              </a:rPr>
              <a:t> </a:t>
            </a:r>
            <a:r>
              <a:rPr lang="en-US" sz="2800" b="1" dirty="0">
                <a:latin typeface="Arial" charset="0"/>
                <a:cs typeface="Arial" charset="0"/>
              </a:rPr>
              <a:t>is the most preferred type of blood for exchange transfusion</a:t>
            </a:r>
            <a:r>
              <a:rPr lang="en-US" b="1" dirty="0"/>
              <a:t>.</a:t>
            </a:r>
            <a:endParaRPr lang="en-US" dirty="0"/>
          </a:p>
          <a:p>
            <a:endParaRPr lang="en-US" dirty="0"/>
          </a:p>
        </p:txBody>
      </p:sp>
    </p:spTree>
  </p:cSld>
  <p:clrMapOvr>
    <a:masterClrMapping/>
  </p:clrMapOvr>
  <p:transition spd="slow">
    <p:wip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solidFill>
                  <a:schemeClr val="accent1"/>
                </a:solidFill>
                <a:latin typeface="Arial" charset="0"/>
                <a:cs typeface="Arial" charset="0"/>
              </a:rPr>
              <a:t>Monitoring</a:t>
            </a:r>
            <a:r>
              <a:rPr lang="en-US" dirty="0">
                <a:latin typeface="Arial" charset="0"/>
                <a:cs typeface="Arial" charset="0"/>
              </a:rPr>
              <a:t> </a:t>
            </a:r>
          </a:p>
        </p:txBody>
      </p:sp>
      <p:sp>
        <p:nvSpPr>
          <p:cNvPr id="57347" name="Content Placeholder 2"/>
          <p:cNvSpPr>
            <a:spLocks noGrp="1"/>
          </p:cNvSpPr>
          <p:nvPr>
            <p:ph idx="1"/>
          </p:nvPr>
        </p:nvSpPr>
        <p:spPr>
          <a:xfrm>
            <a:off x="457200" y="2057400"/>
            <a:ext cx="8229600" cy="4517136"/>
          </a:xfrm>
        </p:spPr>
        <p:txBody>
          <a:bodyPr>
            <a:normAutofit fontScale="92500"/>
          </a:bodyPr>
          <a:lstStyle/>
          <a:p>
            <a:r>
              <a:rPr lang="en-US" sz="2400" dirty="0">
                <a:latin typeface="Arial" charset="0"/>
                <a:cs typeface="Arial" charset="0"/>
              </a:rPr>
              <a:t>Strictly monitor the </a:t>
            </a:r>
            <a:r>
              <a:rPr lang="en-US" sz="2400" b="1" dirty="0">
                <a:latin typeface="Arial" charset="0"/>
                <a:cs typeface="Arial" charset="0"/>
              </a:rPr>
              <a:t>vital signs </a:t>
            </a:r>
            <a:r>
              <a:rPr lang="en-US" sz="2400" dirty="0">
                <a:latin typeface="Arial" charset="0"/>
                <a:cs typeface="Arial" charset="0"/>
              </a:rPr>
              <a:t>during the  procedure. </a:t>
            </a:r>
          </a:p>
          <a:p>
            <a:r>
              <a:rPr lang="en-US" sz="2400" dirty="0">
                <a:latin typeface="Arial" charset="0"/>
                <a:cs typeface="Arial" charset="0"/>
              </a:rPr>
              <a:t>Determine post transfusion  </a:t>
            </a:r>
            <a:r>
              <a:rPr lang="en-US" sz="2400" b="1" dirty="0">
                <a:latin typeface="Arial" charset="0"/>
                <a:cs typeface="Arial" charset="0"/>
              </a:rPr>
              <a:t>HCT 4-6 hours </a:t>
            </a:r>
            <a:r>
              <a:rPr lang="en-US" sz="2400" dirty="0">
                <a:latin typeface="Arial" charset="0"/>
                <a:cs typeface="Arial" charset="0"/>
              </a:rPr>
              <a:t>after the procedure.</a:t>
            </a:r>
          </a:p>
          <a:p>
            <a:r>
              <a:rPr lang="en-US" sz="2400" dirty="0">
                <a:latin typeface="Arial" charset="0"/>
                <a:cs typeface="Arial" charset="0"/>
              </a:rPr>
              <a:t>Determine </a:t>
            </a:r>
            <a:r>
              <a:rPr lang="en-US" sz="2400" b="1" dirty="0">
                <a:latin typeface="Arial" charset="0"/>
                <a:cs typeface="Arial" charset="0"/>
              </a:rPr>
              <a:t>bilirubin 4 hourly </a:t>
            </a:r>
            <a:r>
              <a:rPr lang="en-US" sz="2400" dirty="0">
                <a:latin typeface="Arial" charset="0"/>
                <a:cs typeface="Arial" charset="0"/>
              </a:rPr>
              <a:t>after the procedure. </a:t>
            </a:r>
          </a:p>
          <a:p>
            <a:r>
              <a:rPr lang="en-US" sz="2400" dirty="0">
                <a:latin typeface="Arial" charset="0"/>
                <a:cs typeface="Arial" charset="0"/>
              </a:rPr>
              <a:t>Monitor </a:t>
            </a:r>
            <a:r>
              <a:rPr lang="en-US" sz="2400" b="1" dirty="0">
                <a:latin typeface="Arial" charset="0"/>
                <a:cs typeface="Arial" charset="0"/>
              </a:rPr>
              <a:t>RBS every 30-60 </a:t>
            </a:r>
            <a:r>
              <a:rPr lang="en-US" sz="2400" dirty="0">
                <a:latin typeface="Arial" charset="0"/>
                <a:cs typeface="Arial" charset="0"/>
              </a:rPr>
              <a:t>minutes during the procedure and 2-4 hourly for the first 24 hours after procedure.</a:t>
            </a:r>
          </a:p>
          <a:p>
            <a:r>
              <a:rPr lang="en-US" sz="2400" dirty="0">
                <a:latin typeface="Arial" charset="0"/>
                <a:cs typeface="Arial" charset="0"/>
              </a:rPr>
              <a:t>Calcium </a:t>
            </a:r>
            <a:r>
              <a:rPr lang="en-US" sz="2400" dirty="0" err="1">
                <a:latin typeface="Arial" charset="0"/>
                <a:cs typeface="Arial" charset="0"/>
              </a:rPr>
              <a:t>gluconate</a:t>
            </a:r>
            <a:r>
              <a:rPr lang="en-US" sz="2400" dirty="0">
                <a:latin typeface="Arial" charset="0"/>
                <a:cs typeface="Arial" charset="0"/>
              </a:rPr>
              <a:t> slowly via a peripheral vein under strict cardiac monitoring after every 100ml of blood is exchanged.</a:t>
            </a:r>
          </a:p>
          <a:p>
            <a:r>
              <a:rPr lang="en-US" sz="2400" b="1" u="sng" dirty="0" err="1">
                <a:latin typeface="Arial" charset="0"/>
                <a:cs typeface="Arial" charset="0"/>
              </a:rPr>
              <a:t>Cloxacillin</a:t>
            </a:r>
            <a:r>
              <a:rPr lang="en-US" sz="2400" b="1" u="sng" dirty="0">
                <a:latin typeface="Arial" charset="0"/>
                <a:cs typeface="Arial" charset="0"/>
              </a:rPr>
              <a:t> 50mg/Kg bid for 2- 3 days and </a:t>
            </a:r>
            <a:r>
              <a:rPr lang="en-US" sz="2400" b="1" u="sng" dirty="0" err="1">
                <a:latin typeface="Arial" charset="0"/>
                <a:cs typeface="Arial" charset="0"/>
              </a:rPr>
              <a:t>gentamicin</a:t>
            </a:r>
            <a:r>
              <a:rPr lang="en-US" sz="2400" b="1" u="sng" dirty="0">
                <a:latin typeface="Arial" charset="0"/>
                <a:cs typeface="Arial" charset="0"/>
              </a:rPr>
              <a:t> 5mg/kg BID for 2-3 days.</a:t>
            </a:r>
          </a:p>
          <a:p>
            <a:r>
              <a:rPr lang="en-US" sz="2400" b="1" u="sng" dirty="0">
                <a:latin typeface="Arial" charset="0"/>
                <a:cs typeface="Arial" charset="0"/>
              </a:rPr>
              <a:t>Keep baby NPO for 4 hours before and after procedure. </a:t>
            </a:r>
          </a:p>
          <a:p>
            <a:pPr>
              <a:buNone/>
            </a:pPr>
            <a:endParaRPr lang="en-US" sz="2400" dirty="0">
              <a:latin typeface="Arial" charset="0"/>
              <a:cs typeface="Arial" charset="0"/>
            </a:endParaRPr>
          </a:p>
          <a:p>
            <a:endParaRPr lang="en-US" dirty="0"/>
          </a:p>
        </p:txBody>
      </p:sp>
    </p:spTree>
  </p:cSld>
  <p:clrMapOvr>
    <a:masterClrMapping/>
  </p:clrMapOvr>
  <p:transition spd="slow">
    <p:wip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85800"/>
            <a:ext cx="8229600" cy="762000"/>
          </a:xfrm>
        </p:spPr>
        <p:txBody>
          <a:bodyPr>
            <a:normAutofit/>
          </a:bodyPr>
          <a:lstStyle/>
          <a:p>
            <a:r>
              <a:rPr lang="en-US" dirty="0"/>
              <a:t>Cont…</a:t>
            </a:r>
          </a:p>
        </p:txBody>
      </p:sp>
      <p:sp>
        <p:nvSpPr>
          <p:cNvPr id="3" name="Content Placeholder 2"/>
          <p:cNvSpPr>
            <a:spLocks noGrp="1"/>
          </p:cNvSpPr>
          <p:nvPr>
            <p:ph sz="quarter" idx="1"/>
          </p:nvPr>
        </p:nvSpPr>
        <p:spPr>
          <a:xfrm>
            <a:off x="457200" y="1371600"/>
            <a:ext cx="8229600" cy="5202936"/>
          </a:xfrm>
        </p:spPr>
        <p:txBody>
          <a:bodyPr/>
          <a:lstStyle/>
          <a:p>
            <a:pPr marL="609600" indent="-609600">
              <a:lnSpc>
                <a:spcPct val="90000"/>
              </a:lnSpc>
              <a:defRPr/>
            </a:pPr>
            <a:r>
              <a:rPr lang="en-US" sz="2800" dirty="0">
                <a:latin typeface="Arial" charset="0"/>
                <a:cs typeface="Arial" charset="0"/>
              </a:rPr>
              <a:t>Double volume exchange transfusion </a:t>
            </a:r>
          </a:p>
          <a:p>
            <a:pPr marL="609600" indent="-609600">
              <a:lnSpc>
                <a:spcPct val="90000"/>
              </a:lnSpc>
              <a:buFontTx/>
              <a:buNone/>
              <a:defRPr/>
            </a:pPr>
            <a:r>
              <a:rPr lang="en-US" sz="2800" dirty="0">
                <a:latin typeface="Arial" charset="0"/>
                <a:cs typeface="Arial" charset="0"/>
              </a:rPr>
              <a:t>	- Replaces 85% of circulating newborn RBC</a:t>
            </a:r>
          </a:p>
          <a:p>
            <a:pPr marL="609600" indent="-609600">
              <a:lnSpc>
                <a:spcPct val="90000"/>
              </a:lnSpc>
              <a:buFontTx/>
              <a:buNone/>
              <a:defRPr/>
            </a:pPr>
            <a:r>
              <a:rPr lang="en-US" sz="2800" dirty="0">
                <a:latin typeface="Arial" charset="0"/>
                <a:cs typeface="Arial" charset="0"/>
              </a:rPr>
              <a:t>	- Reduces bilirubin level by half of the previous pre exchange value</a:t>
            </a:r>
          </a:p>
          <a:p>
            <a:pPr marL="609600" indent="-609600">
              <a:lnSpc>
                <a:spcPct val="90000"/>
              </a:lnSpc>
              <a:buFontTx/>
              <a:buNone/>
              <a:defRPr/>
            </a:pPr>
            <a:r>
              <a:rPr lang="en-US" sz="2800" dirty="0">
                <a:latin typeface="Arial" charset="0"/>
                <a:cs typeface="Arial" charset="0"/>
              </a:rPr>
              <a:t>	- Besides removing </a:t>
            </a:r>
            <a:r>
              <a:rPr lang="en-US" sz="2800" dirty="0" err="1">
                <a:latin typeface="Arial" charset="0"/>
                <a:cs typeface="Arial" charset="0"/>
              </a:rPr>
              <a:t>bilirubin</a:t>
            </a:r>
            <a:r>
              <a:rPr lang="en-US" sz="2800" dirty="0">
                <a:latin typeface="Arial" charset="0"/>
                <a:cs typeface="Arial" charset="0"/>
              </a:rPr>
              <a:t> corrects anemia</a:t>
            </a:r>
          </a:p>
          <a:p>
            <a:pPr marL="609600" indent="-609600">
              <a:lnSpc>
                <a:spcPct val="90000"/>
              </a:lnSpc>
              <a:defRPr/>
            </a:pPr>
            <a:r>
              <a:rPr lang="en-US" sz="2800" dirty="0">
                <a:latin typeface="Arial" charset="0"/>
                <a:cs typeface="Arial" charset="0"/>
              </a:rPr>
              <a:t>Baby needs to continue phototherapy after exchange transfusion</a:t>
            </a:r>
          </a:p>
          <a:p>
            <a:pPr>
              <a:defRPr/>
            </a:pPr>
            <a:endParaRPr lang="en-US" sz="2800" dirty="0"/>
          </a:p>
        </p:txBody>
      </p:sp>
    </p:spTree>
  </p:cSld>
  <p:clrMapOvr>
    <a:masterClrMapping/>
  </p:clrMapOvr>
  <p:transition spd="slow">
    <p:wip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274638"/>
            <a:ext cx="8001000" cy="1143000"/>
          </a:xfrm>
        </p:spPr>
        <p:txBody>
          <a:bodyPr/>
          <a:lstStyle/>
          <a:p>
            <a:r>
              <a:rPr lang="en-US" dirty="0">
                <a:solidFill>
                  <a:schemeClr val="accent1"/>
                </a:solidFill>
                <a:latin typeface="Arial" charset="0"/>
                <a:cs typeface="Arial" charset="0"/>
              </a:rPr>
              <a:t>Complications</a:t>
            </a:r>
            <a:endParaRPr lang="en-US" dirty="0">
              <a:solidFill>
                <a:schemeClr val="accent1"/>
              </a:solidFill>
            </a:endParaRPr>
          </a:p>
        </p:txBody>
      </p:sp>
      <p:sp>
        <p:nvSpPr>
          <p:cNvPr id="59395" name="Content Placeholder 2"/>
          <p:cNvSpPr>
            <a:spLocks noGrp="1"/>
          </p:cNvSpPr>
          <p:nvPr>
            <p:ph sz="quarter" idx="1"/>
          </p:nvPr>
        </p:nvSpPr>
        <p:spPr>
          <a:xfrm>
            <a:off x="457200" y="1219200"/>
            <a:ext cx="8229600" cy="5355336"/>
          </a:xfrm>
        </p:spPr>
        <p:txBody>
          <a:bodyPr/>
          <a:lstStyle/>
          <a:p>
            <a:pPr>
              <a:lnSpc>
                <a:spcPct val="90000"/>
              </a:lnSpc>
              <a:buFont typeface="Wingdings" pitchFamily="2" charset="2"/>
              <a:buChar char="Ø"/>
            </a:pPr>
            <a:r>
              <a:rPr lang="en-US" sz="2400" dirty="0">
                <a:latin typeface="Arial" charset="0"/>
                <a:cs typeface="Arial" charset="0"/>
              </a:rPr>
              <a:t>Thrombocytopenia</a:t>
            </a:r>
          </a:p>
          <a:p>
            <a:pPr>
              <a:lnSpc>
                <a:spcPct val="90000"/>
              </a:lnSpc>
              <a:buFont typeface="Wingdings" pitchFamily="2" charset="2"/>
              <a:buChar char="Ø"/>
            </a:pPr>
            <a:r>
              <a:rPr lang="en-US" sz="2400" dirty="0">
                <a:latin typeface="Arial" charset="0"/>
                <a:cs typeface="Arial" charset="0"/>
              </a:rPr>
              <a:t>Portal vein thrombosis/perforation</a:t>
            </a:r>
          </a:p>
          <a:p>
            <a:pPr>
              <a:lnSpc>
                <a:spcPct val="90000"/>
              </a:lnSpc>
              <a:buFont typeface="Wingdings" pitchFamily="2" charset="2"/>
              <a:buChar char="Ø"/>
            </a:pPr>
            <a:r>
              <a:rPr lang="en-US" sz="2400" dirty="0">
                <a:latin typeface="Arial" charset="0"/>
                <a:cs typeface="Arial" charset="0"/>
              </a:rPr>
              <a:t>Necrotizing </a:t>
            </a:r>
            <a:r>
              <a:rPr lang="en-US" sz="2400" dirty="0" err="1">
                <a:latin typeface="Arial" charset="0"/>
                <a:cs typeface="Arial" charset="0"/>
              </a:rPr>
              <a:t>Enterocolitis</a:t>
            </a:r>
            <a:endParaRPr lang="en-US" sz="2400" dirty="0">
              <a:latin typeface="Arial" charset="0"/>
              <a:cs typeface="Arial" charset="0"/>
            </a:endParaRPr>
          </a:p>
          <a:p>
            <a:pPr>
              <a:lnSpc>
                <a:spcPct val="90000"/>
              </a:lnSpc>
              <a:buFont typeface="Wingdings" pitchFamily="2" charset="2"/>
              <a:buChar char="Ø"/>
            </a:pPr>
            <a:r>
              <a:rPr lang="en-US" sz="2400" dirty="0">
                <a:latin typeface="Arial" charset="0"/>
                <a:cs typeface="Arial" charset="0"/>
              </a:rPr>
              <a:t>Cardiac </a:t>
            </a:r>
            <a:r>
              <a:rPr lang="en-US" sz="2400" dirty="0" err="1">
                <a:latin typeface="Arial" charset="0"/>
                <a:cs typeface="Arial" charset="0"/>
              </a:rPr>
              <a:t>arrythmias</a:t>
            </a:r>
            <a:r>
              <a:rPr lang="en-US" sz="2400" dirty="0">
                <a:latin typeface="Arial" charset="0"/>
                <a:cs typeface="Arial" charset="0"/>
              </a:rPr>
              <a:t>, volume overload</a:t>
            </a:r>
          </a:p>
          <a:p>
            <a:pPr>
              <a:lnSpc>
                <a:spcPct val="90000"/>
              </a:lnSpc>
              <a:buFont typeface="Wingdings" pitchFamily="2" charset="2"/>
              <a:buChar char="Ø"/>
            </a:pPr>
            <a:r>
              <a:rPr lang="en-US" sz="2400" dirty="0" err="1">
                <a:latin typeface="Arial" charset="0"/>
                <a:cs typeface="Arial" charset="0"/>
              </a:rPr>
              <a:t>Hypocalcemia</a:t>
            </a:r>
            <a:r>
              <a:rPr lang="en-US" sz="2400" dirty="0">
                <a:latin typeface="Arial" charset="0"/>
                <a:cs typeface="Arial" charset="0"/>
              </a:rPr>
              <a:t>, </a:t>
            </a:r>
            <a:r>
              <a:rPr lang="en-US" sz="2400" dirty="0" err="1">
                <a:latin typeface="Arial" charset="0"/>
                <a:cs typeface="Arial" charset="0"/>
              </a:rPr>
              <a:t>Hypomagnesemia</a:t>
            </a:r>
            <a:r>
              <a:rPr lang="en-US" sz="2400" dirty="0">
                <a:latin typeface="Arial" charset="0"/>
                <a:cs typeface="Arial" charset="0"/>
              </a:rPr>
              <a:t>, Hypoglycemia, and </a:t>
            </a:r>
            <a:r>
              <a:rPr lang="en-US" sz="2400" dirty="0" err="1">
                <a:latin typeface="Arial" charset="0"/>
                <a:cs typeface="Arial" charset="0"/>
              </a:rPr>
              <a:t>Hyperkalemia</a:t>
            </a:r>
            <a:endParaRPr lang="en-US" sz="2400" dirty="0">
              <a:latin typeface="Arial" charset="0"/>
              <a:cs typeface="Arial" charset="0"/>
            </a:endParaRPr>
          </a:p>
          <a:p>
            <a:pPr>
              <a:lnSpc>
                <a:spcPct val="90000"/>
              </a:lnSpc>
              <a:buFont typeface="Wingdings" pitchFamily="2" charset="2"/>
              <a:buChar char="Ø"/>
            </a:pPr>
            <a:r>
              <a:rPr lang="en-US" sz="2400" dirty="0">
                <a:latin typeface="Arial" charset="0"/>
                <a:cs typeface="Arial" charset="0"/>
              </a:rPr>
              <a:t>Acidosis</a:t>
            </a:r>
          </a:p>
          <a:p>
            <a:pPr>
              <a:lnSpc>
                <a:spcPct val="90000"/>
              </a:lnSpc>
              <a:buFont typeface="Wingdings" pitchFamily="2" charset="2"/>
              <a:buChar char="Ø"/>
            </a:pPr>
            <a:r>
              <a:rPr lang="en-US" sz="2400" dirty="0">
                <a:latin typeface="Arial" charset="0"/>
                <a:cs typeface="Arial" charset="0"/>
              </a:rPr>
              <a:t>Respiratory &amp; metabolic </a:t>
            </a:r>
            <a:r>
              <a:rPr lang="en-US" sz="2400" dirty="0" err="1">
                <a:latin typeface="Arial" charset="0"/>
                <a:cs typeface="Arial" charset="0"/>
              </a:rPr>
              <a:t>accidosis</a:t>
            </a:r>
            <a:endParaRPr lang="en-US" sz="2400" dirty="0">
              <a:latin typeface="Arial" charset="0"/>
              <a:cs typeface="Arial" charset="0"/>
            </a:endParaRPr>
          </a:p>
          <a:p>
            <a:pPr>
              <a:lnSpc>
                <a:spcPct val="90000"/>
              </a:lnSpc>
              <a:buFont typeface="Wingdings" pitchFamily="2" charset="2"/>
              <a:buChar char="Ø"/>
            </a:pPr>
            <a:r>
              <a:rPr lang="en-US" sz="2400" dirty="0">
                <a:latin typeface="Arial" charset="0"/>
                <a:cs typeface="Arial" charset="0"/>
              </a:rPr>
              <a:t>HIV, Hepatitis B &amp; C  infection</a:t>
            </a:r>
          </a:p>
          <a:p>
            <a:pPr>
              <a:lnSpc>
                <a:spcPct val="90000"/>
              </a:lnSpc>
              <a:buFont typeface="Wingdings" pitchFamily="2" charset="2"/>
              <a:buChar char="Ø"/>
            </a:pPr>
            <a:r>
              <a:rPr lang="en-US" sz="2400" dirty="0">
                <a:latin typeface="Arial" charset="0"/>
                <a:cs typeface="Arial" charset="0"/>
              </a:rPr>
              <a:t>Graft </a:t>
            </a:r>
            <a:r>
              <a:rPr lang="en-US" sz="2400" dirty="0" err="1">
                <a:latin typeface="Arial" charset="0"/>
                <a:cs typeface="Arial" charset="0"/>
              </a:rPr>
              <a:t>vs</a:t>
            </a:r>
            <a:r>
              <a:rPr lang="en-US" sz="2400" dirty="0">
                <a:latin typeface="Arial" charset="0"/>
                <a:cs typeface="Arial" charset="0"/>
              </a:rPr>
              <a:t> host disease</a:t>
            </a:r>
          </a:p>
          <a:p>
            <a:pPr>
              <a:lnSpc>
                <a:spcPct val="90000"/>
              </a:lnSpc>
              <a:buFont typeface="Wingdings" pitchFamily="2" charset="2"/>
              <a:buChar char="Ø"/>
            </a:pPr>
            <a:r>
              <a:rPr lang="en-US" sz="2400" dirty="0">
                <a:latin typeface="Arial" charset="0"/>
                <a:cs typeface="Arial" charset="0"/>
              </a:rPr>
              <a:t>Death </a:t>
            </a:r>
          </a:p>
          <a:p>
            <a:pPr>
              <a:lnSpc>
                <a:spcPct val="90000"/>
              </a:lnSpc>
              <a:buFont typeface="Wingdings" pitchFamily="2" charset="2"/>
              <a:buChar char="Ø"/>
            </a:pPr>
            <a:endParaRPr lang="en-US" sz="2400" dirty="0">
              <a:latin typeface="Arial" charset="0"/>
              <a:cs typeface="Arial" charset="0"/>
            </a:endParaRPr>
          </a:p>
          <a:p>
            <a:endParaRPr lang="en-US"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685800"/>
          </a:xfrm>
        </p:spPr>
        <p:txBody>
          <a:bodyPr>
            <a:normAutofit fontScale="90000"/>
          </a:bodyPr>
          <a:lstStyle/>
          <a:p>
            <a:r>
              <a:rPr lang="en-US" dirty="0"/>
              <a:t>Factors predisposing to RDS</a:t>
            </a:r>
          </a:p>
        </p:txBody>
      </p:sp>
      <p:sp>
        <p:nvSpPr>
          <p:cNvPr id="3" name="Content Placeholder 2"/>
          <p:cNvSpPr>
            <a:spLocks noGrp="1"/>
          </p:cNvSpPr>
          <p:nvPr>
            <p:ph idx="1"/>
          </p:nvPr>
        </p:nvSpPr>
        <p:spPr>
          <a:xfrm>
            <a:off x="685800" y="1371600"/>
            <a:ext cx="8458200" cy="4754563"/>
          </a:xfrm>
        </p:spPr>
        <p:txBody>
          <a:bodyPr>
            <a:normAutofit fontScale="85000" lnSpcReduction="20000"/>
          </a:bodyPr>
          <a:lstStyle/>
          <a:p>
            <a:pPr>
              <a:buNone/>
            </a:pPr>
            <a:r>
              <a:rPr lang="en-US" b="1" dirty="0"/>
              <a:t>Maternal factors</a:t>
            </a:r>
          </a:p>
          <a:p>
            <a:r>
              <a:rPr lang="en-US" dirty="0"/>
              <a:t>Diabetes</a:t>
            </a:r>
          </a:p>
          <a:p>
            <a:r>
              <a:rPr lang="en-US" dirty="0"/>
              <a:t>Hypertension</a:t>
            </a:r>
          </a:p>
          <a:p>
            <a:r>
              <a:rPr lang="en-US" dirty="0"/>
              <a:t>Multiple pregnancy</a:t>
            </a:r>
          </a:p>
          <a:p>
            <a:r>
              <a:rPr lang="en-US" dirty="0"/>
              <a:t>Malnutrition</a:t>
            </a:r>
          </a:p>
          <a:p>
            <a:r>
              <a:rPr lang="en-US" dirty="0"/>
              <a:t>Familial disposition</a:t>
            </a:r>
          </a:p>
          <a:p>
            <a:pPr>
              <a:buNone/>
            </a:pPr>
            <a:r>
              <a:rPr lang="en-US" b="1" dirty="0"/>
              <a:t>Perinatal factors</a:t>
            </a:r>
          </a:p>
          <a:p>
            <a:r>
              <a:rPr lang="en-US" dirty="0"/>
              <a:t>Premature delivery</a:t>
            </a:r>
          </a:p>
          <a:p>
            <a:r>
              <a:rPr lang="en-US" dirty="0"/>
              <a:t>Cesarean section</a:t>
            </a:r>
          </a:p>
          <a:p>
            <a:r>
              <a:rPr lang="en-US" dirty="0"/>
              <a:t>Male gender</a:t>
            </a:r>
          </a:p>
          <a:p>
            <a:r>
              <a:rPr lang="en-US" dirty="0"/>
              <a:t>Birth depression</a:t>
            </a:r>
          </a:p>
          <a:p>
            <a:r>
              <a:rPr lang="en-US" dirty="0"/>
              <a:t>Timing of cord clamping</a:t>
            </a:r>
          </a:p>
          <a:p>
            <a:r>
              <a:rPr lang="en-US" dirty="0"/>
              <a:t>Hypothermia</a:t>
            </a:r>
          </a:p>
          <a:p>
            <a:r>
              <a:rPr lang="en-US" dirty="0"/>
              <a:t>Hemolytic disease of the newborn</a:t>
            </a:r>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15</a:t>
            </a:fld>
            <a:endParaRPr lang="en-US"/>
          </a:p>
        </p:txBody>
      </p:sp>
    </p:spTree>
  </p:cSld>
  <p:clrMapOvr>
    <a:masterClrMapping/>
  </p:clrMapOvr>
  <p:transition spd="slow">
    <p:wip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304800"/>
            <a:ext cx="8229600" cy="6248400"/>
          </a:xfrm>
        </p:spPr>
        <p:txBody>
          <a:bodyPr/>
          <a:lstStyle/>
          <a:p>
            <a:pPr>
              <a:lnSpc>
                <a:spcPct val="90000"/>
              </a:lnSpc>
              <a:buFontTx/>
              <a:buNone/>
              <a:defRPr/>
            </a:pPr>
            <a:endParaRPr lang="en-US" sz="2800" dirty="0">
              <a:latin typeface="Arial" pitchFamily="34" charset="0"/>
              <a:cs typeface="Arial" pitchFamily="34" charset="0"/>
              <a:sym typeface="Symbol" pitchFamily="18" charset="2"/>
            </a:endParaRPr>
          </a:p>
          <a:p>
            <a:pPr>
              <a:lnSpc>
                <a:spcPct val="90000"/>
              </a:lnSpc>
              <a:buFontTx/>
              <a:buNone/>
              <a:defRPr/>
            </a:pPr>
            <a:r>
              <a:rPr lang="en-US" sz="2800" dirty="0">
                <a:latin typeface="Arial" pitchFamily="34" charset="0"/>
                <a:cs typeface="Arial" pitchFamily="34" charset="0"/>
                <a:sym typeface="Symbol" pitchFamily="18" charset="2"/>
              </a:rPr>
              <a:t>C. Pharmacologic therapy</a:t>
            </a:r>
          </a:p>
          <a:p>
            <a:pPr>
              <a:lnSpc>
                <a:spcPct val="90000"/>
              </a:lnSpc>
              <a:buFontTx/>
              <a:buNone/>
              <a:defRPr/>
            </a:pPr>
            <a:r>
              <a:rPr lang="en-US" sz="2800" dirty="0">
                <a:latin typeface="Arial" pitchFamily="34" charset="0"/>
                <a:cs typeface="Arial" pitchFamily="34" charset="0"/>
                <a:sym typeface="Symbol" pitchFamily="18" charset="2"/>
              </a:rPr>
              <a:t>	</a:t>
            </a:r>
          </a:p>
          <a:p>
            <a:pPr>
              <a:lnSpc>
                <a:spcPct val="90000"/>
              </a:lnSpc>
              <a:buFontTx/>
              <a:buNone/>
              <a:defRPr/>
            </a:pPr>
            <a:r>
              <a:rPr lang="en-US" sz="2800" dirty="0">
                <a:latin typeface="Arial" pitchFamily="34" charset="0"/>
                <a:cs typeface="Arial" pitchFamily="34" charset="0"/>
                <a:sym typeface="Symbol" pitchFamily="18" charset="2"/>
              </a:rPr>
              <a:t>To reduce unconjugated </a:t>
            </a:r>
            <a:r>
              <a:rPr lang="en-US" sz="2800" dirty="0" err="1">
                <a:latin typeface="Arial" pitchFamily="34" charset="0"/>
                <a:cs typeface="Arial" pitchFamily="34" charset="0"/>
                <a:sym typeface="Symbol" pitchFamily="18" charset="2"/>
              </a:rPr>
              <a:t>hyperbilirubinemia</a:t>
            </a:r>
            <a:r>
              <a:rPr lang="en-US" sz="2800" dirty="0">
                <a:latin typeface="Arial" pitchFamily="34" charset="0"/>
                <a:cs typeface="Arial" pitchFamily="34" charset="0"/>
                <a:sym typeface="Symbol" pitchFamily="18" charset="2"/>
              </a:rPr>
              <a:t> which is less practical in our setup</a:t>
            </a:r>
          </a:p>
          <a:p>
            <a:pPr marL="514350" indent="-514350">
              <a:lnSpc>
                <a:spcPct val="90000"/>
              </a:lnSpc>
              <a:buFontTx/>
              <a:buAutoNum type="arabicPeriod"/>
              <a:defRPr/>
            </a:pPr>
            <a:r>
              <a:rPr lang="en-US" sz="2800" dirty="0">
                <a:solidFill>
                  <a:srgbClr val="00CCFF"/>
                </a:solidFill>
                <a:latin typeface="Arial" pitchFamily="34" charset="0"/>
                <a:cs typeface="Arial" pitchFamily="34" charset="0"/>
                <a:sym typeface="Symbol" pitchFamily="18" charset="2"/>
              </a:rPr>
              <a:t>Phenobarbital therapy</a:t>
            </a:r>
            <a:r>
              <a:rPr lang="en-US" sz="2800" dirty="0">
                <a:latin typeface="Arial" pitchFamily="34" charset="0"/>
                <a:cs typeface="Arial" pitchFamily="34" charset="0"/>
                <a:sym typeface="Symbol" pitchFamily="18" charset="2"/>
              </a:rPr>
              <a:t>  </a:t>
            </a:r>
          </a:p>
          <a:p>
            <a:pPr marL="514350" indent="-514350">
              <a:lnSpc>
                <a:spcPct val="90000"/>
              </a:lnSpc>
              <a:buFontTx/>
              <a:buAutoNum type="arabicPeriod"/>
              <a:defRPr/>
            </a:pPr>
            <a:r>
              <a:rPr lang="en-US" sz="2800" dirty="0" err="1">
                <a:solidFill>
                  <a:srgbClr val="00CCFF"/>
                </a:solidFill>
                <a:latin typeface="Arial" pitchFamily="34" charset="0"/>
                <a:cs typeface="Arial" pitchFamily="34" charset="0"/>
              </a:rPr>
              <a:t>Metaloporphyrins</a:t>
            </a:r>
            <a:endParaRPr lang="en-US" sz="2800" dirty="0">
              <a:latin typeface="Arial" pitchFamily="34" charset="0"/>
              <a:cs typeface="Arial" pitchFamily="34" charset="0"/>
              <a:sym typeface="Symbol" pitchFamily="18" charset="2"/>
            </a:endParaRPr>
          </a:p>
          <a:p>
            <a:pPr marL="457200" indent="-457200">
              <a:lnSpc>
                <a:spcPct val="90000"/>
              </a:lnSpc>
              <a:buFont typeface="Wingdings 2" pitchFamily="18" charset="2"/>
              <a:buNone/>
              <a:defRPr/>
            </a:pPr>
            <a:endParaRPr lang="en-US" sz="2800" dirty="0">
              <a:latin typeface="Arial" pitchFamily="34" charset="0"/>
              <a:cs typeface="Arial" pitchFamily="34" charset="0"/>
              <a:sym typeface="Symbol" pitchFamily="18" charset="2"/>
            </a:endParaRPr>
          </a:p>
        </p:txBody>
      </p:sp>
    </p:spTree>
  </p:cSld>
  <p:clrMapOvr>
    <a:masterClrMapping/>
  </p:clrMapOvr>
  <p:transition spd="slow">
    <p:wip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a:latin typeface="Tahoma" pitchFamily="34" charset="0"/>
                <a:ea typeface="Tahoma" pitchFamily="34" charset="0"/>
                <a:cs typeface="Tahoma" pitchFamily="34" charset="0"/>
              </a:rPr>
              <a:t>Hemorrhagic Disorders</a:t>
            </a:r>
            <a:r>
              <a:rPr lang="en-US" sz="2400" b="1" dirty="0">
                <a:latin typeface="Tahoma" pitchFamily="34" charset="0"/>
                <a:ea typeface="Tahoma" pitchFamily="34" charset="0"/>
                <a:cs typeface="Tahoma" pitchFamily="34" charset="0"/>
              </a:rPr>
              <a:t>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935480"/>
            <a:ext cx="9144000" cy="4922520"/>
          </a:xfrm>
        </p:spPr>
        <p:txBody>
          <a:bodyPr>
            <a:normAutofit lnSpcReduction="10000"/>
          </a:bodyPr>
          <a:lstStyle/>
          <a:p>
            <a:pPr>
              <a:buNone/>
            </a:pPr>
            <a:r>
              <a:rPr lang="en-US" sz="2400" b="1" dirty="0">
                <a:latin typeface="Tahoma" pitchFamily="34" charset="0"/>
                <a:ea typeface="Tahoma" pitchFamily="34" charset="0"/>
                <a:cs typeface="Tahoma" pitchFamily="34" charset="0"/>
              </a:rPr>
              <a:t>Pathophysiology </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Neonatal hemorrhagic disorders are bleeding disorders that are manifested within 5 days of life and related to vitamin k deficiency.</a:t>
            </a:r>
          </a:p>
          <a:p>
            <a:pPr lvl="0"/>
            <a:r>
              <a:rPr lang="en-US" sz="2400" dirty="0">
                <a:latin typeface="Tahoma" pitchFamily="34" charset="0"/>
                <a:ea typeface="Tahoma" pitchFamily="34" charset="0"/>
                <a:cs typeface="Tahoma" pitchFamily="34" charset="0"/>
              </a:rPr>
              <a:t>In neonatal hemorrhagic disorders </a:t>
            </a:r>
            <a:r>
              <a:rPr lang="en-US" sz="2400" dirty="0" err="1">
                <a:latin typeface="Tahoma" pitchFamily="34" charset="0"/>
                <a:ea typeface="Tahoma" pitchFamily="34" charset="0"/>
                <a:cs typeface="Tahoma" pitchFamily="34" charset="0"/>
              </a:rPr>
              <a:t>vit</a:t>
            </a:r>
            <a:r>
              <a:rPr lang="en-US" sz="2400" dirty="0">
                <a:latin typeface="Tahoma" pitchFamily="34" charset="0"/>
                <a:ea typeface="Tahoma" pitchFamily="34" charset="0"/>
                <a:cs typeface="Tahoma" pitchFamily="34" charset="0"/>
              </a:rPr>
              <a:t> k stores are absent in new born, thereby impeding the action of </a:t>
            </a:r>
            <a:r>
              <a:rPr lang="en-US" sz="2400" dirty="0" err="1">
                <a:latin typeface="Tahoma" pitchFamily="34" charset="0"/>
                <a:ea typeface="Tahoma" pitchFamily="34" charset="0"/>
                <a:cs typeface="Tahoma" pitchFamily="34" charset="0"/>
              </a:rPr>
              <a:t>vit</a:t>
            </a:r>
            <a:r>
              <a:rPr lang="en-US" sz="2400" dirty="0">
                <a:latin typeface="Tahoma" pitchFamily="34" charset="0"/>
                <a:ea typeface="Tahoma" pitchFamily="34" charset="0"/>
                <a:cs typeface="Tahoma" pitchFamily="34" charset="0"/>
              </a:rPr>
              <a:t> k dependent coagulating factors II,VII,X.</a:t>
            </a:r>
          </a:p>
          <a:p>
            <a:pPr>
              <a:buNone/>
            </a:pPr>
            <a:r>
              <a:rPr lang="en-US" sz="2400" b="1" dirty="0">
                <a:latin typeface="Tahoma" pitchFamily="34" charset="0"/>
                <a:ea typeface="Tahoma" pitchFamily="34" charset="0"/>
                <a:cs typeface="Tahoma" pitchFamily="34" charset="0"/>
              </a:rPr>
              <a:t>C/M</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Usually present during 2</a:t>
            </a:r>
            <a:r>
              <a:rPr lang="en-US" sz="2400" baseline="30000" dirty="0">
                <a:latin typeface="Tahoma" pitchFamily="34" charset="0"/>
                <a:ea typeface="Tahoma" pitchFamily="34" charset="0"/>
                <a:cs typeface="Tahoma" pitchFamily="34" charset="0"/>
              </a:rPr>
              <a:t>nd</a:t>
            </a:r>
            <a:r>
              <a:rPr lang="en-US" sz="2400" dirty="0">
                <a:latin typeface="Tahoma" pitchFamily="34" charset="0"/>
                <a:ea typeface="Tahoma" pitchFamily="34" charset="0"/>
                <a:cs typeface="Tahoma" pitchFamily="34" charset="0"/>
              </a:rPr>
              <a:t> or 3</a:t>
            </a:r>
            <a:r>
              <a:rPr lang="en-US" sz="2400" baseline="30000" dirty="0">
                <a:latin typeface="Tahoma" pitchFamily="34" charset="0"/>
                <a:ea typeface="Tahoma" pitchFamily="34" charset="0"/>
                <a:cs typeface="Tahoma" pitchFamily="34" charset="0"/>
              </a:rPr>
              <a:t>rd</a:t>
            </a:r>
            <a:r>
              <a:rPr lang="en-US" sz="2400" dirty="0">
                <a:latin typeface="Tahoma" pitchFamily="34" charset="0"/>
                <a:ea typeface="Tahoma" pitchFamily="34" charset="0"/>
                <a:cs typeface="Tahoma" pitchFamily="34" charset="0"/>
              </a:rPr>
              <a:t> day of life </a:t>
            </a:r>
          </a:p>
          <a:p>
            <a:pPr lvl="0"/>
            <a:r>
              <a:rPr lang="en-US" sz="2400" dirty="0">
                <a:latin typeface="Tahoma" pitchFamily="34" charset="0"/>
                <a:ea typeface="Tahoma" pitchFamily="34" charset="0"/>
                <a:cs typeface="Tahoma" pitchFamily="34" charset="0"/>
              </a:rPr>
              <a:t>Oozing from umbilicus or circumcision site </a:t>
            </a:r>
          </a:p>
          <a:p>
            <a:pPr lvl="0"/>
            <a:r>
              <a:rPr lang="en-US" sz="2400" dirty="0">
                <a:latin typeface="Tahoma" pitchFamily="34" charset="0"/>
                <a:ea typeface="Tahoma" pitchFamily="34" charset="0"/>
                <a:cs typeface="Tahoma" pitchFamily="34" charset="0"/>
              </a:rPr>
              <a:t>Bloody tarry stools </a:t>
            </a:r>
          </a:p>
          <a:p>
            <a:pPr lvl="0"/>
            <a:r>
              <a:rPr lang="en-US" sz="2400" dirty="0">
                <a:latin typeface="Tahoma" pitchFamily="34" charset="0"/>
                <a:ea typeface="Tahoma" pitchFamily="34" charset="0"/>
                <a:cs typeface="Tahoma" pitchFamily="34" charset="0"/>
              </a:rPr>
              <a:t>Hematuria, ecchymosed/</a:t>
            </a:r>
            <a:r>
              <a:rPr lang="en-US" sz="2400" dirty="0" err="1">
                <a:latin typeface="Tahoma" pitchFamily="34" charset="0"/>
                <a:ea typeface="Tahoma" pitchFamily="34" charset="0"/>
                <a:cs typeface="Tahoma" pitchFamily="34" charset="0"/>
              </a:rPr>
              <a:t>petechiae</a:t>
            </a:r>
            <a:r>
              <a:rPr lang="en-US" sz="2400" dirty="0">
                <a:latin typeface="Tahoma" pitchFamily="34" charset="0"/>
                <a:ea typeface="Tahoma" pitchFamily="34" charset="0"/>
                <a:cs typeface="Tahoma" pitchFamily="34" charset="0"/>
              </a:rPr>
              <a:t>, epistaxis, are also indicate hemorrhagic disorders </a:t>
            </a:r>
          </a:p>
          <a:p>
            <a:pPr>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524000"/>
            <a:ext cx="9144000" cy="5334000"/>
          </a:xfrm>
        </p:spPr>
        <p:txBody>
          <a:bodyPr>
            <a:normAutofit/>
          </a:bodyPr>
          <a:lstStyle/>
          <a:p>
            <a:pPr>
              <a:buNone/>
            </a:pPr>
            <a:r>
              <a:rPr lang="en-US" sz="2400" dirty="0">
                <a:latin typeface="Tahoma" pitchFamily="34" charset="0"/>
                <a:ea typeface="Tahoma" pitchFamily="34" charset="0"/>
                <a:cs typeface="Tahoma" pitchFamily="34" charset="0"/>
              </a:rPr>
              <a:t> </a:t>
            </a:r>
            <a:r>
              <a:rPr lang="en-US" sz="2400" b="1" dirty="0">
                <a:latin typeface="Tahoma" pitchFamily="34" charset="0"/>
                <a:ea typeface="Tahoma" pitchFamily="34" charset="0"/>
                <a:cs typeface="Tahoma" pitchFamily="34" charset="0"/>
              </a:rPr>
              <a:t>Dx</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-confirmed by   lab findings of abnormal clotting times when normal platelet and fibrinogen levels are found </a:t>
            </a:r>
          </a:p>
          <a:p>
            <a:pPr>
              <a:buNone/>
            </a:pPr>
            <a:r>
              <a:rPr lang="en-US" sz="2400" b="1" dirty="0" err="1">
                <a:latin typeface="Tahoma" pitchFamily="34" charset="0"/>
                <a:ea typeface="Tahoma" pitchFamily="34" charset="0"/>
                <a:cs typeface="Tahoma" pitchFamily="34" charset="0"/>
              </a:rPr>
              <a:t>Mx</a:t>
            </a:r>
            <a:r>
              <a:rPr lang="en-US" sz="2400" b="1" dirty="0">
                <a:latin typeface="Tahoma" pitchFamily="34" charset="0"/>
                <a:ea typeface="Tahoma" pitchFamily="34" charset="0"/>
                <a:cs typeface="Tahoma" pitchFamily="34" charset="0"/>
              </a:rPr>
              <a:t> or Nursing care </a:t>
            </a:r>
            <a:endParaRPr lang="en-US" sz="2400" dirty="0">
              <a:latin typeface="Tahoma" pitchFamily="34" charset="0"/>
              <a:ea typeface="Tahoma" pitchFamily="34" charset="0"/>
              <a:cs typeface="Tahoma" pitchFamily="34" charset="0"/>
            </a:endParaRPr>
          </a:p>
          <a:p>
            <a:pPr lvl="0"/>
            <a:r>
              <a:rPr lang="en-US" sz="2400" dirty="0" err="1">
                <a:latin typeface="Tahoma" pitchFamily="34" charset="0"/>
                <a:ea typeface="Tahoma" pitchFamily="34" charset="0"/>
                <a:cs typeface="Tahoma" pitchFamily="34" charset="0"/>
              </a:rPr>
              <a:t>Mx</a:t>
            </a:r>
            <a:r>
              <a:rPr lang="en-US" sz="2400" dirty="0">
                <a:latin typeface="Tahoma" pitchFamily="34" charset="0"/>
                <a:ea typeface="Tahoma" pitchFamily="34" charset="0"/>
                <a:cs typeface="Tahoma" pitchFamily="34" charset="0"/>
              </a:rPr>
              <a:t> of hemorrhagic disorder in new born   is aimed at prevention</a:t>
            </a:r>
          </a:p>
          <a:p>
            <a:pPr lvl="0"/>
            <a:r>
              <a:rPr lang="en-US" sz="2400" dirty="0" err="1">
                <a:latin typeface="Tahoma" pitchFamily="34" charset="0"/>
                <a:ea typeface="Tahoma" pitchFamily="34" charset="0"/>
                <a:cs typeface="Tahoma" pitchFamily="34" charset="0"/>
              </a:rPr>
              <a:t>vit</a:t>
            </a:r>
            <a:r>
              <a:rPr lang="en-US" sz="2400" dirty="0">
                <a:latin typeface="Tahoma" pitchFamily="34" charset="0"/>
                <a:ea typeface="Tahoma" pitchFamily="34" charset="0"/>
                <a:cs typeface="Tahoma" pitchFamily="34" charset="0"/>
              </a:rPr>
              <a:t>  k administration with in the first 24 hrs </a:t>
            </a:r>
          </a:p>
          <a:p>
            <a:pPr lvl="0"/>
            <a:r>
              <a:rPr lang="en-US" sz="2400" dirty="0">
                <a:latin typeface="Tahoma" pitchFamily="34" charset="0"/>
                <a:ea typeface="Tahoma" pitchFamily="34" charset="0"/>
                <a:cs typeface="Tahoma" pitchFamily="34" charset="0"/>
              </a:rPr>
              <a:t>When hemorrhagic disease occurred, avoid taking temperatures rectally, giving injections or drawing blood. Handle gently, monitor vital sign, monitor signs for bleeding.</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lstStyle/>
          <a:p>
            <a:r>
              <a:rPr lang="en-US" sz="2400" b="1" dirty="0">
                <a:latin typeface="Tahoma" pitchFamily="34" charset="0"/>
                <a:ea typeface="Tahoma" pitchFamily="34" charset="0"/>
                <a:cs typeface="Tahoma" pitchFamily="34" charset="0"/>
              </a:rPr>
              <a:t>Congenital cardiac defects.</a:t>
            </a: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1"/>
            <a:ext cx="9144000" cy="5638800"/>
          </a:xfrm>
        </p:spPr>
        <p:txBody>
          <a:bodyPr>
            <a:normAutofit/>
          </a:bodyPr>
          <a:lstStyle/>
          <a:p>
            <a:r>
              <a:rPr lang="en-US" sz="2400" b="1" dirty="0">
                <a:latin typeface="Tahoma" pitchFamily="34" charset="0"/>
                <a:ea typeface="Tahoma" pitchFamily="34" charset="0"/>
                <a:cs typeface="Tahoma" pitchFamily="34" charset="0"/>
              </a:rPr>
              <a:t>Def’n</a:t>
            </a:r>
            <a:r>
              <a:rPr lang="en-US" sz="2400" dirty="0">
                <a:latin typeface="Tahoma" pitchFamily="34" charset="0"/>
                <a:ea typeface="Tahoma" pitchFamily="34" charset="0"/>
                <a:cs typeface="Tahoma" pitchFamily="34" charset="0"/>
              </a:rPr>
              <a:t>:- CHD is a structural malformation of the heart or great vessels, present at birth</a:t>
            </a:r>
          </a:p>
          <a:p>
            <a:r>
              <a:rPr lang="en-US" sz="2400" dirty="0">
                <a:latin typeface="Tahoma" pitchFamily="34" charset="0"/>
                <a:ea typeface="Tahoma" pitchFamily="34" charset="0"/>
                <a:cs typeface="Tahoma" pitchFamily="34" charset="0"/>
              </a:rPr>
              <a:t> Incidence- 0.008-0.01%</a:t>
            </a:r>
            <a:endParaRPr lang="en-US" sz="2400" b="1" dirty="0">
              <a:latin typeface="Tahoma" pitchFamily="34" charset="0"/>
              <a:ea typeface="Tahoma" pitchFamily="34" charset="0"/>
              <a:cs typeface="Tahoma" pitchFamily="34" charset="0"/>
            </a:endParaRPr>
          </a:p>
          <a:p>
            <a:pPr>
              <a:buNone/>
            </a:pPr>
            <a:r>
              <a:rPr lang="en-US" sz="2400" b="1" dirty="0">
                <a:latin typeface="Tahoma" pitchFamily="34" charset="0"/>
                <a:ea typeface="Tahoma" pitchFamily="34" charset="0"/>
                <a:cs typeface="Tahoma" pitchFamily="34" charset="0"/>
              </a:rPr>
              <a:t>The CHD is generally classified in to two:</a:t>
            </a:r>
            <a:endParaRPr lang="en-US" sz="2400" dirty="0">
              <a:latin typeface="Tahoma" pitchFamily="34" charset="0"/>
              <a:ea typeface="Tahoma" pitchFamily="34" charset="0"/>
              <a:cs typeface="Tahoma" pitchFamily="34" charset="0"/>
            </a:endParaRPr>
          </a:p>
          <a:p>
            <a:pPr lvl="0"/>
            <a:r>
              <a:rPr lang="en-US" sz="2400" dirty="0" err="1">
                <a:latin typeface="Tahoma" pitchFamily="34" charset="0"/>
                <a:ea typeface="Tahoma" pitchFamily="34" charset="0"/>
                <a:cs typeface="Tahoma" pitchFamily="34" charset="0"/>
              </a:rPr>
              <a:t>Acyanotic</a:t>
            </a:r>
            <a:r>
              <a:rPr lang="en-US" sz="2400" dirty="0">
                <a:latin typeface="Tahoma" pitchFamily="34" charset="0"/>
                <a:ea typeface="Tahoma" pitchFamily="34" charset="0"/>
                <a:cs typeface="Tahoma" pitchFamily="34" charset="0"/>
              </a:rPr>
              <a:t> heart disease </a:t>
            </a:r>
          </a:p>
          <a:p>
            <a:pPr lvl="0"/>
            <a:r>
              <a:rPr lang="en-US" sz="2400" dirty="0">
                <a:latin typeface="Tahoma" pitchFamily="34" charset="0"/>
                <a:ea typeface="Tahoma" pitchFamily="34" charset="0"/>
                <a:cs typeface="Tahoma" pitchFamily="34" charset="0"/>
              </a:rPr>
              <a:t>Cyanotic heart disease</a:t>
            </a:r>
          </a:p>
          <a:p>
            <a:pPr>
              <a:buNone/>
            </a:pPr>
            <a:r>
              <a:rPr lang="en-US" sz="2400" b="1" dirty="0">
                <a:latin typeface="Tahoma" pitchFamily="34" charset="0"/>
                <a:ea typeface="Tahoma" pitchFamily="34" charset="0"/>
                <a:cs typeface="Tahoma" pitchFamily="34" charset="0"/>
              </a:rPr>
              <a:t>1. </a:t>
            </a:r>
            <a:r>
              <a:rPr lang="en-US" sz="2400" b="1" dirty="0" err="1">
                <a:latin typeface="Tahoma" pitchFamily="34" charset="0"/>
                <a:ea typeface="Tahoma" pitchFamily="34" charset="0"/>
                <a:cs typeface="Tahoma" pitchFamily="34" charset="0"/>
              </a:rPr>
              <a:t>Acyanotic</a:t>
            </a:r>
            <a:r>
              <a:rPr lang="en-US" sz="2400" b="1" dirty="0">
                <a:latin typeface="Tahoma" pitchFamily="34" charset="0"/>
                <a:ea typeface="Tahoma" pitchFamily="34" charset="0"/>
                <a:cs typeface="Tahoma" pitchFamily="34" charset="0"/>
              </a:rPr>
              <a:t> heart disease </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It is a heart or a circulatory anomaly that involves either a stricture to the flow of b/d or a shunt that moves blood from (oxygenated to deoxygenated or from left to right shunts.)</a:t>
            </a:r>
          </a:p>
          <a:p>
            <a:pPr lvl="0"/>
            <a:r>
              <a:rPr lang="en-US" sz="2400" dirty="0">
                <a:latin typeface="Tahoma" pitchFamily="34" charset="0"/>
                <a:ea typeface="Tahoma" pitchFamily="34" charset="0"/>
                <a:cs typeface="Tahoma" pitchFamily="34" charset="0"/>
              </a:rPr>
              <a:t> No mixing of unoxygenated blood in the systemic circulation. (no cyanosis in this defect observed )</a:t>
            </a:r>
          </a:p>
          <a:p>
            <a:pPr lvl="0"/>
            <a:r>
              <a:rPr lang="en-US" sz="2400" dirty="0">
                <a:latin typeface="Tahoma" pitchFamily="34" charset="0"/>
                <a:ea typeface="Tahoma" pitchFamily="34" charset="0"/>
                <a:cs typeface="Tahoma" pitchFamily="34" charset="0"/>
              </a:rPr>
              <a:t>These disorders cause the heart to function as an ineffective pump</a:t>
            </a:r>
            <a:r>
              <a:rPr lang="en-US" sz="2400" b="1" dirty="0">
                <a:latin typeface="Tahoma" pitchFamily="34" charset="0"/>
                <a:ea typeface="Tahoma" pitchFamily="34" charset="0"/>
                <a:cs typeface="Tahoma" pitchFamily="34" charset="0"/>
              </a:rPr>
              <a:t>.</a:t>
            </a:r>
          </a:p>
        </p:txBody>
      </p:sp>
    </p:spTree>
  </p:cSld>
  <p:clrMapOvr>
    <a:masterClrMapping/>
  </p:clrMapOvr>
  <p:transition spd="slow">
    <p:wip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a:bodyPr>
          <a:lstStyle/>
          <a:p>
            <a:r>
              <a:rPr lang="en-US" sz="2400" b="1" dirty="0">
                <a:latin typeface="Tahoma" pitchFamily="34" charset="0"/>
                <a:ea typeface="Tahoma" pitchFamily="34" charset="0"/>
                <a:cs typeface="Tahoma" pitchFamily="34" charset="0"/>
              </a:rPr>
              <a:t>Examples are</a:t>
            </a:r>
            <a:r>
              <a:rPr lang="en-US" sz="2400" dirty="0">
                <a:latin typeface="Tahoma" pitchFamily="34" charset="0"/>
                <a:ea typeface="Tahoma" pitchFamily="34" charset="0"/>
                <a:cs typeface="Tahoma" pitchFamily="34" charset="0"/>
              </a:rPr>
              <a:t>:- </a:t>
            </a:r>
          </a:p>
          <a:p>
            <a:r>
              <a:rPr lang="en-US" sz="2400" dirty="0">
                <a:latin typeface="Tahoma" pitchFamily="34" charset="0"/>
                <a:ea typeface="Tahoma" pitchFamily="34" charset="0"/>
                <a:cs typeface="Tahoma" pitchFamily="34" charset="0"/>
              </a:rPr>
              <a:t>ventricular septal defects (VSD)</a:t>
            </a:r>
          </a:p>
          <a:p>
            <a:pPr lvl="1"/>
            <a:r>
              <a:rPr lang="en-US" sz="2400" dirty="0">
                <a:latin typeface="Tahoma" pitchFamily="34" charset="0"/>
                <a:ea typeface="Tahoma" pitchFamily="34" charset="0"/>
                <a:cs typeface="Tahoma" pitchFamily="34" charset="0"/>
              </a:rPr>
              <a:t>Atrial –septal defects                           left to right shunts</a:t>
            </a:r>
          </a:p>
          <a:p>
            <a:pPr lvl="1"/>
            <a:r>
              <a:rPr lang="en-US" sz="2400" dirty="0">
                <a:latin typeface="Tahoma" pitchFamily="34" charset="0"/>
                <a:ea typeface="Tahoma" pitchFamily="34" charset="0"/>
                <a:cs typeface="Tahoma" pitchFamily="34" charset="0"/>
              </a:rPr>
              <a:t>Patent ductus arteriosus </a:t>
            </a:r>
          </a:p>
          <a:p>
            <a:pPr lvl="1"/>
            <a:r>
              <a:rPr lang="en-US" sz="2400" dirty="0" err="1">
                <a:latin typeface="Tahoma" pitchFamily="34" charset="0"/>
                <a:ea typeface="Tahoma" pitchFamily="34" charset="0"/>
                <a:cs typeface="Tahoma" pitchFamily="34" charset="0"/>
              </a:rPr>
              <a:t>Coarctation</a:t>
            </a:r>
            <a:r>
              <a:rPr lang="en-US" sz="2400" dirty="0">
                <a:latin typeface="Tahoma" pitchFamily="34" charset="0"/>
                <a:ea typeface="Tahoma" pitchFamily="34" charset="0"/>
                <a:cs typeface="Tahoma" pitchFamily="34" charset="0"/>
              </a:rPr>
              <a:t> of the aorta           obstruction of  </a:t>
            </a:r>
          </a:p>
          <a:p>
            <a:pPr lvl="1"/>
            <a:r>
              <a:rPr lang="en-US" sz="2400" dirty="0">
                <a:latin typeface="Tahoma" pitchFamily="34" charset="0"/>
                <a:ea typeface="Tahoma" pitchFamily="34" charset="0"/>
                <a:cs typeface="Tahoma" pitchFamily="34" charset="0"/>
              </a:rPr>
              <a:t>Pulmonary stenosis                    blood flow</a:t>
            </a:r>
          </a:p>
          <a:p>
            <a:pPr lvl="1"/>
            <a:r>
              <a:rPr lang="en-US" sz="2400" dirty="0">
                <a:latin typeface="Tahoma" pitchFamily="34" charset="0"/>
                <a:ea typeface="Tahoma" pitchFamily="34" charset="0"/>
                <a:cs typeface="Tahoma" pitchFamily="34" charset="0"/>
              </a:rPr>
              <a:t>Aortic stenosis </a:t>
            </a:r>
          </a:p>
          <a:p>
            <a:r>
              <a:rPr lang="en-US" sz="2400" b="1" dirty="0">
                <a:latin typeface="Tahoma" pitchFamily="34" charset="0"/>
                <a:ea typeface="Tahoma" pitchFamily="34" charset="0"/>
                <a:cs typeface="Tahoma" pitchFamily="34" charset="0"/>
              </a:rPr>
              <a:t>N:B</a:t>
            </a:r>
            <a:r>
              <a:rPr lang="en-US" sz="2400" dirty="0">
                <a:latin typeface="Tahoma" pitchFamily="34" charset="0"/>
                <a:ea typeface="Tahoma" pitchFamily="34" charset="0"/>
                <a:cs typeface="Tahoma" pitchFamily="34" charset="0"/>
              </a:rPr>
              <a:t> ventricular septal defect ( VSD ) is the commonest of all CHD </a:t>
            </a:r>
            <a:r>
              <a:rPr lang="en-US" sz="2400" dirty="0" err="1">
                <a:latin typeface="Tahoma" pitchFamily="34" charset="0"/>
                <a:ea typeface="Tahoma" pitchFamily="34" charset="0"/>
                <a:cs typeface="Tahoma" pitchFamily="34" charset="0"/>
              </a:rPr>
              <a:t>tetralogy</a:t>
            </a:r>
            <a:r>
              <a:rPr lang="en-US" sz="2400" dirty="0">
                <a:latin typeface="Tahoma" pitchFamily="34" charset="0"/>
                <a:ea typeface="Tahoma" pitchFamily="34" charset="0"/>
                <a:cs typeface="Tahoma" pitchFamily="34" charset="0"/>
              </a:rPr>
              <a:t> of fallout is the most common cyanotic CHD.</a:t>
            </a:r>
          </a:p>
        </p:txBody>
      </p:sp>
      <p:sp>
        <p:nvSpPr>
          <p:cNvPr id="4" name="Right Brace 3"/>
          <p:cNvSpPr/>
          <p:nvPr/>
        </p:nvSpPr>
        <p:spPr>
          <a:xfrm>
            <a:off x="4419600" y="3810000"/>
            <a:ext cx="762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4876800" y="2590800"/>
            <a:ext cx="5334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wip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286000"/>
            <a:ext cx="9144000" cy="4572000"/>
          </a:xfrm>
        </p:spPr>
        <p:txBody>
          <a:bodyPr>
            <a:normAutofit fontScale="92500" lnSpcReduction="10000"/>
          </a:bodyPr>
          <a:lstStyle/>
          <a:p>
            <a:pPr>
              <a:buNone/>
            </a:pPr>
            <a:r>
              <a:rPr lang="en-US" sz="2400" b="1" dirty="0">
                <a:latin typeface="Tahoma" pitchFamily="34" charset="0"/>
                <a:ea typeface="Tahoma" pitchFamily="34" charset="0"/>
                <a:cs typeface="Tahoma" pitchFamily="34" charset="0"/>
              </a:rPr>
              <a:t>2. Cyanotic Heart Disease</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Cyanotic heart disease occurs when blood is shunted from the Venus to the arterial system. </a:t>
            </a:r>
          </a:p>
          <a:p>
            <a:pPr lvl="0"/>
            <a:r>
              <a:rPr lang="en-US" sz="2400" dirty="0">
                <a:latin typeface="Tahoma" pitchFamily="34" charset="0"/>
                <a:ea typeface="Tahoma" pitchFamily="34" charset="0"/>
                <a:cs typeface="Tahoma" pitchFamily="34" charset="0"/>
              </a:rPr>
              <a:t>(Deoxygenated to oxygenated, right to left shunt.)</a:t>
            </a:r>
            <a:r>
              <a:rPr lang="en-US" sz="2400" b="1"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there is mixing of unoxygenated blood in the systemic circulation.( cyanosis  is in this defect)</a:t>
            </a:r>
          </a:p>
          <a:p>
            <a:r>
              <a:rPr lang="en-US" sz="2400" dirty="0">
                <a:latin typeface="Tahoma" pitchFamily="34" charset="0"/>
                <a:ea typeface="Tahoma" pitchFamily="34" charset="0"/>
                <a:cs typeface="Tahoma" pitchFamily="34" charset="0"/>
              </a:rPr>
              <a:t>1. </a:t>
            </a:r>
            <a:r>
              <a:rPr lang="en-US" sz="2400" dirty="0" err="1">
                <a:latin typeface="Tahoma" pitchFamily="34" charset="0"/>
                <a:ea typeface="Tahoma" pitchFamily="34" charset="0"/>
                <a:cs typeface="Tahoma" pitchFamily="34" charset="0"/>
              </a:rPr>
              <a:t>Rt</a:t>
            </a:r>
            <a:r>
              <a:rPr lang="en-US" sz="2400" dirty="0">
                <a:latin typeface="Tahoma" pitchFamily="34" charset="0"/>
                <a:ea typeface="Tahoma" pitchFamily="34" charset="0"/>
                <a:cs typeface="Tahoma" pitchFamily="34" charset="0"/>
              </a:rPr>
              <a:t> to Lt shunts.</a:t>
            </a:r>
          </a:p>
          <a:p>
            <a:r>
              <a:rPr lang="en-US" sz="2400" dirty="0">
                <a:latin typeface="Tahoma" pitchFamily="34" charset="0"/>
                <a:ea typeface="Tahoma" pitchFamily="34" charset="0"/>
                <a:cs typeface="Tahoma" pitchFamily="34" charset="0"/>
              </a:rPr>
              <a:t> 2. </a:t>
            </a:r>
            <a:r>
              <a:rPr lang="en-US" sz="2400" dirty="0" err="1">
                <a:latin typeface="Tahoma" pitchFamily="34" charset="0"/>
                <a:ea typeface="Tahoma" pitchFamily="34" charset="0"/>
                <a:cs typeface="Tahoma" pitchFamily="34" charset="0"/>
              </a:rPr>
              <a:t>Tetralogy</a:t>
            </a:r>
            <a:r>
              <a:rPr lang="en-US" sz="2400" dirty="0">
                <a:latin typeface="Tahoma" pitchFamily="34" charset="0"/>
                <a:ea typeface="Tahoma" pitchFamily="34" charset="0"/>
                <a:cs typeface="Tahoma" pitchFamily="34" charset="0"/>
              </a:rPr>
              <a:t> of </a:t>
            </a:r>
            <a:r>
              <a:rPr lang="en-US" sz="2400" dirty="0" err="1">
                <a:latin typeface="Tahoma" pitchFamily="34" charset="0"/>
                <a:ea typeface="Tahoma" pitchFamily="34" charset="0"/>
                <a:cs typeface="Tahoma" pitchFamily="34" charset="0"/>
              </a:rPr>
              <a:t>fallot</a:t>
            </a:r>
            <a:r>
              <a:rPr lang="en-US" sz="2400" dirty="0">
                <a:latin typeface="Tahoma" pitchFamily="34" charset="0"/>
                <a:ea typeface="Tahoma" pitchFamily="34" charset="0"/>
                <a:cs typeface="Tahoma" pitchFamily="34" charset="0"/>
              </a:rPr>
              <a:t> </a:t>
            </a:r>
          </a:p>
          <a:p>
            <a:pPr lvl="0"/>
            <a:r>
              <a:rPr lang="en-US" sz="2400" dirty="0">
                <a:latin typeface="Tahoma" pitchFamily="34" charset="0"/>
                <a:ea typeface="Tahoma" pitchFamily="34" charset="0"/>
                <a:cs typeface="Tahoma" pitchFamily="34" charset="0"/>
              </a:rPr>
              <a:t>The most common type of cyanotic heart disease has "4" defects.</a:t>
            </a:r>
          </a:p>
          <a:p>
            <a:r>
              <a:rPr lang="en-US" sz="2400" dirty="0">
                <a:latin typeface="Tahoma" pitchFamily="34" charset="0"/>
                <a:ea typeface="Tahoma" pitchFamily="34" charset="0"/>
                <a:cs typeface="Tahoma" pitchFamily="34" charset="0"/>
              </a:rPr>
              <a:t>a. Ventricular septal defect</a:t>
            </a:r>
          </a:p>
          <a:p>
            <a:r>
              <a:rPr lang="en-US" sz="2400" dirty="0">
                <a:latin typeface="Tahoma" pitchFamily="34" charset="0"/>
                <a:ea typeface="Tahoma" pitchFamily="34" charset="0"/>
                <a:cs typeface="Tahoma" pitchFamily="34" charset="0"/>
              </a:rPr>
              <a:t>b. </a:t>
            </a:r>
            <a:r>
              <a:rPr lang="en-US" sz="2400" dirty="0" err="1">
                <a:latin typeface="Tahoma" pitchFamily="34" charset="0"/>
                <a:ea typeface="Tahoma" pitchFamily="34" charset="0"/>
                <a:cs typeface="Tahoma" pitchFamily="34" charset="0"/>
              </a:rPr>
              <a:t>Pulmonic</a:t>
            </a:r>
            <a:r>
              <a:rPr lang="en-US" sz="2400" dirty="0">
                <a:latin typeface="Tahoma" pitchFamily="34" charset="0"/>
                <a:ea typeface="Tahoma" pitchFamily="34" charset="0"/>
                <a:cs typeface="Tahoma" pitchFamily="34" charset="0"/>
              </a:rPr>
              <a:t> artery stenosis </a:t>
            </a:r>
          </a:p>
          <a:p>
            <a:r>
              <a:rPr lang="en-US" sz="2400" dirty="0">
                <a:latin typeface="Tahoma" pitchFamily="34" charset="0"/>
                <a:ea typeface="Tahoma" pitchFamily="34" charset="0"/>
                <a:cs typeface="Tahoma" pitchFamily="34" charset="0"/>
              </a:rPr>
              <a:t>C. Rt. ventricular hypertrophy </a:t>
            </a:r>
          </a:p>
          <a:p>
            <a:r>
              <a:rPr lang="en-US" sz="2400" dirty="0">
                <a:latin typeface="Tahoma" pitchFamily="34" charset="0"/>
                <a:ea typeface="Tahoma" pitchFamily="34" charset="0"/>
                <a:cs typeface="Tahoma" pitchFamily="34" charset="0"/>
              </a:rPr>
              <a:t>d. over riding or </a:t>
            </a:r>
            <a:r>
              <a:rPr lang="en-US" sz="2400" dirty="0" err="1">
                <a:latin typeface="Tahoma" pitchFamily="34" charset="0"/>
                <a:ea typeface="Tahoma" pitchFamily="34" charset="0"/>
                <a:cs typeface="Tahoma" pitchFamily="34" charset="0"/>
              </a:rPr>
              <a:t>dextro</a:t>
            </a:r>
            <a:r>
              <a:rPr lang="en-US" sz="2400" dirty="0">
                <a:latin typeface="Tahoma" pitchFamily="34" charset="0"/>
                <a:ea typeface="Tahoma" pitchFamily="34" charset="0"/>
                <a:cs typeface="Tahoma" pitchFamily="34" charset="0"/>
              </a:rPr>
              <a:t> position of aorta </a:t>
            </a:r>
          </a:p>
          <a:p>
            <a:pPr lvl="0"/>
            <a:endParaRPr lang="en-US" sz="2400" dirty="0">
              <a:latin typeface="Tahoma" pitchFamily="34" charset="0"/>
              <a:ea typeface="Tahoma" pitchFamily="34" charset="0"/>
              <a:cs typeface="Tahoma" pitchFamily="34" charset="0"/>
            </a:endParaRPr>
          </a:p>
          <a:p>
            <a:pPr>
              <a:buNone/>
            </a:pP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5240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199"/>
            <a:ext cx="9144000" cy="4876801"/>
          </a:xfrm>
        </p:spPr>
        <p:txBody>
          <a:bodyPr>
            <a:normAutofit/>
          </a:bodyPr>
          <a:lstStyle/>
          <a:p>
            <a:pPr>
              <a:buNone/>
            </a:pPr>
            <a:r>
              <a:rPr lang="en-US" sz="2400" b="1" u="sng" dirty="0">
                <a:latin typeface="Tahoma" pitchFamily="34" charset="0"/>
                <a:ea typeface="Tahoma" pitchFamily="34" charset="0"/>
                <a:cs typeface="Tahoma" pitchFamily="34" charset="0"/>
              </a:rPr>
              <a:t>Etiology CHD</a:t>
            </a:r>
            <a:r>
              <a:rPr lang="en-US" sz="2400" dirty="0">
                <a:latin typeface="Tahoma" pitchFamily="34" charset="0"/>
                <a:ea typeface="Tahoma" pitchFamily="34" charset="0"/>
                <a:cs typeface="Tahoma" pitchFamily="34" charset="0"/>
              </a:rPr>
              <a:t> </a:t>
            </a:r>
          </a:p>
          <a:p>
            <a:r>
              <a:rPr lang="en-US" sz="2400" b="1" dirty="0">
                <a:latin typeface="Tahoma" pitchFamily="34" charset="0"/>
                <a:ea typeface="Tahoma" pitchFamily="34" charset="0"/>
                <a:cs typeface="Tahoma" pitchFamily="34" charset="0"/>
              </a:rPr>
              <a:t>Exact cause is unknown, but the possible causes are:-</a:t>
            </a:r>
            <a:r>
              <a:rPr lang="en-US" sz="2400" dirty="0">
                <a:latin typeface="Tahoma" pitchFamily="34" charset="0"/>
                <a:ea typeface="Tahoma" pitchFamily="34" charset="0"/>
                <a:cs typeface="Tahoma" pitchFamily="34" charset="0"/>
              </a:rPr>
              <a:t> </a:t>
            </a:r>
          </a:p>
          <a:p>
            <a:pPr lvl="0"/>
            <a:r>
              <a:rPr lang="en-US" sz="2400" dirty="0">
                <a:latin typeface="Tahoma" pitchFamily="34" charset="0"/>
                <a:ea typeface="Tahoma" pitchFamily="34" charset="0"/>
                <a:cs typeface="Tahoma" pitchFamily="34" charset="0"/>
              </a:rPr>
              <a:t>Maternal infection during pregnancy e.g. rubella (German measles) </a:t>
            </a:r>
          </a:p>
          <a:p>
            <a:pPr lvl="0"/>
            <a:r>
              <a:rPr lang="en-US" sz="2400" dirty="0">
                <a:latin typeface="Tahoma" pitchFamily="34" charset="0"/>
                <a:ea typeface="Tahoma" pitchFamily="34" charset="0"/>
                <a:cs typeface="Tahoma" pitchFamily="34" charset="0"/>
              </a:rPr>
              <a:t>drug &amp; radiation (teratogenic effect)</a:t>
            </a:r>
          </a:p>
          <a:p>
            <a:pPr lvl="0"/>
            <a:r>
              <a:rPr lang="en-US" sz="2400" dirty="0">
                <a:latin typeface="Tahoma" pitchFamily="34" charset="0"/>
                <a:ea typeface="Tahoma" pitchFamily="34" charset="0"/>
                <a:cs typeface="Tahoma" pitchFamily="34" charset="0"/>
              </a:rPr>
              <a:t>maternal nutritional deficiencies</a:t>
            </a:r>
          </a:p>
          <a:p>
            <a:pPr lvl="0"/>
            <a:r>
              <a:rPr lang="en-US" sz="2400" dirty="0">
                <a:latin typeface="Tahoma" pitchFamily="34" charset="0"/>
                <a:ea typeface="Tahoma" pitchFamily="34" charset="0"/>
                <a:cs typeface="Tahoma" pitchFamily="34" charset="0"/>
              </a:rPr>
              <a:t>Heredity e.g. chromosomal disorder (down syndrome).</a:t>
            </a:r>
          </a:p>
          <a:p>
            <a:pPr lvl="0"/>
            <a:r>
              <a:rPr lang="en-US" sz="2400" dirty="0">
                <a:latin typeface="Tahoma" pitchFamily="34" charset="0"/>
                <a:ea typeface="Tahoma" pitchFamily="34" charset="0"/>
                <a:cs typeface="Tahoma" pitchFamily="34" charset="0"/>
              </a:rPr>
              <a:t>Maternal alcoholism.</a:t>
            </a:r>
          </a:p>
          <a:p>
            <a:r>
              <a:rPr lang="en-US" sz="2400" b="1" dirty="0">
                <a:latin typeface="Tahoma" pitchFamily="34" charset="0"/>
                <a:ea typeface="Tahoma" pitchFamily="34" charset="0"/>
                <a:cs typeface="Tahoma" pitchFamily="34" charset="0"/>
              </a:rPr>
              <a:t>Transposition of great arteries</a:t>
            </a:r>
            <a:r>
              <a:rPr lang="en-US" sz="2400" dirty="0">
                <a:latin typeface="Tahoma" pitchFamily="34" charset="0"/>
                <a:ea typeface="Tahoma" pitchFamily="34" charset="0"/>
                <a:cs typeface="Tahoma" pitchFamily="34" charset="0"/>
              </a:rPr>
              <a:t>:- The aorta has its origin in the </a:t>
            </a:r>
            <a:r>
              <a:rPr lang="en-US" sz="2400" dirty="0" err="1">
                <a:latin typeface="Tahoma" pitchFamily="34" charset="0"/>
                <a:ea typeface="Tahoma" pitchFamily="34" charset="0"/>
                <a:cs typeface="Tahoma" pitchFamily="34" charset="0"/>
              </a:rPr>
              <a:t>Rt</a:t>
            </a:r>
            <a:r>
              <a:rPr lang="en-US" sz="2400" dirty="0">
                <a:latin typeface="Tahoma" pitchFamily="34" charset="0"/>
                <a:ea typeface="Tahoma" pitchFamily="34" charset="0"/>
                <a:cs typeface="Tahoma" pitchFamily="34" charset="0"/>
              </a:rPr>
              <a:t> ventricle &amp; pulmonary artery  the Lt ventricle so the fu</a:t>
            </a:r>
            <a:r>
              <a:rPr lang="en-US" sz="2400" u="sng" dirty="0">
                <a:latin typeface="Tahoma" pitchFamily="34" charset="0"/>
                <a:ea typeface="Tahoma" pitchFamily="34" charset="0"/>
                <a:cs typeface="Tahoma" pitchFamily="34" charset="0"/>
              </a:rPr>
              <a:t>n</a:t>
            </a:r>
            <a:r>
              <a:rPr lang="en-US" sz="2400" dirty="0">
                <a:latin typeface="Tahoma" pitchFamily="34" charset="0"/>
                <a:ea typeface="Tahoma" pitchFamily="34" charset="0"/>
                <a:cs typeface="Tahoma" pitchFamily="34" charset="0"/>
              </a:rPr>
              <a:t> is vice versa.</a:t>
            </a: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endParaRPr lang="en-US" sz="2400" dirty="0">
              <a:latin typeface="Tahoma" pitchFamily="34" charset="0"/>
              <a:ea typeface="Tahoma" pitchFamily="34" charset="0"/>
              <a:cs typeface="Tahoma" pitchFamily="34" charset="0"/>
            </a:endParaRPr>
          </a:p>
          <a:p>
            <a:pPr>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057400"/>
            <a:ext cx="9144000" cy="4800600"/>
          </a:xfrm>
        </p:spPr>
        <p:txBody>
          <a:bodyPr>
            <a:normAutofit/>
          </a:bodyPr>
          <a:lstStyle/>
          <a:p>
            <a:r>
              <a:rPr lang="en-US" sz="2400" b="1" dirty="0">
                <a:latin typeface="Tahoma" pitchFamily="34" charset="0"/>
                <a:ea typeface="Tahoma" pitchFamily="34" charset="0"/>
                <a:cs typeface="Tahoma" pitchFamily="34" charset="0"/>
              </a:rPr>
              <a:t>Pathophysiology of CHD</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Anatomically the following principal defects may be found. </a:t>
            </a:r>
          </a:p>
          <a:p>
            <a:r>
              <a:rPr lang="en-US" sz="2400" b="1" dirty="0">
                <a:latin typeface="Tahoma" pitchFamily="34" charset="0"/>
                <a:ea typeface="Tahoma" pitchFamily="34" charset="0"/>
                <a:cs typeface="Tahoma" pitchFamily="34" charset="0"/>
              </a:rPr>
              <a:t>A) </a:t>
            </a:r>
            <a:r>
              <a:rPr lang="en-US" sz="2400" dirty="0">
                <a:latin typeface="Tahoma" pitchFamily="34" charset="0"/>
                <a:ea typeface="Tahoma" pitchFamily="34" charset="0"/>
                <a:cs typeface="Tahoma" pitchFamily="34" charset="0"/>
              </a:rPr>
              <a:t>Abnormal communication in the heart or b/n big vessels </a:t>
            </a:r>
          </a:p>
          <a:p>
            <a:pPr>
              <a:buNone/>
            </a:pPr>
            <a:r>
              <a:rPr lang="en-US" sz="2400" dirty="0">
                <a:latin typeface="Tahoma" pitchFamily="34" charset="0"/>
                <a:ea typeface="Tahoma" pitchFamily="34" charset="0"/>
                <a:cs typeface="Tahoma" pitchFamily="34" charset="0"/>
              </a:rPr>
              <a:t>                        -atria septal defect </a:t>
            </a:r>
          </a:p>
          <a:p>
            <a:pPr>
              <a:buNone/>
            </a:pPr>
            <a:r>
              <a:rPr lang="en-US" sz="2400" dirty="0">
                <a:latin typeface="Tahoma" pitchFamily="34" charset="0"/>
                <a:ea typeface="Tahoma" pitchFamily="34" charset="0"/>
                <a:cs typeface="Tahoma" pitchFamily="34" charset="0"/>
              </a:rPr>
              <a:t>                         -ventricular septal defect </a:t>
            </a:r>
          </a:p>
          <a:p>
            <a:pPr>
              <a:buNone/>
            </a:pPr>
            <a:r>
              <a:rPr lang="en-US" sz="2400" dirty="0">
                <a:latin typeface="Tahoma" pitchFamily="34" charset="0"/>
                <a:ea typeface="Tahoma" pitchFamily="34" charset="0"/>
                <a:cs typeface="Tahoma" pitchFamily="34" charset="0"/>
              </a:rPr>
              <a:t>                         -patent ductus arteriosus </a:t>
            </a:r>
          </a:p>
          <a:p>
            <a:r>
              <a:rPr lang="en-US" sz="2400" dirty="0">
                <a:latin typeface="Tahoma" pitchFamily="34" charset="0"/>
                <a:ea typeface="Tahoma" pitchFamily="34" charset="0"/>
                <a:cs typeface="Tahoma" pitchFamily="34" charset="0"/>
              </a:rPr>
              <a:t>In these cases  due to the highest pressure in the left heart  there is a  shunt  from left to right heart with an increased blood load in lesser circulation.</a:t>
            </a:r>
          </a:p>
          <a:p>
            <a:r>
              <a:rPr lang="en-US" sz="2400" dirty="0">
                <a:latin typeface="Tahoma" pitchFamily="34" charset="0"/>
                <a:ea typeface="Tahoma" pitchFamily="34" charset="0"/>
                <a:cs typeface="Tahoma" pitchFamily="34" charset="0"/>
              </a:rPr>
              <a:t> In this group of diseases there is no cyanosis.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133600"/>
            <a:ext cx="9144000" cy="4724400"/>
          </a:xfrm>
        </p:spPr>
        <p:txBody>
          <a:bodyPr>
            <a:normAutofit lnSpcReduction="10000"/>
          </a:bodyPr>
          <a:lstStyle/>
          <a:p>
            <a:r>
              <a:rPr lang="en-US" sz="2400" b="1" dirty="0">
                <a:latin typeface="Tahoma" pitchFamily="34" charset="0"/>
                <a:ea typeface="Tahoma" pitchFamily="34" charset="0"/>
                <a:cs typeface="Tahoma" pitchFamily="34" charset="0"/>
              </a:rPr>
              <a:t>B)</a:t>
            </a:r>
            <a:r>
              <a:rPr lang="en-US" sz="2400" dirty="0">
                <a:latin typeface="Tahoma" pitchFamily="34" charset="0"/>
                <a:ea typeface="Tahoma" pitchFamily="34" charset="0"/>
                <a:cs typeface="Tahoma" pitchFamily="34" charset="0"/>
              </a:rPr>
              <a:t> Congenital obstruction of the b/d flow </a:t>
            </a:r>
          </a:p>
          <a:p>
            <a:r>
              <a:rPr lang="en-US" sz="2400" dirty="0">
                <a:latin typeface="Tahoma" pitchFamily="34" charset="0"/>
                <a:ea typeface="Tahoma" pitchFamily="34" charset="0"/>
                <a:cs typeface="Tahoma" pitchFamily="34" charset="0"/>
              </a:rPr>
              <a:t>         -pulmonary stenosis </a:t>
            </a:r>
          </a:p>
          <a:p>
            <a:r>
              <a:rPr lang="en-US" sz="2400" dirty="0">
                <a:latin typeface="Tahoma" pitchFamily="34" charset="0"/>
                <a:ea typeface="Tahoma" pitchFamily="34" charset="0"/>
                <a:cs typeface="Tahoma" pitchFamily="34" charset="0"/>
              </a:rPr>
              <a:t>        - Aortic stenosis (</a:t>
            </a:r>
            <a:r>
              <a:rPr lang="en-US" sz="2400" dirty="0" err="1">
                <a:latin typeface="Tahoma" pitchFamily="34" charset="0"/>
                <a:ea typeface="Tahoma" pitchFamily="34" charset="0"/>
                <a:cs typeface="Tahoma" pitchFamily="34" charset="0"/>
              </a:rPr>
              <a:t>coarctation</a:t>
            </a:r>
            <a:r>
              <a:rPr lang="en-US" sz="2400" dirty="0">
                <a:latin typeface="Tahoma" pitchFamily="34" charset="0"/>
                <a:ea typeface="Tahoma" pitchFamily="34" charset="0"/>
                <a:cs typeface="Tahoma" pitchFamily="34" charset="0"/>
              </a:rPr>
              <a:t> of aorta)</a:t>
            </a:r>
          </a:p>
          <a:p>
            <a:r>
              <a:rPr lang="en-US" sz="2400" b="1" dirty="0">
                <a:latin typeface="Tahoma" pitchFamily="34" charset="0"/>
                <a:ea typeface="Tahoma" pitchFamily="34" charset="0"/>
                <a:cs typeface="Tahoma" pitchFamily="34" charset="0"/>
              </a:rPr>
              <a:t> C)</a:t>
            </a:r>
            <a:r>
              <a:rPr lang="en-US" sz="2400" dirty="0">
                <a:latin typeface="Tahoma" pitchFamily="34" charset="0"/>
                <a:ea typeface="Tahoma" pitchFamily="34" charset="0"/>
                <a:cs typeface="Tahoma" pitchFamily="34" charset="0"/>
              </a:rPr>
              <a:t> Combination of abnormal communication and stenosis, </a:t>
            </a:r>
            <a:r>
              <a:rPr lang="en-US" sz="2400" u="sng" dirty="0" err="1">
                <a:latin typeface="Tahoma" pitchFamily="34" charset="0"/>
                <a:ea typeface="Tahoma" pitchFamily="34" charset="0"/>
                <a:cs typeface="Tahoma" pitchFamily="34" charset="0"/>
              </a:rPr>
              <a:t>Pallot’s</a:t>
            </a:r>
            <a:r>
              <a:rPr lang="en-US" sz="2400" u="sng"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disease is an example.</a:t>
            </a:r>
          </a:p>
          <a:p>
            <a:pPr>
              <a:buNone/>
            </a:pPr>
            <a:r>
              <a:rPr lang="en-US" sz="2400" b="1" dirty="0">
                <a:latin typeface="Tahoma" pitchFamily="34" charset="0"/>
                <a:ea typeface="Tahoma" pitchFamily="34" charset="0"/>
                <a:cs typeface="Tahoma" pitchFamily="34" charset="0"/>
              </a:rPr>
              <a:t>C/F</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Besides the above mentioned symptoms  failure  of normal growth </a:t>
            </a:r>
          </a:p>
          <a:p>
            <a:pPr lvl="0"/>
            <a:r>
              <a:rPr lang="en-US" sz="2400" dirty="0">
                <a:latin typeface="Tahoma" pitchFamily="34" charset="0"/>
                <a:ea typeface="Tahoma" pitchFamily="34" charset="0"/>
                <a:cs typeface="Tahoma" pitchFamily="34" charset="0"/>
              </a:rPr>
              <a:t>Repeated  attacks  of respiratory tract infection </a:t>
            </a:r>
          </a:p>
          <a:p>
            <a:pPr lvl="0"/>
            <a:r>
              <a:rPr lang="en-US" sz="2400" dirty="0">
                <a:latin typeface="Tahoma" pitchFamily="34" charset="0"/>
                <a:ea typeface="Tahoma" pitchFamily="34" charset="0"/>
                <a:cs typeface="Tahoma" pitchFamily="34" charset="0"/>
              </a:rPr>
              <a:t>A loud murmur is usually present </a:t>
            </a:r>
          </a:p>
          <a:p>
            <a:pPr lvl="0"/>
            <a:r>
              <a:rPr lang="en-US" sz="2400" dirty="0">
                <a:latin typeface="Tahoma" pitchFamily="34" charset="0"/>
                <a:ea typeface="Tahoma" pitchFamily="34" charset="0"/>
                <a:cs typeface="Tahoma" pitchFamily="34" charset="0"/>
              </a:rPr>
              <a:t>Feeding  difficulty ( become </a:t>
            </a:r>
            <a:r>
              <a:rPr lang="en-US" sz="2400" dirty="0" err="1">
                <a:latin typeface="Tahoma" pitchFamily="34" charset="0"/>
                <a:ea typeface="Tahoma" pitchFamily="34" charset="0"/>
                <a:cs typeface="Tahoma" pitchFamily="34" charset="0"/>
              </a:rPr>
              <a:t>dyspnic</a:t>
            </a:r>
            <a:r>
              <a:rPr lang="en-US" sz="2400" dirty="0">
                <a:latin typeface="Tahoma" pitchFamily="34" charset="0"/>
                <a:ea typeface="Tahoma" pitchFamily="34" charset="0"/>
                <a:cs typeface="Tahoma" pitchFamily="34" charset="0"/>
              </a:rPr>
              <a:t> or sweating excessively  during sucking </a:t>
            </a:r>
          </a:p>
          <a:p>
            <a:pPr lvl="0"/>
            <a:r>
              <a:rPr lang="en-US" sz="2400" dirty="0">
                <a:latin typeface="Tahoma" pitchFamily="34" charset="0"/>
                <a:ea typeface="Tahoma" pitchFamily="34" charset="0"/>
                <a:cs typeface="Tahoma" pitchFamily="34" charset="0"/>
              </a:rPr>
              <a:t>Exercise intolerance </a:t>
            </a:r>
            <a:r>
              <a:rPr lang="en-US" sz="2400" u="sng" dirty="0">
                <a:latin typeface="Tahoma" pitchFamily="34" charset="0"/>
                <a:ea typeface="Tahoma" pitchFamily="34" charset="0"/>
                <a:cs typeface="Tahoma" pitchFamily="34" charset="0"/>
              </a:rPr>
              <a:t> </a:t>
            </a:r>
          </a:p>
          <a:p>
            <a:pPr lvl="0"/>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133600"/>
            <a:ext cx="9144000" cy="4724400"/>
          </a:xfrm>
        </p:spPr>
        <p:txBody>
          <a:bodyPr>
            <a:normAutofit/>
          </a:bodyPr>
          <a:lstStyle/>
          <a:p>
            <a:r>
              <a:rPr lang="en-US" sz="2400" b="1" dirty="0">
                <a:latin typeface="Tahoma" pitchFamily="34" charset="0"/>
                <a:ea typeface="Tahoma" pitchFamily="34" charset="0"/>
                <a:cs typeface="Tahoma" pitchFamily="34" charset="0"/>
              </a:rPr>
              <a:t>The sign / symptom of CHD includes:-</a:t>
            </a:r>
            <a:r>
              <a:rPr lang="en-US" sz="2400" dirty="0">
                <a:latin typeface="Tahoma" pitchFamily="34" charset="0"/>
                <a:ea typeface="Tahoma" pitchFamily="34" charset="0"/>
                <a:cs typeface="Tahoma" pitchFamily="34" charset="0"/>
              </a:rPr>
              <a:t> </a:t>
            </a:r>
          </a:p>
          <a:p>
            <a:pPr lvl="2"/>
            <a:r>
              <a:rPr lang="en-US" sz="2400" dirty="0">
                <a:latin typeface="Tahoma" pitchFamily="34" charset="0"/>
                <a:ea typeface="Tahoma" pitchFamily="34" charset="0"/>
                <a:cs typeface="Tahoma" pitchFamily="34" charset="0"/>
              </a:rPr>
              <a:t>Abnormal murmur</a:t>
            </a:r>
          </a:p>
          <a:p>
            <a:pPr lvl="2"/>
            <a:r>
              <a:rPr lang="en-US" sz="2400" dirty="0">
                <a:latin typeface="Tahoma" pitchFamily="34" charset="0"/>
                <a:ea typeface="Tahoma" pitchFamily="34" charset="0"/>
                <a:cs typeface="Tahoma" pitchFamily="34" charset="0"/>
              </a:rPr>
              <a:t>Varying degree of cyanosis &amp; dyspnea </a:t>
            </a:r>
          </a:p>
          <a:p>
            <a:pPr lvl="2"/>
            <a:r>
              <a:rPr lang="en-US" sz="2400" dirty="0">
                <a:latin typeface="Tahoma" pitchFamily="34" charset="0"/>
                <a:ea typeface="Tahoma" pitchFamily="34" charset="0"/>
                <a:cs typeface="Tahoma" pitchFamily="34" charset="0"/>
              </a:rPr>
              <a:t>fatigue with exertion</a:t>
            </a:r>
          </a:p>
          <a:p>
            <a:pPr lvl="2"/>
            <a:r>
              <a:rPr lang="en-US" sz="2400" dirty="0">
                <a:latin typeface="Tahoma" pitchFamily="34" charset="0"/>
                <a:ea typeface="Tahoma" pitchFamily="34" charset="0"/>
                <a:cs typeface="Tahoma" pitchFamily="34" charset="0"/>
              </a:rPr>
              <a:t>Growth failure late sign or slow wt gain</a:t>
            </a:r>
          </a:p>
          <a:p>
            <a:pPr lvl="2"/>
            <a:r>
              <a:rPr lang="en-US" sz="2400" dirty="0">
                <a:latin typeface="Tahoma" pitchFamily="34" charset="0"/>
                <a:ea typeface="Tahoma" pitchFamily="34" charset="0"/>
                <a:cs typeface="Tahoma" pitchFamily="34" charset="0"/>
              </a:rPr>
              <a:t>Clubbing of the finger</a:t>
            </a:r>
          </a:p>
          <a:p>
            <a:pPr lvl="2"/>
            <a:r>
              <a:rPr lang="en-US" sz="2400" dirty="0">
                <a:latin typeface="Tahoma" pitchFamily="34" charset="0"/>
                <a:ea typeface="Tahoma" pitchFamily="34" charset="0"/>
                <a:cs typeface="Tahoma" pitchFamily="34" charset="0"/>
              </a:rPr>
              <a:t>The infant is weak &amp; irritable</a:t>
            </a:r>
          </a:p>
          <a:p>
            <a:pPr lvl="2"/>
            <a:r>
              <a:rPr lang="en-US" sz="2400" dirty="0">
                <a:latin typeface="Tahoma" pitchFamily="34" charset="0"/>
                <a:ea typeface="Tahoma" pitchFamily="34" charset="0"/>
                <a:cs typeface="Tahoma" pitchFamily="34" charset="0"/>
              </a:rPr>
              <a:t>The presence of cyanosis w/h does not respond to oxygen therapy</a:t>
            </a:r>
          </a:p>
          <a:p>
            <a:pPr lvl="2"/>
            <a:r>
              <a:rPr lang="en-US" sz="2400" dirty="0">
                <a:latin typeface="Tahoma" pitchFamily="34" charset="0"/>
                <a:ea typeface="Tahoma" pitchFamily="34" charset="0"/>
                <a:cs typeface="Tahoma" pitchFamily="34" charset="0"/>
              </a:rPr>
              <a:t>CHF</a:t>
            </a:r>
          </a:p>
          <a:p>
            <a:pPr lvl="2"/>
            <a:r>
              <a:rPr lang="en-US" sz="2400" dirty="0">
                <a:latin typeface="Tahoma" pitchFamily="34" charset="0"/>
                <a:ea typeface="Tahoma" pitchFamily="34" charset="0"/>
                <a:cs typeface="Tahoma" pitchFamily="34" charset="0"/>
              </a:rPr>
              <a:t>Unable to feed</a:t>
            </a:r>
          </a:p>
          <a:p>
            <a:pPr lvl="2"/>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protecting against RDS</a:t>
            </a:r>
          </a:p>
        </p:txBody>
      </p:sp>
      <p:sp>
        <p:nvSpPr>
          <p:cNvPr id="3" name="Content Placeholder 2"/>
          <p:cNvSpPr>
            <a:spLocks noGrp="1"/>
          </p:cNvSpPr>
          <p:nvPr>
            <p:ph idx="1"/>
          </p:nvPr>
        </p:nvSpPr>
        <p:spPr/>
        <p:txBody>
          <a:bodyPr/>
          <a:lstStyle/>
          <a:p>
            <a:r>
              <a:rPr lang="en-US" dirty="0"/>
              <a:t>Antenatal corticosteroid treatment</a:t>
            </a:r>
          </a:p>
          <a:p>
            <a:r>
              <a:rPr lang="en-US" dirty="0"/>
              <a:t>Intrauterine growth restriction</a:t>
            </a:r>
          </a:p>
          <a:p>
            <a:r>
              <a:rPr lang="en-US" dirty="0"/>
              <a:t>Prolonged rupture of the membranes</a:t>
            </a:r>
          </a:p>
          <a:p>
            <a:r>
              <a:rPr lang="en-US" dirty="0"/>
              <a:t>Maternal drugs and smoking</a:t>
            </a:r>
          </a:p>
          <a:p>
            <a:r>
              <a:rPr lang="en-US" dirty="0"/>
              <a:t>Female gender</a:t>
            </a:r>
          </a:p>
          <a:p>
            <a:r>
              <a:rPr lang="en-US" dirty="0"/>
              <a:t>Non-Caucasian ethnic group</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16</a:t>
            </a:fld>
            <a:endParaRPr lang="en-US"/>
          </a:p>
        </p:txBody>
      </p:sp>
    </p:spTree>
  </p:cSld>
  <p:clrMapOvr>
    <a:masterClrMapping/>
  </p:clrMapOvr>
  <p:transition spd="slow">
    <p:wip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152400" y="2362200"/>
            <a:ext cx="8991600" cy="4495800"/>
          </a:xfrm>
        </p:spPr>
        <p:txBody>
          <a:bodyPr/>
          <a:lstStyle/>
          <a:p>
            <a:pPr>
              <a:buNone/>
            </a:pPr>
            <a:r>
              <a:rPr lang="en-US" sz="2400" b="1" dirty="0">
                <a:latin typeface="Tahoma" pitchFamily="34" charset="0"/>
                <a:ea typeface="Tahoma" pitchFamily="34" charset="0"/>
                <a:cs typeface="Tahoma" pitchFamily="34" charset="0"/>
              </a:rPr>
              <a:t>Dx of CHD.</a:t>
            </a: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         - cardiac catheterization</a:t>
            </a:r>
          </a:p>
          <a:p>
            <a:pPr lvl="1"/>
            <a:r>
              <a:rPr lang="en-US" sz="2400" dirty="0">
                <a:latin typeface="Tahoma" pitchFamily="34" charset="0"/>
                <a:ea typeface="Tahoma" pitchFamily="34" charset="0"/>
                <a:cs typeface="Tahoma" pitchFamily="34" charset="0"/>
              </a:rPr>
              <a:t>Chest x- ray - determine - shape/size of the stenosis </a:t>
            </a:r>
          </a:p>
          <a:p>
            <a:pPr lvl="1"/>
            <a:r>
              <a:rPr lang="en-US" sz="2400" dirty="0">
                <a:latin typeface="Tahoma" pitchFamily="34" charset="0"/>
                <a:ea typeface="Tahoma" pitchFamily="34" charset="0"/>
                <a:cs typeface="Tahoma" pitchFamily="34" charset="0"/>
              </a:rPr>
              <a:t>ECG - Indicates Rt.&amp; Lt. Ventricular hypertrophy</a:t>
            </a:r>
          </a:p>
          <a:p>
            <a:pPr>
              <a:buNone/>
            </a:pPr>
            <a:r>
              <a:rPr lang="en-US" sz="2400" dirty="0">
                <a:latin typeface="Tahoma" pitchFamily="34" charset="0"/>
                <a:ea typeface="Tahoma" pitchFamily="34" charset="0"/>
                <a:cs typeface="Tahoma" pitchFamily="34" charset="0"/>
              </a:rPr>
              <a:t>        -Auscultation murmurs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371600"/>
            <a:ext cx="9144000" cy="5486400"/>
          </a:xfrm>
        </p:spPr>
        <p:txBody>
          <a:bodyPr>
            <a:normAutofit/>
          </a:bodyPr>
          <a:lstStyle/>
          <a:p>
            <a:r>
              <a:rPr lang="en-US" sz="2400" b="1" dirty="0">
                <a:latin typeface="Tahoma" pitchFamily="34" charset="0"/>
                <a:ea typeface="Tahoma" pitchFamily="34" charset="0"/>
                <a:cs typeface="Tahoma" pitchFamily="34" charset="0"/>
              </a:rPr>
              <a:t>MX</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Any child with CHD should be referred to hospital whenever possible. In all cases where you have to start treatment: </a:t>
            </a:r>
          </a:p>
          <a:p>
            <a:r>
              <a:rPr lang="en-US" sz="2400" dirty="0">
                <a:latin typeface="Tahoma" pitchFamily="34" charset="0"/>
                <a:ea typeface="Tahoma" pitchFamily="34" charset="0"/>
                <a:cs typeface="Tahoma" pitchFamily="34" charset="0"/>
              </a:rPr>
              <a:t>Check the wt of the child, record the pulse and respiration carefully at 2 hrs interval and indicate the exact time of any drugs given. </a:t>
            </a:r>
          </a:p>
          <a:p>
            <a:pPr lvl="0"/>
            <a:r>
              <a:rPr lang="en-US" sz="2400" dirty="0">
                <a:latin typeface="Tahoma" pitchFamily="34" charset="0"/>
                <a:ea typeface="Tahoma" pitchFamily="34" charset="0"/>
                <a:cs typeface="Tahoma" pitchFamily="34" charset="0"/>
              </a:rPr>
              <a:t>Respiratory tract infections are readily treated with penicillin in normal doses. </a:t>
            </a:r>
          </a:p>
          <a:p>
            <a:pPr lvl="0"/>
            <a:r>
              <a:rPr lang="en-US" sz="2400" dirty="0">
                <a:latin typeface="Tahoma" pitchFamily="34" charset="0"/>
                <a:ea typeface="Tahoma" pitchFamily="34" charset="0"/>
                <a:cs typeface="Tahoma" pitchFamily="34" charset="0"/>
              </a:rPr>
              <a:t> give </a:t>
            </a:r>
            <a:r>
              <a:rPr lang="en-US" sz="2400" dirty="0" err="1">
                <a:latin typeface="Tahoma" pitchFamily="34" charset="0"/>
                <a:ea typeface="Tahoma" pitchFamily="34" charset="0"/>
                <a:cs typeface="Tahoma" pitchFamily="34" charset="0"/>
              </a:rPr>
              <a:t>chloroquine</a:t>
            </a:r>
            <a:r>
              <a:rPr lang="en-US" sz="2400" dirty="0">
                <a:latin typeface="Tahoma" pitchFamily="34" charset="0"/>
                <a:ea typeface="Tahoma" pitchFamily="34" charset="0"/>
                <a:cs typeface="Tahoma" pitchFamily="34" charset="0"/>
              </a:rPr>
              <a:t> in case of fever after taking blood </a:t>
            </a:r>
          </a:p>
          <a:p>
            <a:pPr lvl="0"/>
            <a:r>
              <a:rPr lang="en-US" sz="2400" dirty="0">
                <a:latin typeface="Tahoma" pitchFamily="34" charset="0"/>
                <a:ea typeface="Tahoma" pitchFamily="34" charset="0"/>
                <a:cs typeface="Tahoma" pitchFamily="34" charset="0"/>
              </a:rPr>
              <a:t> Treat anemia if present </a:t>
            </a:r>
          </a:p>
          <a:p>
            <a:pPr lvl="0"/>
            <a:r>
              <a:rPr lang="en-US" sz="2400" dirty="0">
                <a:latin typeface="Tahoma" pitchFamily="34" charset="0"/>
                <a:ea typeface="Tahoma" pitchFamily="34" charset="0"/>
                <a:cs typeface="Tahoma" pitchFamily="34" charset="0"/>
              </a:rPr>
              <a:t> arrange a well- timed comprehensive vaccination program </a:t>
            </a:r>
          </a:p>
          <a:p>
            <a:pPr lvl="0"/>
            <a:r>
              <a:rPr lang="en-US" sz="2400" dirty="0">
                <a:latin typeface="Tahoma" pitchFamily="34" charset="0"/>
                <a:ea typeface="Tahoma" pitchFamily="34" charset="0"/>
                <a:cs typeface="Tahoma" pitchFamily="34" charset="0"/>
              </a:rPr>
              <a:t> Give prophylaxis against sub acute bacterial endocarditis.</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209800"/>
            <a:ext cx="9144000" cy="4648200"/>
          </a:xfrm>
        </p:spPr>
        <p:txBody>
          <a:bodyPr>
            <a:normAutofit/>
          </a:bodyPr>
          <a:lstStyle/>
          <a:p>
            <a:pPr>
              <a:buNone/>
            </a:pP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surgery -(correction of stenosis)</a:t>
            </a:r>
          </a:p>
          <a:p>
            <a:pPr lvl="1"/>
            <a:r>
              <a:rPr lang="en-US" sz="2400" dirty="0">
                <a:latin typeface="Tahoma" pitchFamily="34" charset="0"/>
                <a:ea typeface="Tahoma" pitchFamily="34" charset="0"/>
                <a:cs typeface="Tahoma" pitchFamily="34" charset="0"/>
              </a:rPr>
              <a:t>Surgical closure (ASD,VSD)</a:t>
            </a:r>
          </a:p>
          <a:p>
            <a:pPr lvl="1"/>
            <a:r>
              <a:rPr lang="en-US" sz="2400" dirty="0">
                <a:latin typeface="Tahoma" pitchFamily="34" charset="0"/>
                <a:ea typeface="Tahoma" pitchFamily="34" charset="0"/>
                <a:cs typeface="Tahoma" pitchFamily="34" charset="0"/>
              </a:rPr>
              <a:t>Management of or N/care of CHF if occurs</a:t>
            </a:r>
          </a:p>
          <a:p>
            <a:pPr lvl="1"/>
            <a:r>
              <a:rPr lang="en-US" sz="2400" dirty="0">
                <a:latin typeface="Tahoma" pitchFamily="34" charset="0"/>
                <a:ea typeface="Tahoma" pitchFamily="34" charset="0"/>
                <a:cs typeface="Tahoma" pitchFamily="34" charset="0"/>
              </a:rPr>
              <a:t>Immunization of Rubella</a:t>
            </a:r>
          </a:p>
          <a:p>
            <a:pPr lvl="1"/>
            <a:r>
              <a:rPr lang="en-US" sz="2400" dirty="0">
                <a:latin typeface="Tahoma" pitchFamily="34" charset="0"/>
                <a:ea typeface="Tahoma" pitchFamily="34" charset="0"/>
                <a:cs typeface="Tahoma" pitchFamily="34" charset="0"/>
              </a:rPr>
              <a:t>Small &amp; frequent feeding</a:t>
            </a:r>
          </a:p>
          <a:p>
            <a:pPr lvl="1"/>
            <a:r>
              <a:rPr lang="en-US" sz="2400" dirty="0">
                <a:latin typeface="Tahoma" pitchFamily="34" charset="0"/>
                <a:ea typeface="Tahoma" pitchFamily="34" charset="0"/>
                <a:cs typeface="Tahoma" pitchFamily="34" charset="0"/>
              </a:rPr>
              <a:t>Prevention of infection </a:t>
            </a:r>
            <a:r>
              <a:rPr lang="en-US" sz="2400" dirty="0" err="1">
                <a:latin typeface="Tahoma" pitchFamily="34" charset="0"/>
                <a:ea typeface="Tahoma" pitchFamily="34" charset="0"/>
                <a:cs typeface="Tahoma" pitchFamily="34" charset="0"/>
              </a:rPr>
              <a:t>e.g</a:t>
            </a:r>
            <a:r>
              <a:rPr lang="en-US" sz="2400" dirty="0">
                <a:latin typeface="Tahoma" pitchFamily="34" charset="0"/>
                <a:ea typeface="Tahoma" pitchFamily="34" charset="0"/>
                <a:cs typeface="Tahoma" pitchFamily="34" charset="0"/>
              </a:rPr>
              <a:t> ARI.</a:t>
            </a:r>
          </a:p>
          <a:p>
            <a:r>
              <a:rPr lang="en-US" sz="2400" dirty="0">
                <a:latin typeface="Tahoma" pitchFamily="34" charset="0"/>
                <a:ea typeface="Tahoma" pitchFamily="34" charset="0"/>
                <a:cs typeface="Tahoma" pitchFamily="34" charset="0"/>
              </a:rPr>
              <a:t>Prepared the child for diagnostic &amp; Rx procedures.</a:t>
            </a:r>
          </a:p>
        </p:txBody>
      </p:sp>
    </p:spTree>
  </p:cSld>
  <p:clrMapOvr>
    <a:masterClrMapping/>
  </p:clrMapOvr>
  <p:transition spd="slow">
    <p:wip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ahoma" pitchFamily="34" charset="0"/>
                <a:ea typeface="Tahoma" pitchFamily="34" charset="0"/>
                <a:cs typeface="Tahoma" pitchFamily="34" charset="0"/>
              </a:rPr>
              <a:t>Ventricular septal defect</a:t>
            </a:r>
            <a:r>
              <a:rPr lang="en-US" sz="2400" dirty="0">
                <a:latin typeface="Tahoma" pitchFamily="34" charset="0"/>
                <a:ea typeface="Tahoma" pitchFamily="34" charset="0"/>
                <a:cs typeface="Tahoma" pitchFamily="34" charset="0"/>
              </a:rPr>
              <a:t>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2057400"/>
            <a:ext cx="9144000" cy="4800600"/>
          </a:xfrm>
        </p:spPr>
        <p:txBody>
          <a:bodyPr>
            <a:normAutofit/>
          </a:bodyPr>
          <a:lstStyle/>
          <a:p>
            <a:pPr lvl="0"/>
            <a:r>
              <a:rPr lang="en-GB" sz="2400" dirty="0">
                <a:latin typeface="Tahoma" pitchFamily="34" charset="0"/>
                <a:ea typeface="Tahoma" pitchFamily="34" charset="0"/>
                <a:cs typeface="Tahoma" pitchFamily="34" charset="0"/>
              </a:rPr>
              <a:t>The ventricle is divided into two chambers by a septum, which grows upwards along the anterior and posterior margin in the 2</a:t>
            </a:r>
            <a:r>
              <a:rPr lang="en-GB" sz="2400" baseline="30000" dirty="0">
                <a:latin typeface="Tahoma" pitchFamily="34" charset="0"/>
                <a:ea typeface="Tahoma" pitchFamily="34" charset="0"/>
                <a:cs typeface="Tahoma" pitchFamily="34" charset="0"/>
              </a:rPr>
              <a:t>nd</a:t>
            </a:r>
            <a:r>
              <a:rPr lang="en-GB" sz="2400" dirty="0">
                <a:latin typeface="Tahoma" pitchFamily="34" charset="0"/>
                <a:ea typeface="Tahoma" pitchFamily="34" charset="0"/>
                <a:cs typeface="Tahoma" pitchFamily="34" charset="0"/>
              </a:rPr>
              <a:t> month of intrauterine life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 bout 90% of cases of VSD is due to the failure of closure of the inter ventricular foramen and is associated with abnormality in the division of </a:t>
            </a:r>
            <a:r>
              <a:rPr lang="en-GB" sz="2400" dirty="0" err="1">
                <a:latin typeface="Tahoma" pitchFamily="34" charset="0"/>
                <a:ea typeface="Tahoma" pitchFamily="34" charset="0"/>
                <a:cs typeface="Tahoma" pitchFamily="34" charset="0"/>
              </a:rPr>
              <a:t>truncus</a:t>
            </a:r>
            <a:r>
              <a:rPr lang="en-GB" sz="2400" dirty="0">
                <a:latin typeface="Tahoma" pitchFamily="34" charset="0"/>
                <a:ea typeface="Tahoma" pitchFamily="34" charset="0"/>
                <a:cs typeface="Tahoma" pitchFamily="34" charset="0"/>
              </a:rPr>
              <a:t> arteriosus into aorta and pulmonary artery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Because of the higher pressure in the left ventricle, the blood is shunted from left to right ventricle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As the systolic blood is not contaminated by venous blood there is no cyanosis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p:txBody>
          <a:bodyPr/>
          <a:lstStyle/>
          <a:p>
            <a:pPr lvl="0"/>
            <a:r>
              <a:rPr lang="en-GB" sz="2400" dirty="0">
                <a:latin typeface="Tahoma" pitchFamily="34" charset="0"/>
                <a:ea typeface="Tahoma" pitchFamily="34" charset="0"/>
                <a:cs typeface="Tahoma" pitchFamily="34" charset="0"/>
              </a:rPr>
              <a:t>In severe cases the pulmonary blood flow is ↑</a:t>
            </a:r>
            <a:r>
              <a:rPr lang="en-GB" sz="2400" dirty="0" err="1">
                <a:latin typeface="Tahoma" pitchFamily="34" charset="0"/>
                <a:ea typeface="Tahoma" pitchFamily="34" charset="0"/>
                <a:cs typeface="Tahoma" pitchFamily="34" charset="0"/>
              </a:rPr>
              <a:t>ed</a:t>
            </a:r>
            <a:r>
              <a:rPr lang="en-GB" sz="2400" dirty="0">
                <a:latin typeface="Tahoma" pitchFamily="34" charset="0"/>
                <a:ea typeface="Tahoma" pitchFamily="34" charset="0"/>
                <a:cs typeface="Tahoma" pitchFamily="34" charset="0"/>
              </a:rPr>
              <a:t> 3 to 5 times the systemic flow, the work of both ventricles is ↑</a:t>
            </a:r>
            <a:r>
              <a:rPr lang="en-GB" sz="2400" dirty="0" err="1">
                <a:latin typeface="Tahoma" pitchFamily="34" charset="0"/>
                <a:ea typeface="Tahoma" pitchFamily="34" charset="0"/>
                <a:cs typeface="Tahoma" pitchFamily="34" charset="0"/>
              </a:rPr>
              <a:t>ed</a:t>
            </a:r>
            <a:r>
              <a:rPr lang="en-GB" sz="2400" dirty="0">
                <a:latin typeface="Tahoma" pitchFamily="34" charset="0"/>
                <a:ea typeface="Tahoma" pitchFamily="34" charset="0"/>
                <a:cs typeface="Tahoma" pitchFamily="34" charset="0"/>
              </a:rPr>
              <a:t>, specially of the left ventricles</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Hyperkinetic pulmonary hypertension due to huge blood flow relative to the capacity of pulmonary vascular bed</a:t>
            </a:r>
          </a:p>
          <a:p>
            <a:r>
              <a:rPr lang="en-GB" sz="2400"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Abnormal opening b/n the </a:t>
            </a:r>
            <a:r>
              <a:rPr lang="en-US" sz="2400" dirty="0" err="1">
                <a:latin typeface="Tahoma" pitchFamily="34" charset="0"/>
                <a:ea typeface="Tahoma" pitchFamily="34" charset="0"/>
                <a:cs typeface="Tahoma" pitchFamily="34" charset="0"/>
              </a:rPr>
              <a:t>Rt</a:t>
            </a:r>
            <a:r>
              <a:rPr lang="en-US" sz="2400" dirty="0">
                <a:latin typeface="Tahoma" pitchFamily="34" charset="0"/>
                <a:ea typeface="Tahoma" pitchFamily="34" charset="0"/>
                <a:cs typeface="Tahoma" pitchFamily="34" charset="0"/>
              </a:rPr>
              <a:t> &amp; Lt ventricle</a:t>
            </a: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752600"/>
            <a:ext cx="9144000" cy="5105400"/>
          </a:xfrm>
        </p:spPr>
        <p:txBody>
          <a:bodyPr>
            <a:normAutofit/>
          </a:bodyPr>
          <a:lstStyle/>
          <a:p>
            <a:r>
              <a:rPr lang="en-GB" sz="2400" b="1" u="sng" dirty="0">
                <a:latin typeface="Tahoma" pitchFamily="34" charset="0"/>
                <a:ea typeface="Tahoma" pitchFamily="34" charset="0"/>
                <a:cs typeface="Tahoma" pitchFamily="34" charset="0"/>
              </a:rPr>
              <a:t>C/M</a:t>
            </a:r>
            <a:r>
              <a:rPr lang="en-GB" sz="2400" dirty="0">
                <a:latin typeface="Tahoma" pitchFamily="34" charset="0"/>
                <a:ea typeface="Tahoma" pitchFamily="34" charset="0"/>
                <a:cs typeface="Tahoma" pitchFamily="34" charset="0"/>
              </a:rPr>
              <a:t> – Majority of cases with small shunts are asymptomatic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 moderate left to right shunt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Mild exercise intolerance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Repeated respiratory infection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 severe left to right shunt (large defect)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Congestive heart failure </a:t>
            </a:r>
          </a:p>
          <a:p>
            <a:pPr lvl="0"/>
            <a:r>
              <a:rPr lang="en-US" sz="2400" dirty="0">
                <a:latin typeface="Tahoma" pitchFamily="34" charset="0"/>
                <a:ea typeface="Tahoma" pitchFamily="34" charset="0"/>
                <a:cs typeface="Tahoma" pitchFamily="34" charset="0"/>
              </a:rPr>
              <a:t>Slow weight gain, feeding difficulties, pale, tachypnea, excessive sweating,</a:t>
            </a:r>
          </a:p>
          <a:p>
            <a:pPr lvl="0"/>
            <a:r>
              <a:rPr lang="en-GB" sz="2400" dirty="0">
                <a:latin typeface="Tahoma" pitchFamily="34" charset="0"/>
                <a:ea typeface="Tahoma" pitchFamily="34" charset="0"/>
                <a:cs typeface="Tahoma" pitchFamily="34" charset="0"/>
              </a:rPr>
              <a:t>Pan systolic murmur with maximum intensity in the left 3</a:t>
            </a:r>
            <a:r>
              <a:rPr lang="en-GB" sz="2400" baseline="30000" dirty="0">
                <a:latin typeface="Tahoma" pitchFamily="34" charset="0"/>
                <a:ea typeface="Tahoma" pitchFamily="34" charset="0"/>
                <a:cs typeface="Tahoma" pitchFamily="34" charset="0"/>
              </a:rPr>
              <a:t>rd</a:t>
            </a:r>
            <a:r>
              <a:rPr lang="en-GB" sz="2400" dirty="0">
                <a:latin typeface="Tahoma" pitchFamily="34" charset="0"/>
                <a:ea typeface="Tahoma" pitchFamily="34" charset="0"/>
                <a:cs typeface="Tahoma" pitchFamily="34" charset="0"/>
              </a:rPr>
              <a:t> and 4</a:t>
            </a:r>
            <a:r>
              <a:rPr lang="en-GB" sz="2400" baseline="30000" dirty="0">
                <a:latin typeface="Tahoma" pitchFamily="34" charset="0"/>
                <a:ea typeface="Tahoma" pitchFamily="34" charset="0"/>
                <a:cs typeface="Tahoma" pitchFamily="34" charset="0"/>
              </a:rPr>
              <a:t>th</a:t>
            </a:r>
            <a:r>
              <a:rPr lang="en-GB" sz="2400" dirty="0">
                <a:latin typeface="Tahoma" pitchFamily="34" charset="0"/>
                <a:ea typeface="Tahoma" pitchFamily="34" charset="0"/>
                <a:cs typeface="Tahoma" pitchFamily="34" charset="0"/>
              </a:rPr>
              <a:t> interspaces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 thrill accompanies the murmur in 90% of cases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Audible 3</a:t>
            </a:r>
            <a:r>
              <a:rPr lang="en-GB" sz="2400" baseline="30000" dirty="0">
                <a:latin typeface="Tahoma" pitchFamily="34" charset="0"/>
                <a:ea typeface="Tahoma" pitchFamily="34" charset="0"/>
                <a:cs typeface="Tahoma" pitchFamily="34" charset="0"/>
              </a:rPr>
              <a:t>rd</a:t>
            </a:r>
            <a:r>
              <a:rPr lang="en-GB" sz="2400" dirty="0">
                <a:latin typeface="Tahoma" pitchFamily="34" charset="0"/>
                <a:ea typeface="Tahoma" pitchFamily="34" charset="0"/>
                <a:cs typeface="Tahoma" pitchFamily="34" charset="0"/>
              </a:rPr>
              <a:t> heart sounds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05000"/>
            <a:ext cx="9144000" cy="4953000"/>
          </a:xfrm>
        </p:spPr>
        <p:txBody>
          <a:bodyPr>
            <a:normAutofit/>
          </a:bodyPr>
          <a:lstStyle/>
          <a:p>
            <a:pPr lvl="0"/>
            <a:r>
              <a:rPr lang="en-GB" sz="2400" b="1" u="sng" dirty="0">
                <a:latin typeface="Tahoma" pitchFamily="34" charset="0"/>
                <a:ea typeface="Tahoma" pitchFamily="34" charset="0"/>
                <a:cs typeface="Tahoma" pitchFamily="34" charset="0"/>
              </a:rPr>
              <a:t>Dx</a:t>
            </a:r>
            <a:r>
              <a:rPr lang="en-GB" sz="2400" u="sng" dirty="0">
                <a:latin typeface="Tahoma" pitchFamily="34" charset="0"/>
                <a:ea typeface="Tahoma" pitchFamily="34" charset="0"/>
                <a:cs typeface="Tahoma" pitchFamily="34" charset="0"/>
              </a:rPr>
              <a:t>-</a:t>
            </a:r>
            <a:r>
              <a:rPr lang="en-GB" sz="2400" dirty="0">
                <a:latin typeface="Tahoma" pitchFamily="34" charset="0"/>
                <a:ea typeface="Tahoma" pitchFamily="34" charset="0"/>
                <a:cs typeface="Tahoma" pitchFamily="34" charset="0"/>
              </a:rPr>
              <a:t> </a:t>
            </a:r>
            <a:r>
              <a:rPr lang="en-GB" sz="2400" b="1" u="sng" dirty="0">
                <a:latin typeface="Tahoma" pitchFamily="34" charset="0"/>
                <a:ea typeface="Tahoma" pitchFamily="34" charset="0"/>
                <a:cs typeface="Tahoma" pitchFamily="34" charset="0"/>
              </a:rPr>
              <a:t>X-ray –</a:t>
            </a:r>
            <a:r>
              <a:rPr lang="en-GB" sz="2400" dirty="0">
                <a:latin typeface="Tahoma" pitchFamily="34" charset="0"/>
                <a:ea typeface="Tahoma" pitchFamily="34" charset="0"/>
                <a:cs typeface="Tahoma" pitchFamily="34" charset="0"/>
              </a:rPr>
              <a:t> Shows enlargement of left ventricle with prominent pulmonary artery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 Enlargement of left atrium </a:t>
            </a:r>
            <a:endParaRPr lang="en-US" sz="2400" dirty="0">
              <a:latin typeface="Tahoma" pitchFamily="34" charset="0"/>
              <a:ea typeface="Tahoma" pitchFamily="34" charset="0"/>
              <a:cs typeface="Tahoma" pitchFamily="34" charset="0"/>
            </a:endParaRPr>
          </a:p>
          <a:p>
            <a:pPr lvl="1"/>
            <a:r>
              <a:rPr lang="en-GB" sz="2400" u="sng" dirty="0">
                <a:latin typeface="Tahoma" pitchFamily="34" charset="0"/>
                <a:ea typeface="Tahoma" pitchFamily="34" charset="0"/>
                <a:cs typeface="Tahoma" pitchFamily="34" charset="0"/>
              </a:rPr>
              <a:t>ECG-</a:t>
            </a:r>
            <a:r>
              <a:rPr lang="en-GB" sz="2400" dirty="0">
                <a:latin typeface="Tahoma" pitchFamily="34" charset="0"/>
                <a:ea typeface="Tahoma" pitchFamily="34" charset="0"/>
                <a:cs typeface="Tahoma" pitchFamily="34" charset="0"/>
              </a:rPr>
              <a:t>Shows incomplete right bundle branch pattern in large defects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Left ventricular hypertrophy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Biventricular hypertrophy in severe cases </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Dx –murmur on auscultation, chest x-ray, ECG, ultra  sound </a:t>
            </a:r>
          </a:p>
          <a:p>
            <a:r>
              <a:rPr lang="en-US" sz="2400" dirty="0">
                <a:latin typeface="Tahoma" pitchFamily="34" charset="0"/>
                <a:ea typeface="Tahoma" pitchFamily="34" charset="0"/>
                <a:cs typeface="Tahoma" pitchFamily="34" charset="0"/>
              </a:rPr>
              <a:t>Complications-endocarditis, CHF </a:t>
            </a:r>
          </a:p>
        </p:txBody>
      </p:sp>
    </p:spTree>
  </p:cSld>
  <p:clrMapOvr>
    <a:masterClrMapping/>
  </p:clrMapOvr>
  <p:transition spd="slow">
    <p:wip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209800"/>
            <a:ext cx="9144000" cy="4648200"/>
          </a:xfrm>
        </p:spPr>
        <p:txBody>
          <a:bodyPr>
            <a:normAutofit/>
          </a:bodyPr>
          <a:lstStyle/>
          <a:p>
            <a:pPr>
              <a:buNone/>
            </a:pPr>
            <a:r>
              <a:rPr lang="en-US" sz="2400" b="1" dirty="0">
                <a:latin typeface="Tahoma" pitchFamily="34" charset="0"/>
                <a:ea typeface="Tahoma" pitchFamily="34" charset="0"/>
                <a:cs typeface="Tahoma" pitchFamily="34" charset="0"/>
              </a:rPr>
              <a:t>Treatment </a:t>
            </a:r>
          </a:p>
          <a:p>
            <a:r>
              <a:rPr lang="en-US" sz="2400" dirty="0">
                <a:latin typeface="Tahoma" pitchFamily="34" charset="0"/>
                <a:ea typeface="Tahoma" pitchFamily="34" charset="0"/>
                <a:cs typeface="Tahoma" pitchFamily="34" charset="0"/>
              </a:rPr>
              <a:t>medical treatment of CHF</a:t>
            </a:r>
          </a:p>
          <a:p>
            <a:r>
              <a:rPr lang="en-US" sz="2400" dirty="0">
                <a:latin typeface="Tahoma" pitchFamily="34" charset="0"/>
                <a:ea typeface="Tahoma" pitchFamily="34" charset="0"/>
                <a:cs typeface="Tahoma" pitchFamily="34" charset="0"/>
              </a:rPr>
              <a:t>surgical closure of the defect </a:t>
            </a:r>
          </a:p>
          <a:p>
            <a:r>
              <a:rPr lang="en-GB" sz="2400" dirty="0">
                <a:latin typeface="Tahoma" pitchFamily="34" charset="0"/>
                <a:ea typeface="Tahoma" pitchFamily="34" charset="0"/>
                <a:cs typeface="Tahoma" pitchFamily="34" charset="0"/>
              </a:rPr>
              <a:t>Small defects may close spontaneously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Repair of other defects under direct vision (suture for bigger defects)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Pulmonary banding as a palliative measure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Pre and postoperative nursing care</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ahoma" pitchFamily="34" charset="0"/>
                <a:ea typeface="Tahoma" pitchFamily="34" charset="0"/>
                <a:cs typeface="Tahoma" pitchFamily="34" charset="0"/>
              </a:rPr>
              <a:t> Fig – showing heart ventricular septal defect </a:t>
            </a:r>
          </a:p>
        </p:txBody>
      </p:sp>
      <p:pic>
        <p:nvPicPr>
          <p:cNvPr id="4" name="Content Placeholder 3" descr="File:Ventricular septal defect-en.png">
            <a:hlinkClick r:id="rId3"/>
          </p:cNvPr>
          <p:cNvPicPr>
            <a:picLocks noGrp="1"/>
          </p:cNvPicPr>
          <p:nvPr>
            <p:ph idx="1"/>
          </p:nvPr>
        </p:nvPicPr>
        <p:blipFill>
          <a:blip r:embed="rId4"/>
          <a:stretch>
            <a:fillRect/>
          </a:stretch>
        </p:blipFill>
        <p:spPr bwMode="auto">
          <a:xfrm>
            <a:off x="1659010" y="1935163"/>
            <a:ext cx="5825979" cy="4389437"/>
          </a:xfrm>
          <a:prstGeom prst="rect">
            <a:avLst/>
          </a:prstGeom>
          <a:noFill/>
          <a:ln w="9525">
            <a:noFill/>
            <a:miter lim="800000"/>
            <a:headEnd/>
            <a:tailEnd/>
          </a:ln>
        </p:spPr>
      </p:pic>
    </p:spTree>
  </p:cSld>
  <p:clrMapOvr>
    <a:masterClrMapping/>
  </p:clrMapOvr>
  <p:transition spd="slow">
    <p:wip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dirty="0">
                <a:latin typeface="Tahoma" pitchFamily="34" charset="0"/>
                <a:ea typeface="Tahoma" pitchFamily="34" charset="0"/>
                <a:cs typeface="Tahoma" pitchFamily="34" charset="0"/>
              </a:rPr>
              <a:t>Atrial septal defect</a:t>
            </a: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2438400"/>
            <a:ext cx="9144000" cy="4495800"/>
          </a:xfrm>
        </p:spPr>
        <p:txBody>
          <a:bodyPr>
            <a:normAutofit/>
          </a:bodyPr>
          <a:lstStyle/>
          <a:p>
            <a:pPr lvl="0"/>
            <a:r>
              <a:rPr lang="en-GB" sz="2400" dirty="0">
                <a:latin typeface="Tahoma" pitchFamily="34" charset="0"/>
                <a:ea typeface="Tahoma" pitchFamily="34" charset="0"/>
                <a:cs typeface="Tahoma" pitchFamily="34" charset="0"/>
              </a:rPr>
              <a:t>At the end of the 1</a:t>
            </a:r>
            <a:r>
              <a:rPr lang="en-GB" sz="2400" baseline="30000" dirty="0">
                <a:latin typeface="Tahoma" pitchFamily="34" charset="0"/>
                <a:ea typeface="Tahoma" pitchFamily="34" charset="0"/>
                <a:cs typeface="Tahoma" pitchFamily="34" charset="0"/>
              </a:rPr>
              <a:t>st</a:t>
            </a:r>
            <a:r>
              <a:rPr lang="en-GB" sz="2400" dirty="0">
                <a:latin typeface="Tahoma" pitchFamily="34" charset="0"/>
                <a:ea typeface="Tahoma" pitchFamily="34" charset="0"/>
                <a:cs typeface="Tahoma" pitchFamily="34" charset="0"/>
              </a:rPr>
              <a:t> month of fetal life, the posterior superior portion of the common atrium a septum divide into left and right </a:t>
            </a:r>
            <a:r>
              <a:rPr lang="en-GB" sz="2400" b="1" dirty="0">
                <a:latin typeface="Tahoma" pitchFamily="34" charset="0"/>
                <a:ea typeface="Tahoma" pitchFamily="34" charset="0"/>
                <a:cs typeface="Tahoma" pitchFamily="34" charset="0"/>
              </a:rPr>
              <a:t>(Septum </a:t>
            </a:r>
            <a:r>
              <a:rPr lang="en-GB" sz="2400" b="1" dirty="0" err="1">
                <a:latin typeface="Tahoma" pitchFamily="34" charset="0"/>
                <a:ea typeface="Tahoma" pitchFamily="34" charset="0"/>
                <a:cs typeface="Tahoma" pitchFamily="34" charset="0"/>
              </a:rPr>
              <a:t>primum</a:t>
            </a:r>
            <a:r>
              <a:rPr lang="en-GB" sz="2400" b="1" dirty="0">
                <a:latin typeface="Tahoma" pitchFamily="34" charset="0"/>
                <a:ea typeface="Tahoma" pitchFamily="34" charset="0"/>
                <a:cs typeface="Tahoma" pitchFamily="34" charset="0"/>
              </a:rPr>
              <a:t>)</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 defect in the lower portion of </a:t>
            </a:r>
            <a:r>
              <a:rPr lang="en-GB" sz="2400" b="1" dirty="0">
                <a:latin typeface="Tahoma" pitchFamily="34" charset="0"/>
                <a:ea typeface="Tahoma" pitchFamily="34" charset="0"/>
                <a:cs typeface="Tahoma" pitchFamily="34" charset="0"/>
              </a:rPr>
              <a:t>septum </a:t>
            </a:r>
            <a:r>
              <a:rPr lang="en-GB" sz="2400" b="1" dirty="0" err="1">
                <a:latin typeface="Tahoma" pitchFamily="34" charset="0"/>
                <a:ea typeface="Tahoma" pitchFamily="34" charset="0"/>
                <a:cs typeface="Tahoma" pitchFamily="34" charset="0"/>
              </a:rPr>
              <a:t>primum</a:t>
            </a:r>
            <a:r>
              <a:rPr lang="en-GB" sz="2400" dirty="0">
                <a:latin typeface="Tahoma" pitchFamily="34" charset="0"/>
                <a:ea typeface="Tahoma" pitchFamily="34" charset="0"/>
                <a:cs typeface="Tahoma" pitchFamily="34" charset="0"/>
              </a:rPr>
              <a:t> is </a:t>
            </a:r>
            <a:r>
              <a:rPr lang="en-GB" sz="2400" b="1" dirty="0" err="1">
                <a:latin typeface="Tahoma" pitchFamily="34" charset="0"/>
                <a:ea typeface="Tahoma" pitchFamily="34" charset="0"/>
                <a:cs typeface="Tahoma" pitchFamily="34" charset="0"/>
              </a:rPr>
              <a:t>ostium</a:t>
            </a:r>
            <a:r>
              <a:rPr lang="en-GB" sz="2400" b="1" dirty="0">
                <a:latin typeface="Tahoma" pitchFamily="34" charset="0"/>
                <a:ea typeface="Tahoma" pitchFamily="34" charset="0"/>
                <a:cs typeface="Tahoma" pitchFamily="34" charset="0"/>
              </a:rPr>
              <a:t> </a:t>
            </a:r>
            <a:r>
              <a:rPr lang="en-GB" sz="2400" b="1" dirty="0" err="1">
                <a:latin typeface="Tahoma" pitchFamily="34" charset="0"/>
                <a:ea typeface="Tahoma" pitchFamily="34" charset="0"/>
                <a:cs typeface="Tahoma" pitchFamily="34" charset="0"/>
              </a:rPr>
              <a:t>primum</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An opening which also appears in the upper portion of </a:t>
            </a:r>
            <a:r>
              <a:rPr lang="en-GB" sz="2400" b="1" dirty="0" err="1">
                <a:latin typeface="Tahoma" pitchFamily="34" charset="0"/>
                <a:ea typeface="Tahoma" pitchFamily="34" charset="0"/>
                <a:cs typeface="Tahoma" pitchFamily="34" charset="0"/>
              </a:rPr>
              <a:t>ostium</a:t>
            </a:r>
            <a:r>
              <a:rPr lang="en-GB" sz="2400" b="1" dirty="0">
                <a:latin typeface="Tahoma" pitchFamily="34" charset="0"/>
                <a:ea typeface="Tahoma" pitchFamily="34" charset="0"/>
                <a:cs typeface="Tahoma" pitchFamily="34" charset="0"/>
              </a:rPr>
              <a:t> </a:t>
            </a:r>
            <a:r>
              <a:rPr lang="en-GB" sz="2400" b="1" dirty="0" err="1">
                <a:latin typeface="Tahoma" pitchFamily="34" charset="0"/>
                <a:ea typeface="Tahoma" pitchFamily="34" charset="0"/>
                <a:cs typeface="Tahoma" pitchFamily="34" charset="0"/>
              </a:rPr>
              <a:t>primum</a:t>
            </a:r>
            <a:r>
              <a:rPr lang="en-GB" sz="2400" dirty="0">
                <a:latin typeface="Tahoma" pitchFamily="34" charset="0"/>
                <a:ea typeface="Tahoma" pitchFamily="34" charset="0"/>
                <a:cs typeface="Tahoma" pitchFamily="34" charset="0"/>
              </a:rPr>
              <a:t> is </a:t>
            </a:r>
            <a:r>
              <a:rPr lang="en-GB" sz="2400" b="1" dirty="0" err="1">
                <a:latin typeface="Tahoma" pitchFamily="34" charset="0"/>
                <a:ea typeface="Tahoma" pitchFamily="34" charset="0"/>
                <a:cs typeface="Tahoma" pitchFamily="34" charset="0"/>
              </a:rPr>
              <a:t>ostium</a:t>
            </a:r>
            <a:r>
              <a:rPr lang="en-GB" sz="2400" b="1" dirty="0">
                <a:latin typeface="Tahoma" pitchFamily="34" charset="0"/>
                <a:ea typeface="Tahoma" pitchFamily="34" charset="0"/>
                <a:cs typeface="Tahoma" pitchFamily="34" charset="0"/>
              </a:rPr>
              <a:t> </a:t>
            </a:r>
            <a:r>
              <a:rPr lang="en-GB" sz="2400" b="1" dirty="0" err="1">
                <a:latin typeface="Tahoma" pitchFamily="34" charset="0"/>
                <a:ea typeface="Tahoma" pitchFamily="34" charset="0"/>
                <a:cs typeface="Tahoma" pitchFamily="34" charset="0"/>
              </a:rPr>
              <a:t>secondum</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b="1" dirty="0" err="1">
                <a:latin typeface="Tahoma" pitchFamily="34" charset="0"/>
                <a:ea typeface="Tahoma" pitchFamily="34" charset="0"/>
                <a:cs typeface="Tahoma" pitchFamily="34" charset="0"/>
              </a:rPr>
              <a:t>Ostium</a:t>
            </a:r>
            <a:r>
              <a:rPr lang="en-GB" sz="2400" b="1" dirty="0">
                <a:latin typeface="Tahoma" pitchFamily="34" charset="0"/>
                <a:ea typeface="Tahoma" pitchFamily="34" charset="0"/>
                <a:cs typeface="Tahoma" pitchFamily="34" charset="0"/>
              </a:rPr>
              <a:t> </a:t>
            </a:r>
            <a:r>
              <a:rPr lang="en-GB" sz="2400" b="1" dirty="0" err="1">
                <a:latin typeface="Tahoma" pitchFamily="34" charset="0"/>
                <a:ea typeface="Tahoma" pitchFamily="34" charset="0"/>
                <a:cs typeface="Tahoma" pitchFamily="34" charset="0"/>
              </a:rPr>
              <a:t>secondum</a:t>
            </a:r>
            <a:r>
              <a:rPr lang="en-GB" sz="2400" dirty="0">
                <a:latin typeface="Tahoma" pitchFamily="34" charset="0"/>
                <a:ea typeface="Tahoma" pitchFamily="34" charset="0"/>
                <a:cs typeface="Tahoma" pitchFamily="34" charset="0"/>
              </a:rPr>
              <a:t> is later embraced by  a membrane arising from the right side called </a:t>
            </a:r>
            <a:r>
              <a:rPr lang="en-GB" sz="2400" b="1" dirty="0">
                <a:latin typeface="Tahoma" pitchFamily="34" charset="0"/>
                <a:ea typeface="Tahoma" pitchFamily="34" charset="0"/>
                <a:cs typeface="Tahoma" pitchFamily="34" charset="0"/>
              </a:rPr>
              <a:t>septum </a:t>
            </a:r>
            <a:r>
              <a:rPr lang="en-GB" sz="2400" b="1" dirty="0" err="1">
                <a:latin typeface="Tahoma" pitchFamily="34" charset="0"/>
                <a:ea typeface="Tahoma" pitchFamily="34" charset="0"/>
                <a:cs typeface="Tahoma" pitchFamily="34" charset="0"/>
              </a:rPr>
              <a:t>secondum</a:t>
            </a:r>
            <a:r>
              <a:rPr lang="en-GB" sz="2400" dirty="0">
                <a:latin typeface="Tahoma" pitchFamily="34" charset="0"/>
                <a:ea typeface="Tahoma" pitchFamily="34" charset="0"/>
                <a:cs typeface="Tahoma" pitchFamily="34" charset="0"/>
              </a:rPr>
              <a:t>, but still leaving a small aperture called </a:t>
            </a:r>
            <a:r>
              <a:rPr lang="en-GB" sz="2400" b="1" dirty="0">
                <a:latin typeface="Tahoma" pitchFamily="34" charset="0"/>
                <a:ea typeface="Tahoma" pitchFamily="34" charset="0"/>
                <a:cs typeface="Tahoma" pitchFamily="34" charset="0"/>
              </a:rPr>
              <a:t>Foramen ovale</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715962"/>
          </a:xfrm>
        </p:spPr>
        <p:txBody>
          <a:bodyPr>
            <a:normAutofit fontScale="90000"/>
          </a:bodyPr>
          <a:lstStyle/>
          <a:p>
            <a:pPr lvl="0"/>
            <a:r>
              <a:rPr lang="en-US" dirty="0"/>
              <a:t>Pathogenesis  </a:t>
            </a:r>
            <a:br>
              <a:rPr lang="en-US" dirty="0"/>
            </a:br>
            <a:endParaRPr lang="en-US" dirty="0"/>
          </a:p>
        </p:txBody>
      </p:sp>
      <p:sp>
        <p:nvSpPr>
          <p:cNvPr id="3" name="Content Placeholder 2"/>
          <p:cNvSpPr>
            <a:spLocks noGrp="1"/>
          </p:cNvSpPr>
          <p:nvPr>
            <p:ph idx="1"/>
          </p:nvPr>
        </p:nvSpPr>
        <p:spPr>
          <a:xfrm>
            <a:off x="533400" y="990600"/>
            <a:ext cx="8305800" cy="5486400"/>
          </a:xfrm>
        </p:spPr>
        <p:txBody>
          <a:bodyPr>
            <a:normAutofit/>
          </a:bodyPr>
          <a:lstStyle/>
          <a:p>
            <a:pPr lvl="0"/>
            <a:r>
              <a:rPr lang="en-US" dirty="0"/>
              <a:t>Primary cause is inadequate pulmonary surfactant due to preterm birth (GA&lt; 35wks)</a:t>
            </a:r>
          </a:p>
          <a:p>
            <a:pPr lvl="0"/>
            <a:r>
              <a:rPr lang="en-US" dirty="0"/>
              <a:t>a complex mixture of lipids and proteins(</a:t>
            </a:r>
            <a:r>
              <a:rPr lang="en-US" b="1" u="sng" dirty="0"/>
              <a:t>Surfactant</a:t>
            </a:r>
            <a:r>
              <a:rPr lang="en-US" dirty="0"/>
              <a:t>) that lowers alveolar surface tension.</a:t>
            </a:r>
          </a:p>
          <a:p>
            <a:pPr lvl="1">
              <a:buFont typeface="Wingdings" pitchFamily="2" charset="2"/>
              <a:buChar char="§"/>
            </a:pPr>
            <a:r>
              <a:rPr lang="en-US" dirty="0"/>
              <a:t>are synthesized and stored in type II alveolar cells </a:t>
            </a:r>
          </a:p>
          <a:p>
            <a:pPr lvl="1">
              <a:buFont typeface="Wingdings" pitchFamily="2" charset="2"/>
              <a:buChar char="§"/>
            </a:pPr>
            <a:r>
              <a:rPr lang="en-US" dirty="0"/>
              <a:t>The major constituents of surfactant are</a:t>
            </a:r>
          </a:p>
          <a:p>
            <a:pPr lvl="3">
              <a:buFont typeface="Wingdings" pitchFamily="2" charset="2"/>
              <a:buChar char="§"/>
            </a:pPr>
            <a:r>
              <a:rPr lang="en-US" b="1" u="sng" dirty="0" err="1"/>
              <a:t>Dipalmitoyl</a:t>
            </a:r>
            <a:r>
              <a:rPr lang="en-US" b="1" u="sng" dirty="0"/>
              <a:t> </a:t>
            </a:r>
            <a:r>
              <a:rPr lang="en-US" b="1" u="sng" dirty="0" err="1"/>
              <a:t>phosphatidylcholine</a:t>
            </a:r>
            <a:r>
              <a:rPr lang="en-US" b="1" u="sng" dirty="0"/>
              <a:t> (lecithin), </a:t>
            </a:r>
          </a:p>
          <a:p>
            <a:pPr lvl="3">
              <a:buFont typeface="Wingdings" pitchFamily="2" charset="2"/>
              <a:buChar char="§"/>
            </a:pPr>
            <a:r>
              <a:rPr lang="en-US" b="1" u="sng" dirty="0" err="1"/>
              <a:t>Phosphatidylglycerol</a:t>
            </a:r>
            <a:r>
              <a:rPr lang="en-US" dirty="0"/>
              <a:t>, </a:t>
            </a:r>
          </a:p>
          <a:p>
            <a:pPr lvl="3">
              <a:buFont typeface="Wingdings" pitchFamily="2" charset="2"/>
              <a:buChar char="§"/>
            </a:pPr>
            <a:r>
              <a:rPr lang="en-US" b="1" u="sng" dirty="0" err="1"/>
              <a:t>Apoproteins</a:t>
            </a:r>
            <a:r>
              <a:rPr lang="en-US" dirty="0"/>
              <a:t> (surfactant proteins SP-A, -B, -C, -D), and </a:t>
            </a:r>
          </a:p>
          <a:p>
            <a:pPr lvl="3">
              <a:buFont typeface="Wingdings" pitchFamily="2" charset="2"/>
              <a:buChar char="§"/>
            </a:pPr>
            <a:r>
              <a:rPr lang="en-US" b="1" u="sng" dirty="0"/>
              <a:t>Cholesterol</a:t>
            </a:r>
          </a:p>
          <a:p>
            <a:pPr lvl="0"/>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17</a:t>
            </a:fld>
            <a:endParaRPr lang="en-US"/>
          </a:p>
        </p:txBody>
      </p:sp>
    </p:spTree>
  </p:cSld>
  <p:clrMapOvr>
    <a:masterClrMapping/>
  </p:clrMapOvr>
  <p:transition spd="slow">
    <p:wip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133600"/>
            <a:ext cx="9144000" cy="4724400"/>
          </a:xfrm>
        </p:spPr>
        <p:txBody>
          <a:bodyPr>
            <a:normAutofit/>
          </a:bodyPr>
          <a:lstStyle/>
          <a:p>
            <a:pPr lvl="0"/>
            <a:r>
              <a:rPr lang="en-GB" sz="2400" dirty="0">
                <a:latin typeface="Tahoma" pitchFamily="34" charset="0"/>
                <a:ea typeface="Tahoma" pitchFamily="34" charset="0"/>
                <a:cs typeface="Tahoma" pitchFamily="34" charset="0"/>
              </a:rPr>
              <a:t>Atrial septal defect is a common form of congenital heart disease comprising nearly 10% of all such cases </a:t>
            </a:r>
            <a:endParaRPr lang="en-US" sz="2400" dirty="0">
              <a:latin typeface="Tahoma" pitchFamily="34" charset="0"/>
              <a:ea typeface="Tahoma" pitchFamily="34" charset="0"/>
              <a:cs typeface="Tahoma" pitchFamily="34" charset="0"/>
            </a:endParaRPr>
          </a:p>
          <a:p>
            <a:pPr lvl="0"/>
            <a:r>
              <a:rPr lang="en-GB" sz="2400" dirty="0" err="1">
                <a:latin typeface="Tahoma" pitchFamily="34" charset="0"/>
                <a:ea typeface="Tahoma" pitchFamily="34" charset="0"/>
                <a:cs typeface="Tahoma" pitchFamily="34" charset="0"/>
              </a:rPr>
              <a:t>Secondum</a:t>
            </a:r>
            <a:r>
              <a:rPr lang="en-GB" sz="2400" dirty="0">
                <a:latin typeface="Tahoma" pitchFamily="34" charset="0"/>
                <a:ea typeface="Tahoma" pitchFamily="34" charset="0"/>
                <a:cs typeface="Tahoma" pitchFamily="34" charset="0"/>
              </a:rPr>
              <a:t> types of defect comprises 90% of all such cases </a:t>
            </a:r>
            <a:endParaRPr lang="en-US" sz="2400" dirty="0">
              <a:latin typeface="Tahoma" pitchFamily="34" charset="0"/>
              <a:ea typeface="Tahoma" pitchFamily="34" charset="0"/>
              <a:cs typeface="Tahoma" pitchFamily="34" charset="0"/>
            </a:endParaRPr>
          </a:p>
          <a:p>
            <a:pPr lvl="0"/>
            <a:r>
              <a:rPr lang="en-GB" sz="2400" dirty="0" err="1">
                <a:latin typeface="Tahoma" pitchFamily="34" charset="0"/>
                <a:ea typeface="Tahoma" pitchFamily="34" charset="0"/>
                <a:cs typeface="Tahoma" pitchFamily="34" charset="0"/>
              </a:rPr>
              <a:t>Ostium</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primum</a:t>
            </a:r>
            <a:r>
              <a:rPr lang="en-GB" sz="2400" dirty="0">
                <a:latin typeface="Tahoma" pitchFamily="34" charset="0"/>
                <a:ea typeface="Tahoma" pitchFamily="34" charset="0"/>
                <a:cs typeface="Tahoma" pitchFamily="34" charset="0"/>
              </a:rPr>
              <a:t> constitute 10%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 ASD, the shunt is usually from left to right due to more pressure in the left atrium even though it is only 3-5mm of Hg.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 large ASD, the pressure in both atria may be equal and flow will depend up on the relative resistance offered by </a:t>
            </a:r>
            <a:r>
              <a:rPr lang="en-GB" sz="2400" b="1" dirty="0">
                <a:latin typeface="Tahoma" pitchFamily="34" charset="0"/>
                <a:ea typeface="Tahoma" pitchFamily="34" charset="0"/>
                <a:cs typeface="Tahoma" pitchFamily="34" charset="0"/>
              </a:rPr>
              <a:t>pulmonary and systemic</a:t>
            </a:r>
            <a:r>
              <a:rPr lang="en-GB" sz="2400" dirty="0">
                <a:latin typeface="Tahoma" pitchFamily="34" charset="0"/>
                <a:ea typeface="Tahoma" pitchFamily="34" charset="0"/>
                <a:cs typeface="Tahoma" pitchFamily="34" charset="0"/>
              </a:rPr>
              <a:t> circulation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057400"/>
            <a:ext cx="9144000" cy="4800600"/>
          </a:xfrm>
        </p:spPr>
        <p:txBody>
          <a:bodyPr>
            <a:normAutofit/>
          </a:bodyPr>
          <a:lstStyle/>
          <a:p>
            <a:pPr lvl="0"/>
            <a:r>
              <a:rPr lang="en-GB" sz="2400" dirty="0">
                <a:latin typeface="Tahoma" pitchFamily="34" charset="0"/>
                <a:ea typeface="Tahoma" pitchFamily="34" charset="0"/>
                <a:cs typeface="Tahoma" pitchFamily="34" charset="0"/>
              </a:rPr>
              <a:t>The resistance offered by the pulmonary circulation is less than that of the left ventricle and as such the shunt is from left to right.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Reverse of shunt occurs if there is: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Pulmonary hypertension due to ↑</a:t>
            </a:r>
            <a:r>
              <a:rPr lang="en-GB" sz="2400" dirty="0" err="1">
                <a:latin typeface="Tahoma" pitchFamily="34" charset="0"/>
                <a:ea typeface="Tahoma" pitchFamily="34" charset="0"/>
                <a:cs typeface="Tahoma" pitchFamily="34" charset="0"/>
              </a:rPr>
              <a:t>ed</a:t>
            </a:r>
            <a:r>
              <a:rPr lang="en-GB" sz="2400" dirty="0">
                <a:latin typeface="Tahoma" pitchFamily="34" charset="0"/>
                <a:ea typeface="Tahoma" pitchFamily="34" charset="0"/>
                <a:cs typeface="Tahoma" pitchFamily="34" charset="0"/>
              </a:rPr>
              <a:t> pulmonary arteriolar resistance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Obstruction to right ventricular flow as in pulmonary stenosis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Right atrium and right ventricle are hypertrophied and pulmonary  artery gets dilated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0668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pPr>
              <a:buNone/>
            </a:pPr>
            <a:r>
              <a:rPr lang="en-US" sz="2400" b="1" dirty="0">
                <a:latin typeface="Tahoma" pitchFamily="34" charset="0"/>
                <a:ea typeface="Tahoma" pitchFamily="34" charset="0"/>
                <a:cs typeface="Tahoma" pitchFamily="34" charset="0"/>
              </a:rPr>
              <a:t>CM</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Generally </a:t>
            </a:r>
            <a:r>
              <a:rPr lang="en-US" sz="2400" dirty="0" err="1">
                <a:latin typeface="Tahoma" pitchFamily="34" charset="0"/>
                <a:ea typeface="Tahoma" pitchFamily="34" charset="0"/>
                <a:cs typeface="Tahoma" pitchFamily="34" charset="0"/>
              </a:rPr>
              <a:t>asmptomatic</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There may be no symptom during child hood; however, the following are present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Dyspnea on exertion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Palpitation and weakness </a:t>
            </a:r>
            <a:endParaRPr lang="en-US" sz="2400" dirty="0">
              <a:latin typeface="Tahoma" pitchFamily="34" charset="0"/>
              <a:ea typeface="Tahoma" pitchFamily="34" charset="0"/>
              <a:cs typeface="Tahoma" pitchFamily="34" charset="0"/>
            </a:endParaRPr>
          </a:p>
          <a:p>
            <a:r>
              <a:rPr lang="en-GB" sz="2400" b="1" i="1" u="sng" dirty="0">
                <a:latin typeface="Tahoma" pitchFamily="34" charset="0"/>
                <a:ea typeface="Tahoma" pitchFamily="34" charset="0"/>
                <a:cs typeface="Tahoma" pitchFamily="34" charset="0"/>
              </a:rPr>
              <a:t>In infants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Feeding difficulties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Growth retardation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Recurrent respiratory infection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Skeletal abnormalities, ejection systolic and mid diastolic murmur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Wide split 2</a:t>
            </a:r>
            <a:r>
              <a:rPr lang="en-GB" sz="2400" baseline="30000" dirty="0">
                <a:latin typeface="Tahoma" pitchFamily="34" charset="0"/>
                <a:ea typeface="Tahoma" pitchFamily="34" charset="0"/>
                <a:cs typeface="Tahoma" pitchFamily="34" charset="0"/>
              </a:rPr>
              <a:t>nd</a:t>
            </a:r>
            <a:r>
              <a:rPr lang="en-GB" sz="2400" dirty="0">
                <a:latin typeface="Tahoma" pitchFamily="34" charset="0"/>
                <a:ea typeface="Tahoma" pitchFamily="34" charset="0"/>
                <a:cs typeface="Tahoma" pitchFamily="34" charset="0"/>
              </a:rPr>
              <a:t> heart sound, which is characteristically fixed in respiration </a:t>
            </a:r>
            <a:r>
              <a:rPr lang="en-US" sz="2400" dirty="0">
                <a:latin typeface="Tahoma" pitchFamily="34" charset="0"/>
                <a:ea typeface="Tahoma" pitchFamily="34" charset="0"/>
                <a:cs typeface="Tahoma" pitchFamily="34" charset="0"/>
              </a:rPr>
              <a:t> </a:t>
            </a:r>
          </a:p>
          <a:p>
            <a:r>
              <a:rPr lang="en-US" sz="2400" dirty="0">
                <a:latin typeface="Tahoma" pitchFamily="34" charset="0"/>
                <a:ea typeface="Tahoma" pitchFamily="34" charset="0"/>
                <a:cs typeface="Tahoma" pitchFamily="34" charset="0"/>
              </a:rPr>
              <a:t>-slow wt gain, tiredness, dyspnea, frequent respiratory infection, CHF</a:t>
            </a:r>
          </a:p>
        </p:txBody>
      </p:sp>
    </p:spTree>
  </p:cSld>
  <p:clrMapOvr>
    <a:masterClrMapping/>
  </p:clrMapOvr>
  <p:transition spd="slow">
    <p:wip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a:bodyPr>
          <a:lstStyle/>
          <a:p>
            <a:pPr>
              <a:buNone/>
            </a:pPr>
            <a:r>
              <a:rPr lang="en-US" sz="2400" b="1" dirty="0">
                <a:latin typeface="Tahoma" pitchFamily="34" charset="0"/>
                <a:ea typeface="Tahoma" pitchFamily="34" charset="0"/>
                <a:cs typeface="Tahoma" pitchFamily="34" charset="0"/>
              </a:rPr>
              <a:t>Dx –murmur, chest x-ray, ECG </a:t>
            </a:r>
          </a:p>
          <a:p>
            <a:r>
              <a:rPr lang="en-GB" sz="2400" dirty="0">
                <a:latin typeface="Tahoma" pitchFamily="34" charset="0"/>
                <a:ea typeface="Tahoma" pitchFamily="34" charset="0"/>
                <a:cs typeface="Tahoma" pitchFamily="34" charset="0"/>
              </a:rPr>
              <a:t>Shows cardiomegally (enlarged right ventricle and right atrium)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Enlarged pulmonary artery </a:t>
            </a:r>
            <a:endParaRPr lang="en-US" sz="2400" dirty="0">
              <a:latin typeface="Tahoma" pitchFamily="34" charset="0"/>
              <a:ea typeface="Tahoma" pitchFamily="34" charset="0"/>
              <a:cs typeface="Tahoma" pitchFamily="34" charset="0"/>
            </a:endParaRPr>
          </a:p>
          <a:p>
            <a:r>
              <a:rPr lang="en-GB" sz="2400" u="sng" dirty="0">
                <a:latin typeface="Tahoma" pitchFamily="34" charset="0"/>
                <a:ea typeface="Tahoma" pitchFamily="34" charset="0"/>
                <a:cs typeface="Tahoma" pitchFamily="34" charset="0"/>
              </a:rPr>
              <a:t>ECG</a:t>
            </a:r>
            <a:r>
              <a:rPr lang="en-GB" sz="2400" dirty="0">
                <a:latin typeface="Tahoma" pitchFamily="34" charset="0"/>
                <a:ea typeface="Tahoma" pitchFamily="34" charset="0"/>
                <a:cs typeface="Tahoma" pitchFamily="34" charset="0"/>
              </a:rPr>
              <a:t>-  Show right axis deviation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Incomplete right bundle branch is seen in 90% of cases </a:t>
            </a:r>
            <a:endParaRPr lang="en-US" sz="2400" dirty="0">
              <a:latin typeface="Tahoma" pitchFamily="34" charset="0"/>
              <a:ea typeface="Tahoma" pitchFamily="34" charset="0"/>
              <a:cs typeface="Tahoma" pitchFamily="34" charset="0"/>
            </a:endParaRPr>
          </a:p>
          <a:p>
            <a:pPr>
              <a:buNone/>
            </a:pPr>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a:t>
            </a:r>
            <a:r>
              <a:rPr lang="en-GB" sz="2400" b="1" dirty="0">
                <a:latin typeface="Tahoma" pitchFamily="34" charset="0"/>
                <a:ea typeface="Tahoma" pitchFamily="34" charset="0"/>
                <a:cs typeface="Tahoma" pitchFamily="34" charset="0"/>
              </a:rPr>
              <a:t>Surgical treatment</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Repair of the defect by direct vision and by cardio pulmonary bypass is necessary in most of the cases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Preoperative and postoperative nursing care </a:t>
            </a:r>
            <a:endParaRPr lang="en-US" sz="2400" dirty="0">
              <a:latin typeface="Tahoma" pitchFamily="34" charset="0"/>
              <a:ea typeface="Tahoma" pitchFamily="34" charset="0"/>
              <a:cs typeface="Tahoma" pitchFamily="34" charset="0"/>
            </a:endParaRPr>
          </a:p>
          <a:p>
            <a:pPr>
              <a:buNone/>
            </a:pPr>
            <a:r>
              <a:rPr lang="en-US" sz="2400" b="1" dirty="0">
                <a:latin typeface="Tahoma" pitchFamily="34" charset="0"/>
                <a:ea typeface="Tahoma" pitchFamily="34" charset="0"/>
                <a:cs typeface="Tahoma" pitchFamily="34" charset="0"/>
              </a:rPr>
              <a:t>Complications</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endocarditis, cardiac failure, pulmonary hypertension, coronary artery diseases  </a:t>
            </a: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Coarctation</a:t>
            </a:r>
            <a:r>
              <a:rPr lang="en-US" sz="2400" b="1" dirty="0">
                <a:latin typeface="Tahoma" pitchFamily="34" charset="0"/>
                <a:ea typeface="Tahoma" pitchFamily="34" charset="0"/>
                <a:cs typeface="Tahoma" pitchFamily="34" charset="0"/>
              </a:rPr>
              <a:t> of aorta</a:t>
            </a: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905000"/>
            <a:ext cx="9144000" cy="4953000"/>
          </a:xfrm>
        </p:spPr>
        <p:txBody>
          <a:bodyPr>
            <a:normAutofit fontScale="92500" lnSpcReduction="10000"/>
          </a:bodyPr>
          <a:lstStyle/>
          <a:p>
            <a:r>
              <a:rPr lang="en-US" sz="2400" dirty="0">
                <a:latin typeface="Tahoma" pitchFamily="34" charset="0"/>
                <a:ea typeface="Tahoma" pitchFamily="34" charset="0"/>
                <a:cs typeface="Tahoma" pitchFamily="34" charset="0"/>
              </a:rPr>
              <a:t> narrowing or constriction of aortic lumen</a:t>
            </a:r>
            <a:r>
              <a:rPr lang="en-US" sz="2400" b="1" dirty="0">
                <a:latin typeface="Tahoma" pitchFamily="34" charset="0"/>
                <a:ea typeface="Tahoma" pitchFamily="34" charset="0"/>
                <a:cs typeface="Tahoma" pitchFamily="34" charset="0"/>
              </a:rPr>
              <a:t>. Aortic stenosis:</a:t>
            </a:r>
            <a:r>
              <a:rPr lang="en-US" sz="2400" dirty="0">
                <a:latin typeface="Tahoma" pitchFamily="34" charset="0"/>
                <a:ea typeface="Tahoma" pitchFamily="34" charset="0"/>
                <a:cs typeface="Tahoma" pitchFamily="34" charset="0"/>
              </a:rPr>
              <a:t>-stenosis of aortic value</a:t>
            </a:r>
          </a:p>
          <a:p>
            <a:r>
              <a:rPr lang="en-US" sz="2400" dirty="0">
                <a:latin typeface="Tahoma" pitchFamily="34" charset="0"/>
                <a:ea typeface="Tahoma" pitchFamily="34" charset="0"/>
                <a:cs typeface="Tahoma" pitchFamily="34" charset="0"/>
              </a:rPr>
              <a:t> Altered physiology - (Blood can't pass freely from Lt. Ventricle to systemic circulation</a:t>
            </a:r>
            <a:r>
              <a:rPr lang="en-US" sz="2400" b="1" dirty="0">
                <a:latin typeface="Tahoma" pitchFamily="34" charset="0"/>
                <a:ea typeface="Tahoma" pitchFamily="34" charset="0"/>
                <a:cs typeface="Tahoma" pitchFamily="34" charset="0"/>
              </a:rPr>
              <a:t> because of aorta obstructed and affected blood flow)</a:t>
            </a:r>
          </a:p>
          <a:p>
            <a:pPr lvl="0"/>
            <a:r>
              <a:rPr lang="en-GB" sz="2400" dirty="0">
                <a:latin typeface="Tahoma" pitchFamily="34" charset="0"/>
                <a:ea typeface="Tahoma" pitchFamily="34" charset="0"/>
                <a:cs typeface="Tahoma" pitchFamily="34" charset="0"/>
              </a:rPr>
              <a:t>The following congenital anomalies may be associated with </a:t>
            </a:r>
            <a:r>
              <a:rPr lang="en-GB" sz="2400" dirty="0" err="1">
                <a:latin typeface="Tahoma" pitchFamily="34" charset="0"/>
                <a:ea typeface="Tahoma" pitchFamily="34" charset="0"/>
                <a:cs typeface="Tahoma" pitchFamily="34" charset="0"/>
              </a:rPr>
              <a:t>coarctation</a:t>
            </a:r>
            <a:r>
              <a:rPr lang="en-GB" sz="2400" dirty="0">
                <a:latin typeface="Tahoma" pitchFamily="34" charset="0"/>
                <a:ea typeface="Tahoma" pitchFamily="34" charset="0"/>
                <a:cs typeface="Tahoma" pitchFamily="34" charset="0"/>
              </a:rPr>
              <a:t> of aorta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Aortic stenosis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Patent ductus arteriosus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Bicuspid aortic valve  defect</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patent ductus arteriosus is the most commonly associated anomaly chiefly of the </a:t>
            </a:r>
            <a:r>
              <a:rPr lang="en-GB" sz="2400" b="1" dirty="0">
                <a:latin typeface="Tahoma" pitchFamily="34" charset="0"/>
                <a:ea typeface="Tahoma" pitchFamily="34" charset="0"/>
                <a:cs typeface="Tahoma" pitchFamily="34" charset="0"/>
              </a:rPr>
              <a:t>pre-</a:t>
            </a:r>
            <a:r>
              <a:rPr lang="en-GB" sz="2400" b="1" dirty="0" err="1">
                <a:latin typeface="Tahoma" pitchFamily="34" charset="0"/>
                <a:ea typeface="Tahoma" pitchFamily="34" charset="0"/>
                <a:cs typeface="Tahoma" pitchFamily="34" charset="0"/>
              </a:rPr>
              <a:t>ductal</a:t>
            </a:r>
            <a:r>
              <a:rPr lang="en-GB" sz="2400" dirty="0">
                <a:latin typeface="Tahoma" pitchFamily="34" charset="0"/>
                <a:ea typeface="Tahoma" pitchFamily="34" charset="0"/>
                <a:cs typeface="Tahoma" pitchFamily="34" charset="0"/>
              </a:rPr>
              <a:t> type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Due to resistance to the flow of blood, the </a:t>
            </a:r>
            <a:r>
              <a:rPr lang="en-GB" sz="2400" b="1" dirty="0">
                <a:latin typeface="Tahoma" pitchFamily="34" charset="0"/>
                <a:ea typeface="Tahoma" pitchFamily="34" charset="0"/>
                <a:cs typeface="Tahoma" pitchFamily="34" charset="0"/>
              </a:rPr>
              <a:t>left ventricle</a:t>
            </a:r>
            <a:r>
              <a:rPr lang="en-GB" sz="2400" dirty="0">
                <a:latin typeface="Tahoma" pitchFamily="34" charset="0"/>
                <a:ea typeface="Tahoma" pitchFamily="34" charset="0"/>
                <a:cs typeface="Tahoma" pitchFamily="34" charset="0"/>
              </a:rPr>
              <a:t> </a:t>
            </a:r>
            <a:r>
              <a:rPr lang="en-GB" sz="2400" b="1" dirty="0">
                <a:latin typeface="Tahoma" pitchFamily="34" charset="0"/>
                <a:ea typeface="Tahoma" pitchFamily="34" charset="0"/>
                <a:cs typeface="Tahoma" pitchFamily="34" charset="0"/>
              </a:rPr>
              <a:t>hypertrophies</a:t>
            </a:r>
            <a:r>
              <a:rPr lang="en-GB" sz="2400" dirty="0">
                <a:latin typeface="Tahoma" pitchFamily="34" charset="0"/>
                <a:ea typeface="Tahoma" pitchFamily="34" charset="0"/>
                <a:cs typeface="Tahoma" pitchFamily="34" charset="0"/>
              </a:rPr>
              <a:t> in all cases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a:bodyPr>
          <a:lstStyle/>
          <a:p>
            <a:pPr lvl="0"/>
            <a:r>
              <a:rPr lang="en-GB" sz="2400" dirty="0">
                <a:latin typeface="Tahoma" pitchFamily="34" charset="0"/>
                <a:ea typeface="Tahoma" pitchFamily="34" charset="0"/>
                <a:cs typeface="Tahoma" pitchFamily="34" charset="0"/>
              </a:rPr>
              <a:t>The blood bypasses the constricted segment via </a:t>
            </a:r>
            <a:r>
              <a:rPr lang="en-GB" sz="2400" u="sng" dirty="0">
                <a:latin typeface="Tahoma" pitchFamily="34" charset="0"/>
                <a:ea typeface="Tahoma" pitchFamily="34" charset="0"/>
                <a:cs typeface="Tahoma" pitchFamily="34" charset="0"/>
              </a:rPr>
              <a:t>collateral circulation,</a:t>
            </a:r>
            <a:r>
              <a:rPr lang="en-GB" sz="2400" dirty="0">
                <a:latin typeface="Tahoma" pitchFamily="34" charset="0"/>
                <a:ea typeface="Tahoma" pitchFamily="34" charset="0"/>
                <a:cs typeface="Tahoma" pitchFamily="34" charset="0"/>
              </a:rPr>
              <a:t> chiefly form: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Branches of </a:t>
            </a:r>
            <a:r>
              <a:rPr lang="en-GB" sz="2400" dirty="0" err="1">
                <a:latin typeface="Tahoma" pitchFamily="34" charset="0"/>
                <a:ea typeface="Tahoma" pitchFamily="34" charset="0"/>
                <a:cs typeface="Tahoma" pitchFamily="34" charset="0"/>
              </a:rPr>
              <a:t>subclavian</a:t>
            </a:r>
            <a:r>
              <a:rPr lang="en-GB" sz="2400" dirty="0">
                <a:latin typeface="Tahoma" pitchFamily="34" charset="0"/>
                <a:ea typeface="Tahoma" pitchFamily="34" charset="0"/>
                <a:cs typeface="Tahoma" pitchFamily="34" charset="0"/>
              </a:rPr>
              <a:t> artery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superior intercostals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internal mammary with its intercostals</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Superior epigastric and </a:t>
            </a:r>
            <a:r>
              <a:rPr lang="en-GB" sz="2400" dirty="0" err="1">
                <a:latin typeface="Tahoma" pitchFamily="34" charset="0"/>
                <a:ea typeface="Tahoma" pitchFamily="34" charset="0"/>
                <a:cs typeface="Tahoma" pitchFamily="34" charset="0"/>
              </a:rPr>
              <a:t>musculo-phrenic</a:t>
            </a:r>
            <a:r>
              <a:rPr lang="en-GB" sz="2400" dirty="0">
                <a:latin typeface="Tahoma" pitchFamily="34" charset="0"/>
                <a:ea typeface="Tahoma" pitchFamily="34" charset="0"/>
                <a:cs typeface="Tahoma" pitchFamily="34" charset="0"/>
              </a:rPr>
              <a:t> branches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thoracic and sub scapular branches of the axillary artery may also enlarge as collateral channels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These in turn unit with the intercostals branches of descending aorta and inferior epigastric branches of the femoral to form alternate channels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b="1" dirty="0">
                <a:latin typeface="Tahoma" pitchFamily="34" charset="0"/>
                <a:ea typeface="Tahoma" pitchFamily="34" charset="0"/>
                <a:cs typeface="Tahoma" pitchFamily="34" charset="0"/>
              </a:rPr>
              <a:t>C/m</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usually asymptomatic childhood-growth and development are normal </a:t>
            </a:r>
          </a:p>
          <a:p>
            <a:r>
              <a:rPr lang="en-US" sz="2400" dirty="0">
                <a:latin typeface="Tahoma" pitchFamily="34" charset="0"/>
                <a:ea typeface="Tahoma" pitchFamily="34" charset="0"/>
                <a:cs typeface="Tahoma" pitchFamily="34" charset="0"/>
              </a:rPr>
              <a:t>may demonstrate –fatigue, headache, nose bleeding, leg cramps </a:t>
            </a:r>
          </a:p>
          <a:p>
            <a:r>
              <a:rPr lang="en-US" sz="2400" dirty="0">
                <a:latin typeface="Tahoma" pitchFamily="34" charset="0"/>
                <a:ea typeface="Tahoma" pitchFamily="34" charset="0"/>
                <a:cs typeface="Tahoma" pitchFamily="34" charset="0"/>
              </a:rPr>
              <a:t>absence or reduced femoral pulsation</a:t>
            </a:r>
          </a:p>
          <a:p>
            <a:r>
              <a:rPr lang="en-US" sz="2400" dirty="0">
                <a:latin typeface="Tahoma" pitchFamily="34" charset="0"/>
                <a:ea typeface="Tahoma" pitchFamily="34" charset="0"/>
                <a:cs typeface="Tahoma" pitchFamily="34" charset="0"/>
              </a:rPr>
              <a:t>Sever anomalies causes –growth failure, tachypnea, dyspnea, edema and CHF</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There may be Left ventricular failure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Small femoral pulse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Visible or palpable pulsation of collateral vessels is best appreciated Posteriorly in relation to intercostals arteries</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05000"/>
            <a:ext cx="9144000" cy="4953000"/>
          </a:xfrm>
        </p:spPr>
        <p:txBody>
          <a:bodyPr>
            <a:normAutofit/>
          </a:bodyPr>
          <a:lstStyle/>
          <a:p>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Dx</a:t>
            </a:r>
            <a:r>
              <a:rPr lang="en-GB" sz="2400" b="1" dirty="0">
                <a:latin typeface="Tahoma" pitchFamily="34" charset="0"/>
                <a:ea typeface="Tahoma" pitchFamily="34" charset="0"/>
                <a:cs typeface="Tahoma" pitchFamily="34" charset="0"/>
              </a:rPr>
              <a:t>- </a:t>
            </a:r>
            <a:r>
              <a:rPr lang="en-GB" sz="2400" b="1" u="sng" dirty="0">
                <a:latin typeface="Tahoma" pitchFamily="34" charset="0"/>
                <a:ea typeface="Tahoma" pitchFamily="34" charset="0"/>
                <a:cs typeface="Tahoma" pitchFamily="34" charset="0"/>
              </a:rPr>
              <a:t>X-ray</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finding may show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Left ventricular enlargement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Prominence of ascending aorta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Elongated aortic knuckle resulting from dilatation of Left sub-</a:t>
            </a:r>
            <a:r>
              <a:rPr lang="en-GB" sz="2400" dirty="0" err="1">
                <a:latin typeface="Tahoma" pitchFamily="34" charset="0"/>
                <a:ea typeface="Tahoma" pitchFamily="34" charset="0"/>
                <a:cs typeface="Tahoma" pitchFamily="34" charset="0"/>
              </a:rPr>
              <a:t>clavian</a:t>
            </a:r>
            <a:r>
              <a:rPr lang="en-GB" sz="2400" dirty="0">
                <a:latin typeface="Tahoma" pitchFamily="34" charset="0"/>
                <a:ea typeface="Tahoma" pitchFamily="34" charset="0"/>
                <a:cs typeface="Tahoma" pitchFamily="34" charset="0"/>
              </a:rPr>
              <a:t> artery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Post – </a:t>
            </a:r>
            <a:r>
              <a:rPr lang="en-GB" sz="2400" dirty="0" err="1">
                <a:latin typeface="Tahoma" pitchFamily="34" charset="0"/>
                <a:ea typeface="Tahoma" pitchFamily="34" charset="0"/>
                <a:cs typeface="Tahoma" pitchFamily="34" charset="0"/>
              </a:rPr>
              <a:t>Stenotic</a:t>
            </a:r>
            <a:r>
              <a:rPr lang="en-GB" sz="2400" dirty="0">
                <a:latin typeface="Tahoma" pitchFamily="34" charset="0"/>
                <a:ea typeface="Tahoma" pitchFamily="34" charset="0"/>
                <a:cs typeface="Tahoma" pitchFamily="34" charset="0"/>
              </a:rPr>
              <a:t>  dilatation   of short segment of descending aorta </a:t>
            </a:r>
            <a:endParaRPr lang="en-US" sz="2400" dirty="0">
              <a:latin typeface="Tahoma" pitchFamily="34" charset="0"/>
              <a:ea typeface="Tahoma" pitchFamily="34" charset="0"/>
              <a:cs typeface="Tahoma" pitchFamily="34" charset="0"/>
            </a:endParaRPr>
          </a:p>
          <a:p>
            <a:pPr lvl="0"/>
            <a:r>
              <a:rPr lang="en-GB" sz="2400" b="1" u="sng" dirty="0" err="1">
                <a:latin typeface="Tahoma" pitchFamily="34" charset="0"/>
                <a:ea typeface="Tahoma" pitchFamily="34" charset="0"/>
                <a:cs typeface="Tahoma" pitchFamily="34" charset="0"/>
              </a:rPr>
              <a:t>Aortogram</a:t>
            </a:r>
            <a:r>
              <a:rPr lang="en-GB" sz="2400" dirty="0">
                <a:latin typeface="Tahoma" pitchFamily="34" charset="0"/>
                <a:ea typeface="Tahoma" pitchFamily="34" charset="0"/>
                <a:cs typeface="Tahoma" pitchFamily="34" charset="0"/>
              </a:rPr>
              <a:t> will reveal the site of </a:t>
            </a:r>
            <a:r>
              <a:rPr lang="en-GB" sz="2400" dirty="0" err="1">
                <a:latin typeface="Tahoma" pitchFamily="34" charset="0"/>
                <a:ea typeface="Tahoma" pitchFamily="34" charset="0"/>
                <a:cs typeface="Tahoma" pitchFamily="34" charset="0"/>
              </a:rPr>
              <a:t>coarctotion</a:t>
            </a:r>
            <a:r>
              <a:rPr lang="en-GB" sz="2400" dirty="0">
                <a:latin typeface="Tahoma" pitchFamily="34" charset="0"/>
                <a:ea typeface="Tahoma" pitchFamily="34" charset="0"/>
                <a:cs typeface="Tahoma" pitchFamily="34" charset="0"/>
              </a:rPr>
              <a:t> and collaterals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05000"/>
            <a:ext cx="9144000" cy="4953000"/>
          </a:xfrm>
        </p:spPr>
        <p:txBody>
          <a:bodyPr>
            <a:normAutofit fontScale="92500" lnSpcReduction="10000"/>
          </a:bodyPr>
          <a:lstStyle/>
          <a:p>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In case of CHF- immediate and energetic Rx is indicated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Surgical Rx consists of resection of </a:t>
            </a:r>
            <a:r>
              <a:rPr lang="en-GB" sz="2400" dirty="0" err="1">
                <a:latin typeface="Tahoma" pitchFamily="34" charset="0"/>
                <a:ea typeface="Tahoma" pitchFamily="34" charset="0"/>
                <a:cs typeface="Tahoma" pitchFamily="34" charset="0"/>
              </a:rPr>
              <a:t>coarcted</a:t>
            </a:r>
            <a:r>
              <a:rPr lang="en-GB" sz="2400" dirty="0">
                <a:latin typeface="Tahoma" pitchFamily="34" charset="0"/>
                <a:ea typeface="Tahoma" pitchFamily="34" charset="0"/>
                <a:cs typeface="Tahoma" pitchFamily="34" charset="0"/>
              </a:rPr>
              <a:t> segment with end to end anastomosis with or without a graft as early as possible </a:t>
            </a:r>
          </a:p>
          <a:p>
            <a:r>
              <a:rPr lang="en-US" sz="2400" dirty="0">
                <a:latin typeface="Tahoma" pitchFamily="34" charset="0"/>
                <a:ea typeface="Tahoma" pitchFamily="34" charset="0"/>
                <a:cs typeface="Tahoma" pitchFamily="34" charset="0"/>
              </a:rPr>
              <a:t>Infants –care for CHF, </a:t>
            </a:r>
            <a:r>
              <a:rPr lang="en-US" sz="2400">
                <a:latin typeface="Tahoma" pitchFamily="34" charset="0"/>
                <a:ea typeface="Tahoma" pitchFamily="34" charset="0"/>
                <a:cs typeface="Tahoma" pitchFamily="34" charset="0"/>
              </a:rPr>
              <a:t>and surgical </a:t>
            </a:r>
            <a:r>
              <a:rPr lang="en-US" sz="2400" dirty="0">
                <a:latin typeface="Tahoma" pitchFamily="34" charset="0"/>
                <a:ea typeface="Tahoma" pitchFamily="34" charset="0"/>
                <a:cs typeface="Tahoma" pitchFamily="34" charset="0"/>
              </a:rPr>
              <a:t>correction if present at 6</a:t>
            </a:r>
            <a:r>
              <a:rPr lang="en-US" sz="2400" baseline="30000" dirty="0">
                <a:latin typeface="Tahoma" pitchFamily="34" charset="0"/>
                <a:ea typeface="Tahoma" pitchFamily="34" charset="0"/>
                <a:cs typeface="Tahoma" pitchFamily="34" charset="0"/>
              </a:rPr>
              <a:t>th</a:t>
            </a:r>
            <a:r>
              <a:rPr lang="en-US" sz="2400" dirty="0">
                <a:latin typeface="Tahoma" pitchFamily="34" charset="0"/>
                <a:ea typeface="Tahoma" pitchFamily="34" charset="0"/>
                <a:cs typeface="Tahoma" pitchFamily="34" charset="0"/>
              </a:rPr>
              <a:t>   year age of life with heart failure</a:t>
            </a:r>
          </a:p>
          <a:p>
            <a:r>
              <a:rPr lang="en-US" sz="2400" dirty="0">
                <a:latin typeface="Tahoma" pitchFamily="34" charset="0"/>
                <a:ea typeface="Tahoma" pitchFamily="34" charset="0"/>
                <a:cs typeface="Tahoma" pitchFamily="34" charset="0"/>
              </a:rPr>
              <a:t>Asymptomatic older infants-surgical resection (present b/n 3 to 6 years)</a:t>
            </a:r>
          </a:p>
          <a:p>
            <a:r>
              <a:rPr lang="en-US" sz="2400" dirty="0">
                <a:latin typeface="Tahoma" pitchFamily="34" charset="0"/>
                <a:ea typeface="Tahoma" pitchFamily="34" charset="0"/>
                <a:cs typeface="Tahoma" pitchFamily="34" charset="0"/>
              </a:rPr>
              <a:t>-Surgery –resection of </a:t>
            </a:r>
            <a:r>
              <a:rPr lang="en-US" sz="2400" dirty="0" err="1">
                <a:latin typeface="Tahoma" pitchFamily="34" charset="0"/>
                <a:ea typeface="Tahoma" pitchFamily="34" charset="0"/>
                <a:cs typeface="Tahoma" pitchFamily="34" charset="0"/>
              </a:rPr>
              <a:t>coarcted</a:t>
            </a:r>
            <a:r>
              <a:rPr lang="en-US" sz="2400" dirty="0">
                <a:latin typeface="Tahoma" pitchFamily="34" charset="0"/>
                <a:ea typeface="Tahoma" pitchFamily="34" charset="0"/>
                <a:cs typeface="Tahoma" pitchFamily="34" charset="0"/>
              </a:rPr>
              <a:t> segment –end to end anastomosis or graft </a:t>
            </a:r>
          </a:p>
          <a:p>
            <a:pPr lvl="0">
              <a:buNone/>
            </a:pPr>
            <a:r>
              <a:rPr lang="en-GB" sz="2400" b="1" dirty="0">
                <a:latin typeface="Tahoma" pitchFamily="34" charset="0"/>
                <a:ea typeface="Tahoma" pitchFamily="34" charset="0"/>
                <a:cs typeface="Tahoma" pitchFamily="34" charset="0"/>
              </a:rPr>
              <a:t>Complications of </a:t>
            </a:r>
            <a:r>
              <a:rPr lang="en-GB" sz="2400" b="1" dirty="0" err="1">
                <a:latin typeface="Tahoma" pitchFamily="34" charset="0"/>
                <a:ea typeface="Tahoma" pitchFamily="34" charset="0"/>
                <a:cs typeface="Tahoma" pitchFamily="34" charset="0"/>
              </a:rPr>
              <a:t>coarctation</a:t>
            </a:r>
            <a:r>
              <a:rPr lang="en-GB" sz="2400" b="1" dirty="0">
                <a:latin typeface="Tahoma" pitchFamily="34" charset="0"/>
                <a:ea typeface="Tahoma" pitchFamily="34" charset="0"/>
                <a:cs typeface="Tahoma" pitchFamily="34" charset="0"/>
              </a:rPr>
              <a:t> of aorta includes: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Congestive Heart Failure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Bacterial Endocarditis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Rupture of the Aorta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Cerebral haemorrhage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sz="2400" b="1" u="sng" dirty="0">
                <a:latin typeface="Tahoma" pitchFamily="34" charset="0"/>
                <a:ea typeface="Tahoma" pitchFamily="34" charset="0"/>
                <a:cs typeface="Tahoma" pitchFamily="34" charset="0"/>
              </a:rPr>
              <a:t> Patent ductus arteriosus</a:t>
            </a: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828800"/>
            <a:ext cx="9144000" cy="5029200"/>
          </a:xfrm>
        </p:spPr>
        <p:txBody>
          <a:bodyPr>
            <a:normAutofit/>
          </a:bodyPr>
          <a:lstStyle/>
          <a:p>
            <a:r>
              <a:rPr lang="en-US" sz="2400" dirty="0">
                <a:latin typeface="Tahoma" pitchFamily="34" charset="0"/>
                <a:ea typeface="Tahoma" pitchFamily="34" charset="0"/>
                <a:cs typeface="Tahoma" pitchFamily="34" charset="0"/>
              </a:rPr>
              <a:t>normally closes few days after birth if this remains open blood shunted from aorta to the pulmonary artery.</a:t>
            </a:r>
            <a:r>
              <a:rPr lang="en-US" sz="2400" b="1" dirty="0">
                <a:latin typeface="Tahoma" pitchFamily="34" charset="0"/>
                <a:ea typeface="Tahoma" pitchFamily="34" charset="0"/>
                <a:cs typeface="Tahoma" pitchFamily="34" charset="0"/>
              </a:rPr>
              <a:t> </a:t>
            </a:r>
          </a:p>
          <a:p>
            <a:pPr lvl="0"/>
            <a:r>
              <a:rPr lang="en-GB" sz="2400" dirty="0">
                <a:latin typeface="Tahoma" pitchFamily="34" charset="0"/>
                <a:ea typeface="Tahoma" pitchFamily="34" charset="0"/>
                <a:cs typeface="Tahoma" pitchFamily="34" charset="0"/>
              </a:rPr>
              <a:t>R.A </a:t>
            </a:r>
            <a:r>
              <a:rPr lang="en-GB" sz="2400" dirty="0">
                <a:latin typeface="Tahoma" pitchFamily="34" charset="0"/>
                <a:ea typeface="Tahoma" pitchFamily="34" charset="0"/>
                <a:cs typeface="Tahoma" pitchFamily="34" charset="0"/>
                <a:sym typeface="Symbol"/>
              </a:rPr>
              <a:t></a:t>
            </a:r>
            <a:r>
              <a:rPr lang="en-GB" sz="2400" dirty="0">
                <a:latin typeface="Tahoma" pitchFamily="34" charset="0"/>
                <a:ea typeface="Tahoma" pitchFamily="34" charset="0"/>
                <a:cs typeface="Tahoma" pitchFamily="34" charset="0"/>
              </a:rPr>
              <a:t>R.V </a:t>
            </a:r>
            <a:r>
              <a:rPr lang="en-GB" sz="2400" dirty="0">
                <a:latin typeface="Tahoma" pitchFamily="34" charset="0"/>
                <a:ea typeface="Tahoma" pitchFamily="34" charset="0"/>
                <a:cs typeface="Tahoma" pitchFamily="34" charset="0"/>
                <a:sym typeface="Symbol"/>
              </a:rPr>
              <a:t></a:t>
            </a:r>
            <a:r>
              <a:rPr lang="en-GB" sz="2400" dirty="0">
                <a:latin typeface="Tahoma" pitchFamily="34" charset="0"/>
                <a:ea typeface="Tahoma" pitchFamily="34" charset="0"/>
                <a:cs typeface="Tahoma" pitchFamily="34" charset="0"/>
              </a:rPr>
              <a:t> Pulmonary </a:t>
            </a:r>
            <a:r>
              <a:rPr lang="en-GB" sz="2400" dirty="0" err="1">
                <a:latin typeface="Tahoma" pitchFamily="34" charset="0"/>
                <a:ea typeface="Tahoma" pitchFamily="34" charset="0"/>
                <a:cs typeface="Tahoma" pitchFamily="34" charset="0"/>
              </a:rPr>
              <a:t>Artery</a:t>
            </a:r>
            <a:r>
              <a:rPr lang="en-GB" sz="2400" dirty="0" err="1">
                <a:latin typeface="Tahoma" pitchFamily="34" charset="0"/>
                <a:ea typeface="Tahoma" pitchFamily="34" charset="0"/>
                <a:cs typeface="Tahoma" pitchFamily="34" charset="0"/>
                <a:sym typeface="Symbol"/>
              </a:rPr>
              <a:t></a:t>
            </a:r>
            <a:r>
              <a:rPr lang="en-GB" sz="2400" dirty="0" err="1">
                <a:latin typeface="Tahoma" pitchFamily="34" charset="0"/>
                <a:ea typeface="Tahoma" pitchFamily="34" charset="0"/>
                <a:cs typeface="Tahoma" pitchFamily="34" charset="0"/>
              </a:rPr>
              <a:t>Ductus</a:t>
            </a:r>
            <a:r>
              <a:rPr lang="en-GB" sz="2400" dirty="0">
                <a:latin typeface="Tahoma" pitchFamily="34" charset="0"/>
                <a:ea typeface="Tahoma" pitchFamily="34" charset="0"/>
                <a:cs typeface="Tahoma" pitchFamily="34" charset="0"/>
              </a:rPr>
              <a:t>  Arteriosus </a:t>
            </a:r>
            <a:r>
              <a:rPr lang="en-GB" sz="2400" dirty="0">
                <a:latin typeface="Tahoma" pitchFamily="34" charset="0"/>
                <a:ea typeface="Tahoma" pitchFamily="34" charset="0"/>
                <a:cs typeface="Tahoma" pitchFamily="34" charset="0"/>
                <a:sym typeface="Symbol"/>
              </a:rPr>
              <a:t></a:t>
            </a:r>
            <a:r>
              <a:rPr lang="en-GB" sz="2400" dirty="0">
                <a:latin typeface="Tahoma" pitchFamily="34" charset="0"/>
                <a:ea typeface="Tahoma" pitchFamily="34" charset="0"/>
                <a:cs typeface="Tahoma" pitchFamily="34" charset="0"/>
              </a:rPr>
              <a:t> Descending Aorta </a:t>
            </a:r>
            <a:r>
              <a:rPr lang="en-GB" sz="2400" dirty="0">
                <a:latin typeface="Tahoma" pitchFamily="34" charset="0"/>
                <a:ea typeface="Tahoma" pitchFamily="34" charset="0"/>
                <a:cs typeface="Tahoma" pitchFamily="34" charset="0"/>
                <a:sym typeface="Symbol"/>
              </a:rPr>
              <a:t></a:t>
            </a:r>
            <a:r>
              <a:rPr lang="en-GB" sz="2400" dirty="0">
                <a:latin typeface="Tahoma" pitchFamily="34" charset="0"/>
                <a:ea typeface="Tahoma" pitchFamily="34" charset="0"/>
                <a:cs typeface="Tahoma" pitchFamily="34" charset="0"/>
              </a:rPr>
              <a:t> systemic circulation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Immediately after birth, due to expansion of lungs and establishment of pulmonary circulation very little blood goes through the Ductus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Anatomically the Ductus closes by the 3</a:t>
            </a:r>
            <a:r>
              <a:rPr lang="en-GB" sz="2400" baseline="30000" dirty="0">
                <a:latin typeface="Tahoma" pitchFamily="34" charset="0"/>
                <a:ea typeface="Tahoma" pitchFamily="34" charset="0"/>
                <a:cs typeface="Tahoma" pitchFamily="34" charset="0"/>
              </a:rPr>
              <a:t>rd</a:t>
            </a:r>
            <a:r>
              <a:rPr lang="en-GB" sz="2400" dirty="0">
                <a:latin typeface="Tahoma" pitchFamily="34" charset="0"/>
                <a:ea typeface="Tahoma" pitchFamily="34" charset="0"/>
                <a:cs typeface="Tahoma" pitchFamily="34" charset="0"/>
              </a:rPr>
              <a:t> month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patent Ductus is usually 1cm long and 1mm to 7.5 mm in width </a:t>
            </a: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Composition of surfactant recovered by alveolar wash</a:t>
            </a:r>
            <a:endParaRPr lang="en-US" dirty="0"/>
          </a:p>
        </p:txBody>
      </p:sp>
      <p:pic>
        <p:nvPicPr>
          <p:cNvPr id="1026" name="Picture 2"/>
          <p:cNvPicPr>
            <a:picLocks noGrp="1" noChangeAspect="1" noChangeArrowheads="1"/>
          </p:cNvPicPr>
          <p:nvPr>
            <p:ph idx="1"/>
          </p:nvPr>
        </p:nvPicPr>
        <p:blipFill>
          <a:blip r:embed="rId3"/>
          <a:stretch>
            <a:fillRect/>
          </a:stretch>
        </p:blipFill>
        <p:spPr bwMode="auto">
          <a:xfrm>
            <a:off x="1600200" y="2209800"/>
            <a:ext cx="6172200" cy="4343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4365CF8-166D-4325-95FA-0520A0B16808}" type="slidenum">
              <a:rPr lang="en-US" smtClean="0"/>
              <a:pPr/>
              <a:t>18</a:t>
            </a:fld>
            <a:endParaRPr lang="en-US"/>
          </a:p>
        </p:txBody>
      </p:sp>
    </p:spTree>
  </p:cSld>
  <p:clrMapOvr>
    <a:masterClrMapping/>
  </p:clrMapOvr>
  <p:transition spd="slow">
    <p:wip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05000"/>
            <a:ext cx="9144000" cy="4953000"/>
          </a:xfrm>
        </p:spPr>
        <p:txBody>
          <a:bodyPr>
            <a:normAutofit/>
          </a:bodyPr>
          <a:lstStyle/>
          <a:p>
            <a:pPr lvl="0"/>
            <a:r>
              <a:rPr lang="en-GB" sz="2400" dirty="0">
                <a:latin typeface="Tahoma" pitchFamily="34" charset="0"/>
                <a:ea typeface="Tahoma" pitchFamily="34" charset="0"/>
                <a:cs typeface="Tahoma" pitchFamily="34" charset="0"/>
              </a:rPr>
              <a:t>A higher pressure in the aorta shunts blood from that vessel into the pulmonary artery which continues throughout the cardiac cycle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pulmonary artery dilates and pulsation may be exaggerated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Degree of shunt is directly proportional to the calibre of duct and inversely proportional to the length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Increased pulmonary resistance because of persistence of foetal state and arteriolar hypertrophy causes reversed shunt – pulmonary artery to Aorta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05000"/>
            <a:ext cx="9144000" cy="4953000"/>
          </a:xfrm>
        </p:spPr>
        <p:txBody>
          <a:bodyPr>
            <a:normAutofit lnSpcReduction="10000"/>
          </a:bodyPr>
          <a:lstStyle/>
          <a:p>
            <a:endParaRPr lang="en-US" sz="2400" dirty="0">
              <a:latin typeface="Tahoma" pitchFamily="34" charset="0"/>
              <a:ea typeface="Tahoma" pitchFamily="34" charset="0"/>
              <a:cs typeface="Tahoma" pitchFamily="34" charset="0"/>
            </a:endParaRPr>
          </a:p>
          <a:p>
            <a:pPr>
              <a:buNone/>
            </a:pPr>
            <a:r>
              <a:rPr lang="en-US" sz="2400" b="1" dirty="0">
                <a:latin typeface="Tahoma" pitchFamily="34" charset="0"/>
                <a:ea typeface="Tahoma" pitchFamily="34" charset="0"/>
                <a:cs typeface="Tahoma" pitchFamily="34" charset="0"/>
              </a:rPr>
              <a:t>C/M</a:t>
            </a:r>
          </a:p>
          <a:p>
            <a:r>
              <a:rPr lang="en-US" sz="2400" dirty="0">
                <a:latin typeface="Tahoma" pitchFamily="34" charset="0"/>
                <a:ea typeface="Tahoma" pitchFamily="34" charset="0"/>
                <a:cs typeface="Tahoma" pitchFamily="34" charset="0"/>
              </a:rPr>
              <a:t>-Small ductus arteriousus –usually asymptomatic </a:t>
            </a:r>
          </a:p>
          <a:p>
            <a:r>
              <a:rPr lang="en-US" sz="2400" dirty="0">
                <a:latin typeface="Tahoma" pitchFamily="34" charset="0"/>
                <a:ea typeface="Tahoma" pitchFamily="34" charset="0"/>
                <a:cs typeface="Tahoma" pitchFamily="34" charset="0"/>
              </a:rPr>
              <a:t>-Large patent ductus arteriousus develop symptoms –slow wt gain, feeding difficulties, frequent respiratory infections and CHF </a:t>
            </a:r>
          </a:p>
          <a:p>
            <a:r>
              <a:rPr lang="en-GB" sz="2400" dirty="0">
                <a:latin typeface="Tahoma" pitchFamily="34" charset="0"/>
                <a:ea typeface="Tahoma" pitchFamily="34" charset="0"/>
                <a:cs typeface="Tahoma" pitchFamily="34" charset="0"/>
              </a:rPr>
              <a:t>Repeated chest infections common complaints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Dyspnea on exertion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Tiredness</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Collapsing pulse due to Left to Right shunt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Continuous or machinery murmur, which is best heard in 1</a:t>
            </a:r>
            <a:r>
              <a:rPr lang="en-GB" sz="2400" baseline="30000" dirty="0">
                <a:latin typeface="Tahoma" pitchFamily="34" charset="0"/>
                <a:ea typeface="Tahoma" pitchFamily="34" charset="0"/>
                <a:cs typeface="Tahoma" pitchFamily="34" charset="0"/>
              </a:rPr>
              <a:t>st</a:t>
            </a:r>
            <a:r>
              <a:rPr lang="en-GB" sz="2400" dirty="0">
                <a:latin typeface="Tahoma" pitchFamily="34" charset="0"/>
                <a:ea typeface="Tahoma" pitchFamily="34" charset="0"/>
                <a:cs typeface="Tahoma" pitchFamily="34" charset="0"/>
              </a:rPr>
              <a:t> and 2</a:t>
            </a:r>
            <a:r>
              <a:rPr lang="en-GB" sz="2400" baseline="30000" dirty="0">
                <a:latin typeface="Tahoma" pitchFamily="34" charset="0"/>
                <a:ea typeface="Tahoma" pitchFamily="34" charset="0"/>
                <a:cs typeface="Tahoma" pitchFamily="34" charset="0"/>
              </a:rPr>
              <a:t>nd</a:t>
            </a:r>
            <a:r>
              <a:rPr lang="en-GB" sz="2400" dirty="0">
                <a:latin typeface="Tahoma" pitchFamily="34" charset="0"/>
                <a:ea typeface="Tahoma" pitchFamily="34" charset="0"/>
                <a:cs typeface="Tahoma" pitchFamily="34" charset="0"/>
              </a:rPr>
              <a:t> interspaces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 In infants may be heard only during systole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828800"/>
            <a:ext cx="9144000" cy="5029200"/>
          </a:xfrm>
        </p:spPr>
        <p:txBody>
          <a:bodyPr>
            <a:normAutofit fontScale="92500"/>
          </a:bodyPr>
          <a:lstStyle/>
          <a:p>
            <a:pPr>
              <a:buNone/>
            </a:pPr>
            <a:r>
              <a:rPr lang="en-US" sz="2400" b="1" dirty="0">
                <a:latin typeface="Tahoma" pitchFamily="34" charset="0"/>
                <a:ea typeface="Tahoma" pitchFamily="34" charset="0"/>
                <a:cs typeface="Tahoma" pitchFamily="34" charset="0"/>
              </a:rPr>
              <a:t>Dx-</a:t>
            </a:r>
            <a:r>
              <a:rPr lang="en-GB" sz="2400" b="1" u="sng" dirty="0">
                <a:latin typeface="Tahoma" pitchFamily="34" charset="0"/>
                <a:ea typeface="Tahoma" pitchFamily="34" charset="0"/>
                <a:cs typeface="Tahoma" pitchFamily="34" charset="0"/>
              </a:rPr>
              <a:t>Chest X-ray</a:t>
            </a:r>
            <a:r>
              <a:rPr lang="en-GB" sz="2400" dirty="0">
                <a:latin typeface="Tahoma" pitchFamily="34" charset="0"/>
                <a:ea typeface="Tahoma" pitchFamily="34" charset="0"/>
                <a:cs typeface="Tahoma" pitchFamily="34" charset="0"/>
              </a:rPr>
              <a:t> findings shows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Dilatation of pulmonary artery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Pulmonary plethora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Left a trial and Left ventricular enlargement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Enlarged and </a:t>
            </a:r>
            <a:r>
              <a:rPr lang="en-GB" sz="2400" dirty="0" err="1">
                <a:latin typeface="Tahoma" pitchFamily="34" charset="0"/>
                <a:ea typeface="Tahoma" pitchFamily="34" charset="0"/>
                <a:cs typeface="Tahoma" pitchFamily="34" charset="0"/>
              </a:rPr>
              <a:t>pulsatile</a:t>
            </a:r>
            <a:r>
              <a:rPr lang="en-GB" sz="2400" dirty="0">
                <a:latin typeface="Tahoma" pitchFamily="34" charset="0"/>
                <a:ea typeface="Tahoma" pitchFamily="34" charset="0"/>
                <a:cs typeface="Tahoma" pitchFamily="34" charset="0"/>
              </a:rPr>
              <a:t> aorta </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murmur, ECG  </a:t>
            </a:r>
          </a:p>
          <a:p>
            <a:pPr lvl="0">
              <a:buNone/>
            </a:pPr>
            <a:r>
              <a:rPr lang="en-GB" sz="2400" b="1" dirty="0">
                <a:latin typeface="Tahoma" pitchFamily="34" charset="0"/>
                <a:ea typeface="Tahoma" pitchFamily="34" charset="0"/>
                <a:cs typeface="Tahoma" pitchFamily="34" charset="0"/>
              </a:rPr>
              <a:t>Electrocardiogram (ECG)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Normal in mild cases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Left ventricular hypertrophy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Deep Q wave and inverted T-wave (Indicates diastolic over load) </a:t>
            </a:r>
            <a:endParaRPr lang="en-US" sz="2400" dirty="0">
              <a:latin typeface="Tahoma" pitchFamily="34" charset="0"/>
              <a:ea typeface="Tahoma" pitchFamily="34" charset="0"/>
              <a:cs typeface="Tahoma" pitchFamily="34" charset="0"/>
            </a:endParaRPr>
          </a:p>
          <a:p>
            <a:pPr lvl="0">
              <a:buNone/>
            </a:pPr>
            <a:r>
              <a:rPr lang="en-GB" sz="2400" b="1" dirty="0">
                <a:latin typeface="Tahoma" pitchFamily="34" charset="0"/>
                <a:ea typeface="Tahoma" pitchFamily="34" charset="0"/>
                <a:cs typeface="Tahoma" pitchFamily="34" charset="0"/>
              </a:rPr>
              <a:t>Cardiac catheterization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Reveals a rise of 0</a:t>
            </a:r>
            <a:r>
              <a:rPr lang="en-GB" sz="2400" baseline="-25000" dirty="0">
                <a:latin typeface="Tahoma" pitchFamily="34" charset="0"/>
                <a:ea typeface="Tahoma" pitchFamily="34" charset="0"/>
                <a:cs typeface="Tahoma" pitchFamily="34" charset="0"/>
              </a:rPr>
              <a:t>2</a:t>
            </a:r>
            <a:r>
              <a:rPr lang="en-GB" sz="2400" dirty="0">
                <a:latin typeface="Tahoma" pitchFamily="34" charset="0"/>
                <a:ea typeface="Tahoma" pitchFamily="34" charset="0"/>
                <a:cs typeface="Tahoma" pitchFamily="34" charset="0"/>
              </a:rPr>
              <a:t> saturation about 5% in pulmonary artery over that of right ventricle</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4478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209800"/>
            <a:ext cx="9144000" cy="4648200"/>
          </a:xfrm>
        </p:spPr>
        <p:txBody>
          <a:bodyPr>
            <a:normAutofit/>
          </a:bodyPr>
          <a:lstStyle/>
          <a:p>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Surgical ligation and exclusion of the duct as early as possible, usually results in a complete cure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Restores the cardiac size to normal and abolishes the risk of complications</a:t>
            </a:r>
          </a:p>
          <a:p>
            <a:r>
              <a:rPr lang="en-US" sz="2400" dirty="0">
                <a:latin typeface="Tahoma" pitchFamily="34" charset="0"/>
                <a:ea typeface="Tahoma" pitchFamily="34" charset="0"/>
                <a:cs typeface="Tahoma" pitchFamily="34" charset="0"/>
              </a:rPr>
              <a:t>surgical division of patent ductus arteriosus</a:t>
            </a:r>
          </a:p>
          <a:p>
            <a:r>
              <a:rPr lang="en-US" sz="2400" b="1" dirty="0" err="1">
                <a:latin typeface="Tahoma" pitchFamily="34" charset="0"/>
                <a:ea typeface="Tahoma" pitchFamily="34" charset="0"/>
                <a:cs typeface="Tahoma" pitchFamily="34" charset="0"/>
              </a:rPr>
              <a:t>indomethacin</a:t>
            </a:r>
            <a:r>
              <a:rPr lang="en-US" sz="2400" b="1" dirty="0">
                <a:latin typeface="Tahoma" pitchFamily="34" charset="0"/>
                <a:ea typeface="Tahoma" pitchFamily="34" charset="0"/>
                <a:cs typeface="Tahoma" pitchFamily="34" charset="0"/>
              </a:rPr>
              <a:t> treatment choice which may trigger natural closure of ductus </a:t>
            </a:r>
          </a:p>
          <a:p>
            <a:pPr>
              <a:buNone/>
            </a:pPr>
            <a:r>
              <a:rPr lang="en-US" sz="2400" b="1" dirty="0">
                <a:latin typeface="Tahoma" pitchFamily="34" charset="0"/>
                <a:ea typeface="Tahoma" pitchFamily="34" charset="0"/>
                <a:cs typeface="Tahoma" pitchFamily="34" charset="0"/>
              </a:rPr>
              <a:t>Complications </a:t>
            </a:r>
          </a:p>
          <a:p>
            <a:r>
              <a:rPr lang="en-US" sz="2400" dirty="0">
                <a:latin typeface="Tahoma" pitchFamily="34" charset="0"/>
                <a:ea typeface="Tahoma" pitchFamily="34" charset="0"/>
                <a:cs typeface="Tahoma" pitchFamily="34" charset="0"/>
              </a:rPr>
              <a:t>-CHF, infective endocarditis </a:t>
            </a:r>
          </a:p>
          <a:p>
            <a:endParaRPr lang="en-US" sz="2400" dirty="0">
              <a:latin typeface="Tahoma" pitchFamily="34" charset="0"/>
              <a:ea typeface="Tahoma" pitchFamily="34" charset="0"/>
              <a:cs typeface="Tahoma" pitchFamily="34" charset="0"/>
            </a:endParaRPr>
          </a:p>
          <a:p>
            <a:pPr lvl="0"/>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b="1" dirty="0">
                <a:latin typeface="Tahoma" pitchFamily="34" charset="0"/>
                <a:ea typeface="Tahoma" pitchFamily="34" charset="0"/>
                <a:cs typeface="Tahoma" pitchFamily="34" charset="0"/>
              </a:rPr>
              <a:t>Fig – showing patent ductus arteriosus </a:t>
            </a:r>
            <a:endParaRPr lang="en-US" sz="2400" dirty="0">
              <a:latin typeface="Tahoma" pitchFamily="34" charset="0"/>
              <a:ea typeface="Tahoma" pitchFamily="34" charset="0"/>
              <a:cs typeface="Tahoma" pitchFamily="34" charset="0"/>
            </a:endParaRPr>
          </a:p>
        </p:txBody>
      </p:sp>
      <p:pic>
        <p:nvPicPr>
          <p:cNvPr id="4" name="Content Placeholder 3" descr="http://upload.wikimedia.org/wikipedia/commons/4/4f/Patent_ductus_arteriosus.jpg"/>
          <p:cNvPicPr>
            <a:picLocks noGrp="1"/>
          </p:cNvPicPr>
          <p:nvPr>
            <p:ph idx="1"/>
          </p:nvPr>
        </p:nvPicPr>
        <p:blipFill>
          <a:blip r:embed="rId2" cstate="print"/>
          <a:stretch>
            <a:fillRect/>
          </a:stretch>
        </p:blipFill>
        <p:spPr bwMode="auto">
          <a:xfrm>
            <a:off x="381000" y="1219200"/>
            <a:ext cx="8534400" cy="5638799"/>
          </a:xfrm>
          <a:prstGeom prst="rect">
            <a:avLst/>
          </a:prstGeom>
          <a:noFill/>
          <a:ln w="9525">
            <a:noFill/>
            <a:miter lim="800000"/>
            <a:headEnd/>
            <a:tailEnd/>
          </a:ln>
        </p:spPr>
      </p:pic>
    </p:spTree>
  </p:cSld>
  <p:clrMapOvr>
    <a:masterClrMapping/>
  </p:clrMapOvr>
  <p:transition spd="slow">
    <p:wip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normAutofit/>
          </a:bodyPr>
          <a:lstStyle/>
          <a:p>
            <a:r>
              <a:rPr lang="en-US" sz="2400" b="1" u="sng" dirty="0" err="1">
                <a:latin typeface="Tahoma" pitchFamily="34" charset="0"/>
                <a:ea typeface="Tahoma" pitchFamily="34" charset="0"/>
                <a:cs typeface="Tahoma" pitchFamily="34" charset="0"/>
              </a:rPr>
              <a:t>Pulmonic</a:t>
            </a:r>
            <a:r>
              <a:rPr lang="en-US" sz="2400" b="1" u="sng" dirty="0">
                <a:latin typeface="Tahoma" pitchFamily="34" charset="0"/>
                <a:ea typeface="Tahoma" pitchFamily="34" charset="0"/>
                <a:cs typeface="Tahoma" pitchFamily="34" charset="0"/>
              </a:rPr>
              <a:t> stenosis</a:t>
            </a: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914400"/>
            <a:ext cx="9144000" cy="5943600"/>
          </a:xfrm>
        </p:spPr>
        <p:txBody>
          <a:bodyPr>
            <a:normAutofit/>
          </a:bodyPr>
          <a:lstStyle/>
          <a:p>
            <a:r>
              <a:rPr lang="en-US" sz="2400" dirty="0">
                <a:latin typeface="Tahoma" pitchFamily="34" charset="0"/>
                <a:ea typeface="Tahoma" pitchFamily="34" charset="0"/>
                <a:cs typeface="Tahoma" pitchFamily="34" charset="0"/>
              </a:rPr>
              <a:t>narrowing of the opening through which blood is ejected from right ventricles to pulmonary artery.</a:t>
            </a:r>
          </a:p>
          <a:p>
            <a:r>
              <a:rPr lang="en-US" sz="2400" dirty="0">
                <a:latin typeface="Tahoma" pitchFamily="34" charset="0"/>
                <a:ea typeface="Tahoma" pitchFamily="34" charset="0"/>
                <a:cs typeface="Tahoma" pitchFamily="34" charset="0"/>
              </a:rPr>
              <a:t> Restrict blood flow from the heart to the lung or thus causes  </a:t>
            </a:r>
            <a:r>
              <a:rPr lang="en-US" sz="2400" dirty="0">
                <a:latin typeface="Tahoma" pitchFamily="34" charset="0"/>
                <a:ea typeface="Tahoma" pitchFamily="34" charset="0"/>
                <a:cs typeface="Tahoma" pitchFamily="34" charset="0"/>
                <a:sym typeface="Symbol"/>
              </a:rPr>
              <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ed</a:t>
            </a:r>
            <a:r>
              <a:rPr lang="en-US" sz="2400" dirty="0">
                <a:latin typeface="Tahoma" pitchFamily="34" charset="0"/>
                <a:ea typeface="Tahoma" pitchFamily="34" charset="0"/>
                <a:cs typeface="Tahoma" pitchFamily="34" charset="0"/>
              </a:rPr>
              <a:t> pressure in Rt. ventricle forcing unoxygenated blood to the Lt. ventricles.</a:t>
            </a:r>
            <a:r>
              <a:rPr lang="en-US" sz="2400" b="1" u="sng"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a:buNone/>
            </a:pPr>
            <a:r>
              <a:rPr lang="en-US" sz="2400" b="1" dirty="0">
                <a:latin typeface="Tahoma" pitchFamily="34" charset="0"/>
                <a:ea typeface="Tahoma" pitchFamily="34" charset="0"/>
                <a:cs typeface="Tahoma" pitchFamily="34" charset="0"/>
              </a:rPr>
              <a:t>CM</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-decreases exercise tolerance</a:t>
            </a:r>
          </a:p>
          <a:p>
            <a:r>
              <a:rPr lang="en-US" sz="2400" dirty="0">
                <a:latin typeface="Tahoma" pitchFamily="34" charset="0"/>
                <a:ea typeface="Tahoma" pitchFamily="34" charset="0"/>
                <a:cs typeface="Tahoma" pitchFamily="34" charset="0"/>
              </a:rPr>
              <a:t>-Severe obstruction may have –dyspnea, generalized cyanosis</a:t>
            </a:r>
          </a:p>
          <a:p>
            <a:r>
              <a:rPr lang="en-US" sz="2400" dirty="0">
                <a:latin typeface="Tahoma" pitchFamily="34" charset="0"/>
                <a:ea typeface="Tahoma" pitchFamily="34" charset="0"/>
                <a:cs typeface="Tahoma" pitchFamily="34" charset="0"/>
              </a:rPr>
              <a:t>-may complain pericardial pain, </a:t>
            </a:r>
            <a:r>
              <a:rPr lang="en-US" sz="2400" dirty="0" err="1">
                <a:latin typeface="Tahoma" pitchFamily="34" charset="0"/>
                <a:ea typeface="Tahoma" pitchFamily="34" charset="0"/>
                <a:cs typeface="Tahoma" pitchFamily="34" charset="0"/>
              </a:rPr>
              <a:t>dysarrythemia</a:t>
            </a:r>
            <a:r>
              <a:rPr lang="en-US" sz="2400" dirty="0">
                <a:latin typeface="Tahoma" pitchFamily="34" charset="0"/>
                <a:ea typeface="Tahoma" pitchFamily="34" charset="0"/>
                <a:cs typeface="Tahoma" pitchFamily="34" charset="0"/>
              </a:rPr>
              <a:t>   and death</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209800"/>
            <a:ext cx="9144000" cy="4648200"/>
          </a:xfrm>
        </p:spPr>
        <p:txBody>
          <a:bodyPr/>
          <a:lstStyle/>
          <a:p>
            <a:r>
              <a:rPr lang="en-US" sz="2400" b="1" dirty="0">
                <a:latin typeface="Tahoma" pitchFamily="34" charset="0"/>
                <a:ea typeface="Tahoma" pitchFamily="34" charset="0"/>
                <a:cs typeface="Tahoma" pitchFamily="34" charset="0"/>
              </a:rPr>
              <a:t>Dx</a:t>
            </a:r>
            <a:r>
              <a:rPr lang="en-US" sz="2400" dirty="0">
                <a:latin typeface="Tahoma" pitchFamily="34" charset="0"/>
                <a:ea typeface="Tahoma" pitchFamily="34" charset="0"/>
                <a:cs typeface="Tahoma" pitchFamily="34" charset="0"/>
              </a:rPr>
              <a:t>- murmur, chest x-ray, ECG  </a:t>
            </a:r>
          </a:p>
          <a:p>
            <a:r>
              <a:rPr lang="en-US" sz="2400" dirty="0">
                <a:latin typeface="Tahoma" pitchFamily="34" charset="0"/>
                <a:ea typeface="Tahoma" pitchFamily="34" charset="0"/>
                <a:cs typeface="Tahoma" pitchFamily="34" charset="0"/>
              </a:rPr>
              <a:t>Complication </a:t>
            </a:r>
          </a:p>
          <a:p>
            <a:r>
              <a:rPr lang="en-US" sz="2400" dirty="0">
                <a:latin typeface="Tahoma" pitchFamily="34" charset="0"/>
                <a:ea typeface="Tahoma" pitchFamily="34" charset="0"/>
                <a:cs typeface="Tahoma" pitchFamily="34" charset="0"/>
              </a:rPr>
              <a:t>-bacterial endocarditis</a:t>
            </a:r>
          </a:p>
          <a:p>
            <a:r>
              <a:rPr lang="en-US" sz="2400" dirty="0">
                <a:latin typeface="Tahoma" pitchFamily="34" charset="0"/>
                <a:ea typeface="Tahoma" pitchFamily="34" charset="0"/>
                <a:cs typeface="Tahoma" pitchFamily="34" charset="0"/>
              </a:rPr>
              <a:t>- Sudden death at any age </a:t>
            </a:r>
          </a:p>
          <a:p>
            <a:r>
              <a:rPr lang="en-US" sz="2400" dirty="0">
                <a:latin typeface="Tahoma" pitchFamily="34" charset="0"/>
                <a:ea typeface="Tahoma" pitchFamily="34" charset="0"/>
                <a:cs typeface="Tahoma" pitchFamily="34" charset="0"/>
              </a:rPr>
              <a:t>Treatment </a:t>
            </a:r>
          </a:p>
          <a:p>
            <a:r>
              <a:rPr lang="en-US" sz="2400" dirty="0">
                <a:latin typeface="Tahoma" pitchFamily="34" charset="0"/>
                <a:ea typeface="Tahoma" pitchFamily="34" charset="0"/>
                <a:cs typeface="Tahoma" pitchFamily="34" charset="0"/>
              </a:rPr>
              <a:t>-Surgery –widening of narrow tissue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b="1" dirty="0">
                <a:latin typeface="Tahoma" pitchFamily="34" charset="0"/>
                <a:ea typeface="Tahoma" pitchFamily="34" charset="0"/>
                <a:cs typeface="Tahoma" pitchFamily="34" charset="0"/>
              </a:rPr>
              <a:t>Gastrointestinal malformations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lvl="0">
              <a:buNone/>
            </a:pPr>
            <a:r>
              <a:rPr lang="en-US" sz="2400" dirty="0">
                <a:latin typeface="Tahoma" pitchFamily="34" charset="0"/>
                <a:ea typeface="Tahoma" pitchFamily="34" charset="0"/>
                <a:cs typeface="Tahoma" pitchFamily="34" charset="0"/>
              </a:rPr>
              <a:t>1. </a:t>
            </a:r>
            <a:r>
              <a:rPr lang="en-US" sz="2400" dirty="0" err="1">
                <a:latin typeface="Tahoma" pitchFamily="34" charset="0"/>
                <a:ea typeface="Tahoma" pitchFamily="34" charset="0"/>
                <a:cs typeface="Tahoma" pitchFamily="34" charset="0"/>
              </a:rPr>
              <a:t>Exomphalos</a:t>
            </a:r>
            <a:r>
              <a:rPr lang="en-US" sz="2400" dirty="0">
                <a:latin typeface="Tahoma" pitchFamily="34" charset="0"/>
                <a:ea typeface="Tahoma" pitchFamily="34" charset="0"/>
                <a:cs typeface="Tahoma" pitchFamily="34" charset="0"/>
              </a:rPr>
              <a:t> and gastroschisis </a:t>
            </a:r>
          </a:p>
          <a:p>
            <a:pPr>
              <a:buNone/>
            </a:pPr>
            <a:r>
              <a:rPr lang="en-US" sz="2400" dirty="0">
                <a:latin typeface="Tahoma" pitchFamily="34" charset="0"/>
                <a:ea typeface="Tahoma" pitchFamily="34" charset="0"/>
                <a:cs typeface="Tahoma" pitchFamily="34" charset="0"/>
              </a:rPr>
              <a:t>2. </a:t>
            </a:r>
            <a:r>
              <a:rPr lang="en-US" sz="2400" dirty="0" err="1">
                <a:latin typeface="Tahoma" pitchFamily="34" charset="0"/>
                <a:ea typeface="Tahoma" pitchFamily="34" charset="0"/>
                <a:cs typeface="Tahoma" pitchFamily="34" charset="0"/>
              </a:rPr>
              <a:t>Oesophageal</a:t>
            </a:r>
            <a:r>
              <a:rPr lang="en-US" sz="2400" dirty="0">
                <a:latin typeface="Tahoma" pitchFamily="34" charset="0"/>
                <a:ea typeface="Tahoma" pitchFamily="34" charset="0"/>
                <a:cs typeface="Tahoma" pitchFamily="34" charset="0"/>
              </a:rPr>
              <a:t> atresia</a:t>
            </a:r>
          </a:p>
          <a:p>
            <a:pPr>
              <a:buNone/>
            </a:pPr>
            <a:r>
              <a:rPr lang="en-US" sz="2400" dirty="0">
                <a:latin typeface="Tahoma" pitchFamily="34" charset="0"/>
                <a:ea typeface="Tahoma" pitchFamily="34" charset="0"/>
                <a:cs typeface="Tahoma" pitchFamily="34" charset="0"/>
              </a:rPr>
              <a:t>3. Rectal atresia and imperforated anus </a:t>
            </a:r>
          </a:p>
          <a:p>
            <a:pPr>
              <a:buNone/>
            </a:pPr>
            <a:r>
              <a:rPr lang="en-US" sz="2400" dirty="0">
                <a:latin typeface="Tahoma" pitchFamily="34" charset="0"/>
                <a:ea typeface="Tahoma" pitchFamily="34" charset="0"/>
                <a:cs typeface="Tahoma" pitchFamily="34" charset="0"/>
              </a:rPr>
              <a:t>4.  cleft lip and palate </a:t>
            </a:r>
          </a:p>
        </p:txBody>
      </p:sp>
    </p:spTree>
  </p:cSld>
  <p:clrMapOvr>
    <a:masterClrMapping/>
  </p:clrMapOvr>
  <p:transition spd="slow">
    <p:wip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a:latin typeface="Tahoma" pitchFamily="34" charset="0"/>
                <a:ea typeface="Tahoma" pitchFamily="34" charset="0"/>
                <a:cs typeface="Tahoma" pitchFamily="34" charset="0"/>
              </a:rPr>
              <a:t>Exomphalous</a:t>
            </a:r>
            <a:r>
              <a:rPr lang="en-US" sz="2400" b="1" dirty="0">
                <a:latin typeface="Tahoma" pitchFamily="34" charset="0"/>
                <a:ea typeface="Tahoma" pitchFamily="34" charset="0"/>
                <a:cs typeface="Tahoma" pitchFamily="34" charset="0"/>
              </a:rPr>
              <a:t> and gastroschisis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828800"/>
            <a:ext cx="9144000" cy="5029200"/>
          </a:xfrm>
        </p:spPr>
        <p:txBody>
          <a:bodyPr>
            <a:normAutofit/>
          </a:bodyPr>
          <a:lstStyle/>
          <a:p>
            <a:r>
              <a:rPr lang="en-US" sz="2400" dirty="0">
                <a:latin typeface="Tahoma" pitchFamily="34" charset="0"/>
                <a:ea typeface="Tahoma" pitchFamily="34" charset="0"/>
                <a:cs typeface="Tahoma" pitchFamily="34" charset="0"/>
              </a:rPr>
              <a:t>- It occurs when of abdominal content </a:t>
            </a:r>
            <a:r>
              <a:rPr lang="en-US" sz="2400" dirty="0" err="1">
                <a:latin typeface="Tahoma" pitchFamily="34" charset="0"/>
                <a:ea typeface="Tahoma" pitchFamily="34" charset="0"/>
                <a:cs typeface="Tahoma" pitchFamily="34" charset="0"/>
              </a:rPr>
              <a:t>hernate</a:t>
            </a:r>
            <a:r>
              <a:rPr lang="en-US" sz="2400" dirty="0">
                <a:latin typeface="Tahoma" pitchFamily="34" charset="0"/>
                <a:ea typeface="Tahoma" pitchFamily="34" charset="0"/>
                <a:cs typeface="Tahoma" pitchFamily="34" charset="0"/>
              </a:rPr>
              <a:t> through umbilical ring at the point where the umbilical cord connects the abdomen.</a:t>
            </a:r>
          </a:p>
          <a:p>
            <a:pPr lvl="0"/>
            <a:r>
              <a:rPr lang="en-US" sz="2400" dirty="0">
                <a:latin typeface="Tahoma" pitchFamily="34" charset="0"/>
                <a:ea typeface="Tahoma" pitchFamily="34" charset="0"/>
                <a:cs typeface="Tahoma" pitchFamily="34" charset="0"/>
              </a:rPr>
              <a:t>The sac is covered is with peritoneal membrane instead of skin  </a:t>
            </a:r>
          </a:p>
          <a:p>
            <a:pPr lvl="0"/>
            <a:r>
              <a:rPr lang="en-US" sz="2400" dirty="0">
                <a:latin typeface="Tahoma" pitchFamily="34" charset="0"/>
                <a:ea typeface="Tahoma" pitchFamily="34" charset="0"/>
                <a:cs typeface="Tahoma" pitchFamily="34" charset="0"/>
              </a:rPr>
              <a:t>This sack may be large &amp; contains much of the intestine plus the liver </a:t>
            </a:r>
          </a:p>
          <a:p>
            <a:r>
              <a:rPr lang="en-US" sz="2400" b="1" dirty="0">
                <a:latin typeface="Tahoma" pitchFamily="34" charset="0"/>
                <a:ea typeface="Tahoma" pitchFamily="34" charset="0"/>
                <a:cs typeface="Tahoma" pitchFamily="34" charset="0"/>
              </a:rPr>
              <a:t>Dx</a:t>
            </a:r>
            <a:r>
              <a:rPr lang="en-US" sz="2400" dirty="0">
                <a:latin typeface="Tahoma" pitchFamily="34" charset="0"/>
                <a:ea typeface="Tahoma" pitchFamily="34" charset="0"/>
                <a:cs typeface="Tahoma" pitchFamily="34" charset="0"/>
              </a:rPr>
              <a:t>; based on inspection of abdomen.	</a:t>
            </a:r>
          </a:p>
          <a:p>
            <a:r>
              <a:rPr lang="en-US" sz="2400" b="1" dirty="0">
                <a:latin typeface="Tahoma" pitchFamily="34" charset="0"/>
                <a:ea typeface="Tahoma" pitchFamily="34" charset="0"/>
                <a:cs typeface="Tahoma" pitchFamily="34" charset="0"/>
              </a:rPr>
              <a:t>Rx</a:t>
            </a:r>
            <a:r>
              <a:rPr lang="en-US" sz="2400" dirty="0">
                <a:latin typeface="Tahoma" pitchFamily="34" charset="0"/>
                <a:ea typeface="Tahoma" pitchFamily="34" charset="0"/>
                <a:cs typeface="Tahoma" pitchFamily="34" charset="0"/>
              </a:rPr>
              <a:t>: cover the defect with sterile saline dressing helps prevent to air born bacterial infection . </a:t>
            </a:r>
          </a:p>
          <a:p>
            <a:r>
              <a:rPr lang="en-US" sz="2400" dirty="0">
                <a:latin typeface="Tahoma" pitchFamily="34" charset="0"/>
                <a:ea typeface="Tahoma" pitchFamily="34" charset="0"/>
                <a:cs typeface="Tahoma" pitchFamily="34" charset="0"/>
              </a:rPr>
              <a:t>Surgery - Replacement of viscera in to the abdominal &amp; closure of abdominal wall</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a:bodyPr>
          <a:lstStyle/>
          <a:p>
            <a:r>
              <a:rPr lang="en-GB" sz="2400" b="1" u="sng" dirty="0">
                <a:latin typeface="Tahoma" pitchFamily="34" charset="0"/>
                <a:ea typeface="Tahoma" pitchFamily="34" charset="0"/>
                <a:cs typeface="Tahoma" pitchFamily="34" charset="0"/>
              </a:rPr>
              <a:t>Oesophageal Atresia (EA) and </a:t>
            </a:r>
            <a:r>
              <a:rPr lang="en-GB" sz="2400" b="1" u="sng" dirty="0" err="1">
                <a:latin typeface="Tahoma" pitchFamily="34" charset="0"/>
                <a:ea typeface="Tahoma" pitchFamily="34" charset="0"/>
                <a:cs typeface="Tahoma" pitchFamily="34" charset="0"/>
              </a:rPr>
              <a:t>Tracheo-esophageas</a:t>
            </a:r>
            <a:r>
              <a:rPr lang="en-GB" sz="2400" b="1" u="sng" dirty="0">
                <a:latin typeface="Tahoma" pitchFamily="34" charset="0"/>
                <a:ea typeface="Tahoma" pitchFamily="34" charset="0"/>
                <a:cs typeface="Tahoma" pitchFamily="34" charset="0"/>
              </a:rPr>
              <a:t> Fistula (TEF)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752600"/>
            <a:ext cx="9144000" cy="5105400"/>
          </a:xfrm>
        </p:spPr>
        <p:txBody>
          <a:bodyPr>
            <a:normAutofit/>
          </a:bodyPr>
          <a:lstStyle/>
          <a:p>
            <a:r>
              <a:rPr lang="en-GB" sz="2400" b="1" u="sng" dirty="0">
                <a:latin typeface="Tahoma" pitchFamily="34" charset="0"/>
                <a:ea typeface="Tahoma" pitchFamily="34" charset="0"/>
                <a:cs typeface="Tahoma" pitchFamily="34" charset="0"/>
              </a:rPr>
              <a:t>Atresia</a:t>
            </a:r>
            <a:r>
              <a:rPr lang="en-GB" sz="2400" dirty="0">
                <a:latin typeface="Tahoma" pitchFamily="34" charset="0"/>
                <a:ea typeface="Tahoma" pitchFamily="34" charset="0"/>
                <a:cs typeface="Tahoma" pitchFamily="34" charset="0"/>
              </a:rPr>
              <a:t>- is absence of a normal body opening or the abnormal closure of a body passage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EA is the most frequent congenital anomaly of the </a:t>
            </a:r>
            <a:r>
              <a:rPr lang="en-GB" sz="2400" dirty="0" err="1">
                <a:latin typeface="Tahoma" pitchFamily="34" charset="0"/>
                <a:ea typeface="Tahoma" pitchFamily="34" charset="0"/>
                <a:cs typeface="Tahoma" pitchFamily="34" charset="0"/>
              </a:rPr>
              <a:t>esophagus</a:t>
            </a:r>
            <a:r>
              <a:rPr lang="en-GB" sz="2400" dirty="0">
                <a:latin typeface="Tahoma" pitchFamily="34" charset="0"/>
                <a:ea typeface="Tahoma" pitchFamily="34" charset="0"/>
                <a:cs typeface="Tahoma" pitchFamily="34" charset="0"/>
              </a:rPr>
              <a:t>, affecting about 1 in 4,000 neonates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Of these more than 90% have an associated TEF </a:t>
            </a:r>
            <a:endParaRPr lang="en-US" sz="2400" dirty="0">
              <a:latin typeface="Tahoma" pitchFamily="34" charset="0"/>
              <a:ea typeface="Tahoma" pitchFamily="34" charset="0"/>
              <a:cs typeface="Tahoma" pitchFamily="34" charset="0"/>
            </a:endParaRPr>
          </a:p>
          <a:p>
            <a:pPr lvl="0">
              <a:buNone/>
            </a:pPr>
            <a:r>
              <a:rPr lang="en-US" sz="2400" b="1" dirty="0">
                <a:latin typeface="Tahoma" pitchFamily="34" charset="0"/>
                <a:ea typeface="Tahoma" pitchFamily="34" charset="0"/>
                <a:cs typeface="Tahoma" pitchFamily="34" charset="0"/>
              </a:rPr>
              <a:t>Cause </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-mostly unknown </a:t>
            </a:r>
          </a:p>
          <a:p>
            <a:pPr lvl="0"/>
            <a:r>
              <a:rPr lang="en-US" sz="2400" dirty="0">
                <a:latin typeface="Tahoma" pitchFamily="34" charset="0"/>
                <a:ea typeface="Tahoma" pitchFamily="34" charset="0"/>
                <a:cs typeface="Tahoma" pitchFamily="34" charset="0"/>
              </a:rPr>
              <a:t>- Failure of embryonic development  </a:t>
            </a:r>
          </a:p>
          <a:p>
            <a:pPr lvl="0"/>
            <a:r>
              <a:rPr lang="en-GB" sz="2400" dirty="0">
                <a:latin typeface="Tahoma" pitchFamily="34" charset="0"/>
                <a:ea typeface="Tahoma" pitchFamily="34" charset="0"/>
                <a:cs typeface="Tahoma" pitchFamily="34" charset="0"/>
              </a:rPr>
              <a:t>In the most common form of EA, the upper </a:t>
            </a:r>
            <a:r>
              <a:rPr lang="en-GB" sz="2400" dirty="0" err="1">
                <a:latin typeface="Tahoma" pitchFamily="34" charset="0"/>
                <a:ea typeface="Tahoma" pitchFamily="34" charset="0"/>
                <a:cs typeface="Tahoma" pitchFamily="34" charset="0"/>
              </a:rPr>
              <a:t>oesophagusend</a:t>
            </a:r>
            <a:r>
              <a:rPr lang="en-GB" sz="2400" dirty="0">
                <a:latin typeface="Tahoma" pitchFamily="34" charset="0"/>
                <a:ea typeface="Tahoma" pitchFamily="34" charset="0"/>
                <a:cs typeface="Tahoma" pitchFamily="34" charset="0"/>
              </a:rPr>
              <a:t> in a blind pouch and TEF is connected to the distal </a:t>
            </a:r>
            <a:r>
              <a:rPr lang="en-GB" sz="2400" dirty="0" err="1">
                <a:latin typeface="Tahoma" pitchFamily="34" charset="0"/>
                <a:ea typeface="Tahoma" pitchFamily="34" charset="0"/>
                <a:cs typeface="Tahoma" pitchFamily="34" charset="0"/>
              </a:rPr>
              <a:t>esophagus</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There are five most commonly encountered forms of EA and TEF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endParaRPr lang="en-US" dirty="0"/>
          </a:p>
        </p:txBody>
      </p:sp>
      <p:sp>
        <p:nvSpPr>
          <p:cNvPr id="3" name="Content Placeholder 2"/>
          <p:cNvSpPr>
            <a:spLocks noGrp="1"/>
          </p:cNvSpPr>
          <p:nvPr>
            <p:ph idx="1"/>
          </p:nvPr>
        </p:nvSpPr>
        <p:spPr>
          <a:xfrm>
            <a:off x="228600" y="1447800"/>
            <a:ext cx="8458200" cy="5410200"/>
          </a:xfrm>
        </p:spPr>
        <p:txBody>
          <a:bodyPr>
            <a:normAutofit fontScale="70000" lnSpcReduction="20000"/>
          </a:bodyPr>
          <a:lstStyle/>
          <a:p>
            <a:r>
              <a:rPr lang="en-US" dirty="0"/>
              <a:t>SP-B is required for normal pulmonary function . Infants with a mutation in the SFTPB gene resulting in deficient or abnormal SP-B expression have severe respiratory failure that is lethal in the perinatal period .</a:t>
            </a:r>
          </a:p>
          <a:p>
            <a:r>
              <a:rPr lang="en-US" dirty="0"/>
              <a:t> In this case, type II cells lack typical lamellar bodies, have abnormal accumulation of lipid vesicles, and cannot process SP-C precursor protein </a:t>
            </a:r>
          </a:p>
          <a:p>
            <a:r>
              <a:rPr lang="en-US" dirty="0"/>
              <a:t>SP-C promotes the formation of the </a:t>
            </a:r>
            <a:r>
              <a:rPr lang="en-US" dirty="0" err="1"/>
              <a:t>phospholipid</a:t>
            </a:r>
            <a:r>
              <a:rPr lang="en-US" dirty="0"/>
              <a:t> film lining the alveolus . </a:t>
            </a:r>
          </a:p>
          <a:p>
            <a:r>
              <a:rPr lang="en-US" dirty="0"/>
              <a:t>Humans with SP-C deficiency do not have respiratory distress at birth, but develop interstitial pulmonary </a:t>
            </a:r>
            <a:r>
              <a:rPr lang="en-US" dirty="0">
                <a:latin typeface="Calibri" pitchFamily="34" charset="0"/>
                <a:ea typeface="Calibri" pitchFamily="34" charset="0"/>
                <a:cs typeface="Calibri" pitchFamily="34" charset="0"/>
              </a:rPr>
              <a:t>fibrosis</a:t>
            </a:r>
            <a:r>
              <a:rPr lang="en-US" dirty="0"/>
              <a:t> in early childhood. </a:t>
            </a:r>
          </a:p>
          <a:p>
            <a:r>
              <a:rPr lang="en-US" dirty="0"/>
              <a:t>SP-A and SP-D are small hydrophilic proteins that are members of the </a:t>
            </a:r>
            <a:r>
              <a:rPr lang="en-US" dirty="0" err="1"/>
              <a:t>collectin</a:t>
            </a:r>
            <a:r>
              <a:rPr lang="en-US" dirty="0"/>
              <a:t> protein family. </a:t>
            </a:r>
          </a:p>
          <a:p>
            <a:r>
              <a:rPr lang="en-US" dirty="0"/>
              <a:t>The primary role of these proteins is in host defense of the lung . </a:t>
            </a:r>
          </a:p>
          <a:p>
            <a:r>
              <a:rPr lang="en-US" dirty="0"/>
              <a:t>SP-A and SP-D facilitate the uptake and killing of bacterial and viral pathogens by immune cells, and appear to have a direct antimicrobial role</a:t>
            </a:r>
          </a:p>
        </p:txBody>
      </p:sp>
    </p:spTree>
  </p:cSld>
  <p:clrMapOvr>
    <a:masterClrMapping/>
  </p:clrMapOvr>
  <p:transition spd="slow">
    <p:wip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066800"/>
            <a:ext cx="9144000" cy="5791200"/>
          </a:xfrm>
        </p:spPr>
        <p:txBody>
          <a:bodyPr>
            <a:normAutofit/>
          </a:bodyPr>
          <a:lstStyle/>
          <a:p>
            <a:pPr lvl="0"/>
            <a:r>
              <a:rPr lang="en-GB" sz="2400" dirty="0">
                <a:latin typeface="Tahoma" pitchFamily="34" charset="0"/>
                <a:ea typeface="Tahoma" pitchFamily="34" charset="0"/>
                <a:cs typeface="Tahoma" pitchFamily="34" charset="0"/>
              </a:rPr>
              <a:t>Atresia of upper </a:t>
            </a:r>
            <a:r>
              <a:rPr lang="en-GB" sz="2400" dirty="0" err="1">
                <a:latin typeface="Tahoma" pitchFamily="34" charset="0"/>
                <a:ea typeface="Tahoma" pitchFamily="34" charset="0"/>
                <a:cs typeface="Tahoma" pitchFamily="34" charset="0"/>
              </a:rPr>
              <a:t>esophageal</a:t>
            </a:r>
            <a:r>
              <a:rPr lang="en-GB" sz="2400" dirty="0">
                <a:latin typeface="Tahoma" pitchFamily="34" charset="0"/>
                <a:ea typeface="Tahoma" pitchFamily="34" charset="0"/>
                <a:cs typeface="Tahoma" pitchFamily="34" charset="0"/>
              </a:rPr>
              <a:t> end with fistula of lower end to trachea (87-90%)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Both </a:t>
            </a:r>
            <a:r>
              <a:rPr lang="en-GB" sz="2400" dirty="0" err="1">
                <a:latin typeface="Tahoma" pitchFamily="34" charset="0"/>
                <a:ea typeface="Tahoma" pitchFamily="34" charset="0"/>
                <a:cs typeface="Tahoma" pitchFamily="34" charset="0"/>
              </a:rPr>
              <a:t>esophageal</a:t>
            </a:r>
            <a:r>
              <a:rPr lang="en-GB" sz="2400" dirty="0">
                <a:latin typeface="Tahoma" pitchFamily="34" charset="0"/>
                <a:ea typeface="Tahoma" pitchFamily="34" charset="0"/>
                <a:cs typeface="Tahoma" pitchFamily="34" charset="0"/>
              </a:rPr>
              <a:t> ends are atresia with no fistula (8%)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H-Type TEF- Recurrent pneumonia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Upper end fistula with </a:t>
            </a:r>
            <a:r>
              <a:rPr lang="en-GB" sz="2400" dirty="0" err="1">
                <a:latin typeface="Tahoma" pitchFamily="34" charset="0"/>
                <a:ea typeface="Tahoma" pitchFamily="34" charset="0"/>
                <a:cs typeface="Tahoma" pitchFamily="34" charset="0"/>
              </a:rPr>
              <a:t>treachea</a:t>
            </a:r>
            <a:r>
              <a:rPr lang="en-GB" sz="2400" dirty="0">
                <a:latin typeface="Tahoma" pitchFamily="34" charset="0"/>
                <a:ea typeface="Tahoma" pitchFamily="34" charset="0"/>
                <a:cs typeface="Tahoma" pitchFamily="34" charset="0"/>
              </a:rPr>
              <a:t> and lower end blind loop (massive aspiration with 1</a:t>
            </a:r>
            <a:r>
              <a:rPr lang="en-GB" sz="2400" baseline="30000" dirty="0">
                <a:latin typeface="Tahoma" pitchFamily="34" charset="0"/>
                <a:ea typeface="Tahoma" pitchFamily="34" charset="0"/>
                <a:cs typeface="Tahoma" pitchFamily="34" charset="0"/>
              </a:rPr>
              <a:t>st</a:t>
            </a:r>
            <a:r>
              <a:rPr lang="en-GB" sz="2400" dirty="0">
                <a:latin typeface="Tahoma" pitchFamily="34" charset="0"/>
                <a:ea typeface="Tahoma" pitchFamily="34" charset="0"/>
                <a:cs typeface="Tahoma" pitchFamily="34" charset="0"/>
              </a:rPr>
              <a:t> feeding) – (&lt;1%)</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Both ends form TEF (&lt;1% )</a:t>
            </a:r>
            <a:endParaRPr lang="en-US" sz="2400" dirty="0">
              <a:latin typeface="Tahoma" pitchFamily="34" charset="0"/>
              <a:ea typeface="Tahoma" pitchFamily="34" charset="0"/>
              <a:cs typeface="Tahoma" pitchFamily="34" charset="0"/>
            </a:endParaRPr>
          </a:p>
          <a:p>
            <a:r>
              <a:rPr lang="en-GB" sz="2400" u="sng" dirty="0">
                <a:latin typeface="Tahoma" pitchFamily="34" charset="0"/>
                <a:ea typeface="Tahoma" pitchFamily="34" charset="0"/>
                <a:cs typeface="Tahoma" pitchFamily="34" charset="0"/>
              </a:rPr>
              <a:t>C/M</a:t>
            </a:r>
            <a:r>
              <a:rPr lang="en-GB" sz="2400" dirty="0">
                <a:latin typeface="Tahoma" pitchFamily="34" charset="0"/>
                <a:ea typeface="Tahoma" pitchFamily="34" charset="0"/>
                <a:cs typeface="Tahoma" pitchFamily="34" charset="0"/>
              </a:rPr>
              <a:t> – Atresia of </a:t>
            </a:r>
            <a:r>
              <a:rPr lang="en-GB" sz="2400" dirty="0" err="1">
                <a:latin typeface="Tahoma" pitchFamily="34" charset="0"/>
                <a:ea typeface="Tahoma" pitchFamily="34" charset="0"/>
                <a:cs typeface="Tahoma" pitchFamily="34" charset="0"/>
              </a:rPr>
              <a:t>esophagus</a:t>
            </a:r>
            <a:r>
              <a:rPr lang="en-GB" sz="2400" dirty="0">
                <a:latin typeface="Tahoma" pitchFamily="34" charset="0"/>
                <a:ea typeface="Tahoma" pitchFamily="34" charset="0"/>
                <a:cs typeface="Tahoma" pitchFamily="34" charset="0"/>
              </a:rPr>
              <a:t> should be suspected if:-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There is maternal </a:t>
            </a:r>
            <a:r>
              <a:rPr lang="en-GB" sz="2400" dirty="0" err="1">
                <a:latin typeface="Tahoma" pitchFamily="34" charset="0"/>
                <a:ea typeface="Tahoma" pitchFamily="34" charset="0"/>
                <a:cs typeface="Tahoma" pitchFamily="34" charset="0"/>
              </a:rPr>
              <a:t>polyhydraminoas</a:t>
            </a:r>
            <a:r>
              <a:rPr lang="en-GB"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 catheter or NGT can’t pass into stomach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Infant has excessive </a:t>
            </a:r>
            <a:r>
              <a:rPr lang="en-GB" sz="2400" dirty="0" err="1">
                <a:latin typeface="Tahoma" pitchFamily="34" charset="0"/>
                <a:ea typeface="Tahoma" pitchFamily="34" charset="0"/>
                <a:cs typeface="Tahoma" pitchFamily="34" charset="0"/>
              </a:rPr>
              <a:t>oro</a:t>
            </a:r>
            <a:r>
              <a:rPr lang="en-GB" sz="2400" dirty="0">
                <a:latin typeface="Tahoma" pitchFamily="34" charset="0"/>
                <a:ea typeface="Tahoma" pitchFamily="34" charset="0"/>
                <a:cs typeface="Tahoma" pitchFamily="34" charset="0"/>
              </a:rPr>
              <a:t>-pharyngeal secretions (Frothing and bubbling at the mouth and nose)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Chocking, coughing or cyanosis occurs during feeding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lnSpcReduction="10000"/>
          </a:bodyPr>
          <a:lstStyle/>
          <a:p>
            <a:r>
              <a:rPr lang="en-GB" sz="2400" u="sng" dirty="0">
                <a:latin typeface="Tahoma" pitchFamily="34" charset="0"/>
                <a:ea typeface="Tahoma" pitchFamily="34" charset="0"/>
                <a:cs typeface="Tahoma" pitchFamily="34" charset="0"/>
              </a:rPr>
              <a:t>DX-</a:t>
            </a:r>
            <a:r>
              <a:rPr lang="en-GB" sz="2400" dirty="0">
                <a:latin typeface="Tahoma" pitchFamily="34" charset="0"/>
                <a:ea typeface="Tahoma" pitchFamily="34" charset="0"/>
                <a:cs typeface="Tahoma" pitchFamily="34" charset="0"/>
              </a:rPr>
              <a:t> By clinical manifestation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Resistance to </a:t>
            </a:r>
            <a:r>
              <a:rPr lang="en-GB" sz="2400" dirty="0" err="1">
                <a:latin typeface="Tahoma" pitchFamily="34" charset="0"/>
                <a:ea typeface="Tahoma" pitchFamily="34" charset="0"/>
                <a:cs typeface="Tahoma" pitchFamily="34" charset="0"/>
              </a:rPr>
              <a:t>nasol</a:t>
            </a:r>
            <a:r>
              <a:rPr lang="en-GB" sz="2400" dirty="0">
                <a:latin typeface="Tahoma" pitchFamily="34" charset="0"/>
                <a:ea typeface="Tahoma" pitchFamily="34" charset="0"/>
                <a:cs typeface="Tahoma" pitchFamily="34" charset="0"/>
              </a:rPr>
              <a:t> (NGT) catheter 10-11cm passage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Recoiled NGT after X-ray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Contrast studies, </a:t>
            </a:r>
            <a:r>
              <a:rPr lang="en-GB" sz="2400" dirty="0" err="1">
                <a:latin typeface="Tahoma" pitchFamily="34" charset="0"/>
                <a:ea typeface="Tahoma" pitchFamily="34" charset="0"/>
                <a:cs typeface="Tahoma" pitchFamily="34" charset="0"/>
              </a:rPr>
              <a:t>Fluroscopy</a:t>
            </a:r>
            <a:r>
              <a:rPr lang="en-GB" sz="2400" dirty="0">
                <a:latin typeface="Tahoma" pitchFamily="34" charset="0"/>
                <a:ea typeface="Tahoma" pitchFamily="34" charset="0"/>
                <a:cs typeface="Tahoma" pitchFamily="34" charset="0"/>
              </a:rPr>
              <a:t>, bronchoscopy </a:t>
            </a:r>
            <a:endParaRPr lang="en-US" sz="2400" dirty="0">
              <a:latin typeface="Tahoma" pitchFamily="34" charset="0"/>
              <a:ea typeface="Tahoma" pitchFamily="34" charset="0"/>
              <a:cs typeface="Tahoma" pitchFamily="34" charset="0"/>
            </a:endParaRPr>
          </a:p>
          <a:p>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a:t>
            </a:r>
            <a:r>
              <a:rPr lang="en-GB" sz="2400" dirty="0">
                <a:latin typeface="Tahoma" pitchFamily="34" charset="0"/>
                <a:ea typeface="Tahoma" pitchFamily="34" charset="0"/>
                <a:cs typeface="Tahoma" pitchFamily="34" charset="0"/>
              </a:rPr>
              <a:t> Preoperatively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Maintaining a patent airway and preventing aspiration of secretion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Basic supportive care, keep NPO, open IV line, elevate head and chest 30</a:t>
            </a:r>
            <a:r>
              <a:rPr lang="en-GB" sz="2400" baseline="30000" dirty="0">
                <a:latin typeface="Tahoma" pitchFamily="34" charset="0"/>
                <a:ea typeface="Tahoma" pitchFamily="34" charset="0"/>
                <a:cs typeface="Tahoma" pitchFamily="34" charset="0"/>
              </a:rPr>
              <a:t>0</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Frequent </a:t>
            </a:r>
            <a:r>
              <a:rPr lang="en-GB" sz="2400" dirty="0" err="1">
                <a:latin typeface="Tahoma" pitchFamily="34" charset="0"/>
                <a:ea typeface="Tahoma" pitchFamily="34" charset="0"/>
                <a:cs typeface="Tahoma" pitchFamily="34" charset="0"/>
              </a:rPr>
              <a:t>oro</a:t>
            </a:r>
            <a:r>
              <a:rPr lang="en-GB" sz="2400" dirty="0">
                <a:latin typeface="Tahoma" pitchFamily="34" charset="0"/>
                <a:ea typeface="Tahoma" pitchFamily="34" charset="0"/>
                <a:cs typeface="Tahoma" pitchFamily="34" charset="0"/>
              </a:rPr>
              <a:t>-pharyngeal suctioning (Every 10-15 minutes)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Surgical correction (ligation) of the TEF and primary end to end anastomosis of the </a:t>
            </a:r>
            <a:r>
              <a:rPr lang="en-GB" sz="2400" dirty="0" err="1">
                <a:latin typeface="Tahoma" pitchFamily="34" charset="0"/>
                <a:ea typeface="Tahoma" pitchFamily="34" charset="0"/>
                <a:cs typeface="Tahoma" pitchFamily="34" charset="0"/>
              </a:rPr>
              <a:t>esophagus</a:t>
            </a:r>
            <a:r>
              <a:rPr lang="en-GB" sz="2400" dirty="0">
                <a:latin typeface="Tahoma" pitchFamily="34" charset="0"/>
                <a:ea typeface="Tahoma" pitchFamily="34" charset="0"/>
                <a:cs typeface="Tahoma" pitchFamily="34" charset="0"/>
              </a:rPr>
              <a:t> are performed when feasible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600200"/>
            <a:ext cx="9144000" cy="5257800"/>
          </a:xfrm>
        </p:spPr>
        <p:txBody>
          <a:bodyPr>
            <a:normAutofit/>
          </a:bodyPr>
          <a:lstStyle/>
          <a:p>
            <a:pPr lvl="1"/>
            <a:r>
              <a:rPr lang="en-GB" sz="2400" b="1" dirty="0">
                <a:latin typeface="Tahoma" pitchFamily="34" charset="0"/>
                <a:ea typeface="Tahoma" pitchFamily="34" charset="0"/>
                <a:cs typeface="Tahoma" pitchFamily="34" charset="0"/>
              </a:rPr>
              <a:t>Post operatively </a:t>
            </a:r>
            <a:endParaRPr lang="en-US" sz="2400" b="1"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Initially small quantities of normal saline feeds through </a:t>
            </a:r>
            <a:r>
              <a:rPr lang="en-GB" sz="2400" dirty="0" err="1">
                <a:latin typeface="Tahoma" pitchFamily="34" charset="0"/>
                <a:ea typeface="Tahoma" pitchFamily="34" charset="0"/>
                <a:cs typeface="Tahoma" pitchFamily="34" charset="0"/>
              </a:rPr>
              <a:t>gastrostomy</a:t>
            </a:r>
            <a:r>
              <a:rPr lang="en-GB" sz="2400" dirty="0">
                <a:latin typeface="Tahoma" pitchFamily="34" charset="0"/>
                <a:ea typeface="Tahoma" pitchFamily="34" charset="0"/>
                <a:cs typeface="Tahoma" pitchFamily="34" charset="0"/>
              </a:rPr>
              <a:t> or by indwelling polythene tube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If tolerated well, replaced by milk feeds in gradually increasing quantities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It is possible to start oral-feeds in 7-10 days time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Observe any s/s that indicates complication </a:t>
            </a:r>
            <a:endParaRPr lang="en-US" sz="2400" dirty="0">
              <a:latin typeface="Tahoma" pitchFamily="34" charset="0"/>
              <a:ea typeface="Tahoma" pitchFamily="34" charset="0"/>
              <a:cs typeface="Tahoma" pitchFamily="34" charset="0"/>
            </a:endParaRPr>
          </a:p>
          <a:p>
            <a:pPr>
              <a:buNone/>
            </a:pPr>
            <a:r>
              <a:rPr lang="en-GB" sz="2400" b="1" u="sng" dirty="0">
                <a:latin typeface="Tahoma" pitchFamily="34" charset="0"/>
                <a:ea typeface="Tahoma" pitchFamily="34" charset="0"/>
                <a:cs typeface="Tahoma" pitchFamily="34" charset="0"/>
              </a:rPr>
              <a:t>Prognosis</a:t>
            </a:r>
            <a:r>
              <a:rPr lang="en-GB" sz="2400" dirty="0">
                <a:latin typeface="Tahoma" pitchFamily="34" charset="0"/>
                <a:ea typeface="Tahoma" pitchFamily="34" charset="0"/>
                <a:cs typeface="Tahoma" pitchFamily="34" charset="0"/>
              </a:rPr>
              <a:t>:-is guarded (prematurity and associated anomalies) but survival is possible.</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ahoma" pitchFamily="34" charset="0"/>
                <a:ea typeface="Tahoma" pitchFamily="34" charset="0"/>
                <a:cs typeface="Tahoma" pitchFamily="34" charset="0"/>
              </a:rPr>
              <a:t>Rectal atresia /imperforated anus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981200"/>
            <a:ext cx="9144000" cy="4876800"/>
          </a:xfrm>
        </p:spPr>
        <p:txBody>
          <a:bodyPr>
            <a:normAutofit/>
          </a:bodyPr>
          <a:lstStyle/>
          <a:p>
            <a:pPr lvl="0"/>
            <a:r>
              <a:rPr lang="en-GB" sz="2400" u="sng" dirty="0">
                <a:latin typeface="Tahoma" pitchFamily="34" charset="0"/>
                <a:ea typeface="Tahoma" pitchFamily="34" charset="0"/>
                <a:cs typeface="Tahoma" pitchFamily="34" charset="0"/>
              </a:rPr>
              <a:t>Imperforate anus:-</a:t>
            </a:r>
            <a:r>
              <a:rPr lang="en-GB" sz="2400" dirty="0">
                <a:latin typeface="Tahoma" pitchFamily="34" charset="0"/>
                <a:ea typeface="Tahoma" pitchFamily="34" charset="0"/>
                <a:cs typeface="Tahoma" pitchFamily="34" charset="0"/>
              </a:rPr>
              <a:t> is a congenital malformation in which the rectal pouch ends blindly at a distance above the anus and there is no anal orifice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There may be a fistula b/n the rectum and the vagina in females or b/n the rectum and the urinary tract in males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Incidence varies from 1 in 3,000 to 1 in 5,000 live births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Imperforate anus can be classified into four:-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676400"/>
            <a:ext cx="9144000" cy="5181600"/>
          </a:xfrm>
        </p:spPr>
        <p:txBody>
          <a:bodyPr>
            <a:normAutofit/>
          </a:bodyPr>
          <a:lstStyle/>
          <a:p>
            <a:pPr lvl="1"/>
            <a:r>
              <a:rPr lang="en-GB" sz="2400" dirty="0">
                <a:latin typeface="Tahoma" pitchFamily="34" charset="0"/>
                <a:ea typeface="Tahoma" pitchFamily="34" charset="0"/>
                <a:cs typeface="Tahoma" pitchFamily="34" charset="0"/>
              </a:rPr>
              <a:t>Type –I- Although there is patency, a stricture of anus is present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Type –II- The anus is separated from rectum by an intact thin bulging membrane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Type –III- The rectum ends blindly or by fistulous tract, at a varying distance above the perineum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Type –IV- The top of the anal canal is separated from the rectum by a gap of varying distance.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-25.6% to 80% of imperforate anus is associated with fistula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-39% to 59 % of imperforate anus is also associated with other congenital malformation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E.g.-Down syndrome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8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143000"/>
            <a:ext cx="9144000" cy="5715000"/>
          </a:xfrm>
        </p:spPr>
        <p:txBody>
          <a:bodyPr>
            <a:normAutofit/>
          </a:bodyPr>
          <a:lstStyle/>
          <a:p>
            <a:r>
              <a:rPr lang="en-GB" sz="2400" u="sng" dirty="0">
                <a:latin typeface="Tahoma" pitchFamily="34" charset="0"/>
                <a:ea typeface="Tahoma" pitchFamily="34" charset="0"/>
                <a:cs typeface="Tahoma" pitchFamily="34" charset="0"/>
              </a:rPr>
              <a:t>C/M</a:t>
            </a:r>
            <a:r>
              <a:rPr lang="en-GB" sz="2400" dirty="0">
                <a:latin typeface="Tahoma" pitchFamily="34" charset="0"/>
                <a:ea typeface="Tahoma" pitchFamily="34" charset="0"/>
                <a:cs typeface="Tahoma" pitchFamily="34" charset="0"/>
              </a:rPr>
              <a:t> – No meconeum passage (&gt; 24 hours)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Abdominal distension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Rectal thermometer resistance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Anal dimple only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No flatus </a:t>
            </a:r>
            <a:endParaRPr lang="en-US" sz="2400" dirty="0">
              <a:latin typeface="Tahoma" pitchFamily="34" charset="0"/>
              <a:ea typeface="Tahoma" pitchFamily="34" charset="0"/>
              <a:cs typeface="Tahoma" pitchFamily="34" charset="0"/>
            </a:endParaRPr>
          </a:p>
          <a:p>
            <a:r>
              <a:rPr lang="en-GB" sz="2400" u="sng" dirty="0">
                <a:latin typeface="Tahoma" pitchFamily="34" charset="0"/>
                <a:ea typeface="Tahoma" pitchFamily="34" charset="0"/>
                <a:cs typeface="Tahoma" pitchFamily="34" charset="0"/>
              </a:rPr>
              <a:t>DX</a:t>
            </a:r>
            <a:r>
              <a:rPr lang="en-GB" sz="2400" dirty="0">
                <a:latin typeface="Tahoma" pitchFamily="34" charset="0"/>
                <a:ea typeface="Tahoma" pitchFamily="34" charset="0"/>
                <a:cs typeface="Tahoma" pitchFamily="34" charset="0"/>
              </a:rPr>
              <a:t>- Based C/M and PE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X-ray </a:t>
            </a:r>
            <a:endParaRPr lang="en-US" sz="2400" dirty="0">
              <a:latin typeface="Tahoma" pitchFamily="34" charset="0"/>
              <a:ea typeface="Tahoma" pitchFamily="34" charset="0"/>
              <a:cs typeface="Tahoma" pitchFamily="34" charset="0"/>
            </a:endParaRPr>
          </a:p>
          <a:p>
            <a:r>
              <a:rPr lang="en-GB" sz="2400"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Surgical correction colostomy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Toilet training to a void faecal impaction </a:t>
            </a:r>
            <a:endParaRPr lang="en-US" sz="2400" dirty="0">
              <a:latin typeface="Tahoma" pitchFamily="34" charset="0"/>
              <a:ea typeface="Tahoma" pitchFamily="34" charset="0"/>
              <a:cs typeface="Tahoma" pitchFamily="34" charset="0"/>
            </a:endParaRPr>
          </a:p>
          <a:p>
            <a:pPr>
              <a:buNone/>
            </a:pP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1600200"/>
          </a:xfrm>
        </p:spPr>
        <p:txBody>
          <a:bodyPr>
            <a:normAutofit/>
          </a:bodyPr>
          <a:lstStyle/>
          <a:p>
            <a:r>
              <a:rPr lang="en-GB" sz="2400" b="1" u="sng" dirty="0">
                <a:latin typeface="Tahoma" pitchFamily="34" charset="0"/>
                <a:ea typeface="Tahoma" pitchFamily="34" charset="0"/>
                <a:cs typeface="Tahoma" pitchFamily="34" charset="0"/>
              </a:rPr>
              <a:t>Cleft palate and lip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pPr lvl="0"/>
            <a:r>
              <a:rPr lang="en-GB" sz="2400" dirty="0">
                <a:latin typeface="Tahoma" pitchFamily="34" charset="0"/>
                <a:ea typeface="Tahoma" pitchFamily="34" charset="0"/>
                <a:cs typeface="Tahoma" pitchFamily="34" charset="0"/>
              </a:rPr>
              <a:t>Cleft palate and lips are congenital deformities due to the failure of various parts of the upper lip and palate to fuse in the normal manner –most common facial deformations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Both cleft palate and cleft lip may be present together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Cleft – lip</a:t>
            </a:r>
            <a:r>
              <a:rPr lang="en-GB" sz="2400" dirty="0">
                <a:latin typeface="Tahoma" pitchFamily="34" charset="0"/>
                <a:ea typeface="Tahoma" pitchFamily="34" charset="0"/>
                <a:cs typeface="Tahoma" pitchFamily="34" charset="0"/>
              </a:rPr>
              <a:t>- It may be unilateral or bilateral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May be extended up into the nostrils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Etiology</a:t>
            </a:r>
            <a:r>
              <a:rPr lang="en-GB" sz="2400" dirty="0">
                <a:latin typeface="Tahoma" pitchFamily="34" charset="0"/>
                <a:ea typeface="Tahoma" pitchFamily="34" charset="0"/>
                <a:cs typeface="Tahoma" pitchFamily="34" charset="0"/>
              </a:rPr>
              <a:t> – Not entirely clear (unknown) but it appears to be influenced by genetic and other environmental factors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This defect results from failure of the maxillary and </a:t>
            </a:r>
            <a:r>
              <a:rPr lang="en-GB" sz="2400" dirty="0" err="1">
                <a:latin typeface="Tahoma" pitchFamily="34" charset="0"/>
                <a:ea typeface="Tahoma" pitchFamily="34" charset="0"/>
                <a:cs typeface="Tahoma" pitchFamily="34" charset="0"/>
              </a:rPr>
              <a:t>premaxillary</a:t>
            </a:r>
            <a:r>
              <a:rPr lang="en-GB" sz="2400" dirty="0">
                <a:latin typeface="Tahoma" pitchFamily="34" charset="0"/>
                <a:ea typeface="Tahoma" pitchFamily="34" charset="0"/>
                <a:cs typeface="Tahoma" pitchFamily="34" charset="0"/>
              </a:rPr>
              <a:t> process to fuse during the 5</a:t>
            </a:r>
            <a:r>
              <a:rPr lang="en-GB" sz="2400" baseline="30000" dirty="0">
                <a:latin typeface="Tahoma" pitchFamily="34" charset="0"/>
                <a:ea typeface="Tahoma" pitchFamily="34" charset="0"/>
                <a:cs typeface="Tahoma" pitchFamily="34" charset="0"/>
              </a:rPr>
              <a:t>th</a:t>
            </a:r>
            <a:r>
              <a:rPr lang="en-GB" sz="2400" dirty="0">
                <a:latin typeface="Tahoma" pitchFamily="34" charset="0"/>
                <a:ea typeface="Tahoma" pitchFamily="34" charset="0"/>
                <a:cs typeface="Tahoma" pitchFamily="34" charset="0"/>
              </a:rPr>
              <a:t> to 8</a:t>
            </a:r>
            <a:r>
              <a:rPr lang="en-GB" sz="2400" baseline="30000" dirty="0">
                <a:latin typeface="Tahoma" pitchFamily="34" charset="0"/>
                <a:ea typeface="Tahoma" pitchFamily="34" charset="0"/>
                <a:cs typeface="Tahoma" pitchFamily="34" charset="0"/>
              </a:rPr>
              <a:t>th</a:t>
            </a:r>
            <a:r>
              <a:rPr lang="en-GB" sz="2400" dirty="0">
                <a:latin typeface="Tahoma" pitchFamily="34" charset="0"/>
                <a:ea typeface="Tahoma" pitchFamily="34" charset="0"/>
                <a:cs typeface="Tahoma" pitchFamily="34" charset="0"/>
              </a:rPr>
              <a:t> week of intrauterine life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Dx</a:t>
            </a:r>
            <a:r>
              <a:rPr lang="en-GB" sz="2400" u="sng" dirty="0">
                <a:latin typeface="Tahoma" pitchFamily="34" charset="0"/>
                <a:ea typeface="Tahoma" pitchFamily="34" charset="0"/>
                <a:cs typeface="Tahoma" pitchFamily="34" charset="0"/>
              </a:rPr>
              <a:t>-</a:t>
            </a:r>
            <a:r>
              <a:rPr lang="en-GB" sz="2400" dirty="0">
                <a:latin typeface="Tahoma" pitchFamily="34" charset="0"/>
                <a:ea typeface="Tahoma" pitchFamily="34" charset="0"/>
                <a:cs typeface="Tahoma" pitchFamily="34" charset="0"/>
              </a:rPr>
              <a:t>       Physical examination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GB" sz="2400" b="1" u="sng" dirty="0">
                <a:latin typeface="Tahoma" pitchFamily="34" charset="0"/>
                <a:ea typeface="Tahoma" pitchFamily="34" charset="0"/>
                <a:cs typeface="Tahoma" pitchFamily="34" charset="0"/>
              </a:rPr>
              <a:t>Cleft palate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lvl="0"/>
            <a:r>
              <a:rPr lang="en-GB" sz="2400" dirty="0">
                <a:latin typeface="Tahoma" pitchFamily="34" charset="0"/>
                <a:ea typeface="Tahoma" pitchFamily="34" charset="0"/>
                <a:cs typeface="Tahoma" pitchFamily="34" charset="0"/>
              </a:rPr>
              <a:t>It is treated similarly with cleft lip by pairing the edges and suturing other cutting on either side</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child born with a cleft palate, but with an intact lip does not have the external disfigurement that may be so distressing to the new mother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But it is more serious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Although a cleft lip and palate frequently appear together, either defect may appear alone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In embryonic development the palate closes at a later time than does the lip, and the failure to close is for somewhat different reasons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295400"/>
            <a:ext cx="9144000" cy="5562600"/>
          </a:xfrm>
        </p:spPr>
        <p:txBody>
          <a:bodyPr>
            <a:normAutofit/>
          </a:bodyPr>
          <a:lstStyle/>
          <a:p>
            <a:pPr lvl="0"/>
            <a:r>
              <a:rPr lang="en-GB" sz="2400" dirty="0">
                <a:latin typeface="Tahoma" pitchFamily="34" charset="0"/>
                <a:ea typeface="Tahoma" pitchFamily="34" charset="0"/>
                <a:cs typeface="Tahoma" pitchFamily="34" charset="0"/>
              </a:rPr>
              <a:t>At about 8wks of the embryo, there is still no roof to the mouth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tissues that form the palate are two shelves running from the front to the back of the mouth, and projecting vertically downward on either side of the tongue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The shelves move from a vertical position to a horizontal position, and their free-edges meeting and fusing in midline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Normally the palate is intact by the tenth week of fetal life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600200"/>
            <a:ext cx="9144000" cy="5257800"/>
          </a:xfrm>
        </p:spPr>
        <p:txBody>
          <a:bodyPr>
            <a:normAutofit/>
          </a:bodyPr>
          <a:lstStyle/>
          <a:p>
            <a:r>
              <a:rPr lang="en-GB" sz="2400" b="1" u="sng" dirty="0">
                <a:latin typeface="Tahoma" pitchFamily="34" charset="0"/>
                <a:ea typeface="Tahoma" pitchFamily="34" charset="0"/>
                <a:cs typeface="Tahoma" pitchFamily="34" charset="0"/>
              </a:rPr>
              <a:t>Etiology</a:t>
            </a:r>
            <a:r>
              <a:rPr lang="en-GB" sz="2400" dirty="0">
                <a:latin typeface="Tahoma" pitchFamily="34" charset="0"/>
                <a:ea typeface="Tahoma" pitchFamily="34" charset="0"/>
                <a:cs typeface="Tahoma" pitchFamily="34" charset="0"/>
              </a:rPr>
              <a:t> – Exactly what happens to prevent the closure of the palate is not known with certainty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Relatives/heredity Plays a role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Environmental factor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A cleft palate may involve the soft palate alone, or it may extend into the nose and into the hard palate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It may be bilateral or unilateral, an isolated defect, or in conjunction with the cleft lip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Approach to respiratory distress in newborn</a:t>
            </a:r>
          </a:p>
        </p:txBody>
      </p:sp>
      <p:sp>
        <p:nvSpPr>
          <p:cNvPr id="3" name="Subtitle 2"/>
          <p:cNvSpPr>
            <a:spLocks noGrp="1"/>
          </p:cNvSpPr>
          <p:nvPr>
            <p:ph type="subTitle" idx="1"/>
          </p:nvPr>
        </p:nvSpPr>
        <p:spPr>
          <a:xfrm>
            <a:off x="1432560" y="1850064"/>
            <a:ext cx="7406640" cy="4017336"/>
          </a:xfrm>
        </p:spPr>
        <p:txBody>
          <a:bodyPr>
            <a:normAutofit/>
          </a:bodyPr>
          <a:lstStyle/>
          <a:p>
            <a:endParaRPr lang="en-US" dirty="0"/>
          </a:p>
          <a:p>
            <a:r>
              <a:rPr lang="en-US" dirty="0"/>
              <a:t>April/2019</a:t>
            </a:r>
          </a:p>
          <a:p>
            <a:endParaRPr lang="en-US" dirty="0"/>
          </a:p>
          <a:p>
            <a:endParaRPr lang="en-US" dirty="0"/>
          </a:p>
          <a:p>
            <a:endParaRPr lang="en-US" dirty="0"/>
          </a:p>
          <a:p>
            <a:endParaRPr lang="en-US" dirty="0"/>
          </a:p>
          <a:p>
            <a:r>
              <a:rPr lang="en-US" dirty="0"/>
              <a:t>                                             </a:t>
            </a:r>
          </a:p>
        </p:txBody>
      </p:sp>
      <p:sp>
        <p:nvSpPr>
          <p:cNvPr id="5" name="Slide Number Placeholder 4"/>
          <p:cNvSpPr>
            <a:spLocks noGrp="1"/>
          </p:cNvSpPr>
          <p:nvPr>
            <p:ph type="sldNum" sz="quarter" idx="12"/>
          </p:nvPr>
        </p:nvSpPr>
        <p:spPr/>
        <p:txBody>
          <a:bodyPr/>
          <a:lstStyle/>
          <a:p>
            <a:fld id="{C4365CF8-166D-4325-95FA-0520A0B16808}" type="slidenum">
              <a:rPr lang="en-US" smtClean="0"/>
              <a:pPr/>
              <a:t>2</a:t>
            </a:fld>
            <a:endParaRPr lang="en-US"/>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dirty="0"/>
              <a:t>Cont’d </a:t>
            </a:r>
          </a:p>
        </p:txBody>
      </p:sp>
      <p:sp>
        <p:nvSpPr>
          <p:cNvPr id="3" name="Content Placeholder 2"/>
          <p:cNvSpPr>
            <a:spLocks noGrp="1"/>
          </p:cNvSpPr>
          <p:nvPr>
            <p:ph idx="1"/>
          </p:nvPr>
        </p:nvSpPr>
        <p:spPr>
          <a:xfrm>
            <a:off x="609600" y="1447800"/>
            <a:ext cx="8001000" cy="4678363"/>
          </a:xfrm>
        </p:spPr>
        <p:txBody>
          <a:bodyPr>
            <a:normAutofit/>
          </a:bodyPr>
          <a:lstStyle/>
          <a:p>
            <a:r>
              <a:rPr lang="en-US" dirty="0"/>
              <a:t>Low pulmonary surfactant :</a:t>
            </a:r>
          </a:p>
          <a:p>
            <a:pPr lvl="1"/>
            <a:r>
              <a:rPr lang="en-US" dirty="0"/>
              <a:t>alveolar collapse, especially at end expiration, reduced lung volume and decreased lung compliance.</a:t>
            </a:r>
          </a:p>
          <a:p>
            <a:pPr lvl="1">
              <a:buClr>
                <a:schemeClr val="hlink"/>
              </a:buClr>
              <a:buFontTx/>
              <a:buChar char="•"/>
            </a:pPr>
            <a:r>
              <a:rPr lang="en-US" dirty="0"/>
              <a:t>Alveolar </a:t>
            </a:r>
            <a:r>
              <a:rPr lang="en-US" dirty="0" err="1"/>
              <a:t>atelectasis</a:t>
            </a:r>
            <a:r>
              <a:rPr lang="en-US" dirty="0"/>
              <a:t> ,edema, cellular injury </a:t>
            </a:r>
          </a:p>
          <a:p>
            <a:pPr lvl="1">
              <a:buClr>
                <a:schemeClr val="hlink"/>
              </a:buClr>
              <a:buFontTx/>
              <a:buChar char="•"/>
            </a:pPr>
            <a:r>
              <a:rPr lang="en-US" dirty="0"/>
              <a:t>Inadequate gas exchange </a:t>
            </a:r>
          </a:p>
          <a:p>
            <a:pPr lvl="1">
              <a:buClr>
                <a:schemeClr val="hlink"/>
              </a:buClr>
              <a:buFontTx/>
              <a:buChar char="•"/>
            </a:pPr>
            <a:r>
              <a:rPr lang="en-US" dirty="0"/>
              <a:t>Hypoxia ,acidosis </a:t>
            </a:r>
          </a:p>
          <a:p>
            <a:pPr lvl="1">
              <a:buClr>
                <a:schemeClr val="hlink"/>
              </a:buClr>
              <a:buFontTx/>
              <a:buChar char="•"/>
            </a:pPr>
            <a:r>
              <a:rPr lang="en-US" dirty="0"/>
              <a:t>The combination of </a:t>
            </a:r>
            <a:r>
              <a:rPr lang="en-US" dirty="0" err="1"/>
              <a:t>hypercapnia</a:t>
            </a:r>
            <a:r>
              <a:rPr lang="en-US" dirty="0"/>
              <a:t>, hypoxia, and acidosis produces pulmonary arterial vasoconstriction</a:t>
            </a:r>
          </a:p>
          <a:p>
            <a:pPr>
              <a:buClr>
                <a:schemeClr val="hlink"/>
              </a:buClr>
              <a:buFontTx/>
              <a:buChar char="•"/>
            </a:pPr>
            <a:endParaRPr lang="en-US" sz="3600" dirty="0"/>
          </a:p>
          <a:p>
            <a:endParaRPr lang="en-US" dirty="0"/>
          </a:p>
          <a:p>
            <a:pPr lvl="0"/>
            <a:endParaRPr lang="en-US" dirty="0"/>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20</a:t>
            </a:fld>
            <a:endParaRPr lang="en-US"/>
          </a:p>
        </p:txBody>
      </p:sp>
    </p:spTree>
  </p:cSld>
  <p:clrMapOvr>
    <a:masterClrMapping/>
  </p:clrMapOvr>
  <p:transition spd="slow">
    <p:wip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295400"/>
            <a:ext cx="9144000" cy="5562600"/>
          </a:xfrm>
        </p:spPr>
        <p:txBody>
          <a:bodyPr>
            <a:normAutofit/>
          </a:bodyPr>
          <a:lstStyle/>
          <a:p>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The goal is to give the child a union of the cleft parts that would allow intelligible and pleasant speech and to avoid injury to the maxillary growth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 The child should be admitted several days before the operation, and observed for signs of </a:t>
            </a:r>
            <a:r>
              <a:rPr lang="en-GB" sz="2400" u="sng" dirty="0">
                <a:latin typeface="Tahoma" pitchFamily="34" charset="0"/>
                <a:ea typeface="Tahoma" pitchFamily="34" charset="0"/>
                <a:cs typeface="Tahoma" pitchFamily="34" charset="0"/>
              </a:rPr>
              <a:t>cold</a:t>
            </a:r>
            <a:r>
              <a:rPr lang="en-GB" sz="2400" dirty="0">
                <a:latin typeface="Tahoma" pitchFamily="34" charset="0"/>
                <a:ea typeface="Tahoma" pitchFamily="34" charset="0"/>
                <a:cs typeface="Tahoma" pitchFamily="34" charset="0"/>
              </a:rPr>
              <a:t>- if present the operation should be delayed and throat swab should be taken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child should be trained in spoon feeding, putting the food well to the back of the tongue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Surgery is the best </a:t>
            </a:r>
            <a:r>
              <a:rPr lang="en-GB" sz="2400" dirty="0" err="1">
                <a:latin typeface="Tahoma" pitchFamily="34" charset="0"/>
                <a:ea typeface="Tahoma" pitchFamily="34" charset="0"/>
                <a:cs typeface="Tahoma" pitchFamily="34" charset="0"/>
              </a:rPr>
              <a:t>mg’t</a:t>
            </a:r>
            <a:r>
              <a:rPr lang="en-GB" sz="2400" dirty="0">
                <a:latin typeface="Tahoma" pitchFamily="34" charset="0"/>
                <a:ea typeface="Tahoma" pitchFamily="34" charset="0"/>
                <a:cs typeface="Tahoma" pitchFamily="34" charset="0"/>
              </a:rPr>
              <a:t> for cleft lip, usually performed by plastic surgeon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Cleft lip is operated on about the age of three month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066800"/>
            <a:ext cx="9144000" cy="5791200"/>
          </a:xfrm>
        </p:spPr>
        <p:txBody>
          <a:bodyPr>
            <a:normAutofit/>
          </a:bodyPr>
          <a:lstStyle/>
          <a:p>
            <a:r>
              <a:rPr lang="en-GB" sz="2400" b="1" u="sng" dirty="0">
                <a:latin typeface="Tahoma" pitchFamily="34" charset="0"/>
                <a:ea typeface="Tahoma" pitchFamily="34" charset="0"/>
                <a:cs typeface="Tahoma" pitchFamily="34" charset="0"/>
              </a:rPr>
              <a:t>Surgery</a:t>
            </a:r>
            <a:r>
              <a:rPr lang="en-GB" sz="2400" u="sng" dirty="0">
                <a:latin typeface="Tahoma" pitchFamily="34" charset="0"/>
                <a:ea typeface="Tahoma" pitchFamily="34" charset="0"/>
                <a:cs typeface="Tahoma" pitchFamily="34" charset="0"/>
              </a:rPr>
              <a:t>-</a:t>
            </a:r>
            <a:r>
              <a:rPr lang="en-GB" sz="2400" dirty="0">
                <a:latin typeface="Tahoma" pitchFamily="34" charset="0"/>
                <a:ea typeface="Tahoma" pitchFamily="34" charset="0"/>
                <a:cs typeface="Tahoma" pitchFamily="34" charset="0"/>
              </a:rPr>
              <a:t> Timing of surgery for cleft palate is individualized according to the size, the placement and degree of deformity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Optimal time b/n 6 months and 5 years </a:t>
            </a:r>
            <a:endParaRPr lang="en-US" sz="2400" dirty="0">
              <a:latin typeface="Tahoma" pitchFamily="34" charset="0"/>
              <a:ea typeface="Tahoma" pitchFamily="34" charset="0"/>
              <a:cs typeface="Tahoma" pitchFamily="34" charset="0"/>
            </a:endParaRPr>
          </a:p>
          <a:p>
            <a:pPr lvl="0"/>
            <a:r>
              <a:rPr lang="en-GB" sz="2400" dirty="0" err="1">
                <a:latin typeface="Tahoma" pitchFamily="34" charset="0"/>
                <a:ea typeface="Tahoma" pitchFamily="34" charset="0"/>
                <a:cs typeface="Tahoma" pitchFamily="34" charset="0"/>
              </a:rPr>
              <a:t>Mg’t</a:t>
            </a:r>
            <a:r>
              <a:rPr lang="en-GB" sz="2400" dirty="0">
                <a:latin typeface="Tahoma" pitchFamily="34" charset="0"/>
                <a:ea typeface="Tahoma" pitchFamily="34" charset="0"/>
                <a:cs typeface="Tahoma" pitchFamily="34" charset="0"/>
              </a:rPr>
              <a:t> of cleft lip and palate needs members of the professional teams which include: </a:t>
            </a:r>
            <a:endParaRPr lang="en-US" sz="2400" dirty="0">
              <a:latin typeface="Tahoma" pitchFamily="34" charset="0"/>
              <a:ea typeface="Tahoma" pitchFamily="34" charset="0"/>
              <a:cs typeface="Tahoma" pitchFamily="34" charset="0"/>
            </a:endParaRPr>
          </a:p>
          <a:p>
            <a:pPr lvl="3"/>
            <a:r>
              <a:rPr lang="en-GB" sz="2400" dirty="0">
                <a:latin typeface="Tahoma" pitchFamily="34" charset="0"/>
                <a:ea typeface="Tahoma" pitchFamily="34" charset="0"/>
                <a:cs typeface="Tahoma" pitchFamily="34" charset="0"/>
              </a:rPr>
              <a:t>Paediatrician 		- Speech therapist</a:t>
            </a:r>
            <a:endParaRPr lang="en-US" sz="2400" dirty="0">
              <a:latin typeface="Tahoma" pitchFamily="34" charset="0"/>
              <a:ea typeface="Tahoma" pitchFamily="34" charset="0"/>
              <a:cs typeface="Tahoma" pitchFamily="34" charset="0"/>
            </a:endParaRPr>
          </a:p>
          <a:p>
            <a:pPr lvl="3"/>
            <a:r>
              <a:rPr lang="en-GB" sz="2400" dirty="0">
                <a:latin typeface="Tahoma" pitchFamily="34" charset="0"/>
                <a:ea typeface="Tahoma" pitchFamily="34" charset="0"/>
                <a:cs typeface="Tahoma" pitchFamily="34" charset="0"/>
              </a:rPr>
              <a:t>Plastic surgeon 		- Social worker</a:t>
            </a:r>
            <a:endParaRPr lang="en-US" sz="2400" dirty="0">
              <a:latin typeface="Tahoma" pitchFamily="34" charset="0"/>
              <a:ea typeface="Tahoma" pitchFamily="34" charset="0"/>
              <a:cs typeface="Tahoma" pitchFamily="34" charset="0"/>
            </a:endParaRPr>
          </a:p>
          <a:p>
            <a:pPr lvl="3"/>
            <a:r>
              <a:rPr lang="en-GB" sz="2400" dirty="0">
                <a:latin typeface="Tahoma" pitchFamily="34" charset="0"/>
                <a:ea typeface="Tahoma" pitchFamily="34" charset="0"/>
                <a:cs typeface="Tahoma" pitchFamily="34" charset="0"/>
              </a:rPr>
              <a:t>Orthodontist 		- Public and clinical nurse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Counselling</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Explanation and counselling concerning the child’s diet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Counsel on speech training and immunization including general supervision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Answer questions and misconceptions </a:t>
            </a:r>
            <a:endParaRPr lang="en-US" sz="2400" dirty="0">
              <a:latin typeface="Tahoma" pitchFamily="34" charset="0"/>
              <a:ea typeface="Tahoma" pitchFamily="34" charset="0"/>
              <a:cs typeface="Tahoma" pitchFamily="34" charset="0"/>
            </a:endParaRPr>
          </a:p>
          <a:p>
            <a:r>
              <a:rPr lang="en-GB" sz="2400" dirty="0">
                <a:latin typeface="Tahoma" pitchFamily="34" charset="0"/>
                <a:ea typeface="Tahoma" pitchFamily="34" charset="0"/>
                <a:cs typeface="Tahoma" pitchFamily="34" charset="0"/>
              </a:rPr>
              <a:t>Counsel on dental caries of the deciduous teeth </a:t>
            </a: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066800"/>
            <a:ext cx="9144000" cy="5791200"/>
          </a:xfrm>
        </p:spPr>
        <p:txBody>
          <a:bodyPr>
            <a:normAutofit lnSpcReduction="10000"/>
          </a:bodyPr>
          <a:lstStyle/>
          <a:p>
            <a:r>
              <a:rPr lang="en-GB" sz="2400" b="1" u="sng" dirty="0">
                <a:latin typeface="Tahoma" pitchFamily="34" charset="0"/>
                <a:ea typeface="Tahoma" pitchFamily="34" charset="0"/>
                <a:cs typeface="Tahoma" pitchFamily="34" charset="0"/>
              </a:rPr>
              <a:t>Summary of cleft lip and palate </a:t>
            </a:r>
            <a:endParaRPr lang="en-US" sz="2400" dirty="0">
              <a:latin typeface="Tahoma" pitchFamily="34" charset="0"/>
              <a:ea typeface="Tahoma" pitchFamily="34" charset="0"/>
              <a:cs typeface="Tahoma" pitchFamily="34" charset="0"/>
            </a:endParaRPr>
          </a:p>
          <a:p>
            <a:r>
              <a:rPr lang="en-GB" sz="2400" u="sng" dirty="0">
                <a:latin typeface="Tahoma" pitchFamily="34" charset="0"/>
                <a:ea typeface="Tahoma" pitchFamily="34" charset="0"/>
                <a:cs typeface="Tahoma" pitchFamily="34" charset="0"/>
              </a:rPr>
              <a:t>Cleft lip</a:t>
            </a:r>
            <a:r>
              <a:rPr lang="en-GB" sz="2400" dirty="0">
                <a:latin typeface="Tahoma" pitchFamily="34" charset="0"/>
                <a:ea typeface="Tahoma" pitchFamily="34" charset="0"/>
                <a:cs typeface="Tahoma" pitchFamily="34" charset="0"/>
              </a:rPr>
              <a:t> – is a congenital anomaly involving one or more clefts in the upper lip ranging from a slight dimple to a large cleft involving nasal structures </a:t>
            </a:r>
            <a:endParaRPr lang="en-US" sz="2400" dirty="0">
              <a:latin typeface="Tahoma" pitchFamily="34" charset="0"/>
              <a:ea typeface="Tahoma" pitchFamily="34" charset="0"/>
              <a:cs typeface="Tahoma" pitchFamily="34" charset="0"/>
            </a:endParaRPr>
          </a:p>
          <a:p>
            <a:r>
              <a:rPr lang="en-GB" sz="2400" u="sng" dirty="0">
                <a:latin typeface="Tahoma" pitchFamily="34" charset="0"/>
                <a:ea typeface="Tahoma" pitchFamily="34" charset="0"/>
                <a:cs typeface="Tahoma" pitchFamily="34" charset="0"/>
              </a:rPr>
              <a:t>Cleft palate</a:t>
            </a:r>
            <a:r>
              <a:rPr lang="en-GB" sz="2400" dirty="0">
                <a:latin typeface="Tahoma" pitchFamily="34" charset="0"/>
                <a:ea typeface="Tahoma" pitchFamily="34" charset="0"/>
                <a:cs typeface="Tahoma" pitchFamily="34" charset="0"/>
              </a:rPr>
              <a:t> – is a congenital anomaly consisting of a cleft ranging from soft palate involvement a lone to a </a:t>
            </a:r>
            <a:r>
              <a:rPr lang="en-GB" sz="2400" dirty="0" err="1">
                <a:latin typeface="Tahoma" pitchFamily="34" charset="0"/>
                <a:ea typeface="Tahoma" pitchFamily="34" charset="0"/>
                <a:cs typeface="Tahoma" pitchFamily="34" charset="0"/>
              </a:rPr>
              <a:t>defec</a:t>
            </a:r>
            <a:r>
              <a:rPr lang="en-GB" sz="2400" dirty="0">
                <a:latin typeface="Tahoma" pitchFamily="34" charset="0"/>
                <a:ea typeface="Tahoma" pitchFamily="34" charset="0"/>
                <a:cs typeface="Tahoma" pitchFamily="34" charset="0"/>
              </a:rPr>
              <a:t> including the hard palate and portion of the maxilla in severe cases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Etiology and Incidence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Causes include genetic, heredity, environmental and teratogenic factor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Cleft lip occurs in approximately 1 in every 1,000 births, most commonly in boys.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Cleft palate occurs in 1 in every 2,500 births; incidence in girls is double than in boys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990600"/>
            <a:ext cx="9144000" cy="5867400"/>
          </a:xfrm>
        </p:spPr>
        <p:txBody>
          <a:bodyPr>
            <a:normAutofit/>
          </a:bodyPr>
          <a:lstStyle/>
          <a:p>
            <a:pPr>
              <a:buNone/>
            </a:pPr>
            <a:r>
              <a:rPr lang="en-GB" sz="2400" b="1" u="sng" dirty="0">
                <a:latin typeface="Tahoma" pitchFamily="34" charset="0"/>
                <a:ea typeface="Tahoma" pitchFamily="34" charset="0"/>
                <a:cs typeface="Tahoma" pitchFamily="34" charset="0"/>
              </a:rPr>
              <a:t>Pathophysiology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defect occur during embryonic development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Cleft lip results from failure of fusion of lateral and medial tissues forming the upper lip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Cleft palate resulted from failure of fusion of tissues forming the palate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These defects may occur separately or in combination to produce complete unilateral or bilateral cleft form the lip through the soft palate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Depending on the defect’s severity and the child’s general health, surgical correction of cleft lip and palate are done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Early correction of cleft palate enables development of more normal speech pattern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Delayed closure or large defects may require the use of orthodontic devices</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676400"/>
            <a:ext cx="9144000" cy="5181600"/>
          </a:xfrm>
        </p:spPr>
        <p:txBody>
          <a:bodyPr>
            <a:normAutofit/>
          </a:bodyPr>
          <a:lstStyle/>
          <a:p>
            <a:pPr>
              <a:buNone/>
            </a:pPr>
            <a:r>
              <a:rPr lang="en-GB" sz="2400" b="1" dirty="0">
                <a:latin typeface="Tahoma" pitchFamily="34" charset="0"/>
                <a:ea typeface="Tahoma" pitchFamily="34" charset="0"/>
                <a:cs typeface="Tahoma" pitchFamily="34" charset="0"/>
              </a:rPr>
              <a:t>Care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Little preoperative preparation for the infant who has surgery during the 1</a:t>
            </a:r>
            <a:r>
              <a:rPr lang="en-GB" sz="2400" baseline="30000" dirty="0">
                <a:latin typeface="Tahoma" pitchFamily="34" charset="0"/>
                <a:ea typeface="Tahoma" pitchFamily="34" charset="0"/>
                <a:cs typeface="Tahoma" pitchFamily="34" charset="0"/>
              </a:rPr>
              <a:t>st</a:t>
            </a:r>
            <a:r>
              <a:rPr lang="en-GB" sz="2400" dirty="0">
                <a:latin typeface="Tahoma" pitchFamily="34" charset="0"/>
                <a:ea typeface="Tahoma" pitchFamily="34" charset="0"/>
                <a:cs typeface="Tahoma" pitchFamily="34" charset="0"/>
              </a:rPr>
              <a:t> few days of life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Elbow restraints has to be worn several days following surgery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nurse should learn how to feed the infant with an </a:t>
            </a:r>
            <a:r>
              <a:rPr lang="en-GB" sz="2400" dirty="0" err="1">
                <a:latin typeface="Tahoma" pitchFamily="34" charset="0"/>
                <a:ea typeface="Tahoma" pitchFamily="34" charset="0"/>
                <a:cs typeface="Tahoma" pitchFamily="34" charset="0"/>
              </a:rPr>
              <a:t>Asepto</a:t>
            </a:r>
            <a:r>
              <a:rPr lang="en-GB" sz="2400" dirty="0">
                <a:latin typeface="Tahoma" pitchFamily="34" charset="0"/>
                <a:ea typeface="Tahoma" pitchFamily="34" charset="0"/>
                <a:cs typeface="Tahoma" pitchFamily="34" charset="0"/>
              </a:rPr>
              <a:t> syringe or teach the mother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For the first few hours, the infant must never be left alone b/c he/she can quickly and easily aspirate the mucus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suture line is left uncovered after surgery and must kept clean and dry to prevent infection with subsequent scaring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Crying must be prevented by good nursing care and let the mother to spend much of her time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057400"/>
            <a:ext cx="9144000" cy="4800600"/>
          </a:xfrm>
        </p:spPr>
        <p:txBody>
          <a:bodyPr>
            <a:normAutofit/>
          </a:bodyPr>
          <a:lstStyle/>
          <a:p>
            <a:pPr lvl="0"/>
            <a:r>
              <a:rPr lang="en-GB" sz="2400" dirty="0">
                <a:latin typeface="Tahoma" pitchFamily="34" charset="0"/>
                <a:ea typeface="Tahoma" pitchFamily="34" charset="0"/>
                <a:cs typeface="Tahoma" pitchFamily="34" charset="0"/>
              </a:rPr>
              <a:t>Do not allow visitors with cold to come and see the child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stitches may be removed on the 3</a:t>
            </a:r>
            <a:r>
              <a:rPr lang="en-GB" sz="2400" baseline="30000" dirty="0">
                <a:latin typeface="Tahoma" pitchFamily="34" charset="0"/>
                <a:ea typeface="Tahoma" pitchFamily="34" charset="0"/>
                <a:cs typeface="Tahoma" pitchFamily="34" charset="0"/>
              </a:rPr>
              <a:t>rd</a:t>
            </a:r>
            <a:r>
              <a:rPr lang="en-GB" sz="2400" dirty="0">
                <a:latin typeface="Tahoma" pitchFamily="34" charset="0"/>
                <a:ea typeface="Tahoma" pitchFamily="34" charset="0"/>
                <a:cs typeface="Tahoma" pitchFamily="34" charset="0"/>
              </a:rPr>
              <a:t> to 5</a:t>
            </a:r>
            <a:r>
              <a:rPr lang="en-GB" sz="2400" baseline="30000" dirty="0">
                <a:latin typeface="Tahoma" pitchFamily="34" charset="0"/>
                <a:ea typeface="Tahoma" pitchFamily="34" charset="0"/>
                <a:cs typeface="Tahoma" pitchFamily="34" charset="0"/>
              </a:rPr>
              <a:t>th</a:t>
            </a:r>
            <a:r>
              <a:rPr lang="en-GB" sz="2400" dirty="0">
                <a:latin typeface="Tahoma" pitchFamily="34" charset="0"/>
                <a:ea typeface="Tahoma" pitchFamily="34" charset="0"/>
                <a:cs typeface="Tahoma" pitchFamily="34" charset="0"/>
              </a:rPr>
              <a:t> days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Soft food is given by spoon well back on the tongue and followed by sterile water  </a:t>
            </a:r>
            <a:endParaRPr lang="en-US" sz="2400" dirty="0">
              <a:latin typeface="Tahoma" pitchFamily="34" charset="0"/>
              <a:ea typeface="Tahoma" pitchFamily="34" charset="0"/>
              <a:cs typeface="Tahoma" pitchFamily="34" charset="0"/>
            </a:endParaRPr>
          </a:p>
          <a:p>
            <a:pPr>
              <a:buNone/>
            </a:pPr>
            <a:r>
              <a:rPr lang="en-GB" sz="2400" b="1" u="sng" dirty="0">
                <a:latin typeface="Tahoma" pitchFamily="34" charset="0"/>
                <a:ea typeface="Tahoma" pitchFamily="34" charset="0"/>
                <a:cs typeface="Tahoma" pitchFamily="34" charset="0"/>
              </a:rPr>
              <a:t>Techniques of feeding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Parents should be told that this baby can be fed and treated as any other person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baby is able to suck after the lip repair and should progress normally until ready for palate surgery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Have sterile Aseptic syringe with tip protected by a piece of sterile rubber tubing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a:bodyPr>
          <a:lstStyle/>
          <a:p>
            <a:pPr lvl="0"/>
            <a:r>
              <a:rPr lang="en-GB" sz="2400" dirty="0">
                <a:latin typeface="Tahoma" pitchFamily="34" charset="0"/>
                <a:ea typeface="Tahoma" pitchFamily="34" charset="0"/>
                <a:cs typeface="Tahoma" pitchFamily="34" charset="0"/>
              </a:rPr>
              <a:t>Place the syringe and warmed formula on the bedside stand within easy reach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Hold the infant in your arms in upright position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Pour the formula into the syringe and place the rubber-covered tips in the child’s mouth away from the suture line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formula usually drips quickly enough without squeezing the bulb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Regulate the drops to the infant’s breathing and swallowing </a:t>
            </a:r>
            <a:endParaRPr lang="en-US" sz="2400" dirty="0">
              <a:latin typeface="Tahoma" pitchFamily="34" charset="0"/>
              <a:ea typeface="Tahoma" pitchFamily="34" charset="0"/>
              <a:cs typeface="Tahoma" pitchFamily="34" charset="0"/>
            </a:endParaRPr>
          </a:p>
          <a:p>
            <a:pPr lvl="2"/>
            <a:r>
              <a:rPr lang="en-GB" sz="2400" dirty="0">
                <a:latin typeface="Tahoma" pitchFamily="34" charset="0"/>
                <a:ea typeface="Tahoma" pitchFamily="34" charset="0"/>
                <a:cs typeface="Tahoma" pitchFamily="34" charset="0"/>
              </a:rPr>
              <a:t>Allowed 30 minutes for feeding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The infant should be watched carefully after feeding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sz="2400" b="1" dirty="0">
                <a:latin typeface="Tahoma" pitchFamily="34" charset="0"/>
                <a:ea typeface="Tahoma" pitchFamily="34" charset="0"/>
                <a:cs typeface="Tahoma" pitchFamily="34" charset="0"/>
              </a:rPr>
            </a:br>
            <a:r>
              <a:rPr lang="en-US" sz="2400" b="1" dirty="0">
                <a:latin typeface="Tahoma" pitchFamily="34" charset="0"/>
                <a:ea typeface="Tahoma" pitchFamily="34" charset="0"/>
                <a:cs typeface="Tahoma" pitchFamily="34" charset="0"/>
              </a:rPr>
              <a:t>Abnormalities relating to respirations. </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2057400"/>
            <a:ext cx="9144000" cy="4800600"/>
          </a:xfrm>
        </p:spPr>
        <p:txBody>
          <a:bodyPr>
            <a:normAutofit/>
          </a:bodyPr>
          <a:lstStyle/>
          <a:p>
            <a:pPr lvl="0"/>
            <a:r>
              <a:rPr lang="en-US" sz="2400" dirty="0">
                <a:latin typeface="Tahoma" pitchFamily="34" charset="0"/>
                <a:ea typeface="Tahoma" pitchFamily="34" charset="0"/>
                <a:cs typeface="Tahoma" pitchFamily="34" charset="0"/>
              </a:rPr>
              <a:t>Diaphragmatic hernia </a:t>
            </a:r>
          </a:p>
          <a:p>
            <a:pPr lvl="0"/>
            <a:r>
              <a:rPr lang="en-US" sz="2400" dirty="0">
                <a:latin typeface="Tahoma" pitchFamily="34" charset="0"/>
                <a:ea typeface="Tahoma" pitchFamily="34" charset="0"/>
                <a:cs typeface="Tahoma" pitchFamily="34" charset="0"/>
              </a:rPr>
              <a:t>Laryngeal </a:t>
            </a:r>
            <a:r>
              <a:rPr lang="en-US" sz="2400" dirty="0" err="1">
                <a:latin typeface="Tahoma" pitchFamily="34" charset="0"/>
                <a:ea typeface="Tahoma" pitchFamily="34" charset="0"/>
                <a:cs typeface="Tahoma" pitchFamily="34" charset="0"/>
              </a:rPr>
              <a:t>stridor</a:t>
            </a:r>
            <a:endParaRPr lang="en-US" sz="2400" dirty="0">
              <a:latin typeface="Tahoma" pitchFamily="34" charset="0"/>
              <a:ea typeface="Tahoma" pitchFamily="34" charset="0"/>
              <a:cs typeface="Tahoma" pitchFamily="34" charset="0"/>
            </a:endParaRPr>
          </a:p>
          <a:p>
            <a:pPr lvl="0"/>
            <a:r>
              <a:rPr lang="en-US" sz="2400" b="1" dirty="0">
                <a:latin typeface="Tahoma" pitchFamily="34" charset="0"/>
                <a:ea typeface="Tahoma" pitchFamily="34" charset="0"/>
                <a:cs typeface="Tahoma" pitchFamily="34" charset="0"/>
              </a:rPr>
              <a:t>Diaphragmatic hernia </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 Def’n-is abnormality consists of a defect in the diaphragm that allows herniation of abdominal contents in to the thoracic cavity.</a:t>
            </a:r>
          </a:p>
          <a:p>
            <a:pPr lvl="1"/>
            <a:r>
              <a:rPr lang="en-GB" sz="2400" dirty="0">
                <a:latin typeface="Tahoma" pitchFamily="34" charset="0"/>
                <a:ea typeface="Tahoma" pitchFamily="34" charset="0"/>
                <a:cs typeface="Tahoma" pitchFamily="34" charset="0"/>
              </a:rPr>
              <a:t>May occur as a result of a congenital or traumatic defect in the diaphragm </a:t>
            </a:r>
            <a:endParaRPr lang="en-US" sz="2400" dirty="0">
              <a:latin typeface="Tahoma" pitchFamily="34" charset="0"/>
              <a:ea typeface="Tahoma" pitchFamily="34" charset="0"/>
              <a:cs typeface="Tahoma" pitchFamily="34" charset="0"/>
            </a:endParaRPr>
          </a:p>
          <a:p>
            <a:pPr lvl="1"/>
            <a:r>
              <a:rPr lang="en-GB" sz="2400" dirty="0">
                <a:latin typeface="Tahoma" pitchFamily="34" charset="0"/>
                <a:ea typeface="Tahoma" pitchFamily="34" charset="0"/>
                <a:cs typeface="Tahoma" pitchFamily="34" charset="0"/>
              </a:rPr>
              <a:t>Acquired/traumatic herniation is not common in children, but the congenital one is common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133600"/>
            <a:ext cx="9144000" cy="4724400"/>
          </a:xfrm>
        </p:spPr>
        <p:txBody>
          <a:bodyPr>
            <a:normAutofit/>
          </a:bodyPr>
          <a:lstStyle/>
          <a:p>
            <a:r>
              <a:rPr lang="en-GB" sz="2400" b="1" u="sng" dirty="0">
                <a:latin typeface="Tahoma" pitchFamily="34" charset="0"/>
                <a:ea typeface="Tahoma" pitchFamily="34" charset="0"/>
                <a:cs typeface="Tahoma" pitchFamily="34" charset="0"/>
              </a:rPr>
              <a:t>Cause</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 </a:t>
            </a:r>
            <a:r>
              <a:rPr lang="ru-RU" sz="2400" dirty="0">
                <a:latin typeface="Tahoma" pitchFamily="34" charset="0"/>
                <a:ea typeface="Tahoma" pitchFamily="34" charset="0"/>
                <a:cs typeface="Tahoma" pitchFamily="34" charset="0"/>
              </a:rPr>
              <a:t>The cause of </a:t>
            </a:r>
            <a:r>
              <a:rPr lang="en-US" sz="2400" dirty="0">
                <a:latin typeface="Tahoma" pitchFamily="34" charset="0"/>
                <a:ea typeface="Tahoma" pitchFamily="34" charset="0"/>
                <a:cs typeface="Tahoma" pitchFamily="34" charset="0"/>
              </a:rPr>
              <a:t>C</a:t>
            </a:r>
            <a:r>
              <a:rPr lang="ru-RU" sz="2400" dirty="0">
                <a:latin typeface="Tahoma" pitchFamily="34" charset="0"/>
                <a:ea typeface="Tahoma" pitchFamily="34" charset="0"/>
                <a:cs typeface="Tahoma" pitchFamily="34" charset="0"/>
              </a:rPr>
              <a:t>DH is largely unknown</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Exposure to drugs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Disrupted developing thoracic </a:t>
            </a:r>
            <a:r>
              <a:rPr lang="en-GB" sz="2400" dirty="0" err="1">
                <a:latin typeface="Tahoma" pitchFamily="34" charset="0"/>
                <a:ea typeface="Tahoma" pitchFamily="34" charset="0"/>
                <a:cs typeface="Tahoma" pitchFamily="34" charset="0"/>
              </a:rPr>
              <a:t>mesenchyme</a:t>
            </a:r>
            <a:endParaRPr lang="en-US" sz="2400" dirty="0">
              <a:latin typeface="Tahoma" pitchFamily="34" charset="0"/>
              <a:ea typeface="Tahoma" pitchFamily="34" charset="0"/>
              <a:cs typeface="Tahoma" pitchFamily="34" charset="0"/>
            </a:endParaRPr>
          </a:p>
          <a:p>
            <a:pPr lvl="0"/>
            <a:r>
              <a:rPr lang="ru-RU" sz="2400" dirty="0">
                <a:latin typeface="Tahoma" pitchFamily="34" charset="0"/>
                <a:ea typeface="Tahoma" pitchFamily="34" charset="0"/>
                <a:cs typeface="Tahoma" pitchFamily="34" charset="0"/>
              </a:rPr>
              <a:t>CDH can occur as part of a multiple malformation syndrome in up to 40% of infants </a:t>
            </a:r>
            <a:r>
              <a:rPr lang="en-US" sz="2400" dirty="0">
                <a:latin typeface="Tahoma" pitchFamily="34" charset="0"/>
                <a:ea typeface="Tahoma" pitchFamily="34" charset="0"/>
                <a:cs typeface="Tahoma" pitchFamily="34" charset="0"/>
              </a:rPr>
              <a:t>(</a:t>
            </a:r>
            <a:r>
              <a:rPr lang="ru-RU" sz="2400" dirty="0">
                <a:latin typeface="Tahoma" pitchFamily="34" charset="0"/>
                <a:ea typeface="Tahoma" pitchFamily="34" charset="0"/>
                <a:cs typeface="Tahoma" pitchFamily="34" charset="0"/>
              </a:rPr>
              <a:t>cardiovascular, genitourinary, and gastrointestinal malformations</a:t>
            </a:r>
            <a:r>
              <a:rPr lang="en-US" sz="2400" dirty="0">
                <a:latin typeface="Tahoma" pitchFamily="34" charset="0"/>
                <a:ea typeface="Tahoma" pitchFamily="34" charset="0"/>
                <a:cs typeface="Tahoma" pitchFamily="34" charset="0"/>
              </a:rPr>
              <a:t>) </a:t>
            </a:r>
          </a:p>
          <a:p>
            <a:pPr lvl="0"/>
            <a:r>
              <a:rPr lang="ru-RU" sz="2400" dirty="0">
                <a:latin typeface="Tahoma" pitchFamily="34" charset="0"/>
                <a:ea typeface="Tahoma" pitchFamily="34" charset="0"/>
                <a:cs typeface="Tahoma" pitchFamily="34" charset="0"/>
              </a:rPr>
              <a:t>Karyotype abnormalities have been reported in 4% of infants with CDH, and may be found in a variety of chromosomal anomalies including trisomy 13, trisomy 18, and tetrasomy 12p mosaicism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057400"/>
            <a:ext cx="9144000" cy="4800600"/>
          </a:xfrm>
        </p:spPr>
        <p:txBody>
          <a:bodyPr>
            <a:normAutofit/>
          </a:bodyPr>
          <a:lstStyle/>
          <a:p>
            <a:r>
              <a:rPr lang="en-GB" sz="2400" b="1" u="sng" dirty="0">
                <a:latin typeface="Tahoma" pitchFamily="34" charset="0"/>
                <a:ea typeface="Tahoma" pitchFamily="34" charset="0"/>
                <a:cs typeface="Tahoma" pitchFamily="34" charset="0"/>
              </a:rPr>
              <a:t>C/M</a:t>
            </a:r>
            <a:r>
              <a:rPr lang="en-GB" sz="2400" dirty="0">
                <a:latin typeface="Tahoma" pitchFamily="34" charset="0"/>
                <a:ea typeface="Tahoma" pitchFamily="34" charset="0"/>
                <a:cs typeface="Tahoma" pitchFamily="34" charset="0"/>
              </a:rPr>
              <a:t> – Majority of infants with CDH experiences severe respiratory distress within the 1</a:t>
            </a:r>
            <a:r>
              <a:rPr lang="en-GB" sz="2400" baseline="30000" dirty="0">
                <a:latin typeface="Tahoma" pitchFamily="34" charset="0"/>
                <a:ea typeface="Tahoma" pitchFamily="34" charset="0"/>
                <a:cs typeface="Tahoma" pitchFamily="34" charset="0"/>
              </a:rPr>
              <a:t>st</a:t>
            </a:r>
            <a:r>
              <a:rPr lang="en-GB" sz="2400" dirty="0">
                <a:latin typeface="Tahoma" pitchFamily="34" charset="0"/>
                <a:ea typeface="Tahoma" pitchFamily="34" charset="0"/>
                <a:cs typeface="Tahoma" pitchFamily="34" charset="0"/>
              </a:rPr>
              <a:t> hours of life – within 24 hours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Dyspnea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Cyanosis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Vomiting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Intestinal sounds (peristaltic sounds especially on the left side) of the chest on auscultation with evidence of </a:t>
            </a:r>
            <a:r>
              <a:rPr lang="en-GB" sz="2400" dirty="0" err="1">
                <a:latin typeface="Tahoma" pitchFamily="34" charset="0"/>
                <a:ea typeface="Tahoma" pitchFamily="34" charset="0"/>
                <a:cs typeface="Tahoma" pitchFamily="34" charset="0"/>
              </a:rPr>
              <a:t>Mediastinal</a:t>
            </a:r>
            <a:r>
              <a:rPr lang="en-GB" sz="2400" dirty="0">
                <a:latin typeface="Tahoma" pitchFamily="34" charset="0"/>
                <a:ea typeface="Tahoma" pitchFamily="34" charset="0"/>
                <a:cs typeface="Tahoma" pitchFamily="34" charset="0"/>
              </a:rPr>
              <a:t> shift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Incarceration of the intestine will proceed to ischemia with sepsis and cardio respiratory collapse </a:t>
            </a:r>
            <a:endParaRPr lang="en-US" sz="2400" dirty="0">
              <a:latin typeface="Tahoma" pitchFamily="34" charset="0"/>
              <a:ea typeface="Tahoma" pitchFamily="34" charset="0"/>
              <a:cs typeface="Tahoma" pitchFamily="34" charset="0"/>
            </a:endParaRPr>
          </a:p>
          <a:p>
            <a:r>
              <a:rPr lang="en-GB" sz="2400" b="1" u="sng" dirty="0">
                <a:latin typeface="Tahoma" pitchFamily="34" charset="0"/>
                <a:ea typeface="Tahoma" pitchFamily="34" charset="0"/>
                <a:cs typeface="Tahoma" pitchFamily="34" charset="0"/>
              </a:rPr>
              <a:t>N.B</a:t>
            </a:r>
            <a:r>
              <a:rPr lang="en-GB" sz="2400" dirty="0">
                <a:latin typeface="Tahoma" pitchFamily="34" charset="0"/>
                <a:ea typeface="Tahoma" pitchFamily="34" charset="0"/>
                <a:cs typeface="Tahoma" pitchFamily="34" charset="0"/>
              </a:rPr>
              <a:t> – Unrecognized CDH has been the cause of sudden death in infants and toddlers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Contributing factors in the pathogenesis of hyaline membrane disease. The potential “</a:t>
            </a:r>
            <a:r>
              <a:rPr lang="en-US" sz="2400" b="1" dirty="0"/>
              <a:t>vicious circle</a:t>
            </a:r>
            <a:r>
              <a:rPr lang="en-US" sz="2400" dirty="0"/>
              <a:t>” perpetuated hypoxia and pulmonary insufficiency</a:t>
            </a:r>
          </a:p>
        </p:txBody>
      </p:sp>
      <p:pic>
        <p:nvPicPr>
          <p:cNvPr id="2050" name="Picture 2"/>
          <p:cNvPicPr>
            <a:picLocks noGrp="1" noChangeAspect="1" noChangeArrowheads="1"/>
          </p:cNvPicPr>
          <p:nvPr>
            <p:ph idx="1"/>
          </p:nvPr>
        </p:nvPicPr>
        <p:blipFill>
          <a:blip r:embed="rId2"/>
          <a:srcRect/>
          <a:stretch>
            <a:fillRect/>
          </a:stretch>
        </p:blipFill>
        <p:spPr bwMode="auto">
          <a:xfrm>
            <a:off x="1066800" y="1447800"/>
            <a:ext cx="7848600" cy="49529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4365CF8-166D-4325-95FA-0520A0B16808}" type="slidenum">
              <a:rPr lang="en-US" smtClean="0"/>
              <a:pPr/>
              <a:t>21</a:t>
            </a:fld>
            <a:endParaRPr lang="en-US"/>
          </a:p>
        </p:txBody>
      </p:sp>
    </p:spTree>
  </p:cSld>
  <p:clrMapOvr>
    <a:masterClrMapping/>
  </p:clrMapOvr>
  <p:transition spd="slow">
    <p:wip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1981200"/>
            <a:ext cx="9144000" cy="4876800"/>
          </a:xfrm>
        </p:spPr>
        <p:txBody>
          <a:bodyPr>
            <a:normAutofit/>
          </a:bodyPr>
          <a:lstStyle/>
          <a:p>
            <a:r>
              <a:rPr lang="en-US" sz="2400" b="1" dirty="0">
                <a:latin typeface="Tahoma" pitchFamily="34" charset="0"/>
                <a:ea typeface="Tahoma" pitchFamily="34" charset="0"/>
                <a:cs typeface="Tahoma" pitchFamily="34" charset="0"/>
              </a:rPr>
              <a:t> </a:t>
            </a:r>
            <a:r>
              <a:rPr lang="en-GB" sz="2400" b="1" dirty="0">
                <a:latin typeface="Tahoma" pitchFamily="34" charset="0"/>
                <a:ea typeface="Tahoma" pitchFamily="34" charset="0"/>
                <a:cs typeface="Tahoma" pitchFamily="34" charset="0"/>
              </a:rPr>
              <a:t>Dx -Ultra </a:t>
            </a:r>
            <a:r>
              <a:rPr lang="en-GB" sz="2400" b="1" dirty="0" err="1">
                <a:latin typeface="Tahoma" pitchFamily="34" charset="0"/>
                <a:ea typeface="Tahoma" pitchFamily="34" charset="0"/>
                <a:cs typeface="Tahoma" pitchFamily="34" charset="0"/>
              </a:rPr>
              <a:t>Sonography</a:t>
            </a:r>
            <a:r>
              <a:rPr lang="en-GB" sz="2400" dirty="0">
                <a:latin typeface="Tahoma" pitchFamily="34" charset="0"/>
                <a:ea typeface="Tahoma" pitchFamily="34" charset="0"/>
                <a:cs typeface="Tahoma" pitchFamily="34" charset="0"/>
              </a:rPr>
              <a:t> is a common diagnostic procedure during prenatal period </a:t>
            </a:r>
            <a:r>
              <a:rPr lang="en-US" sz="2400" dirty="0">
                <a:latin typeface="Tahoma" pitchFamily="34" charset="0"/>
                <a:ea typeface="Tahoma" pitchFamily="34" charset="0"/>
                <a:cs typeface="Tahoma" pitchFamily="34" charset="0"/>
              </a:rPr>
              <a:t>(</a:t>
            </a:r>
            <a:r>
              <a:rPr lang="ru-RU" sz="2400" dirty="0">
                <a:latin typeface="Tahoma" pitchFamily="34" charset="0"/>
                <a:ea typeface="Tahoma" pitchFamily="34" charset="0"/>
                <a:cs typeface="Tahoma" pitchFamily="34" charset="0"/>
              </a:rPr>
              <a:t>as early as the second trimester</a:t>
            </a:r>
            <a:r>
              <a:rPr lang="en-US" sz="2400" dirty="0">
                <a:latin typeface="Tahoma" pitchFamily="34" charset="0"/>
                <a:ea typeface="Tahoma" pitchFamily="34" charset="0"/>
                <a:cs typeface="Tahoma" pitchFamily="34" charset="0"/>
              </a:rPr>
              <a:t>) </a:t>
            </a:r>
          </a:p>
          <a:p>
            <a:r>
              <a:rPr lang="en-GB" sz="2400"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x-ray will confirm diagnosis</a:t>
            </a: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r>
              <a:rPr lang="en-GB" sz="2400" b="1" u="sng" dirty="0" err="1">
                <a:latin typeface="Tahoma" pitchFamily="34" charset="0"/>
                <a:ea typeface="Tahoma" pitchFamily="34" charset="0"/>
                <a:cs typeface="Tahoma" pitchFamily="34" charset="0"/>
              </a:rPr>
              <a:t>Mg’t</a:t>
            </a:r>
            <a:r>
              <a:rPr lang="en-GB" sz="2400" u="sng" dirty="0">
                <a:latin typeface="Tahoma" pitchFamily="34" charset="0"/>
                <a:ea typeface="Tahoma" pitchFamily="34" charset="0"/>
                <a:cs typeface="Tahoma" pitchFamily="34" charset="0"/>
              </a:rPr>
              <a:t> </a:t>
            </a:r>
            <a:r>
              <a:rPr lang="en-GB" sz="2400" dirty="0">
                <a:latin typeface="Tahoma" pitchFamily="34" charset="0"/>
                <a:ea typeface="Tahoma" pitchFamily="34" charset="0"/>
                <a:cs typeface="Tahoma" pitchFamily="34" charset="0"/>
              </a:rPr>
              <a:t>Infants has to be nursed in the sitting position/posture/</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Provide small frequent feeds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Intubation and </a:t>
            </a:r>
            <a:r>
              <a:rPr lang="en-GB" sz="2400" dirty="0" err="1">
                <a:latin typeface="Tahoma" pitchFamily="34" charset="0"/>
                <a:ea typeface="Tahoma" pitchFamily="34" charset="0"/>
                <a:cs typeface="Tahoma" pitchFamily="34" charset="0"/>
              </a:rPr>
              <a:t>gavage</a:t>
            </a:r>
            <a:r>
              <a:rPr lang="en-GB" sz="2400" dirty="0">
                <a:latin typeface="Tahoma" pitchFamily="34" charset="0"/>
                <a:ea typeface="Tahoma" pitchFamily="34" charset="0"/>
                <a:cs typeface="Tahoma" pitchFamily="34" charset="0"/>
              </a:rPr>
              <a:t> feeding may be given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Emergency surgery may have to be done if condition allows </a:t>
            </a:r>
            <a:endParaRPr lang="en-US" sz="2400" dirty="0">
              <a:latin typeface="Tahoma" pitchFamily="34" charset="0"/>
              <a:ea typeface="Tahoma" pitchFamily="34" charset="0"/>
              <a:cs typeface="Tahoma" pitchFamily="34" charset="0"/>
            </a:endParaRPr>
          </a:p>
          <a:p>
            <a:pPr lvl="0"/>
            <a:r>
              <a:rPr lang="en-GB" sz="2400" dirty="0">
                <a:latin typeface="Tahoma" pitchFamily="34" charset="0"/>
                <a:ea typeface="Tahoma" pitchFamily="34" charset="0"/>
                <a:cs typeface="Tahoma" pitchFamily="34" charset="0"/>
              </a:rPr>
              <a:t>Recognition of the role pulmonary hypertension in addition to pulmonary hypoplesia and the adverse effects of operative repairs on pulmonary function prompted critical re-evaluation of that strategy.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Cont…</a:t>
            </a:r>
          </a:p>
        </p:txBody>
      </p:sp>
      <p:sp>
        <p:nvSpPr>
          <p:cNvPr id="3" name="Content Placeholder 2"/>
          <p:cNvSpPr>
            <a:spLocks noGrp="1"/>
          </p:cNvSpPr>
          <p:nvPr>
            <p:ph idx="1"/>
          </p:nvPr>
        </p:nvSpPr>
        <p:spPr>
          <a:xfrm>
            <a:off x="0" y="2057400"/>
            <a:ext cx="9144000" cy="4800600"/>
          </a:xfrm>
        </p:spPr>
        <p:txBody>
          <a:bodyPr>
            <a:normAutofit/>
          </a:bodyPr>
          <a:lstStyle/>
          <a:p>
            <a:pPr lvl="0"/>
            <a:r>
              <a:rPr lang="en-GB" sz="2400" dirty="0">
                <a:latin typeface="Tahoma" pitchFamily="34" charset="0"/>
                <a:ea typeface="Tahoma" pitchFamily="34" charset="0"/>
                <a:cs typeface="Tahoma" pitchFamily="34" charset="0"/>
              </a:rPr>
              <a:t>The availability of extracorporeal membrane oxygenation (ECMO) and utility of preoperative stabilization have been the major stimuli to aggressive therapy. </a:t>
            </a:r>
            <a:endParaRPr lang="en-US" sz="2400" dirty="0">
              <a:latin typeface="Tahoma" pitchFamily="34" charset="0"/>
              <a:ea typeface="Tahoma" pitchFamily="34" charset="0"/>
              <a:cs typeface="Tahoma" pitchFamily="34" charset="0"/>
            </a:endParaRPr>
          </a:p>
          <a:p>
            <a:pPr lvl="0"/>
            <a:r>
              <a:rPr lang="en-US" sz="2400" dirty="0">
                <a:latin typeface="Tahoma" pitchFamily="34" charset="0"/>
                <a:ea typeface="Tahoma" pitchFamily="34" charset="0"/>
                <a:cs typeface="Tahoma" pitchFamily="34" charset="0"/>
              </a:rPr>
              <a:t>mechanical ventilation </a:t>
            </a:r>
          </a:p>
          <a:p>
            <a:pPr lvl="0"/>
            <a:r>
              <a:rPr lang="en-US" sz="2400" dirty="0">
                <a:latin typeface="Tahoma" pitchFamily="34" charset="0"/>
                <a:ea typeface="Tahoma" pitchFamily="34" charset="0"/>
                <a:cs typeface="Tahoma" pitchFamily="34" charset="0"/>
              </a:rPr>
              <a:t>continuous suctioning should be commenced </a:t>
            </a:r>
          </a:p>
          <a:p>
            <a:pPr lvl="0"/>
            <a:r>
              <a:rPr lang="en-US" sz="2400" dirty="0">
                <a:latin typeface="Tahoma" pitchFamily="34" charset="0"/>
                <a:ea typeface="Tahoma" pitchFamily="34" charset="0"/>
                <a:cs typeface="Tahoma" pitchFamily="34" charset="0"/>
              </a:rPr>
              <a:t>surgery </a:t>
            </a:r>
          </a:p>
          <a:p>
            <a:pPr lvl="0"/>
            <a:r>
              <a:rPr lang="en-US" sz="2400" dirty="0">
                <a:latin typeface="Tahoma" pitchFamily="34" charset="0"/>
                <a:ea typeface="Tahoma" pitchFamily="34" charset="0"/>
                <a:cs typeface="Tahoma" pitchFamily="34" charset="0"/>
              </a:rPr>
              <a:t>Nitric oxide </a:t>
            </a:r>
          </a:p>
          <a:p>
            <a:pPr lvl="0"/>
            <a:r>
              <a:rPr lang="en-US" sz="2400" dirty="0">
                <a:latin typeface="Tahoma" pitchFamily="34" charset="0"/>
                <a:ea typeface="Tahoma" pitchFamily="34" charset="0"/>
                <a:cs typeface="Tahoma" pitchFamily="34" charset="0"/>
              </a:rPr>
              <a:t>-use of drugs for </a:t>
            </a:r>
          </a:p>
          <a:p>
            <a:r>
              <a:rPr lang="en-GB" sz="2400" u="sng" dirty="0">
                <a:latin typeface="Tahoma" pitchFamily="34" charset="0"/>
                <a:ea typeface="Tahoma" pitchFamily="34" charset="0"/>
                <a:cs typeface="Tahoma" pitchFamily="34" charset="0"/>
              </a:rPr>
              <a:t>ECMO-</a:t>
            </a:r>
            <a:r>
              <a:rPr lang="en-GB" sz="2400" dirty="0">
                <a:latin typeface="Tahoma" pitchFamily="34" charset="0"/>
                <a:ea typeface="Tahoma" pitchFamily="34" charset="0"/>
                <a:cs typeface="Tahoma" pitchFamily="34" charset="0"/>
              </a:rPr>
              <a:t> Is a form of cardiopulmonary bypass that augments systemic perfusion and provides gas exchange </a:t>
            </a:r>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ahoma" pitchFamily="34" charset="0"/>
                <a:ea typeface="Tahoma" pitchFamily="34" charset="0"/>
                <a:cs typeface="Tahoma" pitchFamily="34" charset="0"/>
              </a:rPr>
              <a:t> Laryngeal </a:t>
            </a:r>
            <a:r>
              <a:rPr lang="en-US" sz="2400" b="1" dirty="0" err="1">
                <a:latin typeface="Tahoma" pitchFamily="34" charset="0"/>
                <a:ea typeface="Tahoma" pitchFamily="34" charset="0"/>
                <a:cs typeface="Tahoma" pitchFamily="34" charset="0"/>
              </a:rPr>
              <a:t>stridor</a:t>
            </a:r>
            <a:br>
              <a:rPr lang="en-US" sz="2400" dirty="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981200"/>
            <a:ext cx="9144000" cy="4724400"/>
          </a:xfrm>
        </p:spPr>
        <p:txBody>
          <a:bodyPr>
            <a:normAutofit/>
          </a:bodyPr>
          <a:lstStyle/>
          <a:p>
            <a:pPr>
              <a:buNone/>
            </a:pP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is a noise made by the baby</a:t>
            </a:r>
          </a:p>
          <a:p>
            <a:r>
              <a:rPr lang="en-US" sz="2400" dirty="0">
                <a:latin typeface="Tahoma" pitchFamily="34" charset="0"/>
                <a:ea typeface="Tahoma" pitchFamily="34" charset="0"/>
                <a:cs typeface="Tahoma" pitchFamily="34" charset="0"/>
              </a:rPr>
              <a:t>usually on inspiration and exacerbated by crying </a:t>
            </a:r>
          </a:p>
          <a:p>
            <a:r>
              <a:rPr lang="en-US" sz="2400" dirty="0">
                <a:latin typeface="Tahoma" pitchFamily="34" charset="0"/>
                <a:ea typeface="Tahoma" pitchFamily="34" charset="0"/>
                <a:cs typeface="Tahoma" pitchFamily="34" charset="0"/>
              </a:rPr>
              <a:t>most common cause </a:t>
            </a:r>
            <a:r>
              <a:rPr lang="en-US" sz="2400" dirty="0" err="1">
                <a:latin typeface="Tahoma" pitchFamily="34" charset="0"/>
                <a:ea typeface="Tahoma" pitchFamily="34" charset="0"/>
                <a:cs typeface="Tahoma" pitchFamily="34" charset="0"/>
              </a:rPr>
              <a:t>larygomalacia</a:t>
            </a:r>
            <a:r>
              <a:rPr lang="en-US" sz="2400" dirty="0">
                <a:latin typeface="Tahoma" pitchFamily="34" charset="0"/>
                <a:ea typeface="Tahoma" pitchFamily="34" charset="0"/>
                <a:cs typeface="Tahoma" pitchFamily="34" charset="0"/>
              </a:rPr>
              <a:t>, in which due to laxity of the laryngeal cartilage</a:t>
            </a:r>
          </a:p>
          <a:p>
            <a:pPr>
              <a:buNone/>
            </a:pPr>
            <a:r>
              <a:rPr lang="en-US" sz="2400" b="1" dirty="0">
                <a:latin typeface="Tahoma" pitchFamily="34" charset="0"/>
                <a:ea typeface="Tahoma" pitchFamily="34" charset="0"/>
                <a:cs typeface="Tahoma" pitchFamily="34" charset="0"/>
              </a:rPr>
              <a:t>S/S</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although the sound is distressing baby is not at all upset </a:t>
            </a:r>
          </a:p>
          <a:p>
            <a:pPr>
              <a:buNone/>
            </a:pPr>
            <a:r>
              <a:rPr lang="en-US" sz="2400" b="1" dirty="0" err="1">
                <a:latin typeface="Tahoma" pitchFamily="34" charset="0"/>
                <a:ea typeface="Tahoma" pitchFamily="34" charset="0"/>
                <a:cs typeface="Tahoma" pitchFamily="34" charset="0"/>
              </a:rPr>
              <a:t>Mx</a:t>
            </a:r>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-reassure the parent</a:t>
            </a:r>
          </a:p>
          <a:p>
            <a:r>
              <a:rPr lang="en-US" sz="2400" dirty="0">
                <a:latin typeface="Tahoma" pitchFamily="34" charset="0"/>
                <a:ea typeface="Tahoma" pitchFamily="34" charset="0"/>
                <a:cs typeface="Tahoma" pitchFamily="34" charset="0"/>
              </a:rPr>
              <a:t>-if </a:t>
            </a:r>
            <a:r>
              <a:rPr lang="en-US" sz="2400" dirty="0" err="1">
                <a:latin typeface="Tahoma" pitchFamily="34" charset="0"/>
                <a:ea typeface="Tahoma" pitchFamily="34" charset="0"/>
                <a:cs typeface="Tahoma" pitchFamily="34" charset="0"/>
              </a:rPr>
              <a:t>stridor</a:t>
            </a:r>
            <a:r>
              <a:rPr lang="en-US" sz="2400" dirty="0">
                <a:latin typeface="Tahoma" pitchFamily="34" charset="0"/>
                <a:ea typeface="Tahoma" pitchFamily="34" charset="0"/>
                <a:cs typeface="Tahoma" pitchFamily="34" charset="0"/>
              </a:rPr>
              <a:t> accompanied by </a:t>
            </a:r>
            <a:r>
              <a:rPr lang="en-US" sz="2400" dirty="0" err="1">
                <a:latin typeface="Tahoma" pitchFamily="34" charset="0"/>
                <a:ea typeface="Tahoma" pitchFamily="34" charset="0"/>
                <a:cs typeface="Tahoma" pitchFamily="34" charset="0"/>
              </a:rPr>
              <a:t>dspynea</a:t>
            </a:r>
            <a:r>
              <a:rPr lang="en-US" sz="2400" dirty="0">
                <a:latin typeface="Tahoma" pitchFamily="34" charset="0"/>
                <a:ea typeface="Tahoma" pitchFamily="34" charset="0"/>
                <a:cs typeface="Tahoma" pitchFamily="34" charset="0"/>
              </a:rPr>
              <a:t> or feeding problem further investigation can be done such as </a:t>
            </a:r>
            <a:r>
              <a:rPr lang="en-US" sz="2400" dirty="0" err="1">
                <a:latin typeface="Tahoma" pitchFamily="34" charset="0"/>
                <a:ea typeface="Tahoma" pitchFamily="34" charset="0"/>
                <a:cs typeface="Tahoma" pitchFamily="34" charset="0"/>
              </a:rPr>
              <a:t>laryngoscopy</a:t>
            </a:r>
            <a:r>
              <a:rPr lang="en-US" sz="2400" dirty="0">
                <a:latin typeface="Tahoma" pitchFamily="34" charset="0"/>
                <a:ea typeface="Tahoma" pitchFamily="34" charset="0"/>
                <a:cs typeface="Tahoma" pitchFamily="34" charset="0"/>
              </a:rPr>
              <a:t>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p:txBody>
          <a:bodyPr>
            <a:normAutofit/>
          </a:bodyPr>
          <a:lstStyle/>
          <a:p>
            <a:pPr>
              <a:buNone/>
            </a:pPr>
            <a:endParaRPr lang="en-US" sz="2400" dirty="0">
              <a:latin typeface="Tahoma" pitchFamily="34" charset="0"/>
              <a:ea typeface="Tahoma" pitchFamily="34" charset="0"/>
              <a:cs typeface="Tahoma" pitchFamily="34" charset="0"/>
            </a:endParaRPr>
          </a:p>
          <a:p>
            <a:pPr>
              <a:buNone/>
            </a:pPr>
            <a:endParaRPr lang="en-US" sz="2400" dirty="0">
              <a:latin typeface="Tahoma" pitchFamily="34" charset="0"/>
              <a:ea typeface="Tahoma" pitchFamily="34" charset="0"/>
              <a:cs typeface="Tahoma" pitchFamily="34" charset="0"/>
            </a:endParaRPr>
          </a:p>
          <a:p>
            <a:pPr>
              <a:buNone/>
            </a:pP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                   Thank you </a:t>
            </a: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a:t>Clinical manifestations</a:t>
            </a:r>
          </a:p>
        </p:txBody>
      </p:sp>
      <p:sp>
        <p:nvSpPr>
          <p:cNvPr id="3" name="Content Placeholder 2"/>
          <p:cNvSpPr>
            <a:spLocks noGrp="1"/>
          </p:cNvSpPr>
          <p:nvPr>
            <p:ph idx="1"/>
          </p:nvPr>
        </p:nvSpPr>
        <p:spPr>
          <a:xfrm>
            <a:off x="1219200" y="1219200"/>
            <a:ext cx="7714488" cy="5029200"/>
          </a:xfrm>
        </p:spPr>
        <p:txBody>
          <a:bodyPr>
            <a:normAutofit fontScale="92500" lnSpcReduction="20000"/>
          </a:bodyPr>
          <a:lstStyle/>
          <a:p>
            <a:pPr lvl="0">
              <a:buFont typeface="Wingdings" pitchFamily="2" charset="2"/>
              <a:buChar char="Ø"/>
            </a:pPr>
            <a:r>
              <a:rPr lang="en-US" b="1" dirty="0"/>
              <a:t>Onset of </a:t>
            </a:r>
            <a:r>
              <a:rPr lang="en-US" b="1" dirty="0" err="1"/>
              <a:t>Sxs</a:t>
            </a:r>
            <a:r>
              <a:rPr lang="en-US" b="1" dirty="0"/>
              <a:t> </a:t>
            </a:r>
            <a:r>
              <a:rPr lang="en-US" dirty="0"/>
              <a:t>– with in 6 hrs of life </a:t>
            </a:r>
          </a:p>
          <a:p>
            <a:pPr lvl="1"/>
            <a:r>
              <a:rPr lang="en-US" dirty="0" err="1"/>
              <a:t>Tachypnea</a:t>
            </a:r>
            <a:r>
              <a:rPr lang="en-US" dirty="0"/>
              <a:t>, Expiratory grunting , Retractions, Cyanosis</a:t>
            </a:r>
          </a:p>
          <a:p>
            <a:pPr lvl="1"/>
            <a:r>
              <a:rPr lang="en-US" dirty="0"/>
              <a:t>Symmetrically reduced air entry </a:t>
            </a:r>
          </a:p>
          <a:p>
            <a:pPr lvl="1"/>
            <a:r>
              <a:rPr lang="en-US" dirty="0"/>
              <a:t>Blood pressure may fall; </a:t>
            </a:r>
          </a:p>
          <a:p>
            <a:pPr lvl="1"/>
            <a:r>
              <a:rPr lang="en-US" dirty="0"/>
              <a:t>Apnea and irregular respirations </a:t>
            </a:r>
          </a:p>
          <a:p>
            <a:pPr lvl="1"/>
            <a:r>
              <a:rPr lang="en-US" dirty="0"/>
              <a:t>Respiratory failure </a:t>
            </a:r>
          </a:p>
          <a:p>
            <a:pPr lvl="0">
              <a:buFont typeface="Wingdings" pitchFamily="2" charset="2"/>
              <a:buChar char="Ø"/>
            </a:pPr>
            <a:r>
              <a:rPr lang="en-US" dirty="0"/>
              <a:t>In most cases, the S/S reach a peak within 3 days</a:t>
            </a:r>
          </a:p>
          <a:p>
            <a:pPr lvl="0">
              <a:buFont typeface="Wingdings" pitchFamily="2" charset="2"/>
              <a:buChar char="Ø"/>
            </a:pPr>
            <a:r>
              <a:rPr lang="en-US" dirty="0"/>
              <a:t>Death usually occurs between days 2-3 associated with alveolar air leaks, pulmonary hemorrhage, or IVH</a:t>
            </a:r>
          </a:p>
          <a:p>
            <a:pPr lvl="0">
              <a:buFont typeface="Wingdings" pitchFamily="2" charset="2"/>
              <a:buChar char="Ø"/>
            </a:pPr>
            <a:r>
              <a:rPr lang="en-US" dirty="0"/>
              <a:t>With continued recovery the infant is usually asymptomatic and in room air by 7–10 days of age.</a:t>
            </a:r>
          </a:p>
          <a:p>
            <a:pPr lvl="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22</a:t>
            </a:fld>
            <a:endParaRPr lang="en-US"/>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dirty="0"/>
              <a:t>Investigations</a:t>
            </a:r>
          </a:p>
        </p:txBody>
      </p:sp>
      <p:sp>
        <p:nvSpPr>
          <p:cNvPr id="3" name="Content Placeholder 2"/>
          <p:cNvSpPr>
            <a:spLocks noGrp="1"/>
          </p:cNvSpPr>
          <p:nvPr>
            <p:ph idx="1"/>
          </p:nvPr>
        </p:nvSpPr>
        <p:spPr>
          <a:xfrm>
            <a:off x="1219200" y="1905000"/>
            <a:ext cx="7467600" cy="4953000"/>
          </a:xfrm>
        </p:spPr>
        <p:txBody>
          <a:bodyPr>
            <a:normAutofit/>
          </a:bodyPr>
          <a:lstStyle/>
          <a:p>
            <a:pPr lvl="0">
              <a:buNone/>
            </a:pPr>
            <a:r>
              <a:rPr lang="en-US" dirty="0"/>
              <a:t>CXR:</a:t>
            </a:r>
          </a:p>
          <a:p>
            <a:pPr lvl="1"/>
            <a:r>
              <a:rPr lang="en-US" dirty="0"/>
              <a:t>the best method of making a definitive diagnosis of RDS</a:t>
            </a:r>
          </a:p>
          <a:p>
            <a:pPr lvl="1"/>
            <a:r>
              <a:rPr lang="en-US" dirty="0"/>
              <a:t>Reduced lung volume </a:t>
            </a:r>
          </a:p>
          <a:p>
            <a:pPr lvl="1"/>
            <a:r>
              <a:rPr lang="en-US" dirty="0" err="1"/>
              <a:t>Reticulogranular</a:t>
            </a:r>
            <a:r>
              <a:rPr lang="en-US" dirty="0"/>
              <a:t> pattern</a:t>
            </a:r>
          </a:p>
          <a:p>
            <a:pPr lvl="1"/>
            <a:r>
              <a:rPr lang="en-US" dirty="0"/>
              <a:t>Air-</a:t>
            </a:r>
            <a:r>
              <a:rPr lang="en-US" dirty="0" err="1"/>
              <a:t>broncho</a:t>
            </a:r>
            <a:r>
              <a:rPr lang="en-US" dirty="0"/>
              <a:t> gram extending beyond the heart border </a:t>
            </a:r>
          </a:p>
          <a:p>
            <a:pPr lvl="0">
              <a:buNone/>
            </a:pPr>
            <a:endParaRPr lang="en-US" dirty="0"/>
          </a:p>
          <a:p>
            <a:pPr lvl="0">
              <a:buFont typeface="Wingdings" pitchFamily="2" charset="2"/>
              <a:buChar char="Ø"/>
            </a:pPr>
            <a:endParaRPr lang="en-US" dirty="0"/>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23</a:t>
            </a:fld>
            <a:endParaRPr lang="en-US"/>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rPr>
              <a:t>Prenatal prediction:</a:t>
            </a:r>
            <a:br>
              <a:rPr lang="en-US" dirty="0">
                <a:solidFill>
                  <a:schemeClr val="accent1">
                    <a:satMod val="150000"/>
                  </a:schemeClr>
                </a:solidFill>
              </a:rPr>
            </a:br>
            <a:r>
              <a:rPr lang="en-US" dirty="0">
                <a:solidFill>
                  <a:schemeClr val="accent1">
                    <a:satMod val="150000"/>
                  </a:schemeClr>
                </a:solidFill>
              </a:rPr>
              <a:t>1.Lecithin sphingomyeline ratio</a:t>
            </a: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US" sz="2800" dirty="0"/>
              <a:t>Risk of HMD less if L/S &gt; 2</a:t>
            </a:r>
          </a:p>
          <a:p>
            <a:pPr marL="0" indent="0" fontAlgn="auto">
              <a:spcBef>
                <a:spcPts val="0"/>
              </a:spcBef>
              <a:spcAft>
                <a:spcPts val="0"/>
              </a:spcAft>
              <a:buFont typeface="Wingdings 2"/>
              <a:buNone/>
              <a:defRPr/>
            </a:pPr>
            <a:r>
              <a:rPr lang="en-US" sz="2800" dirty="0"/>
              <a:t>Exceptions -Infant of diabetic mother</a:t>
            </a:r>
          </a:p>
          <a:p>
            <a:pPr marL="0" indent="0" fontAlgn="auto">
              <a:spcBef>
                <a:spcPts val="0"/>
              </a:spcBef>
              <a:spcAft>
                <a:spcPts val="0"/>
              </a:spcAft>
              <a:buFont typeface="Wingdings 2"/>
              <a:buNone/>
              <a:defRPr/>
            </a:pPr>
            <a:r>
              <a:rPr lang="en-US" sz="2800" dirty="0"/>
              <a:t>                  - Perinatal asphyxia</a:t>
            </a:r>
          </a:p>
          <a:p>
            <a:pPr marL="0" indent="0" fontAlgn="auto">
              <a:spcBef>
                <a:spcPts val="0"/>
              </a:spcBef>
              <a:spcAft>
                <a:spcPts val="0"/>
              </a:spcAft>
              <a:buFont typeface="Wingdings 2"/>
              <a:buNone/>
              <a:defRPr/>
            </a:pPr>
            <a:r>
              <a:rPr lang="en-US" sz="2800" dirty="0"/>
              <a:t>                   - Erythroblastosis fetalis </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2.Lamellar body count </a:t>
            </a:r>
          </a:p>
        </p:txBody>
      </p:sp>
      <p:sp>
        <p:nvSpPr>
          <p:cNvPr id="51203" name="Content Placeholder 2"/>
          <p:cNvSpPr>
            <a:spLocks noGrp="1"/>
          </p:cNvSpPr>
          <p:nvPr>
            <p:ph idx="1"/>
          </p:nvPr>
        </p:nvSpPr>
        <p:spPr/>
        <p:txBody>
          <a:bodyPr/>
          <a:lstStyle/>
          <a:p>
            <a:r>
              <a:rPr lang="en-US" sz="2800" dirty="0"/>
              <a:t>Lamellar bodies are packages of phospholipids produced by type II </a:t>
            </a:r>
            <a:r>
              <a:rPr lang="en-US" sz="2800" dirty="0" err="1"/>
              <a:t>pneumocytes</a:t>
            </a:r>
            <a:r>
              <a:rPr lang="en-US" sz="2800" dirty="0"/>
              <a:t> </a:t>
            </a:r>
          </a:p>
          <a:p>
            <a:r>
              <a:rPr lang="en-US" sz="2800" dirty="0"/>
              <a:t>Present in amniotic fluid</a:t>
            </a:r>
          </a:p>
          <a:p>
            <a:r>
              <a:rPr lang="en-US" sz="2800" dirty="0"/>
              <a:t>Numbers increase with gestational age</a:t>
            </a:r>
          </a:p>
          <a:p>
            <a:r>
              <a:rPr lang="en-US" sz="2800" dirty="0"/>
              <a:t>&gt;50,000 bodies/</a:t>
            </a:r>
            <a:r>
              <a:rPr lang="en-US" sz="2800" dirty="0" err="1"/>
              <a:t>ul</a:t>
            </a:r>
            <a:r>
              <a:rPr lang="en-US" sz="2800" dirty="0"/>
              <a:t>  predicts lung maturity </a:t>
            </a: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3.TDx-FLM II</a:t>
            </a:r>
          </a:p>
        </p:txBody>
      </p:sp>
      <p:sp>
        <p:nvSpPr>
          <p:cNvPr id="3" name="Content Placeholder 2"/>
          <p:cNvSpPr>
            <a:spLocks noGrp="1"/>
          </p:cNvSpPr>
          <p:nvPr>
            <p:ph idx="1"/>
          </p:nvPr>
        </p:nvSpPr>
        <p:spPr/>
        <p:txBody>
          <a:bodyPr>
            <a:normAutofit/>
          </a:bodyPr>
          <a:lstStyle/>
          <a:p>
            <a:pPr>
              <a:buBlip>
                <a:blip r:embed="rId2"/>
              </a:buBlip>
            </a:pPr>
            <a:r>
              <a:rPr lang="en-US" dirty="0"/>
              <a:t>The </a:t>
            </a:r>
            <a:r>
              <a:rPr lang="en-US" dirty="0" err="1"/>
              <a:t>TDx</a:t>
            </a:r>
            <a:r>
              <a:rPr lang="en-US" dirty="0"/>
              <a:t>-FLM II measures the </a:t>
            </a:r>
            <a:r>
              <a:rPr lang="en-US" b="1" dirty="0"/>
              <a:t>surfactant-albumin ratio</a:t>
            </a:r>
            <a:r>
              <a:rPr lang="en-US" dirty="0"/>
              <a:t> using fluorescent polarization technology. </a:t>
            </a:r>
          </a:p>
          <a:p>
            <a:pPr>
              <a:buBlip>
                <a:blip r:embed="rId2"/>
              </a:buBlip>
            </a:pPr>
            <a:r>
              <a:rPr lang="en-US" dirty="0"/>
              <a:t>It appears to predict clinically significant RDS when a cutoff of &gt;45 mg/g is used for mature results. </a:t>
            </a:r>
          </a:p>
        </p:txBody>
      </p:sp>
      <p:sp>
        <p:nvSpPr>
          <p:cNvPr id="4" name="Slide Number Placeholder 3"/>
          <p:cNvSpPr>
            <a:spLocks noGrp="1"/>
          </p:cNvSpPr>
          <p:nvPr>
            <p:ph type="sldNum" sz="quarter" idx="12"/>
          </p:nvPr>
        </p:nvSpPr>
        <p:spPr/>
        <p:txBody>
          <a:bodyPr/>
          <a:lstStyle/>
          <a:p>
            <a:fld id="{C4365CF8-166D-4325-95FA-0520A0B16808}" type="slidenum">
              <a:rPr lang="en-US" smtClean="0"/>
              <a:pPr/>
              <a:t>26</a:t>
            </a:fld>
            <a:endParaRPr lang="en-US"/>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r>
              <a:rPr lang="en-US" dirty="0"/>
              <a:t>Management</a:t>
            </a:r>
          </a:p>
        </p:txBody>
      </p:sp>
      <p:sp>
        <p:nvSpPr>
          <p:cNvPr id="3" name="Content Placeholder 2"/>
          <p:cNvSpPr>
            <a:spLocks noGrp="1"/>
          </p:cNvSpPr>
          <p:nvPr>
            <p:ph idx="1"/>
          </p:nvPr>
        </p:nvSpPr>
        <p:spPr>
          <a:xfrm>
            <a:off x="457200" y="1676400"/>
            <a:ext cx="8229600" cy="4898136"/>
          </a:xfrm>
        </p:spPr>
        <p:txBody>
          <a:bodyPr>
            <a:normAutofit fontScale="77500" lnSpcReduction="20000"/>
          </a:bodyPr>
          <a:lstStyle/>
          <a:p>
            <a:pPr lvl="0">
              <a:buNone/>
            </a:pPr>
            <a:r>
              <a:rPr lang="en-US" dirty="0"/>
              <a:t>1. Keep in </a:t>
            </a:r>
            <a:r>
              <a:rPr lang="en-US" dirty="0" err="1"/>
              <a:t>thermoneutral</a:t>
            </a:r>
            <a:r>
              <a:rPr lang="en-US" dirty="0"/>
              <a:t> zone </a:t>
            </a:r>
          </a:p>
          <a:p>
            <a:pPr lvl="0">
              <a:buNone/>
            </a:pPr>
            <a:r>
              <a:rPr lang="en-US" dirty="0"/>
              <a:t>2. Adequate oxygenation </a:t>
            </a:r>
          </a:p>
          <a:p>
            <a:pPr lvl="0">
              <a:buNone/>
            </a:pPr>
            <a:r>
              <a:rPr lang="en-US" dirty="0"/>
              <a:t>3. Optimize fluid intake and </a:t>
            </a:r>
            <a:r>
              <a:rPr lang="en-US" dirty="0" err="1"/>
              <a:t>calori</a:t>
            </a:r>
            <a:endParaRPr lang="en-US" dirty="0"/>
          </a:p>
          <a:p>
            <a:pPr lvl="0">
              <a:buNone/>
            </a:pPr>
            <a:r>
              <a:rPr lang="en-US" sz="2800" dirty="0"/>
              <a:t>                    keep NPO</a:t>
            </a:r>
          </a:p>
          <a:p>
            <a:pPr lvl="3"/>
            <a:r>
              <a:rPr lang="en-US" sz="2800" dirty="0"/>
              <a:t>Put them on maintenance IV fluid for the first 24hrs</a:t>
            </a:r>
          </a:p>
          <a:p>
            <a:pPr lvl="3"/>
            <a:r>
              <a:rPr lang="en-US" sz="2800" dirty="0"/>
              <a:t>Breast milk or formula feeding with NG tube when respiratory distress </a:t>
            </a:r>
            <a:r>
              <a:rPr lang="en-US" sz="2800" dirty="0" err="1"/>
              <a:t>stablize</a:t>
            </a:r>
            <a:endParaRPr lang="en-US" sz="2800" dirty="0"/>
          </a:p>
          <a:p>
            <a:pPr lvl="0">
              <a:buNone/>
            </a:pPr>
            <a:r>
              <a:rPr lang="en-US" dirty="0"/>
              <a:t>4. Metabolic acidosis</a:t>
            </a:r>
          </a:p>
          <a:p>
            <a:pPr lvl="0">
              <a:buNone/>
            </a:pPr>
            <a:r>
              <a:rPr lang="en-US" dirty="0"/>
              <a:t>          -Sodium bicarbonate, 1–2 </a:t>
            </a:r>
            <a:r>
              <a:rPr lang="en-US" dirty="0" err="1"/>
              <a:t>mEq</a:t>
            </a:r>
            <a:r>
              <a:rPr lang="en-US" dirty="0"/>
              <a:t>/kg, may be administered over a 15–20 min period</a:t>
            </a:r>
          </a:p>
          <a:p>
            <a:pPr lvl="0">
              <a:buNone/>
            </a:pPr>
            <a:r>
              <a:rPr lang="en-US" dirty="0"/>
              <a:t>5. Antibiotics </a:t>
            </a:r>
          </a:p>
          <a:p>
            <a:pPr lvl="1"/>
            <a:r>
              <a:rPr lang="en-US" dirty="0"/>
              <a:t>Antibiotic therapy is indicated </a:t>
            </a:r>
            <a:r>
              <a:rPr lang="en-US" dirty="0" err="1"/>
              <a:t>empericaly</a:t>
            </a:r>
            <a:r>
              <a:rPr lang="en-US" dirty="0"/>
              <a:t> until culture result obtained</a:t>
            </a:r>
          </a:p>
          <a:p>
            <a:pPr lvl="1"/>
            <a:r>
              <a:rPr lang="en-US" dirty="0" err="1"/>
              <a:t>Ampiciline</a:t>
            </a:r>
            <a:r>
              <a:rPr lang="en-US" dirty="0"/>
              <a:t> plus </a:t>
            </a:r>
            <a:r>
              <a:rPr lang="en-US" dirty="0" err="1"/>
              <a:t>Gentamicin</a:t>
            </a:r>
            <a:endParaRPr lang="en-US" dirty="0"/>
          </a:p>
          <a:p>
            <a:pPr lvl="0">
              <a:buNone/>
            </a:pPr>
            <a:r>
              <a:rPr lang="en-US" dirty="0"/>
              <a:t>6. </a:t>
            </a:r>
            <a:r>
              <a:rPr lang="en-US" dirty="0" err="1"/>
              <a:t>Endracheal</a:t>
            </a:r>
            <a:r>
              <a:rPr lang="en-US" dirty="0"/>
              <a:t> </a:t>
            </a:r>
            <a:r>
              <a:rPr lang="en-US" b="1" dirty="0"/>
              <a:t>exogenous surfactant</a:t>
            </a:r>
            <a:endParaRPr lang="en-US" dirty="0"/>
          </a:p>
          <a:p>
            <a:pPr lvl="0"/>
            <a:endParaRPr lang="en-US" dirty="0"/>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27</a:t>
            </a:fld>
            <a:endParaRPr lang="en-US"/>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Prevention </a:t>
            </a:r>
          </a:p>
        </p:txBody>
      </p:sp>
      <p:sp>
        <p:nvSpPr>
          <p:cNvPr id="3" name="Content Placeholder 2"/>
          <p:cNvSpPr>
            <a:spLocks noGrp="1"/>
          </p:cNvSpPr>
          <p:nvPr>
            <p:ph idx="1"/>
          </p:nvPr>
        </p:nvSpPr>
        <p:spPr>
          <a:xfrm>
            <a:off x="457200" y="1600200"/>
            <a:ext cx="8229600" cy="4974336"/>
          </a:xfrm>
        </p:spPr>
        <p:txBody>
          <a:bodyPr>
            <a:normAutofit/>
          </a:bodyPr>
          <a:lstStyle/>
          <a:p>
            <a:pPr lvl="0"/>
            <a:r>
              <a:rPr lang="en-US" dirty="0"/>
              <a:t>Avoidance of unnecessary or poorly timed cesarean section</a:t>
            </a:r>
          </a:p>
          <a:p>
            <a:pPr lvl="0"/>
            <a:r>
              <a:rPr lang="en-US" dirty="0"/>
              <a:t> Appropriate management of high-risk pregnancy and labor</a:t>
            </a:r>
          </a:p>
          <a:p>
            <a:pPr lvl="0"/>
            <a:r>
              <a:rPr lang="en-US" dirty="0"/>
              <a:t>prediction and possible in </a:t>
            </a:r>
            <a:r>
              <a:rPr lang="en-US" dirty="0" err="1"/>
              <a:t>utero</a:t>
            </a:r>
            <a:r>
              <a:rPr lang="en-US" dirty="0"/>
              <a:t> acceleration of pulmonary immaturity</a:t>
            </a:r>
          </a:p>
          <a:p>
            <a:pPr lvl="1"/>
            <a:r>
              <a:rPr lang="en-US" dirty="0"/>
              <a:t> </a:t>
            </a:r>
            <a:r>
              <a:rPr lang="en-US" dirty="0" err="1"/>
              <a:t>Betamethasone</a:t>
            </a:r>
            <a:r>
              <a:rPr lang="en-US" dirty="0"/>
              <a:t> or Dexamethasone  to women 48 hr before the delivery of fetuses between 28- 34 wk of gestation</a:t>
            </a:r>
          </a:p>
          <a:p>
            <a:pPr lvl="0"/>
            <a:r>
              <a:rPr lang="en-US" dirty="0"/>
              <a:t>Significantly reduces the incidence, mortality, and morbidity of RDS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28</a:t>
            </a:fld>
            <a:endParaRPr lang="en-US"/>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idx="1"/>
          </p:nvPr>
        </p:nvSpPr>
        <p:spPr/>
        <p:txBody>
          <a:bodyPr/>
          <a:lstStyle/>
          <a:p>
            <a:pPr lvl="0"/>
            <a:r>
              <a:rPr lang="en-US" dirty="0"/>
              <a:t>Air leak syndromes</a:t>
            </a:r>
          </a:p>
          <a:p>
            <a:pPr lvl="0"/>
            <a:r>
              <a:rPr lang="en-US" dirty="0"/>
              <a:t>Persistent pulmonary hypertension</a:t>
            </a:r>
          </a:p>
          <a:p>
            <a:pPr lvl="0"/>
            <a:r>
              <a:rPr lang="en-US" dirty="0" err="1"/>
              <a:t>Brochopulmonary</a:t>
            </a:r>
            <a:r>
              <a:rPr lang="en-US" dirty="0"/>
              <a:t> Dysplasia</a:t>
            </a:r>
          </a:p>
          <a:p>
            <a:pPr lvl="0"/>
            <a:r>
              <a:rPr lang="en-US" dirty="0"/>
              <a:t>Respiratory failure</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29</a:t>
            </a:fld>
            <a:endParaRPr lang="en-US"/>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normAutofit fontScale="92500" lnSpcReduction="10000"/>
          </a:bodyPr>
          <a:lstStyle/>
          <a:p>
            <a:r>
              <a:rPr lang="en-US" dirty="0"/>
              <a:t>Introduction </a:t>
            </a:r>
          </a:p>
          <a:p>
            <a:r>
              <a:rPr lang="en-US" dirty="0"/>
              <a:t>Causes of respiratory distress in Newborn</a:t>
            </a:r>
          </a:p>
          <a:p>
            <a:r>
              <a:rPr lang="en-US" dirty="0"/>
              <a:t>Assessment of a newborn with respiratory distress</a:t>
            </a:r>
          </a:p>
          <a:p>
            <a:r>
              <a:rPr lang="en-US" dirty="0"/>
              <a:t>Common causes of respiratory distress in new born</a:t>
            </a:r>
          </a:p>
          <a:p>
            <a:pPr lvl="1"/>
            <a:r>
              <a:rPr lang="en-US" dirty="0"/>
              <a:t>Respiratory distress syndrome</a:t>
            </a:r>
          </a:p>
          <a:p>
            <a:pPr lvl="1"/>
            <a:r>
              <a:rPr lang="en-US" dirty="0"/>
              <a:t>Congenital pneumonia</a:t>
            </a:r>
          </a:p>
          <a:p>
            <a:pPr lvl="1"/>
            <a:r>
              <a:rPr lang="en-US" dirty="0"/>
              <a:t>Meconium aspiration syndrome</a:t>
            </a:r>
          </a:p>
          <a:p>
            <a:pPr lvl="1"/>
            <a:r>
              <a:rPr lang="en-US" dirty="0"/>
              <a:t>Apnea in Newborn</a:t>
            </a:r>
          </a:p>
          <a:p>
            <a:pPr lvl="1"/>
            <a:r>
              <a:rPr lang="en-US" dirty="0"/>
              <a:t>Transient tachypnea</a:t>
            </a:r>
          </a:p>
          <a:p>
            <a:pPr lvl="1"/>
            <a:r>
              <a:rPr lang="en-US" dirty="0"/>
              <a:t>Persistent fetal Circulation</a:t>
            </a:r>
          </a:p>
          <a:p>
            <a:r>
              <a:rPr lang="en-US" dirty="0"/>
              <a:t>References </a:t>
            </a:r>
          </a:p>
        </p:txBody>
      </p:sp>
      <p:sp>
        <p:nvSpPr>
          <p:cNvPr id="5" name="Slide Number Placeholder 4"/>
          <p:cNvSpPr>
            <a:spLocks noGrp="1"/>
          </p:cNvSpPr>
          <p:nvPr>
            <p:ph type="sldNum" sz="quarter" idx="12"/>
          </p:nvPr>
        </p:nvSpPr>
        <p:spPr/>
        <p:txBody>
          <a:bodyPr/>
          <a:lstStyle/>
          <a:p>
            <a:fld id="{C4365CF8-166D-4325-95FA-0520A0B16808}" type="slidenum">
              <a:rPr lang="en-US" smtClean="0"/>
              <a:pPr/>
              <a:t>3</a:t>
            </a:fld>
            <a:endParaRPr lang="en-US"/>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t>CONGENTIAL PNEUMONEA</a:t>
            </a:r>
            <a:br>
              <a:rPr lang="en-US" dirty="0"/>
            </a:br>
            <a:endParaRPr lang="en-US" dirty="0"/>
          </a:p>
        </p:txBody>
      </p:sp>
      <p:sp>
        <p:nvSpPr>
          <p:cNvPr id="3" name="Content Placeholder 2"/>
          <p:cNvSpPr>
            <a:spLocks noGrp="1"/>
          </p:cNvSpPr>
          <p:nvPr>
            <p:ph idx="1"/>
          </p:nvPr>
        </p:nvSpPr>
        <p:spPr>
          <a:xfrm>
            <a:off x="1066800" y="1066800"/>
            <a:ext cx="7620000" cy="5059363"/>
          </a:xfrm>
        </p:spPr>
        <p:txBody>
          <a:bodyPr>
            <a:normAutofit fontScale="92500" lnSpcReduction="10000"/>
          </a:bodyPr>
          <a:lstStyle/>
          <a:p>
            <a:pPr>
              <a:buFont typeface="Wingdings" pitchFamily="2" charset="2"/>
              <a:buChar char="v"/>
            </a:pPr>
            <a:r>
              <a:rPr lang="en-US" dirty="0"/>
              <a:t>Epidemiology</a:t>
            </a:r>
          </a:p>
          <a:p>
            <a:pPr lvl="0">
              <a:buFont typeface="Wingdings" pitchFamily="2" charset="2"/>
              <a:buChar char="§"/>
            </a:pPr>
            <a:r>
              <a:rPr lang="en-US" dirty="0"/>
              <a:t>Accounts for 5% of causes of RD in Newborn </a:t>
            </a:r>
          </a:p>
          <a:p>
            <a:pPr lvl="0"/>
            <a:r>
              <a:rPr lang="en-US" dirty="0"/>
              <a:t>Infection is acquired through: </a:t>
            </a:r>
          </a:p>
          <a:p>
            <a:pPr lvl="3"/>
            <a:r>
              <a:rPr lang="en-US" sz="2800" dirty="0" err="1"/>
              <a:t>Hematogenous</a:t>
            </a:r>
            <a:r>
              <a:rPr lang="en-US" sz="2800" dirty="0"/>
              <a:t> spread(via placenta) </a:t>
            </a:r>
          </a:p>
          <a:p>
            <a:pPr lvl="3"/>
            <a:r>
              <a:rPr lang="en-US" sz="2800" dirty="0"/>
              <a:t>Ascending infection(amniotic fluid) </a:t>
            </a:r>
          </a:p>
          <a:p>
            <a:pPr lvl="0"/>
            <a:r>
              <a:rPr lang="en-US" dirty="0"/>
              <a:t>Most common predisposing factors are:</a:t>
            </a:r>
          </a:p>
          <a:p>
            <a:pPr lvl="3">
              <a:buFont typeface="Wingdings" pitchFamily="2" charset="2"/>
              <a:buChar char="Ø"/>
            </a:pPr>
            <a:r>
              <a:rPr lang="en-US" sz="2600" dirty="0"/>
              <a:t> prematurity</a:t>
            </a:r>
          </a:p>
          <a:p>
            <a:pPr lvl="3">
              <a:buFont typeface="Wingdings" pitchFamily="2" charset="2"/>
              <a:buChar char="Ø"/>
            </a:pPr>
            <a:r>
              <a:rPr lang="en-US" sz="2600" dirty="0"/>
              <a:t>PROM(&gt;18hrs)</a:t>
            </a:r>
          </a:p>
          <a:p>
            <a:pPr lvl="3">
              <a:buFont typeface="Wingdings" pitchFamily="2" charset="2"/>
              <a:buChar char="Ø"/>
            </a:pPr>
            <a:r>
              <a:rPr lang="en-US" sz="2600" dirty="0"/>
              <a:t>Prolonged duration of </a:t>
            </a:r>
            <a:r>
              <a:rPr lang="en-US" sz="2600" dirty="0" err="1"/>
              <a:t>labour</a:t>
            </a:r>
            <a:r>
              <a:rPr lang="en-US" sz="2600" dirty="0"/>
              <a:t> &gt;24 hrs </a:t>
            </a:r>
          </a:p>
          <a:p>
            <a:pPr lvl="3">
              <a:buFont typeface="Wingdings" pitchFamily="2" charset="2"/>
              <a:buChar char="Ø"/>
            </a:pPr>
            <a:r>
              <a:rPr lang="en-US" sz="2600" dirty="0"/>
              <a:t>Maternal fever(</a:t>
            </a:r>
            <a:r>
              <a:rPr lang="en-US" sz="2600" dirty="0" err="1"/>
              <a:t>chorioamionities</a:t>
            </a:r>
            <a:r>
              <a:rPr lang="en-US" sz="2600" dirty="0"/>
              <a:t>) </a:t>
            </a:r>
          </a:p>
          <a:p>
            <a:pPr lvl="3">
              <a:buFont typeface="Wingdings" pitchFamily="2" charset="2"/>
              <a:buChar char="Ø"/>
            </a:pPr>
            <a:r>
              <a:rPr lang="en-US" sz="2600" dirty="0" err="1"/>
              <a:t>Faul</a:t>
            </a:r>
            <a:r>
              <a:rPr lang="en-US" sz="2600" dirty="0"/>
              <a:t> smelling liquor </a:t>
            </a:r>
          </a:p>
          <a:p>
            <a:pPr lvl="3">
              <a:buFont typeface="Wingdings" pitchFamily="2" charset="2"/>
              <a:buChar char="Ø"/>
            </a:pPr>
            <a:r>
              <a:rPr lang="en-US" sz="2600" dirty="0"/>
              <a:t>Unclean vaginal examination </a:t>
            </a:r>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30</a:t>
            </a:fld>
            <a:endParaRPr lang="en-US"/>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a:t>
            </a:r>
          </a:p>
        </p:txBody>
      </p:sp>
      <p:sp>
        <p:nvSpPr>
          <p:cNvPr id="3" name="Content Placeholder 2"/>
          <p:cNvSpPr>
            <a:spLocks noGrp="1"/>
          </p:cNvSpPr>
          <p:nvPr>
            <p:ph idx="1"/>
          </p:nvPr>
        </p:nvSpPr>
        <p:spPr/>
        <p:txBody>
          <a:bodyPr/>
          <a:lstStyle/>
          <a:p>
            <a:pPr lvl="0"/>
            <a:r>
              <a:rPr lang="en-US" dirty="0"/>
              <a:t>GBS, is the most common bacterial pathogen</a:t>
            </a:r>
          </a:p>
          <a:p>
            <a:pPr lvl="0"/>
            <a:r>
              <a:rPr lang="en-US" dirty="0"/>
              <a:t>Gram negative organisms – </a:t>
            </a:r>
            <a:r>
              <a:rPr lang="en-US" dirty="0" err="1"/>
              <a:t>E.coli</a:t>
            </a:r>
            <a:r>
              <a:rPr lang="en-US" dirty="0"/>
              <a:t>, </a:t>
            </a:r>
            <a:r>
              <a:rPr lang="en-US" dirty="0" err="1"/>
              <a:t>klebsella</a:t>
            </a:r>
            <a:r>
              <a:rPr lang="en-US" dirty="0"/>
              <a:t> pseudomonas </a:t>
            </a:r>
          </a:p>
          <a:p>
            <a:pPr lvl="0"/>
            <a:r>
              <a:rPr lang="en-US" dirty="0"/>
              <a:t>Staph- </a:t>
            </a:r>
            <a:r>
              <a:rPr lang="en-US" dirty="0" err="1"/>
              <a:t>aureus</a:t>
            </a:r>
            <a:r>
              <a:rPr lang="en-US" dirty="0"/>
              <a:t> </a:t>
            </a:r>
          </a:p>
          <a:p>
            <a:pPr lvl="0"/>
            <a:r>
              <a:rPr lang="en-US" dirty="0" err="1"/>
              <a:t>Listeria</a:t>
            </a:r>
            <a:r>
              <a:rPr lang="en-US" dirty="0"/>
              <a:t> </a:t>
            </a:r>
            <a:r>
              <a:rPr lang="en-US" dirty="0" err="1"/>
              <a:t>monocytogenes</a:t>
            </a:r>
            <a:r>
              <a:rPr lang="en-US" dirty="0"/>
              <a:t> </a:t>
            </a:r>
          </a:p>
          <a:p>
            <a:pPr lvl="0"/>
            <a:r>
              <a:rPr lang="en-US" dirty="0" err="1"/>
              <a:t>Chlamydial</a:t>
            </a:r>
            <a:r>
              <a:rPr lang="en-US" dirty="0"/>
              <a:t> infection </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31</a:t>
            </a:fld>
            <a:endParaRPr lang="en-US"/>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325562"/>
          </a:xfrm>
        </p:spPr>
        <p:txBody>
          <a:bodyPr>
            <a:normAutofit/>
          </a:bodyPr>
          <a:lstStyle/>
          <a:p>
            <a:pPr lvl="0"/>
            <a:r>
              <a:rPr lang="en-US" dirty="0"/>
              <a:t>Clinical manifestation</a:t>
            </a:r>
            <a:br>
              <a:rPr lang="en-US" dirty="0"/>
            </a:br>
            <a:endParaRPr lang="en-US" dirty="0"/>
          </a:p>
        </p:txBody>
      </p:sp>
      <p:sp>
        <p:nvSpPr>
          <p:cNvPr id="3" name="Content Placeholder 2"/>
          <p:cNvSpPr>
            <a:spLocks noGrp="1"/>
          </p:cNvSpPr>
          <p:nvPr>
            <p:ph idx="1"/>
          </p:nvPr>
        </p:nvSpPr>
        <p:spPr>
          <a:xfrm>
            <a:off x="1066800" y="1143000"/>
            <a:ext cx="7620000" cy="4983163"/>
          </a:xfrm>
        </p:spPr>
        <p:txBody>
          <a:bodyPr/>
          <a:lstStyle/>
          <a:p>
            <a:pPr lvl="0"/>
            <a:r>
              <a:rPr lang="en-US" dirty="0"/>
              <a:t>Respiratory distress soon after birth, sick at birth </a:t>
            </a:r>
          </a:p>
          <a:p>
            <a:pPr lvl="0"/>
            <a:r>
              <a:rPr lang="en-US" dirty="0"/>
              <a:t>Recurrent </a:t>
            </a:r>
            <a:r>
              <a:rPr lang="en-US" dirty="0" err="1"/>
              <a:t>apneoic</a:t>
            </a:r>
            <a:r>
              <a:rPr lang="en-US" dirty="0"/>
              <a:t> attack </a:t>
            </a:r>
          </a:p>
          <a:p>
            <a:pPr lvl="0"/>
            <a:r>
              <a:rPr lang="en-US" dirty="0"/>
              <a:t>Temperature instability(fever ,hypothermia)</a:t>
            </a:r>
          </a:p>
          <a:p>
            <a:pPr lvl="0"/>
            <a:r>
              <a:rPr lang="en-US" dirty="0"/>
              <a:t>Progressive respiratory failure</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32</a:t>
            </a:fld>
            <a:endParaRPr lang="en-US"/>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a:t>
            </a:r>
          </a:p>
        </p:txBody>
      </p:sp>
      <p:sp>
        <p:nvSpPr>
          <p:cNvPr id="3" name="Content Placeholder 2"/>
          <p:cNvSpPr>
            <a:spLocks noGrp="1"/>
          </p:cNvSpPr>
          <p:nvPr>
            <p:ph idx="1"/>
          </p:nvPr>
        </p:nvSpPr>
        <p:spPr/>
        <p:txBody>
          <a:bodyPr>
            <a:normAutofit/>
          </a:bodyPr>
          <a:lstStyle/>
          <a:p>
            <a:pPr lvl="0"/>
            <a:r>
              <a:rPr lang="en-US" dirty="0"/>
              <a:t>CXR:</a:t>
            </a:r>
          </a:p>
          <a:p>
            <a:pPr lvl="1"/>
            <a:r>
              <a:rPr lang="en-US" dirty="0"/>
              <a:t>bilateral homogeneous consolidation </a:t>
            </a:r>
          </a:p>
          <a:p>
            <a:pPr lvl="1"/>
            <a:r>
              <a:rPr lang="en-US" dirty="0"/>
              <a:t>Patchy infiltrates</a:t>
            </a:r>
          </a:p>
          <a:p>
            <a:pPr lvl="1"/>
            <a:r>
              <a:rPr lang="en-US" dirty="0"/>
              <a:t> Interstitial reticular opacities </a:t>
            </a:r>
          </a:p>
          <a:p>
            <a:pPr lvl="1"/>
            <a:r>
              <a:rPr lang="en-US" dirty="0"/>
              <a:t>segmental or lobar </a:t>
            </a:r>
            <a:r>
              <a:rPr lang="en-US" dirty="0" err="1"/>
              <a:t>atelectasis</a:t>
            </a:r>
            <a:r>
              <a:rPr lang="en-US" dirty="0"/>
              <a:t> </a:t>
            </a:r>
          </a:p>
          <a:p>
            <a:pPr lvl="0"/>
            <a:r>
              <a:rPr lang="en-US" dirty="0"/>
              <a:t>CBC,ANC </a:t>
            </a:r>
          </a:p>
          <a:p>
            <a:pPr lvl="0"/>
            <a:r>
              <a:rPr lang="en-US" dirty="0"/>
              <a:t>Gastric aspirate </a:t>
            </a:r>
          </a:p>
          <a:p>
            <a:pPr lvl="0"/>
            <a:r>
              <a:rPr lang="en-US" dirty="0"/>
              <a:t>Blood culture </a:t>
            </a:r>
          </a:p>
          <a:p>
            <a:pPr lvl="0"/>
            <a:r>
              <a:rPr lang="en-US" dirty="0"/>
              <a:t>CSF analysis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33</a:t>
            </a:fld>
            <a:endParaRPr lang="en-US"/>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a:t>Management </a:t>
            </a:r>
          </a:p>
        </p:txBody>
      </p:sp>
      <p:sp>
        <p:nvSpPr>
          <p:cNvPr id="3" name="Content Placeholder 2"/>
          <p:cNvSpPr>
            <a:spLocks noGrp="1"/>
          </p:cNvSpPr>
          <p:nvPr>
            <p:ph idx="1"/>
          </p:nvPr>
        </p:nvSpPr>
        <p:spPr>
          <a:xfrm>
            <a:off x="1435608" y="914400"/>
            <a:ext cx="7498080" cy="5715000"/>
          </a:xfrm>
        </p:spPr>
        <p:txBody>
          <a:bodyPr>
            <a:normAutofit fontScale="92500"/>
          </a:bodyPr>
          <a:lstStyle/>
          <a:p>
            <a:pPr lvl="0">
              <a:buNone/>
            </a:pPr>
            <a:r>
              <a:rPr lang="en-US" dirty="0"/>
              <a:t>1. Supportive care:</a:t>
            </a:r>
          </a:p>
          <a:p>
            <a:pPr lvl="0"/>
            <a:r>
              <a:rPr lang="en-US" dirty="0"/>
              <a:t>Oxygen administration</a:t>
            </a:r>
          </a:p>
          <a:p>
            <a:pPr lvl="0"/>
            <a:r>
              <a:rPr lang="en-US" dirty="0"/>
              <a:t>Prevent hypothermia and hypoglycemia</a:t>
            </a:r>
          </a:p>
          <a:p>
            <a:pPr lvl="0"/>
            <a:r>
              <a:rPr lang="en-US" dirty="0"/>
              <a:t>Avoid</a:t>
            </a:r>
            <a:r>
              <a:rPr lang="en-US" b="1" dirty="0"/>
              <a:t> PO</a:t>
            </a:r>
            <a:r>
              <a:rPr lang="en-US" dirty="0"/>
              <a:t> feeding in respiratory distress</a:t>
            </a:r>
          </a:p>
          <a:p>
            <a:pPr lvl="0"/>
            <a:r>
              <a:rPr lang="en-US" dirty="0"/>
              <a:t>V/S monitoring</a:t>
            </a:r>
          </a:p>
          <a:p>
            <a:pPr lvl="0">
              <a:buNone/>
            </a:pPr>
            <a:r>
              <a:rPr lang="en-US" dirty="0"/>
              <a:t>2. Antibiotics:</a:t>
            </a:r>
          </a:p>
          <a:p>
            <a:pPr lvl="0"/>
            <a:r>
              <a:rPr lang="en-US" dirty="0"/>
              <a:t>Broad </a:t>
            </a:r>
            <a:r>
              <a:rPr lang="en-US" dirty="0" err="1"/>
              <a:t>spectrem</a:t>
            </a:r>
            <a:r>
              <a:rPr lang="en-US" dirty="0"/>
              <a:t> antibiotics until culture result</a:t>
            </a:r>
          </a:p>
          <a:p>
            <a:pPr lvl="1"/>
            <a:r>
              <a:rPr lang="de-DE" dirty="0"/>
              <a:t>Ampicilline 100mg/kg/day÷2 doses(IV/IM)</a:t>
            </a:r>
            <a:endParaRPr lang="en-US" dirty="0"/>
          </a:p>
          <a:p>
            <a:pPr lvl="1"/>
            <a:r>
              <a:rPr lang="en-US" dirty="0" err="1"/>
              <a:t>Gentamicin</a:t>
            </a:r>
            <a:r>
              <a:rPr lang="en-US" dirty="0"/>
              <a:t> 5- 7.5 mg/kg/day÷2 doses(IV/IM)</a:t>
            </a:r>
          </a:p>
          <a:p>
            <a:pPr lvl="0"/>
            <a:r>
              <a:rPr lang="en-US" dirty="0"/>
              <a:t>If no improvement with in 48hrs modify the antibiotics to </a:t>
            </a:r>
            <a:r>
              <a:rPr lang="en-US" b="1" u="sng" dirty="0" err="1"/>
              <a:t>Ceftriaxon</a:t>
            </a:r>
            <a:r>
              <a:rPr lang="en-US" b="1" u="sng" dirty="0"/>
              <a:t> plus Ampicilline</a:t>
            </a:r>
          </a:p>
          <a:p>
            <a:pPr lvl="1"/>
            <a:r>
              <a:rPr lang="en-US" dirty="0" err="1"/>
              <a:t>Ceftriaxon</a:t>
            </a:r>
            <a:r>
              <a:rPr lang="en-US" dirty="0"/>
              <a:t> 50mg/kg/day÷2doses</a:t>
            </a:r>
          </a:p>
          <a:p>
            <a:pPr lvl="0"/>
            <a:r>
              <a:rPr lang="en-US" dirty="0"/>
              <a:t>Total duration 10 – 14 days.</a:t>
            </a:r>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34</a:t>
            </a:fld>
            <a:endParaRPr lang="en-US"/>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020762"/>
          </a:xfrm>
        </p:spPr>
        <p:txBody>
          <a:bodyPr/>
          <a:lstStyle/>
          <a:p>
            <a:r>
              <a:rPr lang="en-US" dirty="0"/>
              <a:t>Cont’d</a:t>
            </a:r>
          </a:p>
        </p:txBody>
      </p:sp>
      <p:sp>
        <p:nvSpPr>
          <p:cNvPr id="3" name="Content Placeholder 2"/>
          <p:cNvSpPr>
            <a:spLocks noGrp="1"/>
          </p:cNvSpPr>
          <p:nvPr>
            <p:ph idx="1"/>
          </p:nvPr>
        </p:nvSpPr>
        <p:spPr>
          <a:xfrm>
            <a:off x="1219200" y="1295400"/>
            <a:ext cx="7467600" cy="5181600"/>
          </a:xfrm>
        </p:spPr>
        <p:txBody>
          <a:bodyPr>
            <a:normAutofit/>
          </a:bodyPr>
          <a:lstStyle/>
          <a:p>
            <a:pPr lvl="1">
              <a:buNone/>
            </a:pPr>
            <a:r>
              <a:rPr lang="en-US" b="1" dirty="0"/>
              <a:t>Prognosis</a:t>
            </a:r>
          </a:p>
          <a:p>
            <a:pPr lvl="1"/>
            <a:r>
              <a:rPr lang="en-US" dirty="0"/>
              <a:t>The outcome of intrauterine pneumonia is variable</a:t>
            </a:r>
          </a:p>
          <a:p>
            <a:pPr lvl="1"/>
            <a:r>
              <a:rPr lang="en-US" dirty="0"/>
              <a:t>more critically ill infants are likely to die in </a:t>
            </a:r>
            <a:r>
              <a:rPr lang="en-US" dirty="0" err="1"/>
              <a:t>utero</a:t>
            </a:r>
            <a:r>
              <a:rPr lang="en-US" dirty="0"/>
              <a:t> or within the first 2 days of life </a:t>
            </a:r>
          </a:p>
          <a:p>
            <a:pPr lvl="1"/>
            <a:r>
              <a:rPr lang="en-US" dirty="0"/>
              <a:t>worse for premature than for term infants</a:t>
            </a:r>
          </a:p>
        </p:txBody>
      </p:sp>
      <p:sp>
        <p:nvSpPr>
          <p:cNvPr id="5" name="Slide Number Placeholder 4"/>
          <p:cNvSpPr>
            <a:spLocks noGrp="1"/>
          </p:cNvSpPr>
          <p:nvPr>
            <p:ph type="sldNum" sz="quarter" idx="12"/>
          </p:nvPr>
        </p:nvSpPr>
        <p:spPr/>
        <p:txBody>
          <a:bodyPr/>
          <a:lstStyle/>
          <a:p>
            <a:fld id="{C4365CF8-166D-4325-95FA-0520A0B16808}" type="slidenum">
              <a:rPr lang="en-US" smtClean="0"/>
              <a:pPr/>
              <a:t>35</a:t>
            </a:fld>
            <a:endParaRPr lang="en-US"/>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543800" cy="609600"/>
          </a:xfrm>
        </p:spPr>
        <p:txBody>
          <a:bodyPr>
            <a:normAutofit fontScale="90000"/>
          </a:bodyPr>
          <a:lstStyle/>
          <a:p>
            <a:r>
              <a:rPr lang="en-US" dirty="0"/>
              <a:t>MECONIUM APIRATION SYNDORME</a:t>
            </a:r>
            <a:br>
              <a:rPr lang="en-US" dirty="0"/>
            </a:br>
            <a:endParaRPr lang="en-US" dirty="0"/>
          </a:p>
        </p:txBody>
      </p:sp>
      <p:sp>
        <p:nvSpPr>
          <p:cNvPr id="3" name="Content Placeholder 2"/>
          <p:cNvSpPr>
            <a:spLocks noGrp="1"/>
          </p:cNvSpPr>
          <p:nvPr>
            <p:ph idx="1"/>
          </p:nvPr>
        </p:nvSpPr>
        <p:spPr>
          <a:xfrm>
            <a:off x="1066800" y="1066800"/>
            <a:ext cx="7620000" cy="5059363"/>
          </a:xfrm>
        </p:spPr>
        <p:txBody>
          <a:bodyPr>
            <a:normAutofit/>
          </a:bodyPr>
          <a:lstStyle/>
          <a:p>
            <a:pPr lvl="0"/>
            <a:endParaRPr lang="en-US" b="1" u="sng" dirty="0"/>
          </a:p>
          <a:p>
            <a:pPr lvl="0">
              <a:buNone/>
            </a:pPr>
            <a:r>
              <a:rPr lang="en-US" b="1" u="sng" dirty="0"/>
              <a:t>Incidence :</a:t>
            </a:r>
            <a:endParaRPr lang="en-US" dirty="0"/>
          </a:p>
          <a:p>
            <a:pPr lvl="0"/>
            <a:r>
              <a:rPr lang="en-US" dirty="0"/>
              <a:t>MSAF is found in 10–15% of births </a:t>
            </a:r>
          </a:p>
          <a:p>
            <a:pPr lvl="0"/>
            <a:r>
              <a:rPr lang="en-US" dirty="0"/>
              <a:t> </a:t>
            </a:r>
            <a:r>
              <a:rPr lang="en-US" dirty="0" err="1"/>
              <a:t>Meconium</a:t>
            </a:r>
            <a:r>
              <a:rPr lang="en-US" dirty="0"/>
              <a:t> aspiration pneumonia develops in 5% of such infants</a:t>
            </a:r>
          </a:p>
          <a:p>
            <a:pPr lvl="0"/>
            <a:r>
              <a:rPr lang="en-US" dirty="0"/>
              <a:t>Predominantly seen in:</a:t>
            </a:r>
          </a:p>
          <a:p>
            <a:pPr lvl="1"/>
            <a:r>
              <a:rPr lang="en-US" dirty="0"/>
              <a:t>SGA</a:t>
            </a:r>
          </a:p>
          <a:p>
            <a:pPr lvl="1"/>
            <a:r>
              <a:rPr lang="en-US" dirty="0" err="1"/>
              <a:t>Postmature</a:t>
            </a:r>
            <a:r>
              <a:rPr lang="en-US" dirty="0"/>
              <a:t> infants</a:t>
            </a:r>
          </a:p>
          <a:p>
            <a:pPr lvl="1"/>
            <a:r>
              <a:rPr lang="en-US" dirty="0"/>
              <a:t>Factors which compromise </a:t>
            </a:r>
            <a:r>
              <a:rPr lang="en-US" dirty="0" err="1"/>
              <a:t>utero</a:t>
            </a:r>
            <a:r>
              <a:rPr lang="en-US" dirty="0"/>
              <a:t> –placental circulation</a:t>
            </a:r>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36</a:t>
            </a:fld>
            <a:endParaRPr lang="en-US"/>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lnSpcReduction="10000"/>
          </a:bodyPr>
          <a:lstStyle/>
          <a:p>
            <a:r>
              <a:rPr lang="en-US" dirty="0"/>
              <a:t>Composition of </a:t>
            </a:r>
            <a:r>
              <a:rPr lang="en-US" dirty="0" err="1"/>
              <a:t>meconium</a:t>
            </a:r>
            <a:r>
              <a:rPr lang="en-US" dirty="0"/>
              <a:t> </a:t>
            </a:r>
          </a:p>
          <a:p>
            <a:pPr lvl="1"/>
            <a:r>
              <a:rPr lang="en-US" dirty="0"/>
              <a:t> </a:t>
            </a:r>
            <a:r>
              <a:rPr lang="en-US" b="1" dirty="0"/>
              <a:t>Desquamated cells from the intestine and skin,</a:t>
            </a:r>
          </a:p>
          <a:p>
            <a:pPr lvl="1"/>
            <a:r>
              <a:rPr lang="en-US" b="1" dirty="0"/>
              <a:t>Gastrointestinal </a:t>
            </a:r>
            <a:r>
              <a:rPr lang="en-US" b="1" dirty="0" err="1"/>
              <a:t>mucin</a:t>
            </a:r>
            <a:endParaRPr lang="en-US" b="1" dirty="0"/>
          </a:p>
          <a:p>
            <a:pPr lvl="1"/>
            <a:r>
              <a:rPr lang="en-US" b="1" dirty="0"/>
              <a:t> </a:t>
            </a:r>
            <a:r>
              <a:rPr lang="en-US" b="1" dirty="0" err="1"/>
              <a:t>Lanugo</a:t>
            </a:r>
            <a:r>
              <a:rPr lang="en-US" b="1" dirty="0"/>
              <a:t> hair</a:t>
            </a:r>
          </a:p>
          <a:p>
            <a:pPr lvl="1"/>
            <a:r>
              <a:rPr lang="en-US" b="1" dirty="0"/>
              <a:t> Fatty material from the </a:t>
            </a:r>
            <a:r>
              <a:rPr lang="en-US" b="1" dirty="0" err="1"/>
              <a:t>vernix</a:t>
            </a:r>
            <a:r>
              <a:rPr lang="en-US" b="1" dirty="0"/>
              <a:t> </a:t>
            </a:r>
            <a:r>
              <a:rPr lang="en-US" b="1" dirty="0" err="1"/>
              <a:t>caseosa</a:t>
            </a:r>
            <a:r>
              <a:rPr lang="en-US" b="1" dirty="0"/>
              <a:t>,</a:t>
            </a:r>
          </a:p>
          <a:p>
            <a:pPr lvl="1"/>
            <a:r>
              <a:rPr lang="en-US" b="1" dirty="0"/>
              <a:t>Amniotic fluid and,</a:t>
            </a:r>
          </a:p>
          <a:p>
            <a:pPr lvl="1"/>
            <a:r>
              <a:rPr lang="en-US" b="1" dirty="0"/>
              <a:t> Intestinal secretions</a:t>
            </a:r>
          </a:p>
          <a:p>
            <a:r>
              <a:rPr lang="en-US" dirty="0" err="1"/>
              <a:t>Meconium</a:t>
            </a:r>
            <a:r>
              <a:rPr lang="en-US" dirty="0"/>
              <a:t> is sterile. However, when aspirated into the lung, it may stimulate the </a:t>
            </a:r>
            <a:r>
              <a:rPr lang="en-US" b="1" dirty="0"/>
              <a:t>release of cytokines and other </a:t>
            </a:r>
            <a:r>
              <a:rPr lang="en-US" b="1" dirty="0" err="1"/>
              <a:t>vasoactive</a:t>
            </a:r>
            <a:r>
              <a:rPr lang="en-US" b="1" dirty="0"/>
              <a:t> substances</a:t>
            </a:r>
          </a:p>
        </p:txBody>
      </p:sp>
      <p:sp>
        <p:nvSpPr>
          <p:cNvPr id="5" name="Slide Number Placeholder 4"/>
          <p:cNvSpPr>
            <a:spLocks noGrp="1"/>
          </p:cNvSpPr>
          <p:nvPr>
            <p:ph type="sldNum" sz="quarter" idx="12"/>
          </p:nvPr>
        </p:nvSpPr>
        <p:spPr/>
        <p:txBody>
          <a:bodyPr/>
          <a:lstStyle/>
          <a:p>
            <a:fld id="{C4365CF8-166D-4325-95FA-0520A0B16808}" type="slidenum">
              <a:rPr lang="en-US" smtClean="0"/>
              <a:pPr/>
              <a:t>37</a:t>
            </a:fld>
            <a:endParaRPr lang="en-US"/>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lvl="0"/>
            <a:r>
              <a:rPr lang="en-US" dirty="0" err="1"/>
              <a:t>Pathophysiology</a:t>
            </a:r>
            <a:r>
              <a:rPr lang="en-US" dirty="0"/>
              <a:t>:</a:t>
            </a:r>
            <a:br>
              <a:rPr lang="en-US" dirty="0"/>
            </a:br>
            <a:endParaRPr lang="en-US" dirty="0"/>
          </a:p>
        </p:txBody>
      </p:sp>
      <p:sp>
        <p:nvSpPr>
          <p:cNvPr id="3" name="Content Placeholder 2"/>
          <p:cNvSpPr>
            <a:spLocks noGrp="1"/>
          </p:cNvSpPr>
          <p:nvPr>
            <p:ph idx="1"/>
          </p:nvPr>
        </p:nvSpPr>
        <p:spPr>
          <a:xfrm>
            <a:off x="1143000" y="1524000"/>
            <a:ext cx="7543800" cy="4602163"/>
          </a:xfrm>
        </p:spPr>
        <p:txBody>
          <a:bodyPr>
            <a:normAutofit/>
          </a:bodyPr>
          <a:lstStyle/>
          <a:p>
            <a:pPr lvl="0"/>
            <a:r>
              <a:rPr lang="en-US" dirty="0"/>
              <a:t>Acute or chronic </a:t>
            </a:r>
            <a:r>
              <a:rPr lang="en-US" b="1" u="sng" dirty="0"/>
              <a:t>hypoxia</a:t>
            </a:r>
            <a:r>
              <a:rPr lang="en-US" dirty="0"/>
              <a:t> </a:t>
            </a:r>
            <a:r>
              <a:rPr lang="en-US" dirty="0">
                <a:sym typeface="Wingdings" pitchFamily="2" charset="2"/>
              </a:rPr>
              <a:t></a:t>
            </a:r>
            <a:r>
              <a:rPr lang="en-US" dirty="0"/>
              <a:t>passage Meconium in </a:t>
            </a:r>
            <a:r>
              <a:rPr lang="en-US" dirty="0" err="1"/>
              <a:t>utero</a:t>
            </a:r>
            <a:r>
              <a:rPr lang="en-US" dirty="0"/>
              <a:t> </a:t>
            </a:r>
          </a:p>
          <a:p>
            <a:pPr lvl="0"/>
            <a:r>
              <a:rPr lang="en-US" dirty="0"/>
              <a:t>If gasping by the fetus /newly born infant </a:t>
            </a:r>
            <a:r>
              <a:rPr lang="en-US" dirty="0">
                <a:sym typeface="Wingdings" pitchFamily="2" charset="2"/>
              </a:rPr>
              <a:t></a:t>
            </a:r>
            <a:r>
              <a:rPr lang="en-US" b="1" dirty="0"/>
              <a:t>aspiration of Meconium stained amniotic fluid </a:t>
            </a:r>
          </a:p>
          <a:p>
            <a:pPr lvl="0"/>
            <a:r>
              <a:rPr lang="en-US" b="1" dirty="0"/>
              <a:t>Meconium aspirated </a:t>
            </a:r>
            <a:r>
              <a:rPr lang="en-US" b="1" dirty="0">
                <a:sym typeface="Wingdings" pitchFamily="2" charset="2"/>
              </a:rPr>
              <a:t></a:t>
            </a:r>
          </a:p>
          <a:p>
            <a:pPr lvl="1"/>
            <a:r>
              <a:rPr lang="en-US" dirty="0"/>
              <a:t>air way obstruction, </a:t>
            </a:r>
          </a:p>
          <a:p>
            <a:pPr lvl="1"/>
            <a:r>
              <a:rPr lang="en-US" dirty="0"/>
              <a:t>interfere with oxygenation , </a:t>
            </a:r>
          </a:p>
          <a:p>
            <a:pPr lvl="1"/>
            <a:r>
              <a:rPr lang="en-US" dirty="0"/>
              <a:t>chemical </a:t>
            </a:r>
            <a:r>
              <a:rPr lang="en-US" dirty="0" err="1"/>
              <a:t>pneumonitis</a:t>
            </a:r>
            <a:endParaRPr lang="en-US" dirty="0"/>
          </a:p>
          <a:p>
            <a:pPr lvl="2">
              <a:buNone/>
            </a:pPr>
            <a:r>
              <a:rPr lang="en-US" dirty="0">
                <a:sym typeface="Wingdings" pitchFamily="2" charset="2"/>
              </a:rPr>
              <a:t></a:t>
            </a:r>
            <a:r>
              <a:rPr lang="en-US" b="1" dirty="0">
                <a:sym typeface="Wingdings" pitchFamily="2" charset="2"/>
              </a:rPr>
              <a:t>S</a:t>
            </a:r>
            <a:r>
              <a:rPr lang="en-US" b="1" dirty="0"/>
              <a:t>evere respiratory distress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38</a:t>
            </a:fld>
            <a:endParaRPr lang="en-US"/>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Pulmonary disease </a:t>
            </a:r>
          </a:p>
          <a:p>
            <a:pPr lvl="1"/>
            <a:r>
              <a:rPr lang="en-US" dirty="0"/>
              <a:t>Airway obstruction</a:t>
            </a:r>
          </a:p>
          <a:p>
            <a:pPr lvl="1"/>
            <a:r>
              <a:rPr lang="en-US" dirty="0"/>
              <a:t>Chemical irritation </a:t>
            </a:r>
          </a:p>
          <a:p>
            <a:pPr lvl="1"/>
            <a:r>
              <a:rPr lang="en-US" dirty="0"/>
              <a:t>Infection</a:t>
            </a:r>
          </a:p>
          <a:p>
            <a:pPr lvl="1"/>
            <a:r>
              <a:rPr lang="en-US" dirty="0"/>
              <a:t>Surfactant  inactivation and decreased synthesis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39</a:t>
            </a:fld>
            <a:endParaRPr lang="en-US"/>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p>
        </p:txBody>
      </p:sp>
      <p:sp>
        <p:nvSpPr>
          <p:cNvPr id="3" name="Content Placeholder 2"/>
          <p:cNvSpPr>
            <a:spLocks noGrp="1"/>
          </p:cNvSpPr>
          <p:nvPr>
            <p:ph idx="1"/>
          </p:nvPr>
        </p:nvSpPr>
        <p:spPr/>
        <p:txBody>
          <a:bodyPr>
            <a:normAutofit/>
          </a:bodyPr>
          <a:lstStyle/>
          <a:p>
            <a:r>
              <a:rPr lang="en-US" dirty="0"/>
              <a:t>Respiratory distress in the neonate most commonly presents as </a:t>
            </a:r>
            <a:r>
              <a:rPr lang="en-US" b="1" u="sng" dirty="0"/>
              <a:t>one or all </a:t>
            </a:r>
            <a:r>
              <a:rPr lang="en-US" dirty="0"/>
              <a:t>of the following physical signs:</a:t>
            </a:r>
          </a:p>
          <a:p>
            <a:pPr lvl="1"/>
            <a:r>
              <a:rPr lang="en-US" dirty="0"/>
              <a:t>RR&gt;60/min </a:t>
            </a:r>
          </a:p>
          <a:p>
            <a:pPr lvl="1"/>
            <a:r>
              <a:rPr lang="en-US" dirty="0"/>
              <a:t>Retractions /chest  in drawing </a:t>
            </a:r>
          </a:p>
          <a:p>
            <a:pPr lvl="1"/>
            <a:r>
              <a:rPr lang="en-US" dirty="0"/>
              <a:t>Nasal Flaring  </a:t>
            </a:r>
          </a:p>
          <a:p>
            <a:pPr lvl="1"/>
            <a:r>
              <a:rPr lang="en-US" dirty="0"/>
              <a:t>Grunting </a:t>
            </a:r>
          </a:p>
          <a:p>
            <a:pPr lvl="1"/>
            <a:r>
              <a:rPr lang="en-US" dirty="0"/>
              <a:t>Cyanosis </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a:t>
            </a:fld>
            <a:endParaRPr lang="en-US"/>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pPr lvl="0"/>
            <a:r>
              <a:rPr lang="en-US" dirty="0"/>
              <a:t>Clinical manifestation</a:t>
            </a:r>
            <a:br>
              <a:rPr lang="en-US" dirty="0"/>
            </a:br>
            <a:endParaRPr lang="en-US" dirty="0"/>
          </a:p>
        </p:txBody>
      </p:sp>
      <p:sp>
        <p:nvSpPr>
          <p:cNvPr id="3" name="Content Placeholder 2"/>
          <p:cNvSpPr>
            <a:spLocks noGrp="1"/>
          </p:cNvSpPr>
          <p:nvPr>
            <p:ph idx="1"/>
          </p:nvPr>
        </p:nvSpPr>
        <p:spPr>
          <a:xfrm>
            <a:off x="1066800" y="1524000"/>
            <a:ext cx="7620000" cy="4602163"/>
          </a:xfrm>
        </p:spPr>
        <p:txBody>
          <a:bodyPr>
            <a:normAutofit lnSpcReduction="10000"/>
          </a:bodyPr>
          <a:lstStyle/>
          <a:p>
            <a:pPr lvl="0"/>
            <a:r>
              <a:rPr lang="en-US" dirty="0"/>
              <a:t>Respiratory distress with in the first hr of  birth</a:t>
            </a:r>
          </a:p>
          <a:p>
            <a:pPr lvl="0"/>
            <a:r>
              <a:rPr lang="en-US" dirty="0"/>
              <a:t>RD with tachypnea , retractions, grunting  and cyanosis </a:t>
            </a:r>
          </a:p>
          <a:p>
            <a:pPr lvl="0"/>
            <a:r>
              <a:rPr lang="en-US" dirty="0"/>
              <a:t> Patients may have evidence of </a:t>
            </a:r>
            <a:r>
              <a:rPr lang="en-US" dirty="0" err="1"/>
              <a:t>postmaturity</a:t>
            </a:r>
            <a:endParaRPr lang="en-US" dirty="0"/>
          </a:p>
          <a:p>
            <a:pPr lvl="0"/>
            <a:r>
              <a:rPr lang="en-US" dirty="0"/>
              <a:t>Hyper inflated chest </a:t>
            </a:r>
          </a:p>
          <a:p>
            <a:pPr lvl="0"/>
            <a:r>
              <a:rPr lang="en-US" dirty="0" err="1"/>
              <a:t>Meconium</a:t>
            </a:r>
            <a:r>
              <a:rPr lang="en-US" dirty="0"/>
              <a:t> stained skin, nail beds &amp; umbilical stump </a:t>
            </a:r>
          </a:p>
          <a:p>
            <a:pPr lvl="0"/>
            <a:r>
              <a:rPr lang="en-US" dirty="0"/>
              <a:t>Signs of Asphyxia- depressed Neonatal reflexes.</a:t>
            </a:r>
          </a:p>
          <a:p>
            <a:pPr lvl="0"/>
            <a:r>
              <a:rPr lang="en-US" dirty="0"/>
              <a:t>Usually improvement with in 72hrs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40</a:t>
            </a:fld>
            <a:endParaRPr lang="en-US"/>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Diagnosis</a:t>
            </a:r>
            <a:br>
              <a:rPr lang="en-US" dirty="0"/>
            </a:br>
            <a:endParaRPr lang="en-US" dirty="0"/>
          </a:p>
        </p:txBody>
      </p:sp>
      <p:sp>
        <p:nvSpPr>
          <p:cNvPr id="3" name="Content Placeholder 2"/>
          <p:cNvSpPr>
            <a:spLocks noGrp="1"/>
          </p:cNvSpPr>
          <p:nvPr>
            <p:ph idx="1"/>
          </p:nvPr>
        </p:nvSpPr>
        <p:spPr/>
        <p:txBody>
          <a:bodyPr/>
          <a:lstStyle/>
          <a:p>
            <a:pPr lvl="0"/>
            <a:r>
              <a:rPr lang="en-US" dirty="0"/>
              <a:t>Aspiration of meconium from the oropharynx</a:t>
            </a:r>
          </a:p>
          <a:p>
            <a:pPr lvl="0"/>
            <a:r>
              <a:rPr lang="en-US" dirty="0"/>
              <a:t>CXR</a:t>
            </a:r>
          </a:p>
          <a:p>
            <a:pPr lvl="1"/>
            <a:r>
              <a:rPr lang="en-US" dirty="0"/>
              <a:t>Hyper inflation </a:t>
            </a:r>
          </a:p>
          <a:p>
            <a:pPr lvl="1"/>
            <a:r>
              <a:rPr lang="en-US" dirty="0"/>
              <a:t>Bilateral fluffy shadows with patchy infiltrates and coarse streaking of both lung fields</a:t>
            </a:r>
          </a:p>
          <a:p>
            <a:pPr lvl="1"/>
            <a:r>
              <a:rPr lang="en-US" dirty="0"/>
              <a:t>Evidence of air leak( 10 – 30%) </a:t>
            </a:r>
          </a:p>
        </p:txBody>
      </p:sp>
      <p:sp>
        <p:nvSpPr>
          <p:cNvPr id="5" name="Slide Number Placeholder 4"/>
          <p:cNvSpPr>
            <a:spLocks noGrp="1"/>
          </p:cNvSpPr>
          <p:nvPr>
            <p:ph type="sldNum" sz="quarter" idx="12"/>
          </p:nvPr>
        </p:nvSpPr>
        <p:spPr/>
        <p:txBody>
          <a:bodyPr/>
          <a:lstStyle/>
          <a:p>
            <a:fld id="{C4365CF8-166D-4325-95FA-0520A0B16808}" type="slidenum">
              <a:rPr lang="en-US" smtClean="0"/>
              <a:pPr/>
              <a:t>41</a:t>
            </a:fld>
            <a:endParaRPr lang="en-US"/>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lvl="0"/>
            <a:r>
              <a:rPr lang="en-US" dirty="0"/>
              <a:t>      </a:t>
            </a:r>
            <a:r>
              <a:rPr lang="en-US" dirty="0" err="1"/>
              <a:t>Managment</a:t>
            </a:r>
            <a:br>
              <a:rPr lang="en-US" dirty="0"/>
            </a:br>
            <a:endParaRPr lang="en-US" dirty="0"/>
          </a:p>
        </p:txBody>
      </p:sp>
      <p:sp>
        <p:nvSpPr>
          <p:cNvPr id="3" name="Content Placeholder 2"/>
          <p:cNvSpPr>
            <a:spLocks noGrp="1"/>
          </p:cNvSpPr>
          <p:nvPr>
            <p:ph idx="1"/>
          </p:nvPr>
        </p:nvSpPr>
        <p:spPr>
          <a:xfrm>
            <a:off x="1143000" y="1219200"/>
            <a:ext cx="7543800" cy="5334000"/>
          </a:xfrm>
        </p:spPr>
        <p:txBody>
          <a:bodyPr>
            <a:normAutofit/>
          </a:bodyPr>
          <a:lstStyle/>
          <a:p>
            <a:pPr marL="514350" lvl="0" indent="-514350">
              <a:buAutoNum type="arabicPeriod"/>
            </a:pPr>
            <a:r>
              <a:rPr lang="en-US" dirty="0"/>
              <a:t>Prevention of Meconium aspiration </a:t>
            </a:r>
          </a:p>
          <a:p>
            <a:pPr marL="788670" lvl="1" indent="-514350"/>
            <a:r>
              <a:rPr lang="en-US" dirty="0"/>
              <a:t>Intrapartum suctioning of the oropharynx before delivery of the shoulders</a:t>
            </a:r>
          </a:p>
          <a:p>
            <a:pPr lvl="0">
              <a:buNone/>
            </a:pPr>
            <a:r>
              <a:rPr lang="en-US" dirty="0"/>
              <a:t>2. Basic supportive care </a:t>
            </a:r>
            <a:r>
              <a:rPr lang="en-US" dirty="0" err="1"/>
              <a:t>standared</a:t>
            </a:r>
            <a:r>
              <a:rPr lang="en-US" dirty="0"/>
              <a:t> </a:t>
            </a:r>
            <a:r>
              <a:rPr lang="en-US" dirty="0" err="1"/>
              <a:t>Mx</a:t>
            </a:r>
            <a:r>
              <a:rPr lang="en-US" dirty="0"/>
              <a:t> of respiratory distress</a:t>
            </a:r>
          </a:p>
          <a:p>
            <a:pPr lvl="1"/>
            <a:r>
              <a:rPr lang="en-US" dirty="0"/>
              <a:t>O2 administration</a:t>
            </a:r>
          </a:p>
          <a:p>
            <a:pPr lvl="1"/>
            <a:r>
              <a:rPr lang="en-US" dirty="0"/>
              <a:t> Mechanical ventilation</a:t>
            </a:r>
          </a:p>
          <a:p>
            <a:pPr lvl="1"/>
            <a:r>
              <a:rPr lang="en-US" dirty="0"/>
              <a:t>Work up for sepsis</a:t>
            </a:r>
          </a:p>
          <a:p>
            <a:pPr lvl="0">
              <a:buNone/>
            </a:pPr>
            <a:r>
              <a:rPr lang="en-US" dirty="0"/>
              <a:t>3. Antibiotics</a:t>
            </a:r>
          </a:p>
          <a:p>
            <a:pPr lvl="1"/>
            <a:r>
              <a:rPr lang="en-US" dirty="0"/>
              <a:t>Broad-spectrum antibiotics (</a:t>
            </a:r>
            <a:r>
              <a:rPr lang="en-US" b="1" dirty="0" err="1"/>
              <a:t>ampicillin</a:t>
            </a:r>
            <a:r>
              <a:rPr lang="en-US" b="1" dirty="0"/>
              <a:t> and </a:t>
            </a:r>
            <a:r>
              <a:rPr lang="en-US" b="1" dirty="0" err="1"/>
              <a:t>gentamicin</a:t>
            </a:r>
            <a:r>
              <a:rPr lang="en-US" dirty="0"/>
              <a:t>) while awaiting the results of blood cultures</a:t>
            </a:r>
          </a:p>
          <a:p>
            <a:pPr marL="514350" indent="-514350"/>
            <a:endParaRPr lang="en-US" dirty="0"/>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42</a:t>
            </a:fld>
            <a:endParaRPr lang="en-US"/>
          </a:p>
        </p:txBody>
      </p:sp>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p:txBody>
          <a:bodyPr>
            <a:normAutofit/>
          </a:bodyPr>
          <a:lstStyle/>
          <a:p>
            <a:pPr lvl="0"/>
            <a:r>
              <a:rPr lang="en-US" b="1" u="sng" dirty="0"/>
              <a:t>Prevention</a:t>
            </a:r>
            <a:endParaRPr lang="en-US" dirty="0"/>
          </a:p>
          <a:p>
            <a:pPr lvl="1"/>
            <a:r>
              <a:rPr lang="en-US" dirty="0"/>
              <a:t>Risk of meconium aspiration may be decreased by:</a:t>
            </a:r>
          </a:p>
          <a:p>
            <a:pPr lvl="2"/>
            <a:r>
              <a:rPr lang="en-US" dirty="0"/>
              <a:t>Rapid identification of fetal distress </a:t>
            </a:r>
          </a:p>
          <a:p>
            <a:pPr lvl="2"/>
            <a:r>
              <a:rPr lang="en-US" dirty="0"/>
              <a:t>initiating prompt delivery in the presence of NRFH</a:t>
            </a:r>
          </a:p>
          <a:p>
            <a:pPr lvl="0"/>
            <a:r>
              <a:rPr lang="en-US" dirty="0"/>
              <a:t>Complications</a:t>
            </a:r>
          </a:p>
          <a:p>
            <a:pPr lvl="1"/>
            <a:r>
              <a:rPr lang="en-US" dirty="0" err="1"/>
              <a:t>Airleak</a:t>
            </a:r>
            <a:r>
              <a:rPr lang="en-US" dirty="0"/>
              <a:t> (</a:t>
            </a:r>
            <a:r>
              <a:rPr lang="en-US" dirty="0" err="1"/>
              <a:t>pneumothorax,pneumomediastinum</a:t>
            </a:r>
            <a:r>
              <a:rPr lang="en-US" dirty="0"/>
              <a:t>)</a:t>
            </a:r>
          </a:p>
          <a:p>
            <a:pPr lvl="1"/>
            <a:r>
              <a:rPr lang="en-US" dirty="0"/>
              <a:t>Most common, 15-20% </a:t>
            </a:r>
          </a:p>
          <a:p>
            <a:pPr lvl="1"/>
            <a:r>
              <a:rPr lang="en-US" dirty="0"/>
              <a:t>Persistent pulmonary hypertension</a:t>
            </a:r>
          </a:p>
          <a:p>
            <a:pPr lvl="1"/>
            <a:r>
              <a:rPr lang="en-US" i="1" dirty="0"/>
              <a:t>Chronic lung disease, </a:t>
            </a:r>
            <a:r>
              <a:rPr lang="en-US" dirty="0"/>
              <a:t>reactive airway disease</a:t>
            </a:r>
          </a:p>
          <a:p>
            <a:pPr lvl="1">
              <a:buNone/>
            </a:pPr>
            <a:endParaRPr lang="en-US" dirty="0"/>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43</a:t>
            </a:fld>
            <a:endParaRPr lang="en-US"/>
          </a:p>
        </p:txBody>
      </p:sp>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APNEA</a:t>
            </a:r>
            <a:endParaRPr lang="en-US" dirty="0"/>
          </a:p>
        </p:txBody>
      </p:sp>
      <p:sp>
        <p:nvSpPr>
          <p:cNvPr id="3" name="Content Placeholder 2"/>
          <p:cNvSpPr>
            <a:spLocks noGrp="1"/>
          </p:cNvSpPr>
          <p:nvPr>
            <p:ph idx="1"/>
          </p:nvPr>
        </p:nvSpPr>
        <p:spPr/>
        <p:txBody>
          <a:bodyPr>
            <a:normAutofit/>
          </a:bodyPr>
          <a:lstStyle/>
          <a:p>
            <a:pPr>
              <a:buFont typeface="Wingdings 2" pitchFamily="18" charset="2"/>
              <a:buNone/>
            </a:pPr>
            <a:r>
              <a:rPr lang="en-US" sz="3600" dirty="0">
                <a:solidFill>
                  <a:schemeClr val="accent1"/>
                </a:solidFill>
              </a:rPr>
              <a:t>Definition</a:t>
            </a:r>
          </a:p>
          <a:p>
            <a:r>
              <a:rPr lang="en-US" dirty="0"/>
              <a:t>Respiratory pause&gt;20 seconds or any duration if accompanied by cyanosis and </a:t>
            </a:r>
            <a:r>
              <a:rPr lang="en-US" dirty="0" err="1"/>
              <a:t>bradycardia</a:t>
            </a:r>
            <a:r>
              <a:rPr lang="en-US" dirty="0"/>
              <a:t> (HR&lt;100bpm)</a:t>
            </a:r>
          </a:p>
          <a:p>
            <a:pPr>
              <a:buFont typeface="Wingdings 2" pitchFamily="18" charset="2"/>
              <a:buNone/>
            </a:pPr>
            <a:endParaRPr lang="en-US" dirty="0"/>
          </a:p>
          <a:p>
            <a:r>
              <a:rPr lang="en-US" dirty="0"/>
              <a:t>Gestational age is the most important determinant of respiratory control, with the frequency of idiopathic apnea of prematurity being inversely related to gestational age. </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44</a:t>
            </a:fld>
            <a:endParaRPr lang="en-US"/>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pPr marL="571500" indent="-571500">
              <a:buNone/>
            </a:pPr>
            <a:r>
              <a:rPr lang="en-US" dirty="0"/>
              <a:t>classification</a:t>
            </a:r>
          </a:p>
          <a:p>
            <a:pPr marL="571500" indent="-571500">
              <a:buFont typeface="Calibri" pitchFamily="34" charset="0"/>
              <a:buAutoNum type="romanUcPeriod"/>
            </a:pPr>
            <a:r>
              <a:rPr lang="en-US" dirty="0"/>
              <a:t>Central apnea occurs when </a:t>
            </a:r>
            <a:r>
              <a:rPr lang="en-US" dirty="0" err="1"/>
              <a:t>inspiratory</a:t>
            </a:r>
            <a:r>
              <a:rPr lang="en-US" dirty="0"/>
              <a:t> effort is absent</a:t>
            </a:r>
          </a:p>
          <a:p>
            <a:pPr marL="571500" indent="-571500">
              <a:buFont typeface="Calibri" pitchFamily="34" charset="0"/>
              <a:buAutoNum type="romanUcPeriod"/>
            </a:pPr>
            <a:r>
              <a:rPr lang="en-US" dirty="0"/>
              <a:t>Obstructive apnea occurs when </a:t>
            </a:r>
            <a:r>
              <a:rPr lang="en-US" dirty="0" err="1"/>
              <a:t>inspiratory</a:t>
            </a:r>
            <a:r>
              <a:rPr lang="en-US" dirty="0"/>
              <a:t> efforts persist. Airway obstruction is present</a:t>
            </a:r>
          </a:p>
          <a:p>
            <a:pPr marL="571500" indent="-571500">
              <a:buFont typeface="Calibri" pitchFamily="34" charset="0"/>
              <a:buAutoNum type="romanUcPeriod"/>
            </a:pPr>
            <a:r>
              <a:rPr lang="en-US" dirty="0"/>
              <a:t>Mixed apnea occurs when airway obstruction with </a:t>
            </a:r>
            <a:r>
              <a:rPr lang="en-US" dirty="0" err="1"/>
              <a:t>inspiratory</a:t>
            </a:r>
            <a:r>
              <a:rPr lang="en-US" dirty="0"/>
              <a:t> efforts  precedes or follows central apnea</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45</a:t>
            </a:fld>
            <a:endParaRPr lang="en-US"/>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990600"/>
          </a:xfrm>
        </p:spPr>
        <p:txBody>
          <a:bodyPr>
            <a:normAutofit fontScale="90000"/>
          </a:bodyPr>
          <a:lstStyle/>
          <a:p>
            <a:r>
              <a:rPr lang="en-US" dirty="0"/>
              <a:t>Specific contributory causes of apnea</a:t>
            </a:r>
          </a:p>
        </p:txBody>
      </p:sp>
      <p:pic>
        <p:nvPicPr>
          <p:cNvPr id="3074" name="Picture 2"/>
          <p:cNvPicPr>
            <a:picLocks noGrp="1" noChangeAspect="1" noChangeArrowheads="1"/>
          </p:cNvPicPr>
          <p:nvPr>
            <p:ph idx="1"/>
          </p:nvPr>
        </p:nvPicPr>
        <p:blipFill>
          <a:blip r:embed="rId2"/>
          <a:srcRect/>
          <a:stretch>
            <a:fillRect/>
          </a:stretch>
        </p:blipFill>
        <p:spPr bwMode="auto">
          <a:xfrm>
            <a:off x="1371600" y="2057400"/>
            <a:ext cx="7010400" cy="4267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4365CF8-166D-4325-95FA-0520A0B16808}" type="slidenum">
              <a:rPr lang="en-US" smtClean="0"/>
              <a:pPr/>
              <a:t>46</a:t>
            </a:fld>
            <a:endParaRPr lang="en-US"/>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      pathogenesis</a:t>
            </a:r>
          </a:p>
        </p:txBody>
      </p:sp>
      <p:sp>
        <p:nvSpPr>
          <p:cNvPr id="3" name="Content Placeholder 2"/>
          <p:cNvSpPr>
            <a:spLocks noGrp="1"/>
          </p:cNvSpPr>
          <p:nvPr>
            <p:ph idx="1"/>
          </p:nvPr>
        </p:nvSpPr>
        <p:spPr>
          <a:xfrm>
            <a:off x="990600" y="1219200"/>
            <a:ext cx="7924800" cy="4906963"/>
          </a:xfrm>
        </p:spPr>
        <p:txBody>
          <a:bodyPr>
            <a:normAutofit fontScale="92500" lnSpcReduction="10000"/>
          </a:bodyPr>
          <a:lstStyle/>
          <a:p>
            <a:r>
              <a:rPr lang="en-US" b="1" dirty="0"/>
              <a:t>Developmental Immaturity of the brainstem respiratory centers </a:t>
            </a:r>
          </a:p>
          <a:p>
            <a:r>
              <a:rPr lang="en-US" b="1" dirty="0"/>
              <a:t>Chemoreceptor Response:</a:t>
            </a:r>
            <a:r>
              <a:rPr lang="en-US" dirty="0"/>
              <a:t> an attenuated response to carbon dioxide and a paradoxical response to hypoxia that results in apnea rather than hyperventilation. </a:t>
            </a:r>
          </a:p>
          <a:p>
            <a:r>
              <a:rPr lang="en-US" b="1" dirty="0"/>
              <a:t>Reflexes</a:t>
            </a:r>
          </a:p>
          <a:p>
            <a:r>
              <a:rPr lang="en-US" dirty="0"/>
              <a:t>In coordination of the tongue and other upper airway muscles involved in maintaining airway patent</a:t>
            </a:r>
          </a:p>
          <a:p>
            <a:r>
              <a:rPr lang="en-US" dirty="0"/>
              <a:t>Pharyngeal instability, neck flexion, nasal occlusion</a:t>
            </a:r>
          </a:p>
        </p:txBody>
      </p:sp>
      <p:sp>
        <p:nvSpPr>
          <p:cNvPr id="5" name="Slide Number Placeholder 4"/>
          <p:cNvSpPr>
            <a:spLocks noGrp="1"/>
          </p:cNvSpPr>
          <p:nvPr>
            <p:ph type="sldNum" sz="quarter" idx="12"/>
          </p:nvPr>
        </p:nvSpPr>
        <p:spPr/>
        <p:txBody>
          <a:bodyPr/>
          <a:lstStyle/>
          <a:p>
            <a:fld id="{C4365CF8-166D-4325-95FA-0520A0B16808}" type="slidenum">
              <a:rPr lang="en-US" smtClean="0"/>
              <a:pPr/>
              <a:t>47</a:t>
            </a:fld>
            <a:endParaRPr lang="en-US"/>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lnSpcReduction="10000"/>
          </a:bodyPr>
          <a:lstStyle/>
          <a:p>
            <a:r>
              <a:rPr lang="en-US" dirty="0"/>
              <a:t>Occurs frequently in preterm infants;  apnea immediately after birth signifies another illness </a:t>
            </a:r>
          </a:p>
          <a:p>
            <a:pPr>
              <a:buFont typeface="Wingdings 2" pitchFamily="18" charset="2"/>
              <a:buNone/>
            </a:pPr>
            <a:endParaRPr lang="en-US" dirty="0"/>
          </a:p>
          <a:p>
            <a:r>
              <a:rPr lang="en-US" dirty="0"/>
              <a:t>Onset :between  2nd–7th day of life, rare on the 1st day </a:t>
            </a:r>
          </a:p>
          <a:p>
            <a:r>
              <a:rPr lang="en-US" dirty="0"/>
              <a:t>The incidence of associated </a:t>
            </a:r>
            <a:r>
              <a:rPr lang="en-US" dirty="0" err="1"/>
              <a:t>bradycardia</a:t>
            </a:r>
            <a:r>
              <a:rPr lang="en-US" dirty="0"/>
              <a:t> increases with the length of the preceding apnea</a:t>
            </a:r>
          </a:p>
          <a:p>
            <a:pPr>
              <a:buFont typeface="Wingdings 2" pitchFamily="18" charset="2"/>
              <a:buNone/>
            </a:pPr>
            <a:endParaRPr lang="en-US" dirty="0"/>
          </a:p>
          <a:p>
            <a:r>
              <a:rPr lang="en-US" dirty="0"/>
              <a:t>Duration-usually cease by 37 weeks gestational age</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48</a:t>
            </a:fld>
            <a:endParaRPr lang="en-US"/>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     Treatment </a:t>
            </a:r>
          </a:p>
        </p:txBody>
      </p:sp>
      <p:sp>
        <p:nvSpPr>
          <p:cNvPr id="3" name="Content Placeholder 2"/>
          <p:cNvSpPr>
            <a:spLocks noGrp="1"/>
          </p:cNvSpPr>
          <p:nvPr>
            <p:ph idx="1"/>
          </p:nvPr>
        </p:nvSpPr>
        <p:spPr>
          <a:xfrm>
            <a:off x="990600" y="914400"/>
            <a:ext cx="8153400" cy="5211763"/>
          </a:xfrm>
        </p:spPr>
        <p:txBody>
          <a:bodyPr>
            <a:normAutofit fontScale="92500" lnSpcReduction="20000"/>
          </a:bodyPr>
          <a:lstStyle/>
          <a:p>
            <a:r>
              <a:rPr lang="en-US" dirty="0"/>
              <a:t>Cardio respiratory monitors for Infants at risk for apnea </a:t>
            </a:r>
          </a:p>
          <a:p>
            <a:r>
              <a:rPr lang="en-US" dirty="0"/>
              <a:t>Gentle tactile stimulation for mild and intermittent episodes. </a:t>
            </a:r>
          </a:p>
          <a:p>
            <a:r>
              <a:rPr lang="en-US" dirty="0"/>
              <a:t>Recurrent and prolonged apnea -require suctioning, repositioning, and bag and mask ventilation, oxygen administration </a:t>
            </a:r>
          </a:p>
          <a:p>
            <a:r>
              <a:rPr lang="en-US" dirty="0"/>
              <a:t>Recurrent apnea of prematurity-</a:t>
            </a:r>
            <a:r>
              <a:rPr lang="en-US" dirty="0" err="1"/>
              <a:t>theophylline</a:t>
            </a:r>
            <a:r>
              <a:rPr lang="en-US" dirty="0"/>
              <a:t> or caffeine. </a:t>
            </a:r>
          </a:p>
          <a:p>
            <a:r>
              <a:rPr lang="en-US" b="1" dirty="0" err="1"/>
              <a:t>Methylxanthines</a:t>
            </a:r>
            <a:endParaRPr lang="en-US" b="1" dirty="0"/>
          </a:p>
          <a:p>
            <a:pPr lvl="1"/>
            <a:r>
              <a:rPr lang="en-US" dirty="0"/>
              <a:t>increase central respiratory drive</a:t>
            </a:r>
          </a:p>
          <a:p>
            <a:pPr lvl="1"/>
            <a:r>
              <a:rPr lang="en-US" dirty="0"/>
              <a:t>Enhancing contractility of the diaphragm </a:t>
            </a:r>
          </a:p>
          <a:p>
            <a:pPr lvl="2"/>
            <a:r>
              <a:rPr lang="en-US" dirty="0" err="1"/>
              <a:t>Theophylline</a:t>
            </a:r>
            <a:r>
              <a:rPr lang="en-US" dirty="0"/>
              <a:t> (PO) or </a:t>
            </a:r>
            <a:r>
              <a:rPr lang="en-US" dirty="0" err="1"/>
              <a:t>Aminophylline</a:t>
            </a:r>
            <a:r>
              <a:rPr lang="en-US" dirty="0"/>
              <a:t> (IV)</a:t>
            </a:r>
          </a:p>
          <a:p>
            <a:pPr lvl="1"/>
            <a:r>
              <a:rPr lang="en-US" dirty="0"/>
              <a:t>caffeine citrate</a:t>
            </a:r>
          </a:p>
          <a:p>
            <a:endParaRPr lang="en-US" dirty="0"/>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49</a:t>
            </a:fld>
            <a:endParaRPr lang="en-US"/>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lstStyle/>
          <a:p>
            <a:r>
              <a:rPr lang="en-US" sz="2800" dirty="0"/>
              <a:t>Causes</a:t>
            </a:r>
          </a:p>
        </p:txBody>
      </p:sp>
      <p:sp>
        <p:nvSpPr>
          <p:cNvPr id="3" name="Content Placeholder 2"/>
          <p:cNvSpPr>
            <a:spLocks noGrp="1"/>
          </p:cNvSpPr>
          <p:nvPr>
            <p:ph idx="1"/>
          </p:nvPr>
        </p:nvSpPr>
        <p:spPr>
          <a:xfrm>
            <a:off x="914400" y="1219200"/>
            <a:ext cx="8229600" cy="5638800"/>
          </a:xfrm>
        </p:spPr>
        <p:txBody>
          <a:bodyPr>
            <a:normAutofit/>
          </a:bodyPr>
          <a:lstStyle/>
          <a:p>
            <a:pPr lvl="0">
              <a:buBlip>
                <a:blip r:embed="rId2"/>
              </a:buBlip>
            </a:pPr>
            <a:r>
              <a:rPr lang="en-GB" sz="2800" dirty="0"/>
              <a:t>The incidence and severity of RDS are </a:t>
            </a:r>
            <a:r>
              <a:rPr lang="en-GB" sz="2800" b="1" u="sng" dirty="0"/>
              <a:t>related inversely to the GA</a:t>
            </a:r>
            <a:r>
              <a:rPr lang="en-GB" sz="2800" dirty="0"/>
              <a:t> </a:t>
            </a:r>
          </a:p>
          <a:p>
            <a:pPr lvl="0">
              <a:buNone/>
            </a:pPr>
            <a:endParaRPr lang="en-US" sz="2800" dirty="0"/>
          </a:p>
          <a:p>
            <a:pPr lvl="0">
              <a:buBlip>
                <a:blip r:embed="rId2"/>
              </a:buBlip>
            </a:pPr>
            <a:r>
              <a:rPr lang="en-US" sz="2800" dirty="0"/>
              <a:t>The 1</a:t>
            </a:r>
            <a:r>
              <a:rPr lang="en-US" sz="2800" baseline="30000" dirty="0"/>
              <a:t>0</a:t>
            </a:r>
            <a:r>
              <a:rPr lang="en-US" sz="2800" dirty="0"/>
              <a:t> causes of RDS is </a:t>
            </a:r>
            <a:r>
              <a:rPr lang="en-US" sz="2800" b="1" u="sng" dirty="0"/>
              <a:t>inadequate pulmonary surfactant</a:t>
            </a:r>
          </a:p>
          <a:p>
            <a:pPr lvl="2">
              <a:buBlip>
                <a:blip r:embed="rId2"/>
              </a:buBlip>
            </a:pPr>
            <a:r>
              <a:rPr lang="en-US" sz="2000" dirty="0"/>
              <a:t> </a:t>
            </a:r>
            <a:r>
              <a:rPr lang="en-US" sz="2000" b="1" dirty="0">
                <a:solidFill>
                  <a:srgbClr val="0070C0"/>
                </a:solidFill>
              </a:rPr>
              <a:t>When Surfactant is deficient, the surface tension is higher and alveoli are unable and collapse at end of expiration. </a:t>
            </a:r>
          </a:p>
          <a:p>
            <a:pPr lvl="0">
              <a:buBlip>
                <a:blip r:embed="rId2"/>
              </a:buBlip>
            </a:pPr>
            <a:r>
              <a:rPr lang="en-GB" sz="2800" dirty="0"/>
              <a:t>Common causes of RDS or HMD are classified into </a:t>
            </a:r>
            <a:r>
              <a:rPr lang="en-GB" sz="2800" b="1" u="sng" dirty="0"/>
              <a:t>Pulmonary</a:t>
            </a:r>
            <a:r>
              <a:rPr lang="en-GB" sz="2800" dirty="0"/>
              <a:t> and </a:t>
            </a:r>
            <a:r>
              <a:rPr lang="en-GB" sz="2800" b="1" u="sng" dirty="0"/>
              <a:t>extra pulmonary </a:t>
            </a:r>
            <a:endParaRPr lang="en-US" sz="2800" b="1" u="sng" dirty="0"/>
          </a:p>
          <a:p>
            <a:pPr>
              <a:buNone/>
            </a:pPr>
            <a:endParaRPr lang="en-US" sz="2800" dirty="0"/>
          </a:p>
        </p:txBody>
      </p:sp>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sz="2800" b="1" u="sng" dirty="0"/>
              <a:t>Transient tachypnea of the new born </a:t>
            </a:r>
            <a:br>
              <a:rPr lang="en-US" sz="2800" dirty="0"/>
            </a:br>
            <a:endParaRPr lang="en-US" sz="2800" dirty="0"/>
          </a:p>
        </p:txBody>
      </p:sp>
      <p:sp>
        <p:nvSpPr>
          <p:cNvPr id="3" name="Content Placeholder 2"/>
          <p:cNvSpPr>
            <a:spLocks noGrp="1"/>
          </p:cNvSpPr>
          <p:nvPr>
            <p:ph idx="1"/>
          </p:nvPr>
        </p:nvSpPr>
        <p:spPr>
          <a:xfrm>
            <a:off x="990600" y="1752600"/>
            <a:ext cx="8153400" cy="5105400"/>
          </a:xfrm>
        </p:spPr>
        <p:txBody>
          <a:bodyPr>
            <a:normAutofit fontScale="92500" lnSpcReduction="20000"/>
          </a:bodyPr>
          <a:lstStyle/>
          <a:p>
            <a:r>
              <a:rPr lang="en-US" sz="2800" dirty="0"/>
              <a:t>The syndrome is secondary to </a:t>
            </a:r>
            <a:r>
              <a:rPr lang="en-US" sz="2800" b="1" dirty="0"/>
              <a:t>slow absorption of fetal lung fluid</a:t>
            </a:r>
            <a:r>
              <a:rPr lang="en-US" sz="2800" dirty="0"/>
              <a:t> resulting in decreased pulmonary compliance and tidal volume and increase dead space </a:t>
            </a:r>
          </a:p>
          <a:p>
            <a:r>
              <a:rPr lang="en-US" sz="2800" dirty="0"/>
              <a:t>The most common predisposing factor is C/S delivery b/c the thorax hasn’t been squeezed </a:t>
            </a:r>
          </a:p>
          <a:p>
            <a:pPr>
              <a:buNone/>
            </a:pPr>
            <a:r>
              <a:rPr lang="en-US" sz="2800" b="1" dirty="0"/>
              <a:t>CM</a:t>
            </a:r>
            <a:endParaRPr lang="en-US" sz="2800" dirty="0"/>
          </a:p>
          <a:p>
            <a:pPr lvl="1"/>
            <a:r>
              <a:rPr lang="en-US" sz="2400" dirty="0"/>
              <a:t>early onset on Tachypnea, granting, cyanosis </a:t>
            </a:r>
          </a:p>
          <a:p>
            <a:pPr lvl="1"/>
            <a:r>
              <a:rPr lang="en-US" sz="2400" dirty="0"/>
              <a:t>Patient usually recovers rapidly within 3 days </a:t>
            </a:r>
          </a:p>
          <a:p>
            <a:pPr lvl="1"/>
            <a:r>
              <a:rPr lang="en-US" sz="2400" dirty="0"/>
              <a:t>clear chest without </a:t>
            </a:r>
            <a:r>
              <a:rPr lang="en-US" sz="2400" dirty="0" err="1"/>
              <a:t>rales</a:t>
            </a:r>
            <a:r>
              <a:rPr lang="en-US" sz="2400" dirty="0"/>
              <a:t> or </a:t>
            </a:r>
            <a:r>
              <a:rPr lang="en-US" sz="2400" dirty="0" err="1"/>
              <a:t>ronchi</a:t>
            </a:r>
            <a:endParaRPr lang="en-US" sz="2400" dirty="0"/>
          </a:p>
          <a:p>
            <a:pPr lvl="1"/>
            <a:r>
              <a:rPr lang="en-US" sz="2400" dirty="0"/>
              <a:t>hypoxia and acidosis is not common </a:t>
            </a:r>
          </a:p>
          <a:p>
            <a:r>
              <a:rPr lang="en-US" sz="2800" dirty="0"/>
              <a:t>The distinctive features of transient tachypnea from HMD </a:t>
            </a:r>
          </a:p>
          <a:p>
            <a:pPr lvl="1"/>
            <a:r>
              <a:rPr lang="en-US" sz="2400" b="1" dirty="0"/>
              <a:t>infant suddenly recover and absence of x-ray findings has been seen in transient tachypnea</a:t>
            </a:r>
          </a:p>
        </p:txBody>
      </p:sp>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a:t>Persistent pulmonary </a:t>
            </a:r>
            <a:r>
              <a:rPr lang="en-US" sz="2800" b="1" u="sng" dirty="0" err="1"/>
              <a:t>hypertention</a:t>
            </a:r>
            <a:r>
              <a:rPr lang="en-US" sz="2800" b="1" u="sng" dirty="0"/>
              <a:t>(PPHN) or persistent fetal circulation</a:t>
            </a:r>
            <a:r>
              <a:rPr lang="en-US" sz="2800" b="1" dirty="0"/>
              <a:t> (PFC) of the new born </a:t>
            </a:r>
            <a:br>
              <a:rPr lang="en-US" sz="2800" dirty="0"/>
            </a:br>
            <a:endParaRPr lang="en-US" sz="2800" dirty="0"/>
          </a:p>
        </p:txBody>
      </p:sp>
      <p:sp>
        <p:nvSpPr>
          <p:cNvPr id="3" name="Content Placeholder 2"/>
          <p:cNvSpPr>
            <a:spLocks noGrp="1"/>
          </p:cNvSpPr>
          <p:nvPr>
            <p:ph idx="1"/>
          </p:nvPr>
        </p:nvSpPr>
        <p:spPr>
          <a:xfrm>
            <a:off x="381000" y="2057400"/>
            <a:ext cx="8763000" cy="4800600"/>
          </a:xfrm>
        </p:spPr>
        <p:txBody>
          <a:bodyPr>
            <a:normAutofit/>
          </a:bodyPr>
          <a:lstStyle/>
          <a:p>
            <a:r>
              <a:rPr lang="en-US" sz="2800" dirty="0"/>
              <a:t>The problem might occur following new born problems/several event  causing asphyxia, MAS,  streptococcal sepsis, HMD hypoglycemia, polycytemia, pulmonary hypoplesia, diaphragmatic hernia </a:t>
            </a:r>
          </a:p>
          <a:p>
            <a:pPr>
              <a:buNone/>
            </a:pPr>
            <a:r>
              <a:rPr lang="en-US" sz="2800" b="1" dirty="0"/>
              <a:t>Pathogenesis </a:t>
            </a:r>
            <a:endParaRPr lang="en-US" sz="2800" dirty="0"/>
          </a:p>
          <a:p>
            <a:r>
              <a:rPr lang="en-US" sz="2800" dirty="0"/>
              <a:t>-it occurs as a result of right  to left (R-L) shunting of blood away from the lungs and through the fetal ductus arteriosus  and patent foramen ovale.</a:t>
            </a:r>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a:t>
            </a:r>
          </a:p>
        </p:txBody>
      </p:sp>
      <p:sp>
        <p:nvSpPr>
          <p:cNvPr id="3" name="Content Placeholder 2"/>
          <p:cNvSpPr>
            <a:spLocks noGrp="1"/>
          </p:cNvSpPr>
          <p:nvPr>
            <p:ph idx="1"/>
          </p:nvPr>
        </p:nvSpPr>
        <p:spPr>
          <a:xfrm>
            <a:off x="1143000" y="1143000"/>
            <a:ext cx="8001000" cy="5715000"/>
          </a:xfrm>
        </p:spPr>
        <p:txBody>
          <a:bodyPr>
            <a:normAutofit/>
          </a:bodyPr>
          <a:lstStyle/>
          <a:p>
            <a:pPr>
              <a:buNone/>
            </a:pPr>
            <a:r>
              <a:rPr lang="en-US" sz="2800" b="1" dirty="0"/>
              <a:t>C/M</a:t>
            </a:r>
            <a:endParaRPr lang="en-US" sz="2800" dirty="0"/>
          </a:p>
          <a:p>
            <a:r>
              <a:rPr lang="en-US" sz="2800" dirty="0"/>
              <a:t>-infants will be sick in delivery room or within 72 hrs of life </a:t>
            </a:r>
          </a:p>
          <a:p>
            <a:r>
              <a:rPr lang="en-US" sz="2800" dirty="0"/>
              <a:t>cyanosis, tachypnea, </a:t>
            </a:r>
          </a:p>
          <a:p>
            <a:r>
              <a:rPr lang="en-US" sz="2800" dirty="0"/>
              <a:t>granting, flaring, retractions, </a:t>
            </a:r>
          </a:p>
          <a:p>
            <a:r>
              <a:rPr lang="en-US" sz="2800" dirty="0"/>
              <a:t>tachycardia  and shock </a:t>
            </a:r>
          </a:p>
          <a:p>
            <a:pPr>
              <a:buNone/>
            </a:pPr>
            <a:r>
              <a:rPr lang="en-US" sz="2800" b="1" dirty="0"/>
              <a:t>DX</a:t>
            </a:r>
            <a:endParaRPr lang="en-US" sz="2800" dirty="0"/>
          </a:p>
          <a:p>
            <a:r>
              <a:rPr lang="en-US" sz="2800" dirty="0"/>
              <a:t>CXR, ECG </a:t>
            </a:r>
          </a:p>
          <a:p>
            <a:pPr>
              <a:buNone/>
            </a:pPr>
            <a:r>
              <a:rPr lang="en-US" sz="2800" b="1" dirty="0"/>
              <a:t>Treatment </a:t>
            </a:r>
            <a:endParaRPr lang="en-US" sz="2800" dirty="0"/>
          </a:p>
          <a:p>
            <a:r>
              <a:rPr lang="en-US" sz="2800" dirty="0"/>
              <a:t>improving oxygenation </a:t>
            </a:r>
          </a:p>
          <a:p>
            <a:r>
              <a:rPr lang="en-US" sz="2800" dirty="0"/>
              <a:t>correct predisposing factors </a:t>
            </a:r>
          </a:p>
          <a:p>
            <a:endParaRPr lang="en-US" sz="2800" dirty="0"/>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Fig –showing fetal circulation </a:t>
            </a:r>
            <a:br>
              <a:rPr lang="en-US" sz="2800" dirty="0"/>
            </a:br>
            <a:endParaRPr lang="en-US" sz="2800" dirty="0"/>
          </a:p>
        </p:txBody>
      </p:sp>
      <p:pic>
        <p:nvPicPr>
          <p:cNvPr id="4" name="Content Placeholder 3" descr="Fetal Circulation"/>
          <p:cNvPicPr>
            <a:picLocks noGrp="1"/>
          </p:cNvPicPr>
          <p:nvPr>
            <p:ph idx="1"/>
          </p:nvPr>
        </p:nvPicPr>
        <p:blipFill>
          <a:blip r:embed="rId2" cstate="print"/>
          <a:srcRect/>
          <a:stretch>
            <a:fillRect/>
          </a:stretch>
        </p:blipFill>
        <p:spPr bwMode="auto">
          <a:xfrm>
            <a:off x="685800" y="1600200"/>
            <a:ext cx="7315199" cy="4648200"/>
          </a:xfrm>
          <a:prstGeom prst="rect">
            <a:avLst/>
          </a:prstGeom>
          <a:noFill/>
          <a:ln w="9525">
            <a:noFill/>
            <a:miter lim="800000"/>
            <a:headEnd/>
            <a:tailEnd/>
          </a:ln>
        </p:spPr>
      </p:pic>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dirty="0"/>
              <a:t>References </a:t>
            </a:r>
          </a:p>
        </p:txBody>
      </p:sp>
      <p:sp>
        <p:nvSpPr>
          <p:cNvPr id="3" name="Content Placeholder 2"/>
          <p:cNvSpPr>
            <a:spLocks noGrp="1"/>
          </p:cNvSpPr>
          <p:nvPr>
            <p:ph idx="1"/>
          </p:nvPr>
        </p:nvSpPr>
        <p:spPr>
          <a:xfrm>
            <a:off x="457200" y="1752600"/>
            <a:ext cx="8229600" cy="4821936"/>
          </a:xfrm>
        </p:spPr>
        <p:txBody>
          <a:bodyPr>
            <a:normAutofit fontScale="92500" lnSpcReduction="10000"/>
          </a:bodyPr>
          <a:lstStyle/>
          <a:p>
            <a:pPr>
              <a:buNone/>
            </a:pPr>
            <a:r>
              <a:rPr lang="en-US" dirty="0"/>
              <a:t>1. Nelson Textbook of Pediatrics, 18th </a:t>
            </a:r>
            <a:r>
              <a:rPr lang="en-US" dirty="0" err="1"/>
              <a:t>ed</a:t>
            </a:r>
            <a:r>
              <a:rPr lang="en-US" dirty="0"/>
              <a:t>, respiratory tract disorders </a:t>
            </a:r>
          </a:p>
          <a:p>
            <a:pPr>
              <a:buNone/>
            </a:pPr>
            <a:r>
              <a:rPr lang="en-US" dirty="0"/>
              <a:t>2. </a:t>
            </a:r>
            <a:r>
              <a:rPr lang="en-US" dirty="0" err="1"/>
              <a:t>Fanaroff</a:t>
            </a:r>
            <a:r>
              <a:rPr lang="en-US" dirty="0"/>
              <a:t> and Martin's Neonatal-</a:t>
            </a:r>
            <a:r>
              <a:rPr lang="en-US" dirty="0" err="1"/>
              <a:t>Perinatal</a:t>
            </a:r>
            <a:r>
              <a:rPr lang="en-US" dirty="0"/>
              <a:t> Medicine, 8th </a:t>
            </a:r>
            <a:r>
              <a:rPr lang="en-US" dirty="0" err="1"/>
              <a:t>ed</a:t>
            </a:r>
            <a:r>
              <a:rPr lang="en-US" dirty="0"/>
              <a:t>, Respiratory Disorders in Preterm and Term Infants</a:t>
            </a:r>
          </a:p>
          <a:p>
            <a:pPr>
              <a:buNone/>
            </a:pPr>
            <a:r>
              <a:rPr lang="en-US" dirty="0"/>
              <a:t>3. Manual of neonatal care, 6</a:t>
            </a:r>
            <a:r>
              <a:rPr lang="en-US" baseline="30000" dirty="0"/>
              <a:t>th</a:t>
            </a:r>
            <a:r>
              <a:rPr lang="en-US" dirty="0"/>
              <a:t> </a:t>
            </a:r>
            <a:r>
              <a:rPr lang="en-US" dirty="0" err="1"/>
              <a:t>ed</a:t>
            </a:r>
            <a:endParaRPr lang="en-US" dirty="0"/>
          </a:p>
          <a:p>
            <a:pPr>
              <a:buNone/>
            </a:pPr>
            <a:r>
              <a:rPr lang="en-US" dirty="0"/>
              <a:t>4. Anne </a:t>
            </a:r>
            <a:r>
              <a:rPr lang="en-US" dirty="0" err="1"/>
              <a:t>Greenough</a:t>
            </a:r>
            <a:r>
              <a:rPr lang="en-US" dirty="0"/>
              <a:t>, Anthony D Milner, Neonatal respiratory disorders, 2</a:t>
            </a:r>
            <a:r>
              <a:rPr lang="en-US" baseline="30000" dirty="0"/>
              <a:t>nd</a:t>
            </a:r>
            <a:r>
              <a:rPr lang="en-US" dirty="0"/>
              <a:t> </a:t>
            </a:r>
            <a:r>
              <a:rPr lang="en-US" dirty="0" err="1"/>
              <a:t>ed</a:t>
            </a:r>
            <a:endParaRPr lang="en-US" dirty="0"/>
          </a:p>
          <a:p>
            <a:pPr>
              <a:buNone/>
            </a:pPr>
            <a:r>
              <a:rPr lang="en-US" dirty="0"/>
              <a:t>5. </a:t>
            </a:r>
            <a:r>
              <a:rPr lang="en-US" dirty="0" err="1"/>
              <a:t>UpToDate</a:t>
            </a:r>
            <a:r>
              <a:rPr lang="en-US" dirty="0"/>
              <a:t> , 17.3, 2009</a:t>
            </a:r>
          </a:p>
          <a:p>
            <a:pPr>
              <a:buNone/>
            </a:pPr>
            <a:r>
              <a:rPr lang="en-US" dirty="0"/>
              <a:t>6. Pediatrics in review , Newborn Respiratory Disorders, Jamie B. Warren and </a:t>
            </a:r>
            <a:r>
              <a:rPr lang="en-US" dirty="0" err="1"/>
              <a:t>JoDee</a:t>
            </a:r>
            <a:r>
              <a:rPr lang="en-US" dirty="0"/>
              <a:t> M. Anderson,</a:t>
            </a:r>
            <a:r>
              <a:rPr lang="en-US" i="1" dirty="0"/>
              <a:t> </a:t>
            </a:r>
            <a:r>
              <a:rPr lang="en-US" i="1" dirty="0" err="1"/>
              <a:t>Pediatr</a:t>
            </a:r>
            <a:r>
              <a:rPr lang="en-US" i="1" dirty="0"/>
              <a:t>. Rev. 2010;31;487-496</a:t>
            </a: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54</a:t>
            </a:fld>
            <a:endParaRPr lang="en-US"/>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ahoma" pitchFamily="34" charset="0"/>
                <a:ea typeface="Tahoma" pitchFamily="34" charset="0"/>
                <a:cs typeface="Tahoma" pitchFamily="34" charset="0"/>
              </a:rPr>
              <a:t> </a:t>
            </a:r>
            <a:r>
              <a:rPr lang="en-US" b="1" dirty="0">
                <a:solidFill>
                  <a:srgbClr val="002060"/>
                </a:solidFill>
                <a:latin typeface="Tahoma" pitchFamily="34" charset="0"/>
                <a:ea typeface="Tahoma" pitchFamily="34" charset="0"/>
                <a:cs typeface="Tahoma" pitchFamily="34" charset="0"/>
              </a:rPr>
              <a:t>Neonatal Sepsis</a:t>
            </a:r>
            <a:endParaRPr lang="en-US" dirty="0"/>
          </a:p>
        </p:txBody>
      </p:sp>
      <p:sp>
        <p:nvSpPr>
          <p:cNvPr id="3" name="Content Placeholder 2"/>
          <p:cNvSpPr>
            <a:spLocks noGrp="1"/>
          </p:cNvSpPr>
          <p:nvPr>
            <p:ph idx="1"/>
          </p:nvPr>
        </p:nvSpPr>
        <p:spPr/>
        <p:txBody>
          <a:bodyPr/>
          <a:lstStyle/>
          <a:p>
            <a:pPr>
              <a:buNone/>
            </a:pPr>
            <a:r>
              <a:rPr lang="en-US" dirty="0"/>
              <a:t>Objectives</a:t>
            </a:r>
          </a:p>
          <a:p>
            <a:r>
              <a:rPr lang="en-US" dirty="0"/>
              <a:t>Define neonatal sepsis </a:t>
            </a:r>
          </a:p>
          <a:p>
            <a:r>
              <a:rPr lang="en-US" dirty="0"/>
              <a:t>Identify causes of neonatal sepsis </a:t>
            </a:r>
          </a:p>
          <a:p>
            <a:r>
              <a:rPr lang="en-US" dirty="0"/>
              <a:t>Compare and contrast EONS and LONS</a:t>
            </a:r>
          </a:p>
          <a:p>
            <a:r>
              <a:rPr lang="en-US" dirty="0"/>
              <a:t>Manage neonatal sepsis </a:t>
            </a: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7467600" cy="868362"/>
          </a:xfrm>
        </p:spPr>
        <p:txBody>
          <a:bodyPr>
            <a:normAutofit/>
          </a:bodyPr>
          <a:lstStyle/>
          <a:p>
            <a:r>
              <a:rPr lang="en-US" sz="2400" b="1" dirty="0">
                <a:solidFill>
                  <a:srgbClr val="FF0000"/>
                </a:solidFill>
                <a:latin typeface="Tahoma" pitchFamily="34" charset="0"/>
                <a:ea typeface="Tahoma" pitchFamily="34" charset="0"/>
                <a:cs typeface="Tahoma" pitchFamily="34" charset="0"/>
              </a:rPr>
              <a:t>          </a:t>
            </a:r>
            <a:r>
              <a:rPr lang="en-US" sz="2400" b="1" dirty="0">
                <a:solidFill>
                  <a:srgbClr val="002060"/>
                </a:solidFill>
                <a:latin typeface="Tahoma" pitchFamily="34" charset="0"/>
                <a:ea typeface="Tahoma" pitchFamily="34" charset="0"/>
                <a:cs typeface="Tahoma" pitchFamily="34" charset="0"/>
              </a:rPr>
              <a:t>Neonatal Sepsis</a:t>
            </a:r>
          </a:p>
        </p:txBody>
      </p:sp>
      <p:sp>
        <p:nvSpPr>
          <p:cNvPr id="3075" name="Rectangle 3"/>
          <p:cNvSpPr>
            <a:spLocks noGrp="1" noChangeArrowheads="1"/>
          </p:cNvSpPr>
          <p:nvPr>
            <p:ph sz="quarter" idx="1"/>
          </p:nvPr>
        </p:nvSpPr>
        <p:spPr>
          <a:xfrm>
            <a:off x="457200" y="1219200"/>
            <a:ext cx="8686800" cy="5410200"/>
          </a:xfrm>
        </p:spPr>
        <p:txBody>
          <a:bodyPr>
            <a:normAutofit lnSpcReduction="10000"/>
          </a:bodyPr>
          <a:lstStyle/>
          <a:p>
            <a:pPr>
              <a:buBlip>
                <a:blip r:embed="rId2"/>
              </a:buBlip>
            </a:pPr>
            <a:r>
              <a:rPr lang="en-US" sz="2400" dirty="0">
                <a:latin typeface="Tahoma" pitchFamily="34" charset="0"/>
                <a:ea typeface="Tahoma" pitchFamily="34" charset="0"/>
                <a:cs typeface="Tahoma" pitchFamily="34" charset="0"/>
              </a:rPr>
              <a:t>Neonatal sepsis is a  </a:t>
            </a:r>
            <a:r>
              <a:rPr lang="en-US" sz="2400" u="sng" dirty="0">
                <a:latin typeface="Tahoma" pitchFamily="34" charset="0"/>
                <a:ea typeface="Tahoma" pitchFamily="34" charset="0"/>
                <a:cs typeface="Tahoma" pitchFamily="34" charset="0"/>
              </a:rPr>
              <a:t>clinical syndrome characterized by systemic signs of infection, accompanied by bacteremia </a:t>
            </a:r>
            <a:r>
              <a:rPr lang="en-US" sz="2400" dirty="0">
                <a:latin typeface="Tahoma" pitchFamily="34" charset="0"/>
                <a:ea typeface="Tahoma" pitchFamily="34" charset="0"/>
                <a:cs typeface="Tahoma" pitchFamily="34" charset="0"/>
              </a:rPr>
              <a:t>in the first month of life. </a:t>
            </a:r>
          </a:p>
          <a:p>
            <a:pPr>
              <a:buNone/>
            </a:pPr>
            <a:endParaRPr lang="en-US" sz="2400" dirty="0">
              <a:latin typeface="Tahoma" pitchFamily="34" charset="0"/>
              <a:ea typeface="Tahoma" pitchFamily="34" charset="0"/>
              <a:cs typeface="Tahoma" pitchFamily="34" charset="0"/>
            </a:endParaRPr>
          </a:p>
          <a:p>
            <a:pPr>
              <a:buBlip>
                <a:blip r:embed="rId2"/>
              </a:buBlip>
            </a:pPr>
            <a:r>
              <a:rPr lang="en-US" sz="2400" dirty="0">
                <a:latin typeface="Tahoma" pitchFamily="34" charset="0"/>
                <a:ea typeface="Tahoma" pitchFamily="34" charset="0"/>
                <a:cs typeface="Tahoma" pitchFamily="34" charset="0"/>
              </a:rPr>
              <a:t>Frequent and important cause of mortality and morbidity </a:t>
            </a:r>
          </a:p>
          <a:p>
            <a:pPr marL="548640" lvl="1">
              <a:spcBef>
                <a:spcPts val="370"/>
              </a:spcBef>
              <a:buFont typeface="Wingdings" pitchFamily="2" charset="2"/>
              <a:buChar char="Ø"/>
              <a:defRPr/>
            </a:pPr>
            <a:r>
              <a:rPr lang="en-US" sz="2400" dirty="0">
                <a:solidFill>
                  <a:srgbClr val="FF0000"/>
                </a:solidFill>
                <a:latin typeface="Tahoma" pitchFamily="34" charset="0"/>
                <a:ea typeface="Tahoma" pitchFamily="34" charset="0"/>
                <a:cs typeface="Tahoma" pitchFamily="34" charset="0"/>
              </a:rPr>
              <a:t>2</a:t>
            </a:r>
            <a:r>
              <a:rPr lang="en-US" sz="2400" dirty="0">
                <a:latin typeface="Tahoma" pitchFamily="34" charset="0"/>
                <a:ea typeface="Tahoma" pitchFamily="34" charset="0"/>
                <a:cs typeface="Tahoma" pitchFamily="34" charset="0"/>
              </a:rPr>
              <a:t>% of fetus infected in </a:t>
            </a:r>
            <a:r>
              <a:rPr lang="en-US" sz="2400" dirty="0" err="1">
                <a:latin typeface="Tahoma" pitchFamily="34" charset="0"/>
                <a:ea typeface="Tahoma" pitchFamily="34" charset="0"/>
                <a:cs typeface="Tahoma" pitchFamily="34" charset="0"/>
              </a:rPr>
              <a:t>utero</a:t>
            </a:r>
            <a:r>
              <a:rPr lang="en-US" sz="2400" dirty="0">
                <a:latin typeface="Tahoma" pitchFamily="34" charset="0"/>
                <a:ea typeface="Tahoma" pitchFamily="34" charset="0"/>
                <a:cs typeface="Tahoma" pitchFamily="34" charset="0"/>
              </a:rPr>
              <a:t> </a:t>
            </a:r>
          </a:p>
          <a:p>
            <a:pPr marL="548640" lvl="1">
              <a:spcBef>
                <a:spcPts val="370"/>
              </a:spcBef>
              <a:buFont typeface="Wingdings" pitchFamily="2" charset="2"/>
              <a:buChar char="Ø"/>
              <a:defRPr/>
            </a:pPr>
            <a:r>
              <a:rPr lang="en-US" sz="2400" dirty="0">
                <a:solidFill>
                  <a:srgbClr val="FF0000"/>
                </a:solidFill>
                <a:latin typeface="Tahoma" pitchFamily="34" charset="0"/>
                <a:ea typeface="Tahoma" pitchFamily="34" charset="0"/>
                <a:cs typeface="Tahoma" pitchFamily="34" charset="0"/>
              </a:rPr>
              <a:t>10</a:t>
            </a:r>
            <a:r>
              <a:rPr lang="en-US" sz="2400" dirty="0">
                <a:latin typeface="Tahoma" pitchFamily="34" charset="0"/>
                <a:ea typeface="Tahoma" pitchFamily="34" charset="0"/>
                <a:cs typeface="Tahoma" pitchFamily="34" charset="0"/>
              </a:rPr>
              <a:t>% of infants – infection in the first month</a:t>
            </a:r>
          </a:p>
          <a:p>
            <a:pPr marL="274320" indent="-274320">
              <a:spcBef>
                <a:spcPts val="580"/>
              </a:spcBef>
              <a:buBlip>
                <a:blip r:embed="rId2"/>
              </a:buBlip>
              <a:defRPr/>
            </a:pPr>
            <a:r>
              <a:rPr lang="en-US" sz="2400" dirty="0">
                <a:latin typeface="Tahoma" pitchFamily="34" charset="0"/>
                <a:ea typeface="Tahoma" pitchFamily="34" charset="0"/>
                <a:cs typeface="Tahoma" pitchFamily="34" charset="0"/>
              </a:rPr>
              <a:t>Are unique </a:t>
            </a:r>
          </a:p>
          <a:p>
            <a:pPr marL="548640" lvl="1">
              <a:spcBef>
                <a:spcPts val="370"/>
              </a:spcBef>
              <a:buFont typeface="Wingdings" pitchFamily="2" charset="2"/>
              <a:buChar char="Ø"/>
              <a:defRPr/>
            </a:pPr>
            <a:r>
              <a:rPr lang="en-US" sz="2400" dirty="0">
                <a:latin typeface="Tahoma" pitchFamily="34" charset="0"/>
                <a:ea typeface="Tahoma" pitchFamily="34" charset="0"/>
                <a:cs typeface="Tahoma" pitchFamily="34" charset="0"/>
              </a:rPr>
              <a:t>Infectious agents from mother</a:t>
            </a:r>
          </a:p>
          <a:p>
            <a:pPr marL="548640" lvl="1">
              <a:spcBef>
                <a:spcPts val="370"/>
              </a:spcBef>
              <a:buFont typeface="Wingdings" pitchFamily="2" charset="2"/>
              <a:buChar char="Ø"/>
              <a:defRPr/>
            </a:pPr>
            <a:r>
              <a:rPr lang="en-US" sz="2400" dirty="0">
                <a:latin typeface="Tahoma" pitchFamily="34" charset="0"/>
                <a:ea typeface="Tahoma" pitchFamily="34" charset="0"/>
                <a:cs typeface="Tahoma" pitchFamily="34" charset="0"/>
              </a:rPr>
              <a:t>Neonates less capable of responding to infections (immunologic deficiency)</a:t>
            </a:r>
          </a:p>
          <a:p>
            <a:pPr marL="548640" lvl="1">
              <a:spcBef>
                <a:spcPts val="370"/>
              </a:spcBef>
              <a:buFont typeface="Wingdings" pitchFamily="2" charset="2"/>
              <a:buChar char="Ø"/>
              <a:defRPr/>
            </a:pPr>
            <a:r>
              <a:rPr lang="en-US" sz="2400" dirty="0">
                <a:latin typeface="Tahoma" pitchFamily="34" charset="0"/>
                <a:ea typeface="Tahoma" pitchFamily="34" charset="0"/>
                <a:cs typeface="Tahoma" pitchFamily="34" charset="0"/>
              </a:rPr>
              <a:t>Coexisting conditions </a:t>
            </a:r>
            <a:r>
              <a:rPr lang="en-US" sz="2400" dirty="0">
                <a:solidFill>
                  <a:srgbClr val="FF0000"/>
                </a:solidFill>
                <a:latin typeface="Tahoma" pitchFamily="34" charset="0"/>
                <a:ea typeface="Tahoma" pitchFamily="34" charset="0"/>
                <a:cs typeface="Tahoma" pitchFamily="34" charset="0"/>
              </a:rPr>
              <a:t>complicate</a:t>
            </a:r>
            <a:r>
              <a:rPr lang="en-US" sz="2400" dirty="0">
                <a:latin typeface="Tahoma" pitchFamily="34" charset="0"/>
                <a:ea typeface="Tahoma" pitchFamily="34" charset="0"/>
                <a:cs typeface="Tahoma" pitchFamily="34" charset="0"/>
              </a:rPr>
              <a:t> the diagnosis and mgt.</a:t>
            </a:r>
          </a:p>
          <a:p>
            <a:pPr marL="548640" lvl="1">
              <a:spcBef>
                <a:spcPts val="370"/>
              </a:spcBef>
              <a:buFont typeface="Wingdings" pitchFamily="2" charset="2"/>
              <a:buChar char="Ø"/>
              <a:defRPr/>
            </a:pPr>
            <a:r>
              <a:rPr lang="en-US" sz="2400" dirty="0">
                <a:latin typeface="Tahoma" pitchFamily="34" charset="0"/>
                <a:ea typeface="Tahoma" pitchFamily="34" charset="0"/>
                <a:cs typeface="Tahoma" pitchFamily="34" charset="0"/>
              </a:rPr>
              <a:t>Clinical manifestations vary</a:t>
            </a:r>
          </a:p>
          <a:p>
            <a:pPr marL="548640" lvl="1">
              <a:spcBef>
                <a:spcPts val="370"/>
              </a:spcBef>
              <a:buFont typeface="Wingdings" pitchFamily="2" charset="2"/>
              <a:buChar char="Ø"/>
              <a:defRPr/>
            </a:pPr>
            <a:r>
              <a:rPr lang="en-US" sz="2400" dirty="0">
                <a:latin typeface="Tahoma" pitchFamily="34" charset="0"/>
                <a:ea typeface="Tahoma" pitchFamily="34" charset="0"/>
                <a:cs typeface="Tahoma" pitchFamily="34" charset="0"/>
              </a:rPr>
              <a:t>Source maternal infection often </a:t>
            </a:r>
            <a:r>
              <a:rPr lang="en-US" sz="2400" dirty="0">
                <a:solidFill>
                  <a:srgbClr val="FF0000"/>
                </a:solidFill>
                <a:latin typeface="Tahoma" pitchFamily="34" charset="0"/>
                <a:ea typeface="Tahoma" pitchFamily="34" charset="0"/>
                <a:cs typeface="Tahoma" pitchFamily="34" charset="0"/>
              </a:rPr>
              <a:t>undiagnosed</a:t>
            </a:r>
            <a:r>
              <a:rPr lang="en-US" sz="2400" dirty="0">
                <a:latin typeface="Tahoma" pitchFamily="34" charset="0"/>
                <a:ea typeface="Tahoma" pitchFamily="34" charset="0"/>
                <a:cs typeface="Tahoma" pitchFamily="34" charset="0"/>
              </a:rPr>
              <a:t>.  </a:t>
            </a:r>
          </a:p>
          <a:p>
            <a:pPr>
              <a:buFont typeface="Wingdings" pitchFamily="2" charset="2"/>
              <a:buNone/>
            </a:pPr>
            <a:endParaRPr lang="en-US" sz="2400" dirty="0">
              <a:latin typeface="Tahoma" pitchFamily="34" charset="0"/>
              <a:ea typeface="Tahoma" pitchFamily="34" charset="0"/>
              <a:cs typeface="Tahoma" pitchFamily="34" charset="0"/>
            </a:endParaRPr>
          </a:p>
        </p:txBody>
      </p:sp>
      <p:sp>
        <p:nvSpPr>
          <p:cNvPr id="4" name="Date Placeholder 3"/>
          <p:cNvSpPr>
            <a:spLocks noGrp="1"/>
          </p:cNvSpPr>
          <p:nvPr>
            <p:ph type="dt" sz="half" idx="4294967295"/>
          </p:nvPr>
        </p:nvSpPr>
        <p:spPr>
          <a:xfrm rot="5400000">
            <a:off x="7589520" y="1081851"/>
            <a:ext cx="2011680" cy="384048"/>
          </a:xfrm>
          <a:prstGeom prst="rect">
            <a:avLst/>
          </a:prstGeom>
        </p:spPr>
        <p:txBody>
          <a:bodyPr/>
          <a:lstStyle/>
          <a:p>
            <a:fld id="{E9F480F8-2AA6-4331-B07D-4CB41757D921}" type="datetime1">
              <a:rPr lang="en-US" smtClean="0"/>
              <a:pPr/>
              <a:t>4/27/2020</a:t>
            </a:fld>
            <a:endParaRPr lang="en-US"/>
          </a:p>
        </p:txBody>
      </p:sp>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91192120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143000"/>
            <a:ext cx="8229600" cy="381000"/>
          </a:xfrm>
        </p:spPr>
        <p:txBody>
          <a:bodyPr>
            <a:normAutofit fontScale="90000"/>
          </a:bodyPr>
          <a:lstStyle/>
          <a:p>
            <a:pPr eaLnBrk="1" hangingPunct="1"/>
            <a:r>
              <a:rPr lang="en-US" altLang="en-US" sz="2400" dirty="0">
                <a:latin typeface="Tahoma" pitchFamily="34" charset="0"/>
                <a:ea typeface="Tahoma" pitchFamily="34" charset="0"/>
                <a:cs typeface="Tahoma" pitchFamily="34" charset="0"/>
              </a:rPr>
              <a:t>Cont…</a:t>
            </a:r>
          </a:p>
        </p:txBody>
      </p:sp>
      <p:sp>
        <p:nvSpPr>
          <p:cNvPr id="12291" name="Content Placeholder 2"/>
          <p:cNvSpPr>
            <a:spLocks noGrp="1"/>
          </p:cNvSpPr>
          <p:nvPr>
            <p:ph sz="quarter" idx="1"/>
          </p:nvPr>
        </p:nvSpPr>
        <p:spPr>
          <a:xfrm>
            <a:off x="457200" y="1676400"/>
            <a:ext cx="8229600" cy="5181600"/>
          </a:xfrm>
        </p:spPr>
        <p:txBody>
          <a:bodyPr>
            <a:normAutofit fontScale="85000" lnSpcReduction="20000"/>
          </a:bodyPr>
          <a:lstStyle/>
          <a:p>
            <a:r>
              <a:rPr lang="en-US" altLang="en-US" sz="2400" dirty="0">
                <a:latin typeface="Tahoma" pitchFamily="34" charset="0"/>
                <a:ea typeface="Tahoma" pitchFamily="34" charset="0"/>
                <a:cs typeface="Tahoma" pitchFamily="34" charset="0"/>
              </a:rPr>
              <a:t>Modes of transmission</a:t>
            </a:r>
          </a:p>
          <a:p>
            <a:pPr lvl="1">
              <a:buFont typeface="Wingdings" pitchFamily="2" charset="2"/>
              <a:buChar char="Ø"/>
            </a:pPr>
            <a:r>
              <a:rPr lang="en-US" altLang="en-US" sz="2400" dirty="0">
                <a:latin typeface="Tahoma" pitchFamily="34" charset="0"/>
                <a:ea typeface="Tahoma" pitchFamily="34" charset="0"/>
                <a:cs typeface="Tahoma" pitchFamily="34" charset="0"/>
              </a:rPr>
              <a:t>Intrauterine</a:t>
            </a:r>
          </a:p>
          <a:p>
            <a:pPr lvl="1">
              <a:buFont typeface="Wingdings" pitchFamily="2" charset="2"/>
              <a:buChar char="Ø"/>
            </a:pPr>
            <a:r>
              <a:rPr lang="en-US" altLang="en-US" sz="2400" dirty="0">
                <a:latin typeface="Tahoma" pitchFamily="34" charset="0"/>
                <a:ea typeface="Tahoma" pitchFamily="34" charset="0"/>
                <a:cs typeface="Tahoma" pitchFamily="34" charset="0"/>
              </a:rPr>
              <a:t>Ascending infection(amniotic fluid infection</a:t>
            </a:r>
          </a:p>
          <a:p>
            <a:r>
              <a:rPr lang="en-US" altLang="en-US" sz="2400" dirty="0">
                <a:latin typeface="Tahoma" pitchFamily="34" charset="0"/>
                <a:ea typeface="Tahoma" pitchFamily="34" charset="0"/>
                <a:cs typeface="Tahoma" pitchFamily="34" charset="0"/>
              </a:rPr>
              <a:t>Immunity </a:t>
            </a:r>
          </a:p>
          <a:p>
            <a:pPr lvl="1">
              <a:buFont typeface="Wingdings" pitchFamily="2" charset="2"/>
              <a:buChar char="Ø"/>
            </a:pPr>
            <a:r>
              <a:rPr lang="en-US" altLang="en-US" sz="2400" dirty="0">
                <a:latin typeface="Tahoma" pitchFamily="34" charset="0"/>
                <a:ea typeface="Tahoma" pitchFamily="34" charset="0"/>
                <a:cs typeface="Tahoma" pitchFamily="34" charset="0"/>
              </a:rPr>
              <a:t>Diminished  concentration of </a:t>
            </a:r>
            <a:r>
              <a:rPr lang="en-US" altLang="en-US" sz="2400" dirty="0" err="1">
                <a:latin typeface="Tahoma" pitchFamily="34" charset="0"/>
                <a:ea typeface="Tahoma" pitchFamily="34" charset="0"/>
                <a:cs typeface="Tahoma" pitchFamily="34" charset="0"/>
              </a:rPr>
              <a:t>Ig</a:t>
            </a:r>
            <a:endParaRPr lang="en-US" altLang="en-US" sz="2400" dirty="0">
              <a:latin typeface="Tahoma" pitchFamily="34" charset="0"/>
              <a:ea typeface="Tahoma" pitchFamily="34" charset="0"/>
              <a:cs typeface="Tahoma" pitchFamily="34" charset="0"/>
            </a:endParaRPr>
          </a:p>
          <a:p>
            <a:pPr lvl="1">
              <a:buFont typeface="Wingdings" pitchFamily="2" charset="2"/>
              <a:buChar char="Ø"/>
            </a:pPr>
            <a:r>
              <a:rPr lang="en-US" altLang="en-US" sz="2400" dirty="0" err="1">
                <a:latin typeface="Tahoma" pitchFamily="34" charset="0"/>
                <a:ea typeface="Tahoma" pitchFamily="34" charset="0"/>
                <a:cs typeface="Tahoma" pitchFamily="34" charset="0"/>
              </a:rPr>
              <a:t>IgG</a:t>
            </a:r>
            <a:r>
              <a:rPr lang="en-US" altLang="en-US" sz="2400" dirty="0">
                <a:latin typeface="Tahoma" pitchFamily="34" charset="0"/>
                <a:ea typeface="Tahoma" pitchFamily="34" charset="0"/>
                <a:cs typeface="Tahoma" pitchFamily="34" charset="0"/>
              </a:rPr>
              <a:t> activity transferred across placenta</a:t>
            </a:r>
          </a:p>
          <a:p>
            <a:pPr>
              <a:buNone/>
            </a:pPr>
            <a:endParaRPr lang="en-US" altLang="en-US" sz="2400" dirty="0">
              <a:latin typeface="Tahoma" pitchFamily="34" charset="0"/>
              <a:ea typeface="Tahoma" pitchFamily="34" charset="0"/>
              <a:cs typeface="Tahoma" pitchFamily="34" charset="0"/>
            </a:endParaRPr>
          </a:p>
          <a:p>
            <a:pPr>
              <a:buNone/>
            </a:pPr>
            <a:r>
              <a:rPr lang="en-US" altLang="en-US" sz="2400" dirty="0">
                <a:latin typeface="Tahoma" pitchFamily="34" charset="0"/>
                <a:ea typeface="Tahoma" pitchFamily="34" charset="0"/>
                <a:cs typeface="Tahoma" pitchFamily="34" charset="0"/>
              </a:rPr>
              <a:t>Factors that increase risk of fetal/ neonatal infection</a:t>
            </a:r>
          </a:p>
          <a:p>
            <a:pPr eaLnBrk="1" hangingPunct="1">
              <a:buFont typeface="Arial" charset="0"/>
              <a:buChar char="•"/>
            </a:pPr>
            <a:endParaRPr lang="en-US" altLang="en-US" sz="2400" dirty="0">
              <a:latin typeface="Tahoma" pitchFamily="34" charset="0"/>
              <a:ea typeface="Tahoma" pitchFamily="34" charset="0"/>
              <a:cs typeface="Tahoma" pitchFamily="34" charset="0"/>
            </a:endParaRPr>
          </a:p>
          <a:p>
            <a:pPr eaLnBrk="1" hangingPunct="1">
              <a:buFont typeface="Arial" charset="0"/>
              <a:buChar char="•"/>
            </a:pPr>
            <a:r>
              <a:rPr lang="en-US" altLang="en-US" sz="2400" dirty="0">
                <a:latin typeface="Tahoma" pitchFamily="34" charset="0"/>
                <a:ea typeface="Tahoma" pitchFamily="34" charset="0"/>
                <a:cs typeface="Tahoma" pitchFamily="34" charset="0"/>
              </a:rPr>
              <a:t>Gestational age &lt;37weeks </a:t>
            </a:r>
          </a:p>
          <a:p>
            <a:pPr eaLnBrk="1" hangingPunct="1">
              <a:buFont typeface="Arial" charset="0"/>
              <a:buChar char="•"/>
            </a:pPr>
            <a:r>
              <a:rPr lang="en-US" altLang="en-US" sz="2400" dirty="0">
                <a:latin typeface="Tahoma" pitchFamily="34" charset="0"/>
                <a:ea typeface="Tahoma" pitchFamily="34" charset="0"/>
                <a:cs typeface="Tahoma" pitchFamily="34" charset="0"/>
              </a:rPr>
              <a:t>Low birth weight </a:t>
            </a:r>
          </a:p>
          <a:p>
            <a:pPr eaLnBrk="1" hangingPunct="1">
              <a:buFont typeface="Arial" charset="0"/>
              <a:buChar char="•"/>
            </a:pPr>
            <a:r>
              <a:rPr lang="en-US" altLang="en-US" sz="2400" dirty="0">
                <a:latin typeface="Tahoma" pitchFamily="34" charset="0"/>
                <a:ea typeface="Tahoma" pitchFamily="34" charset="0"/>
                <a:cs typeface="Tahoma" pitchFamily="34" charset="0"/>
              </a:rPr>
              <a:t>Rupture of membrane&gt;18hr</a:t>
            </a:r>
          </a:p>
          <a:p>
            <a:pPr eaLnBrk="1" hangingPunct="1">
              <a:buFont typeface="Arial" charset="0"/>
              <a:buChar char="•"/>
            </a:pPr>
            <a:r>
              <a:rPr lang="en-US" altLang="en-US" sz="2400" dirty="0">
                <a:latin typeface="Tahoma" pitchFamily="34" charset="0"/>
                <a:ea typeface="Tahoma" pitchFamily="34" charset="0"/>
                <a:cs typeface="Tahoma" pitchFamily="34" charset="0"/>
              </a:rPr>
              <a:t>Underlying illness</a:t>
            </a:r>
          </a:p>
          <a:p>
            <a:pPr eaLnBrk="1" hangingPunct="1">
              <a:buFont typeface="Arial" charset="0"/>
              <a:buChar char="•"/>
            </a:pPr>
            <a:r>
              <a:rPr lang="en-US" altLang="en-US" sz="2400" dirty="0">
                <a:latin typeface="Tahoma" pitchFamily="34" charset="0"/>
                <a:ea typeface="Tahoma" pitchFamily="34" charset="0"/>
                <a:cs typeface="Tahoma" pitchFamily="34" charset="0"/>
              </a:rPr>
              <a:t>Decreased local or systemic immunity</a:t>
            </a:r>
          </a:p>
          <a:p>
            <a:pPr eaLnBrk="1" hangingPunct="1">
              <a:buFont typeface="Arial" charset="0"/>
              <a:buChar char="•"/>
            </a:pPr>
            <a:r>
              <a:rPr lang="en-US" altLang="en-US" sz="2400" dirty="0">
                <a:latin typeface="Tahoma" pitchFamily="34" charset="0"/>
                <a:ea typeface="Tahoma" pitchFamily="34" charset="0"/>
                <a:cs typeface="Tahoma" pitchFamily="34" charset="0"/>
              </a:rPr>
              <a:t>Ventilation, catheters</a:t>
            </a:r>
          </a:p>
          <a:p>
            <a:pPr eaLnBrk="1" hangingPunct="1">
              <a:buFont typeface="Arial" charset="0"/>
              <a:buChar char="•"/>
            </a:pPr>
            <a:r>
              <a:rPr lang="en-US" altLang="en-US" sz="2400" dirty="0">
                <a:latin typeface="Tahoma" pitchFamily="34" charset="0"/>
                <a:ea typeface="Tahoma" pitchFamily="34" charset="0"/>
                <a:cs typeface="Tahoma" pitchFamily="34" charset="0"/>
              </a:rPr>
              <a:t>High inoculums</a:t>
            </a:r>
          </a:p>
          <a:p>
            <a:pPr eaLnBrk="1" hangingPunct="1">
              <a:buFont typeface="Arial" charset="0"/>
              <a:buChar char="•"/>
            </a:pPr>
            <a:r>
              <a:rPr lang="en-US" altLang="en-US" sz="2400" dirty="0">
                <a:latin typeface="Tahoma" pitchFamily="34" charset="0"/>
                <a:ea typeface="Tahoma" pitchFamily="34" charset="0"/>
                <a:cs typeface="Tahoma" pitchFamily="34" charset="0"/>
              </a:rPr>
              <a:t>Virulent organism</a:t>
            </a:r>
          </a:p>
          <a:p>
            <a:pPr eaLnBrk="1" hangingPunct="1">
              <a:buFont typeface="Arial" charset="0"/>
              <a:buChar char="•"/>
            </a:pPr>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z="2400" dirty="0">
              <a:latin typeface="Tahoma" pitchFamily="34" charset="0"/>
              <a:ea typeface="Tahoma" pitchFamily="34" charset="0"/>
              <a:cs typeface="Tahoma" pitchFamily="34" charset="0"/>
            </a:endParaRPr>
          </a:p>
        </p:txBody>
      </p:sp>
      <p:pic>
        <p:nvPicPr>
          <p:cNvPr id="13315" name="Picture 2"/>
          <p:cNvPicPr>
            <a:picLocks noGrp="1" noChangeAspect="1" noChangeArrowheads="1"/>
          </p:cNvPicPr>
          <p:nvPr>
            <p:ph sz="quarter" idx="1"/>
          </p:nvPr>
        </p:nvPicPr>
        <p:blipFill>
          <a:blip r:embed="rId3"/>
          <a:srcRect l="14999" t="8333" r="6250" b="6667"/>
          <a:stretch>
            <a:fillRect/>
          </a:stretch>
        </p:blipFill>
        <p:spPr>
          <a:xfrm>
            <a:off x="0" y="1143000"/>
            <a:ext cx="9144000" cy="5715000"/>
          </a:xfrm>
        </p:spPr>
      </p:pic>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5800"/>
            <a:ext cx="8229600" cy="609600"/>
          </a:xfrm>
        </p:spPr>
        <p:txBody>
          <a:bodyPr>
            <a:normAutofit/>
          </a:bodyPr>
          <a:lstStyle/>
          <a:p>
            <a:pPr eaLnBrk="1" hangingPunct="1"/>
            <a:r>
              <a:rPr lang="en-US" altLang="en-US" sz="2400" dirty="0">
                <a:latin typeface="Tahoma" pitchFamily="34" charset="0"/>
                <a:ea typeface="Tahoma" pitchFamily="34" charset="0"/>
                <a:cs typeface="Tahoma" pitchFamily="34" charset="0"/>
              </a:rPr>
              <a:t>Epidemiology of early and late onset neonatal infections</a:t>
            </a:r>
          </a:p>
        </p:txBody>
      </p:sp>
      <p:graphicFrame>
        <p:nvGraphicFramePr>
          <p:cNvPr id="4" name="Content Placeholder 3"/>
          <p:cNvGraphicFramePr>
            <a:graphicFrameLocks noGrp="1"/>
          </p:cNvGraphicFramePr>
          <p:nvPr>
            <p:ph sz="quarter" idx="1"/>
          </p:nvPr>
        </p:nvGraphicFramePr>
        <p:xfrm>
          <a:off x="304800" y="1330709"/>
          <a:ext cx="8305800" cy="5211373"/>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625411">
                <a:tc>
                  <a:txBody>
                    <a:bodyPr/>
                    <a:lstStyle/>
                    <a:p>
                      <a:r>
                        <a:rPr lang="en-US" sz="1800" dirty="0"/>
                        <a:t>Characteristic</a:t>
                      </a:r>
                    </a:p>
                  </a:txBody>
                  <a:tcPr marT="45728" marB="45728"/>
                </a:tc>
                <a:tc>
                  <a:txBody>
                    <a:bodyPr/>
                    <a:lstStyle/>
                    <a:p>
                      <a:r>
                        <a:rPr lang="en-US" sz="1800" dirty="0"/>
                        <a:t>Early </a:t>
                      </a:r>
                    </a:p>
                  </a:txBody>
                  <a:tcPr marT="45728" marB="45728"/>
                </a:tc>
                <a:tc>
                  <a:txBody>
                    <a:bodyPr/>
                    <a:lstStyle/>
                    <a:p>
                      <a:r>
                        <a:rPr lang="en-US" sz="1800" dirty="0"/>
                        <a:t>Late </a:t>
                      </a:r>
                    </a:p>
                  </a:txBody>
                  <a:tcPr marT="45728" marB="45728"/>
                </a:tc>
                <a:extLst>
                  <a:ext uri="{0D108BD9-81ED-4DB2-BD59-A6C34878D82A}">
                    <a16:rowId xmlns:a16="http://schemas.microsoft.com/office/drawing/2014/main" val="10000"/>
                  </a:ext>
                </a:extLst>
              </a:tr>
              <a:tr h="901225">
                <a:tc>
                  <a:txBody>
                    <a:bodyPr/>
                    <a:lstStyle/>
                    <a:p>
                      <a:endParaRPr lang="en-US" sz="1800" dirty="0"/>
                    </a:p>
                    <a:p>
                      <a:r>
                        <a:rPr lang="en-US" sz="1800" dirty="0"/>
                        <a:t>Age</a:t>
                      </a:r>
                    </a:p>
                  </a:txBody>
                  <a:tcPr marT="45728" marB="45728"/>
                </a:tc>
                <a:tc>
                  <a:txBody>
                    <a:bodyPr/>
                    <a:lstStyle/>
                    <a:p>
                      <a:r>
                        <a:rPr lang="en-US" sz="1800" dirty="0"/>
                        <a:t>Birth to seven  days usually &lt;72hrs</a:t>
                      </a:r>
                    </a:p>
                  </a:txBody>
                  <a:tcPr marT="45728" marB="45728"/>
                </a:tc>
                <a:tc>
                  <a:txBody>
                    <a:bodyPr/>
                    <a:lstStyle/>
                    <a:p>
                      <a:r>
                        <a:rPr lang="en-US" sz="1800" dirty="0"/>
                        <a:t>7</a:t>
                      </a:r>
                      <a:r>
                        <a:rPr lang="en-US" sz="1800" baseline="0" dirty="0"/>
                        <a:t> to30 days</a:t>
                      </a:r>
                      <a:endParaRPr lang="en-US" sz="1800" dirty="0"/>
                    </a:p>
                  </a:txBody>
                  <a:tcPr marT="45728" marB="45728"/>
                </a:tc>
                <a:extLst>
                  <a:ext uri="{0D108BD9-81ED-4DB2-BD59-A6C34878D82A}">
                    <a16:rowId xmlns:a16="http://schemas.microsoft.com/office/drawing/2014/main" val="10001"/>
                  </a:ext>
                </a:extLst>
              </a:tr>
              <a:tr h="893437">
                <a:tc>
                  <a:txBody>
                    <a:bodyPr/>
                    <a:lstStyle/>
                    <a:p>
                      <a:r>
                        <a:rPr lang="en-US" sz="1800" dirty="0"/>
                        <a:t>Maternal obstetric</a:t>
                      </a:r>
                      <a:r>
                        <a:rPr lang="en-US" sz="1800" baseline="0" dirty="0"/>
                        <a:t> </a:t>
                      </a:r>
                      <a:r>
                        <a:rPr lang="en-US" sz="1800" dirty="0"/>
                        <a:t>complication</a:t>
                      </a:r>
                    </a:p>
                  </a:txBody>
                  <a:tcPr marT="45728" marB="45728"/>
                </a:tc>
                <a:tc>
                  <a:txBody>
                    <a:bodyPr/>
                    <a:lstStyle/>
                    <a:p>
                      <a:r>
                        <a:rPr lang="en-US" sz="1800" dirty="0"/>
                        <a:t>common</a:t>
                      </a:r>
                    </a:p>
                  </a:txBody>
                  <a:tcPr marT="45728" marB="45728"/>
                </a:tc>
                <a:tc>
                  <a:txBody>
                    <a:bodyPr/>
                    <a:lstStyle/>
                    <a:p>
                      <a:r>
                        <a:rPr lang="en-US" sz="1800" dirty="0"/>
                        <a:t>uncommon</a:t>
                      </a:r>
                    </a:p>
                  </a:txBody>
                  <a:tcPr marT="45728" marB="45728"/>
                </a:tc>
                <a:extLst>
                  <a:ext uri="{0D108BD9-81ED-4DB2-BD59-A6C34878D82A}">
                    <a16:rowId xmlns:a16="http://schemas.microsoft.com/office/drawing/2014/main" val="10002"/>
                  </a:ext>
                </a:extLst>
              </a:tr>
              <a:tr h="360500">
                <a:tc>
                  <a:txBody>
                    <a:bodyPr/>
                    <a:lstStyle/>
                    <a:p>
                      <a:r>
                        <a:rPr lang="en-US" sz="1800" dirty="0"/>
                        <a:t>Prematurity </a:t>
                      </a:r>
                    </a:p>
                  </a:txBody>
                  <a:tcPr marT="45728" marB="45728"/>
                </a:tc>
                <a:tc>
                  <a:txBody>
                    <a:bodyPr/>
                    <a:lstStyle/>
                    <a:p>
                      <a:r>
                        <a:rPr lang="en-US" sz="1800" dirty="0"/>
                        <a:t>Frequent </a:t>
                      </a:r>
                    </a:p>
                  </a:txBody>
                  <a:tcPr marT="45728" marB="45728"/>
                </a:tc>
                <a:tc>
                  <a:txBody>
                    <a:bodyPr/>
                    <a:lstStyle/>
                    <a:p>
                      <a:r>
                        <a:rPr lang="en-US" sz="1800" dirty="0"/>
                        <a:t>varies</a:t>
                      </a:r>
                    </a:p>
                  </a:txBody>
                  <a:tcPr marT="45728" marB="45728"/>
                </a:tc>
                <a:extLst>
                  <a:ext uri="{0D108BD9-81ED-4DB2-BD59-A6C34878D82A}">
                    <a16:rowId xmlns:a16="http://schemas.microsoft.com/office/drawing/2014/main" val="10003"/>
                  </a:ext>
                </a:extLst>
              </a:tr>
              <a:tr h="901225">
                <a:tc>
                  <a:txBody>
                    <a:bodyPr/>
                    <a:lstStyle/>
                    <a:p>
                      <a:r>
                        <a:rPr lang="en-US" sz="1800" dirty="0"/>
                        <a:t>Organism</a:t>
                      </a:r>
                      <a:r>
                        <a:rPr lang="en-US" sz="1800" baseline="0" dirty="0"/>
                        <a:t> source </a:t>
                      </a:r>
                      <a:endParaRPr lang="en-US" sz="1800" dirty="0"/>
                    </a:p>
                  </a:txBody>
                  <a:tcPr marT="45728" marB="45728"/>
                </a:tc>
                <a:tc>
                  <a:txBody>
                    <a:bodyPr/>
                    <a:lstStyle/>
                    <a:p>
                      <a:r>
                        <a:rPr lang="en-US" sz="1800" dirty="0"/>
                        <a:t>Maternal genital</a:t>
                      </a:r>
                      <a:r>
                        <a:rPr lang="en-US" sz="1800" baseline="0" dirty="0"/>
                        <a:t> tract</a:t>
                      </a:r>
                      <a:endParaRPr lang="en-US" sz="1800" dirty="0"/>
                    </a:p>
                  </a:txBody>
                  <a:tcPr marT="45728" marB="45728"/>
                </a:tc>
                <a:tc>
                  <a:txBody>
                    <a:bodyPr/>
                    <a:lstStyle/>
                    <a:p>
                      <a:r>
                        <a:rPr lang="en-US" sz="1800" dirty="0"/>
                        <a:t>Maternal genital tract or environment</a:t>
                      </a:r>
                    </a:p>
                  </a:txBody>
                  <a:tcPr marT="45728" marB="45728"/>
                </a:tc>
                <a:extLst>
                  <a:ext uri="{0D108BD9-81ED-4DB2-BD59-A6C34878D82A}">
                    <a16:rowId xmlns:a16="http://schemas.microsoft.com/office/drawing/2014/main" val="10004"/>
                  </a:ext>
                </a:extLst>
              </a:tr>
              <a:tr h="893437">
                <a:tc>
                  <a:txBody>
                    <a:bodyPr/>
                    <a:lstStyle/>
                    <a:p>
                      <a:r>
                        <a:rPr lang="en-US" sz="1800" dirty="0"/>
                        <a:t>Site </a:t>
                      </a:r>
                    </a:p>
                  </a:txBody>
                  <a:tcPr marT="45728" marB="45728"/>
                </a:tc>
                <a:tc>
                  <a:txBody>
                    <a:bodyPr/>
                    <a:lstStyle/>
                    <a:p>
                      <a:r>
                        <a:rPr lang="en-US" sz="1800" dirty="0"/>
                        <a:t>Normal nursery</a:t>
                      </a:r>
                      <a:r>
                        <a:rPr lang="en-US" sz="1800" baseline="0" dirty="0"/>
                        <a:t> NICU community</a:t>
                      </a:r>
                      <a:endParaRPr lang="en-US" sz="1800" dirty="0"/>
                    </a:p>
                  </a:txBody>
                  <a:tcPr marT="45728" marB="45728"/>
                </a:tc>
                <a:tc>
                  <a:txBody>
                    <a:bodyPr/>
                    <a:lstStyle/>
                    <a:p>
                      <a:r>
                        <a:rPr lang="en-US" sz="1800" dirty="0"/>
                        <a:t>NICU</a:t>
                      </a:r>
                      <a:r>
                        <a:rPr lang="en-US" sz="1800" baseline="0" dirty="0"/>
                        <a:t> </a:t>
                      </a:r>
                      <a:r>
                        <a:rPr lang="en-US" sz="1800" dirty="0"/>
                        <a:t>community</a:t>
                      </a:r>
                    </a:p>
                  </a:txBody>
                  <a:tcPr marT="45728" marB="45728"/>
                </a:tc>
                <a:extLst>
                  <a:ext uri="{0D108BD9-81ED-4DB2-BD59-A6C34878D82A}">
                    <a16:rowId xmlns:a16="http://schemas.microsoft.com/office/drawing/2014/main" val="10005"/>
                  </a:ext>
                </a:extLst>
              </a:tr>
              <a:tr h="630862">
                <a:tc>
                  <a:txBody>
                    <a:bodyPr/>
                    <a:lstStyle/>
                    <a:p>
                      <a:r>
                        <a:rPr lang="en-US" sz="1800" dirty="0"/>
                        <a:t>Manifestations </a:t>
                      </a:r>
                    </a:p>
                  </a:txBody>
                  <a:tcPr marT="45728" marB="45728"/>
                </a:tc>
                <a:tc>
                  <a:txBody>
                    <a:bodyPr/>
                    <a:lstStyle/>
                    <a:p>
                      <a:r>
                        <a:rPr lang="en-US" sz="1800" dirty="0"/>
                        <a:t>Multisystem</a:t>
                      </a:r>
                      <a:r>
                        <a:rPr lang="en-US" sz="1800" baseline="0" dirty="0"/>
                        <a:t>  </a:t>
                      </a:r>
                      <a:endParaRPr lang="en-US" sz="1800" dirty="0"/>
                    </a:p>
                  </a:txBody>
                  <a:tcPr marT="45728" marB="45728"/>
                </a:tc>
                <a:tc>
                  <a:txBody>
                    <a:bodyPr/>
                    <a:lstStyle/>
                    <a:p>
                      <a:r>
                        <a:rPr lang="en-US" sz="1800" dirty="0"/>
                        <a:t>Multisystem or focal</a:t>
                      </a:r>
                    </a:p>
                  </a:txBody>
                  <a:tcPr marT="45728" marB="45728"/>
                </a:tc>
                <a:extLst>
                  <a:ext uri="{0D108BD9-81ED-4DB2-BD59-A6C34878D82A}">
                    <a16:rowId xmlns:a16="http://schemas.microsoft.com/office/drawing/2014/main" val="10006"/>
                  </a:ext>
                </a:extLst>
              </a:tr>
            </a:tbl>
          </a:graphicData>
        </a:graphic>
      </p:graphicFrame>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lstStyle/>
          <a:p>
            <a:r>
              <a:rPr lang="en-US" sz="2800" dirty="0"/>
              <a:t>Cont…</a:t>
            </a:r>
          </a:p>
        </p:txBody>
      </p:sp>
      <p:sp>
        <p:nvSpPr>
          <p:cNvPr id="3" name="Content Placeholder 2"/>
          <p:cNvSpPr>
            <a:spLocks noGrp="1"/>
          </p:cNvSpPr>
          <p:nvPr>
            <p:ph idx="1"/>
          </p:nvPr>
        </p:nvSpPr>
        <p:spPr>
          <a:xfrm>
            <a:off x="914400" y="914400"/>
            <a:ext cx="8229600" cy="5943600"/>
          </a:xfrm>
        </p:spPr>
        <p:txBody>
          <a:bodyPr>
            <a:normAutofit fontScale="85000" lnSpcReduction="20000"/>
          </a:bodyPr>
          <a:lstStyle/>
          <a:p>
            <a:pPr>
              <a:buNone/>
            </a:pPr>
            <a:r>
              <a:rPr lang="en-GB" sz="2800" b="1" dirty="0"/>
              <a:t>1-Pulmonary causes</a:t>
            </a:r>
            <a:r>
              <a:rPr lang="en-GB" sz="2800" dirty="0"/>
              <a:t>:- They are again subdivided into three:</a:t>
            </a:r>
            <a:endParaRPr lang="en-GB" sz="2800" b="1" dirty="0"/>
          </a:p>
          <a:p>
            <a:pPr>
              <a:buNone/>
            </a:pPr>
            <a:r>
              <a:rPr lang="en-GB" sz="2800" b="1" dirty="0"/>
              <a:t>A-Lung parenchymal disease: </a:t>
            </a:r>
            <a:endParaRPr lang="en-US" sz="2800" dirty="0"/>
          </a:p>
          <a:p>
            <a:pPr lvl="1"/>
            <a:r>
              <a:rPr lang="en-GB" sz="2800" dirty="0"/>
              <a:t>Hyaline membrane disease </a:t>
            </a:r>
            <a:endParaRPr lang="en-US" sz="2800" dirty="0"/>
          </a:p>
          <a:p>
            <a:pPr lvl="1"/>
            <a:r>
              <a:rPr lang="en-GB" sz="2800" dirty="0"/>
              <a:t>Meconeum aspiration syndrome </a:t>
            </a:r>
            <a:endParaRPr lang="en-US" sz="2800" dirty="0"/>
          </a:p>
          <a:p>
            <a:pPr lvl="1"/>
            <a:r>
              <a:rPr lang="en-GB" sz="2800" dirty="0"/>
              <a:t>Congenital pneumonia </a:t>
            </a:r>
            <a:endParaRPr lang="en-US" sz="2800" dirty="0"/>
          </a:p>
          <a:p>
            <a:pPr lvl="1"/>
            <a:r>
              <a:rPr lang="en-GB" sz="2800" dirty="0"/>
              <a:t>Pulmonary haemorrhage </a:t>
            </a:r>
            <a:endParaRPr lang="en-GB" dirty="0"/>
          </a:p>
          <a:p>
            <a:pPr>
              <a:buNone/>
            </a:pPr>
            <a:r>
              <a:rPr lang="en-GB" sz="2800" b="1" dirty="0"/>
              <a:t>B-Congenital Airway obstructions:</a:t>
            </a:r>
            <a:endParaRPr lang="en-US" sz="2800" dirty="0"/>
          </a:p>
          <a:p>
            <a:pPr lvl="1"/>
            <a:r>
              <a:rPr lang="en-GB" b="1" dirty="0"/>
              <a:t>Nasal or nasopharyngeal</a:t>
            </a:r>
            <a:r>
              <a:rPr lang="en-GB" dirty="0"/>
              <a:t>:  nasal </a:t>
            </a:r>
            <a:r>
              <a:rPr lang="en-GB" dirty="0" err="1"/>
              <a:t>edema</a:t>
            </a:r>
            <a:r>
              <a:rPr lang="en-GB" dirty="0"/>
              <a:t> </a:t>
            </a:r>
            <a:endParaRPr lang="en-US" dirty="0"/>
          </a:p>
          <a:p>
            <a:pPr lvl="1"/>
            <a:r>
              <a:rPr lang="en-GB" b="1" dirty="0"/>
              <a:t>Oral cavity</a:t>
            </a:r>
            <a:r>
              <a:rPr lang="en-GB" dirty="0"/>
              <a:t>: </a:t>
            </a:r>
            <a:r>
              <a:rPr lang="en-GB" dirty="0" err="1"/>
              <a:t>macroglosia</a:t>
            </a:r>
            <a:endParaRPr lang="en-US" dirty="0"/>
          </a:p>
          <a:p>
            <a:pPr lvl="1"/>
            <a:r>
              <a:rPr lang="en-GB" b="1" dirty="0"/>
              <a:t>Neck</a:t>
            </a:r>
            <a:r>
              <a:rPr lang="en-GB" dirty="0"/>
              <a:t>: congenital goitre</a:t>
            </a:r>
            <a:endParaRPr lang="en-US" dirty="0"/>
          </a:p>
          <a:p>
            <a:pPr lvl="1"/>
            <a:r>
              <a:rPr lang="en-GB" b="1" dirty="0"/>
              <a:t>Larynx:</a:t>
            </a:r>
            <a:r>
              <a:rPr lang="en-GB" dirty="0"/>
              <a:t>  </a:t>
            </a:r>
            <a:r>
              <a:rPr lang="en-GB" dirty="0" err="1"/>
              <a:t>laryngomalacia</a:t>
            </a:r>
            <a:r>
              <a:rPr lang="en-GB" dirty="0"/>
              <a:t> </a:t>
            </a:r>
            <a:endParaRPr lang="en-US" dirty="0"/>
          </a:p>
          <a:p>
            <a:pPr lvl="1"/>
            <a:r>
              <a:rPr lang="en-GB" b="1" dirty="0"/>
              <a:t>Trachea:</a:t>
            </a:r>
            <a:r>
              <a:rPr lang="en-GB" dirty="0"/>
              <a:t> congenital tracheal </a:t>
            </a:r>
            <a:r>
              <a:rPr lang="en-GB" dirty="0" err="1"/>
              <a:t>stenosis</a:t>
            </a:r>
            <a:r>
              <a:rPr lang="en-GB" dirty="0"/>
              <a:t> </a:t>
            </a:r>
            <a:endParaRPr lang="en-US" dirty="0"/>
          </a:p>
          <a:p>
            <a:pPr>
              <a:buNone/>
            </a:pPr>
            <a:r>
              <a:rPr lang="en-GB" sz="2800" b="1" dirty="0"/>
              <a:t>C-Intrathoracic malformations </a:t>
            </a:r>
            <a:endParaRPr lang="en-US" sz="2800" dirty="0"/>
          </a:p>
          <a:p>
            <a:pPr lvl="1"/>
            <a:r>
              <a:rPr lang="en-GB" dirty="0"/>
              <a:t>Pulmonary </a:t>
            </a:r>
            <a:r>
              <a:rPr lang="en-GB" dirty="0" err="1"/>
              <a:t>hypoplesia</a:t>
            </a:r>
            <a:r>
              <a:rPr lang="en-GB" dirty="0"/>
              <a:t> or agenesis </a:t>
            </a:r>
            <a:endParaRPr lang="en-US" dirty="0"/>
          </a:p>
          <a:p>
            <a:pPr lvl="1"/>
            <a:r>
              <a:rPr lang="en-GB" dirty="0"/>
              <a:t>Diaphragmatic hernia </a:t>
            </a:r>
            <a:endParaRPr lang="en-US" dirty="0"/>
          </a:p>
          <a:p>
            <a:pPr lvl="1"/>
            <a:r>
              <a:rPr lang="en-GB" dirty="0"/>
              <a:t>Intrathoracic cysts </a:t>
            </a:r>
            <a:endParaRPr lang="en-US" dirty="0"/>
          </a:p>
          <a:p>
            <a:pPr lvl="1">
              <a:buNone/>
            </a:pPr>
            <a:endParaRPr lang="en-US" sz="2800" dirty="0"/>
          </a:p>
          <a:p>
            <a:endParaRPr lang="en-US" sz="2800" dirty="0"/>
          </a:p>
        </p:txBody>
      </p:sp>
    </p:spTree>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81000"/>
          </a:xfrm>
        </p:spPr>
        <p:txBody>
          <a:bodyPr>
            <a:normAutofit fontScale="90000"/>
          </a:bodyPr>
          <a:lstStyle/>
          <a:p>
            <a:r>
              <a:rPr lang="en-US" sz="2800" dirty="0"/>
              <a:t>Cont…</a:t>
            </a:r>
          </a:p>
        </p:txBody>
      </p:sp>
      <p:sp>
        <p:nvSpPr>
          <p:cNvPr id="3" name="Content Placeholder 2"/>
          <p:cNvSpPr>
            <a:spLocks noGrp="1"/>
          </p:cNvSpPr>
          <p:nvPr>
            <p:ph idx="1"/>
          </p:nvPr>
        </p:nvSpPr>
        <p:spPr>
          <a:xfrm>
            <a:off x="457200" y="1524000"/>
            <a:ext cx="8229600" cy="5050536"/>
          </a:xfrm>
        </p:spPr>
        <p:txBody>
          <a:bodyPr>
            <a:normAutofit fontScale="92500" lnSpcReduction="20000"/>
          </a:bodyPr>
          <a:lstStyle/>
          <a:p>
            <a:pPr>
              <a:buNone/>
            </a:pPr>
            <a:r>
              <a:rPr lang="en-GB" sz="2800" b="1" dirty="0"/>
              <a:t>1-</a:t>
            </a:r>
            <a:r>
              <a:rPr lang="en-GB" sz="2800" b="1" u="sng" dirty="0"/>
              <a:t>Early onset sepsis (disease) </a:t>
            </a:r>
            <a:endParaRPr lang="en-US" sz="2800" b="1" dirty="0"/>
          </a:p>
          <a:p>
            <a:pPr lvl="0"/>
            <a:r>
              <a:rPr lang="en-GB" sz="2800" dirty="0"/>
              <a:t>Presents as a </a:t>
            </a:r>
            <a:r>
              <a:rPr lang="en-GB" sz="2800" dirty="0" err="1"/>
              <a:t>fulminant</a:t>
            </a:r>
            <a:r>
              <a:rPr lang="en-GB" sz="2800" dirty="0"/>
              <a:t>, multi systemic illness during the first 72 hours or 5-7 days of life.</a:t>
            </a:r>
            <a:endParaRPr lang="en-US" sz="2800" dirty="0"/>
          </a:p>
          <a:p>
            <a:pPr lvl="0"/>
            <a:r>
              <a:rPr lang="en-GB" sz="2800" dirty="0"/>
              <a:t>Mostly caused by organisms prevalent in the genital tract or in labour room and maternity operation theatre.</a:t>
            </a:r>
            <a:endParaRPr lang="en-US" sz="2800" dirty="0"/>
          </a:p>
          <a:p>
            <a:pPr lvl="0"/>
            <a:r>
              <a:rPr lang="en-GB" sz="2800" dirty="0"/>
              <a:t>Common pathogens </a:t>
            </a:r>
            <a:endParaRPr lang="en-US" sz="2800" dirty="0"/>
          </a:p>
          <a:p>
            <a:pPr lvl="0"/>
            <a:r>
              <a:rPr lang="en-GB" sz="2800" dirty="0"/>
              <a:t>Group B streptococci </a:t>
            </a:r>
            <a:endParaRPr lang="en-US" sz="2800" dirty="0"/>
          </a:p>
          <a:p>
            <a:pPr lvl="0"/>
            <a:r>
              <a:rPr lang="en-GB" sz="2800" dirty="0"/>
              <a:t>Escherichia coli </a:t>
            </a:r>
            <a:endParaRPr lang="en-US" sz="2800" dirty="0"/>
          </a:p>
          <a:p>
            <a:pPr lvl="0"/>
            <a:r>
              <a:rPr lang="en-GB" sz="2800" dirty="0"/>
              <a:t>Staphylococci aurous </a:t>
            </a:r>
            <a:endParaRPr lang="en-US" sz="2800" dirty="0"/>
          </a:p>
          <a:p>
            <a:pPr lvl="0"/>
            <a:r>
              <a:rPr lang="en-GB" sz="2800" dirty="0" err="1"/>
              <a:t>Klebsiella</a:t>
            </a:r>
            <a:r>
              <a:rPr lang="en-GB" sz="2800" dirty="0"/>
              <a:t> </a:t>
            </a:r>
            <a:endParaRPr lang="en-US" sz="2800" dirty="0"/>
          </a:p>
          <a:p>
            <a:pPr lvl="0"/>
            <a:r>
              <a:rPr lang="en-GB" sz="2800" dirty="0"/>
              <a:t>Pseudomonas </a:t>
            </a:r>
            <a:endParaRPr lang="en-US" sz="2800" dirty="0"/>
          </a:p>
          <a:p>
            <a:pPr lvl="0"/>
            <a:r>
              <a:rPr lang="en-GB" sz="2800" dirty="0" err="1"/>
              <a:t>Entrobacter</a:t>
            </a:r>
            <a:r>
              <a:rPr lang="en-GB" sz="2800" dirty="0"/>
              <a:t> species </a:t>
            </a:r>
            <a:endParaRPr lang="en-US" sz="2800" dirty="0"/>
          </a:p>
          <a:p>
            <a:endParaRPr lang="en-US" sz="2800" dirty="0"/>
          </a:p>
        </p:txBody>
      </p:sp>
    </p:spTree>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r>
              <a:rPr lang="en-US" sz="2800" dirty="0"/>
              <a:t>Cont…</a:t>
            </a:r>
          </a:p>
        </p:txBody>
      </p:sp>
      <p:sp>
        <p:nvSpPr>
          <p:cNvPr id="3" name="Content Placeholder 2"/>
          <p:cNvSpPr>
            <a:spLocks noGrp="1"/>
          </p:cNvSpPr>
          <p:nvPr>
            <p:ph idx="1"/>
          </p:nvPr>
        </p:nvSpPr>
        <p:spPr>
          <a:xfrm>
            <a:off x="0" y="1676400"/>
            <a:ext cx="9144000" cy="5257800"/>
          </a:xfrm>
        </p:spPr>
        <p:txBody>
          <a:bodyPr>
            <a:normAutofit/>
          </a:bodyPr>
          <a:lstStyle/>
          <a:p>
            <a:r>
              <a:rPr lang="en-GB" sz="2800" u="sng" dirty="0"/>
              <a:t>C/M –</a:t>
            </a:r>
            <a:r>
              <a:rPr lang="en-GB" sz="2800" dirty="0"/>
              <a:t> Majority manifest with respiratory distress due to an intrauterine pneumonia) fever, failure to feed etc… </a:t>
            </a:r>
            <a:endParaRPr lang="en-US" sz="2800" dirty="0"/>
          </a:p>
          <a:p>
            <a:pPr lvl="0"/>
            <a:r>
              <a:rPr lang="en-GB" sz="2800" dirty="0"/>
              <a:t>Route of infection:  </a:t>
            </a:r>
            <a:endParaRPr lang="en-US" sz="2800" dirty="0"/>
          </a:p>
          <a:p>
            <a:pPr lvl="2"/>
            <a:r>
              <a:rPr lang="en-GB" sz="2800" dirty="0"/>
              <a:t>Ascending infection (PROM) </a:t>
            </a:r>
            <a:endParaRPr lang="en-US" sz="2800" dirty="0"/>
          </a:p>
          <a:p>
            <a:pPr lvl="2"/>
            <a:r>
              <a:rPr lang="en-GB" sz="2800" dirty="0"/>
              <a:t>Passage of baby through infected birth canal </a:t>
            </a:r>
            <a:endParaRPr lang="en-US" sz="2800" dirty="0"/>
          </a:p>
          <a:p>
            <a:pPr lvl="2"/>
            <a:r>
              <a:rPr lang="en-GB" sz="2800" dirty="0"/>
              <a:t>During resuscitation in labour room </a:t>
            </a:r>
            <a:endParaRPr lang="en-US" sz="2800" dirty="0"/>
          </a:p>
          <a:p>
            <a:endParaRPr lang="en-US" sz="2800" dirty="0"/>
          </a:p>
        </p:txBody>
      </p:sp>
    </p:spTree>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a:t>
            </a:r>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pPr lvl="0"/>
            <a:r>
              <a:rPr lang="en-GB" sz="2800" dirty="0"/>
              <a:t>Risk factors of Early-onset of Neonatal sepsis </a:t>
            </a:r>
            <a:endParaRPr lang="en-US" sz="2800" dirty="0"/>
          </a:p>
          <a:p>
            <a:pPr lvl="2"/>
            <a:r>
              <a:rPr lang="en-GB" sz="2800" dirty="0"/>
              <a:t>Birth Asphyxia </a:t>
            </a:r>
            <a:endParaRPr lang="en-US" sz="2800" dirty="0"/>
          </a:p>
          <a:p>
            <a:pPr lvl="2"/>
            <a:r>
              <a:rPr lang="en-GB" sz="2800" dirty="0"/>
              <a:t>Unclean vaginal examination </a:t>
            </a:r>
            <a:endParaRPr lang="en-US" sz="2800" dirty="0"/>
          </a:p>
          <a:p>
            <a:pPr lvl="2"/>
            <a:r>
              <a:rPr lang="en-GB" sz="2800" dirty="0"/>
              <a:t>Foul smelling liquor </a:t>
            </a:r>
            <a:endParaRPr lang="en-US" sz="2800" dirty="0"/>
          </a:p>
          <a:p>
            <a:pPr lvl="2"/>
            <a:r>
              <a:rPr lang="en-GB" sz="2800" dirty="0"/>
              <a:t>Duration of labour &gt; 24 hours </a:t>
            </a:r>
            <a:endParaRPr lang="en-US" sz="2800" dirty="0"/>
          </a:p>
          <a:p>
            <a:pPr lvl="2"/>
            <a:r>
              <a:rPr lang="en-GB" sz="2800" dirty="0"/>
              <a:t>Birth weight &lt;2500gm/or gestation &lt;37 weeks</a:t>
            </a:r>
            <a:endParaRPr lang="en-US" sz="2800" dirty="0"/>
          </a:p>
          <a:p>
            <a:pPr lvl="2"/>
            <a:r>
              <a:rPr lang="en-GB" sz="2800" dirty="0"/>
              <a:t>Premature rupture of membrane &gt; 24 hours </a:t>
            </a:r>
            <a:endParaRPr lang="en-US" sz="2800" dirty="0"/>
          </a:p>
          <a:p>
            <a:pPr lvl="2"/>
            <a:r>
              <a:rPr lang="en-GB" sz="2800" dirty="0"/>
              <a:t>Maternal pyrexia </a:t>
            </a:r>
            <a:endParaRPr lang="en-US" sz="2800" dirty="0"/>
          </a:p>
          <a:p>
            <a:pPr lvl="0"/>
            <a:r>
              <a:rPr lang="en-GB" sz="2800" dirty="0"/>
              <a:t>When at least two or more of the above high-risk factors are present, the baby is considered to be infected and should be investigated properly for sepsis and treated with appropriate antibiotics </a:t>
            </a:r>
            <a:endParaRPr lang="en-US" sz="2800" dirty="0"/>
          </a:p>
          <a:p>
            <a:endParaRPr lang="en-US" sz="2800" dirty="0"/>
          </a:p>
        </p:txBody>
      </p:sp>
    </p:spTree>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z="2800" dirty="0"/>
              <a:t>Cont…</a:t>
            </a:r>
          </a:p>
        </p:txBody>
      </p:sp>
      <p:sp>
        <p:nvSpPr>
          <p:cNvPr id="3" name="Content Placeholder 2"/>
          <p:cNvSpPr>
            <a:spLocks noGrp="1"/>
          </p:cNvSpPr>
          <p:nvPr>
            <p:ph idx="1"/>
          </p:nvPr>
        </p:nvSpPr>
        <p:spPr>
          <a:xfrm>
            <a:off x="0" y="1676400"/>
            <a:ext cx="9144000" cy="4724400"/>
          </a:xfrm>
        </p:spPr>
        <p:txBody>
          <a:bodyPr/>
          <a:lstStyle/>
          <a:p>
            <a:pPr>
              <a:buNone/>
            </a:pPr>
            <a:r>
              <a:rPr lang="en-GB" sz="2800" b="1" dirty="0"/>
              <a:t>2- </a:t>
            </a:r>
            <a:r>
              <a:rPr lang="en-GB" sz="2800" b="1" u="sng" dirty="0"/>
              <a:t>Late-onset of neonatal sepsis</a:t>
            </a:r>
            <a:r>
              <a:rPr lang="en-GB" sz="2800" b="1" dirty="0"/>
              <a:t> </a:t>
            </a:r>
            <a:endParaRPr lang="en-US" sz="2800" dirty="0"/>
          </a:p>
          <a:p>
            <a:pPr lvl="2"/>
            <a:r>
              <a:rPr lang="en-GB" sz="2800" dirty="0"/>
              <a:t>Is more commonly recognized after the first week of life or after 72 hours of life (Delayed by a minimum of 4 days) </a:t>
            </a:r>
            <a:endParaRPr lang="en-US" sz="2800" dirty="0"/>
          </a:p>
          <a:p>
            <a:pPr lvl="2"/>
            <a:r>
              <a:rPr lang="en-GB" sz="2800" dirty="0"/>
              <a:t>Acquired as </a:t>
            </a:r>
            <a:r>
              <a:rPr lang="en-GB" sz="2800" dirty="0" err="1"/>
              <a:t>nosocommunal</a:t>
            </a:r>
            <a:r>
              <a:rPr lang="en-GB" sz="2800" dirty="0"/>
              <a:t> infection from the nursery or lying in ward </a:t>
            </a:r>
            <a:endParaRPr lang="en-US" sz="2800" dirty="0"/>
          </a:p>
          <a:p>
            <a:pPr lvl="2"/>
            <a:r>
              <a:rPr lang="en-GB" sz="2800" dirty="0"/>
              <a:t>In most cases symptoms appear by the end of first week of life </a:t>
            </a:r>
            <a:endParaRPr lang="en-US" sz="2800" dirty="0"/>
          </a:p>
        </p:txBody>
      </p:sp>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2800" dirty="0"/>
              <a:t>Cont…</a:t>
            </a:r>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lvl="1"/>
            <a:r>
              <a:rPr lang="en-GB" sz="2800" dirty="0"/>
              <a:t>Common pathogens are: </a:t>
            </a:r>
            <a:endParaRPr lang="en-US" sz="2800" dirty="0"/>
          </a:p>
          <a:p>
            <a:pPr lvl="2"/>
            <a:r>
              <a:rPr lang="en-GB" sz="2800" dirty="0" err="1"/>
              <a:t>Klebsiella</a:t>
            </a:r>
            <a:r>
              <a:rPr lang="en-GB" sz="2800" dirty="0"/>
              <a:t> </a:t>
            </a:r>
            <a:r>
              <a:rPr lang="en-GB" sz="2800" dirty="0" err="1"/>
              <a:t>pneumoniae</a:t>
            </a:r>
            <a:r>
              <a:rPr lang="en-GB" sz="2800" dirty="0"/>
              <a:t> </a:t>
            </a:r>
            <a:endParaRPr lang="en-US" sz="2800" dirty="0"/>
          </a:p>
          <a:p>
            <a:pPr lvl="2"/>
            <a:r>
              <a:rPr lang="en-GB" sz="2800" dirty="0" err="1"/>
              <a:t>Entrobacteria</a:t>
            </a:r>
            <a:r>
              <a:rPr lang="en-GB" sz="2800" dirty="0"/>
              <a:t> </a:t>
            </a:r>
            <a:endParaRPr lang="en-US" sz="2800" dirty="0"/>
          </a:p>
          <a:p>
            <a:pPr lvl="2"/>
            <a:r>
              <a:rPr lang="en-GB" sz="2800" dirty="0" err="1"/>
              <a:t>Eschercia</a:t>
            </a:r>
            <a:r>
              <a:rPr lang="en-GB" sz="2800" dirty="0"/>
              <a:t> coli 	      	     2/3</a:t>
            </a:r>
            <a:r>
              <a:rPr lang="en-GB" sz="2800" baseline="30000" dirty="0"/>
              <a:t>rd</a:t>
            </a:r>
            <a:r>
              <a:rPr lang="en-GB" sz="2800" dirty="0"/>
              <a:t> cases are caused by gram </a:t>
            </a:r>
            <a:endParaRPr lang="en-US" sz="2800" dirty="0"/>
          </a:p>
          <a:p>
            <a:pPr lvl="2"/>
            <a:r>
              <a:rPr lang="en-GB" sz="2800" dirty="0"/>
              <a:t>Pseudomonas                     negative bacilli</a:t>
            </a:r>
            <a:endParaRPr lang="en-US" sz="2800" dirty="0"/>
          </a:p>
          <a:p>
            <a:pPr lvl="2"/>
            <a:r>
              <a:rPr lang="en-GB" sz="2800" dirty="0"/>
              <a:t>Salmonella </a:t>
            </a:r>
            <a:endParaRPr lang="en-US" sz="2800" dirty="0"/>
          </a:p>
          <a:p>
            <a:pPr lvl="1"/>
            <a:r>
              <a:rPr lang="en-GB" sz="2800" dirty="0"/>
              <a:t>The rest are caused by gram- positive organism: </a:t>
            </a:r>
            <a:endParaRPr lang="en-US" sz="2800" dirty="0"/>
          </a:p>
          <a:p>
            <a:pPr lvl="2"/>
            <a:r>
              <a:rPr lang="en-GB" sz="2800" dirty="0"/>
              <a:t>Staphylococci aurous </a:t>
            </a:r>
            <a:endParaRPr lang="en-US" sz="2800" dirty="0"/>
          </a:p>
          <a:p>
            <a:pPr lvl="2"/>
            <a:r>
              <a:rPr lang="en-GB" sz="2800" dirty="0"/>
              <a:t>Staphylococci </a:t>
            </a:r>
            <a:r>
              <a:rPr lang="en-GB" sz="2800" dirty="0" err="1"/>
              <a:t>albus</a:t>
            </a:r>
            <a:r>
              <a:rPr lang="en-GB" sz="2800" dirty="0"/>
              <a:t>/</a:t>
            </a:r>
            <a:r>
              <a:rPr lang="en-GB" sz="2800" dirty="0" err="1"/>
              <a:t>epidermitis</a:t>
            </a:r>
            <a:r>
              <a:rPr lang="en-GB" sz="2800" dirty="0"/>
              <a:t> </a:t>
            </a:r>
            <a:endParaRPr lang="en-US" sz="2800" dirty="0"/>
          </a:p>
          <a:p>
            <a:pPr lvl="1"/>
            <a:r>
              <a:rPr lang="en-GB" sz="2800" dirty="0"/>
              <a:t>Source of infection includes </a:t>
            </a:r>
            <a:endParaRPr lang="en-US" sz="2800" dirty="0"/>
          </a:p>
          <a:p>
            <a:pPr lvl="2"/>
            <a:r>
              <a:rPr lang="en-GB" sz="2800" dirty="0"/>
              <a:t>Incubators </a:t>
            </a:r>
            <a:endParaRPr lang="en-US" sz="2800" dirty="0"/>
          </a:p>
          <a:p>
            <a:pPr lvl="2"/>
            <a:r>
              <a:rPr lang="en-GB" sz="2800" dirty="0"/>
              <a:t>Resuscitation equipments </a:t>
            </a:r>
            <a:endParaRPr lang="en-US" sz="2800" dirty="0"/>
          </a:p>
          <a:p>
            <a:pPr lvl="2"/>
            <a:r>
              <a:rPr lang="en-GB" sz="2800" dirty="0"/>
              <a:t>Feeding bottles </a:t>
            </a:r>
            <a:endParaRPr lang="en-US" sz="2800" dirty="0"/>
          </a:p>
          <a:p>
            <a:pPr lvl="2"/>
            <a:r>
              <a:rPr lang="en-GB" sz="2800" dirty="0"/>
              <a:t>Catheter, face masks, infusion sets, </a:t>
            </a:r>
            <a:endParaRPr lang="en-US" sz="2800" dirty="0"/>
          </a:p>
          <a:p>
            <a:endParaRPr lang="en-US" sz="2800" dirty="0"/>
          </a:p>
        </p:txBody>
      </p:sp>
      <p:sp>
        <p:nvSpPr>
          <p:cNvPr id="4" name="Right Brace 3"/>
          <p:cNvSpPr/>
          <p:nvPr/>
        </p:nvSpPr>
        <p:spPr>
          <a:xfrm>
            <a:off x="3810000" y="19812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85800"/>
            <a:ext cx="8229600" cy="533400"/>
          </a:xfrm>
        </p:spPr>
        <p:txBody>
          <a:bodyPr>
            <a:normAutofit/>
          </a:bodyPr>
          <a:lstStyle/>
          <a:p>
            <a:pPr eaLnBrk="1" hangingPunct="1"/>
            <a:r>
              <a:rPr lang="en-US" altLang="en-US" sz="2400" dirty="0">
                <a:latin typeface="Tahoma" pitchFamily="34" charset="0"/>
                <a:ea typeface="Tahoma" pitchFamily="34" charset="0"/>
                <a:cs typeface="Tahoma" pitchFamily="34" charset="0"/>
              </a:rPr>
              <a:t>Clinical manifestations </a:t>
            </a:r>
          </a:p>
        </p:txBody>
      </p:sp>
      <p:sp>
        <p:nvSpPr>
          <p:cNvPr id="27651" name="Content Placeholder 2"/>
          <p:cNvSpPr>
            <a:spLocks noGrp="1"/>
          </p:cNvSpPr>
          <p:nvPr>
            <p:ph sz="quarter" idx="1"/>
          </p:nvPr>
        </p:nvSpPr>
        <p:spPr>
          <a:xfrm>
            <a:off x="228600" y="1219200"/>
            <a:ext cx="8915400" cy="5355336"/>
          </a:xfrm>
        </p:spPr>
        <p:txBody>
          <a:bodyPr>
            <a:normAutofit lnSpcReduction="10000"/>
          </a:bodyPr>
          <a:lstStyle/>
          <a:p>
            <a:pPr eaLnBrk="1" hangingPunct="1">
              <a:buBlip>
                <a:blip r:embed="rId2"/>
              </a:buBlip>
            </a:pPr>
            <a:r>
              <a:rPr lang="en-US" altLang="en-US" sz="2400" dirty="0">
                <a:latin typeface="Tahoma" pitchFamily="34" charset="0"/>
                <a:ea typeface="Tahoma" pitchFamily="34" charset="0"/>
                <a:cs typeface="Tahoma" pitchFamily="34" charset="0"/>
              </a:rPr>
              <a:t>Clinical manifestations are nonspecific</a:t>
            </a:r>
          </a:p>
          <a:p>
            <a:pPr eaLnBrk="1" hangingPunct="1">
              <a:buBlip>
                <a:blip r:embed="rId2"/>
              </a:buBlip>
            </a:pPr>
            <a:r>
              <a:rPr lang="en-US" altLang="en-US" sz="2400" dirty="0">
                <a:latin typeface="Tahoma" pitchFamily="34" charset="0"/>
                <a:ea typeface="Tahoma" pitchFamily="34" charset="0"/>
                <a:cs typeface="Tahoma" pitchFamily="34" charset="0"/>
              </a:rPr>
              <a:t>Temperature irregularity(low or high)</a:t>
            </a:r>
          </a:p>
          <a:p>
            <a:pPr eaLnBrk="1" hangingPunct="1">
              <a:buBlip>
                <a:blip r:embed="rId2"/>
              </a:buBlip>
            </a:pPr>
            <a:r>
              <a:rPr lang="en-US" altLang="en-US" sz="2400" dirty="0">
                <a:latin typeface="Tahoma" pitchFamily="34" charset="0"/>
                <a:ea typeface="Tahoma" pitchFamily="34" charset="0"/>
                <a:cs typeface="Tahoma" pitchFamily="34" charset="0"/>
              </a:rPr>
              <a:t>Change in behavior </a:t>
            </a:r>
          </a:p>
          <a:p>
            <a:pPr lvl="1" eaLnBrk="1" hangingPunct="1"/>
            <a:r>
              <a:rPr lang="en-US" altLang="en-US" sz="2400" dirty="0">
                <a:latin typeface="Tahoma" pitchFamily="34" charset="0"/>
                <a:ea typeface="Tahoma" pitchFamily="34" charset="0"/>
                <a:cs typeface="Tahoma" pitchFamily="34" charset="0"/>
              </a:rPr>
              <a:t>Lethargy, irritability, depressed reflexes and tone </a:t>
            </a:r>
          </a:p>
          <a:p>
            <a:pPr eaLnBrk="1" hangingPunct="1">
              <a:buBlip>
                <a:blip r:embed="rId2"/>
              </a:buBlip>
            </a:pPr>
            <a:r>
              <a:rPr lang="en-US" altLang="en-US" sz="2400" dirty="0">
                <a:latin typeface="Tahoma" pitchFamily="34" charset="0"/>
                <a:ea typeface="Tahoma" pitchFamily="34" charset="0"/>
                <a:cs typeface="Tahoma" pitchFamily="34" charset="0"/>
              </a:rPr>
              <a:t>Skin change</a:t>
            </a:r>
          </a:p>
          <a:p>
            <a:pPr lvl="1" eaLnBrk="1" hangingPunct="1"/>
            <a:r>
              <a:rPr lang="en-US" altLang="en-US" sz="2400" dirty="0">
                <a:latin typeface="Tahoma" pitchFamily="34" charset="0"/>
                <a:ea typeface="Tahoma" pitchFamily="34" charset="0"/>
                <a:cs typeface="Tahoma" pitchFamily="34" charset="0"/>
              </a:rPr>
              <a:t>Cyanosis, mottling, poor perfusion, pallor, jaundice </a:t>
            </a:r>
          </a:p>
          <a:p>
            <a:pPr>
              <a:buBlip>
                <a:blip r:embed="rId2"/>
              </a:buBlip>
            </a:pPr>
            <a:r>
              <a:rPr lang="en-US" altLang="en-US" sz="2400" dirty="0">
                <a:latin typeface="Tahoma" pitchFamily="34" charset="0"/>
                <a:ea typeface="Tahoma" pitchFamily="34" charset="0"/>
                <a:cs typeface="Tahoma" pitchFamily="34" charset="0"/>
              </a:rPr>
              <a:t>Feeding problem</a:t>
            </a:r>
          </a:p>
          <a:p>
            <a:pPr lvl="1"/>
            <a:r>
              <a:rPr lang="en-US" altLang="en-US" sz="2400" dirty="0">
                <a:latin typeface="Tahoma" pitchFamily="34" charset="0"/>
                <a:ea typeface="Tahoma" pitchFamily="34" charset="0"/>
                <a:cs typeface="Tahoma" pitchFamily="34" charset="0"/>
              </a:rPr>
              <a:t>intolerance., vomiting, abdominal distension, diarrhea</a:t>
            </a:r>
          </a:p>
          <a:p>
            <a:pPr>
              <a:buBlip>
                <a:blip r:embed="rId2"/>
              </a:buBlip>
            </a:pPr>
            <a:r>
              <a:rPr lang="en-US" altLang="en-US" sz="2400" dirty="0">
                <a:latin typeface="Tahoma" pitchFamily="34" charset="0"/>
                <a:ea typeface="Tahoma" pitchFamily="34" charset="0"/>
                <a:cs typeface="Tahoma" pitchFamily="34" charset="0"/>
              </a:rPr>
              <a:t>Respiratory</a:t>
            </a:r>
          </a:p>
          <a:p>
            <a:pPr lvl="1"/>
            <a:r>
              <a:rPr lang="en-US" altLang="en-US" sz="2400" dirty="0" err="1">
                <a:latin typeface="Tahoma" pitchFamily="34" charset="0"/>
                <a:ea typeface="Tahoma" pitchFamily="34" charset="0"/>
                <a:cs typeface="Tahoma" pitchFamily="34" charset="0"/>
              </a:rPr>
              <a:t>Tachypnea</a:t>
            </a:r>
            <a:r>
              <a:rPr lang="en-US" altLang="en-US" sz="2400" dirty="0">
                <a:latin typeface="Tahoma" pitchFamily="34" charset="0"/>
                <a:ea typeface="Tahoma" pitchFamily="34" charset="0"/>
                <a:cs typeface="Tahoma" pitchFamily="34" charset="0"/>
              </a:rPr>
              <a:t>, grunting, flaring, retraction, apnea</a:t>
            </a:r>
          </a:p>
          <a:p>
            <a:pPr>
              <a:buBlip>
                <a:blip r:embed="rId2"/>
              </a:buBlip>
            </a:pPr>
            <a:r>
              <a:rPr lang="en-US" altLang="en-US" sz="2400" dirty="0">
                <a:latin typeface="Tahoma" pitchFamily="34" charset="0"/>
                <a:ea typeface="Tahoma" pitchFamily="34" charset="0"/>
                <a:cs typeface="Tahoma" pitchFamily="34" charset="0"/>
              </a:rPr>
              <a:t>Cardiac</a:t>
            </a:r>
          </a:p>
          <a:p>
            <a:pPr lvl="1"/>
            <a:r>
              <a:rPr lang="en-US" altLang="en-US" sz="2400" dirty="0">
                <a:latin typeface="Tahoma" pitchFamily="34" charset="0"/>
                <a:ea typeface="Tahoma" pitchFamily="34" charset="0"/>
                <a:cs typeface="Tahoma" pitchFamily="34" charset="0"/>
              </a:rPr>
              <a:t>Tachycardia, hypotension</a:t>
            </a:r>
          </a:p>
          <a:p>
            <a:pPr>
              <a:buBlip>
                <a:blip r:embed="rId2"/>
              </a:buBlip>
            </a:pPr>
            <a:r>
              <a:rPr lang="en-US" altLang="en-US" sz="2400" dirty="0">
                <a:latin typeface="Tahoma" pitchFamily="34" charset="0"/>
                <a:ea typeface="Tahoma" pitchFamily="34" charset="0"/>
                <a:cs typeface="Tahoma" pitchFamily="34" charset="0"/>
              </a:rPr>
              <a:t>Metabolic  </a:t>
            </a:r>
          </a:p>
          <a:p>
            <a:pPr lvl="1"/>
            <a:r>
              <a:rPr lang="en-US" altLang="en-US" sz="2400" dirty="0">
                <a:latin typeface="Tahoma" pitchFamily="34" charset="0"/>
                <a:ea typeface="Tahoma" pitchFamily="34" charset="0"/>
                <a:cs typeface="Tahoma" pitchFamily="34" charset="0"/>
              </a:rPr>
              <a:t>Hypo or hyperglycemia, metabolic acidosis</a:t>
            </a:r>
          </a:p>
        </p:txBody>
      </p:sp>
    </p:spTree>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33400"/>
            <a:ext cx="8229600" cy="533400"/>
          </a:xfrm>
        </p:spPr>
        <p:txBody>
          <a:bodyPr>
            <a:normAutofit/>
          </a:bodyPr>
          <a:lstStyle/>
          <a:p>
            <a:pPr eaLnBrk="1" hangingPunct="1"/>
            <a:r>
              <a:rPr lang="en-US" altLang="en-US" sz="2400" dirty="0">
                <a:latin typeface="Tahoma" pitchFamily="34" charset="0"/>
                <a:ea typeface="Tahoma" pitchFamily="34" charset="0"/>
                <a:cs typeface="Tahoma" pitchFamily="34" charset="0"/>
              </a:rPr>
              <a:t>Diagnosis </a:t>
            </a:r>
          </a:p>
        </p:txBody>
      </p:sp>
      <p:sp>
        <p:nvSpPr>
          <p:cNvPr id="29699" name="Content Placeholder 2"/>
          <p:cNvSpPr>
            <a:spLocks noGrp="1"/>
          </p:cNvSpPr>
          <p:nvPr>
            <p:ph sz="quarter" idx="1"/>
          </p:nvPr>
        </p:nvSpPr>
        <p:spPr>
          <a:xfrm>
            <a:off x="304800" y="1143000"/>
            <a:ext cx="8382000" cy="5943600"/>
          </a:xfrm>
        </p:spPr>
        <p:txBody>
          <a:bodyPr>
            <a:normAutofit fontScale="92500" lnSpcReduction="20000"/>
          </a:bodyPr>
          <a:lstStyle/>
          <a:p>
            <a:pPr eaLnBrk="1" hangingPunct="1"/>
            <a:r>
              <a:rPr lang="en-US" altLang="en-US" sz="2400" dirty="0">
                <a:latin typeface="Tahoma" pitchFamily="34" charset="0"/>
                <a:ea typeface="Tahoma" pitchFamily="34" charset="0"/>
                <a:cs typeface="Tahoma" pitchFamily="34" charset="0"/>
              </a:rPr>
              <a:t>Cultures </a:t>
            </a:r>
          </a:p>
          <a:p>
            <a:pPr lvl="1" eaLnBrk="1" hangingPunct="1"/>
            <a:r>
              <a:rPr lang="en-US" altLang="en-US" sz="2400" dirty="0">
                <a:latin typeface="Tahoma" pitchFamily="34" charset="0"/>
                <a:ea typeface="Tahoma" pitchFamily="34" charset="0"/>
                <a:cs typeface="Tahoma" pitchFamily="34" charset="0"/>
              </a:rPr>
              <a:t>Blood culture </a:t>
            </a:r>
          </a:p>
          <a:p>
            <a:pPr lvl="1" eaLnBrk="1" hangingPunct="1"/>
            <a:r>
              <a:rPr lang="en-US" altLang="en-US" sz="2400" dirty="0">
                <a:latin typeface="Tahoma" pitchFamily="34" charset="0"/>
                <a:ea typeface="Tahoma" pitchFamily="34" charset="0"/>
                <a:cs typeface="Tahoma" pitchFamily="34" charset="0"/>
              </a:rPr>
              <a:t>Urine culture for late onset neonatal sepsis</a:t>
            </a:r>
          </a:p>
          <a:p>
            <a:pPr lvl="1" eaLnBrk="1" hangingPunct="1"/>
            <a:r>
              <a:rPr lang="en-US" altLang="en-US" sz="2400" dirty="0">
                <a:latin typeface="Tahoma" pitchFamily="34" charset="0"/>
                <a:ea typeface="Tahoma" pitchFamily="34" charset="0"/>
                <a:cs typeface="Tahoma" pitchFamily="34" charset="0"/>
              </a:rPr>
              <a:t>CSF analysis</a:t>
            </a:r>
          </a:p>
          <a:p>
            <a:pPr lvl="3" eaLnBrk="1" hangingPunct="1"/>
            <a:r>
              <a:rPr lang="en-US" altLang="en-US" sz="2400" dirty="0">
                <a:latin typeface="Tahoma" pitchFamily="34" charset="0"/>
                <a:ea typeface="Tahoma" pitchFamily="34" charset="0"/>
                <a:cs typeface="Tahoma" pitchFamily="34" charset="0"/>
              </a:rPr>
              <a:t>WBC count greater than or equal to 20cells/mm2</a:t>
            </a:r>
          </a:p>
          <a:p>
            <a:pPr lvl="3" eaLnBrk="1" hangingPunct="1"/>
            <a:r>
              <a:rPr lang="en-US" altLang="en-US" sz="2400" dirty="0">
                <a:latin typeface="Tahoma" pitchFamily="34" charset="0"/>
                <a:ea typeface="Tahoma" pitchFamily="34" charset="0"/>
                <a:cs typeface="Tahoma" pitchFamily="34" charset="0"/>
              </a:rPr>
              <a:t>Protein greater </a:t>
            </a:r>
            <a:r>
              <a:rPr lang="en-US" altLang="en-US" sz="2400" dirty="0">
                <a:solidFill>
                  <a:srgbClr val="FF0000"/>
                </a:solidFill>
                <a:latin typeface="Tahoma" pitchFamily="34" charset="0"/>
                <a:ea typeface="Tahoma" pitchFamily="34" charset="0"/>
                <a:cs typeface="Tahoma" pitchFamily="34" charset="0"/>
              </a:rPr>
              <a:t>150</a:t>
            </a:r>
            <a:r>
              <a:rPr lang="en-US" altLang="en-US" sz="2400" dirty="0">
                <a:latin typeface="Tahoma" pitchFamily="34" charset="0"/>
                <a:ea typeface="Tahoma" pitchFamily="34" charset="0"/>
                <a:cs typeface="Tahoma" pitchFamily="34" charset="0"/>
              </a:rPr>
              <a:t> mg/dl</a:t>
            </a:r>
          </a:p>
          <a:p>
            <a:pPr lvl="3" eaLnBrk="1" hangingPunct="1"/>
            <a:r>
              <a:rPr lang="en-US" altLang="en-US" sz="2400" dirty="0">
                <a:latin typeface="Tahoma" pitchFamily="34" charset="0"/>
                <a:ea typeface="Tahoma" pitchFamily="34" charset="0"/>
                <a:cs typeface="Tahoma" pitchFamily="34" charset="0"/>
              </a:rPr>
              <a:t>Glucose  </a:t>
            </a:r>
            <a:r>
              <a:rPr lang="en-US" altLang="en-US" sz="2400" dirty="0">
                <a:solidFill>
                  <a:srgbClr val="FF0000"/>
                </a:solidFill>
                <a:latin typeface="Tahoma" pitchFamily="34" charset="0"/>
                <a:ea typeface="Tahoma" pitchFamily="34" charset="0"/>
                <a:cs typeface="Tahoma" pitchFamily="34" charset="0"/>
              </a:rPr>
              <a:t>low</a:t>
            </a:r>
            <a:r>
              <a:rPr lang="en-US" altLang="en-US" sz="2400" dirty="0">
                <a:latin typeface="Tahoma" pitchFamily="34" charset="0"/>
                <a:ea typeface="Tahoma" pitchFamily="34" charset="0"/>
                <a:cs typeface="Tahoma" pitchFamily="34" charset="0"/>
              </a:rPr>
              <a:t> glucose </a:t>
            </a:r>
          </a:p>
          <a:p>
            <a:pPr lvl="3" eaLnBrk="1" hangingPunct="1"/>
            <a:r>
              <a:rPr lang="en-US" altLang="en-US" sz="2400" dirty="0">
                <a:latin typeface="Tahoma" pitchFamily="34" charset="0"/>
                <a:ea typeface="Tahoma" pitchFamily="34" charset="0"/>
                <a:cs typeface="Tahoma" pitchFamily="34" charset="0"/>
              </a:rPr>
              <a:t>Gram stain</a:t>
            </a:r>
          </a:p>
          <a:p>
            <a:pPr lvl="3" eaLnBrk="1" hangingPunct="1"/>
            <a:r>
              <a:rPr lang="en-US" altLang="en-US" sz="2400" dirty="0">
                <a:latin typeface="Tahoma" pitchFamily="34" charset="0"/>
                <a:ea typeface="Tahoma" pitchFamily="34" charset="0"/>
                <a:cs typeface="Tahoma" pitchFamily="34" charset="0"/>
              </a:rPr>
              <a:t>Culture </a:t>
            </a:r>
          </a:p>
          <a:p>
            <a:r>
              <a:rPr lang="en-US" altLang="en-US" sz="2400" dirty="0">
                <a:latin typeface="Tahoma" pitchFamily="34" charset="0"/>
                <a:ea typeface="Tahoma" pitchFamily="34" charset="0"/>
                <a:cs typeface="Tahoma" pitchFamily="34" charset="0"/>
              </a:rPr>
              <a:t>WBC count</a:t>
            </a:r>
          </a:p>
          <a:p>
            <a:pPr lvl="1"/>
            <a:r>
              <a:rPr lang="en-US" altLang="en-US" sz="2400" dirty="0" err="1">
                <a:latin typeface="Tahoma" pitchFamily="34" charset="0"/>
                <a:ea typeface="Tahoma" pitchFamily="34" charset="0"/>
                <a:cs typeface="Tahoma" pitchFamily="34" charset="0"/>
              </a:rPr>
              <a:t>Neutropenia</a:t>
            </a:r>
            <a:r>
              <a:rPr lang="en-US" altLang="en-US" sz="2400" dirty="0">
                <a:latin typeface="Tahoma" pitchFamily="34" charset="0"/>
                <a:ea typeface="Tahoma" pitchFamily="34" charset="0"/>
                <a:cs typeface="Tahoma" pitchFamily="34" charset="0"/>
              </a:rPr>
              <a:t> – ANC&lt;1500</a:t>
            </a:r>
          </a:p>
          <a:p>
            <a:pPr lvl="1"/>
            <a:r>
              <a:rPr lang="en-US" altLang="en-US" sz="2400" dirty="0" err="1">
                <a:latin typeface="Tahoma" pitchFamily="34" charset="0"/>
                <a:ea typeface="Tahoma" pitchFamily="34" charset="0"/>
                <a:cs typeface="Tahoma" pitchFamily="34" charset="0"/>
              </a:rPr>
              <a:t>Neutrophylia</a:t>
            </a:r>
            <a:r>
              <a:rPr lang="en-US" altLang="en-US" sz="2400" dirty="0">
                <a:latin typeface="Tahoma" pitchFamily="34" charset="0"/>
                <a:ea typeface="Tahoma" pitchFamily="34" charset="0"/>
                <a:cs typeface="Tahoma" pitchFamily="34" charset="0"/>
              </a:rPr>
              <a:t> –ANC &gt;7500</a:t>
            </a:r>
          </a:p>
          <a:p>
            <a:pPr lvl="1"/>
            <a:r>
              <a:rPr lang="en-US" altLang="en-US" sz="2400" dirty="0">
                <a:latin typeface="Tahoma" pitchFamily="34" charset="0"/>
                <a:ea typeface="Tahoma" pitchFamily="34" charset="0"/>
                <a:cs typeface="Tahoma" pitchFamily="34" charset="0"/>
              </a:rPr>
              <a:t>Immature : total </a:t>
            </a:r>
            <a:r>
              <a:rPr lang="en-US" altLang="en-US" sz="2400" dirty="0" err="1">
                <a:latin typeface="Tahoma" pitchFamily="34" charset="0"/>
                <a:ea typeface="Tahoma" pitchFamily="34" charset="0"/>
                <a:cs typeface="Tahoma" pitchFamily="34" charset="0"/>
              </a:rPr>
              <a:t>neutropil</a:t>
            </a:r>
            <a:r>
              <a:rPr lang="en-US" altLang="en-US" sz="2400" dirty="0">
                <a:latin typeface="Tahoma" pitchFamily="34" charset="0"/>
                <a:ea typeface="Tahoma" pitchFamily="34" charset="0"/>
                <a:cs typeface="Tahoma" pitchFamily="34" charset="0"/>
              </a:rPr>
              <a:t> ratio &gt; 0.2</a:t>
            </a:r>
          </a:p>
          <a:p>
            <a:r>
              <a:rPr lang="en-US" altLang="en-US" sz="2400" dirty="0">
                <a:latin typeface="Tahoma" pitchFamily="34" charset="0"/>
                <a:ea typeface="Tahoma" pitchFamily="34" charset="0"/>
                <a:cs typeface="Tahoma" pitchFamily="34" charset="0"/>
              </a:rPr>
              <a:t>Anemia, thrombocytopenia </a:t>
            </a:r>
          </a:p>
          <a:p>
            <a:r>
              <a:rPr lang="en-US" altLang="en-US" sz="2400" dirty="0">
                <a:latin typeface="Tahoma" pitchFamily="34" charset="0"/>
                <a:ea typeface="Tahoma" pitchFamily="34" charset="0"/>
                <a:cs typeface="Tahoma" pitchFamily="34" charset="0"/>
              </a:rPr>
              <a:t>Acute phase reactants </a:t>
            </a:r>
          </a:p>
          <a:p>
            <a:pPr lvl="1"/>
            <a:r>
              <a:rPr lang="en-US" altLang="en-US" sz="2400" dirty="0">
                <a:latin typeface="Tahoma" pitchFamily="34" charset="0"/>
                <a:ea typeface="Tahoma" pitchFamily="34" charset="0"/>
                <a:cs typeface="Tahoma" pitchFamily="34" charset="0"/>
              </a:rPr>
              <a:t>Micro ESR-</a:t>
            </a:r>
            <a:r>
              <a:rPr lang="en-GB" sz="2000" dirty="0"/>
              <a:t>Value more than </a:t>
            </a:r>
            <a:r>
              <a:rPr lang="en-GB" sz="2000" b="1" dirty="0"/>
              <a:t>10mm/hr </a:t>
            </a:r>
            <a:r>
              <a:rPr lang="en-GB" sz="2000" dirty="0"/>
              <a:t>is suggestive of infection </a:t>
            </a:r>
            <a:endParaRPr lang="en-US" sz="2000" dirty="0"/>
          </a:p>
          <a:p>
            <a:pPr lvl="1"/>
            <a:r>
              <a:rPr lang="en-US" altLang="en-US" sz="2400" dirty="0">
                <a:latin typeface="Tahoma" pitchFamily="34" charset="0"/>
                <a:ea typeface="Tahoma" pitchFamily="34" charset="0"/>
                <a:cs typeface="Tahoma" pitchFamily="34" charset="0"/>
              </a:rPr>
              <a:t>C Reactive Protein</a:t>
            </a:r>
          </a:p>
          <a:p>
            <a:r>
              <a:rPr lang="en-US" altLang="en-US" sz="2400" dirty="0">
                <a:latin typeface="Tahoma" pitchFamily="34" charset="0"/>
                <a:ea typeface="Tahoma" pitchFamily="34" charset="0"/>
                <a:cs typeface="Tahoma" pitchFamily="34" charset="0"/>
              </a:rPr>
              <a:t>Glucose, </a:t>
            </a:r>
            <a:r>
              <a:rPr lang="en-US" altLang="en-US" sz="2400" dirty="0" err="1">
                <a:latin typeface="Tahoma" pitchFamily="34" charset="0"/>
                <a:ea typeface="Tahoma" pitchFamily="34" charset="0"/>
                <a:cs typeface="Tahoma" pitchFamily="34" charset="0"/>
              </a:rPr>
              <a:t>elecrtolytes</a:t>
            </a:r>
            <a:r>
              <a:rPr lang="en-US" altLang="en-US" sz="2400" dirty="0">
                <a:latin typeface="Tahoma" pitchFamily="34" charset="0"/>
                <a:ea typeface="Tahoma" pitchFamily="34" charset="0"/>
                <a:cs typeface="Tahoma" pitchFamily="34" charset="0"/>
              </a:rPr>
              <a:t> </a:t>
            </a:r>
          </a:p>
          <a:p>
            <a:pPr>
              <a:buNone/>
            </a:pPr>
            <a:endParaRPr lang="en-US" altLang="en-US" sz="2400" dirty="0">
              <a:latin typeface="Tahoma" pitchFamily="34" charset="0"/>
              <a:ea typeface="Tahoma" pitchFamily="34" charset="0"/>
              <a:cs typeface="Tahoma" pitchFamily="34" charset="0"/>
            </a:endParaRPr>
          </a:p>
          <a:p>
            <a:pPr lvl="3" eaLnBrk="1" hangingPunct="1">
              <a:buNone/>
            </a:pPr>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Cont…</a:t>
            </a:r>
          </a:p>
        </p:txBody>
      </p:sp>
      <p:sp>
        <p:nvSpPr>
          <p:cNvPr id="3" name="Content Placeholder 2"/>
          <p:cNvSpPr>
            <a:spLocks noGrp="1"/>
          </p:cNvSpPr>
          <p:nvPr>
            <p:ph idx="1"/>
          </p:nvPr>
        </p:nvSpPr>
        <p:spPr>
          <a:xfrm>
            <a:off x="0" y="1447800"/>
            <a:ext cx="9144000" cy="4572000"/>
          </a:xfrm>
        </p:spPr>
        <p:txBody>
          <a:bodyPr>
            <a:normAutofit/>
          </a:bodyPr>
          <a:lstStyle/>
          <a:p>
            <a:pPr>
              <a:buNone/>
            </a:pPr>
            <a:r>
              <a:rPr lang="en-GB" b="1" u="sng" dirty="0"/>
              <a:t>Management of Neonatal sepsis </a:t>
            </a:r>
            <a:endParaRPr lang="en-US" dirty="0"/>
          </a:p>
          <a:p>
            <a:pPr>
              <a:buNone/>
            </a:pPr>
            <a:r>
              <a:rPr lang="en-GB" u="sng" dirty="0"/>
              <a:t>First-line drugs:</a:t>
            </a:r>
            <a:endParaRPr lang="en-US" dirty="0"/>
          </a:p>
          <a:p>
            <a:pPr lvl="0"/>
            <a:r>
              <a:rPr lang="en-GB" dirty="0"/>
              <a:t>Crystalline </a:t>
            </a:r>
            <a:r>
              <a:rPr lang="en-GB" dirty="0" err="1"/>
              <a:t>pencillin</a:t>
            </a:r>
            <a:r>
              <a:rPr lang="en-GB" dirty="0"/>
              <a:t> or Ampicilline + Gentamycine </a:t>
            </a:r>
            <a:endParaRPr lang="en-US" dirty="0"/>
          </a:p>
          <a:p>
            <a:pPr lvl="1"/>
            <a:r>
              <a:rPr lang="en-GB" dirty="0"/>
              <a:t>Crystalline </a:t>
            </a:r>
            <a:r>
              <a:rPr lang="en-GB" dirty="0" err="1"/>
              <a:t>pencillin</a:t>
            </a:r>
            <a:r>
              <a:rPr lang="en-GB" dirty="0"/>
              <a:t> 50,000-100,000Iu- IV/Kg/day 2 doses for &lt;1 weeks of age and 4 doses if &gt;1 weeks of age </a:t>
            </a:r>
            <a:endParaRPr lang="en-US" dirty="0"/>
          </a:p>
          <a:p>
            <a:pPr lvl="1"/>
            <a:r>
              <a:rPr lang="en-GB" dirty="0"/>
              <a:t>Gentamycine 5mg/kg/day (2 doses) </a:t>
            </a:r>
            <a:endParaRPr lang="en-US" dirty="0"/>
          </a:p>
          <a:p>
            <a:pPr lvl="1"/>
            <a:r>
              <a:rPr lang="en-GB" dirty="0"/>
              <a:t>Ampicilline 100 mg/kg/day (2 dose for &lt;1 wk age and 3 dose if &gt;1 wk age) </a:t>
            </a:r>
            <a:endParaRPr lang="en-US" dirty="0"/>
          </a:p>
          <a:p>
            <a:pPr lvl="0"/>
            <a:r>
              <a:rPr lang="en-GB" dirty="0"/>
              <a:t>If there is meningitis, double the dose of cry. </a:t>
            </a:r>
            <a:r>
              <a:rPr lang="en-GB" dirty="0" err="1"/>
              <a:t>Pencillin</a:t>
            </a:r>
            <a:r>
              <a:rPr lang="en-GB" dirty="0"/>
              <a:t> and Ampicilline </a:t>
            </a:r>
            <a:endParaRPr lang="en-US" dirty="0"/>
          </a:p>
          <a:p>
            <a:endParaRPr lang="en-US" dirty="0"/>
          </a:p>
        </p:txBody>
      </p:sp>
    </p:spTree>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Cont…</a:t>
            </a:r>
          </a:p>
        </p:txBody>
      </p:sp>
      <p:sp>
        <p:nvSpPr>
          <p:cNvPr id="3" name="Content Placeholder 2"/>
          <p:cNvSpPr>
            <a:spLocks noGrp="1"/>
          </p:cNvSpPr>
          <p:nvPr>
            <p:ph idx="1"/>
          </p:nvPr>
        </p:nvSpPr>
        <p:spPr>
          <a:xfrm>
            <a:off x="457200" y="1524000"/>
            <a:ext cx="8686800" cy="4572000"/>
          </a:xfrm>
        </p:spPr>
        <p:txBody>
          <a:bodyPr>
            <a:normAutofit/>
          </a:bodyPr>
          <a:lstStyle/>
          <a:p>
            <a:pPr>
              <a:buNone/>
            </a:pPr>
            <a:r>
              <a:rPr lang="en-GB" b="1" u="sng" dirty="0"/>
              <a:t>Second – Line drugs </a:t>
            </a:r>
            <a:endParaRPr lang="en-US" b="1" dirty="0"/>
          </a:p>
          <a:p>
            <a:pPr lvl="0"/>
            <a:r>
              <a:rPr lang="en-GB" dirty="0"/>
              <a:t>Hospital acquired infection or if the mother has gram negative infection, give the following </a:t>
            </a:r>
            <a:endParaRPr lang="en-US" dirty="0"/>
          </a:p>
          <a:p>
            <a:pPr lvl="1"/>
            <a:r>
              <a:rPr lang="en-GB" dirty="0" err="1"/>
              <a:t>Cefotaxine</a:t>
            </a:r>
            <a:r>
              <a:rPr lang="en-GB" dirty="0"/>
              <a:t> or </a:t>
            </a:r>
            <a:r>
              <a:rPr lang="en-GB" dirty="0" err="1"/>
              <a:t>ceftriaxone</a:t>
            </a:r>
            <a:r>
              <a:rPr lang="en-GB" dirty="0"/>
              <a:t> + Amino glycoside </a:t>
            </a:r>
            <a:endParaRPr lang="en-US" dirty="0"/>
          </a:p>
          <a:p>
            <a:pPr lvl="0"/>
            <a:r>
              <a:rPr lang="en-GB" dirty="0"/>
              <a:t>Supportive blood transfusion in DIC, </a:t>
            </a:r>
            <a:r>
              <a:rPr lang="en-GB" dirty="0" err="1"/>
              <a:t>sclerema</a:t>
            </a:r>
            <a:r>
              <a:rPr lang="en-GB" dirty="0"/>
              <a:t> and Hyperbilirubinaemia </a:t>
            </a:r>
            <a:endParaRPr lang="en-US" dirty="0"/>
          </a:p>
          <a:p>
            <a:pPr lvl="0"/>
            <a:r>
              <a:rPr lang="en-GB" dirty="0"/>
              <a:t>Increase peripheral and pulmonary perfusion </a:t>
            </a:r>
            <a:endParaRPr lang="en-US" dirty="0"/>
          </a:p>
          <a:p>
            <a:pPr lvl="0"/>
            <a:r>
              <a:rPr lang="en-GB" dirty="0"/>
              <a:t>Corrects coagulation abnormality </a:t>
            </a:r>
            <a:endParaRPr lang="en-US" dirty="0"/>
          </a:p>
          <a:p>
            <a:r>
              <a:rPr lang="en-GB" dirty="0"/>
              <a:t>Removes toxins </a:t>
            </a:r>
            <a:endParaRPr lang="en-US" dirty="0"/>
          </a:p>
        </p:txBody>
      </p:sp>
    </p:spTree>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838200"/>
            <a:ext cx="8229600" cy="457200"/>
          </a:xfrm>
        </p:spPr>
        <p:txBody>
          <a:bodyPr/>
          <a:lstStyle/>
          <a:p>
            <a:pPr eaLnBrk="1" hangingPunct="1"/>
            <a:r>
              <a:rPr lang="en-US" altLang="en-US" sz="2400" dirty="0">
                <a:latin typeface="Tahoma" pitchFamily="34" charset="0"/>
                <a:ea typeface="Tahoma" pitchFamily="34" charset="0"/>
                <a:cs typeface="Tahoma" pitchFamily="34" charset="0"/>
              </a:rPr>
              <a:t>Supportive care </a:t>
            </a:r>
          </a:p>
        </p:txBody>
      </p:sp>
      <p:sp>
        <p:nvSpPr>
          <p:cNvPr id="22531" name="Content Placeholder 2"/>
          <p:cNvSpPr>
            <a:spLocks noGrp="1"/>
          </p:cNvSpPr>
          <p:nvPr>
            <p:ph sz="quarter" idx="1"/>
          </p:nvPr>
        </p:nvSpPr>
        <p:spPr>
          <a:xfrm>
            <a:off x="457200" y="1371600"/>
            <a:ext cx="8229600" cy="5202936"/>
          </a:xfrm>
        </p:spPr>
        <p:txBody>
          <a:bodyPr>
            <a:normAutofit lnSpcReduction="10000"/>
          </a:bodyPr>
          <a:lstStyle/>
          <a:p>
            <a:pPr marL="274320" indent="-274320" eaLnBrk="1" fontAlgn="auto" hangingPunct="1">
              <a:lnSpc>
                <a:spcPct val="90000"/>
              </a:lnSpc>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Respiratory</a:t>
            </a: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Oxygen and ventilation as necessary</a:t>
            </a:r>
          </a:p>
          <a:p>
            <a:pPr marL="274320" indent="-274320" eaLnBrk="1" fontAlgn="auto" hangingPunct="1">
              <a:lnSpc>
                <a:spcPct val="90000"/>
              </a:lnSpc>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Cardiovascular</a:t>
            </a: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Support blood pressure with volume expanders and/or </a:t>
            </a:r>
            <a:r>
              <a:rPr lang="en-US" sz="2400" dirty="0" err="1">
                <a:latin typeface="Tahoma" pitchFamily="34" charset="0"/>
                <a:ea typeface="Tahoma" pitchFamily="34" charset="0"/>
                <a:cs typeface="Tahoma" pitchFamily="34" charset="0"/>
              </a:rPr>
              <a:t>pressors</a:t>
            </a:r>
            <a:endParaRPr lang="en-US" sz="2400" dirty="0">
              <a:latin typeface="Tahoma" pitchFamily="34" charset="0"/>
              <a:ea typeface="Tahoma" pitchFamily="34" charset="0"/>
              <a:cs typeface="Tahoma" pitchFamily="34" charset="0"/>
            </a:endParaRPr>
          </a:p>
          <a:p>
            <a:pPr marL="274320" indent="-274320" eaLnBrk="1" fontAlgn="auto" hangingPunct="1">
              <a:lnSpc>
                <a:spcPct val="90000"/>
              </a:lnSpc>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Hematologic</a:t>
            </a: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Treat DIC with FFP and/or </a:t>
            </a:r>
            <a:r>
              <a:rPr lang="en-US" sz="2400" dirty="0" err="1">
                <a:latin typeface="Tahoma" pitchFamily="34" charset="0"/>
                <a:ea typeface="Tahoma" pitchFamily="34" charset="0"/>
                <a:cs typeface="Tahoma" pitchFamily="34" charset="0"/>
              </a:rPr>
              <a:t>cryo</a:t>
            </a:r>
            <a:endParaRPr lang="en-US" sz="2400" dirty="0">
              <a:latin typeface="Tahoma" pitchFamily="34" charset="0"/>
              <a:ea typeface="Tahoma" pitchFamily="34" charset="0"/>
              <a:cs typeface="Tahoma" pitchFamily="34" charset="0"/>
            </a:endParaRPr>
          </a:p>
          <a:p>
            <a:pPr marL="274320" indent="-274320" eaLnBrk="1" fontAlgn="auto" hangingPunct="1">
              <a:lnSpc>
                <a:spcPct val="90000"/>
              </a:lnSpc>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CNS</a:t>
            </a: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Treat seizures with </a:t>
            </a:r>
            <a:r>
              <a:rPr lang="en-US" sz="2400" dirty="0" err="1">
                <a:latin typeface="Tahoma" pitchFamily="34" charset="0"/>
                <a:ea typeface="Tahoma" pitchFamily="34" charset="0"/>
                <a:cs typeface="Tahoma" pitchFamily="34" charset="0"/>
              </a:rPr>
              <a:t>phenobarbital</a:t>
            </a:r>
            <a:endParaRPr lang="en-US" sz="2400" dirty="0">
              <a:latin typeface="Tahoma" pitchFamily="34" charset="0"/>
              <a:ea typeface="Tahoma" pitchFamily="34" charset="0"/>
              <a:cs typeface="Tahoma" pitchFamily="34" charset="0"/>
            </a:endParaRP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Watch for signs of SIADH (decreased UOP, </a:t>
            </a:r>
            <a:r>
              <a:rPr lang="en-US" sz="2400" dirty="0" err="1">
                <a:latin typeface="Tahoma" pitchFamily="34" charset="0"/>
                <a:ea typeface="Tahoma" pitchFamily="34" charset="0"/>
                <a:cs typeface="Tahoma" pitchFamily="34" charset="0"/>
              </a:rPr>
              <a:t>hyponatremia</a:t>
            </a:r>
            <a:r>
              <a:rPr lang="en-US" sz="2400" dirty="0">
                <a:latin typeface="Tahoma" pitchFamily="34" charset="0"/>
                <a:ea typeface="Tahoma" pitchFamily="34" charset="0"/>
                <a:cs typeface="Tahoma" pitchFamily="34" charset="0"/>
              </a:rPr>
              <a:t>) and treat with fluid restriction</a:t>
            </a:r>
          </a:p>
          <a:p>
            <a:pPr marL="274320" indent="-274320" eaLnBrk="1" fontAlgn="auto" hangingPunct="1">
              <a:lnSpc>
                <a:spcPct val="90000"/>
              </a:lnSpc>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Metabolic</a:t>
            </a:r>
          </a:p>
          <a:p>
            <a:pPr marL="822960" lvl="2" eaLnBrk="1" fontAlgn="auto" hangingPunct="1">
              <a:lnSpc>
                <a:spcPct val="90000"/>
              </a:lnSpc>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Treat hypoglycemia/hyperglycemia and metabolic acidosis</a:t>
            </a:r>
          </a:p>
          <a:p>
            <a:pPr marL="274320" indent="-274320" eaLnBrk="1" fontAlgn="auto" hangingPunct="1">
              <a:spcBef>
                <a:spcPts val="580"/>
              </a:spcBef>
              <a:spcAft>
                <a:spcPts val="0"/>
              </a:spcAft>
              <a:buFont typeface="Wingdings 2"/>
              <a:buChar char=""/>
              <a:defRPr/>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sz="2800" dirty="0"/>
              <a:t>Cont…</a:t>
            </a:r>
          </a:p>
        </p:txBody>
      </p:sp>
      <p:sp>
        <p:nvSpPr>
          <p:cNvPr id="3" name="Content Placeholder 2"/>
          <p:cNvSpPr>
            <a:spLocks noGrp="1"/>
          </p:cNvSpPr>
          <p:nvPr>
            <p:ph idx="1"/>
          </p:nvPr>
        </p:nvSpPr>
        <p:spPr>
          <a:xfrm>
            <a:off x="1066800" y="762000"/>
            <a:ext cx="8077200" cy="6096000"/>
          </a:xfrm>
        </p:spPr>
        <p:txBody>
          <a:bodyPr>
            <a:normAutofit fontScale="85000" lnSpcReduction="20000"/>
          </a:bodyPr>
          <a:lstStyle/>
          <a:p>
            <a:pPr>
              <a:buNone/>
            </a:pPr>
            <a:r>
              <a:rPr lang="en-GB" sz="2800" b="1" dirty="0"/>
              <a:t>2-Extrapulmonary causes of RDS</a:t>
            </a:r>
            <a:r>
              <a:rPr lang="en-GB" sz="2800" dirty="0"/>
              <a:t>:  further divided into four:</a:t>
            </a:r>
            <a:endParaRPr lang="en-US" sz="2800" dirty="0"/>
          </a:p>
          <a:p>
            <a:pPr>
              <a:buNone/>
            </a:pPr>
            <a:r>
              <a:rPr lang="en-GB" sz="2800" b="1" dirty="0"/>
              <a:t>A-Cardiac and circulatory causes </a:t>
            </a:r>
            <a:endParaRPr lang="en-US" sz="2800" b="1" dirty="0"/>
          </a:p>
          <a:p>
            <a:pPr lvl="0"/>
            <a:r>
              <a:rPr lang="en-GB" sz="2800" dirty="0"/>
              <a:t>Congenital heart diseases </a:t>
            </a:r>
            <a:endParaRPr lang="en-US" sz="2800" dirty="0"/>
          </a:p>
          <a:p>
            <a:pPr lvl="0"/>
            <a:r>
              <a:rPr lang="en-GB" sz="2800" dirty="0"/>
              <a:t>Congestive heart failure </a:t>
            </a:r>
            <a:endParaRPr lang="en-US" sz="2800" dirty="0"/>
          </a:p>
          <a:p>
            <a:pPr lvl="0"/>
            <a:r>
              <a:rPr lang="en-GB" sz="2800" dirty="0" err="1"/>
              <a:t>Hypervolemia</a:t>
            </a:r>
            <a:r>
              <a:rPr lang="en-GB" sz="2800" dirty="0"/>
              <a:t> </a:t>
            </a:r>
            <a:endParaRPr lang="en-US" sz="2800" dirty="0"/>
          </a:p>
          <a:p>
            <a:pPr>
              <a:buNone/>
            </a:pPr>
            <a:r>
              <a:rPr lang="en-GB" sz="2800" b="1" dirty="0"/>
              <a:t>B-Metabolic causes </a:t>
            </a:r>
            <a:endParaRPr lang="en-US" sz="2800" b="1" dirty="0"/>
          </a:p>
          <a:p>
            <a:pPr lvl="0"/>
            <a:r>
              <a:rPr lang="en-GB" sz="2800" dirty="0" err="1"/>
              <a:t>Hypoglycemia</a:t>
            </a:r>
            <a:r>
              <a:rPr lang="en-GB" sz="2800" dirty="0"/>
              <a:t> </a:t>
            </a:r>
            <a:endParaRPr lang="en-US" sz="2800" dirty="0"/>
          </a:p>
          <a:p>
            <a:pPr lvl="0"/>
            <a:r>
              <a:rPr lang="en-GB" sz="2800" dirty="0"/>
              <a:t>Hypocalcaemia </a:t>
            </a:r>
            <a:endParaRPr lang="en-US" sz="2800" dirty="0"/>
          </a:p>
          <a:p>
            <a:pPr lvl="0"/>
            <a:r>
              <a:rPr lang="en-GB" sz="2800" dirty="0"/>
              <a:t>Hypothermia </a:t>
            </a:r>
          </a:p>
          <a:p>
            <a:pPr>
              <a:buNone/>
            </a:pPr>
            <a:r>
              <a:rPr lang="en-GB" sz="2800" b="1" dirty="0"/>
              <a:t>C-Neurological causes </a:t>
            </a:r>
            <a:endParaRPr lang="en-US" sz="2800" b="1" dirty="0"/>
          </a:p>
          <a:p>
            <a:pPr lvl="0"/>
            <a:r>
              <a:rPr lang="en-GB" sz="2800" dirty="0"/>
              <a:t>Neonatal meningitis  </a:t>
            </a:r>
            <a:endParaRPr lang="en-US" sz="2800" dirty="0"/>
          </a:p>
          <a:p>
            <a:pPr lvl="0"/>
            <a:r>
              <a:rPr lang="en-GB" sz="2800" dirty="0"/>
              <a:t>Extreme immaturity </a:t>
            </a:r>
            <a:endParaRPr lang="en-US" sz="2800" dirty="0"/>
          </a:p>
          <a:p>
            <a:pPr lvl="0"/>
            <a:r>
              <a:rPr lang="en-GB" sz="2800" dirty="0"/>
              <a:t>Intracranial haemorrhage </a:t>
            </a:r>
            <a:endParaRPr lang="en-US" sz="2800" dirty="0"/>
          </a:p>
          <a:p>
            <a:pPr>
              <a:buNone/>
            </a:pPr>
            <a:r>
              <a:rPr lang="en-GB" sz="2800" b="1" dirty="0"/>
              <a:t>D- Haematological causes </a:t>
            </a:r>
            <a:endParaRPr lang="en-US" sz="2800" b="1" dirty="0"/>
          </a:p>
          <a:p>
            <a:pPr lvl="0"/>
            <a:r>
              <a:rPr lang="en-GB" sz="2800" dirty="0" err="1"/>
              <a:t>Anemia</a:t>
            </a:r>
            <a:r>
              <a:rPr lang="en-GB" sz="2800" dirty="0"/>
              <a:t> </a:t>
            </a:r>
            <a:endParaRPr lang="en-US" sz="2800" dirty="0"/>
          </a:p>
          <a:p>
            <a:pPr lvl="0"/>
            <a:r>
              <a:rPr lang="en-GB" sz="2800" dirty="0" err="1"/>
              <a:t>Polycythemia</a:t>
            </a:r>
            <a:r>
              <a:rPr lang="en-GB" sz="2800" dirty="0"/>
              <a:t> </a:t>
            </a:r>
            <a:endParaRPr lang="en-US" sz="2800" dirty="0"/>
          </a:p>
        </p:txBody>
      </p:sp>
    </p:spTree>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2400" dirty="0">
                <a:latin typeface="Tahoma" pitchFamily="34" charset="0"/>
                <a:ea typeface="Tahoma" pitchFamily="34" charset="0"/>
                <a:cs typeface="Tahoma" pitchFamily="34" charset="0"/>
              </a:rPr>
              <a:t>Complications </a:t>
            </a:r>
          </a:p>
        </p:txBody>
      </p:sp>
      <p:sp>
        <p:nvSpPr>
          <p:cNvPr id="34819" name="Content Placeholder 2"/>
          <p:cNvSpPr>
            <a:spLocks noGrp="1"/>
          </p:cNvSpPr>
          <p:nvPr>
            <p:ph sz="quarter" idx="1"/>
          </p:nvPr>
        </p:nvSpPr>
        <p:spPr/>
        <p:txBody>
          <a:bodyPr/>
          <a:lstStyle/>
          <a:p>
            <a:pPr eaLnBrk="1" hangingPunct="1"/>
            <a:r>
              <a:rPr lang="en-US" altLang="en-US" sz="2400" dirty="0" err="1">
                <a:latin typeface="Tahoma" pitchFamily="34" charset="0"/>
                <a:ea typeface="Tahoma" pitchFamily="34" charset="0"/>
                <a:cs typeface="Tahoma" pitchFamily="34" charset="0"/>
              </a:rPr>
              <a:t>Endocarditis</a:t>
            </a:r>
            <a:endParaRPr lang="en-US" altLang="en-US" sz="2400" dirty="0">
              <a:latin typeface="Tahoma" pitchFamily="34" charset="0"/>
              <a:ea typeface="Tahoma" pitchFamily="34" charset="0"/>
              <a:cs typeface="Tahoma" pitchFamily="34" charset="0"/>
            </a:endParaRPr>
          </a:p>
          <a:p>
            <a:pPr eaLnBrk="1" hangingPunct="1"/>
            <a:r>
              <a:rPr lang="en-US" altLang="en-US" sz="2400" dirty="0">
                <a:latin typeface="Tahoma" pitchFamily="34" charset="0"/>
                <a:ea typeface="Tahoma" pitchFamily="34" charset="0"/>
                <a:cs typeface="Tahoma" pitchFamily="34" charset="0"/>
              </a:rPr>
              <a:t>Septic arthritis </a:t>
            </a:r>
          </a:p>
          <a:p>
            <a:pPr eaLnBrk="1" hangingPunct="1"/>
            <a:r>
              <a:rPr lang="en-US" altLang="en-US" sz="2400" dirty="0" err="1">
                <a:latin typeface="Tahoma" pitchFamily="34" charset="0"/>
                <a:ea typeface="Tahoma" pitchFamily="34" charset="0"/>
                <a:cs typeface="Tahoma" pitchFamily="34" charset="0"/>
              </a:rPr>
              <a:t>Osteomyelitis</a:t>
            </a:r>
            <a:r>
              <a:rPr lang="en-US" altLang="en-US" sz="2400" dirty="0">
                <a:latin typeface="Tahoma" pitchFamily="34" charset="0"/>
                <a:ea typeface="Tahoma" pitchFamily="34" charset="0"/>
                <a:cs typeface="Tahoma" pitchFamily="34" charset="0"/>
              </a:rPr>
              <a:t> </a:t>
            </a:r>
          </a:p>
          <a:p>
            <a:pPr eaLnBrk="1" hangingPunct="1"/>
            <a:r>
              <a:rPr lang="en-US" altLang="en-US" sz="2400" dirty="0">
                <a:latin typeface="Tahoma" pitchFamily="34" charset="0"/>
                <a:ea typeface="Tahoma" pitchFamily="34" charset="0"/>
                <a:cs typeface="Tahoma" pitchFamily="34" charset="0"/>
              </a:rPr>
              <a:t>Septic </a:t>
            </a:r>
            <a:r>
              <a:rPr lang="en-US" altLang="en-US" sz="2400" dirty="0" err="1">
                <a:latin typeface="Tahoma" pitchFamily="34" charset="0"/>
                <a:ea typeface="Tahoma" pitchFamily="34" charset="0"/>
                <a:cs typeface="Tahoma" pitchFamily="34" charset="0"/>
              </a:rPr>
              <a:t>embolization</a:t>
            </a:r>
            <a:r>
              <a:rPr lang="en-US" altLang="en-US" sz="2400" dirty="0">
                <a:latin typeface="Tahoma" pitchFamily="34" charset="0"/>
                <a:ea typeface="Tahoma" pitchFamily="34" charset="0"/>
                <a:cs typeface="Tahoma" pitchFamily="34" charset="0"/>
              </a:rPr>
              <a:t> </a:t>
            </a:r>
          </a:p>
          <a:p>
            <a:pPr eaLnBrk="1" hangingPunct="1"/>
            <a:r>
              <a:rPr lang="en-US" altLang="en-US" sz="2400" dirty="0">
                <a:latin typeface="Tahoma" pitchFamily="34" charset="0"/>
                <a:ea typeface="Tahoma" pitchFamily="34" charset="0"/>
                <a:cs typeface="Tahoma" pitchFamily="34" charset="0"/>
              </a:rPr>
              <a:t>Abscess formation </a:t>
            </a:r>
          </a:p>
        </p:txBody>
      </p:sp>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2400" dirty="0">
                <a:latin typeface="Tahoma" pitchFamily="34" charset="0"/>
                <a:ea typeface="Tahoma" pitchFamily="34" charset="0"/>
                <a:cs typeface="Tahoma" pitchFamily="34" charset="0"/>
              </a:rPr>
              <a:t>Prognosis </a:t>
            </a:r>
          </a:p>
        </p:txBody>
      </p:sp>
      <p:sp>
        <p:nvSpPr>
          <p:cNvPr id="35843" name="Content Placeholder 2"/>
          <p:cNvSpPr>
            <a:spLocks noGrp="1"/>
          </p:cNvSpPr>
          <p:nvPr>
            <p:ph sz="quarter" idx="1"/>
          </p:nvPr>
        </p:nvSpPr>
        <p:spPr/>
        <p:txBody>
          <a:bodyPr/>
          <a:lstStyle/>
          <a:p>
            <a:pPr eaLnBrk="1" hangingPunct="1"/>
            <a:r>
              <a:rPr lang="en-US" altLang="en-US" sz="2400" dirty="0">
                <a:solidFill>
                  <a:srgbClr val="FF0000"/>
                </a:solidFill>
                <a:latin typeface="Tahoma" pitchFamily="34" charset="0"/>
                <a:ea typeface="Tahoma" pitchFamily="34" charset="0"/>
                <a:cs typeface="Tahoma" pitchFamily="34" charset="0"/>
              </a:rPr>
              <a:t>Mortality</a:t>
            </a:r>
            <a:r>
              <a:rPr lang="en-US" altLang="en-US" sz="2400" dirty="0">
                <a:latin typeface="Tahoma" pitchFamily="34" charset="0"/>
                <a:ea typeface="Tahoma" pitchFamily="34" charset="0"/>
                <a:cs typeface="Tahoma" pitchFamily="34" charset="0"/>
              </a:rPr>
              <a:t> rate for neonatal </a:t>
            </a:r>
            <a:r>
              <a:rPr lang="en-US" altLang="en-US" sz="2400" dirty="0">
                <a:solidFill>
                  <a:srgbClr val="FF0000"/>
                </a:solidFill>
                <a:latin typeface="Tahoma" pitchFamily="34" charset="0"/>
                <a:ea typeface="Tahoma" pitchFamily="34" charset="0"/>
                <a:cs typeface="Tahoma" pitchFamily="34" charset="0"/>
              </a:rPr>
              <a:t>sepsis</a:t>
            </a:r>
            <a:r>
              <a:rPr lang="en-US" altLang="en-US" sz="2400" dirty="0">
                <a:latin typeface="Tahoma" pitchFamily="34" charset="0"/>
                <a:ea typeface="Tahoma" pitchFamily="34" charset="0"/>
                <a:cs typeface="Tahoma" pitchFamily="34" charset="0"/>
              </a:rPr>
              <a:t> is </a:t>
            </a:r>
            <a:r>
              <a:rPr lang="en-US" altLang="en-US" sz="2400" dirty="0">
                <a:solidFill>
                  <a:srgbClr val="FF0000"/>
                </a:solidFill>
                <a:latin typeface="Tahoma" pitchFamily="34" charset="0"/>
                <a:ea typeface="Tahoma" pitchFamily="34" charset="0"/>
                <a:cs typeface="Tahoma" pitchFamily="34" charset="0"/>
              </a:rPr>
              <a:t>10</a:t>
            </a:r>
            <a:r>
              <a:rPr lang="en-US" altLang="en-US" sz="2400" dirty="0">
                <a:latin typeface="Tahoma" pitchFamily="34" charset="0"/>
                <a:ea typeface="Tahoma" pitchFamily="34" charset="0"/>
                <a:cs typeface="Tahoma" pitchFamily="34" charset="0"/>
              </a:rPr>
              <a:t>%</a:t>
            </a:r>
          </a:p>
          <a:p>
            <a:pPr eaLnBrk="1" hangingPunct="1"/>
            <a:r>
              <a:rPr lang="en-US" altLang="en-US" sz="2400" dirty="0">
                <a:latin typeface="Tahoma" pitchFamily="34" charset="0"/>
                <a:ea typeface="Tahoma" pitchFamily="34" charset="0"/>
                <a:cs typeface="Tahoma" pitchFamily="34" charset="0"/>
              </a:rPr>
              <a:t>Case fatality rate for bacterial </a:t>
            </a:r>
            <a:r>
              <a:rPr lang="en-US" altLang="en-US" sz="2400" dirty="0">
                <a:solidFill>
                  <a:srgbClr val="7030A0"/>
                </a:solidFill>
                <a:latin typeface="Tahoma" pitchFamily="34" charset="0"/>
                <a:ea typeface="Tahoma" pitchFamily="34" charset="0"/>
                <a:cs typeface="Tahoma" pitchFamily="34" charset="0"/>
              </a:rPr>
              <a:t>meningitis</a:t>
            </a:r>
            <a:r>
              <a:rPr lang="en-US" altLang="en-US" sz="2400" dirty="0">
                <a:latin typeface="Tahoma" pitchFamily="34" charset="0"/>
                <a:ea typeface="Tahoma" pitchFamily="34" charset="0"/>
                <a:cs typeface="Tahoma" pitchFamily="34" charset="0"/>
              </a:rPr>
              <a:t> is </a:t>
            </a:r>
            <a:r>
              <a:rPr lang="en-US" altLang="en-US" sz="2400" dirty="0">
                <a:solidFill>
                  <a:srgbClr val="7030A0"/>
                </a:solidFill>
                <a:latin typeface="Tahoma" pitchFamily="34" charset="0"/>
                <a:ea typeface="Tahoma" pitchFamily="34" charset="0"/>
                <a:cs typeface="Tahoma" pitchFamily="34" charset="0"/>
              </a:rPr>
              <a:t>20-25</a:t>
            </a:r>
            <a:r>
              <a:rPr lang="en-US" altLang="en-US" sz="2400" dirty="0">
                <a:latin typeface="Tahoma" pitchFamily="34" charset="0"/>
                <a:ea typeface="Tahoma" pitchFamily="34" charset="0"/>
                <a:cs typeface="Tahoma" pitchFamily="34" charset="0"/>
              </a:rPr>
              <a:t>%</a:t>
            </a:r>
          </a:p>
          <a:p>
            <a:pPr eaLnBrk="1" hangingPunct="1"/>
            <a:r>
              <a:rPr lang="en-US" altLang="en-US" sz="2400" dirty="0">
                <a:solidFill>
                  <a:srgbClr val="7030A0"/>
                </a:solidFill>
                <a:latin typeface="Tahoma" pitchFamily="34" charset="0"/>
                <a:ea typeface="Tahoma" pitchFamily="34" charset="0"/>
                <a:cs typeface="Tahoma" pitchFamily="34" charset="0"/>
              </a:rPr>
              <a:t>Immediate</a:t>
            </a:r>
            <a:r>
              <a:rPr lang="en-US" altLang="en-US" sz="2400" dirty="0">
                <a:latin typeface="Tahoma" pitchFamily="34" charset="0"/>
                <a:ea typeface="Tahoma" pitchFamily="34" charset="0"/>
                <a:cs typeface="Tahoma" pitchFamily="34" charset="0"/>
              </a:rPr>
              <a:t> complications of meningitis are </a:t>
            </a:r>
            <a:r>
              <a:rPr lang="en-US" altLang="en-US" sz="2400" dirty="0" err="1">
                <a:latin typeface="Tahoma" pitchFamily="34" charset="0"/>
                <a:ea typeface="Tahoma" pitchFamily="34" charset="0"/>
                <a:cs typeface="Tahoma" pitchFamily="34" charset="0"/>
              </a:rPr>
              <a:t>ventriculitis</a:t>
            </a:r>
            <a:r>
              <a:rPr lang="en-US" altLang="en-US" sz="2400" dirty="0">
                <a:latin typeface="Tahoma" pitchFamily="34" charset="0"/>
                <a:ea typeface="Tahoma" pitchFamily="34" charset="0"/>
                <a:cs typeface="Tahoma" pitchFamily="34" charset="0"/>
              </a:rPr>
              <a:t>, brain abscess and </a:t>
            </a:r>
            <a:r>
              <a:rPr lang="en-US" altLang="en-US" sz="2400" dirty="0" err="1">
                <a:latin typeface="Tahoma" pitchFamily="34" charset="0"/>
                <a:ea typeface="Tahoma" pitchFamily="34" charset="0"/>
                <a:cs typeface="Tahoma" pitchFamily="34" charset="0"/>
              </a:rPr>
              <a:t>cerebritis</a:t>
            </a:r>
            <a:endParaRPr lang="en-US" altLang="en-US" sz="2400" dirty="0">
              <a:latin typeface="Tahoma" pitchFamily="34" charset="0"/>
              <a:ea typeface="Tahoma" pitchFamily="34" charset="0"/>
              <a:cs typeface="Tahoma" pitchFamily="34" charset="0"/>
            </a:endParaRPr>
          </a:p>
          <a:p>
            <a:pPr eaLnBrk="1" hangingPunct="1"/>
            <a:r>
              <a:rPr lang="en-US" altLang="en-US" sz="2400" dirty="0">
                <a:solidFill>
                  <a:srgbClr val="FF0000"/>
                </a:solidFill>
                <a:latin typeface="Tahoma" pitchFamily="34" charset="0"/>
                <a:ea typeface="Tahoma" pitchFamily="34" charset="0"/>
                <a:cs typeface="Tahoma" pitchFamily="34" charset="0"/>
              </a:rPr>
              <a:t>Late</a:t>
            </a:r>
            <a:r>
              <a:rPr lang="en-US" altLang="en-US" sz="2400" dirty="0">
                <a:latin typeface="Tahoma" pitchFamily="34" charset="0"/>
                <a:ea typeface="Tahoma" pitchFamily="34" charset="0"/>
                <a:cs typeface="Tahoma" pitchFamily="34" charset="0"/>
              </a:rPr>
              <a:t> complications of meningitis are seizure disorder, hydrocephalus, developmental delay, focal motor deficit</a:t>
            </a:r>
          </a:p>
        </p:txBody>
      </p:sp>
    </p:spTree>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0"/>
            <a:ext cx="8229600" cy="685800"/>
          </a:xfrm>
        </p:spPr>
        <p:txBody>
          <a:bodyPr>
            <a:normAutofit fontScale="90000"/>
          </a:bodyPr>
          <a:lstStyle/>
          <a:p>
            <a:pPr eaLnBrk="1" hangingPunct="1"/>
            <a:r>
              <a:rPr lang="en-US" altLang="en-US" sz="2400" b="1" dirty="0">
                <a:latin typeface="Tahoma" pitchFamily="34" charset="0"/>
                <a:ea typeface="Tahoma" pitchFamily="34" charset="0"/>
                <a:cs typeface="Tahoma" pitchFamily="34" charset="0"/>
              </a:rPr>
              <a:t>Neonatal conjunctivitis </a:t>
            </a:r>
            <a:br>
              <a:rPr lang="en-US" altLang="en-US" sz="2400" dirty="0">
                <a:latin typeface="Tahoma" pitchFamily="34" charset="0"/>
                <a:ea typeface="Tahoma" pitchFamily="34" charset="0"/>
                <a:cs typeface="Tahoma" pitchFamily="34" charset="0"/>
              </a:rPr>
            </a:br>
            <a:endParaRPr lang="en-US" altLang="en-US" sz="2400" dirty="0">
              <a:latin typeface="Tahoma" pitchFamily="34" charset="0"/>
              <a:ea typeface="Tahoma" pitchFamily="34" charset="0"/>
              <a:cs typeface="Tahoma" pitchFamily="34" charset="0"/>
            </a:endParaRPr>
          </a:p>
        </p:txBody>
      </p:sp>
      <p:sp>
        <p:nvSpPr>
          <p:cNvPr id="37891" name="Content Placeholder 2"/>
          <p:cNvSpPr>
            <a:spLocks noGrp="1"/>
          </p:cNvSpPr>
          <p:nvPr>
            <p:ph sz="quarter" idx="1"/>
          </p:nvPr>
        </p:nvSpPr>
        <p:spPr>
          <a:xfrm>
            <a:off x="381000" y="1295400"/>
            <a:ext cx="8305800" cy="4724400"/>
          </a:xfrm>
        </p:spPr>
        <p:txBody>
          <a:bodyPr/>
          <a:lstStyle/>
          <a:p>
            <a:pPr eaLnBrk="1" hangingPunct="1"/>
            <a:r>
              <a:rPr lang="en-US" altLang="en-US" sz="2400" dirty="0">
                <a:latin typeface="Tahoma" pitchFamily="34" charset="0"/>
                <a:ea typeface="Tahoma" pitchFamily="34" charset="0"/>
                <a:cs typeface="Tahoma" pitchFamily="34" charset="0"/>
              </a:rPr>
              <a:t>5-30% of pregnant women have </a:t>
            </a:r>
            <a:r>
              <a:rPr lang="en-US" altLang="en-US" sz="2400" dirty="0" err="1">
                <a:latin typeface="Tahoma" pitchFamily="34" charset="0"/>
                <a:ea typeface="Tahoma" pitchFamily="34" charset="0"/>
                <a:cs typeface="Tahoma" pitchFamily="34" charset="0"/>
              </a:rPr>
              <a:t>chlamydial</a:t>
            </a:r>
            <a:r>
              <a:rPr lang="en-US" altLang="en-US" sz="2400" dirty="0">
                <a:latin typeface="Tahoma" pitchFamily="34" charset="0"/>
                <a:ea typeface="Tahoma" pitchFamily="34" charset="0"/>
                <a:cs typeface="Tahoma" pitchFamily="34" charset="0"/>
              </a:rPr>
              <a:t> </a:t>
            </a:r>
            <a:r>
              <a:rPr lang="en-US" altLang="en-US" sz="2400" dirty="0">
                <a:solidFill>
                  <a:srgbClr val="FF0000"/>
                </a:solidFill>
                <a:latin typeface="Tahoma" pitchFamily="34" charset="0"/>
                <a:ea typeface="Tahoma" pitchFamily="34" charset="0"/>
                <a:cs typeface="Tahoma" pitchFamily="34" charset="0"/>
              </a:rPr>
              <a:t>genital</a:t>
            </a:r>
            <a:r>
              <a:rPr lang="en-US" altLang="en-US" sz="2400" dirty="0">
                <a:latin typeface="Tahoma" pitchFamily="34" charset="0"/>
                <a:ea typeface="Tahoma" pitchFamily="34" charset="0"/>
                <a:cs typeface="Tahoma" pitchFamily="34" charset="0"/>
              </a:rPr>
              <a:t> infection</a:t>
            </a:r>
          </a:p>
          <a:p>
            <a:pPr eaLnBrk="1" hangingPunct="1"/>
            <a:r>
              <a:rPr lang="en-US" altLang="en-US" sz="2400" b="1" dirty="0">
                <a:latin typeface="Tahoma" pitchFamily="34" charset="0"/>
                <a:ea typeface="Tahoma" pitchFamily="34" charset="0"/>
                <a:cs typeface="Tahoma" pitchFamily="34" charset="0"/>
              </a:rPr>
              <a:t>C/F</a:t>
            </a:r>
            <a:endParaRPr lang="en-US" altLang="en-US" sz="2400" dirty="0">
              <a:latin typeface="Tahoma" pitchFamily="34" charset="0"/>
              <a:ea typeface="Tahoma" pitchFamily="34" charset="0"/>
              <a:cs typeface="Tahoma" pitchFamily="34" charset="0"/>
            </a:endParaRPr>
          </a:p>
          <a:p>
            <a:pPr lvl="2" eaLnBrk="1" hangingPunct="1"/>
            <a:r>
              <a:rPr lang="en-US" altLang="en-US" sz="2400" dirty="0">
                <a:latin typeface="Tahoma" pitchFamily="34" charset="0"/>
                <a:ea typeface="Tahoma" pitchFamily="34" charset="0"/>
                <a:cs typeface="Tahoma" pitchFamily="34" charset="0"/>
              </a:rPr>
              <a:t>70% have </a:t>
            </a:r>
            <a:r>
              <a:rPr lang="en-US" altLang="en-US" sz="2400" dirty="0">
                <a:solidFill>
                  <a:srgbClr val="FF0000"/>
                </a:solidFill>
                <a:latin typeface="Tahoma" pitchFamily="34" charset="0"/>
                <a:ea typeface="Tahoma" pitchFamily="34" charset="0"/>
                <a:cs typeface="Tahoma" pitchFamily="34" charset="0"/>
              </a:rPr>
              <a:t>nasopharyngeal</a:t>
            </a:r>
            <a:r>
              <a:rPr lang="en-US" altLang="en-US" sz="2400" dirty="0">
                <a:latin typeface="Tahoma" pitchFamily="34" charset="0"/>
                <a:ea typeface="Tahoma" pitchFamily="34" charset="0"/>
                <a:cs typeface="Tahoma" pitchFamily="34" charset="0"/>
              </a:rPr>
              <a:t> infection</a:t>
            </a:r>
          </a:p>
          <a:p>
            <a:pPr lvl="2" eaLnBrk="1" hangingPunct="1"/>
            <a:r>
              <a:rPr lang="en-US" altLang="en-US" sz="2400" dirty="0">
                <a:latin typeface="Tahoma" pitchFamily="34" charset="0"/>
                <a:ea typeface="Tahoma" pitchFamily="34" charset="0"/>
                <a:cs typeface="Tahoma" pitchFamily="34" charset="0"/>
              </a:rPr>
              <a:t>Clinically conjunctivitis or pneumonia</a:t>
            </a:r>
          </a:p>
          <a:p>
            <a:pPr lvl="2" eaLnBrk="1" hangingPunct="1"/>
            <a:r>
              <a:rPr lang="en-US" altLang="en-US" sz="2400" dirty="0">
                <a:latin typeface="Tahoma" pitchFamily="34" charset="0"/>
                <a:ea typeface="Tahoma" pitchFamily="34" charset="0"/>
                <a:cs typeface="Tahoma" pitchFamily="34" charset="0"/>
              </a:rPr>
              <a:t>C. </a:t>
            </a:r>
            <a:r>
              <a:rPr lang="en-US" altLang="en-US" sz="2400" dirty="0" err="1">
                <a:latin typeface="Tahoma" pitchFamily="34" charset="0"/>
                <a:ea typeface="Tahoma" pitchFamily="34" charset="0"/>
                <a:cs typeface="Tahoma" pitchFamily="34" charset="0"/>
              </a:rPr>
              <a:t>Trachomatis</a:t>
            </a:r>
            <a:r>
              <a:rPr lang="en-US" altLang="en-US" sz="2400" dirty="0">
                <a:latin typeface="Tahoma" pitchFamily="34" charset="0"/>
                <a:ea typeface="Tahoma" pitchFamily="34" charset="0"/>
                <a:cs typeface="Tahoma" pitchFamily="34" charset="0"/>
              </a:rPr>
              <a:t> is the </a:t>
            </a:r>
            <a:r>
              <a:rPr lang="en-US" altLang="en-US" sz="2400" dirty="0">
                <a:solidFill>
                  <a:srgbClr val="FF0000"/>
                </a:solidFill>
                <a:latin typeface="Tahoma" pitchFamily="34" charset="0"/>
                <a:ea typeface="Tahoma" pitchFamily="34" charset="0"/>
                <a:cs typeface="Tahoma" pitchFamily="34" charset="0"/>
              </a:rPr>
              <a:t>most</a:t>
            </a:r>
            <a:r>
              <a:rPr lang="en-US" altLang="en-US" sz="2400" dirty="0">
                <a:latin typeface="Tahoma" pitchFamily="34" charset="0"/>
                <a:ea typeface="Tahoma" pitchFamily="34" charset="0"/>
                <a:cs typeface="Tahoma" pitchFamily="34" charset="0"/>
              </a:rPr>
              <a:t> frequent identifiable infectious cause of neonatal conjunctivitis (Inclusion conjunctivitis) </a:t>
            </a:r>
          </a:p>
          <a:p>
            <a:pPr lvl="2" eaLnBrk="1" hangingPunct="1"/>
            <a:r>
              <a:rPr lang="en-US" altLang="en-US" sz="2400" dirty="0">
                <a:solidFill>
                  <a:srgbClr val="FF0000"/>
                </a:solidFill>
                <a:latin typeface="Tahoma" pitchFamily="34" charset="0"/>
                <a:ea typeface="Tahoma" pitchFamily="34" charset="0"/>
                <a:cs typeface="Tahoma" pitchFamily="34" charset="0"/>
              </a:rPr>
              <a:t>30-50</a:t>
            </a:r>
            <a:r>
              <a:rPr lang="en-US" altLang="en-US" sz="2400" dirty="0">
                <a:latin typeface="Tahoma" pitchFamily="34" charset="0"/>
                <a:ea typeface="Tahoma" pitchFamily="34" charset="0"/>
                <a:cs typeface="Tahoma" pitchFamily="34" charset="0"/>
              </a:rPr>
              <a:t>% born to mothers with </a:t>
            </a:r>
            <a:r>
              <a:rPr lang="en-US" altLang="en-US" sz="2400" dirty="0">
                <a:solidFill>
                  <a:srgbClr val="FF0000"/>
                </a:solidFill>
                <a:latin typeface="Tahoma" pitchFamily="34" charset="0"/>
                <a:ea typeface="Tahoma" pitchFamily="34" charset="0"/>
                <a:cs typeface="Tahoma" pitchFamily="34" charset="0"/>
              </a:rPr>
              <a:t>active</a:t>
            </a:r>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chlamydial</a:t>
            </a:r>
            <a:r>
              <a:rPr lang="en-US" altLang="en-US" sz="2400" dirty="0">
                <a:latin typeface="Tahoma" pitchFamily="34" charset="0"/>
                <a:ea typeface="Tahoma" pitchFamily="34" charset="0"/>
                <a:cs typeface="Tahoma" pitchFamily="34" charset="0"/>
              </a:rPr>
              <a:t> infection </a:t>
            </a:r>
            <a:r>
              <a:rPr lang="en-US" altLang="en-US" sz="2400" dirty="0">
                <a:solidFill>
                  <a:srgbClr val="FF0000"/>
                </a:solidFill>
                <a:latin typeface="Tahoma" pitchFamily="34" charset="0"/>
                <a:ea typeface="Tahoma" pitchFamily="34" charset="0"/>
                <a:cs typeface="Tahoma" pitchFamily="34" charset="0"/>
              </a:rPr>
              <a:t>develop</a:t>
            </a:r>
            <a:r>
              <a:rPr lang="en-US" altLang="en-US" sz="2400" dirty="0">
                <a:latin typeface="Tahoma" pitchFamily="34" charset="0"/>
                <a:ea typeface="Tahoma" pitchFamily="34" charset="0"/>
                <a:cs typeface="Tahoma" pitchFamily="34" charset="0"/>
              </a:rPr>
              <a:t> conjunctivitis </a:t>
            </a:r>
          </a:p>
          <a:p>
            <a:pPr lvl="2" eaLnBrk="1" hangingPunct="1"/>
            <a:r>
              <a:rPr lang="en-US" altLang="en-US" sz="2400" dirty="0">
                <a:latin typeface="Tahoma" pitchFamily="34" charset="0"/>
                <a:ea typeface="Tahoma" pitchFamily="34" charset="0"/>
                <a:cs typeface="Tahoma" pitchFamily="34" charset="0"/>
              </a:rPr>
              <a:t>Symptoms 5-14 days after delivery </a:t>
            </a:r>
          </a:p>
          <a:p>
            <a:pPr eaLnBrk="1" hangingPunct="1">
              <a:buFont typeface="Wingdings 2" pitchFamily="18" charset="2"/>
              <a:buNone/>
            </a:pPr>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0"/>
            <a:ext cx="8229600" cy="762000"/>
          </a:xfrm>
        </p:spPr>
        <p:txBody>
          <a:bodyPr>
            <a:normAutofit/>
          </a:bodyPr>
          <a:lstStyle/>
          <a:p>
            <a:pPr eaLnBrk="1" hangingPunct="1"/>
            <a:endParaRPr lang="en-US" altLang="en-US" sz="2400" dirty="0">
              <a:latin typeface="Tahoma" pitchFamily="34" charset="0"/>
              <a:ea typeface="Tahoma" pitchFamily="34" charset="0"/>
              <a:cs typeface="Tahoma" pitchFamily="34" charset="0"/>
            </a:endParaRPr>
          </a:p>
        </p:txBody>
      </p:sp>
      <p:sp>
        <p:nvSpPr>
          <p:cNvPr id="39939" name="Content Placeholder 2"/>
          <p:cNvSpPr>
            <a:spLocks noGrp="1"/>
          </p:cNvSpPr>
          <p:nvPr>
            <p:ph sz="quarter" idx="1"/>
          </p:nvPr>
        </p:nvSpPr>
        <p:spPr>
          <a:xfrm>
            <a:off x="457200" y="1676400"/>
            <a:ext cx="8229600" cy="4898136"/>
          </a:xfrm>
        </p:spPr>
        <p:txBody>
          <a:bodyPr/>
          <a:lstStyle/>
          <a:p>
            <a:pPr eaLnBrk="1" hangingPunct="1"/>
            <a:r>
              <a:rPr lang="en-US" altLang="en-US" sz="2400" dirty="0">
                <a:latin typeface="Tahoma" pitchFamily="34" charset="0"/>
                <a:ea typeface="Tahoma" pitchFamily="34" charset="0"/>
                <a:cs typeface="Tahoma" pitchFamily="34" charset="0"/>
              </a:rPr>
              <a:t>Occurs in infants younger than 4 weeks</a:t>
            </a:r>
          </a:p>
          <a:p>
            <a:pPr eaLnBrk="1" hangingPunct="1">
              <a:buFont typeface="Wingdings 2" pitchFamily="18" charset="2"/>
              <a:buNone/>
            </a:pPr>
            <a:r>
              <a:rPr lang="en-US" altLang="en-US" sz="2400" dirty="0">
                <a:latin typeface="Tahoma" pitchFamily="34" charset="0"/>
                <a:ea typeface="Tahoma" pitchFamily="34" charset="0"/>
                <a:cs typeface="Tahoma" pitchFamily="34" charset="0"/>
              </a:rPr>
              <a:t>   .  Most common eye disease of newborns </a:t>
            </a:r>
          </a:p>
          <a:p>
            <a:pPr eaLnBrk="1" hangingPunct="1">
              <a:buFont typeface="Wingdings 2" pitchFamily="18" charset="2"/>
              <a:buNone/>
            </a:pPr>
            <a:r>
              <a:rPr lang="en-US" altLang="en-US" sz="2400" dirty="0">
                <a:latin typeface="Tahoma" pitchFamily="34" charset="0"/>
                <a:ea typeface="Tahoma" pitchFamily="34" charset="0"/>
                <a:cs typeface="Tahoma" pitchFamily="34" charset="0"/>
              </a:rPr>
              <a:t>   .  Variable etiologic agents </a:t>
            </a:r>
          </a:p>
          <a:p>
            <a:pPr eaLnBrk="1" hangingPunct="1"/>
            <a:r>
              <a:rPr lang="en-US" altLang="en-US" sz="2400" b="1" dirty="0">
                <a:latin typeface="Tahoma" pitchFamily="34" charset="0"/>
                <a:ea typeface="Tahoma" pitchFamily="34" charset="0"/>
                <a:cs typeface="Tahoma" pitchFamily="34" charset="0"/>
              </a:rPr>
              <a:t>Risks of infection</a:t>
            </a:r>
            <a:endParaRPr lang="en-US" altLang="en-US" sz="2400" dirty="0">
              <a:latin typeface="Tahoma" pitchFamily="34" charset="0"/>
              <a:ea typeface="Tahoma" pitchFamily="34" charset="0"/>
              <a:cs typeface="Tahoma" pitchFamily="34" charset="0"/>
            </a:endParaRPr>
          </a:p>
          <a:p>
            <a:pPr lvl="2" eaLnBrk="1" hangingPunct="1"/>
            <a:r>
              <a:rPr lang="en-US" altLang="en-US" sz="2400" dirty="0">
                <a:latin typeface="Tahoma" pitchFamily="34" charset="0"/>
                <a:ea typeface="Tahoma" pitchFamily="34" charset="0"/>
                <a:cs typeface="Tahoma" pitchFamily="34" charset="0"/>
              </a:rPr>
              <a:t>Frequencies of maternal infections </a:t>
            </a:r>
          </a:p>
          <a:p>
            <a:pPr lvl="2" eaLnBrk="1" hangingPunct="1"/>
            <a:r>
              <a:rPr lang="en-US" altLang="en-US" sz="2400" dirty="0">
                <a:latin typeface="Tahoma" pitchFamily="34" charset="0"/>
                <a:ea typeface="Tahoma" pitchFamily="34" charset="0"/>
                <a:cs typeface="Tahoma" pitchFamily="34" charset="0"/>
              </a:rPr>
              <a:t>Prophylactic measures </a:t>
            </a:r>
          </a:p>
          <a:p>
            <a:pPr lvl="2" eaLnBrk="1" hangingPunct="1"/>
            <a:r>
              <a:rPr lang="en-US" altLang="en-US" sz="2400" dirty="0">
                <a:latin typeface="Tahoma" pitchFamily="34" charset="0"/>
                <a:ea typeface="Tahoma" pitchFamily="34" charset="0"/>
                <a:cs typeface="Tahoma" pitchFamily="34" charset="0"/>
              </a:rPr>
              <a:t>Circumstances during labor &amp; delivery </a:t>
            </a:r>
          </a:p>
          <a:p>
            <a:pPr lvl="2" eaLnBrk="1" hangingPunct="1"/>
            <a:r>
              <a:rPr lang="en-US" altLang="en-US" sz="2400" dirty="0">
                <a:latin typeface="Tahoma" pitchFamily="34" charset="0"/>
                <a:ea typeface="Tahoma" pitchFamily="34" charset="0"/>
                <a:cs typeface="Tahoma" pitchFamily="34" charset="0"/>
              </a:rPr>
              <a:t>Post delivery exposure</a:t>
            </a:r>
          </a:p>
          <a:p>
            <a:pPr eaLnBrk="1" hangingPunct="1">
              <a:buFont typeface="Wingdings 2" pitchFamily="18" charset="2"/>
              <a:buNone/>
            </a:pPr>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838200"/>
            <a:ext cx="8229600" cy="457200"/>
          </a:xfrm>
        </p:spPr>
        <p:txBody>
          <a:bodyPr/>
          <a:lstStyle/>
          <a:p>
            <a:pPr eaLnBrk="1" hangingPunct="1"/>
            <a:endParaRPr lang="en-US" altLang="en-US" sz="2400" dirty="0">
              <a:latin typeface="Tahoma" pitchFamily="34" charset="0"/>
              <a:ea typeface="Tahoma" pitchFamily="34" charset="0"/>
              <a:cs typeface="Tahoma" pitchFamily="34" charset="0"/>
            </a:endParaRPr>
          </a:p>
        </p:txBody>
      </p:sp>
      <p:sp>
        <p:nvSpPr>
          <p:cNvPr id="41987" name="Content Placeholder 2"/>
          <p:cNvSpPr>
            <a:spLocks noGrp="1"/>
          </p:cNvSpPr>
          <p:nvPr>
            <p:ph sz="quarter" idx="1"/>
          </p:nvPr>
        </p:nvSpPr>
        <p:spPr>
          <a:xfrm>
            <a:off x="457200" y="1524000"/>
            <a:ext cx="8229600" cy="5050536"/>
          </a:xfrm>
        </p:spPr>
        <p:txBody>
          <a:bodyPr/>
          <a:lstStyle/>
          <a:p>
            <a:pPr eaLnBrk="1" hangingPunct="1"/>
            <a:r>
              <a:rPr lang="en-US" altLang="en-US" sz="2400" b="1" dirty="0">
                <a:latin typeface="Tahoma" pitchFamily="34" charset="0"/>
                <a:ea typeface="Tahoma" pitchFamily="34" charset="0"/>
                <a:cs typeface="Tahoma" pitchFamily="34" charset="0"/>
              </a:rPr>
              <a:t>Epidemiology </a:t>
            </a:r>
            <a:endParaRPr lang="en-US" altLang="en-US" sz="2400" dirty="0">
              <a:latin typeface="Tahoma" pitchFamily="34" charset="0"/>
              <a:ea typeface="Tahoma" pitchFamily="34" charset="0"/>
              <a:cs typeface="Tahoma" pitchFamily="34" charset="0"/>
            </a:endParaRPr>
          </a:p>
          <a:p>
            <a:pPr lvl="1" eaLnBrk="1" hangingPunct="1"/>
            <a:r>
              <a:rPr lang="en-US" altLang="en-US" sz="2400" dirty="0">
                <a:latin typeface="Tahoma" pitchFamily="34" charset="0"/>
                <a:ea typeface="Tahoma" pitchFamily="34" charset="0"/>
                <a:cs typeface="Tahoma" pitchFamily="34" charset="0"/>
              </a:rPr>
              <a:t>Reflects sexually transmitted diseases </a:t>
            </a:r>
          </a:p>
          <a:p>
            <a:pPr lvl="1" eaLnBrk="1" hangingPunct="1"/>
            <a:r>
              <a:rPr lang="en-US" altLang="en-US" sz="2400" dirty="0">
                <a:latin typeface="Tahoma" pitchFamily="34" charset="0"/>
                <a:ea typeface="Tahoma" pitchFamily="34" charset="0"/>
                <a:cs typeface="Tahoma" pitchFamily="34" charset="0"/>
              </a:rPr>
              <a:t>2</a:t>
            </a:r>
            <a:r>
              <a:rPr lang="en-US" altLang="en-US" sz="2400" dirty="0">
                <a:solidFill>
                  <a:srgbClr val="FF0000"/>
                </a:solidFill>
                <a:latin typeface="Tahoma" pitchFamily="34" charset="0"/>
                <a:ea typeface="Tahoma" pitchFamily="34" charset="0"/>
                <a:cs typeface="Tahoma" pitchFamily="34" charset="0"/>
              </a:rPr>
              <a:t>%</a:t>
            </a:r>
            <a:r>
              <a:rPr lang="en-US" altLang="en-US" sz="2400" dirty="0">
                <a:latin typeface="Tahoma" pitchFamily="34" charset="0"/>
                <a:ea typeface="Tahoma" pitchFamily="34" charset="0"/>
                <a:cs typeface="Tahoma" pitchFamily="34" charset="0"/>
              </a:rPr>
              <a:t> silver nitrate instilled (</a:t>
            </a:r>
            <a:r>
              <a:rPr lang="en-US" altLang="en-US" sz="2400" dirty="0" err="1">
                <a:latin typeface="Tahoma" pitchFamily="34" charset="0"/>
                <a:ea typeface="Tahoma" pitchFamily="34" charset="0"/>
                <a:cs typeface="Tahoma" pitchFamily="34" charset="0"/>
              </a:rPr>
              <a:t>crede</a:t>
            </a:r>
            <a:r>
              <a:rPr lang="en-US" altLang="en-US" sz="2400" dirty="0">
                <a:latin typeface="Tahoma" pitchFamily="34" charset="0"/>
                <a:ea typeface="Tahoma" pitchFamily="34" charset="0"/>
                <a:cs typeface="Tahoma" pitchFamily="34" charset="0"/>
              </a:rPr>
              <a:t>)</a:t>
            </a:r>
          </a:p>
          <a:p>
            <a:pPr eaLnBrk="1" hangingPunct="1"/>
            <a:r>
              <a:rPr lang="en-US" altLang="en-US" sz="2400" b="1" dirty="0">
                <a:latin typeface="Tahoma" pitchFamily="34" charset="0"/>
                <a:ea typeface="Tahoma" pitchFamily="34" charset="0"/>
                <a:cs typeface="Tahoma" pitchFamily="34" charset="0"/>
              </a:rPr>
              <a:t>C/F </a:t>
            </a:r>
            <a:endParaRPr lang="en-US" altLang="en-US" sz="2400" dirty="0">
              <a:latin typeface="Tahoma" pitchFamily="34" charset="0"/>
              <a:ea typeface="Tahoma" pitchFamily="34" charset="0"/>
              <a:cs typeface="Tahoma" pitchFamily="34" charset="0"/>
            </a:endParaRPr>
          </a:p>
          <a:p>
            <a:pPr lvl="1" eaLnBrk="1" hangingPunct="1"/>
            <a:r>
              <a:rPr lang="en-US" altLang="en-US" sz="2400" dirty="0">
                <a:solidFill>
                  <a:srgbClr val="FF0000"/>
                </a:solidFill>
                <a:latin typeface="Tahoma" pitchFamily="34" charset="0"/>
                <a:ea typeface="Tahoma" pitchFamily="34" charset="0"/>
                <a:cs typeface="Tahoma" pitchFamily="34" charset="0"/>
              </a:rPr>
              <a:t>Non-specific</a:t>
            </a:r>
            <a:r>
              <a:rPr lang="en-US" altLang="en-US" sz="2400" dirty="0">
                <a:latin typeface="Tahoma" pitchFamily="34" charset="0"/>
                <a:ea typeface="Tahoma" pitchFamily="34" charset="0"/>
                <a:cs typeface="Tahoma" pitchFamily="34" charset="0"/>
              </a:rPr>
              <a:t> to allow accurate </a:t>
            </a:r>
            <a:r>
              <a:rPr lang="en-US" altLang="en-US" sz="2400" dirty="0" err="1">
                <a:latin typeface="Tahoma" pitchFamily="34" charset="0"/>
                <a:ea typeface="Tahoma" pitchFamily="34" charset="0"/>
                <a:cs typeface="Tahoma" pitchFamily="34" charset="0"/>
              </a:rPr>
              <a:t>dx</a:t>
            </a:r>
            <a:r>
              <a:rPr lang="en-US" altLang="en-US" sz="2400" dirty="0">
                <a:latin typeface="Tahoma" pitchFamily="34" charset="0"/>
                <a:ea typeface="Tahoma" pitchFamily="34" charset="0"/>
                <a:cs typeface="Tahoma" pitchFamily="34" charset="0"/>
              </a:rPr>
              <a:t> </a:t>
            </a:r>
          </a:p>
          <a:p>
            <a:pPr lvl="1" eaLnBrk="1" hangingPunct="1"/>
            <a:r>
              <a:rPr lang="en-US" altLang="en-US" sz="2400" dirty="0">
                <a:latin typeface="Tahoma" pitchFamily="34" charset="0"/>
                <a:ea typeface="Tahoma" pitchFamily="34" charset="0"/>
                <a:cs typeface="Tahoma" pitchFamily="34" charset="0"/>
              </a:rPr>
              <a:t>Redness, </a:t>
            </a:r>
            <a:r>
              <a:rPr lang="en-US" altLang="en-US" sz="2400" dirty="0" err="1">
                <a:latin typeface="Tahoma" pitchFamily="34" charset="0"/>
                <a:ea typeface="Tahoma" pitchFamily="34" charset="0"/>
                <a:cs typeface="Tahoma" pitchFamily="34" charset="0"/>
              </a:rPr>
              <a:t>chemosis</a:t>
            </a:r>
            <a:r>
              <a:rPr lang="en-US" altLang="en-US" sz="2400" dirty="0">
                <a:latin typeface="Tahoma" pitchFamily="34" charset="0"/>
                <a:ea typeface="Tahoma" pitchFamily="34" charset="0"/>
                <a:cs typeface="Tahoma" pitchFamily="34" charset="0"/>
              </a:rPr>
              <a:t> (swelling) of conjunctiva, edema of eye lids, &amp; discharge (purulent) despite etiologic agent</a:t>
            </a:r>
          </a:p>
          <a:p>
            <a:pPr lvl="1" eaLnBrk="1" hangingPunct="1"/>
            <a:r>
              <a:rPr lang="en-US" altLang="en-US" sz="2400" dirty="0">
                <a:latin typeface="Tahoma" pitchFamily="34" charset="0"/>
                <a:ea typeface="Tahoma" pitchFamily="34" charset="0"/>
                <a:cs typeface="Tahoma" pitchFamily="34" charset="0"/>
              </a:rPr>
              <a:t>Is potentially blinding</a:t>
            </a:r>
          </a:p>
          <a:p>
            <a:pPr lvl="1" eaLnBrk="1" hangingPunct="1"/>
            <a:r>
              <a:rPr lang="en-US" altLang="en-US" sz="2400" dirty="0">
                <a:latin typeface="Tahoma" pitchFamily="34" charset="0"/>
                <a:ea typeface="Tahoma" pitchFamily="34" charset="0"/>
                <a:cs typeface="Tahoma" pitchFamily="34" charset="0"/>
              </a:rPr>
              <a:t>May have systemic manifestations</a:t>
            </a:r>
          </a:p>
        </p:txBody>
      </p:sp>
    </p:spTree>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74638"/>
            <a:ext cx="7772400" cy="182562"/>
          </a:xfrm>
        </p:spPr>
        <p:txBody>
          <a:bodyPr>
            <a:normAutofit fontScale="90000"/>
          </a:bodyPr>
          <a:lstStyle/>
          <a:p>
            <a:pPr eaLnBrk="1" hangingPunct="1"/>
            <a:endParaRPr lang="en-US" altLang="en-US" sz="2400" dirty="0">
              <a:latin typeface="Tahoma" pitchFamily="34" charset="0"/>
              <a:ea typeface="Tahoma" pitchFamily="34" charset="0"/>
              <a:cs typeface="Tahoma" pitchFamily="34" charset="0"/>
            </a:endParaRPr>
          </a:p>
        </p:txBody>
      </p:sp>
      <p:sp>
        <p:nvSpPr>
          <p:cNvPr id="44035" name="Content Placeholder 2"/>
          <p:cNvSpPr>
            <a:spLocks noGrp="1"/>
          </p:cNvSpPr>
          <p:nvPr>
            <p:ph sz="quarter" idx="1"/>
          </p:nvPr>
        </p:nvSpPr>
        <p:spPr>
          <a:xfrm>
            <a:off x="304800" y="838200"/>
            <a:ext cx="8610600" cy="5181600"/>
          </a:xfrm>
        </p:spPr>
        <p:txBody>
          <a:bodyPr>
            <a:normAutofit/>
          </a:bodyPr>
          <a:lstStyle/>
          <a:p>
            <a:pPr eaLnBrk="1" hangingPunct="1"/>
            <a:r>
              <a:rPr lang="en-US" altLang="en-US" sz="2400" dirty="0">
                <a:latin typeface="Tahoma" pitchFamily="34" charset="0"/>
                <a:ea typeface="Tahoma" pitchFamily="34" charset="0"/>
                <a:cs typeface="Tahoma" pitchFamily="34" charset="0"/>
              </a:rPr>
              <a:t>Silver nitrate drops - </a:t>
            </a:r>
            <a:r>
              <a:rPr lang="en-US" altLang="en-US" sz="2400" dirty="0">
                <a:solidFill>
                  <a:srgbClr val="FF0000"/>
                </a:solidFill>
                <a:latin typeface="Tahoma" pitchFamily="34" charset="0"/>
                <a:ea typeface="Tahoma" pitchFamily="34" charset="0"/>
                <a:cs typeface="Tahoma" pitchFamily="34" charset="0"/>
              </a:rPr>
              <a:t>6-12</a:t>
            </a:r>
            <a:r>
              <a:rPr lang="en-US" altLang="en-US" sz="2400" dirty="0">
                <a:latin typeface="Tahoma" pitchFamily="34" charset="0"/>
                <a:ea typeface="Tahoma" pitchFamily="34" charset="0"/>
                <a:cs typeface="Tahoma" pitchFamily="34" charset="0"/>
              </a:rPr>
              <a:t> hours after birth </a:t>
            </a:r>
          </a:p>
          <a:p>
            <a:pPr lvl="1" eaLnBrk="1" hangingPunct="1"/>
            <a:r>
              <a:rPr lang="en-US" altLang="en-US" sz="2400" dirty="0">
                <a:latin typeface="Tahoma" pitchFamily="34" charset="0"/>
                <a:ea typeface="Tahoma" pitchFamily="34" charset="0"/>
                <a:cs typeface="Tahoma" pitchFamily="34" charset="0"/>
              </a:rPr>
              <a:t>Clearing by 24-48 hrs</a:t>
            </a:r>
          </a:p>
          <a:p>
            <a:pPr eaLnBrk="1" hangingPunct="1"/>
            <a:r>
              <a:rPr lang="en-US" altLang="en-US" sz="2400" dirty="0">
                <a:latin typeface="Tahoma" pitchFamily="34" charset="0"/>
                <a:ea typeface="Tahoma" pitchFamily="34" charset="0"/>
                <a:cs typeface="Tahoma" pitchFamily="34" charset="0"/>
              </a:rPr>
              <a:t>N. </a:t>
            </a:r>
            <a:r>
              <a:rPr lang="en-US" altLang="en-US" sz="2400" dirty="0">
                <a:solidFill>
                  <a:srgbClr val="7030A0"/>
                </a:solidFill>
                <a:latin typeface="Tahoma" pitchFamily="34" charset="0"/>
                <a:ea typeface="Tahoma" pitchFamily="34" charset="0"/>
                <a:cs typeface="Tahoma" pitchFamily="34" charset="0"/>
              </a:rPr>
              <a:t>Gonorrhea</a:t>
            </a:r>
          </a:p>
          <a:p>
            <a:pPr lvl="1" eaLnBrk="1" hangingPunct="1"/>
            <a:r>
              <a:rPr lang="en-US" altLang="en-US" sz="2400" dirty="0">
                <a:solidFill>
                  <a:srgbClr val="7030A0"/>
                </a:solidFill>
                <a:latin typeface="Tahoma" pitchFamily="34" charset="0"/>
                <a:ea typeface="Tahoma" pitchFamily="34" charset="0"/>
                <a:cs typeface="Tahoma" pitchFamily="34" charset="0"/>
              </a:rPr>
              <a:t>2-5days </a:t>
            </a:r>
          </a:p>
          <a:p>
            <a:pPr eaLnBrk="1" hangingPunct="1"/>
            <a:r>
              <a:rPr lang="en-US" altLang="en-US" sz="2400" dirty="0" err="1">
                <a:solidFill>
                  <a:srgbClr val="0070C0"/>
                </a:solidFill>
                <a:latin typeface="Tahoma" pitchFamily="34" charset="0"/>
                <a:ea typeface="Tahoma" pitchFamily="34" charset="0"/>
                <a:cs typeface="Tahoma" pitchFamily="34" charset="0"/>
              </a:rPr>
              <a:t>C.trachomatis</a:t>
            </a:r>
            <a:r>
              <a:rPr lang="en-US" altLang="en-US" sz="2400" dirty="0">
                <a:latin typeface="Tahoma" pitchFamily="34" charset="0"/>
                <a:ea typeface="Tahoma" pitchFamily="34" charset="0"/>
                <a:cs typeface="Tahoma" pitchFamily="34" charset="0"/>
              </a:rPr>
              <a:t>   </a:t>
            </a:r>
            <a:r>
              <a:rPr lang="en-US" altLang="en-US" sz="2400" dirty="0">
                <a:solidFill>
                  <a:srgbClr val="0070C0"/>
                </a:solidFill>
                <a:latin typeface="Tahoma" pitchFamily="34" charset="0"/>
                <a:ea typeface="Tahoma" pitchFamily="34" charset="0"/>
                <a:cs typeface="Tahoma" pitchFamily="34" charset="0"/>
              </a:rPr>
              <a:t>5-14</a:t>
            </a:r>
            <a:r>
              <a:rPr lang="en-US" altLang="en-US" sz="2400" dirty="0">
                <a:latin typeface="Tahoma" pitchFamily="34" charset="0"/>
                <a:ea typeface="Tahoma" pitchFamily="34" charset="0"/>
                <a:cs typeface="Tahoma" pitchFamily="34" charset="0"/>
              </a:rPr>
              <a:t> days</a:t>
            </a:r>
          </a:p>
          <a:p>
            <a:pPr eaLnBrk="1" hangingPunct="1"/>
            <a:r>
              <a:rPr lang="en-US" altLang="en-US" sz="2400" dirty="0" err="1">
                <a:latin typeface="Tahoma" pitchFamily="34" charset="0"/>
                <a:ea typeface="Tahoma" pitchFamily="34" charset="0"/>
                <a:cs typeface="Tahoma" pitchFamily="34" charset="0"/>
              </a:rPr>
              <a:t>Gonnococal</a:t>
            </a:r>
            <a:r>
              <a:rPr lang="en-US" altLang="en-US" sz="2400" dirty="0">
                <a:latin typeface="Tahoma" pitchFamily="34" charset="0"/>
                <a:ea typeface="Tahoma" pitchFamily="34" charset="0"/>
                <a:cs typeface="Tahoma" pitchFamily="34" charset="0"/>
              </a:rPr>
              <a:t> infections may be there at </a:t>
            </a:r>
            <a:r>
              <a:rPr lang="en-US" altLang="en-US" sz="2400" dirty="0">
                <a:solidFill>
                  <a:srgbClr val="FF0000"/>
                </a:solidFill>
                <a:latin typeface="Tahoma" pitchFamily="34" charset="0"/>
                <a:ea typeface="Tahoma" pitchFamily="34" charset="0"/>
                <a:cs typeface="Tahoma" pitchFamily="34" charset="0"/>
              </a:rPr>
              <a:t>birth</a:t>
            </a:r>
            <a:r>
              <a:rPr lang="en-US" altLang="en-US" sz="2400" dirty="0">
                <a:latin typeface="Tahoma" pitchFamily="34" charset="0"/>
                <a:ea typeface="Tahoma" pitchFamily="34" charset="0"/>
                <a:cs typeface="Tahoma" pitchFamily="34" charset="0"/>
              </a:rPr>
              <a:t> or </a:t>
            </a:r>
            <a:r>
              <a:rPr lang="en-US" altLang="en-US" sz="2400" dirty="0">
                <a:solidFill>
                  <a:srgbClr val="FF0000"/>
                </a:solidFill>
                <a:latin typeface="Tahoma" pitchFamily="34" charset="0"/>
                <a:ea typeface="Tahoma" pitchFamily="34" charset="0"/>
                <a:cs typeface="Tahoma" pitchFamily="34" charset="0"/>
              </a:rPr>
              <a:t>delayed</a:t>
            </a:r>
            <a:r>
              <a:rPr lang="en-US" altLang="en-US" sz="2400" dirty="0">
                <a:latin typeface="Tahoma" pitchFamily="34" charset="0"/>
                <a:ea typeface="Tahoma" pitchFamily="34" charset="0"/>
                <a:cs typeface="Tahoma" pitchFamily="34" charset="0"/>
              </a:rPr>
              <a:t> beyond  5 days of life –</a:t>
            </a:r>
            <a:r>
              <a:rPr lang="en-US" altLang="en-US" sz="2400" dirty="0">
                <a:solidFill>
                  <a:srgbClr val="0070C0"/>
                </a:solidFill>
                <a:latin typeface="Tahoma" pitchFamily="34" charset="0"/>
                <a:ea typeface="Tahoma" pitchFamily="34" charset="0"/>
                <a:cs typeface="Tahoma" pitchFamily="34" charset="0"/>
              </a:rPr>
              <a:t>due</a:t>
            </a:r>
            <a:r>
              <a:rPr lang="en-US" altLang="en-US" sz="2400" dirty="0">
                <a:latin typeface="Tahoma" pitchFamily="34" charset="0"/>
                <a:ea typeface="Tahoma" pitchFamily="34" charset="0"/>
                <a:cs typeface="Tahoma" pitchFamily="34" charset="0"/>
              </a:rPr>
              <a:t> to partial </a:t>
            </a:r>
            <a:r>
              <a:rPr lang="en-US" altLang="en-US" sz="2400" dirty="0">
                <a:solidFill>
                  <a:srgbClr val="0070C0"/>
                </a:solidFill>
                <a:latin typeface="Tahoma" pitchFamily="34" charset="0"/>
                <a:ea typeface="Tahoma" pitchFamily="34" charset="0"/>
                <a:cs typeface="Tahoma" pitchFamily="34" charset="0"/>
              </a:rPr>
              <a:t>suppression</a:t>
            </a:r>
            <a:r>
              <a:rPr lang="en-US" altLang="en-US" sz="2400" dirty="0">
                <a:latin typeface="Tahoma" pitchFamily="34" charset="0"/>
                <a:ea typeface="Tahoma" pitchFamily="34" charset="0"/>
                <a:cs typeface="Tahoma" pitchFamily="34" charset="0"/>
              </a:rPr>
              <a:t> by ocular prophylaxis </a:t>
            </a:r>
          </a:p>
          <a:p>
            <a:pPr lvl="1" eaLnBrk="1" hangingPunct="1"/>
            <a:r>
              <a:rPr lang="en-US" altLang="en-US" sz="2400" dirty="0">
                <a:solidFill>
                  <a:srgbClr val="0070C0"/>
                </a:solidFill>
                <a:latin typeface="Tahoma" pitchFamily="34" charset="0"/>
                <a:ea typeface="Tahoma" pitchFamily="34" charset="0"/>
                <a:cs typeface="Tahoma" pitchFamily="34" charset="0"/>
              </a:rPr>
              <a:t>After</a:t>
            </a:r>
            <a:r>
              <a:rPr lang="en-US" altLang="en-US" sz="2400" dirty="0">
                <a:latin typeface="Tahoma" pitchFamily="34" charset="0"/>
                <a:ea typeface="Tahoma" pitchFamily="34" charset="0"/>
                <a:cs typeface="Tahoma" pitchFamily="34" charset="0"/>
              </a:rPr>
              <a:t> infancy by inoculation from contaminated hands </a:t>
            </a:r>
          </a:p>
          <a:p>
            <a:pPr lvl="1" eaLnBrk="1" hangingPunct="1"/>
            <a:r>
              <a:rPr lang="en-US" altLang="en-US" sz="2400" dirty="0">
                <a:latin typeface="Tahoma" pitchFamily="34" charset="0"/>
                <a:ea typeface="Tahoma" pitchFamily="34" charset="0"/>
                <a:cs typeface="Tahoma" pitchFamily="34" charset="0"/>
              </a:rPr>
              <a:t>Begins with </a:t>
            </a:r>
            <a:r>
              <a:rPr lang="en-US" altLang="en-US" sz="2400" dirty="0">
                <a:solidFill>
                  <a:srgbClr val="FF0000"/>
                </a:solidFill>
                <a:latin typeface="Tahoma" pitchFamily="34" charset="0"/>
                <a:ea typeface="Tahoma" pitchFamily="34" charset="0"/>
                <a:cs typeface="Tahoma" pitchFamily="34" charset="0"/>
              </a:rPr>
              <a:t>mild</a:t>
            </a:r>
            <a:r>
              <a:rPr lang="en-US" altLang="en-US" sz="2400" dirty="0">
                <a:latin typeface="Tahoma" pitchFamily="34" charset="0"/>
                <a:ea typeface="Tahoma" pitchFamily="34" charset="0"/>
                <a:cs typeface="Tahoma" pitchFamily="34" charset="0"/>
              </a:rPr>
              <a:t> inflammation &amp; </a:t>
            </a:r>
            <a:r>
              <a:rPr lang="en-US" altLang="en-US" sz="2400" dirty="0" err="1">
                <a:latin typeface="Tahoma" pitchFamily="34" charset="0"/>
                <a:ea typeface="Tahoma" pitchFamily="34" charset="0"/>
                <a:cs typeface="Tahoma" pitchFamily="34" charset="0"/>
              </a:rPr>
              <a:t>serosangenous</a:t>
            </a:r>
            <a:r>
              <a:rPr lang="en-US" altLang="en-US" sz="2400" dirty="0">
                <a:latin typeface="Tahoma" pitchFamily="34" charset="0"/>
                <a:ea typeface="Tahoma" pitchFamily="34" charset="0"/>
                <a:cs typeface="Tahoma" pitchFamily="34" charset="0"/>
              </a:rPr>
              <a:t> discharge</a:t>
            </a:r>
          </a:p>
          <a:p>
            <a:pPr lvl="1" eaLnBrk="1" hangingPunct="1"/>
            <a:r>
              <a:rPr lang="en-US" altLang="en-US" sz="2400" dirty="0">
                <a:latin typeface="Tahoma" pitchFamily="34" charset="0"/>
                <a:ea typeface="Tahoma" pitchFamily="34" charset="0"/>
                <a:cs typeface="Tahoma" pitchFamily="34" charset="0"/>
              </a:rPr>
              <a:t>Discharge becomes </a:t>
            </a:r>
            <a:r>
              <a:rPr lang="en-US" altLang="en-US" sz="2400" dirty="0">
                <a:solidFill>
                  <a:srgbClr val="0070C0"/>
                </a:solidFill>
                <a:latin typeface="Tahoma" pitchFamily="34" charset="0"/>
                <a:ea typeface="Tahoma" pitchFamily="34" charset="0"/>
                <a:cs typeface="Tahoma" pitchFamily="34" charset="0"/>
              </a:rPr>
              <a:t>thick</a:t>
            </a:r>
            <a:r>
              <a:rPr lang="en-US" altLang="en-US" sz="2400" dirty="0">
                <a:latin typeface="Tahoma" pitchFamily="34" charset="0"/>
                <a:ea typeface="Tahoma" pitchFamily="34" charset="0"/>
                <a:cs typeface="Tahoma" pitchFamily="34" charset="0"/>
              </a:rPr>
              <a:t> &amp; </a:t>
            </a:r>
            <a:r>
              <a:rPr lang="en-US" altLang="en-US" sz="2400" dirty="0">
                <a:solidFill>
                  <a:srgbClr val="0070C0"/>
                </a:solidFill>
                <a:latin typeface="Tahoma" pitchFamily="34" charset="0"/>
                <a:ea typeface="Tahoma" pitchFamily="34" charset="0"/>
                <a:cs typeface="Tahoma" pitchFamily="34" charset="0"/>
              </a:rPr>
              <a:t>purulent</a:t>
            </a:r>
            <a:r>
              <a:rPr lang="en-US" altLang="en-US" sz="2400" dirty="0">
                <a:latin typeface="Tahoma" pitchFamily="34" charset="0"/>
                <a:ea typeface="Tahoma" pitchFamily="34" charset="0"/>
                <a:cs typeface="Tahoma" pitchFamily="34" charset="0"/>
              </a:rPr>
              <a:t>, </a:t>
            </a:r>
            <a:r>
              <a:rPr lang="en-US" altLang="en-US" sz="2400" dirty="0">
                <a:solidFill>
                  <a:srgbClr val="0070C0"/>
                </a:solidFill>
                <a:latin typeface="Tahoma" pitchFamily="34" charset="0"/>
                <a:ea typeface="Tahoma" pitchFamily="34" charset="0"/>
                <a:cs typeface="Tahoma" pitchFamily="34" charset="0"/>
              </a:rPr>
              <a:t>within</a:t>
            </a:r>
            <a:r>
              <a:rPr lang="en-US" altLang="en-US" sz="2400" dirty="0">
                <a:latin typeface="Tahoma" pitchFamily="34" charset="0"/>
                <a:ea typeface="Tahoma" pitchFamily="34" charset="0"/>
                <a:cs typeface="Tahoma" pitchFamily="34" charset="0"/>
              </a:rPr>
              <a:t> 24 hours.</a:t>
            </a:r>
          </a:p>
          <a:p>
            <a:pPr eaLnBrk="1" hangingPunct="1">
              <a:buFont typeface="Wingdings 2" pitchFamily="18" charset="2"/>
              <a:buNone/>
            </a:pPr>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609600"/>
            <a:ext cx="8229600" cy="457200"/>
          </a:xfrm>
        </p:spPr>
        <p:txBody>
          <a:bodyPr>
            <a:normAutofit/>
          </a:bodyPr>
          <a:lstStyle/>
          <a:p>
            <a:pPr eaLnBrk="1" hangingPunct="1"/>
            <a:r>
              <a:rPr lang="en-US" altLang="en-US" sz="2400" dirty="0">
                <a:latin typeface="Tahoma" pitchFamily="34" charset="0"/>
                <a:ea typeface="Tahoma" pitchFamily="34" charset="0"/>
                <a:cs typeface="Tahoma" pitchFamily="34" charset="0"/>
              </a:rPr>
              <a:t>Cont </a:t>
            </a:r>
          </a:p>
        </p:txBody>
      </p:sp>
      <p:sp>
        <p:nvSpPr>
          <p:cNvPr id="46083" name="Content Placeholder 2"/>
          <p:cNvSpPr>
            <a:spLocks noGrp="1"/>
          </p:cNvSpPr>
          <p:nvPr>
            <p:ph sz="quarter" idx="1"/>
          </p:nvPr>
        </p:nvSpPr>
        <p:spPr>
          <a:xfrm>
            <a:off x="914400" y="1066800"/>
            <a:ext cx="7772400" cy="5638800"/>
          </a:xfrm>
        </p:spPr>
        <p:txBody>
          <a:bodyPr/>
          <a:lstStyle/>
          <a:p>
            <a:pPr lvl="1" eaLnBrk="1" hangingPunct="1"/>
            <a:r>
              <a:rPr lang="en-US" altLang="en-US" sz="2400" dirty="0">
                <a:solidFill>
                  <a:srgbClr val="0070C0"/>
                </a:solidFill>
                <a:latin typeface="Tahoma" pitchFamily="34" charset="0"/>
                <a:ea typeface="Tahoma" pitchFamily="34" charset="0"/>
                <a:cs typeface="Tahoma" pitchFamily="34" charset="0"/>
              </a:rPr>
              <a:t>Tense</a:t>
            </a:r>
            <a:r>
              <a:rPr lang="en-US" altLang="en-US" sz="2400" dirty="0">
                <a:latin typeface="Tahoma" pitchFamily="34" charset="0"/>
                <a:ea typeface="Tahoma" pitchFamily="34" charset="0"/>
                <a:cs typeface="Tahoma" pitchFamily="34" charset="0"/>
              </a:rPr>
              <a:t> edema of eye lids with </a:t>
            </a:r>
            <a:r>
              <a:rPr lang="en-US" altLang="en-US" sz="2400" dirty="0" err="1">
                <a:latin typeface="Tahoma" pitchFamily="34" charset="0"/>
                <a:ea typeface="Tahoma" pitchFamily="34" charset="0"/>
                <a:cs typeface="Tahoma" pitchFamily="34" charset="0"/>
              </a:rPr>
              <a:t>chemosis</a:t>
            </a:r>
            <a:r>
              <a:rPr lang="en-US" altLang="en-US" sz="2400" dirty="0">
                <a:latin typeface="Tahoma" pitchFamily="34" charset="0"/>
                <a:ea typeface="Tahoma" pitchFamily="34" charset="0"/>
                <a:cs typeface="Tahoma" pitchFamily="34" charset="0"/>
              </a:rPr>
              <a:t> </a:t>
            </a:r>
          </a:p>
          <a:p>
            <a:pPr lvl="1" eaLnBrk="1" hangingPunct="1"/>
            <a:r>
              <a:rPr lang="en-US" altLang="en-US" sz="2400" dirty="0">
                <a:solidFill>
                  <a:srgbClr val="FF0000"/>
                </a:solidFill>
                <a:latin typeface="Tahoma" pitchFamily="34" charset="0"/>
                <a:ea typeface="Tahoma" pitchFamily="34" charset="0"/>
                <a:cs typeface="Tahoma" pitchFamily="34" charset="0"/>
              </a:rPr>
              <a:t>Deeper</a:t>
            </a:r>
            <a:r>
              <a:rPr lang="en-US" altLang="en-US" sz="2400" dirty="0">
                <a:latin typeface="Tahoma" pitchFamily="34" charset="0"/>
                <a:ea typeface="Tahoma" pitchFamily="34" charset="0"/>
                <a:cs typeface="Tahoma" pitchFamily="34" charset="0"/>
              </a:rPr>
              <a:t> layers of conjunctiva &amp; </a:t>
            </a:r>
            <a:r>
              <a:rPr lang="en-US" altLang="en-US" sz="2400" dirty="0">
                <a:solidFill>
                  <a:srgbClr val="FF0000"/>
                </a:solidFill>
                <a:latin typeface="Tahoma" pitchFamily="34" charset="0"/>
                <a:ea typeface="Tahoma" pitchFamily="34" charset="0"/>
                <a:cs typeface="Tahoma" pitchFamily="34" charset="0"/>
              </a:rPr>
              <a:t>cornea</a:t>
            </a:r>
            <a:r>
              <a:rPr lang="en-US" altLang="en-US" sz="2400" dirty="0">
                <a:latin typeface="Tahoma" pitchFamily="34" charset="0"/>
                <a:ea typeface="Tahoma" pitchFamily="34" charset="0"/>
                <a:cs typeface="Tahoma" pitchFamily="34" charset="0"/>
              </a:rPr>
              <a:t> involved if Rx is delayed.</a:t>
            </a:r>
          </a:p>
          <a:p>
            <a:pPr eaLnBrk="1" hangingPunct="1">
              <a:buFont typeface="Wingdings 2" pitchFamily="18" charset="2"/>
              <a:buNone/>
            </a:pPr>
            <a:r>
              <a:rPr lang="en-US" altLang="en-US" sz="2400" b="1" dirty="0">
                <a:latin typeface="Tahoma" pitchFamily="34" charset="0"/>
                <a:ea typeface="Tahoma" pitchFamily="34" charset="0"/>
                <a:cs typeface="Tahoma" pitchFamily="34" charset="0"/>
              </a:rPr>
              <a:t>Complications</a:t>
            </a:r>
            <a:r>
              <a:rPr lang="en-US" altLang="en-US" sz="2400" dirty="0">
                <a:latin typeface="Tahoma" pitchFamily="34" charset="0"/>
                <a:ea typeface="Tahoma" pitchFamily="34" charset="0"/>
                <a:cs typeface="Tahoma" pitchFamily="34" charset="0"/>
              </a:rPr>
              <a:t> </a:t>
            </a:r>
          </a:p>
          <a:p>
            <a:pPr eaLnBrk="1" hangingPunct="1"/>
            <a:r>
              <a:rPr lang="en-US" altLang="en-US" sz="2400" dirty="0">
                <a:latin typeface="Tahoma" pitchFamily="34" charset="0"/>
                <a:ea typeface="Tahoma" pitchFamily="34" charset="0"/>
                <a:cs typeface="Tahoma" pitchFamily="34" charset="0"/>
              </a:rPr>
              <a:t> Corneal </a:t>
            </a:r>
            <a:r>
              <a:rPr lang="en-US" altLang="en-US" sz="2400" dirty="0">
                <a:solidFill>
                  <a:srgbClr val="0070C0"/>
                </a:solidFill>
                <a:latin typeface="Tahoma" pitchFamily="34" charset="0"/>
                <a:ea typeface="Tahoma" pitchFamily="34" charset="0"/>
                <a:cs typeface="Tahoma" pitchFamily="34" charset="0"/>
              </a:rPr>
              <a:t>ulcerations</a:t>
            </a:r>
            <a:r>
              <a:rPr lang="en-US" altLang="en-US" sz="2400" dirty="0">
                <a:latin typeface="Tahoma" pitchFamily="34" charset="0"/>
                <a:ea typeface="Tahoma" pitchFamily="34" charset="0"/>
                <a:cs typeface="Tahoma" pitchFamily="34" charset="0"/>
              </a:rPr>
              <a:t> &amp; </a:t>
            </a:r>
            <a:r>
              <a:rPr lang="en-US" altLang="en-US" sz="2400" dirty="0">
                <a:solidFill>
                  <a:srgbClr val="0070C0"/>
                </a:solidFill>
                <a:latin typeface="Tahoma" pitchFamily="34" charset="0"/>
                <a:ea typeface="Tahoma" pitchFamily="34" charset="0"/>
                <a:cs typeface="Tahoma" pitchFamily="34" charset="0"/>
              </a:rPr>
              <a:t>perforation</a:t>
            </a:r>
          </a:p>
          <a:p>
            <a:pPr lvl="2" eaLnBrk="1" hangingPunct="1"/>
            <a:r>
              <a:rPr lang="en-US" altLang="en-US" sz="2400" dirty="0" err="1">
                <a:latin typeface="Tahoma" pitchFamily="34" charset="0"/>
                <a:ea typeface="Tahoma" pitchFamily="34" charset="0"/>
                <a:cs typeface="Tahoma" pitchFamily="34" charset="0"/>
              </a:rPr>
              <a:t>Iridocyclitis</a:t>
            </a:r>
            <a:r>
              <a:rPr lang="en-US" altLang="en-US" sz="2400" dirty="0">
                <a:latin typeface="Tahoma" pitchFamily="34" charset="0"/>
                <a:ea typeface="Tahoma" pitchFamily="34" charset="0"/>
                <a:cs typeface="Tahoma" pitchFamily="34" charset="0"/>
              </a:rPr>
              <a:t>, anterior </a:t>
            </a:r>
            <a:r>
              <a:rPr lang="en-US" altLang="en-US" sz="2400" dirty="0" err="1">
                <a:latin typeface="Tahoma" pitchFamily="34" charset="0"/>
                <a:ea typeface="Tahoma" pitchFamily="34" charset="0"/>
                <a:cs typeface="Tahoma" pitchFamily="34" charset="0"/>
              </a:rPr>
              <a:t>synechiae</a:t>
            </a:r>
            <a:r>
              <a:rPr lang="en-US" altLang="en-US" sz="2400" dirty="0">
                <a:latin typeface="Tahoma" pitchFamily="34" charset="0"/>
                <a:ea typeface="Tahoma" pitchFamily="34" charset="0"/>
                <a:cs typeface="Tahoma" pitchFamily="34" charset="0"/>
              </a:rPr>
              <a:t> </a:t>
            </a:r>
          </a:p>
          <a:p>
            <a:pPr lvl="2" eaLnBrk="1" hangingPunct="1"/>
            <a:r>
              <a:rPr lang="en-US" altLang="en-US" sz="2400" dirty="0" err="1">
                <a:latin typeface="Tahoma" pitchFamily="34" charset="0"/>
                <a:ea typeface="Tahoma" pitchFamily="34" charset="0"/>
                <a:cs typeface="Tahoma" pitchFamily="34" charset="0"/>
              </a:rPr>
              <a:t>Panophtbalmitis</a:t>
            </a:r>
            <a:r>
              <a:rPr lang="en-US" altLang="en-US" sz="2400" dirty="0">
                <a:latin typeface="Tahoma" pitchFamily="34" charset="0"/>
                <a:ea typeface="Tahoma" pitchFamily="34" charset="0"/>
                <a:cs typeface="Tahoma" pitchFamily="34" charset="0"/>
              </a:rPr>
              <a:t> (rare)</a:t>
            </a:r>
          </a:p>
          <a:p>
            <a:pPr eaLnBrk="1" hangingPunct="1"/>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C.trachomatis</a:t>
            </a:r>
            <a:endParaRPr lang="en-US" altLang="en-US" sz="2400" dirty="0">
              <a:latin typeface="Tahoma" pitchFamily="34" charset="0"/>
              <a:ea typeface="Tahoma" pitchFamily="34" charset="0"/>
              <a:cs typeface="Tahoma" pitchFamily="34" charset="0"/>
            </a:endParaRPr>
          </a:p>
          <a:p>
            <a:pPr lvl="3" eaLnBrk="1" hangingPunct="1"/>
            <a:r>
              <a:rPr lang="en-US" altLang="en-US" sz="2400" dirty="0">
                <a:latin typeface="Tahoma" pitchFamily="34" charset="0"/>
                <a:ea typeface="Tahoma" pitchFamily="34" charset="0"/>
                <a:cs typeface="Tahoma" pitchFamily="34" charset="0"/>
              </a:rPr>
              <a:t>Vary from </a:t>
            </a:r>
            <a:r>
              <a:rPr lang="en-US" altLang="en-US" sz="2400" dirty="0">
                <a:solidFill>
                  <a:srgbClr val="7030A0"/>
                </a:solidFill>
                <a:latin typeface="Tahoma" pitchFamily="34" charset="0"/>
                <a:ea typeface="Tahoma" pitchFamily="34" charset="0"/>
                <a:cs typeface="Tahoma" pitchFamily="34" charset="0"/>
              </a:rPr>
              <a:t>mild</a:t>
            </a:r>
            <a:r>
              <a:rPr lang="en-US" altLang="en-US" sz="2400" dirty="0">
                <a:latin typeface="Tahoma" pitchFamily="34" charset="0"/>
                <a:ea typeface="Tahoma" pitchFamily="34" charset="0"/>
                <a:cs typeface="Tahoma" pitchFamily="34" charset="0"/>
              </a:rPr>
              <a:t> inflammation to </a:t>
            </a:r>
            <a:r>
              <a:rPr lang="en-US" altLang="en-US" sz="2400" dirty="0">
                <a:solidFill>
                  <a:srgbClr val="7030A0"/>
                </a:solidFill>
                <a:latin typeface="Tahoma" pitchFamily="34" charset="0"/>
                <a:ea typeface="Tahoma" pitchFamily="34" charset="0"/>
                <a:cs typeface="Tahoma" pitchFamily="34" charset="0"/>
              </a:rPr>
              <a:t>severe</a:t>
            </a:r>
            <a:r>
              <a:rPr lang="en-US" altLang="en-US" sz="2400" dirty="0">
                <a:latin typeface="Tahoma" pitchFamily="34" charset="0"/>
                <a:ea typeface="Tahoma" pitchFamily="34" charset="0"/>
                <a:cs typeface="Tahoma" pitchFamily="34" charset="0"/>
              </a:rPr>
              <a:t> swelling of eyelids </a:t>
            </a:r>
          </a:p>
          <a:p>
            <a:pPr lvl="3" eaLnBrk="1" hangingPunct="1"/>
            <a:r>
              <a:rPr lang="en-US" altLang="en-US" sz="2400" dirty="0">
                <a:latin typeface="Tahoma" pitchFamily="34" charset="0"/>
                <a:ea typeface="Tahoma" pitchFamily="34" charset="0"/>
                <a:cs typeface="Tahoma" pitchFamily="34" charset="0"/>
              </a:rPr>
              <a:t> With </a:t>
            </a:r>
            <a:r>
              <a:rPr lang="en-US" altLang="en-US" sz="2400" dirty="0">
                <a:solidFill>
                  <a:srgbClr val="FF0000"/>
                </a:solidFill>
                <a:latin typeface="Tahoma" pitchFamily="34" charset="0"/>
                <a:ea typeface="Tahoma" pitchFamily="34" charset="0"/>
                <a:cs typeface="Tahoma" pitchFamily="34" charset="0"/>
              </a:rPr>
              <a:t>copious</a:t>
            </a:r>
            <a:r>
              <a:rPr lang="en-US" altLang="en-US" sz="2400" dirty="0">
                <a:latin typeface="Tahoma" pitchFamily="34" charset="0"/>
                <a:ea typeface="Tahoma" pitchFamily="34" charset="0"/>
                <a:cs typeface="Tahoma" pitchFamily="34" charset="0"/>
              </a:rPr>
              <a:t> purulent discharge </a:t>
            </a:r>
          </a:p>
          <a:p>
            <a:pPr lvl="3" eaLnBrk="1" hangingPunct="1"/>
            <a:r>
              <a:rPr lang="en-US" altLang="en-US" sz="2400" dirty="0">
                <a:latin typeface="Tahoma" pitchFamily="34" charset="0"/>
                <a:ea typeface="Tahoma" pitchFamily="34" charset="0"/>
                <a:cs typeface="Tahoma" pitchFamily="34" charset="0"/>
              </a:rPr>
              <a:t>  Mainly </a:t>
            </a:r>
            <a:r>
              <a:rPr lang="en-US" altLang="en-US" sz="2400" dirty="0">
                <a:solidFill>
                  <a:srgbClr val="FF0000"/>
                </a:solidFill>
                <a:latin typeface="Tahoma" pitchFamily="34" charset="0"/>
                <a:ea typeface="Tahoma" pitchFamily="34" charset="0"/>
                <a:cs typeface="Tahoma" pitchFamily="34" charset="0"/>
              </a:rPr>
              <a:t>tarsal</a:t>
            </a:r>
            <a:r>
              <a:rPr lang="en-US" altLang="en-US" sz="2400" dirty="0">
                <a:latin typeface="Tahoma" pitchFamily="34" charset="0"/>
                <a:ea typeface="Tahoma" pitchFamily="34" charset="0"/>
                <a:cs typeface="Tahoma" pitchFamily="34" charset="0"/>
              </a:rPr>
              <a:t> conjunctiva, cornea-rare </a:t>
            </a: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838200"/>
            <a:ext cx="8229600" cy="609600"/>
          </a:xfrm>
        </p:spPr>
        <p:txBody>
          <a:bodyPr/>
          <a:lstStyle/>
          <a:p>
            <a:pPr eaLnBrk="1" hangingPunct="1"/>
            <a:r>
              <a:rPr lang="en-US" altLang="en-US" sz="2400" dirty="0">
                <a:latin typeface="Tahoma" pitchFamily="34" charset="0"/>
                <a:ea typeface="Tahoma" pitchFamily="34" charset="0"/>
                <a:cs typeface="Tahoma" pitchFamily="34" charset="0"/>
              </a:rPr>
              <a:t>Cont </a:t>
            </a:r>
          </a:p>
        </p:txBody>
      </p:sp>
      <p:sp>
        <p:nvSpPr>
          <p:cNvPr id="3" name="Content Placeholder 2"/>
          <p:cNvSpPr>
            <a:spLocks noGrp="1"/>
          </p:cNvSpPr>
          <p:nvPr>
            <p:ph sz="quarter" idx="1"/>
          </p:nvPr>
        </p:nvSpPr>
        <p:spPr>
          <a:xfrm>
            <a:off x="457200" y="1447800"/>
            <a:ext cx="8229600" cy="5126736"/>
          </a:xfrm>
        </p:spPr>
        <p:txBody>
          <a:bodyPr>
            <a:normAutofit fontScale="92500"/>
          </a:bodyPr>
          <a:lstStyle/>
          <a:p>
            <a:pPr marL="274320" indent="-274320" eaLnBrk="1" fontAlgn="auto" hangingPunct="1">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Pseudomonas </a:t>
            </a:r>
            <a:r>
              <a:rPr lang="en-US" sz="2400" dirty="0" err="1">
                <a:latin typeface="Tahoma" pitchFamily="34" charset="0"/>
                <a:ea typeface="Tahoma" pitchFamily="34" charset="0"/>
                <a:cs typeface="Tahoma" pitchFamily="34" charset="0"/>
              </a:rPr>
              <a:t>aerogenosa</a:t>
            </a:r>
            <a:endParaRPr lang="en-US" sz="2400" dirty="0">
              <a:latin typeface="Tahoma" pitchFamily="34" charset="0"/>
              <a:ea typeface="Tahoma" pitchFamily="34" charset="0"/>
              <a:cs typeface="Tahoma" pitchFamily="34" charset="0"/>
            </a:endParaRPr>
          </a:p>
          <a:p>
            <a:pPr marL="548640" lvl="1" eaLnBrk="1" fontAlgn="auto" hangingPunct="1">
              <a:spcBef>
                <a:spcPts val="370"/>
              </a:spcBef>
              <a:spcAft>
                <a:spcPts val="0"/>
              </a:spcAft>
              <a:buFont typeface="Wingdings 2"/>
              <a:buChar char=""/>
              <a:defRPr/>
            </a:pPr>
            <a:r>
              <a:rPr lang="en-US" sz="2400" dirty="0">
                <a:latin typeface="Tahoma" pitchFamily="34" charset="0"/>
                <a:ea typeface="Tahoma" pitchFamily="34" charset="0"/>
                <a:cs typeface="Tahoma" pitchFamily="34" charset="0"/>
              </a:rPr>
              <a:t>Similar presentations</a:t>
            </a:r>
          </a:p>
          <a:p>
            <a:pPr marL="548640" lvl="1" eaLnBrk="1" fontAlgn="auto" hangingPunct="1">
              <a:spcBef>
                <a:spcPts val="370"/>
              </a:spcBef>
              <a:spcAft>
                <a:spcPts val="0"/>
              </a:spcAft>
              <a:buFont typeface="Wingdings 2"/>
              <a:buChar char=""/>
              <a:defRPr/>
            </a:pPr>
            <a:r>
              <a:rPr lang="en-US" sz="2400" dirty="0">
                <a:solidFill>
                  <a:srgbClr val="7030A0"/>
                </a:solidFill>
                <a:latin typeface="Tahoma" pitchFamily="34" charset="0"/>
                <a:ea typeface="Tahoma" pitchFamily="34" charset="0"/>
                <a:cs typeface="Tahoma" pitchFamily="34" charset="0"/>
              </a:rPr>
              <a:t>Rare</a:t>
            </a:r>
            <a:r>
              <a:rPr lang="en-US" sz="2400" dirty="0">
                <a:latin typeface="Tahoma" pitchFamily="34" charset="0"/>
                <a:ea typeface="Tahoma" pitchFamily="34" charset="0"/>
                <a:cs typeface="Tahoma" pitchFamily="34" charset="0"/>
              </a:rPr>
              <a:t>, acquired in </a:t>
            </a:r>
            <a:r>
              <a:rPr lang="en-US" sz="2400" dirty="0">
                <a:solidFill>
                  <a:srgbClr val="7030A0"/>
                </a:solidFill>
                <a:latin typeface="Tahoma" pitchFamily="34" charset="0"/>
                <a:ea typeface="Tahoma" pitchFamily="34" charset="0"/>
                <a:cs typeface="Tahoma" pitchFamily="34" charset="0"/>
              </a:rPr>
              <a:t>nursery</a:t>
            </a:r>
          </a:p>
          <a:p>
            <a:pPr marL="548640" lvl="1" eaLnBrk="1" fontAlgn="auto" hangingPunct="1">
              <a:spcBef>
                <a:spcPts val="370"/>
              </a:spcBef>
              <a:spcAft>
                <a:spcPts val="0"/>
              </a:spcAft>
              <a:buFont typeface="Wingdings 2"/>
              <a:buChar char=""/>
              <a:defRPr/>
            </a:pPr>
            <a:r>
              <a:rPr lang="en-US" sz="2400" dirty="0">
                <a:solidFill>
                  <a:srgbClr val="FF0000"/>
                </a:solidFill>
                <a:latin typeface="Tahoma" pitchFamily="34" charset="0"/>
                <a:ea typeface="Tahoma" pitchFamily="34" charset="0"/>
                <a:cs typeface="Tahoma" pitchFamily="34" charset="0"/>
              </a:rPr>
              <a:t>Potentially</a:t>
            </a:r>
            <a:r>
              <a:rPr lang="en-US" sz="2400" dirty="0">
                <a:latin typeface="Tahoma" pitchFamily="34" charset="0"/>
                <a:ea typeface="Tahoma" pitchFamily="34" charset="0"/>
                <a:cs typeface="Tahoma" pitchFamily="34" charset="0"/>
              </a:rPr>
              <a:t> serious </a:t>
            </a:r>
          </a:p>
          <a:p>
            <a:pPr marL="548640" lvl="1" eaLnBrk="1" fontAlgn="auto" hangingPunct="1">
              <a:spcBef>
                <a:spcPts val="370"/>
              </a:spcBef>
              <a:spcAft>
                <a:spcPts val="0"/>
              </a:spcAft>
              <a:buFont typeface="Wingdings 2"/>
              <a:buChar char=""/>
              <a:defRPr/>
            </a:pPr>
            <a:r>
              <a:rPr lang="en-US" sz="2400" dirty="0">
                <a:latin typeface="Tahoma" pitchFamily="34" charset="0"/>
                <a:ea typeface="Tahoma" pitchFamily="34" charset="0"/>
                <a:cs typeface="Tahoma" pitchFamily="34" charset="0"/>
              </a:rPr>
              <a:t>5-18 days of life </a:t>
            </a:r>
          </a:p>
          <a:p>
            <a:pPr marL="548640" lvl="1" eaLnBrk="1" fontAlgn="auto" hangingPunct="1">
              <a:spcBef>
                <a:spcPts val="370"/>
              </a:spcBef>
              <a:spcAft>
                <a:spcPts val="0"/>
              </a:spcAft>
              <a:buFont typeface="Wingdings 2"/>
              <a:buChar char=""/>
              <a:defRPr/>
            </a:pPr>
            <a:r>
              <a:rPr lang="en-US" sz="2400" dirty="0">
                <a:latin typeface="Tahoma" pitchFamily="34" charset="0"/>
                <a:ea typeface="Tahoma" pitchFamily="34" charset="0"/>
                <a:cs typeface="Tahoma" pitchFamily="34" charset="0"/>
              </a:rPr>
              <a:t>Edema, </a:t>
            </a:r>
            <a:r>
              <a:rPr lang="en-US" sz="2400" dirty="0" err="1">
                <a:latin typeface="Tahoma" pitchFamily="34" charset="0"/>
                <a:ea typeface="Tahoma" pitchFamily="34" charset="0"/>
                <a:cs typeface="Tahoma" pitchFamily="34" charset="0"/>
              </a:rPr>
              <a:t>erythema</a:t>
            </a:r>
            <a:r>
              <a:rPr lang="en-US" sz="2400" dirty="0">
                <a:latin typeface="Tahoma" pitchFamily="34" charset="0"/>
                <a:ea typeface="Tahoma" pitchFamily="34" charset="0"/>
                <a:cs typeface="Tahoma" pitchFamily="34" charset="0"/>
              </a:rPr>
              <a:t>, purulent discharge, </a:t>
            </a:r>
            <a:r>
              <a:rPr lang="en-US" sz="2400" dirty="0" err="1">
                <a:latin typeface="Tahoma" pitchFamily="34" charset="0"/>
                <a:ea typeface="Tahoma" pitchFamily="34" charset="0"/>
                <a:cs typeface="Tahoma" pitchFamily="34" charset="0"/>
              </a:rPr>
              <a:t>pannus</a:t>
            </a:r>
            <a:r>
              <a:rPr lang="en-US" sz="2400" dirty="0">
                <a:latin typeface="Tahoma" pitchFamily="34" charset="0"/>
                <a:ea typeface="Tahoma" pitchFamily="34" charset="0"/>
                <a:cs typeface="Tahoma" pitchFamily="34" charset="0"/>
              </a:rPr>
              <a:t> formation</a:t>
            </a:r>
          </a:p>
          <a:p>
            <a:pPr marL="548640" lvl="1" eaLnBrk="1" fontAlgn="auto" hangingPunct="1">
              <a:spcBef>
                <a:spcPts val="370"/>
              </a:spcBef>
              <a:spcAft>
                <a:spcPts val="0"/>
              </a:spcAft>
              <a:buFont typeface="Wingdings 2"/>
              <a:buChar char=""/>
              <a:defRPr/>
            </a:pPr>
            <a:r>
              <a:rPr lang="en-US" sz="2400" dirty="0" err="1">
                <a:latin typeface="Tahoma" pitchFamily="34" charset="0"/>
                <a:ea typeface="Tahoma" pitchFamily="34" charset="0"/>
                <a:cs typeface="Tahoma" pitchFamily="34" charset="0"/>
              </a:rPr>
              <a:t>Endophthalmitis</a:t>
            </a:r>
            <a:r>
              <a:rPr lang="en-US" sz="2400" dirty="0">
                <a:latin typeface="Tahoma" pitchFamily="34" charset="0"/>
                <a:ea typeface="Tahoma" pitchFamily="34" charset="0"/>
                <a:cs typeface="Tahoma" pitchFamily="34" charset="0"/>
              </a:rPr>
              <a:t>, </a:t>
            </a:r>
            <a:r>
              <a:rPr lang="en-US" sz="2400" dirty="0">
                <a:solidFill>
                  <a:srgbClr val="7030A0"/>
                </a:solidFill>
                <a:latin typeface="Tahoma" pitchFamily="34" charset="0"/>
                <a:ea typeface="Tahoma" pitchFamily="34" charset="0"/>
                <a:cs typeface="Tahoma" pitchFamily="34" charset="0"/>
              </a:rPr>
              <a:t>sepsis</a:t>
            </a:r>
            <a:r>
              <a:rPr lang="en-US" sz="2400" dirty="0">
                <a:latin typeface="Tahoma" pitchFamily="34" charset="0"/>
                <a:ea typeface="Tahoma" pitchFamily="34" charset="0"/>
                <a:cs typeface="Tahoma" pitchFamily="34" charset="0"/>
              </a:rPr>
              <a:t>, </a:t>
            </a:r>
            <a:r>
              <a:rPr lang="en-US" sz="2400" dirty="0">
                <a:solidFill>
                  <a:srgbClr val="7030A0"/>
                </a:solidFill>
                <a:latin typeface="Tahoma" pitchFamily="34" charset="0"/>
                <a:ea typeface="Tahoma" pitchFamily="34" charset="0"/>
                <a:cs typeface="Tahoma" pitchFamily="34" charset="0"/>
              </a:rPr>
              <a:t>shock</a:t>
            </a:r>
            <a:r>
              <a:rPr lang="en-US" sz="2400" dirty="0">
                <a:latin typeface="Tahoma" pitchFamily="34" charset="0"/>
                <a:ea typeface="Tahoma" pitchFamily="34" charset="0"/>
                <a:cs typeface="Tahoma" pitchFamily="34" charset="0"/>
              </a:rPr>
              <a:t>, </a:t>
            </a:r>
            <a:r>
              <a:rPr lang="en-US" sz="2400" dirty="0">
                <a:solidFill>
                  <a:srgbClr val="7030A0"/>
                </a:solidFill>
                <a:latin typeface="Tahoma" pitchFamily="34" charset="0"/>
                <a:ea typeface="Tahoma" pitchFamily="34" charset="0"/>
                <a:cs typeface="Tahoma" pitchFamily="34" charset="0"/>
              </a:rPr>
              <a:t>death</a:t>
            </a:r>
          </a:p>
          <a:p>
            <a:pPr marL="274320" indent="-274320" eaLnBrk="1" fontAlgn="auto" hangingPunct="1">
              <a:spcBef>
                <a:spcPts val="580"/>
              </a:spcBef>
              <a:spcAft>
                <a:spcPts val="0"/>
              </a:spcAft>
              <a:buFont typeface="Wingdings 2"/>
              <a:buChar char=""/>
              <a:defRPr/>
            </a:pPr>
            <a:r>
              <a:rPr lang="en-US" sz="2400" dirty="0" err="1">
                <a:latin typeface="Tahoma" pitchFamily="34" charset="0"/>
                <a:ea typeface="Tahoma" pitchFamily="34" charset="0"/>
                <a:cs typeface="Tahoma" pitchFamily="34" charset="0"/>
              </a:rPr>
              <a:t>Dx</a:t>
            </a:r>
            <a:r>
              <a:rPr lang="en-US" sz="2400" dirty="0">
                <a:latin typeface="Tahoma" pitchFamily="34" charset="0"/>
                <a:ea typeface="Tahoma" pitchFamily="34" charset="0"/>
                <a:cs typeface="Tahoma" pitchFamily="34" charset="0"/>
              </a:rPr>
              <a:t>: - after 48 hours possibly infectious </a:t>
            </a:r>
          </a:p>
          <a:p>
            <a:pPr marL="822960" lvl="2" eaLnBrk="1" fontAlgn="auto" hangingPunct="1">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G/s of discharge, culture </a:t>
            </a:r>
          </a:p>
          <a:p>
            <a:pPr marL="822960" lvl="2" eaLnBrk="1" fontAlgn="auto" hangingPunct="1">
              <a:spcBef>
                <a:spcPts val="370"/>
              </a:spcBef>
              <a:spcAft>
                <a:spcPts val="0"/>
              </a:spcAft>
              <a:buClr>
                <a:schemeClr val="accent1">
                  <a:tint val="60000"/>
                </a:schemeClr>
              </a:buClr>
              <a:buFont typeface="Wingdings 2"/>
              <a:buChar char=""/>
              <a:defRPr/>
            </a:pPr>
            <a:r>
              <a:rPr lang="en-US" sz="2400" dirty="0" err="1">
                <a:latin typeface="Tahoma" pitchFamily="34" charset="0"/>
                <a:ea typeface="Tahoma" pitchFamily="34" charset="0"/>
                <a:cs typeface="Tahoma" pitchFamily="34" charset="0"/>
              </a:rPr>
              <a:t>Giemsa</a:t>
            </a:r>
            <a:r>
              <a:rPr lang="en-US" sz="2400" dirty="0">
                <a:latin typeface="Tahoma" pitchFamily="34" charset="0"/>
                <a:ea typeface="Tahoma" pitchFamily="34" charset="0"/>
                <a:cs typeface="Tahoma" pitchFamily="34" charset="0"/>
              </a:rPr>
              <a:t> staining (epithelial cells) for Chlamydia</a:t>
            </a:r>
          </a:p>
          <a:p>
            <a:pPr marL="274320" indent="-274320" eaLnBrk="1" fontAlgn="auto" hangingPunct="1">
              <a:spcBef>
                <a:spcPts val="580"/>
              </a:spcBef>
              <a:spcAft>
                <a:spcPts val="0"/>
              </a:spcAft>
              <a:buFont typeface="Wingdings 2"/>
              <a:buChar char=""/>
              <a:defRPr/>
            </a:pPr>
            <a:r>
              <a:rPr lang="en-US" sz="2400" dirty="0">
                <a:latin typeface="Tahoma" pitchFamily="34" charset="0"/>
                <a:ea typeface="Tahoma" pitchFamily="34" charset="0"/>
                <a:cs typeface="Tahoma" pitchFamily="34" charset="0"/>
              </a:rPr>
              <a:t>Rx:  </a:t>
            </a:r>
            <a:r>
              <a:rPr lang="en-US" sz="2400" dirty="0" err="1">
                <a:latin typeface="Tahoma" pitchFamily="34" charset="0"/>
                <a:ea typeface="Tahoma" pitchFamily="34" charset="0"/>
                <a:cs typeface="Tahoma" pitchFamily="34" charset="0"/>
              </a:rPr>
              <a:t>cefriaxone</a:t>
            </a:r>
            <a:r>
              <a:rPr lang="en-US" sz="2400" dirty="0">
                <a:latin typeface="Tahoma" pitchFamily="34" charset="0"/>
                <a:ea typeface="Tahoma" pitchFamily="34" charset="0"/>
                <a:cs typeface="Tahoma" pitchFamily="34" charset="0"/>
              </a:rPr>
              <a:t> 50mg/kg IM stat (don’t exceed 125mg) </a:t>
            </a:r>
          </a:p>
          <a:p>
            <a:pPr marL="822960" lvl="2" eaLnBrk="1" fontAlgn="auto" hangingPunct="1">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  Eye </a:t>
            </a:r>
            <a:r>
              <a:rPr lang="en-US" sz="2400" dirty="0">
                <a:solidFill>
                  <a:srgbClr val="7030A0"/>
                </a:solidFill>
                <a:latin typeface="Tahoma" pitchFamily="34" charset="0"/>
                <a:ea typeface="Tahoma" pitchFamily="34" charset="0"/>
                <a:cs typeface="Tahoma" pitchFamily="34" charset="0"/>
              </a:rPr>
              <a:t>irrigation</a:t>
            </a:r>
            <a:r>
              <a:rPr lang="en-US" sz="2400" dirty="0">
                <a:latin typeface="Tahoma" pitchFamily="34" charset="0"/>
                <a:ea typeface="Tahoma" pitchFamily="34" charset="0"/>
                <a:cs typeface="Tahoma" pitchFamily="34" charset="0"/>
              </a:rPr>
              <a:t> initially every 20-30min </a:t>
            </a:r>
          </a:p>
          <a:p>
            <a:pPr marL="822960" lvl="2" eaLnBrk="1" fontAlgn="auto" hangingPunct="1">
              <a:spcBef>
                <a:spcPts val="370"/>
              </a:spcBef>
              <a:spcAft>
                <a:spcPts val="0"/>
              </a:spcAft>
              <a:buClr>
                <a:schemeClr val="accent1">
                  <a:tint val="60000"/>
                </a:schemeClr>
              </a:buClr>
              <a:buFont typeface="Wingdings 2"/>
              <a:buChar char=""/>
              <a:defRPr/>
            </a:pPr>
            <a:r>
              <a:rPr lang="en-US" sz="2400" dirty="0">
                <a:latin typeface="Tahoma" pitchFamily="34" charset="0"/>
                <a:ea typeface="Tahoma" pitchFamily="34" charset="0"/>
                <a:cs typeface="Tahoma" pitchFamily="34" charset="0"/>
              </a:rPr>
              <a:t>Gradually – 2 hourly </a:t>
            </a:r>
          </a:p>
          <a:p>
            <a:pPr marL="274320" indent="-274320" eaLnBrk="1" fontAlgn="auto" hangingPunct="1">
              <a:spcBef>
                <a:spcPts val="580"/>
              </a:spcBef>
              <a:spcAft>
                <a:spcPts val="0"/>
              </a:spcAft>
              <a:buFont typeface="Wingdings 2"/>
              <a:buChar char=""/>
              <a:defRPr/>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z="2400" b="1" dirty="0">
                <a:latin typeface="Tahoma" pitchFamily="34" charset="0"/>
                <a:ea typeface="Tahoma" pitchFamily="34" charset="0"/>
                <a:cs typeface="Tahoma" pitchFamily="34" charset="0"/>
              </a:rPr>
              <a:t>Pustules/ </a:t>
            </a:r>
            <a:r>
              <a:rPr lang="en-US" altLang="en-US" sz="2400" b="1" dirty="0" err="1">
                <a:latin typeface="Tahoma" pitchFamily="34" charset="0"/>
                <a:ea typeface="Tahoma" pitchFamily="34" charset="0"/>
                <a:cs typeface="Tahoma" pitchFamily="34" charset="0"/>
              </a:rPr>
              <a:t>Pyoderma</a:t>
            </a:r>
            <a:r>
              <a:rPr lang="en-US" altLang="en-US" sz="2400" b="1" dirty="0">
                <a:latin typeface="Tahoma" pitchFamily="34" charset="0"/>
                <a:ea typeface="Tahoma" pitchFamily="34" charset="0"/>
                <a:cs typeface="Tahoma" pitchFamily="34" charset="0"/>
              </a:rPr>
              <a:t>: </a:t>
            </a:r>
            <a:br>
              <a:rPr lang="en-US" altLang="en-US" sz="2400" b="1" dirty="0">
                <a:latin typeface="Tahoma" pitchFamily="34" charset="0"/>
                <a:ea typeface="Tahoma" pitchFamily="34" charset="0"/>
                <a:cs typeface="Tahoma" pitchFamily="34" charset="0"/>
              </a:rPr>
            </a:br>
            <a:endParaRPr lang="en-US" altLang="en-US" sz="2400" dirty="0">
              <a:latin typeface="Tahoma" pitchFamily="34" charset="0"/>
              <a:ea typeface="Tahoma" pitchFamily="34" charset="0"/>
              <a:cs typeface="Tahoma" pitchFamily="34" charset="0"/>
            </a:endParaRPr>
          </a:p>
        </p:txBody>
      </p:sp>
      <p:sp>
        <p:nvSpPr>
          <p:cNvPr id="50179" name="Content Placeholder 2"/>
          <p:cNvSpPr>
            <a:spLocks noGrp="1"/>
          </p:cNvSpPr>
          <p:nvPr>
            <p:ph sz="quarter" idx="1"/>
          </p:nvPr>
        </p:nvSpPr>
        <p:spPr>
          <a:xfrm>
            <a:off x="457200" y="1752600"/>
            <a:ext cx="8229600" cy="4495800"/>
          </a:xfrm>
        </p:spPr>
        <p:txBody>
          <a:bodyPr/>
          <a:lstStyle/>
          <a:p>
            <a:pPr eaLnBrk="1" hangingPunct="1"/>
            <a:r>
              <a:rPr lang="en-US" altLang="en-US" sz="2400" dirty="0">
                <a:latin typeface="Tahoma" pitchFamily="34" charset="0"/>
                <a:ea typeface="Tahoma" pitchFamily="34" charset="0"/>
                <a:cs typeface="Tahoma" pitchFamily="34" charset="0"/>
              </a:rPr>
              <a:t> Is superficial skin infection usually caused by Staphylococcus </a:t>
            </a:r>
            <a:r>
              <a:rPr lang="en-US" altLang="en-US" sz="2400" dirty="0" err="1">
                <a:latin typeface="Tahoma" pitchFamily="34" charset="0"/>
                <a:ea typeface="Tahoma" pitchFamily="34" charset="0"/>
                <a:cs typeface="Tahoma" pitchFamily="34" charset="0"/>
              </a:rPr>
              <a:t>Aureus</a:t>
            </a:r>
            <a:r>
              <a:rPr lang="en-US" altLang="en-US" sz="2400" dirty="0">
                <a:latin typeface="Tahoma" pitchFamily="34" charset="0"/>
                <a:ea typeface="Tahoma" pitchFamily="34" charset="0"/>
                <a:cs typeface="Tahoma" pitchFamily="34" charset="0"/>
              </a:rPr>
              <a:t>. </a:t>
            </a:r>
          </a:p>
          <a:p>
            <a:pPr eaLnBrk="1" hangingPunct="1"/>
            <a:r>
              <a:rPr lang="en-US" altLang="en-US" sz="2400" dirty="0">
                <a:latin typeface="Tahoma" pitchFamily="34" charset="0"/>
                <a:ea typeface="Tahoma" pitchFamily="34" charset="0"/>
                <a:cs typeface="Tahoma" pitchFamily="34" charset="0"/>
              </a:rPr>
              <a:t>Develop after the first few days of life; they may be </a:t>
            </a:r>
            <a:r>
              <a:rPr lang="en-US" altLang="en-US" sz="2400" dirty="0" err="1">
                <a:solidFill>
                  <a:srgbClr val="7030A0"/>
                </a:solidFill>
                <a:latin typeface="Tahoma" pitchFamily="34" charset="0"/>
                <a:ea typeface="Tahoma" pitchFamily="34" charset="0"/>
                <a:cs typeface="Tahoma" pitchFamily="34" charset="0"/>
              </a:rPr>
              <a:t>bullous</a:t>
            </a:r>
            <a:r>
              <a:rPr lang="en-US" altLang="en-US" sz="2400" dirty="0">
                <a:latin typeface="Tahoma" pitchFamily="34" charset="0"/>
                <a:ea typeface="Tahoma" pitchFamily="34" charset="0"/>
                <a:cs typeface="Tahoma" pitchFamily="34" charset="0"/>
              </a:rPr>
              <a:t>, </a:t>
            </a:r>
            <a:r>
              <a:rPr lang="en-US" altLang="en-US" sz="2400" dirty="0">
                <a:solidFill>
                  <a:srgbClr val="7030A0"/>
                </a:solidFill>
                <a:latin typeface="Tahoma" pitchFamily="34" charset="0"/>
                <a:ea typeface="Tahoma" pitchFamily="34" charset="0"/>
                <a:cs typeface="Tahoma" pitchFamily="34" charset="0"/>
              </a:rPr>
              <a:t>crusted</a:t>
            </a:r>
            <a:r>
              <a:rPr lang="en-US" altLang="en-US" sz="2400" dirty="0">
                <a:latin typeface="Tahoma" pitchFamily="34" charset="0"/>
                <a:ea typeface="Tahoma" pitchFamily="34" charset="0"/>
                <a:cs typeface="Tahoma" pitchFamily="34" charset="0"/>
              </a:rPr>
              <a:t>, or </a:t>
            </a:r>
            <a:r>
              <a:rPr lang="en-US" altLang="en-US" sz="2400" dirty="0" err="1">
                <a:solidFill>
                  <a:srgbClr val="7030A0"/>
                </a:solidFill>
                <a:latin typeface="Tahoma" pitchFamily="34" charset="0"/>
                <a:ea typeface="Tahoma" pitchFamily="34" charset="0"/>
                <a:cs typeface="Tahoma" pitchFamily="34" charset="0"/>
              </a:rPr>
              <a:t>pustular</a:t>
            </a:r>
            <a:r>
              <a:rPr lang="en-US" altLang="en-US" sz="2400" dirty="0">
                <a:latin typeface="Tahoma" pitchFamily="34" charset="0"/>
                <a:ea typeface="Tahoma" pitchFamily="34" charset="0"/>
                <a:cs typeface="Tahoma" pitchFamily="34" charset="0"/>
              </a:rPr>
              <a:t>.</a:t>
            </a:r>
          </a:p>
          <a:p>
            <a:pPr eaLnBrk="1" hangingPunct="1"/>
            <a:r>
              <a:rPr lang="en-US" altLang="en-US" sz="2400" dirty="0">
                <a:latin typeface="Tahoma" pitchFamily="34" charset="0"/>
                <a:ea typeface="Tahoma" pitchFamily="34" charset="0"/>
                <a:cs typeface="Tahoma" pitchFamily="34" charset="0"/>
              </a:rPr>
              <a:t> Although they can develop anywhere on the body, the </a:t>
            </a:r>
            <a:r>
              <a:rPr lang="en-US" altLang="en-US" sz="2400" dirty="0">
                <a:solidFill>
                  <a:srgbClr val="7030A0"/>
                </a:solidFill>
                <a:latin typeface="Tahoma" pitchFamily="34" charset="0"/>
                <a:ea typeface="Tahoma" pitchFamily="34" charset="0"/>
                <a:cs typeface="Tahoma" pitchFamily="34" charset="0"/>
              </a:rPr>
              <a:t>blisters</a:t>
            </a:r>
            <a:r>
              <a:rPr lang="en-US" altLang="en-US" sz="2400" dirty="0">
                <a:latin typeface="Tahoma" pitchFamily="34" charset="0"/>
                <a:ea typeface="Tahoma" pitchFamily="34" charset="0"/>
                <a:cs typeface="Tahoma" pitchFamily="34" charset="0"/>
              </a:rPr>
              <a:t> and </a:t>
            </a:r>
            <a:r>
              <a:rPr lang="en-US" altLang="en-US" sz="2400" dirty="0">
                <a:solidFill>
                  <a:srgbClr val="7030A0"/>
                </a:solidFill>
                <a:latin typeface="Tahoma" pitchFamily="34" charset="0"/>
                <a:ea typeface="Tahoma" pitchFamily="34" charset="0"/>
                <a:cs typeface="Tahoma" pitchFamily="34" charset="0"/>
              </a:rPr>
              <a:t>pustules</a:t>
            </a:r>
            <a:r>
              <a:rPr lang="en-US" altLang="en-US" sz="2400" dirty="0">
                <a:latin typeface="Tahoma" pitchFamily="34" charset="0"/>
                <a:ea typeface="Tahoma" pitchFamily="34" charset="0"/>
                <a:cs typeface="Tahoma" pitchFamily="34" charset="0"/>
              </a:rPr>
              <a:t> commonly occur on the diaper area, </a:t>
            </a:r>
            <a:r>
              <a:rPr lang="en-US" altLang="en-US" sz="2400" dirty="0" err="1">
                <a:latin typeface="Tahoma" pitchFamily="34" charset="0"/>
                <a:ea typeface="Tahoma" pitchFamily="34" charset="0"/>
                <a:cs typeface="Tahoma" pitchFamily="34" charset="0"/>
              </a:rPr>
              <a:t>axillae</a:t>
            </a:r>
            <a:r>
              <a:rPr lang="en-US" altLang="en-US" sz="2400" dirty="0">
                <a:latin typeface="Tahoma" pitchFamily="34" charset="0"/>
                <a:ea typeface="Tahoma" pitchFamily="34" charset="0"/>
                <a:cs typeface="Tahoma" pitchFamily="34" charset="0"/>
              </a:rPr>
              <a:t>, and </a:t>
            </a:r>
            <a:r>
              <a:rPr lang="en-US" altLang="en-US" sz="2400" dirty="0" err="1">
                <a:latin typeface="Tahoma" pitchFamily="34" charset="0"/>
                <a:ea typeface="Tahoma" pitchFamily="34" charset="0"/>
                <a:cs typeface="Tahoma" pitchFamily="34" charset="0"/>
              </a:rPr>
              <a:t>periumbilical</a:t>
            </a:r>
            <a:r>
              <a:rPr lang="en-US" altLang="en-US" sz="2400" dirty="0">
                <a:latin typeface="Tahoma" pitchFamily="34" charset="0"/>
                <a:ea typeface="Tahoma" pitchFamily="34" charset="0"/>
                <a:cs typeface="Tahoma" pitchFamily="34" charset="0"/>
              </a:rPr>
              <a:t> skin. </a:t>
            </a:r>
          </a:p>
          <a:p>
            <a:pPr eaLnBrk="1" hangingPunct="1"/>
            <a:r>
              <a:rPr lang="en-US" altLang="en-US" sz="2400" dirty="0">
                <a:latin typeface="Tahoma" pitchFamily="34" charset="0"/>
                <a:ea typeface="Tahoma" pitchFamily="34" charset="0"/>
                <a:cs typeface="Tahoma" pitchFamily="34" charset="0"/>
              </a:rPr>
              <a:t>When the epidermis is shed in large sheets, staphylococcal scalded skin syndrome should be suspected.  </a:t>
            </a:r>
          </a:p>
          <a:p>
            <a:pPr eaLnBrk="1" hangingPunct="1">
              <a:buFont typeface="Wingdings 2" pitchFamily="18" charset="2"/>
              <a:buNone/>
            </a:pPr>
            <a:endParaRPr lang="en-US" altLang="en-US" sz="2400" b="1" dirty="0">
              <a:latin typeface="Tahoma" pitchFamily="34" charset="0"/>
              <a:ea typeface="Tahoma" pitchFamily="34" charset="0"/>
              <a:cs typeface="Tahoma" pitchFamily="34" charset="0"/>
            </a:endParaRP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685800"/>
            <a:ext cx="8229600" cy="609600"/>
          </a:xfrm>
        </p:spPr>
        <p:txBody>
          <a:bodyPr/>
          <a:lstStyle/>
          <a:p>
            <a:pPr eaLnBrk="1" hangingPunct="1"/>
            <a:endParaRPr lang="en-US" altLang="en-US" sz="2400" dirty="0">
              <a:latin typeface="Tahoma" pitchFamily="34" charset="0"/>
              <a:ea typeface="Tahoma" pitchFamily="34" charset="0"/>
              <a:cs typeface="Tahoma" pitchFamily="34" charset="0"/>
            </a:endParaRPr>
          </a:p>
        </p:txBody>
      </p:sp>
      <p:sp>
        <p:nvSpPr>
          <p:cNvPr id="51203" name="Content Placeholder 2"/>
          <p:cNvSpPr>
            <a:spLocks noGrp="1"/>
          </p:cNvSpPr>
          <p:nvPr>
            <p:ph sz="quarter" idx="1"/>
          </p:nvPr>
        </p:nvSpPr>
        <p:spPr>
          <a:xfrm>
            <a:off x="457200" y="1524000"/>
            <a:ext cx="8229600" cy="5050536"/>
          </a:xfrm>
        </p:spPr>
        <p:txBody>
          <a:bodyPr/>
          <a:lstStyle/>
          <a:p>
            <a:pPr eaLnBrk="1" hangingPunct="1"/>
            <a:r>
              <a:rPr lang="en-US" altLang="en-US" sz="2400" dirty="0">
                <a:latin typeface="Tahoma" pitchFamily="34" charset="0"/>
                <a:ea typeface="Tahoma" pitchFamily="34" charset="0"/>
                <a:cs typeface="Tahoma" pitchFamily="34" charset="0"/>
              </a:rPr>
              <a:t>The </a:t>
            </a:r>
            <a:r>
              <a:rPr lang="en-US" altLang="en-US" sz="2400" dirty="0">
                <a:solidFill>
                  <a:srgbClr val="7030A0"/>
                </a:solidFill>
                <a:latin typeface="Tahoma" pitchFamily="34" charset="0"/>
                <a:ea typeface="Tahoma" pitchFamily="34" charset="0"/>
                <a:cs typeface="Tahoma" pitchFamily="34" charset="0"/>
              </a:rPr>
              <a:t>diagnosis</a:t>
            </a:r>
            <a:r>
              <a:rPr lang="en-US" altLang="en-US" sz="2400" dirty="0">
                <a:latin typeface="Tahoma" pitchFamily="34" charset="0"/>
                <a:ea typeface="Tahoma" pitchFamily="34" charset="0"/>
                <a:cs typeface="Tahoma" pitchFamily="34" charset="0"/>
              </a:rPr>
              <a:t> is made by Gram </a:t>
            </a:r>
            <a:r>
              <a:rPr lang="en-US" altLang="en-US" sz="2400" dirty="0">
                <a:solidFill>
                  <a:srgbClr val="7030A0"/>
                </a:solidFill>
                <a:latin typeface="Tahoma" pitchFamily="34" charset="0"/>
                <a:ea typeface="Tahoma" pitchFamily="34" charset="0"/>
                <a:cs typeface="Tahoma" pitchFamily="34" charset="0"/>
              </a:rPr>
              <a:t>stain</a:t>
            </a:r>
            <a:r>
              <a:rPr lang="en-US" altLang="en-US" sz="2400" dirty="0">
                <a:latin typeface="Tahoma" pitchFamily="34" charset="0"/>
                <a:ea typeface="Tahoma" pitchFamily="34" charset="0"/>
                <a:cs typeface="Tahoma" pitchFamily="34" charset="0"/>
              </a:rPr>
              <a:t> and </a:t>
            </a:r>
            <a:r>
              <a:rPr lang="en-US" altLang="en-US" sz="2400" dirty="0">
                <a:solidFill>
                  <a:srgbClr val="7030A0"/>
                </a:solidFill>
                <a:latin typeface="Tahoma" pitchFamily="34" charset="0"/>
                <a:ea typeface="Tahoma" pitchFamily="34" charset="0"/>
                <a:cs typeface="Tahoma" pitchFamily="34" charset="0"/>
              </a:rPr>
              <a:t>culture</a:t>
            </a:r>
            <a:r>
              <a:rPr lang="en-US" altLang="en-US" sz="2400" dirty="0">
                <a:latin typeface="Tahoma" pitchFamily="34" charset="0"/>
                <a:ea typeface="Tahoma" pitchFamily="34" charset="0"/>
                <a:cs typeface="Tahoma" pitchFamily="34" charset="0"/>
              </a:rPr>
              <a:t> of the blister fluid </a:t>
            </a:r>
          </a:p>
          <a:p>
            <a:pPr eaLnBrk="1" hangingPunct="1"/>
            <a:r>
              <a:rPr lang="en-US" altLang="en-US" sz="2400" dirty="0">
                <a:solidFill>
                  <a:srgbClr val="FF0000"/>
                </a:solidFill>
                <a:latin typeface="Tahoma" pitchFamily="34" charset="0"/>
                <a:ea typeface="Tahoma" pitchFamily="34" charset="0"/>
                <a:cs typeface="Tahoma" pitchFamily="34" charset="0"/>
              </a:rPr>
              <a:t>Blood</a:t>
            </a:r>
            <a:r>
              <a:rPr lang="en-US" altLang="en-US" sz="2400" dirty="0">
                <a:latin typeface="Tahoma" pitchFamily="34" charset="0"/>
                <a:ea typeface="Tahoma" pitchFamily="34" charset="0"/>
                <a:cs typeface="Tahoma" pitchFamily="34" charset="0"/>
              </a:rPr>
              <a:t> cultures should be obtained </a:t>
            </a:r>
            <a:r>
              <a:rPr lang="en-US" altLang="en-US" sz="2400" dirty="0">
                <a:solidFill>
                  <a:srgbClr val="FF0000"/>
                </a:solidFill>
                <a:latin typeface="Tahoma" pitchFamily="34" charset="0"/>
                <a:ea typeface="Tahoma" pitchFamily="34" charset="0"/>
                <a:cs typeface="Tahoma" pitchFamily="34" charset="0"/>
              </a:rPr>
              <a:t>before</a:t>
            </a:r>
            <a:r>
              <a:rPr lang="en-US" altLang="en-US" sz="2400" dirty="0">
                <a:latin typeface="Tahoma" pitchFamily="34" charset="0"/>
                <a:ea typeface="Tahoma" pitchFamily="34" charset="0"/>
                <a:cs typeface="Tahoma" pitchFamily="34" charset="0"/>
              </a:rPr>
              <a:t> initiating systemic antibiotic therapy, even if the infants are usually otherwise well. Give </a:t>
            </a:r>
            <a:r>
              <a:rPr lang="en-US" altLang="en-US" sz="2400" dirty="0" err="1">
                <a:latin typeface="Tahoma" pitchFamily="34" charset="0"/>
                <a:ea typeface="Tahoma" pitchFamily="34" charset="0"/>
                <a:cs typeface="Tahoma" pitchFamily="34" charset="0"/>
              </a:rPr>
              <a:t>cloxacillin</a:t>
            </a:r>
            <a:r>
              <a:rPr lang="en-US" altLang="en-US" sz="2400" dirty="0">
                <a:latin typeface="Tahoma" pitchFamily="34" charset="0"/>
                <a:ea typeface="Tahoma" pitchFamily="34" charset="0"/>
                <a:cs typeface="Tahoma" pitchFamily="34" charset="0"/>
              </a:rPr>
              <a:t> 50 mg/kg every 12 hours (&lt; 8 days) and every 8 hours (&gt; 8 days). It is usually given intravenously. </a:t>
            </a:r>
          </a:p>
          <a:p>
            <a:pPr eaLnBrk="1" hangingPunct="1"/>
            <a:r>
              <a:rPr lang="en-US" altLang="en-US" sz="2400" dirty="0">
                <a:latin typeface="Tahoma" pitchFamily="34" charset="0"/>
                <a:ea typeface="Tahoma" pitchFamily="34" charset="0"/>
                <a:cs typeface="Tahoma" pitchFamily="34" charset="0"/>
              </a:rPr>
              <a:t>- If no improvement/if there is a danger sign, consider treating for sepsis. </a:t>
            </a: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020762"/>
          </a:xfrm>
        </p:spPr>
        <p:txBody>
          <a:bodyPr>
            <a:normAutofit fontScale="90000"/>
          </a:bodyPr>
          <a:lstStyle/>
          <a:p>
            <a:r>
              <a:rPr lang="en-US" dirty="0"/>
              <a:t>Assessment to respiratory distress </a:t>
            </a:r>
          </a:p>
        </p:txBody>
      </p:sp>
      <p:sp>
        <p:nvSpPr>
          <p:cNvPr id="3" name="Content Placeholder 2"/>
          <p:cNvSpPr>
            <a:spLocks noGrp="1"/>
          </p:cNvSpPr>
          <p:nvPr>
            <p:ph idx="1"/>
          </p:nvPr>
        </p:nvSpPr>
        <p:spPr>
          <a:xfrm>
            <a:off x="1066800" y="1295400"/>
            <a:ext cx="7620000" cy="5181600"/>
          </a:xfrm>
        </p:spPr>
        <p:txBody>
          <a:bodyPr>
            <a:normAutofit/>
          </a:bodyPr>
          <a:lstStyle/>
          <a:p>
            <a:pPr>
              <a:lnSpc>
                <a:spcPct val="80000"/>
              </a:lnSpc>
              <a:buFont typeface="Wingdings 2" pitchFamily="18" charset="2"/>
              <a:buNone/>
            </a:pPr>
            <a:r>
              <a:rPr lang="en-US" sz="3000" dirty="0">
                <a:solidFill>
                  <a:schemeClr val="accent1"/>
                </a:solidFill>
              </a:rPr>
              <a:t>Proper history -  antenatal , natal &amp; postnatal </a:t>
            </a:r>
          </a:p>
          <a:p>
            <a:pPr>
              <a:lnSpc>
                <a:spcPct val="80000"/>
              </a:lnSpc>
            </a:pPr>
            <a:r>
              <a:rPr lang="en-US" sz="3000" dirty="0">
                <a:solidFill>
                  <a:schemeClr val="accent1"/>
                </a:solidFill>
              </a:rPr>
              <a:t>The history of pregnancy</a:t>
            </a:r>
            <a:endParaRPr lang="en-US" sz="2800" dirty="0"/>
          </a:p>
          <a:p>
            <a:pPr lvl="2">
              <a:lnSpc>
                <a:spcPct val="80000"/>
              </a:lnSpc>
              <a:buClr>
                <a:schemeClr val="hlink"/>
              </a:buClr>
              <a:buFontTx/>
              <a:buChar char="•"/>
            </a:pPr>
            <a:r>
              <a:rPr lang="en-US" sz="2800" dirty="0"/>
              <a:t>Gestational age </a:t>
            </a:r>
          </a:p>
          <a:p>
            <a:pPr lvl="2">
              <a:lnSpc>
                <a:spcPct val="80000"/>
              </a:lnSpc>
              <a:buClr>
                <a:schemeClr val="hlink"/>
              </a:buClr>
              <a:buFontTx/>
              <a:buChar char="•"/>
            </a:pPr>
            <a:r>
              <a:rPr lang="en-US" sz="2800" dirty="0"/>
              <a:t>Previous preterm babies </a:t>
            </a:r>
          </a:p>
          <a:p>
            <a:pPr lvl="2">
              <a:lnSpc>
                <a:spcPct val="80000"/>
              </a:lnSpc>
              <a:buClr>
                <a:schemeClr val="hlink"/>
              </a:buClr>
              <a:buFontTx/>
              <a:buChar char="•"/>
            </a:pPr>
            <a:r>
              <a:rPr lang="en-US" sz="2800" dirty="0"/>
              <a:t>Antenatal prophylactic steroids  </a:t>
            </a:r>
          </a:p>
          <a:p>
            <a:pPr lvl="2">
              <a:lnSpc>
                <a:spcPct val="80000"/>
              </a:lnSpc>
              <a:buClr>
                <a:schemeClr val="hlink"/>
              </a:buClr>
              <a:buFontTx/>
              <a:buChar char="•"/>
            </a:pPr>
            <a:r>
              <a:rPr lang="en-US" sz="2800" dirty="0"/>
              <a:t>Maternal DM</a:t>
            </a:r>
            <a:r>
              <a:rPr lang="en-US" sz="2500" dirty="0"/>
              <a:t> </a:t>
            </a:r>
          </a:p>
          <a:p>
            <a:pPr lvl="2">
              <a:lnSpc>
                <a:spcPct val="80000"/>
              </a:lnSpc>
              <a:buClr>
                <a:schemeClr val="hlink"/>
              </a:buClr>
              <a:buFontTx/>
              <a:buChar char="•"/>
            </a:pPr>
            <a:r>
              <a:rPr lang="en-US" sz="2500" dirty="0"/>
              <a:t>History polyhydraminos , </a:t>
            </a:r>
            <a:r>
              <a:rPr lang="en-US" sz="2500" dirty="0" err="1"/>
              <a:t>oligohydraminos</a:t>
            </a:r>
            <a:endParaRPr lang="en-US" sz="2500" dirty="0"/>
          </a:p>
          <a:p>
            <a:pPr>
              <a:lnSpc>
                <a:spcPct val="80000"/>
              </a:lnSpc>
              <a:buClr>
                <a:schemeClr val="hlink"/>
              </a:buClr>
              <a:buFontTx/>
              <a:buChar char="•"/>
            </a:pPr>
            <a:r>
              <a:rPr lang="en-US" sz="3300" dirty="0">
                <a:solidFill>
                  <a:schemeClr val="accent1"/>
                </a:solidFill>
              </a:rPr>
              <a:t>History of labor and delivery</a:t>
            </a:r>
          </a:p>
          <a:p>
            <a:pPr lvl="2">
              <a:lnSpc>
                <a:spcPct val="80000"/>
              </a:lnSpc>
              <a:buClr>
                <a:schemeClr val="hlink"/>
              </a:buClr>
              <a:buFontTx/>
              <a:buChar char="•"/>
            </a:pPr>
            <a:r>
              <a:rPr lang="en-US" sz="2500" dirty="0"/>
              <a:t>Fetal monitoring during labor </a:t>
            </a:r>
          </a:p>
          <a:p>
            <a:pPr lvl="2">
              <a:lnSpc>
                <a:spcPct val="80000"/>
              </a:lnSpc>
              <a:buClr>
                <a:schemeClr val="hlink"/>
              </a:buClr>
              <a:buFontTx/>
              <a:buChar char="•"/>
            </a:pPr>
            <a:r>
              <a:rPr lang="en-US" sz="2500" dirty="0"/>
              <a:t>Duration of labor, pre-term or prolonged rapture of membrane</a:t>
            </a:r>
          </a:p>
          <a:p>
            <a:pPr>
              <a:buNone/>
            </a:pPr>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8</a:t>
            </a:fld>
            <a:endParaRPr lang="en-US"/>
          </a:p>
        </p:txBody>
      </p:sp>
    </p:spTree>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838200"/>
            <a:ext cx="8229600" cy="762000"/>
          </a:xfrm>
        </p:spPr>
        <p:txBody>
          <a:bodyPr>
            <a:normAutofit fontScale="90000"/>
          </a:bodyPr>
          <a:lstStyle/>
          <a:p>
            <a:pPr eaLnBrk="1" hangingPunct="1"/>
            <a:r>
              <a:rPr lang="en-US" altLang="en-US" sz="2400" b="1" dirty="0" err="1">
                <a:latin typeface="Tahoma" pitchFamily="34" charset="0"/>
                <a:ea typeface="Tahoma" pitchFamily="34" charset="0"/>
                <a:cs typeface="Tahoma" pitchFamily="34" charset="0"/>
              </a:rPr>
              <a:t>Cellulitis</a:t>
            </a:r>
            <a:r>
              <a:rPr lang="en-US" altLang="en-US" sz="2400" b="1" dirty="0">
                <a:latin typeface="Tahoma" pitchFamily="34" charset="0"/>
                <a:ea typeface="Tahoma" pitchFamily="34" charset="0"/>
                <a:cs typeface="Tahoma" pitchFamily="34" charset="0"/>
              </a:rPr>
              <a:t>/Abscess: </a:t>
            </a:r>
            <a:br>
              <a:rPr lang="en-US" altLang="en-US" sz="2400" b="1" dirty="0">
                <a:latin typeface="Tahoma" pitchFamily="34" charset="0"/>
                <a:ea typeface="Tahoma" pitchFamily="34" charset="0"/>
                <a:cs typeface="Tahoma" pitchFamily="34" charset="0"/>
              </a:rPr>
            </a:br>
            <a:endParaRPr lang="en-US" altLang="en-US" sz="2400" dirty="0">
              <a:latin typeface="Tahoma" pitchFamily="34" charset="0"/>
              <a:ea typeface="Tahoma" pitchFamily="34" charset="0"/>
              <a:cs typeface="Tahoma" pitchFamily="34" charset="0"/>
            </a:endParaRPr>
          </a:p>
        </p:txBody>
      </p:sp>
      <p:sp>
        <p:nvSpPr>
          <p:cNvPr id="52227" name="Content Placeholder 2"/>
          <p:cNvSpPr>
            <a:spLocks noGrp="1"/>
          </p:cNvSpPr>
          <p:nvPr>
            <p:ph sz="quarter" idx="1"/>
          </p:nvPr>
        </p:nvSpPr>
        <p:spPr>
          <a:xfrm>
            <a:off x="457200" y="1371600"/>
            <a:ext cx="8229600" cy="5202936"/>
          </a:xfrm>
        </p:spPr>
        <p:txBody>
          <a:bodyPr/>
          <a:lstStyle/>
          <a:p>
            <a:pPr eaLnBrk="1" hangingPunct="1"/>
            <a:r>
              <a:rPr lang="en-US" altLang="en-US" sz="2400" dirty="0">
                <a:latin typeface="Tahoma" pitchFamily="34" charset="0"/>
                <a:ea typeface="Tahoma" pitchFamily="34" charset="0"/>
                <a:cs typeface="Tahoma" pitchFamily="34" charset="0"/>
              </a:rPr>
              <a:t> If there is a </a:t>
            </a:r>
            <a:r>
              <a:rPr lang="en-US" altLang="en-US" sz="2400" dirty="0">
                <a:solidFill>
                  <a:srgbClr val="7030A0"/>
                </a:solidFill>
                <a:latin typeface="Tahoma" pitchFamily="34" charset="0"/>
                <a:ea typeface="Tahoma" pitchFamily="34" charset="0"/>
                <a:cs typeface="Tahoma" pitchFamily="34" charset="0"/>
              </a:rPr>
              <a:t>fluctuant</a:t>
            </a:r>
            <a:r>
              <a:rPr lang="en-US" altLang="en-US" sz="2400" dirty="0">
                <a:latin typeface="Tahoma" pitchFamily="34" charset="0"/>
                <a:ea typeface="Tahoma" pitchFamily="34" charset="0"/>
                <a:cs typeface="Tahoma" pitchFamily="34" charset="0"/>
              </a:rPr>
              <a:t> swelling, incise and drain the abscess. </a:t>
            </a:r>
          </a:p>
          <a:p>
            <a:pPr eaLnBrk="1" hangingPunct="1"/>
            <a:r>
              <a:rPr lang="en-US" altLang="en-US" sz="2400" dirty="0">
                <a:latin typeface="Tahoma" pitchFamily="34" charset="0"/>
                <a:ea typeface="Tahoma" pitchFamily="34" charset="0"/>
                <a:cs typeface="Tahoma" pitchFamily="34" charset="0"/>
              </a:rPr>
              <a:t>If possible, take a </a:t>
            </a:r>
            <a:r>
              <a:rPr lang="en-US" altLang="en-US" sz="2400" dirty="0">
                <a:solidFill>
                  <a:srgbClr val="7030A0"/>
                </a:solidFill>
                <a:latin typeface="Tahoma" pitchFamily="34" charset="0"/>
                <a:ea typeface="Tahoma" pitchFamily="34" charset="0"/>
                <a:cs typeface="Tahoma" pitchFamily="34" charset="0"/>
              </a:rPr>
              <a:t>specimen</a:t>
            </a:r>
            <a:r>
              <a:rPr lang="en-US" altLang="en-US" sz="2400" dirty="0">
                <a:latin typeface="Tahoma" pitchFamily="34" charset="0"/>
                <a:ea typeface="Tahoma" pitchFamily="34" charset="0"/>
                <a:cs typeface="Tahoma" pitchFamily="34" charset="0"/>
              </a:rPr>
              <a:t> of pus using a sterile cotton swab</a:t>
            </a:r>
          </a:p>
          <a:p>
            <a:pPr eaLnBrk="1" hangingPunct="1"/>
            <a:r>
              <a:rPr lang="en-US" altLang="en-US" sz="2400" dirty="0">
                <a:latin typeface="Tahoma" pitchFamily="34" charset="0"/>
                <a:ea typeface="Tahoma" pitchFamily="34" charset="0"/>
                <a:cs typeface="Tahoma" pitchFamily="34" charset="0"/>
              </a:rPr>
              <a:t>Give </a:t>
            </a:r>
            <a:r>
              <a:rPr lang="en-US" altLang="en-US" sz="2400" dirty="0" err="1">
                <a:solidFill>
                  <a:srgbClr val="7030A0"/>
                </a:solidFill>
                <a:latin typeface="Tahoma" pitchFamily="34" charset="0"/>
                <a:ea typeface="Tahoma" pitchFamily="34" charset="0"/>
                <a:cs typeface="Tahoma" pitchFamily="34" charset="0"/>
              </a:rPr>
              <a:t>cloxacillin</a:t>
            </a:r>
            <a:r>
              <a:rPr lang="en-US" altLang="en-US" sz="2400" dirty="0">
                <a:solidFill>
                  <a:srgbClr val="7030A0"/>
                </a:solidFill>
                <a:latin typeface="Tahoma" pitchFamily="34" charset="0"/>
                <a:ea typeface="Tahoma" pitchFamily="34" charset="0"/>
                <a:cs typeface="Tahoma" pitchFamily="34" charset="0"/>
              </a:rPr>
              <a:t> </a:t>
            </a:r>
            <a:r>
              <a:rPr lang="en-US" altLang="en-US" sz="2400" dirty="0">
                <a:latin typeface="Tahoma" pitchFamily="34" charset="0"/>
                <a:ea typeface="Tahoma" pitchFamily="34" charset="0"/>
                <a:cs typeface="Tahoma" pitchFamily="34" charset="0"/>
              </a:rPr>
              <a:t>IV or IM according to the baby’s age and weight </a:t>
            </a:r>
          </a:p>
          <a:p>
            <a:pPr eaLnBrk="1" hangingPunct="1"/>
            <a:r>
              <a:rPr lang="en-US" altLang="en-US" sz="2400" dirty="0">
                <a:latin typeface="Tahoma" pitchFamily="34" charset="0"/>
                <a:ea typeface="Tahoma" pitchFamily="34" charset="0"/>
                <a:cs typeface="Tahoma" pitchFamily="34" charset="0"/>
              </a:rPr>
              <a:t>If the </a:t>
            </a:r>
            <a:r>
              <a:rPr lang="en-US" altLang="en-US" sz="2400" dirty="0" err="1">
                <a:latin typeface="Tahoma" pitchFamily="34" charset="0"/>
                <a:ea typeface="Tahoma" pitchFamily="34" charset="0"/>
                <a:cs typeface="Tahoma" pitchFamily="34" charset="0"/>
              </a:rPr>
              <a:t>cellulitis</a:t>
            </a:r>
            <a:r>
              <a:rPr lang="en-US" altLang="en-US" sz="2400" dirty="0">
                <a:latin typeface="Tahoma" pitchFamily="34" charset="0"/>
                <a:ea typeface="Tahoma" pitchFamily="34" charset="0"/>
                <a:cs typeface="Tahoma" pitchFamily="34" charset="0"/>
              </a:rPr>
              <a:t>/abscess is </a:t>
            </a:r>
            <a:r>
              <a:rPr lang="en-US" altLang="en-US" sz="2400" dirty="0">
                <a:solidFill>
                  <a:srgbClr val="7030A0"/>
                </a:solidFill>
                <a:latin typeface="Tahoma" pitchFamily="34" charset="0"/>
                <a:ea typeface="Tahoma" pitchFamily="34" charset="0"/>
                <a:cs typeface="Tahoma" pitchFamily="34" charset="0"/>
              </a:rPr>
              <a:t>improving</a:t>
            </a:r>
            <a:r>
              <a:rPr lang="en-US" altLang="en-US" sz="2400" dirty="0">
                <a:latin typeface="Tahoma" pitchFamily="34" charset="0"/>
                <a:ea typeface="Tahoma" pitchFamily="34" charset="0"/>
                <a:cs typeface="Tahoma" pitchFamily="34" charset="0"/>
              </a:rPr>
              <a:t> after five days of treatment with the antibiotic, </a:t>
            </a:r>
            <a:r>
              <a:rPr lang="en-US" altLang="en-US" sz="2400" dirty="0">
                <a:solidFill>
                  <a:srgbClr val="7030A0"/>
                </a:solidFill>
                <a:latin typeface="Tahoma" pitchFamily="34" charset="0"/>
                <a:ea typeface="Tahoma" pitchFamily="34" charset="0"/>
                <a:cs typeface="Tahoma" pitchFamily="34" charset="0"/>
              </a:rPr>
              <a:t>continue</a:t>
            </a:r>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cloxacillin</a:t>
            </a:r>
            <a:r>
              <a:rPr lang="en-US" altLang="en-US" sz="2400" dirty="0">
                <a:latin typeface="Tahoma" pitchFamily="34" charset="0"/>
                <a:ea typeface="Tahoma" pitchFamily="34" charset="0"/>
                <a:cs typeface="Tahoma" pitchFamily="34" charset="0"/>
              </a:rPr>
              <a:t> to complete </a:t>
            </a:r>
            <a:r>
              <a:rPr lang="en-US" altLang="en-US" sz="2400" dirty="0">
                <a:solidFill>
                  <a:srgbClr val="7030A0"/>
                </a:solidFill>
                <a:latin typeface="Tahoma" pitchFamily="34" charset="0"/>
                <a:ea typeface="Tahoma" pitchFamily="34" charset="0"/>
                <a:cs typeface="Tahoma" pitchFamily="34" charset="0"/>
              </a:rPr>
              <a:t>10</a:t>
            </a:r>
            <a:r>
              <a:rPr lang="en-US" altLang="en-US" sz="2400" dirty="0">
                <a:latin typeface="Tahoma" pitchFamily="34" charset="0"/>
                <a:ea typeface="Tahoma" pitchFamily="34" charset="0"/>
                <a:cs typeface="Tahoma" pitchFamily="34" charset="0"/>
              </a:rPr>
              <a:t> days of treatment </a:t>
            </a: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274638"/>
            <a:ext cx="7772400" cy="487362"/>
          </a:xfrm>
        </p:spPr>
        <p:txBody>
          <a:bodyPr>
            <a:normAutofit fontScale="90000"/>
          </a:bodyPr>
          <a:lstStyle/>
          <a:p>
            <a:pPr eaLnBrk="1" hangingPunct="1"/>
            <a:br>
              <a:rPr lang="en-US" altLang="en-US" sz="2400" b="1" dirty="0">
                <a:latin typeface="Tahoma" pitchFamily="34" charset="0"/>
                <a:ea typeface="Tahoma" pitchFamily="34" charset="0"/>
                <a:cs typeface="Tahoma" pitchFamily="34" charset="0"/>
              </a:rPr>
            </a:br>
            <a:br>
              <a:rPr lang="en-US" altLang="en-US" sz="2400" b="1" dirty="0">
                <a:latin typeface="Tahoma" pitchFamily="34" charset="0"/>
                <a:ea typeface="Tahoma" pitchFamily="34" charset="0"/>
                <a:cs typeface="Tahoma" pitchFamily="34" charset="0"/>
              </a:rPr>
            </a:br>
            <a:br>
              <a:rPr lang="en-US" altLang="en-US" sz="2400" b="1" dirty="0">
                <a:latin typeface="Tahoma" pitchFamily="34" charset="0"/>
                <a:ea typeface="Tahoma" pitchFamily="34" charset="0"/>
                <a:cs typeface="Tahoma" pitchFamily="34" charset="0"/>
              </a:rPr>
            </a:br>
            <a:r>
              <a:rPr lang="en-US" altLang="en-US" sz="2400" b="1" dirty="0" err="1">
                <a:latin typeface="Tahoma" pitchFamily="34" charset="0"/>
                <a:ea typeface="Tahoma" pitchFamily="34" charset="0"/>
                <a:cs typeface="Tahoma" pitchFamily="34" charset="0"/>
              </a:rPr>
              <a:t>Candidiasis</a:t>
            </a:r>
            <a:r>
              <a:rPr lang="en-US" altLang="en-US" sz="2400" b="1" dirty="0">
                <a:latin typeface="Tahoma" pitchFamily="34" charset="0"/>
                <a:ea typeface="Tahoma" pitchFamily="34" charset="0"/>
                <a:cs typeface="Tahoma" pitchFamily="34" charset="0"/>
              </a:rPr>
              <a:t> </a:t>
            </a:r>
            <a:endParaRPr lang="en-US" altLang="en-US" sz="2400" dirty="0">
              <a:latin typeface="Tahoma" pitchFamily="34" charset="0"/>
              <a:ea typeface="Tahoma" pitchFamily="34" charset="0"/>
              <a:cs typeface="Tahoma" pitchFamily="34" charset="0"/>
            </a:endParaRPr>
          </a:p>
        </p:txBody>
      </p:sp>
      <p:sp>
        <p:nvSpPr>
          <p:cNvPr id="53251" name="Content Placeholder 2"/>
          <p:cNvSpPr>
            <a:spLocks noGrp="1"/>
          </p:cNvSpPr>
          <p:nvPr>
            <p:ph sz="quarter" idx="1"/>
          </p:nvPr>
        </p:nvSpPr>
        <p:spPr>
          <a:xfrm>
            <a:off x="457200" y="1219200"/>
            <a:ext cx="8229600" cy="5334000"/>
          </a:xfrm>
        </p:spPr>
        <p:txBody>
          <a:bodyPr>
            <a:normAutofit/>
          </a:bodyPr>
          <a:lstStyle/>
          <a:p>
            <a:pPr eaLnBrk="1" hangingPunct="1"/>
            <a:r>
              <a:rPr lang="en-US" altLang="en-US" sz="2400" b="1" i="1" dirty="0" err="1">
                <a:solidFill>
                  <a:srgbClr val="7030A0"/>
                </a:solidFill>
                <a:latin typeface="Tahoma" pitchFamily="34" charset="0"/>
                <a:ea typeface="Tahoma" pitchFamily="34" charset="0"/>
                <a:cs typeface="Tahoma" pitchFamily="34" charset="0"/>
              </a:rPr>
              <a:t>Cutaneous</a:t>
            </a:r>
            <a:r>
              <a:rPr lang="en-US" altLang="en-US" sz="2400" b="1" i="1" dirty="0">
                <a:latin typeface="Tahoma" pitchFamily="34" charset="0"/>
                <a:ea typeface="Tahoma" pitchFamily="34" charset="0"/>
                <a:cs typeface="Tahoma" pitchFamily="34" charset="0"/>
              </a:rPr>
              <a:t> lesions: Consist of </a:t>
            </a:r>
            <a:r>
              <a:rPr lang="en-US" altLang="en-US" sz="2400" b="1" i="1" dirty="0" err="1">
                <a:latin typeface="Tahoma" pitchFamily="34" charset="0"/>
                <a:ea typeface="Tahoma" pitchFamily="34" charset="0"/>
                <a:cs typeface="Tahoma" pitchFamily="34" charset="0"/>
              </a:rPr>
              <a:t>erythematous</a:t>
            </a:r>
            <a:r>
              <a:rPr lang="en-US" altLang="en-US" sz="2400" b="1" i="1" dirty="0">
                <a:latin typeface="Tahoma" pitchFamily="34" charset="0"/>
                <a:ea typeface="Tahoma" pitchFamily="34" charset="0"/>
                <a:cs typeface="Tahoma" pitchFamily="34" charset="0"/>
              </a:rPr>
              <a:t> papules and </a:t>
            </a:r>
            <a:r>
              <a:rPr lang="en-US" altLang="en-US" sz="2400" b="1" i="1" dirty="0" err="1">
                <a:latin typeface="Tahoma" pitchFamily="34" charset="0"/>
                <a:ea typeface="Tahoma" pitchFamily="34" charset="0"/>
                <a:cs typeface="Tahoma" pitchFamily="34" charset="0"/>
              </a:rPr>
              <a:t>vesicopustules</a:t>
            </a:r>
            <a:r>
              <a:rPr lang="en-US" altLang="en-US" sz="2400" b="1" i="1" dirty="0">
                <a:latin typeface="Tahoma" pitchFamily="34" charset="0"/>
                <a:ea typeface="Tahoma" pitchFamily="34" charset="0"/>
                <a:cs typeface="Tahoma" pitchFamily="34" charset="0"/>
              </a:rPr>
              <a:t> that become confluent, forming a moist, erosive, scaly dermatitis surrounded by satellite pustules. </a:t>
            </a:r>
          </a:p>
          <a:p>
            <a:pPr eaLnBrk="1" hangingPunct="1">
              <a:buFont typeface="Wingdings 2" pitchFamily="18" charset="2"/>
              <a:buNone/>
            </a:pPr>
            <a:r>
              <a:rPr lang="en-US" altLang="en-US" sz="2400" dirty="0">
                <a:latin typeface="Tahoma" pitchFamily="34" charset="0"/>
                <a:ea typeface="Tahoma" pitchFamily="34" charset="0"/>
                <a:cs typeface="Tahoma" pitchFamily="34" charset="0"/>
              </a:rPr>
              <a:t>	Treatment: Topical antifungal agents from the </a:t>
            </a:r>
            <a:r>
              <a:rPr lang="en-US" altLang="en-US" sz="2400" dirty="0" err="1">
                <a:solidFill>
                  <a:srgbClr val="FF0000"/>
                </a:solidFill>
                <a:latin typeface="Tahoma" pitchFamily="34" charset="0"/>
                <a:ea typeface="Tahoma" pitchFamily="34" charset="0"/>
                <a:cs typeface="Tahoma" pitchFamily="34" charset="0"/>
              </a:rPr>
              <a:t>imidazole</a:t>
            </a:r>
            <a:r>
              <a:rPr lang="en-US" altLang="en-US" sz="2400" dirty="0">
                <a:latin typeface="Tahoma" pitchFamily="34" charset="0"/>
                <a:ea typeface="Tahoma" pitchFamily="34" charset="0"/>
                <a:cs typeface="Tahoma" pitchFamily="34" charset="0"/>
              </a:rPr>
              <a:t> group are the most effective. </a:t>
            </a:r>
          </a:p>
          <a:p>
            <a:pPr eaLnBrk="1" hangingPunct="1"/>
            <a:r>
              <a:rPr lang="en-US" altLang="en-US" sz="2400" b="1" i="1" dirty="0">
                <a:latin typeface="Tahoma" pitchFamily="34" charset="0"/>
                <a:ea typeface="Tahoma" pitchFamily="34" charset="0"/>
                <a:cs typeface="Tahoma" pitchFamily="34" charset="0"/>
              </a:rPr>
              <a:t>Oral thrush: The lesions of thrush are detectable as </a:t>
            </a:r>
            <a:r>
              <a:rPr lang="en-US" altLang="en-US" sz="2400" b="1" i="1" dirty="0">
                <a:solidFill>
                  <a:srgbClr val="7030A0"/>
                </a:solidFill>
                <a:latin typeface="Tahoma" pitchFamily="34" charset="0"/>
                <a:ea typeface="Tahoma" pitchFamily="34" charset="0"/>
                <a:cs typeface="Tahoma" pitchFamily="34" charset="0"/>
              </a:rPr>
              <a:t>creamy</a:t>
            </a:r>
            <a:r>
              <a:rPr lang="en-US" altLang="en-US" sz="2400" b="1" i="1" dirty="0">
                <a:latin typeface="Tahoma" pitchFamily="34" charset="0"/>
                <a:ea typeface="Tahoma" pitchFamily="34" charset="0"/>
                <a:cs typeface="Tahoma" pitchFamily="34" charset="0"/>
              </a:rPr>
              <a:t> </a:t>
            </a:r>
            <a:r>
              <a:rPr lang="en-US" altLang="en-US" sz="2400" b="1" i="1" dirty="0">
                <a:solidFill>
                  <a:srgbClr val="7030A0"/>
                </a:solidFill>
                <a:latin typeface="Tahoma" pitchFamily="34" charset="0"/>
                <a:ea typeface="Tahoma" pitchFamily="34" charset="0"/>
                <a:cs typeface="Tahoma" pitchFamily="34" charset="0"/>
              </a:rPr>
              <a:t>white</a:t>
            </a:r>
            <a:r>
              <a:rPr lang="en-US" altLang="en-US" sz="2400" b="1" i="1" dirty="0">
                <a:latin typeface="Tahoma" pitchFamily="34" charset="0"/>
                <a:ea typeface="Tahoma" pitchFamily="34" charset="0"/>
                <a:cs typeface="Tahoma" pitchFamily="34" charset="0"/>
              </a:rPr>
              <a:t> </a:t>
            </a:r>
            <a:r>
              <a:rPr lang="en-US" altLang="en-US" sz="2400" b="1" i="1" dirty="0">
                <a:solidFill>
                  <a:srgbClr val="7030A0"/>
                </a:solidFill>
                <a:latin typeface="Tahoma" pitchFamily="34" charset="0"/>
                <a:ea typeface="Tahoma" pitchFamily="34" charset="0"/>
                <a:cs typeface="Tahoma" pitchFamily="34" charset="0"/>
              </a:rPr>
              <a:t>patches</a:t>
            </a:r>
            <a:r>
              <a:rPr lang="en-US" altLang="en-US" sz="2400" b="1" i="1" dirty="0">
                <a:latin typeface="Tahoma" pitchFamily="34" charset="0"/>
                <a:ea typeface="Tahoma" pitchFamily="34" charset="0"/>
                <a:cs typeface="Tahoma" pitchFamily="34" charset="0"/>
              </a:rPr>
              <a:t> of friable material on the </a:t>
            </a:r>
            <a:r>
              <a:rPr lang="en-US" altLang="en-US" sz="2400" b="1" i="1" dirty="0" err="1">
                <a:latin typeface="Tahoma" pitchFamily="34" charset="0"/>
                <a:ea typeface="Tahoma" pitchFamily="34" charset="0"/>
                <a:cs typeface="Tahoma" pitchFamily="34" charset="0"/>
              </a:rPr>
              <a:t>buccal</a:t>
            </a:r>
            <a:r>
              <a:rPr lang="en-US" altLang="en-US" sz="2400" b="1" i="1" dirty="0">
                <a:latin typeface="Tahoma" pitchFamily="34" charset="0"/>
                <a:ea typeface="Tahoma" pitchFamily="34" charset="0"/>
                <a:cs typeface="Tahoma" pitchFamily="34" charset="0"/>
              </a:rPr>
              <a:t> mucosa, gums, palate, and tongue . </a:t>
            </a:r>
            <a:endParaRPr lang="en-US" altLang="en-US" sz="2400" dirty="0">
              <a:latin typeface="Tahoma" pitchFamily="34" charset="0"/>
              <a:ea typeface="Tahoma" pitchFamily="34" charset="0"/>
              <a:cs typeface="Tahoma" pitchFamily="34" charset="0"/>
            </a:endParaRPr>
          </a:p>
          <a:p>
            <a:pPr eaLnBrk="1" hangingPunct="1">
              <a:buFont typeface="Wingdings 2" pitchFamily="18" charset="2"/>
              <a:buNone/>
            </a:pPr>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Ap</a:t>
            </a:r>
            <a:r>
              <a:rPr lang="en-US" altLang="en-US" sz="2400" dirty="0">
                <a:latin typeface="Tahoma" pitchFamily="34" charset="0"/>
                <a:ea typeface="Tahoma" pitchFamily="34" charset="0"/>
                <a:cs typeface="Tahoma" pitchFamily="34" charset="0"/>
              </a:rPr>
              <a:t> ply </a:t>
            </a:r>
            <a:r>
              <a:rPr lang="en-US" altLang="en-US" sz="2400" dirty="0" err="1">
                <a:solidFill>
                  <a:srgbClr val="FF0000"/>
                </a:solidFill>
                <a:latin typeface="Tahoma" pitchFamily="34" charset="0"/>
                <a:ea typeface="Tahoma" pitchFamily="34" charset="0"/>
                <a:cs typeface="Tahoma" pitchFamily="34" charset="0"/>
              </a:rPr>
              <a:t>Nystatin</a:t>
            </a:r>
            <a:r>
              <a:rPr lang="en-US" altLang="en-US" sz="2400" dirty="0">
                <a:latin typeface="Tahoma" pitchFamily="34" charset="0"/>
                <a:ea typeface="Tahoma" pitchFamily="34" charset="0"/>
                <a:cs typeface="Tahoma" pitchFamily="34" charset="0"/>
              </a:rPr>
              <a:t> oral solution 4 times daily after feeds, continuing for 2 days after lesions have healed. </a:t>
            </a:r>
          </a:p>
          <a:p>
            <a:pPr eaLnBrk="1" hangingPunct="1">
              <a:buFont typeface="Wingdings 2" pitchFamily="18" charset="2"/>
              <a:buNone/>
            </a:pPr>
            <a:r>
              <a:rPr lang="en-US" altLang="en-US" sz="2400" dirty="0">
                <a:latin typeface="Tahoma" pitchFamily="34" charset="0"/>
                <a:ea typeface="Tahoma" pitchFamily="34" charset="0"/>
                <a:cs typeface="Tahoma" pitchFamily="34" charset="0"/>
              </a:rPr>
              <a:t>  Mother </a:t>
            </a:r>
            <a:r>
              <a:rPr lang="en-US" altLang="en-US" sz="2400" dirty="0">
                <a:solidFill>
                  <a:srgbClr val="7030A0"/>
                </a:solidFill>
                <a:latin typeface="Tahoma" pitchFamily="34" charset="0"/>
                <a:ea typeface="Tahoma" pitchFamily="34" charset="0"/>
                <a:cs typeface="Tahoma" pitchFamily="34" charset="0"/>
              </a:rPr>
              <a:t>apply</a:t>
            </a:r>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Nystatin</a:t>
            </a:r>
            <a:r>
              <a:rPr lang="en-US" altLang="en-US" sz="2400" dirty="0">
                <a:latin typeface="Tahoma" pitchFamily="34" charset="0"/>
                <a:ea typeface="Tahoma" pitchFamily="34" charset="0"/>
                <a:cs typeface="Tahoma" pitchFamily="34" charset="0"/>
              </a:rPr>
              <a:t> cream on her </a:t>
            </a:r>
            <a:r>
              <a:rPr lang="en-US" altLang="en-US" sz="2400" dirty="0">
                <a:solidFill>
                  <a:srgbClr val="7030A0"/>
                </a:solidFill>
                <a:latin typeface="Tahoma" pitchFamily="34" charset="0"/>
                <a:ea typeface="Tahoma" pitchFamily="34" charset="0"/>
                <a:cs typeface="Tahoma" pitchFamily="34" charset="0"/>
              </a:rPr>
              <a:t>breasts</a:t>
            </a:r>
            <a:r>
              <a:rPr lang="en-US" altLang="en-US" sz="2400" dirty="0">
                <a:latin typeface="Tahoma" pitchFamily="34" charset="0"/>
                <a:ea typeface="Tahoma" pitchFamily="34" charset="0"/>
                <a:cs typeface="Tahoma" pitchFamily="34" charset="0"/>
              </a:rPr>
              <a:t> </a:t>
            </a:r>
            <a:r>
              <a:rPr lang="en-US" altLang="en-US" sz="2400" dirty="0">
                <a:solidFill>
                  <a:srgbClr val="7030A0"/>
                </a:solidFill>
                <a:latin typeface="Tahoma" pitchFamily="34" charset="0"/>
                <a:ea typeface="Tahoma" pitchFamily="34" charset="0"/>
                <a:cs typeface="Tahoma" pitchFamily="34" charset="0"/>
              </a:rPr>
              <a:t>after</a:t>
            </a:r>
            <a:r>
              <a:rPr lang="en-US" altLang="en-US" sz="2400" dirty="0">
                <a:latin typeface="Tahoma" pitchFamily="34" charset="0"/>
                <a:ea typeface="Tahoma" pitchFamily="34" charset="0"/>
                <a:cs typeface="Tahoma" pitchFamily="34" charset="0"/>
              </a:rPr>
              <a:t> breastfeeding</a:t>
            </a:r>
          </a:p>
          <a:p>
            <a:pPr eaLnBrk="1" hangingPunct="1">
              <a:buFont typeface="Wingdings 2" pitchFamily="18" charset="2"/>
              <a:buNone/>
            </a:pPr>
            <a:endParaRPr lang="en-US" altLang="en-US" sz="2400" dirty="0">
              <a:latin typeface="Tahoma" pitchFamily="34" charset="0"/>
              <a:ea typeface="Tahoma" pitchFamily="34" charset="0"/>
              <a:cs typeface="Tahoma" pitchFamily="34" charset="0"/>
            </a:endParaRP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62000"/>
            <a:ext cx="8229600" cy="838200"/>
          </a:xfrm>
        </p:spPr>
        <p:txBody>
          <a:bodyPr>
            <a:normAutofit/>
          </a:bodyPr>
          <a:lstStyle/>
          <a:p>
            <a:pPr eaLnBrk="1" hangingPunct="1"/>
            <a:r>
              <a:rPr lang="en-US" altLang="en-US" sz="2400" b="1" dirty="0">
                <a:latin typeface="Tahoma" pitchFamily="34" charset="0"/>
                <a:ea typeface="Tahoma" pitchFamily="34" charset="0"/>
                <a:cs typeface="Tahoma" pitchFamily="34" charset="0"/>
              </a:rPr>
              <a:t>Umbilical infection (</a:t>
            </a:r>
            <a:r>
              <a:rPr lang="en-US" altLang="en-US" sz="2400" b="1" dirty="0" err="1">
                <a:latin typeface="Tahoma" pitchFamily="34" charset="0"/>
                <a:ea typeface="Tahoma" pitchFamily="34" charset="0"/>
                <a:cs typeface="Tahoma" pitchFamily="34" charset="0"/>
              </a:rPr>
              <a:t>omphalitis</a:t>
            </a:r>
            <a:r>
              <a:rPr lang="en-US" altLang="en-US" sz="2400" b="1" dirty="0">
                <a:latin typeface="Tahoma" pitchFamily="34" charset="0"/>
                <a:ea typeface="Tahoma" pitchFamily="34" charset="0"/>
                <a:cs typeface="Tahoma" pitchFamily="34" charset="0"/>
              </a:rPr>
              <a:t>)</a:t>
            </a:r>
            <a:endParaRPr lang="en-US" altLang="en-US" sz="2400" dirty="0">
              <a:latin typeface="Tahoma" pitchFamily="34" charset="0"/>
              <a:ea typeface="Tahoma" pitchFamily="34" charset="0"/>
              <a:cs typeface="Tahoma" pitchFamily="34" charset="0"/>
            </a:endParaRPr>
          </a:p>
        </p:txBody>
      </p:sp>
      <p:sp>
        <p:nvSpPr>
          <p:cNvPr id="54275" name="Content Placeholder 2"/>
          <p:cNvSpPr>
            <a:spLocks noGrp="1"/>
          </p:cNvSpPr>
          <p:nvPr>
            <p:ph sz="quarter" idx="1"/>
          </p:nvPr>
        </p:nvSpPr>
        <p:spPr>
          <a:xfrm>
            <a:off x="457200" y="1524000"/>
            <a:ext cx="8229600" cy="5050536"/>
          </a:xfrm>
        </p:spPr>
        <p:txBody>
          <a:bodyPr/>
          <a:lstStyle/>
          <a:p>
            <a:pPr eaLnBrk="1" hangingPunct="1"/>
            <a:r>
              <a:rPr lang="en-US" altLang="en-US" sz="2400" b="1" dirty="0">
                <a:solidFill>
                  <a:srgbClr val="7030A0"/>
                </a:solidFill>
                <a:latin typeface="Tahoma" pitchFamily="34" charset="0"/>
                <a:ea typeface="Tahoma" pitchFamily="34" charset="0"/>
                <a:cs typeface="Tahoma" pitchFamily="34" charset="0"/>
              </a:rPr>
              <a:t>Stickiness</a:t>
            </a:r>
            <a:r>
              <a:rPr lang="en-US" altLang="en-US" sz="2400" b="1" dirty="0">
                <a:latin typeface="Tahoma" pitchFamily="34" charset="0"/>
                <a:ea typeface="Tahoma" pitchFamily="34" charset="0"/>
                <a:cs typeface="Tahoma" pitchFamily="34" charset="0"/>
              </a:rPr>
              <a:t> or </a:t>
            </a:r>
            <a:r>
              <a:rPr lang="en-US" altLang="en-US" sz="2400" b="1" dirty="0">
                <a:solidFill>
                  <a:srgbClr val="7030A0"/>
                </a:solidFill>
                <a:latin typeface="Tahoma" pitchFamily="34" charset="0"/>
                <a:ea typeface="Tahoma" pitchFamily="34" charset="0"/>
                <a:cs typeface="Tahoma" pitchFamily="34" charset="0"/>
              </a:rPr>
              <a:t>pus</a:t>
            </a:r>
            <a:r>
              <a:rPr lang="en-US" altLang="en-US" sz="2400" b="1" dirty="0">
                <a:latin typeface="Tahoma" pitchFamily="34" charset="0"/>
                <a:ea typeface="Tahoma" pitchFamily="34" charset="0"/>
                <a:cs typeface="Tahoma" pitchFamily="34" charset="0"/>
              </a:rPr>
              <a:t> discharge at the base of the cord or Inside the umbilicus </a:t>
            </a:r>
            <a:endParaRPr lang="en-US" altLang="en-US" sz="2400" dirty="0">
              <a:latin typeface="Tahoma" pitchFamily="34" charset="0"/>
              <a:ea typeface="Tahoma" pitchFamily="34" charset="0"/>
              <a:cs typeface="Tahoma" pitchFamily="34" charset="0"/>
            </a:endParaRPr>
          </a:p>
          <a:p>
            <a:pPr eaLnBrk="1" hangingPunct="1"/>
            <a:r>
              <a:rPr lang="en-US" altLang="en-US" sz="2400" dirty="0">
                <a:latin typeface="Tahoma" pitchFamily="34" charset="0"/>
                <a:ea typeface="Tahoma" pitchFamily="34" charset="0"/>
                <a:cs typeface="Tahoma" pitchFamily="34" charset="0"/>
              </a:rPr>
              <a:t>Caused by </a:t>
            </a:r>
            <a:r>
              <a:rPr lang="en-US" altLang="en-US" sz="2400" dirty="0">
                <a:solidFill>
                  <a:srgbClr val="7030A0"/>
                </a:solidFill>
                <a:latin typeface="Tahoma" pitchFamily="34" charset="0"/>
                <a:ea typeface="Tahoma" pitchFamily="34" charset="0"/>
                <a:cs typeface="Tahoma" pitchFamily="34" charset="0"/>
              </a:rPr>
              <a:t>staphylococcus</a:t>
            </a:r>
            <a:r>
              <a:rPr lang="en-US" altLang="en-US" sz="2400" dirty="0">
                <a:latin typeface="Tahoma" pitchFamily="34" charset="0"/>
                <a:ea typeface="Tahoma" pitchFamily="34" charset="0"/>
                <a:cs typeface="Tahoma" pitchFamily="34" charset="0"/>
              </a:rPr>
              <a:t>  </a:t>
            </a:r>
            <a:r>
              <a:rPr lang="en-US" altLang="en-US" sz="2400" dirty="0" err="1">
                <a:latin typeface="Tahoma" pitchFamily="34" charset="0"/>
                <a:ea typeface="Tahoma" pitchFamily="34" charset="0"/>
                <a:cs typeface="Tahoma" pitchFamily="34" charset="0"/>
              </a:rPr>
              <a:t>aureus</a:t>
            </a:r>
            <a:r>
              <a:rPr lang="en-US" altLang="en-US" sz="2400" dirty="0">
                <a:latin typeface="Tahoma" pitchFamily="34" charset="0"/>
                <a:ea typeface="Tahoma" pitchFamily="34" charset="0"/>
                <a:cs typeface="Tahoma" pitchFamily="34" charset="0"/>
              </a:rPr>
              <a:t> and </a:t>
            </a:r>
            <a:r>
              <a:rPr lang="en-US" altLang="en-US" sz="2400" dirty="0" err="1">
                <a:solidFill>
                  <a:srgbClr val="7030A0"/>
                </a:solidFill>
                <a:latin typeface="Tahoma" pitchFamily="34" charset="0"/>
                <a:ea typeface="Tahoma" pitchFamily="34" charset="0"/>
                <a:cs typeface="Tahoma" pitchFamily="34" charset="0"/>
              </a:rPr>
              <a:t>E.coli</a:t>
            </a:r>
            <a:endParaRPr lang="en-US" altLang="en-US" sz="2400" dirty="0">
              <a:solidFill>
                <a:srgbClr val="7030A0"/>
              </a:solidFill>
              <a:latin typeface="Tahoma" pitchFamily="34" charset="0"/>
              <a:ea typeface="Tahoma" pitchFamily="34" charset="0"/>
              <a:cs typeface="Tahoma" pitchFamily="34" charset="0"/>
            </a:endParaRPr>
          </a:p>
          <a:p>
            <a:pPr eaLnBrk="1" hangingPunct="1"/>
            <a:r>
              <a:rPr lang="en-US" altLang="en-US" sz="2400" dirty="0">
                <a:latin typeface="Tahoma" pitchFamily="34" charset="0"/>
                <a:ea typeface="Tahoma" pitchFamily="34" charset="0"/>
                <a:cs typeface="Tahoma" pitchFamily="34" charset="0"/>
              </a:rPr>
              <a:t>Treatment </a:t>
            </a:r>
            <a:r>
              <a:rPr lang="en-US" altLang="en-US" sz="2400" dirty="0" err="1">
                <a:latin typeface="Tahoma" pitchFamily="34" charset="0"/>
                <a:ea typeface="Tahoma" pitchFamily="34" charset="0"/>
                <a:cs typeface="Tahoma" pitchFamily="34" charset="0"/>
              </a:rPr>
              <a:t>cloxacillin</a:t>
            </a:r>
            <a:r>
              <a:rPr lang="en-US" altLang="en-US" sz="2400" dirty="0">
                <a:latin typeface="Tahoma" pitchFamily="34" charset="0"/>
                <a:ea typeface="Tahoma" pitchFamily="34" charset="0"/>
                <a:cs typeface="Tahoma" pitchFamily="34" charset="0"/>
              </a:rPr>
              <a:t> with Gentamycin </a:t>
            </a:r>
          </a:p>
          <a:p>
            <a:pPr eaLnBrk="1" hangingPunct="1"/>
            <a:r>
              <a:rPr lang="en-US" altLang="en-US" sz="2400" dirty="0">
                <a:latin typeface="Tahoma" pitchFamily="34" charset="0"/>
                <a:ea typeface="Tahoma" pitchFamily="34" charset="0"/>
                <a:cs typeface="Tahoma" pitchFamily="34" charset="0"/>
              </a:rPr>
              <a:t>Local care</a:t>
            </a:r>
          </a:p>
          <a:p>
            <a:pPr eaLnBrk="1" hangingPunct="1"/>
            <a:r>
              <a:rPr lang="en-US" altLang="en-US" sz="2400" dirty="0">
                <a:latin typeface="Tahoma" pitchFamily="34" charset="0"/>
                <a:ea typeface="Tahoma" pitchFamily="34" charset="0"/>
                <a:cs typeface="Tahoma" pitchFamily="34" charset="0"/>
              </a:rPr>
              <a:t>Prevention with antiseptic application on the stamp</a:t>
            </a:r>
          </a:p>
          <a:p>
            <a:pPr eaLnBrk="1" hangingPunct="1">
              <a:buNone/>
            </a:pPr>
            <a:endParaRPr lang="en-US" altLang="en-US" sz="2400" dirty="0">
              <a:latin typeface="Tahoma" pitchFamily="34" charset="0"/>
              <a:ea typeface="Tahoma" pitchFamily="34" charset="0"/>
              <a:cs typeface="Tahoma" pitchFamily="34" charset="0"/>
            </a:endParaRPr>
          </a:p>
          <a:p>
            <a:pPr eaLnBrk="1" hangingPunct="1"/>
            <a:endParaRPr lang="en-US" alt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0"/>
            <a:ext cx="8229600" cy="838200"/>
          </a:xfrm>
        </p:spPr>
        <p:txBody>
          <a:bodyPr>
            <a:normAutofit fontScale="90000"/>
          </a:bodyPr>
          <a:lstStyle/>
          <a:p>
            <a:br>
              <a:rPr lang="en-US" sz="2400" dirty="0">
                <a:latin typeface="Tahoma" pitchFamily="34" charset="0"/>
                <a:ea typeface="Tahoma" pitchFamily="34" charset="0"/>
                <a:cs typeface="Tahoma" pitchFamily="34" charset="0"/>
              </a:rPr>
            </a:br>
            <a:r>
              <a:rPr lang="en-US" sz="2400" b="1" dirty="0">
                <a:solidFill>
                  <a:schemeClr val="tx1"/>
                </a:solidFill>
                <a:latin typeface="Tahoma" pitchFamily="34" charset="0"/>
                <a:ea typeface="Tahoma" pitchFamily="34" charset="0"/>
                <a:cs typeface="Tahoma" pitchFamily="34" charset="0"/>
              </a:rPr>
              <a:t>PERINATAL ASPHYXIA </a:t>
            </a:r>
            <a:br>
              <a:rPr lang="en-US" sz="2400" b="1" dirty="0">
                <a:solidFill>
                  <a:schemeClr val="tx1"/>
                </a:solidFill>
                <a:latin typeface="Tahoma" pitchFamily="34" charset="0"/>
                <a:ea typeface="Tahoma" pitchFamily="34" charset="0"/>
                <a:cs typeface="Tahoma" pitchFamily="34" charset="0"/>
              </a:rPr>
            </a:br>
            <a:endParaRPr lang="en-US" sz="2400" b="1"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pPr>
              <a:defRPr/>
            </a:pPr>
            <a:fld id="{7982FCB4-F841-4C20-AF60-50F963DE4685}" type="slidenum">
              <a:rPr lang="en-US"/>
              <a:pPr>
                <a:defRPr/>
              </a:pPr>
              <a:t>83</a:t>
            </a:fld>
            <a:endParaRPr lang="en-US" dirty="0"/>
          </a:p>
        </p:txBody>
      </p:sp>
      <p:sp>
        <p:nvSpPr>
          <p:cNvPr id="10243" name="Content Placeholder 2"/>
          <p:cNvSpPr>
            <a:spLocks noGrp="1"/>
          </p:cNvSpPr>
          <p:nvPr>
            <p:ph sz="quarter" idx="1"/>
          </p:nvPr>
        </p:nvSpPr>
        <p:spPr>
          <a:xfrm>
            <a:off x="457200" y="1524000"/>
            <a:ext cx="8229600" cy="5050536"/>
          </a:xfrm>
        </p:spPr>
        <p:txBody>
          <a:bodyPr/>
          <a:lstStyle/>
          <a:p>
            <a:pPr>
              <a:buNone/>
            </a:pPr>
            <a:r>
              <a:rPr lang="en-US" sz="2400" b="1" dirty="0">
                <a:latin typeface="Tahoma" pitchFamily="34" charset="0"/>
                <a:ea typeface="Tahoma" pitchFamily="34" charset="0"/>
                <a:cs typeface="Tahoma" pitchFamily="34" charset="0"/>
              </a:rPr>
              <a:t>Objectives of the session </a:t>
            </a:r>
          </a:p>
          <a:p>
            <a:pPr>
              <a:buNone/>
            </a:pPr>
            <a:r>
              <a:rPr lang="en-US" sz="2400" dirty="0">
                <a:latin typeface="Tahoma" pitchFamily="34" charset="0"/>
                <a:ea typeface="Tahoma" pitchFamily="34" charset="0"/>
                <a:cs typeface="Tahoma" pitchFamily="34" charset="0"/>
              </a:rPr>
              <a:t>At the end of this session the learner is expected to:</a:t>
            </a:r>
          </a:p>
          <a:p>
            <a:r>
              <a:rPr lang="en-US" sz="2400" dirty="0">
                <a:latin typeface="Tahoma" pitchFamily="34" charset="0"/>
                <a:ea typeface="Tahoma" pitchFamily="34" charset="0"/>
                <a:cs typeface="Tahoma" pitchFamily="34" charset="0"/>
              </a:rPr>
              <a:t>Define </a:t>
            </a:r>
            <a:r>
              <a:rPr lang="en-US" sz="2400" dirty="0" err="1">
                <a:latin typeface="Tahoma" pitchFamily="34" charset="0"/>
                <a:ea typeface="Tahoma" pitchFamily="34" charset="0"/>
                <a:cs typeface="Tahoma" pitchFamily="34" charset="0"/>
              </a:rPr>
              <a:t>perinatal</a:t>
            </a:r>
            <a:r>
              <a:rPr lang="en-US" sz="2400" dirty="0">
                <a:latin typeface="Tahoma" pitchFamily="34" charset="0"/>
                <a:ea typeface="Tahoma" pitchFamily="34" charset="0"/>
                <a:cs typeface="Tahoma" pitchFamily="34" charset="0"/>
              </a:rPr>
              <a:t> asphyxia</a:t>
            </a:r>
          </a:p>
          <a:p>
            <a:r>
              <a:rPr lang="en-US" sz="2400" dirty="0">
                <a:latin typeface="Tahoma" pitchFamily="34" charset="0"/>
                <a:ea typeface="Tahoma" pitchFamily="34" charset="0"/>
                <a:cs typeface="Tahoma" pitchFamily="34" charset="0"/>
              </a:rPr>
              <a:t>Explain the basic </a:t>
            </a:r>
            <a:r>
              <a:rPr lang="en-US" sz="2400" dirty="0" err="1">
                <a:latin typeface="Tahoma" pitchFamily="34" charset="0"/>
                <a:ea typeface="Tahoma" pitchFamily="34" charset="0"/>
                <a:cs typeface="Tahoma" pitchFamily="34" charset="0"/>
              </a:rPr>
              <a:t>pathophysiology</a:t>
            </a:r>
            <a:r>
              <a:rPr lang="en-US" sz="2400" dirty="0">
                <a:latin typeface="Tahoma" pitchFamily="34" charset="0"/>
                <a:ea typeface="Tahoma" pitchFamily="34" charset="0"/>
                <a:cs typeface="Tahoma" pitchFamily="34" charset="0"/>
              </a:rPr>
              <a:t> of asphyxia</a:t>
            </a:r>
          </a:p>
          <a:p>
            <a:r>
              <a:rPr lang="en-US" sz="2400" dirty="0">
                <a:latin typeface="Tahoma" pitchFamily="34" charset="0"/>
                <a:ea typeface="Tahoma" pitchFamily="34" charset="0"/>
                <a:cs typeface="Tahoma" pitchFamily="34" charset="0"/>
              </a:rPr>
              <a:t>Discuss  Organ manifestations of asphyxia</a:t>
            </a:r>
          </a:p>
          <a:p>
            <a:r>
              <a:rPr lang="en-US" sz="2400" dirty="0">
                <a:latin typeface="Tahoma" pitchFamily="34" charset="0"/>
                <a:ea typeface="Tahoma" pitchFamily="34" charset="0"/>
                <a:cs typeface="Tahoma" pitchFamily="34" charset="0"/>
              </a:rPr>
              <a:t>Identify and treat </a:t>
            </a:r>
            <a:r>
              <a:rPr lang="en-US" sz="2400" dirty="0" err="1">
                <a:latin typeface="Tahoma" pitchFamily="34" charset="0"/>
                <a:ea typeface="Tahoma" pitchFamily="34" charset="0"/>
                <a:cs typeface="Tahoma" pitchFamily="34" charset="0"/>
              </a:rPr>
              <a:t>perinatal</a:t>
            </a:r>
            <a:r>
              <a:rPr lang="en-US" sz="2400" dirty="0">
                <a:latin typeface="Tahoma" pitchFamily="34" charset="0"/>
                <a:ea typeface="Tahoma" pitchFamily="34" charset="0"/>
                <a:cs typeface="Tahoma" pitchFamily="34" charset="0"/>
              </a:rPr>
              <a:t> asphyxia</a:t>
            </a:r>
          </a:p>
          <a:p>
            <a:r>
              <a:rPr lang="en-US" sz="2400" dirty="0">
                <a:latin typeface="Tahoma" pitchFamily="34" charset="0"/>
                <a:ea typeface="Tahoma" pitchFamily="34" charset="0"/>
                <a:cs typeface="Tahoma" pitchFamily="34" charset="0"/>
              </a:rPr>
              <a:t>Describe  the prognosis of perinatal asphyxia</a:t>
            </a:r>
          </a:p>
        </p:txBody>
      </p:sp>
    </p:spTree>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0"/>
            <a:ext cx="8229600" cy="838200"/>
          </a:xfrm>
        </p:spPr>
        <p:txBody>
          <a:bodyPr/>
          <a:lstStyle/>
          <a:p>
            <a:r>
              <a:rPr lang="en-US" sz="2400" dirty="0" err="1">
                <a:latin typeface="Tahoma" pitchFamily="34" charset="0"/>
                <a:ea typeface="Tahoma" pitchFamily="34" charset="0"/>
                <a:cs typeface="Tahoma" pitchFamily="34" charset="0"/>
              </a:rPr>
              <a:t>Perinatal</a:t>
            </a:r>
            <a:r>
              <a:rPr lang="en-US" sz="2400" dirty="0">
                <a:latin typeface="Tahoma" pitchFamily="34" charset="0"/>
                <a:ea typeface="Tahoma" pitchFamily="34" charset="0"/>
                <a:cs typeface="Tahoma" pitchFamily="34" charset="0"/>
              </a:rPr>
              <a:t> asphyxia </a:t>
            </a:r>
          </a:p>
        </p:txBody>
      </p:sp>
      <p:sp>
        <p:nvSpPr>
          <p:cNvPr id="5" name="Slide Number Placeholder 4"/>
          <p:cNvSpPr>
            <a:spLocks noGrp="1"/>
          </p:cNvSpPr>
          <p:nvPr>
            <p:ph type="sldNum" sz="quarter" idx="12"/>
          </p:nvPr>
        </p:nvSpPr>
        <p:spPr/>
        <p:txBody>
          <a:bodyPr/>
          <a:lstStyle/>
          <a:p>
            <a:pPr>
              <a:defRPr/>
            </a:pPr>
            <a:fld id="{B19F2402-3E2F-4B43-966C-E7EE0BCCA703}" type="slidenum">
              <a:rPr lang="en-US" smtClean="0"/>
              <a:pPr>
                <a:defRPr/>
              </a:pPr>
              <a:t>84</a:t>
            </a:fld>
            <a:endParaRPr lang="en-US" dirty="0"/>
          </a:p>
        </p:txBody>
      </p:sp>
      <p:sp>
        <p:nvSpPr>
          <p:cNvPr id="11269" name="Content Placeholder 6"/>
          <p:cNvSpPr>
            <a:spLocks noGrp="1"/>
          </p:cNvSpPr>
          <p:nvPr>
            <p:ph sz="quarter" idx="1"/>
          </p:nvPr>
        </p:nvSpPr>
        <p:spPr>
          <a:xfrm>
            <a:off x="457200" y="1524000"/>
            <a:ext cx="8229600" cy="5050536"/>
          </a:xfrm>
        </p:spPr>
        <p:txBody>
          <a:bodyPr/>
          <a:lstStyle/>
          <a:p>
            <a:r>
              <a:rPr lang="en-US" sz="2400" dirty="0">
                <a:latin typeface="Tahoma" pitchFamily="34" charset="0"/>
                <a:ea typeface="Tahoma" pitchFamily="34" charset="0"/>
                <a:cs typeface="Tahoma" pitchFamily="34" charset="0"/>
              </a:rPr>
              <a:t>It is simply defined as </a:t>
            </a:r>
            <a:r>
              <a:rPr lang="en-US" sz="2400" dirty="0">
                <a:solidFill>
                  <a:srgbClr val="7030A0"/>
                </a:solidFill>
                <a:latin typeface="Tahoma" pitchFamily="34" charset="0"/>
                <a:ea typeface="Tahoma" pitchFamily="34" charset="0"/>
                <a:cs typeface="Tahoma" pitchFamily="34" charset="0"/>
              </a:rPr>
              <a:t>failure</a:t>
            </a:r>
            <a:r>
              <a:rPr lang="en-US" sz="2400" dirty="0">
                <a:latin typeface="Tahoma" pitchFamily="34" charset="0"/>
                <a:ea typeface="Tahoma" pitchFamily="34" charset="0"/>
                <a:cs typeface="Tahoma" pitchFamily="34" charset="0"/>
              </a:rPr>
              <a:t> to initiate breathing during delivery.</a:t>
            </a:r>
          </a:p>
          <a:p>
            <a:r>
              <a:rPr lang="en-US" sz="2400" dirty="0">
                <a:latin typeface="Tahoma" pitchFamily="34" charset="0"/>
                <a:ea typeface="Tahoma" pitchFamily="34" charset="0"/>
                <a:cs typeface="Tahoma" pitchFamily="34" charset="0"/>
              </a:rPr>
              <a:t>It refers to </a:t>
            </a:r>
            <a:r>
              <a:rPr lang="en-US" sz="2400" dirty="0">
                <a:solidFill>
                  <a:srgbClr val="7030A0"/>
                </a:solidFill>
                <a:latin typeface="Tahoma" pitchFamily="34" charset="0"/>
                <a:ea typeface="Tahoma" pitchFamily="34" charset="0"/>
                <a:cs typeface="Tahoma" pitchFamily="34" charset="0"/>
              </a:rPr>
              <a:t>impaired</a:t>
            </a:r>
            <a:r>
              <a:rPr lang="en-US" sz="2400" dirty="0">
                <a:latin typeface="Tahoma" pitchFamily="34" charset="0"/>
                <a:ea typeface="Tahoma" pitchFamily="34" charset="0"/>
                <a:cs typeface="Tahoma" pitchFamily="34" charset="0"/>
              </a:rPr>
              <a:t> gas exchange leads to fetal hypoxemia and hypercarbia </a:t>
            </a:r>
          </a:p>
          <a:p>
            <a:r>
              <a:rPr lang="en-US" sz="2400" dirty="0">
                <a:latin typeface="Tahoma" pitchFamily="34" charset="0"/>
                <a:ea typeface="Tahoma" pitchFamily="34" charset="0"/>
                <a:cs typeface="Tahoma" pitchFamily="34" charset="0"/>
              </a:rPr>
              <a:t>Manifestations are low APGAR score less than 3 at 5</a:t>
            </a:r>
            <a:r>
              <a:rPr lang="en-US" sz="2400" baseline="30000" dirty="0">
                <a:latin typeface="Tahoma" pitchFamily="34" charset="0"/>
                <a:ea typeface="Tahoma" pitchFamily="34" charset="0"/>
                <a:cs typeface="Tahoma" pitchFamily="34" charset="0"/>
              </a:rPr>
              <a:t>th</a:t>
            </a:r>
            <a:r>
              <a:rPr lang="en-US" sz="2400" dirty="0">
                <a:latin typeface="Tahoma" pitchFamily="34" charset="0"/>
                <a:ea typeface="Tahoma" pitchFamily="34" charset="0"/>
                <a:cs typeface="Tahoma" pitchFamily="34" charset="0"/>
              </a:rPr>
              <a:t> minute and </a:t>
            </a:r>
            <a:r>
              <a:rPr lang="en-US" sz="2400" dirty="0">
                <a:solidFill>
                  <a:srgbClr val="FF0000"/>
                </a:solidFill>
                <a:latin typeface="Tahoma" pitchFamily="34" charset="0"/>
                <a:ea typeface="Tahoma" pitchFamily="34" charset="0"/>
                <a:cs typeface="Tahoma" pitchFamily="34" charset="0"/>
              </a:rPr>
              <a:t>abnormal</a:t>
            </a:r>
            <a:r>
              <a:rPr lang="en-US" sz="2400" dirty="0">
                <a:latin typeface="Tahoma" pitchFamily="34" charset="0"/>
                <a:ea typeface="Tahoma" pitchFamily="34" charset="0"/>
                <a:cs typeface="Tahoma" pitchFamily="34" charset="0"/>
              </a:rPr>
              <a:t> muscle tone. </a:t>
            </a:r>
          </a:p>
          <a:p>
            <a:pPr>
              <a:buFont typeface="Wingdings 2" pitchFamily="18" charset="2"/>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990599"/>
          </a:xfrm>
        </p:spPr>
        <p:txBody>
          <a:bodyPr>
            <a:normAutofit/>
          </a:bodyPr>
          <a:lstStyle/>
          <a:p>
            <a:pPr algn="ctr"/>
            <a:br>
              <a:rPr lang="en-US" sz="2400" dirty="0">
                <a:latin typeface="Tahoma" pitchFamily="34" charset="0"/>
                <a:ea typeface="Tahoma" pitchFamily="34" charset="0"/>
                <a:cs typeface="Tahoma" pitchFamily="34" charset="0"/>
              </a:rPr>
            </a:br>
            <a:r>
              <a:rPr lang="en-US" sz="2400" dirty="0">
                <a:latin typeface="Tahoma" pitchFamily="34" charset="0"/>
                <a:ea typeface="Tahoma" pitchFamily="34" charset="0"/>
                <a:cs typeface="Tahoma" pitchFamily="34" charset="0"/>
              </a:rPr>
              <a:t>Cont…</a:t>
            </a:r>
          </a:p>
        </p:txBody>
      </p:sp>
      <p:sp>
        <p:nvSpPr>
          <p:cNvPr id="4" name="Slide Number Placeholder 3"/>
          <p:cNvSpPr>
            <a:spLocks noGrp="1"/>
          </p:cNvSpPr>
          <p:nvPr>
            <p:ph type="sldNum" sz="quarter" idx="12"/>
          </p:nvPr>
        </p:nvSpPr>
        <p:spPr/>
        <p:txBody>
          <a:bodyPr/>
          <a:lstStyle/>
          <a:p>
            <a:fld id="{8E0FC194-6EF8-4933-8E5C-9D3ADF54DC4F}" type="slidenum">
              <a:rPr lang="en-US" smtClean="0"/>
              <a:pPr/>
              <a:t>85</a:t>
            </a:fld>
            <a:endParaRPr lang="en-US"/>
          </a:p>
        </p:txBody>
      </p:sp>
      <p:sp>
        <p:nvSpPr>
          <p:cNvPr id="3" name="Content Placeholder 2"/>
          <p:cNvSpPr>
            <a:spLocks noGrp="1"/>
          </p:cNvSpPr>
          <p:nvPr>
            <p:ph sz="quarter" idx="1"/>
          </p:nvPr>
        </p:nvSpPr>
        <p:spPr>
          <a:xfrm>
            <a:off x="228600" y="1524000"/>
            <a:ext cx="8382000" cy="5029200"/>
          </a:xfrm>
        </p:spPr>
        <p:txBody>
          <a:bodyPr>
            <a:normAutofit/>
          </a:bodyPr>
          <a:lstStyle/>
          <a:p>
            <a:pPr lvl="0"/>
            <a:r>
              <a:rPr lang="en-US" sz="2400" dirty="0">
                <a:latin typeface="Tahoma" pitchFamily="34" charset="0"/>
                <a:ea typeface="Tahoma" pitchFamily="34" charset="0"/>
                <a:cs typeface="Tahoma" pitchFamily="34" charset="0"/>
              </a:rPr>
              <a:t> An  insult to the fetus or new born due to lack of oxygen ( hypoxia) and/ or lack of perfusion (Ischemia) to various  organs. </a:t>
            </a:r>
          </a:p>
          <a:p>
            <a:pPr lvl="1"/>
            <a:r>
              <a:rPr lang="en-US" sz="2400" dirty="0">
                <a:latin typeface="Tahoma" pitchFamily="34" charset="0"/>
                <a:ea typeface="Tahoma" pitchFamily="34" charset="0"/>
                <a:cs typeface="Tahoma" pitchFamily="34" charset="0"/>
              </a:rPr>
              <a:t>Considered when 5</a:t>
            </a:r>
            <a:r>
              <a:rPr lang="en-US" sz="2400" baseline="30000" dirty="0">
                <a:latin typeface="Tahoma" pitchFamily="34" charset="0"/>
                <a:ea typeface="Tahoma" pitchFamily="34" charset="0"/>
                <a:cs typeface="Tahoma" pitchFamily="34" charset="0"/>
              </a:rPr>
              <a:t>th</a:t>
            </a:r>
            <a:r>
              <a:rPr lang="en-US" sz="2400" dirty="0">
                <a:latin typeface="Tahoma" pitchFamily="34" charset="0"/>
                <a:ea typeface="Tahoma" pitchFamily="34" charset="0"/>
                <a:cs typeface="Tahoma" pitchFamily="34" charset="0"/>
              </a:rPr>
              <a:t> minute APGAR score is     ≤3 </a:t>
            </a:r>
          </a:p>
          <a:p>
            <a:pPr lvl="1"/>
            <a:r>
              <a:rPr lang="en-US" sz="2400" dirty="0">
                <a:latin typeface="Tahoma" pitchFamily="34" charset="0"/>
                <a:ea typeface="Tahoma" pitchFamily="34" charset="0"/>
                <a:cs typeface="Tahoma" pitchFamily="34" charset="0"/>
              </a:rPr>
              <a:t>Associated with tissue </a:t>
            </a:r>
            <a:r>
              <a:rPr lang="en-US" sz="2400" dirty="0">
                <a:solidFill>
                  <a:srgbClr val="FF0000"/>
                </a:solidFill>
                <a:latin typeface="Tahoma" pitchFamily="34" charset="0"/>
                <a:ea typeface="Tahoma" pitchFamily="34" charset="0"/>
                <a:cs typeface="Tahoma" pitchFamily="34" charset="0"/>
              </a:rPr>
              <a:t>lactic</a:t>
            </a:r>
            <a:r>
              <a:rPr lang="en-US" sz="2400" dirty="0">
                <a:latin typeface="Tahoma" pitchFamily="34" charset="0"/>
                <a:ea typeface="Tahoma" pitchFamily="34" charset="0"/>
                <a:cs typeface="Tahoma" pitchFamily="34" charset="0"/>
              </a:rPr>
              <a:t> acidosis (PH &lt;7.20) and </a:t>
            </a:r>
          </a:p>
          <a:p>
            <a:pPr lvl="1"/>
            <a:r>
              <a:rPr lang="en-US" sz="2400" dirty="0">
                <a:latin typeface="Tahoma" pitchFamily="34" charset="0"/>
                <a:ea typeface="Tahoma" pitchFamily="34" charset="0"/>
                <a:cs typeface="Tahoma" pitchFamily="34" charset="0"/>
              </a:rPr>
              <a:t>Hypoxic – ischemic encephalopathy (depressed level of consciousness, altered tone, seizure) </a:t>
            </a:r>
          </a:p>
          <a:p>
            <a:pPr lvl="1"/>
            <a:r>
              <a:rPr lang="en-US" sz="2400" dirty="0">
                <a:latin typeface="Tahoma" pitchFamily="34" charset="0"/>
                <a:ea typeface="Tahoma" pitchFamily="34" charset="0"/>
                <a:cs typeface="Tahoma" pitchFamily="34" charset="0"/>
              </a:rPr>
              <a:t>Other multi-organ system signs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304801"/>
            <a:ext cx="7543800" cy="1066799"/>
          </a:xfrm>
        </p:spPr>
        <p:txBody>
          <a:bodyPr/>
          <a:lstStyle/>
          <a:p>
            <a:r>
              <a:rPr lang="en-US" sz="2400" dirty="0">
                <a:latin typeface="Tahoma" pitchFamily="34" charset="0"/>
                <a:ea typeface="Tahoma" pitchFamily="34" charset="0"/>
                <a:cs typeface="Tahoma" pitchFamily="34" charset="0"/>
              </a:rPr>
              <a:t>Epidemiology </a:t>
            </a:r>
          </a:p>
        </p:txBody>
      </p:sp>
      <p:sp>
        <p:nvSpPr>
          <p:cNvPr id="5" name="Slide Number Placeholder 4"/>
          <p:cNvSpPr>
            <a:spLocks noGrp="1"/>
          </p:cNvSpPr>
          <p:nvPr>
            <p:ph type="sldNum" sz="quarter" idx="12"/>
          </p:nvPr>
        </p:nvSpPr>
        <p:spPr/>
        <p:txBody>
          <a:bodyPr/>
          <a:lstStyle/>
          <a:p>
            <a:fld id="{8E0FC194-6EF8-4933-8E5C-9D3ADF54DC4F}" type="slidenum">
              <a:rPr lang="en-US" smtClean="0"/>
              <a:pPr/>
              <a:t>86</a:t>
            </a:fld>
            <a:endParaRPr lang="en-US"/>
          </a:p>
        </p:txBody>
      </p:sp>
      <p:sp>
        <p:nvSpPr>
          <p:cNvPr id="12291" name="Content Placeholder 2"/>
          <p:cNvSpPr>
            <a:spLocks noGrp="1"/>
          </p:cNvSpPr>
          <p:nvPr>
            <p:ph sz="quarter" idx="1"/>
          </p:nvPr>
        </p:nvSpPr>
        <p:spPr/>
        <p:txBody>
          <a:bodyPr/>
          <a:lstStyle/>
          <a:p>
            <a:endParaRPr lang="en-US"/>
          </a:p>
        </p:txBody>
      </p:sp>
      <p:pic>
        <p:nvPicPr>
          <p:cNvPr id="12292" name="Picture 2"/>
          <p:cNvPicPr>
            <a:picLocks noChangeAspect="1" noChangeArrowheads="1"/>
          </p:cNvPicPr>
          <p:nvPr/>
        </p:nvPicPr>
        <p:blipFill>
          <a:blip r:embed="rId2"/>
          <a:srcRect/>
          <a:stretch>
            <a:fillRect/>
          </a:stretch>
        </p:blipFill>
        <p:spPr bwMode="auto">
          <a:xfrm>
            <a:off x="685799" y="1295400"/>
            <a:ext cx="8124825" cy="5200650"/>
          </a:xfrm>
          <a:prstGeom prst="rect">
            <a:avLst/>
          </a:prstGeom>
          <a:noFill/>
          <a:ln w="9525">
            <a:noFill/>
            <a:miter lim="800000"/>
            <a:headEnd/>
            <a:tailEnd/>
          </a:ln>
        </p:spPr>
      </p:pic>
    </p:spTree>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dirty="0">
                <a:latin typeface="Tahoma" pitchFamily="34" charset="0"/>
                <a:ea typeface="Tahoma" pitchFamily="34" charset="0"/>
                <a:cs typeface="Tahoma" pitchFamily="34" charset="0"/>
              </a:rPr>
              <a:t>Epidemiology </a:t>
            </a:r>
          </a:p>
        </p:txBody>
      </p:sp>
      <p:sp>
        <p:nvSpPr>
          <p:cNvPr id="5" name="Slide Number Placeholder 4"/>
          <p:cNvSpPr>
            <a:spLocks noGrp="1"/>
          </p:cNvSpPr>
          <p:nvPr>
            <p:ph type="sldNum" sz="quarter" idx="12"/>
          </p:nvPr>
        </p:nvSpPr>
        <p:spPr/>
        <p:txBody>
          <a:bodyPr/>
          <a:lstStyle/>
          <a:p>
            <a:pPr>
              <a:defRPr/>
            </a:pPr>
            <a:fld id="{3B5667CE-0BCA-48B7-9BA3-BE2617075B35}" type="slidenum">
              <a:rPr lang="en-US" smtClean="0"/>
              <a:pPr>
                <a:defRPr/>
              </a:pPr>
              <a:t>87</a:t>
            </a:fld>
            <a:endParaRPr lang="en-US" dirty="0"/>
          </a:p>
        </p:txBody>
      </p:sp>
      <p:sp>
        <p:nvSpPr>
          <p:cNvPr id="13315" name="Content Placeholder 2"/>
          <p:cNvSpPr>
            <a:spLocks noGrp="1"/>
          </p:cNvSpPr>
          <p:nvPr>
            <p:ph sz="quarter" idx="1"/>
          </p:nvPr>
        </p:nvSpPr>
        <p:spPr/>
        <p:txBody>
          <a:bodyPr/>
          <a:lstStyle/>
          <a:p>
            <a:r>
              <a:rPr lang="en-US" sz="2400" dirty="0">
                <a:latin typeface="Tahoma" pitchFamily="34" charset="0"/>
                <a:ea typeface="Tahoma" pitchFamily="34" charset="0"/>
                <a:cs typeface="Tahoma" pitchFamily="34" charset="0"/>
              </a:rPr>
              <a:t>As displayed above it is the </a:t>
            </a:r>
            <a:r>
              <a:rPr lang="en-US" sz="2400" dirty="0">
                <a:solidFill>
                  <a:srgbClr val="FF0000"/>
                </a:solidFill>
                <a:latin typeface="Tahoma" pitchFamily="34" charset="0"/>
                <a:ea typeface="Tahoma" pitchFamily="34" charset="0"/>
                <a:cs typeface="Tahoma" pitchFamily="34" charset="0"/>
              </a:rPr>
              <a:t>second</a:t>
            </a:r>
            <a:r>
              <a:rPr lang="en-US" sz="2400" dirty="0">
                <a:latin typeface="Tahoma" pitchFamily="34" charset="0"/>
                <a:ea typeface="Tahoma" pitchFamily="34" charset="0"/>
                <a:cs typeface="Tahoma" pitchFamily="34" charset="0"/>
              </a:rPr>
              <a:t> commonest cause of neonatal </a:t>
            </a:r>
            <a:r>
              <a:rPr lang="en-US" sz="2400" dirty="0">
                <a:solidFill>
                  <a:srgbClr val="FF0000"/>
                </a:solidFill>
                <a:latin typeface="Tahoma" pitchFamily="34" charset="0"/>
                <a:ea typeface="Tahoma" pitchFamily="34" charset="0"/>
                <a:cs typeface="Tahoma" pitchFamily="34" charset="0"/>
              </a:rPr>
              <a:t>mortality</a:t>
            </a:r>
            <a:r>
              <a:rPr lang="en-US" sz="2400" dirty="0">
                <a:latin typeface="Tahoma" pitchFamily="34" charset="0"/>
                <a:ea typeface="Tahoma" pitchFamily="34" charset="0"/>
                <a:cs typeface="Tahoma" pitchFamily="34" charset="0"/>
              </a:rPr>
              <a:t> only preceded by prematurity, but </a:t>
            </a:r>
            <a:r>
              <a:rPr lang="en-US" sz="2400" dirty="0">
                <a:solidFill>
                  <a:srgbClr val="7030A0"/>
                </a:solidFill>
                <a:latin typeface="Tahoma" pitchFamily="34" charset="0"/>
                <a:ea typeface="Tahoma" pitchFamily="34" charset="0"/>
                <a:cs typeface="Tahoma" pitchFamily="34" charset="0"/>
              </a:rPr>
              <a:t>commonest</a:t>
            </a:r>
            <a:r>
              <a:rPr lang="en-US" sz="2400" dirty="0">
                <a:latin typeface="Tahoma" pitchFamily="34" charset="0"/>
                <a:ea typeface="Tahoma" pitchFamily="34" charset="0"/>
                <a:cs typeface="Tahoma" pitchFamily="34" charset="0"/>
              </a:rPr>
              <a:t> cause of </a:t>
            </a:r>
            <a:r>
              <a:rPr lang="en-US" sz="2400" dirty="0">
                <a:solidFill>
                  <a:srgbClr val="7030A0"/>
                </a:solidFill>
                <a:latin typeface="Tahoma" pitchFamily="34" charset="0"/>
                <a:ea typeface="Tahoma" pitchFamily="34" charset="0"/>
                <a:cs typeface="Tahoma" pitchFamily="34" charset="0"/>
              </a:rPr>
              <a:t>disability</a:t>
            </a:r>
            <a:r>
              <a:rPr lang="en-US" sz="2400" dirty="0">
                <a:latin typeface="Tahoma" pitchFamily="34" charset="0"/>
                <a:ea typeface="Tahoma" pitchFamily="34" charset="0"/>
                <a:cs typeface="Tahoma" pitchFamily="34" charset="0"/>
              </a:rPr>
              <a:t> in surviving newborns.  </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381000"/>
          </a:xfrm>
        </p:spPr>
        <p:txBody>
          <a:bodyPr>
            <a:normAutofit fontScale="90000"/>
          </a:bodyPr>
          <a:lstStyle/>
          <a:p>
            <a:r>
              <a:rPr lang="en-US" sz="2400" dirty="0">
                <a:latin typeface="Tahoma" pitchFamily="34" charset="0"/>
                <a:ea typeface="Tahoma" pitchFamily="34" charset="0"/>
                <a:cs typeface="Tahoma" pitchFamily="34" charset="0"/>
              </a:rPr>
              <a:t>Causes of PNA </a:t>
            </a:r>
          </a:p>
        </p:txBody>
      </p:sp>
      <p:sp>
        <p:nvSpPr>
          <p:cNvPr id="5" name="Slide Number Placeholder 4"/>
          <p:cNvSpPr>
            <a:spLocks noGrp="1"/>
          </p:cNvSpPr>
          <p:nvPr>
            <p:ph type="sldNum" sz="quarter" idx="12"/>
          </p:nvPr>
        </p:nvSpPr>
        <p:spPr/>
        <p:txBody>
          <a:bodyPr/>
          <a:lstStyle/>
          <a:p>
            <a:pPr>
              <a:defRPr/>
            </a:pPr>
            <a:fld id="{34FF9AE7-E6FB-4726-BFB6-91DF79120474}" type="slidenum">
              <a:rPr lang="en-US" smtClean="0"/>
              <a:pPr>
                <a:defRPr/>
              </a:pPr>
              <a:t>88</a:t>
            </a:fld>
            <a:endParaRPr lang="en-US" dirty="0"/>
          </a:p>
        </p:txBody>
      </p:sp>
      <p:sp>
        <p:nvSpPr>
          <p:cNvPr id="3" name="Content Placeholder 2"/>
          <p:cNvSpPr>
            <a:spLocks noGrp="1"/>
          </p:cNvSpPr>
          <p:nvPr>
            <p:ph sz="quarter" idx="1"/>
          </p:nvPr>
        </p:nvSpPr>
        <p:spPr>
          <a:xfrm>
            <a:off x="304800" y="1066800"/>
            <a:ext cx="8534400" cy="5791200"/>
          </a:xfrm>
        </p:spPr>
        <p:txBody>
          <a:bodyPr>
            <a:normAutofit fontScale="85000" lnSpcReduction="20000"/>
          </a:bodyPr>
          <a:lstStyle/>
          <a:p>
            <a:pPr>
              <a:buFont typeface="Wingdings 2" pitchFamily="18" charset="2"/>
              <a:buNone/>
              <a:defRPr/>
            </a:pPr>
            <a:r>
              <a:rPr lang="en-US" sz="2400" dirty="0">
                <a:latin typeface="Tahoma" pitchFamily="34" charset="0"/>
                <a:ea typeface="Tahoma" pitchFamily="34" charset="0"/>
                <a:cs typeface="Tahoma" pitchFamily="34" charset="0"/>
              </a:rPr>
              <a:t>These are generally classified as: </a:t>
            </a:r>
          </a:p>
          <a:p>
            <a:pPr marL="571500" indent="-571500">
              <a:buFont typeface="+mj-lt"/>
              <a:buAutoNum type="romanUcPeriod"/>
              <a:defRPr/>
            </a:pPr>
            <a:r>
              <a:rPr lang="en-US" sz="2400" b="1" i="1" u="sng" dirty="0" err="1">
                <a:solidFill>
                  <a:srgbClr val="002060"/>
                </a:solidFill>
                <a:latin typeface="Tahoma" pitchFamily="34" charset="0"/>
                <a:ea typeface="Tahoma" pitchFamily="34" charset="0"/>
                <a:cs typeface="Tahoma" pitchFamily="34" charset="0"/>
              </a:rPr>
              <a:t>Antepartal</a:t>
            </a:r>
            <a:r>
              <a:rPr lang="en-US" sz="2400" b="1" i="1" u="sng" dirty="0">
                <a:solidFill>
                  <a:srgbClr val="002060"/>
                </a:solidFill>
                <a:latin typeface="Tahoma" pitchFamily="34" charset="0"/>
                <a:ea typeface="Tahoma" pitchFamily="34" charset="0"/>
                <a:cs typeface="Tahoma" pitchFamily="34" charset="0"/>
              </a:rPr>
              <a:t> events</a:t>
            </a:r>
            <a:endParaRPr lang="en-US" sz="2400" b="1" i="1" dirty="0">
              <a:solidFill>
                <a:srgbClr val="002060"/>
              </a:solidFill>
              <a:latin typeface="Tahoma" pitchFamily="34" charset="0"/>
              <a:ea typeface="Tahoma" pitchFamily="34" charset="0"/>
              <a:cs typeface="Tahoma" pitchFamily="34" charset="0"/>
            </a:endParaRPr>
          </a:p>
          <a:p>
            <a:pPr>
              <a:defRPr/>
            </a:pPr>
            <a:r>
              <a:rPr lang="en-US" sz="2400" dirty="0">
                <a:latin typeface="Tahoma" pitchFamily="34" charset="0"/>
                <a:ea typeface="Tahoma" pitchFamily="34" charset="0"/>
                <a:cs typeface="Tahoma" pitchFamily="34" charset="0"/>
              </a:rPr>
              <a:t>Maternal hypotension</a:t>
            </a:r>
          </a:p>
          <a:p>
            <a:pPr>
              <a:defRPr/>
            </a:pPr>
            <a:r>
              <a:rPr lang="en-US" sz="2400" dirty="0">
                <a:latin typeface="Tahoma" pitchFamily="34" charset="0"/>
                <a:ea typeface="Tahoma" pitchFamily="34" charset="0"/>
                <a:cs typeface="Tahoma" pitchFamily="34" charset="0"/>
              </a:rPr>
              <a:t>Cardiopulmonary diseases</a:t>
            </a:r>
          </a:p>
          <a:p>
            <a:pPr>
              <a:defRPr/>
            </a:pPr>
            <a:r>
              <a:rPr lang="en-US" sz="2400" dirty="0">
                <a:latin typeface="Tahoma" pitchFamily="34" charset="0"/>
                <a:ea typeface="Tahoma" pitchFamily="34" charset="0"/>
                <a:cs typeface="Tahoma" pitchFamily="34" charset="0"/>
              </a:rPr>
              <a:t>Placental abruption</a:t>
            </a:r>
          </a:p>
          <a:p>
            <a:pPr>
              <a:defRPr/>
            </a:pPr>
            <a:r>
              <a:rPr lang="en-US" sz="2400" dirty="0">
                <a:latin typeface="Tahoma" pitchFamily="34" charset="0"/>
                <a:ea typeface="Tahoma" pitchFamily="34" charset="0"/>
                <a:cs typeface="Tahoma" pitchFamily="34" charset="0"/>
              </a:rPr>
              <a:t>Maternal hypertension </a:t>
            </a:r>
          </a:p>
          <a:p>
            <a:pPr>
              <a:defRPr/>
            </a:pPr>
            <a:r>
              <a:rPr lang="en-US" sz="2400" dirty="0">
                <a:latin typeface="Tahoma" pitchFamily="34" charset="0"/>
                <a:ea typeface="Tahoma" pitchFamily="34" charset="0"/>
                <a:cs typeface="Tahoma" pitchFamily="34" charset="0"/>
              </a:rPr>
              <a:t>Preeclampsia/</a:t>
            </a:r>
            <a:r>
              <a:rPr lang="en-US" sz="2400" dirty="0" err="1">
                <a:latin typeface="Tahoma" pitchFamily="34" charset="0"/>
                <a:ea typeface="Tahoma" pitchFamily="34" charset="0"/>
                <a:cs typeface="Tahoma" pitchFamily="34" charset="0"/>
              </a:rPr>
              <a:t>eclampsia</a:t>
            </a:r>
            <a:endParaRPr lang="en-US" sz="2400" dirty="0">
              <a:latin typeface="Tahoma" pitchFamily="34" charset="0"/>
              <a:ea typeface="Tahoma" pitchFamily="34" charset="0"/>
              <a:cs typeface="Tahoma" pitchFamily="34" charset="0"/>
            </a:endParaRPr>
          </a:p>
          <a:p>
            <a:pPr>
              <a:defRPr/>
            </a:pPr>
            <a:r>
              <a:rPr lang="en-US" sz="2400" dirty="0">
                <a:latin typeface="Tahoma" pitchFamily="34" charset="0"/>
                <a:ea typeface="Tahoma" pitchFamily="34" charset="0"/>
                <a:cs typeface="Tahoma" pitchFamily="34" charset="0"/>
              </a:rPr>
              <a:t>Maternal diabetes </a:t>
            </a:r>
          </a:p>
          <a:p>
            <a:pPr>
              <a:defRPr/>
            </a:pPr>
            <a:r>
              <a:rPr lang="en-US" sz="2400" dirty="0">
                <a:latin typeface="Tahoma" pitchFamily="34" charset="0"/>
                <a:ea typeface="Tahoma" pitchFamily="34" charset="0"/>
                <a:cs typeface="Tahoma" pitchFamily="34" charset="0"/>
              </a:rPr>
              <a:t>Bleeding, shock</a:t>
            </a:r>
          </a:p>
          <a:p>
            <a:pPr marL="571500" indent="-571500">
              <a:buFont typeface="Wingdings 2" pitchFamily="18" charset="2"/>
              <a:buNone/>
              <a:defRPr/>
            </a:pPr>
            <a:r>
              <a:rPr lang="en-US" sz="2400" b="1" i="1" dirty="0">
                <a:solidFill>
                  <a:srgbClr val="002060"/>
                </a:solidFill>
                <a:latin typeface="Tahoma" pitchFamily="34" charset="0"/>
                <a:ea typeface="Tahoma" pitchFamily="34" charset="0"/>
                <a:cs typeface="Tahoma" pitchFamily="34" charset="0"/>
              </a:rPr>
              <a:t>II.  </a:t>
            </a:r>
            <a:r>
              <a:rPr lang="en-US" sz="2400" b="1" i="1" u="sng" dirty="0">
                <a:solidFill>
                  <a:srgbClr val="002060"/>
                </a:solidFill>
                <a:latin typeface="Tahoma" pitchFamily="34" charset="0"/>
                <a:ea typeface="Tahoma" pitchFamily="34" charset="0"/>
                <a:cs typeface="Tahoma" pitchFamily="34" charset="0"/>
              </a:rPr>
              <a:t>Intrapartum </a:t>
            </a:r>
            <a:endParaRPr lang="en-US" sz="2400" i="1" dirty="0">
              <a:solidFill>
                <a:srgbClr val="002060"/>
              </a:solidFill>
              <a:latin typeface="Tahoma" pitchFamily="34" charset="0"/>
              <a:ea typeface="Tahoma" pitchFamily="34" charset="0"/>
              <a:cs typeface="Tahoma" pitchFamily="34" charset="0"/>
            </a:endParaRPr>
          </a:p>
          <a:p>
            <a:pPr>
              <a:defRPr/>
            </a:pPr>
            <a:r>
              <a:rPr lang="en-US" sz="2400" dirty="0">
                <a:latin typeface="Tahoma" pitchFamily="34" charset="0"/>
                <a:ea typeface="Tahoma" pitchFamily="34" charset="0"/>
                <a:cs typeface="Tahoma" pitchFamily="34" charset="0"/>
              </a:rPr>
              <a:t>Problems with </a:t>
            </a:r>
            <a:r>
              <a:rPr lang="en-US" sz="2400" dirty="0">
                <a:solidFill>
                  <a:srgbClr val="7030A0"/>
                </a:solidFill>
                <a:latin typeface="Tahoma" pitchFamily="34" charset="0"/>
                <a:ea typeface="Tahoma" pitchFamily="34" charset="0"/>
                <a:cs typeface="Tahoma" pitchFamily="34" charset="0"/>
              </a:rPr>
              <a:t>umbilical</a:t>
            </a:r>
            <a:r>
              <a:rPr lang="en-US" sz="2400" dirty="0">
                <a:latin typeface="Tahoma" pitchFamily="34" charset="0"/>
                <a:ea typeface="Tahoma" pitchFamily="34" charset="0"/>
                <a:cs typeface="Tahoma" pitchFamily="34" charset="0"/>
              </a:rPr>
              <a:t> circulation (</a:t>
            </a:r>
            <a:r>
              <a:rPr lang="en-US" sz="2400" dirty="0" err="1">
                <a:latin typeface="Tahoma" pitchFamily="34" charset="0"/>
                <a:ea typeface="Tahoma" pitchFamily="34" charset="0"/>
                <a:cs typeface="Tahoma" pitchFamily="34" charset="0"/>
              </a:rPr>
              <a:t>Eg</a:t>
            </a:r>
            <a:r>
              <a:rPr lang="en-US" sz="2400" dirty="0">
                <a:latin typeface="Tahoma" pitchFamily="34" charset="0"/>
                <a:ea typeface="Tahoma" pitchFamily="34" charset="0"/>
                <a:cs typeface="Tahoma" pitchFamily="34" charset="0"/>
              </a:rPr>
              <a:t>. Cord </a:t>
            </a:r>
            <a:r>
              <a:rPr lang="en-US" sz="2400" dirty="0" err="1">
                <a:latin typeface="Tahoma" pitchFamily="34" charset="0"/>
                <a:ea typeface="Tahoma" pitchFamily="34" charset="0"/>
                <a:cs typeface="Tahoma" pitchFamily="34" charset="0"/>
              </a:rPr>
              <a:t>prolapse</a:t>
            </a:r>
            <a:r>
              <a:rPr lang="en-US" sz="2400" dirty="0">
                <a:latin typeface="Tahoma" pitchFamily="34" charset="0"/>
                <a:ea typeface="Tahoma" pitchFamily="34" charset="0"/>
                <a:cs typeface="Tahoma" pitchFamily="34" charset="0"/>
              </a:rPr>
              <a:t>)</a:t>
            </a:r>
          </a:p>
          <a:p>
            <a:pPr>
              <a:defRPr/>
            </a:pPr>
            <a:r>
              <a:rPr lang="en-US" sz="2400" dirty="0">
                <a:latin typeface="Tahoma" pitchFamily="34" charset="0"/>
                <a:ea typeface="Tahoma" pitchFamily="34" charset="0"/>
                <a:cs typeface="Tahoma" pitchFamily="34" charset="0"/>
              </a:rPr>
              <a:t>Meconium aspiration</a:t>
            </a:r>
          </a:p>
          <a:p>
            <a:pPr>
              <a:defRPr/>
            </a:pPr>
            <a:r>
              <a:rPr lang="en-US" sz="2400" dirty="0">
                <a:latin typeface="Tahoma" pitchFamily="34" charset="0"/>
                <a:ea typeface="Tahoma" pitchFamily="34" charset="0"/>
                <a:cs typeface="Tahoma" pitchFamily="34" charset="0"/>
              </a:rPr>
              <a:t>Prolonged labor (maternal/ fetal causes) </a:t>
            </a: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a:buFont typeface="Wingdings 2" pitchFamily="18" charset="2"/>
              <a:buNone/>
              <a:defRPr/>
            </a:pPr>
            <a:r>
              <a:rPr lang="en-US" sz="2400" b="1" i="1" dirty="0">
                <a:solidFill>
                  <a:srgbClr val="002060"/>
                </a:solidFill>
                <a:latin typeface="Tahoma" pitchFamily="34" charset="0"/>
                <a:ea typeface="Tahoma" pitchFamily="34" charset="0"/>
                <a:cs typeface="Tahoma" pitchFamily="34" charset="0"/>
              </a:rPr>
              <a:t>III. </a:t>
            </a:r>
            <a:r>
              <a:rPr lang="en-US" sz="2400" b="1" i="1" u="sng" dirty="0" err="1">
                <a:solidFill>
                  <a:srgbClr val="002060"/>
                </a:solidFill>
                <a:latin typeface="Tahoma" pitchFamily="34" charset="0"/>
                <a:ea typeface="Tahoma" pitchFamily="34" charset="0"/>
                <a:cs typeface="Tahoma" pitchFamily="34" charset="0"/>
              </a:rPr>
              <a:t>Postpartal</a:t>
            </a:r>
            <a:r>
              <a:rPr lang="en-US" sz="2400" b="1" i="1" u="sng" dirty="0">
                <a:solidFill>
                  <a:srgbClr val="002060"/>
                </a:solidFill>
                <a:latin typeface="Tahoma" pitchFamily="34" charset="0"/>
                <a:ea typeface="Tahoma" pitchFamily="34" charset="0"/>
                <a:cs typeface="Tahoma" pitchFamily="34" charset="0"/>
              </a:rPr>
              <a:t> Asphyxia</a:t>
            </a:r>
            <a:endParaRPr lang="en-US" sz="2400" i="1" dirty="0">
              <a:solidFill>
                <a:srgbClr val="002060"/>
              </a:solidFill>
              <a:latin typeface="Tahoma" pitchFamily="34" charset="0"/>
              <a:ea typeface="Tahoma" pitchFamily="34" charset="0"/>
              <a:cs typeface="Tahoma" pitchFamily="34" charset="0"/>
            </a:endParaRPr>
          </a:p>
          <a:p>
            <a:pPr>
              <a:defRPr/>
            </a:pPr>
            <a:r>
              <a:rPr lang="en-US" sz="2400" dirty="0">
                <a:latin typeface="Tahoma" pitchFamily="34" charset="0"/>
                <a:ea typeface="Tahoma" pitchFamily="34" charset="0"/>
                <a:cs typeface="Tahoma" pitchFamily="34" charset="0"/>
              </a:rPr>
              <a:t>Cardiovascular abnormalities</a:t>
            </a:r>
          </a:p>
          <a:p>
            <a:pPr>
              <a:defRPr/>
            </a:pPr>
            <a:r>
              <a:rPr lang="en-US" sz="2400" dirty="0">
                <a:latin typeface="Tahoma" pitchFamily="34" charset="0"/>
                <a:ea typeface="Tahoma" pitchFamily="34" charset="0"/>
                <a:cs typeface="Tahoma" pitchFamily="34" charset="0"/>
              </a:rPr>
              <a:t>Pulmonary malformations</a:t>
            </a:r>
          </a:p>
          <a:p>
            <a:pPr>
              <a:defRPr/>
            </a:pPr>
            <a:r>
              <a:rPr lang="en-US" sz="2400" dirty="0">
                <a:latin typeface="Tahoma" pitchFamily="34" charset="0"/>
                <a:ea typeface="Tahoma" pitchFamily="34" charset="0"/>
                <a:cs typeface="Tahoma" pitchFamily="34" charset="0"/>
              </a:rPr>
              <a:t>Neurologic abnormalities</a:t>
            </a:r>
          </a:p>
          <a:p>
            <a:pPr>
              <a:defRPr/>
            </a:pPr>
            <a:r>
              <a:rPr lang="en-US" sz="2400" dirty="0">
                <a:latin typeface="Tahoma" pitchFamily="34" charset="0"/>
                <a:ea typeface="Tahoma" pitchFamily="34" charset="0"/>
                <a:cs typeface="Tahoma" pitchFamily="34" charset="0"/>
              </a:rPr>
              <a:t>Prematurity </a:t>
            </a:r>
          </a:p>
          <a:p>
            <a:pPr>
              <a:defRPr/>
            </a:pPr>
            <a:r>
              <a:rPr lang="en-US" sz="2400" dirty="0">
                <a:latin typeface="Tahoma" pitchFamily="34" charset="0"/>
                <a:ea typeface="Tahoma" pitchFamily="34" charset="0"/>
                <a:cs typeface="Tahoma" pitchFamily="34" charset="0"/>
              </a:rPr>
              <a:t>Severe infections </a:t>
            </a:r>
          </a:p>
          <a:p>
            <a:pPr>
              <a:defRPr/>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609600"/>
          </a:xfrm>
        </p:spPr>
        <p:txBody>
          <a:bodyPr/>
          <a:lstStyle/>
          <a:p>
            <a:r>
              <a:rPr lang="en-US" sz="2400" dirty="0" err="1">
                <a:latin typeface="Tahoma" pitchFamily="34" charset="0"/>
                <a:ea typeface="Tahoma" pitchFamily="34" charset="0"/>
                <a:cs typeface="Tahoma" pitchFamily="34" charset="0"/>
              </a:rPr>
              <a:t>Pathophysiology</a:t>
            </a:r>
            <a:r>
              <a:rPr lang="en-US" sz="2400" dirty="0">
                <a:latin typeface="Tahoma" pitchFamily="34" charset="0"/>
                <a:ea typeface="Tahoma" pitchFamily="34" charset="0"/>
                <a:cs typeface="Tahoma" pitchFamily="34" charset="0"/>
              </a:rPr>
              <a:t> </a:t>
            </a:r>
          </a:p>
        </p:txBody>
      </p:sp>
      <p:sp>
        <p:nvSpPr>
          <p:cNvPr id="5" name="Slide Number Placeholder 4"/>
          <p:cNvSpPr>
            <a:spLocks noGrp="1"/>
          </p:cNvSpPr>
          <p:nvPr>
            <p:ph type="sldNum" sz="quarter" idx="12"/>
          </p:nvPr>
        </p:nvSpPr>
        <p:spPr/>
        <p:txBody>
          <a:bodyPr/>
          <a:lstStyle/>
          <a:p>
            <a:pPr>
              <a:defRPr/>
            </a:pPr>
            <a:fld id="{551DD3A2-42EF-490F-884B-7F7007B1C41A}" type="slidenum">
              <a:rPr lang="en-US" smtClean="0"/>
              <a:pPr>
                <a:defRPr/>
              </a:pPr>
              <a:t>89</a:t>
            </a:fld>
            <a:endParaRPr lang="en-US" dirty="0"/>
          </a:p>
        </p:txBody>
      </p:sp>
      <p:sp>
        <p:nvSpPr>
          <p:cNvPr id="16387" name="Content Placeholder 2"/>
          <p:cNvSpPr>
            <a:spLocks noGrp="1"/>
          </p:cNvSpPr>
          <p:nvPr>
            <p:ph sz="quarter" idx="1"/>
          </p:nvPr>
        </p:nvSpPr>
        <p:spPr>
          <a:xfrm>
            <a:off x="457200" y="1295400"/>
            <a:ext cx="8229600" cy="5279136"/>
          </a:xfrm>
        </p:spPr>
        <p:txBody>
          <a:bodyPr/>
          <a:lstStyle/>
          <a:p>
            <a:r>
              <a:rPr lang="en-US" sz="2400" dirty="0">
                <a:latin typeface="Tahoma" pitchFamily="34" charset="0"/>
                <a:ea typeface="Tahoma" pitchFamily="34" charset="0"/>
                <a:cs typeface="Tahoma" pitchFamily="34" charset="0"/>
              </a:rPr>
              <a:t>Factors which result in </a:t>
            </a:r>
            <a:r>
              <a:rPr lang="en-US" sz="2400" dirty="0">
                <a:solidFill>
                  <a:srgbClr val="FF0000"/>
                </a:solidFill>
                <a:latin typeface="Tahoma" pitchFamily="34" charset="0"/>
                <a:ea typeface="Tahoma" pitchFamily="34" charset="0"/>
                <a:cs typeface="Tahoma" pitchFamily="34" charset="0"/>
              </a:rPr>
              <a:t>low </a:t>
            </a:r>
            <a:r>
              <a:rPr lang="en-US" sz="2400" dirty="0">
                <a:latin typeface="Tahoma" pitchFamily="34" charset="0"/>
                <a:ea typeface="Tahoma" pitchFamily="34" charset="0"/>
                <a:cs typeface="Tahoma" pitchFamily="34" charset="0"/>
              </a:rPr>
              <a:t>oxygen delivery to the newborn the initial response is </a:t>
            </a:r>
            <a:r>
              <a:rPr lang="en-US" sz="2400" b="1" u="sng" dirty="0">
                <a:solidFill>
                  <a:srgbClr val="002060"/>
                </a:solidFill>
                <a:latin typeface="Tahoma" pitchFamily="34" charset="0"/>
                <a:ea typeface="Tahoma" pitchFamily="34" charset="0"/>
                <a:cs typeface="Tahoma" pitchFamily="34" charset="0"/>
              </a:rPr>
              <a:t>increased respiratory rate </a:t>
            </a:r>
            <a:r>
              <a:rPr lang="en-US" sz="2400" dirty="0">
                <a:latin typeface="Tahoma" pitchFamily="34" charset="0"/>
                <a:ea typeface="Tahoma" pitchFamily="34" charset="0"/>
                <a:cs typeface="Tahoma" pitchFamily="34" charset="0"/>
              </a:rPr>
              <a:t>followed by </a:t>
            </a:r>
            <a:r>
              <a:rPr lang="en-US" sz="2400" b="1" u="sng" dirty="0">
                <a:solidFill>
                  <a:srgbClr val="002060"/>
                </a:solidFill>
                <a:latin typeface="Tahoma" pitchFamily="34" charset="0"/>
                <a:ea typeface="Tahoma" pitchFamily="34" charset="0"/>
                <a:cs typeface="Tahoma" pitchFamily="34" charset="0"/>
              </a:rPr>
              <a:t>apnea. </a:t>
            </a:r>
          </a:p>
          <a:p>
            <a:r>
              <a:rPr lang="en-US" sz="2400" dirty="0">
                <a:latin typeface="Tahoma" pitchFamily="34" charset="0"/>
                <a:ea typeface="Tahoma" pitchFamily="34" charset="0"/>
                <a:cs typeface="Tahoma" pitchFamily="34" charset="0"/>
              </a:rPr>
              <a:t>If asphyxia is </a:t>
            </a:r>
            <a:r>
              <a:rPr lang="en-US" sz="2400" dirty="0">
                <a:solidFill>
                  <a:srgbClr val="FF0000"/>
                </a:solidFill>
                <a:latin typeface="Tahoma" pitchFamily="34" charset="0"/>
                <a:ea typeface="Tahoma" pitchFamily="34" charset="0"/>
                <a:cs typeface="Tahoma" pitchFamily="34" charset="0"/>
              </a:rPr>
              <a:t>prolonged</a:t>
            </a:r>
            <a:r>
              <a:rPr lang="en-US" sz="2400" dirty="0">
                <a:latin typeface="Tahoma" pitchFamily="34" charset="0"/>
                <a:ea typeface="Tahoma" pitchFamily="34" charset="0"/>
                <a:cs typeface="Tahoma" pitchFamily="34" charset="0"/>
              </a:rPr>
              <a:t> the following two scenario’s would happen:</a:t>
            </a:r>
          </a:p>
          <a:p>
            <a:pPr>
              <a:buNone/>
            </a:pP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1) Brief asphyxia: </a:t>
            </a:r>
          </a:p>
          <a:p>
            <a:pPr lvl="1">
              <a:buBlip>
                <a:blip r:embed="rId2"/>
              </a:buBlip>
            </a:pPr>
            <a:r>
              <a:rPr lang="en-US" sz="2200" b="1" dirty="0">
                <a:latin typeface="Tahoma" pitchFamily="34" charset="0"/>
                <a:ea typeface="Tahoma" pitchFamily="34" charset="0"/>
                <a:cs typeface="Tahoma" pitchFamily="34" charset="0"/>
              </a:rPr>
              <a:t>Transient  ꜛ</a:t>
            </a:r>
            <a:r>
              <a:rPr lang="en-US" sz="2200" b="1" dirty="0" err="1">
                <a:latin typeface="Tahoma" pitchFamily="34" charset="0"/>
                <a:ea typeface="Tahoma" pitchFamily="34" charset="0"/>
                <a:cs typeface="Tahoma" pitchFamily="34" charset="0"/>
              </a:rPr>
              <a:t>ed</a:t>
            </a:r>
            <a:r>
              <a:rPr lang="en-US" sz="2200" b="1" dirty="0">
                <a:latin typeface="Tahoma" pitchFamily="34" charset="0"/>
                <a:ea typeface="Tahoma" pitchFamily="34" charset="0"/>
                <a:cs typeface="Tahoma" pitchFamily="34" charset="0"/>
              </a:rPr>
              <a:t>  </a:t>
            </a:r>
            <a:r>
              <a:rPr lang="en-US" sz="2200" b="1" dirty="0">
                <a:solidFill>
                  <a:srgbClr val="FF0000"/>
                </a:solidFill>
                <a:latin typeface="Tahoma" pitchFamily="34" charset="0"/>
                <a:ea typeface="Tahoma" pitchFamily="34" charset="0"/>
                <a:cs typeface="Tahoma" pitchFamily="34" charset="0"/>
              </a:rPr>
              <a:t>followed</a:t>
            </a:r>
            <a:r>
              <a:rPr lang="en-US" sz="2200" b="1" dirty="0">
                <a:latin typeface="Tahoma" pitchFamily="34" charset="0"/>
                <a:ea typeface="Tahoma" pitchFamily="34" charset="0"/>
                <a:cs typeface="Tahoma" pitchFamily="34" charset="0"/>
              </a:rPr>
              <a:t> by a decreased in HR, elevation of BP </a:t>
            </a:r>
            <a:r>
              <a:rPr lang="en-US" sz="2200" dirty="0">
                <a:latin typeface="Tahoma" pitchFamily="34" charset="0"/>
                <a:ea typeface="Tahoma" pitchFamily="34" charset="0"/>
                <a:cs typeface="Tahoma" pitchFamily="34" charset="0"/>
              </a:rPr>
              <a:t>and essentially there will be </a:t>
            </a:r>
            <a:r>
              <a:rPr lang="en-US" sz="2200" dirty="0">
                <a:solidFill>
                  <a:srgbClr val="7030A0"/>
                </a:solidFill>
                <a:latin typeface="Tahoma" pitchFamily="34" charset="0"/>
                <a:ea typeface="Tahoma" pitchFamily="34" charset="0"/>
                <a:cs typeface="Tahoma" pitchFamily="34" charset="0"/>
              </a:rPr>
              <a:t>redistribution</a:t>
            </a:r>
            <a:r>
              <a:rPr lang="en-US" sz="2200" dirty="0">
                <a:latin typeface="Tahoma" pitchFamily="34" charset="0"/>
                <a:ea typeface="Tahoma" pitchFamily="34" charset="0"/>
                <a:cs typeface="Tahoma" pitchFamily="34" charset="0"/>
              </a:rPr>
              <a:t> of cardiac output. </a:t>
            </a:r>
          </a:p>
          <a:p>
            <a:pPr lvl="1">
              <a:buBlip>
                <a:blip r:embed="rId2"/>
              </a:buBlip>
            </a:pPr>
            <a:r>
              <a:rPr lang="en-US" sz="2200" dirty="0">
                <a:latin typeface="Tahoma" pitchFamily="34" charset="0"/>
                <a:ea typeface="Tahoma" pitchFamily="34" charset="0"/>
                <a:cs typeface="Tahoma" pitchFamily="34" charset="0"/>
              </a:rPr>
              <a:t>It is followed by increased blood flow to brain, heart and adrenal glands which is referred to as </a:t>
            </a:r>
            <a:r>
              <a:rPr lang="en-US" sz="2200" dirty="0">
                <a:solidFill>
                  <a:srgbClr val="00B050"/>
                </a:solidFill>
                <a:latin typeface="Tahoma" pitchFamily="34" charset="0"/>
                <a:ea typeface="Tahoma" pitchFamily="34" charset="0"/>
                <a:cs typeface="Tahoma" pitchFamily="34" charset="0"/>
              </a:rPr>
              <a:t>DIVING REFLEX.</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944562"/>
          </a:xfrm>
        </p:spPr>
        <p:txBody>
          <a:bodyPr/>
          <a:lstStyle/>
          <a:p>
            <a:r>
              <a:rPr lang="en-US" dirty="0"/>
              <a:t>Cont’d</a:t>
            </a:r>
          </a:p>
        </p:txBody>
      </p:sp>
      <p:sp>
        <p:nvSpPr>
          <p:cNvPr id="3" name="Content Placeholder 2"/>
          <p:cNvSpPr>
            <a:spLocks noGrp="1"/>
          </p:cNvSpPr>
          <p:nvPr>
            <p:ph idx="1"/>
          </p:nvPr>
        </p:nvSpPr>
        <p:spPr>
          <a:xfrm>
            <a:off x="1143000" y="1143000"/>
            <a:ext cx="7696200" cy="5410200"/>
          </a:xfrm>
        </p:spPr>
        <p:txBody>
          <a:bodyPr>
            <a:normAutofit/>
          </a:bodyPr>
          <a:lstStyle/>
          <a:p>
            <a:pPr lvl="1"/>
            <a:r>
              <a:rPr lang="en-US" dirty="0"/>
              <a:t>Complications during delivery like </a:t>
            </a:r>
            <a:r>
              <a:rPr lang="en-US" dirty="0" err="1"/>
              <a:t>p.previa</a:t>
            </a:r>
            <a:r>
              <a:rPr lang="en-US" dirty="0"/>
              <a:t>, abruption</a:t>
            </a:r>
          </a:p>
          <a:p>
            <a:pPr lvl="1"/>
            <a:r>
              <a:rPr lang="en-US" dirty="0" err="1"/>
              <a:t>Meconium</a:t>
            </a:r>
            <a:r>
              <a:rPr lang="en-US" dirty="0"/>
              <a:t> in amniotic fluid</a:t>
            </a:r>
          </a:p>
          <a:p>
            <a:pPr lvl="1"/>
            <a:r>
              <a:rPr lang="en-US" dirty="0"/>
              <a:t>Trauma sustained during birth process</a:t>
            </a:r>
          </a:p>
          <a:p>
            <a:pPr lvl="1"/>
            <a:r>
              <a:rPr lang="en-US" dirty="0"/>
              <a:t>The mode of delivery </a:t>
            </a:r>
          </a:p>
          <a:p>
            <a:pPr lvl="1"/>
            <a:r>
              <a:rPr lang="en-US" dirty="0"/>
              <a:t>The need of resuscitation in the immediate neonatal period </a:t>
            </a:r>
          </a:p>
          <a:p>
            <a:r>
              <a:rPr lang="en-US" dirty="0">
                <a:solidFill>
                  <a:schemeClr val="accent1"/>
                </a:solidFill>
              </a:rPr>
              <a:t>History of presentation</a:t>
            </a:r>
          </a:p>
          <a:p>
            <a:pPr lvl="1"/>
            <a:r>
              <a:rPr lang="en-US" dirty="0"/>
              <a:t>Time of onset of distress</a:t>
            </a:r>
          </a:p>
          <a:p>
            <a:pPr lvl="1"/>
            <a:r>
              <a:rPr lang="en-US" dirty="0"/>
              <a:t>Gradual improvement or deterioration</a:t>
            </a:r>
          </a:p>
          <a:p>
            <a:pPr lvl="1"/>
            <a:r>
              <a:rPr lang="en-US" dirty="0"/>
              <a:t>Feeding problems</a:t>
            </a:r>
          </a:p>
          <a:p>
            <a:endParaRPr lang="en-US" dirty="0"/>
          </a:p>
        </p:txBody>
      </p:sp>
      <p:sp>
        <p:nvSpPr>
          <p:cNvPr id="5" name="Slide Number Placeholder 4"/>
          <p:cNvSpPr>
            <a:spLocks noGrp="1"/>
          </p:cNvSpPr>
          <p:nvPr>
            <p:ph type="sldNum" sz="quarter" idx="12"/>
          </p:nvPr>
        </p:nvSpPr>
        <p:spPr/>
        <p:txBody>
          <a:bodyPr/>
          <a:lstStyle/>
          <a:p>
            <a:fld id="{C4365CF8-166D-4325-95FA-0520A0B16808}" type="slidenum">
              <a:rPr lang="en-US" smtClean="0"/>
              <a:pPr/>
              <a:t>9</a:t>
            </a:fld>
            <a:endParaRPr lang="en-US"/>
          </a:p>
        </p:txBody>
      </p:sp>
    </p:spTree>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38200"/>
            <a:ext cx="8229600" cy="685800"/>
          </a:xfrm>
        </p:spPr>
        <p:txBody>
          <a:bodyPr/>
          <a:lstStyle/>
          <a:p>
            <a:endParaRPr lang="en-US" sz="24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1F118462-96A4-43B5-B4ED-B1875FBED9C0}" type="slidenum">
              <a:rPr lang="en-US" smtClean="0"/>
              <a:pPr>
                <a:defRPr/>
              </a:pPr>
              <a:t>90</a:t>
            </a:fld>
            <a:endParaRPr lang="en-US" dirty="0"/>
          </a:p>
        </p:txBody>
      </p:sp>
      <p:sp>
        <p:nvSpPr>
          <p:cNvPr id="18435" name="Content Placeholder 2"/>
          <p:cNvSpPr>
            <a:spLocks noGrp="1"/>
          </p:cNvSpPr>
          <p:nvPr>
            <p:ph sz="quarter" idx="1"/>
          </p:nvPr>
        </p:nvSpPr>
        <p:spPr>
          <a:xfrm>
            <a:off x="457200" y="1600200"/>
            <a:ext cx="8001000" cy="4800600"/>
          </a:xfrm>
        </p:spPr>
        <p:txBody>
          <a:bodyPr/>
          <a:lstStyle/>
          <a:p>
            <a:pPr>
              <a:buNone/>
            </a:pPr>
            <a:r>
              <a:rPr lang="en-US" sz="2400" dirty="0">
                <a:latin typeface="Tahoma" pitchFamily="34" charset="0"/>
                <a:ea typeface="Tahoma" pitchFamily="34" charset="0"/>
                <a:cs typeface="Tahoma" pitchFamily="34" charset="0"/>
              </a:rPr>
              <a:t>2.Prolonged asphyxia:</a:t>
            </a:r>
          </a:p>
          <a:p>
            <a:pPr>
              <a:buBlip>
                <a:blip r:embed="rId2"/>
              </a:buBlip>
            </a:pPr>
            <a:r>
              <a:rPr lang="en-US" sz="2400" dirty="0">
                <a:latin typeface="Tahoma" pitchFamily="34" charset="0"/>
                <a:ea typeface="Tahoma" pitchFamily="34" charset="0"/>
                <a:cs typeface="Tahoma" pitchFamily="34" charset="0"/>
              </a:rPr>
              <a:t>Hypotension and </a:t>
            </a:r>
            <a:r>
              <a:rPr lang="en-US" sz="2400" dirty="0">
                <a:solidFill>
                  <a:srgbClr val="FF0000"/>
                </a:solidFill>
                <a:latin typeface="Tahoma" pitchFamily="34" charset="0"/>
                <a:ea typeface="Tahoma" pitchFamily="34" charset="0"/>
                <a:cs typeface="Tahoma" pitchFamily="34" charset="0"/>
              </a:rPr>
              <a:t>increased</a:t>
            </a:r>
            <a:r>
              <a:rPr lang="en-US" sz="2400" dirty="0">
                <a:latin typeface="Tahoma" pitchFamily="34" charset="0"/>
                <a:ea typeface="Tahoma" pitchFamily="34" charset="0"/>
                <a:cs typeface="Tahoma" pitchFamily="34" charset="0"/>
              </a:rPr>
              <a:t> anaerobic metabolism in the </a:t>
            </a:r>
            <a:r>
              <a:rPr lang="en-US" sz="2400" dirty="0">
                <a:solidFill>
                  <a:srgbClr val="FF0000"/>
                </a:solidFill>
                <a:latin typeface="Tahoma" pitchFamily="34" charset="0"/>
                <a:ea typeface="Tahoma" pitchFamily="34" charset="0"/>
                <a:cs typeface="Tahoma" pitchFamily="34" charset="0"/>
              </a:rPr>
              <a:t>brain</a:t>
            </a:r>
            <a:r>
              <a:rPr lang="en-US" sz="2400" dirty="0">
                <a:latin typeface="Tahoma" pitchFamily="34" charset="0"/>
                <a:ea typeface="Tahoma" pitchFamily="34" charset="0"/>
                <a:cs typeface="Tahoma" pitchFamily="34" charset="0"/>
              </a:rPr>
              <a:t>.</a:t>
            </a:r>
          </a:p>
          <a:p>
            <a:pPr>
              <a:buBlip>
                <a:blip r:embed="rId2"/>
              </a:buBlip>
            </a:pPr>
            <a:r>
              <a:rPr lang="en-US" sz="2400" dirty="0">
                <a:solidFill>
                  <a:srgbClr val="FF0000"/>
                </a:solidFill>
                <a:latin typeface="Tahoma" pitchFamily="34" charset="0"/>
                <a:ea typeface="Tahoma" pitchFamily="34" charset="0"/>
                <a:cs typeface="Tahoma" pitchFamily="34" charset="0"/>
              </a:rPr>
              <a:t>Followed</a:t>
            </a:r>
            <a:r>
              <a:rPr lang="en-US" sz="2400" dirty="0">
                <a:latin typeface="Tahoma" pitchFamily="34" charset="0"/>
                <a:ea typeface="Tahoma" pitchFamily="34" charset="0"/>
                <a:cs typeface="Tahoma" pitchFamily="34" charset="0"/>
              </a:rPr>
              <a:t> by anaerobic metabolism </a:t>
            </a:r>
            <a:r>
              <a:rPr lang="en-US" sz="2400" dirty="0">
                <a:solidFill>
                  <a:srgbClr val="FF0000"/>
                </a:solidFill>
                <a:latin typeface="Tahoma" pitchFamily="34" charset="0"/>
                <a:ea typeface="Tahoma" pitchFamily="34" charset="0"/>
                <a:cs typeface="Tahoma" pitchFamily="34" charset="0"/>
              </a:rPr>
              <a:t>letter</a:t>
            </a:r>
            <a:r>
              <a:rPr lang="en-US" sz="2400" dirty="0">
                <a:latin typeface="Tahoma" pitchFamily="34" charset="0"/>
                <a:ea typeface="Tahoma" pitchFamily="34" charset="0"/>
                <a:cs typeface="Tahoma" pitchFamily="34" charset="0"/>
              </a:rPr>
              <a:t> complicates energy failure, increased glucose metabolism and ATP depletion.</a:t>
            </a:r>
          </a:p>
          <a:p>
            <a:pPr>
              <a:buBlip>
                <a:blip r:embed="rId2"/>
              </a:buBlip>
            </a:pPr>
            <a:r>
              <a:rPr lang="en-US" sz="2400" dirty="0">
                <a:latin typeface="Tahoma" pitchFamily="34" charset="0"/>
                <a:ea typeface="Tahoma" pitchFamily="34" charset="0"/>
                <a:cs typeface="Tahoma" pitchFamily="34" charset="0"/>
              </a:rPr>
              <a:t>The final outcome is </a:t>
            </a:r>
            <a:r>
              <a:rPr lang="en-US" sz="2400" dirty="0">
                <a:solidFill>
                  <a:srgbClr val="FF0000"/>
                </a:solidFill>
                <a:latin typeface="Tahoma" pitchFamily="34" charset="0"/>
                <a:ea typeface="Tahoma" pitchFamily="34" charset="0"/>
                <a:cs typeface="Tahoma" pitchFamily="34" charset="0"/>
              </a:rPr>
              <a:t>diffuse cortical and subcortical injury.</a:t>
            </a:r>
          </a:p>
        </p:txBody>
      </p:sp>
    </p:spTree>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685801"/>
            <a:ext cx="7543800" cy="762000"/>
          </a:xfrm>
        </p:spPr>
        <p:txBody>
          <a:bodyPr>
            <a:normAutofit fontScale="90000"/>
          </a:bodyPr>
          <a:lstStyle/>
          <a:p>
            <a:br>
              <a:rPr lang="en-US" sz="2400" dirty="0">
                <a:latin typeface="Tahoma" pitchFamily="34" charset="0"/>
                <a:ea typeface="Tahoma" pitchFamily="34" charset="0"/>
                <a:cs typeface="Tahoma" pitchFamily="34" charset="0"/>
              </a:rPr>
            </a:br>
            <a:r>
              <a:rPr lang="en-US" sz="2400" b="1" dirty="0">
                <a:latin typeface="Tahoma" pitchFamily="34" charset="0"/>
                <a:ea typeface="Tahoma" pitchFamily="34" charset="0"/>
                <a:cs typeface="Tahoma" pitchFamily="34" charset="0"/>
              </a:rPr>
              <a:t>Biochemical alteration</a:t>
            </a:r>
            <a:endParaRPr lang="en-US" sz="24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9DCA0683-DA5E-43D4-8511-1864D3E09F8F}" type="slidenum">
              <a:rPr lang="en-US" smtClean="0"/>
              <a:pPr>
                <a:defRPr/>
              </a:pPr>
              <a:t>91</a:t>
            </a:fld>
            <a:endParaRPr lang="en-US" dirty="0"/>
          </a:p>
        </p:txBody>
      </p:sp>
      <p:sp>
        <p:nvSpPr>
          <p:cNvPr id="20483" name="Content Placeholder 2"/>
          <p:cNvSpPr>
            <a:spLocks noGrp="1"/>
          </p:cNvSpPr>
          <p:nvPr>
            <p:ph sz="quarter" idx="1"/>
          </p:nvPr>
        </p:nvSpPr>
        <p:spPr>
          <a:xfrm>
            <a:off x="457200" y="1676400"/>
            <a:ext cx="8229600" cy="4898136"/>
          </a:xfrm>
        </p:spPr>
        <p:txBody>
          <a:bodyPr/>
          <a:lstStyle/>
          <a:p>
            <a:r>
              <a:rPr lang="en-US" sz="2400" b="1" u="sng" dirty="0">
                <a:latin typeface="Tahoma" pitchFamily="34" charset="0"/>
                <a:ea typeface="Tahoma" pitchFamily="34" charset="0"/>
                <a:cs typeface="Tahoma" pitchFamily="34" charset="0"/>
              </a:rPr>
              <a:t>Energy failure </a:t>
            </a:r>
            <a:r>
              <a:rPr lang="en-US" sz="2400" b="1" u="sng" dirty="0">
                <a:solidFill>
                  <a:srgbClr val="FF0000"/>
                </a:solidFill>
                <a:latin typeface="Tahoma" pitchFamily="34" charset="0"/>
                <a:ea typeface="Tahoma" pitchFamily="34" charset="0"/>
                <a:cs typeface="Tahoma" pitchFamily="34" charset="0"/>
              </a:rPr>
              <a:t>impairs</a:t>
            </a:r>
            <a:r>
              <a:rPr lang="en-US" sz="2400" b="1" u="sng" dirty="0">
                <a:latin typeface="Tahoma" pitchFamily="34" charset="0"/>
                <a:ea typeface="Tahoma" pitchFamily="34" charset="0"/>
                <a:cs typeface="Tahoma" pitchFamily="34" charset="0"/>
              </a:rPr>
              <a:t> ion pump function </a:t>
            </a:r>
            <a:r>
              <a:rPr lang="en-US" sz="2400" dirty="0">
                <a:latin typeface="Tahoma" pitchFamily="34" charset="0"/>
                <a:ea typeface="Tahoma" pitchFamily="34" charset="0"/>
                <a:cs typeface="Tahoma" pitchFamily="34" charset="0"/>
              </a:rPr>
              <a:t>causing accumulation of </a:t>
            </a:r>
          </a:p>
          <a:p>
            <a:pPr lvl="1"/>
            <a:r>
              <a:rPr lang="en-US" sz="2200" dirty="0">
                <a:latin typeface="Tahoma" pitchFamily="34" charset="0"/>
                <a:ea typeface="Tahoma" pitchFamily="34" charset="0"/>
                <a:cs typeface="Tahoma" pitchFamily="34" charset="0"/>
              </a:rPr>
              <a:t>Intracellular Na, </a:t>
            </a:r>
            <a:r>
              <a:rPr lang="en-US" sz="2200" dirty="0" err="1">
                <a:latin typeface="Tahoma" pitchFamily="34" charset="0"/>
                <a:ea typeface="Tahoma" pitchFamily="34" charset="0"/>
                <a:cs typeface="Tahoma" pitchFamily="34" charset="0"/>
              </a:rPr>
              <a:t>Cl</a:t>
            </a:r>
            <a:r>
              <a:rPr lang="en-US" sz="2200" dirty="0">
                <a:latin typeface="Tahoma" pitchFamily="34" charset="0"/>
                <a:ea typeface="Tahoma" pitchFamily="34" charset="0"/>
                <a:cs typeface="Tahoma" pitchFamily="34" charset="0"/>
              </a:rPr>
              <a:t>, H2O, and Ca and </a:t>
            </a:r>
          </a:p>
          <a:p>
            <a:pPr lvl="1"/>
            <a:r>
              <a:rPr lang="en-US" sz="2200" dirty="0">
                <a:latin typeface="Tahoma" pitchFamily="34" charset="0"/>
                <a:ea typeface="Tahoma" pitchFamily="34" charset="0"/>
                <a:cs typeface="Tahoma" pitchFamily="34" charset="0"/>
              </a:rPr>
              <a:t>Extracellular K and neurotransmitters. </a:t>
            </a:r>
          </a:p>
          <a:p>
            <a:r>
              <a:rPr lang="en-US" sz="2400" b="1" u="sng" dirty="0">
                <a:latin typeface="Tahoma" pitchFamily="34" charset="0"/>
                <a:ea typeface="Tahoma" pitchFamily="34" charset="0"/>
                <a:cs typeface="Tahoma" pitchFamily="34" charset="0"/>
              </a:rPr>
              <a:t>Impaired oxidative </a:t>
            </a:r>
            <a:r>
              <a:rPr lang="en-US" sz="2400" b="1" u="sng" dirty="0" err="1">
                <a:latin typeface="Tahoma" pitchFamily="34" charset="0"/>
                <a:ea typeface="Tahoma" pitchFamily="34" charset="0"/>
                <a:cs typeface="Tahoma" pitchFamily="34" charset="0"/>
              </a:rPr>
              <a:t>phosphorylation</a:t>
            </a:r>
            <a:r>
              <a:rPr lang="en-US" sz="2400" b="1" u="sng"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occur either </a:t>
            </a:r>
            <a:r>
              <a:rPr lang="en-US" sz="2400" dirty="0">
                <a:solidFill>
                  <a:srgbClr val="FF0000"/>
                </a:solidFill>
                <a:latin typeface="Tahoma" pitchFamily="34" charset="0"/>
                <a:ea typeface="Tahoma" pitchFamily="34" charset="0"/>
                <a:cs typeface="Tahoma" pitchFamily="34" charset="0"/>
              </a:rPr>
              <a:t>primarily</a:t>
            </a:r>
            <a:r>
              <a:rPr lang="en-US" sz="2400" dirty="0">
                <a:latin typeface="Tahoma" pitchFamily="34" charset="0"/>
                <a:ea typeface="Tahoma" pitchFamily="34" charset="0"/>
                <a:cs typeface="Tahoma" pitchFamily="34" charset="0"/>
              </a:rPr>
              <a:t> during the insult or 6- 24 hours </a:t>
            </a:r>
            <a:r>
              <a:rPr lang="en-US" sz="2400" dirty="0">
                <a:solidFill>
                  <a:srgbClr val="FF0000"/>
                </a:solidFill>
                <a:latin typeface="Tahoma" pitchFamily="34" charset="0"/>
                <a:ea typeface="Tahoma" pitchFamily="34" charset="0"/>
                <a:cs typeface="Tahoma" pitchFamily="34" charset="0"/>
              </a:rPr>
              <a:t>after</a:t>
            </a:r>
            <a:r>
              <a:rPr lang="en-US" sz="2400" dirty="0">
                <a:latin typeface="Tahoma" pitchFamily="34" charset="0"/>
                <a:ea typeface="Tahoma" pitchFamily="34" charset="0"/>
                <a:cs typeface="Tahoma" pitchFamily="34" charset="0"/>
              </a:rPr>
              <a:t> the initiating event.</a:t>
            </a: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533400"/>
            <a:ext cx="7543800" cy="838200"/>
          </a:xfrm>
        </p:spPr>
        <p:txBody>
          <a:bodyPr>
            <a:normAutofit/>
          </a:bodyPr>
          <a:lstStyle/>
          <a:p>
            <a:r>
              <a:rPr lang="en-US" sz="2400" dirty="0">
                <a:latin typeface="Tahoma" pitchFamily="34" charset="0"/>
                <a:ea typeface="Tahoma" pitchFamily="34" charset="0"/>
                <a:cs typeface="Tahoma" pitchFamily="34" charset="0"/>
              </a:rPr>
              <a:t>Organ manifestations of PNA</a:t>
            </a:r>
          </a:p>
        </p:txBody>
      </p:sp>
      <p:sp>
        <p:nvSpPr>
          <p:cNvPr id="5" name="Slide Number Placeholder 4"/>
          <p:cNvSpPr>
            <a:spLocks noGrp="1"/>
          </p:cNvSpPr>
          <p:nvPr>
            <p:ph type="sldNum" sz="quarter" idx="12"/>
          </p:nvPr>
        </p:nvSpPr>
        <p:spPr/>
        <p:txBody>
          <a:bodyPr/>
          <a:lstStyle/>
          <a:p>
            <a:pPr>
              <a:defRPr/>
            </a:pPr>
            <a:fld id="{F3C351AA-BCD9-424A-9C17-27A5E65A8CE8}" type="slidenum">
              <a:rPr lang="en-US" smtClean="0"/>
              <a:pPr>
                <a:defRPr/>
              </a:pPr>
              <a:t>92</a:t>
            </a:fld>
            <a:endParaRPr lang="en-US" dirty="0"/>
          </a:p>
        </p:txBody>
      </p:sp>
      <p:sp>
        <p:nvSpPr>
          <p:cNvPr id="21507" name="Content Placeholder 2"/>
          <p:cNvSpPr>
            <a:spLocks noGrp="1"/>
          </p:cNvSpPr>
          <p:nvPr>
            <p:ph sz="quarter" idx="1"/>
          </p:nvPr>
        </p:nvSpPr>
        <p:spPr>
          <a:xfrm>
            <a:off x="304800" y="1371600"/>
            <a:ext cx="8382000" cy="5202936"/>
          </a:xfrm>
        </p:spPr>
        <p:txBody>
          <a:bodyPr>
            <a:normAutofit/>
          </a:bodyPr>
          <a:lstStyle/>
          <a:p>
            <a:pPr>
              <a:buNone/>
            </a:pPr>
            <a:r>
              <a:rPr lang="en-US" sz="2400" b="1" i="1" dirty="0">
                <a:latin typeface="Tahoma" pitchFamily="34" charset="0"/>
                <a:ea typeface="Tahoma" pitchFamily="34" charset="0"/>
                <a:cs typeface="Tahoma" pitchFamily="34" charset="0"/>
              </a:rPr>
              <a:t>CNS</a:t>
            </a:r>
          </a:p>
          <a:p>
            <a:pPr>
              <a:buFont typeface="Wingdings" pitchFamily="2" charset="2"/>
              <a:buChar char="ü"/>
            </a:pPr>
            <a:r>
              <a:rPr lang="en-US" sz="2400" dirty="0">
                <a:latin typeface="Tahoma" pitchFamily="34" charset="0"/>
                <a:ea typeface="Tahoma" pitchFamily="34" charset="0"/>
                <a:cs typeface="Tahoma" pitchFamily="34" charset="0"/>
              </a:rPr>
              <a:t>Is affected in </a:t>
            </a:r>
            <a:r>
              <a:rPr lang="en-US" sz="2400" dirty="0">
                <a:solidFill>
                  <a:srgbClr val="FF0000"/>
                </a:solidFill>
                <a:latin typeface="Tahoma" pitchFamily="34" charset="0"/>
                <a:ea typeface="Tahoma" pitchFamily="34" charset="0"/>
                <a:cs typeface="Tahoma" pitchFamily="34" charset="0"/>
              </a:rPr>
              <a:t>28</a:t>
            </a:r>
            <a:r>
              <a:rPr lang="en-US" sz="2400" dirty="0">
                <a:latin typeface="Tahoma" pitchFamily="34" charset="0"/>
                <a:ea typeface="Tahoma" pitchFamily="34" charset="0"/>
                <a:cs typeface="Tahoma" pitchFamily="34" charset="0"/>
              </a:rPr>
              <a:t>% and is the </a:t>
            </a:r>
            <a:r>
              <a:rPr lang="en-US" sz="2400" dirty="0">
                <a:solidFill>
                  <a:srgbClr val="FF0000"/>
                </a:solidFill>
                <a:latin typeface="Tahoma" pitchFamily="34" charset="0"/>
                <a:ea typeface="Tahoma" pitchFamily="34" charset="0"/>
                <a:cs typeface="Tahoma" pitchFamily="34" charset="0"/>
              </a:rPr>
              <a:t>commonest</a:t>
            </a:r>
            <a:r>
              <a:rPr lang="en-US" sz="2400" dirty="0">
                <a:latin typeface="Tahoma" pitchFamily="34" charset="0"/>
                <a:ea typeface="Tahoma" pitchFamily="34" charset="0"/>
                <a:cs typeface="Tahoma" pitchFamily="34" charset="0"/>
              </a:rPr>
              <a:t> cause of </a:t>
            </a:r>
            <a:r>
              <a:rPr lang="en-US" sz="2400" dirty="0">
                <a:solidFill>
                  <a:srgbClr val="FF0000"/>
                </a:solidFill>
                <a:latin typeface="Tahoma" pitchFamily="34" charset="0"/>
                <a:ea typeface="Tahoma" pitchFamily="34" charset="0"/>
                <a:cs typeface="Tahoma" pitchFamily="34" charset="0"/>
              </a:rPr>
              <a:t>long</a:t>
            </a:r>
            <a:r>
              <a:rPr lang="en-US" sz="2400" dirty="0">
                <a:latin typeface="Tahoma" pitchFamily="34" charset="0"/>
                <a:ea typeface="Tahoma" pitchFamily="34" charset="0"/>
                <a:cs typeface="Tahoma" pitchFamily="34" charset="0"/>
              </a:rPr>
              <a:t> term </a:t>
            </a:r>
            <a:r>
              <a:rPr lang="en-US" sz="2400" dirty="0">
                <a:solidFill>
                  <a:srgbClr val="FF0000"/>
                </a:solidFill>
                <a:latin typeface="Tahoma" pitchFamily="34" charset="0"/>
                <a:ea typeface="Tahoma" pitchFamily="34" charset="0"/>
                <a:cs typeface="Tahoma" pitchFamily="34" charset="0"/>
              </a:rPr>
              <a:t>morbidity</a:t>
            </a:r>
          </a:p>
          <a:p>
            <a:pPr>
              <a:buFont typeface="Wingdings" pitchFamily="2" charset="2"/>
              <a:buChar char="ü"/>
            </a:pPr>
            <a:r>
              <a:rPr lang="en-US" sz="2400" dirty="0">
                <a:latin typeface="Tahoma" pitchFamily="34" charset="0"/>
                <a:ea typeface="Tahoma" pitchFamily="34" charset="0"/>
                <a:cs typeface="Tahoma" pitchFamily="34" charset="0"/>
              </a:rPr>
              <a:t>It is encephalopathy caused by hypoxic- ischemic mechanism as underlying cause for the encephalopathy. </a:t>
            </a:r>
          </a:p>
          <a:p>
            <a:pPr>
              <a:buFont typeface="Wingdings" pitchFamily="2" charset="2"/>
              <a:buChar char="ü"/>
            </a:pPr>
            <a:r>
              <a:rPr lang="en-US" sz="2400" dirty="0">
                <a:latin typeface="Tahoma" pitchFamily="34" charset="0"/>
                <a:ea typeface="Tahoma" pitchFamily="34" charset="0"/>
                <a:cs typeface="Tahoma" pitchFamily="34" charset="0"/>
              </a:rPr>
              <a:t>According to </a:t>
            </a:r>
            <a:r>
              <a:rPr lang="en-US" sz="2400" dirty="0" err="1">
                <a:latin typeface="Tahoma" pitchFamily="34" charset="0"/>
                <a:ea typeface="Tahoma" pitchFamily="34" charset="0"/>
                <a:cs typeface="Tahoma" pitchFamily="34" charset="0"/>
              </a:rPr>
              <a:t>Saranat</a:t>
            </a:r>
            <a:r>
              <a:rPr lang="en-US" sz="2400" dirty="0">
                <a:latin typeface="Tahoma" pitchFamily="34" charset="0"/>
                <a:ea typeface="Tahoma" pitchFamily="34" charset="0"/>
                <a:cs typeface="Tahoma" pitchFamily="34" charset="0"/>
              </a:rPr>
              <a:t> stages of HIE, Clinical spectrums  includes mild, moderate or severe</a:t>
            </a:r>
            <a:r>
              <a:rPr lang="en-US" sz="2400" b="1"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a:buFont typeface="Wingdings 2" pitchFamily="18" charset="2"/>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1"/>
            <a:ext cx="7543800" cy="761999"/>
          </a:xfrm>
        </p:spPr>
        <p:txBody>
          <a:bodyPr>
            <a:normAutofit/>
          </a:bodyPr>
          <a:lstStyle/>
          <a:p>
            <a:r>
              <a:rPr lang="en-US" sz="2400" dirty="0">
                <a:latin typeface="Tahoma" pitchFamily="34" charset="0"/>
                <a:ea typeface="Tahoma" pitchFamily="34" charset="0"/>
                <a:cs typeface="Tahoma" pitchFamily="34" charset="0"/>
              </a:rPr>
              <a:t>Hypoxic - ischemic encephalopathy in </a:t>
            </a:r>
            <a:r>
              <a:rPr lang="en-US" sz="2400" dirty="0">
                <a:solidFill>
                  <a:srgbClr val="FF0000"/>
                </a:solidFill>
                <a:latin typeface="Tahoma" pitchFamily="34" charset="0"/>
                <a:ea typeface="Tahoma" pitchFamily="34" charset="0"/>
                <a:cs typeface="Tahoma" pitchFamily="34" charset="0"/>
              </a:rPr>
              <a:t>term</a:t>
            </a:r>
            <a:r>
              <a:rPr lang="en-US" sz="2400" dirty="0">
                <a:latin typeface="Tahoma" pitchFamily="34" charset="0"/>
                <a:ea typeface="Tahoma" pitchFamily="34" charset="0"/>
                <a:cs typeface="Tahoma" pitchFamily="34" charset="0"/>
              </a:rPr>
              <a:t> infants </a:t>
            </a:r>
          </a:p>
        </p:txBody>
      </p:sp>
      <p:sp>
        <p:nvSpPr>
          <p:cNvPr id="4" name="Slide Number Placeholder 3"/>
          <p:cNvSpPr>
            <a:spLocks noGrp="1"/>
          </p:cNvSpPr>
          <p:nvPr>
            <p:ph type="sldNum" sz="quarter" idx="12"/>
          </p:nvPr>
        </p:nvSpPr>
        <p:spPr/>
        <p:txBody>
          <a:bodyPr/>
          <a:lstStyle/>
          <a:p>
            <a:fld id="{8E0FC194-6EF8-4933-8E5C-9D3ADF54DC4F}" type="slidenum">
              <a:rPr lang="en-US" smtClean="0"/>
              <a:pPr/>
              <a:t>93</a:t>
            </a:fld>
            <a:endParaRPr lang="en-US"/>
          </a:p>
        </p:txBody>
      </p:sp>
      <p:pic>
        <p:nvPicPr>
          <p:cNvPr id="1027" name="Picture 3"/>
          <p:cNvPicPr>
            <a:picLocks noGrp="1" noChangeAspect="1" noChangeArrowheads="1"/>
          </p:cNvPicPr>
          <p:nvPr>
            <p:ph sz="quarter" idx="1"/>
          </p:nvPr>
        </p:nvPicPr>
        <p:blipFill>
          <a:blip r:embed="rId2"/>
          <a:stretch>
            <a:fillRect/>
          </a:stretch>
        </p:blipFill>
        <p:spPr bwMode="auto">
          <a:xfrm>
            <a:off x="0" y="1143000"/>
            <a:ext cx="8915400" cy="5181600"/>
          </a:xfrm>
          <a:prstGeom prst="rect">
            <a:avLst/>
          </a:prstGeom>
          <a:noFill/>
          <a:ln w="9525">
            <a:noFill/>
            <a:miter lim="800000"/>
            <a:headEnd/>
            <a:tailEnd/>
          </a:ln>
          <a:effectLst/>
        </p:spPr>
      </p:pic>
    </p:spTree>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274638"/>
            <a:ext cx="7772400" cy="792162"/>
          </a:xfrm>
        </p:spPr>
        <p:txBody>
          <a:bodyPr/>
          <a:lstStyle/>
          <a:p>
            <a:pPr algn="ctr"/>
            <a:r>
              <a:rPr lang="en-US" sz="2400" dirty="0">
                <a:latin typeface="Tahoma" pitchFamily="34" charset="0"/>
                <a:ea typeface="Tahoma" pitchFamily="34" charset="0"/>
                <a:cs typeface="Tahoma" pitchFamily="34" charset="0"/>
              </a:rPr>
              <a:t>Cont…</a:t>
            </a:r>
          </a:p>
        </p:txBody>
      </p:sp>
      <p:sp>
        <p:nvSpPr>
          <p:cNvPr id="5" name="Slide Number Placeholder 4"/>
          <p:cNvSpPr>
            <a:spLocks noGrp="1"/>
          </p:cNvSpPr>
          <p:nvPr>
            <p:ph type="sldNum" sz="quarter" idx="12"/>
          </p:nvPr>
        </p:nvSpPr>
        <p:spPr/>
        <p:txBody>
          <a:bodyPr/>
          <a:lstStyle/>
          <a:p>
            <a:pPr>
              <a:defRPr/>
            </a:pPr>
            <a:fld id="{7BB3FE5E-0A0E-4F89-9D82-4DAE96E4F694}" type="slidenum">
              <a:rPr lang="en-US" smtClean="0"/>
              <a:pPr>
                <a:defRPr/>
              </a:pPr>
              <a:t>94</a:t>
            </a:fld>
            <a:endParaRPr lang="en-US" dirty="0"/>
          </a:p>
        </p:txBody>
      </p:sp>
      <p:sp>
        <p:nvSpPr>
          <p:cNvPr id="22531" name="Content Placeholder 2"/>
          <p:cNvSpPr>
            <a:spLocks noGrp="1"/>
          </p:cNvSpPr>
          <p:nvPr>
            <p:ph sz="quarter" idx="1"/>
          </p:nvPr>
        </p:nvSpPr>
        <p:spPr>
          <a:xfrm>
            <a:off x="0" y="1219200"/>
            <a:ext cx="8991600" cy="5410200"/>
          </a:xfrm>
        </p:spPr>
        <p:txBody>
          <a:bodyPr>
            <a:normAutofit/>
          </a:bodyPr>
          <a:lstStyle/>
          <a:p>
            <a:pPr>
              <a:buNone/>
            </a:pPr>
            <a:r>
              <a:rPr lang="en-US" sz="2400" b="1" u="sng" dirty="0">
                <a:latin typeface="Tahoma" pitchFamily="34" charset="0"/>
                <a:ea typeface="Tahoma" pitchFamily="34" charset="0"/>
                <a:cs typeface="Tahoma" pitchFamily="34" charset="0"/>
              </a:rPr>
              <a:t>Seizures :</a:t>
            </a:r>
          </a:p>
          <a:p>
            <a:pPr lvl="1"/>
            <a:r>
              <a:rPr lang="en-US" sz="2200" dirty="0">
                <a:latin typeface="Tahoma" pitchFamily="34" charset="0"/>
                <a:ea typeface="Tahoma" pitchFamily="34" charset="0"/>
                <a:cs typeface="Tahoma" pitchFamily="34" charset="0"/>
              </a:rPr>
              <a:t> it occurs in  </a:t>
            </a:r>
            <a:r>
              <a:rPr lang="en-US" sz="2200" dirty="0" err="1">
                <a:latin typeface="Tahoma" pitchFamily="34" charset="0"/>
                <a:ea typeface="Tahoma" pitchFamily="34" charset="0"/>
                <a:cs typeface="Tahoma" pitchFamily="34" charset="0"/>
              </a:rPr>
              <a:t>upto</a:t>
            </a:r>
            <a:r>
              <a:rPr lang="en-US" sz="2200" dirty="0">
                <a:latin typeface="Tahoma" pitchFamily="34" charset="0"/>
                <a:ea typeface="Tahoma" pitchFamily="34" charset="0"/>
                <a:cs typeface="Tahoma" pitchFamily="34" charset="0"/>
              </a:rPr>
              <a:t> 50% of newborns with HIE, usually occurs </a:t>
            </a:r>
            <a:r>
              <a:rPr lang="en-US" sz="2200" dirty="0">
                <a:solidFill>
                  <a:srgbClr val="FF0000"/>
                </a:solidFill>
                <a:latin typeface="Tahoma" pitchFamily="34" charset="0"/>
                <a:ea typeface="Tahoma" pitchFamily="34" charset="0"/>
                <a:cs typeface="Tahoma" pitchFamily="34" charset="0"/>
              </a:rPr>
              <a:t>within</a:t>
            </a:r>
            <a:r>
              <a:rPr lang="en-US" sz="2200" dirty="0">
                <a:latin typeface="Tahoma" pitchFamily="34" charset="0"/>
                <a:ea typeface="Tahoma" pitchFamily="34" charset="0"/>
                <a:cs typeface="Tahoma" pitchFamily="34" charset="0"/>
              </a:rPr>
              <a:t> 24 hours after the insult. The causes of seizure includes </a:t>
            </a:r>
            <a:r>
              <a:rPr lang="en-US" sz="2200" dirty="0">
                <a:solidFill>
                  <a:srgbClr val="7030A0"/>
                </a:solidFill>
                <a:latin typeface="Tahoma" pitchFamily="34" charset="0"/>
                <a:ea typeface="Tahoma" pitchFamily="34" charset="0"/>
                <a:cs typeface="Tahoma" pitchFamily="34" charset="0"/>
              </a:rPr>
              <a:t>hypoglycemia</a:t>
            </a:r>
            <a:r>
              <a:rPr lang="en-US" sz="2200" dirty="0">
                <a:latin typeface="Tahoma" pitchFamily="34" charset="0"/>
                <a:ea typeface="Tahoma" pitchFamily="34" charset="0"/>
                <a:cs typeface="Tahoma" pitchFamily="34" charset="0"/>
              </a:rPr>
              <a:t>, </a:t>
            </a:r>
            <a:r>
              <a:rPr lang="en-US" sz="2200" dirty="0" err="1">
                <a:solidFill>
                  <a:srgbClr val="7030A0"/>
                </a:solidFill>
                <a:latin typeface="Tahoma" pitchFamily="34" charset="0"/>
                <a:ea typeface="Tahoma" pitchFamily="34" charset="0"/>
                <a:cs typeface="Tahoma" pitchFamily="34" charset="0"/>
              </a:rPr>
              <a:t>hypocalcemia</a:t>
            </a:r>
            <a:r>
              <a:rPr lang="en-US" sz="2200" dirty="0">
                <a:solidFill>
                  <a:srgbClr val="7030A0"/>
                </a:solidFill>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and </a:t>
            </a:r>
            <a:r>
              <a:rPr lang="en-US" sz="2200" dirty="0">
                <a:solidFill>
                  <a:srgbClr val="7030A0"/>
                </a:solidFill>
                <a:latin typeface="Tahoma" pitchFamily="34" charset="0"/>
                <a:ea typeface="Tahoma" pitchFamily="34" charset="0"/>
                <a:cs typeface="Tahoma" pitchFamily="34" charset="0"/>
              </a:rPr>
              <a:t>increased</a:t>
            </a:r>
            <a:r>
              <a:rPr lang="en-US" sz="2200" dirty="0">
                <a:latin typeface="Tahoma" pitchFamily="34" charset="0"/>
                <a:ea typeface="Tahoma" pitchFamily="34" charset="0"/>
                <a:cs typeface="Tahoma" pitchFamily="34" charset="0"/>
              </a:rPr>
              <a:t> ICP.</a:t>
            </a:r>
          </a:p>
          <a:p>
            <a:pPr>
              <a:buNone/>
            </a:pPr>
            <a:r>
              <a:rPr lang="en-US" sz="2400" b="1" u="sng" dirty="0">
                <a:latin typeface="Tahoma" pitchFamily="34" charset="0"/>
                <a:ea typeface="Tahoma" pitchFamily="34" charset="0"/>
                <a:cs typeface="Tahoma" pitchFamily="34" charset="0"/>
              </a:rPr>
              <a:t>Kidney and Adrenal gland  (50%):</a:t>
            </a:r>
          </a:p>
          <a:p>
            <a:pPr lvl="1"/>
            <a:r>
              <a:rPr lang="en-US" sz="2200" dirty="0">
                <a:latin typeface="Tahoma" pitchFamily="34" charset="0"/>
                <a:ea typeface="Tahoma" pitchFamily="34" charset="0"/>
                <a:cs typeface="Tahoma" pitchFamily="34" charset="0"/>
              </a:rPr>
              <a:t>Is the </a:t>
            </a:r>
            <a:r>
              <a:rPr lang="en-US" sz="2200" dirty="0">
                <a:solidFill>
                  <a:srgbClr val="FF0000"/>
                </a:solidFill>
                <a:latin typeface="Tahoma" pitchFamily="34" charset="0"/>
                <a:ea typeface="Tahoma" pitchFamily="34" charset="0"/>
                <a:cs typeface="Tahoma" pitchFamily="34" charset="0"/>
              </a:rPr>
              <a:t>commonest</a:t>
            </a:r>
            <a:r>
              <a:rPr lang="en-US" sz="2200" dirty="0">
                <a:latin typeface="Tahoma" pitchFamily="34" charset="0"/>
                <a:ea typeface="Tahoma" pitchFamily="34" charset="0"/>
                <a:cs typeface="Tahoma" pitchFamily="34" charset="0"/>
              </a:rPr>
              <a:t> organ affected by PNA</a:t>
            </a:r>
          </a:p>
          <a:p>
            <a:pPr lvl="1"/>
            <a:r>
              <a:rPr lang="en-US" sz="2200" dirty="0" err="1">
                <a:solidFill>
                  <a:srgbClr val="FF0000"/>
                </a:solidFill>
                <a:latin typeface="Tahoma" pitchFamily="34" charset="0"/>
                <a:ea typeface="Tahoma" pitchFamily="34" charset="0"/>
                <a:cs typeface="Tahoma" pitchFamily="34" charset="0"/>
              </a:rPr>
              <a:t>Oliguria</a:t>
            </a:r>
            <a:r>
              <a:rPr lang="en-US" sz="2200" dirty="0">
                <a:solidFill>
                  <a:srgbClr val="FF0000"/>
                </a:solidFill>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less than 0.5ml/kg/hr shows </a:t>
            </a:r>
            <a:r>
              <a:rPr lang="en-US" sz="2200" dirty="0">
                <a:solidFill>
                  <a:srgbClr val="FF0000"/>
                </a:solidFill>
                <a:latin typeface="Tahoma" pitchFamily="34" charset="0"/>
                <a:ea typeface="Tahoma" pitchFamily="34" charset="0"/>
                <a:cs typeface="Tahoma" pitchFamily="34" charset="0"/>
              </a:rPr>
              <a:t>advanced</a:t>
            </a:r>
            <a:r>
              <a:rPr lang="en-US" sz="2200" dirty="0">
                <a:latin typeface="Tahoma" pitchFamily="34" charset="0"/>
                <a:ea typeface="Tahoma" pitchFamily="34" charset="0"/>
                <a:cs typeface="Tahoma" pitchFamily="34" charset="0"/>
              </a:rPr>
              <a:t> PNA</a:t>
            </a:r>
          </a:p>
          <a:p>
            <a:pPr>
              <a:buFont typeface="Wingdings 2" pitchFamily="18" charset="2"/>
              <a:buNone/>
            </a:pPr>
            <a:endParaRPr lang="en-US" sz="2400" b="1" dirty="0">
              <a:latin typeface="Tahoma" pitchFamily="34" charset="0"/>
              <a:ea typeface="Tahoma" pitchFamily="34" charset="0"/>
              <a:cs typeface="Tahoma" pitchFamily="34" charset="0"/>
            </a:endParaRPr>
          </a:p>
          <a:p>
            <a:pPr>
              <a:buFont typeface="Wingdings 2" pitchFamily="18" charset="2"/>
              <a:buNone/>
            </a:pPr>
            <a:r>
              <a:rPr lang="en-US" sz="2400" b="1" u="sng" dirty="0">
                <a:latin typeface="Tahoma" pitchFamily="34" charset="0"/>
                <a:ea typeface="Tahoma" pitchFamily="34" charset="0"/>
                <a:cs typeface="Tahoma" pitchFamily="34" charset="0"/>
              </a:rPr>
              <a:t>CVS effects  (25%):</a:t>
            </a:r>
          </a:p>
          <a:p>
            <a:r>
              <a:rPr lang="en-US" sz="2400" dirty="0">
                <a:latin typeface="Tahoma" pitchFamily="34" charset="0"/>
                <a:ea typeface="Tahoma" pitchFamily="34" charset="0"/>
                <a:cs typeface="Tahoma" pitchFamily="34" charset="0"/>
              </a:rPr>
              <a:t>The acidosis causes  myocardial </a:t>
            </a:r>
            <a:r>
              <a:rPr lang="en-US" sz="2400" dirty="0">
                <a:solidFill>
                  <a:srgbClr val="FF0000"/>
                </a:solidFill>
                <a:latin typeface="Tahoma" pitchFamily="34" charset="0"/>
                <a:ea typeface="Tahoma" pitchFamily="34" charset="0"/>
                <a:cs typeface="Tahoma" pitchFamily="34" charset="0"/>
              </a:rPr>
              <a:t>depression</a:t>
            </a:r>
            <a:r>
              <a:rPr lang="en-US" sz="2400" dirty="0">
                <a:latin typeface="Tahoma" pitchFamily="34" charset="0"/>
                <a:ea typeface="Tahoma" pitchFamily="34" charset="0"/>
                <a:cs typeface="Tahoma" pitchFamily="34" charset="0"/>
              </a:rPr>
              <a:t> with myocardial ischemia, poor contractility, </a:t>
            </a:r>
            <a:r>
              <a:rPr lang="en-US" sz="2400" dirty="0">
                <a:solidFill>
                  <a:srgbClr val="7030A0"/>
                </a:solidFill>
                <a:latin typeface="Tahoma" pitchFamily="34" charset="0"/>
                <a:ea typeface="Tahoma" pitchFamily="34" charset="0"/>
                <a:cs typeface="Tahoma" pitchFamily="34" charset="0"/>
              </a:rPr>
              <a:t>tricuspid</a:t>
            </a:r>
            <a:r>
              <a:rPr lang="en-US" sz="2400" dirty="0">
                <a:latin typeface="Tahoma" pitchFamily="34" charset="0"/>
                <a:ea typeface="Tahoma" pitchFamily="34" charset="0"/>
                <a:cs typeface="Tahoma" pitchFamily="34" charset="0"/>
              </a:rPr>
              <a:t> insufficiency, hypotension and even shock.</a:t>
            </a:r>
          </a:p>
          <a:p>
            <a:r>
              <a:rPr lang="en-US" sz="2400" b="1" dirty="0">
                <a:latin typeface="Tahoma" pitchFamily="34" charset="0"/>
                <a:ea typeface="Tahoma" pitchFamily="34" charset="0"/>
                <a:cs typeface="Tahoma" pitchFamily="34" charset="0"/>
              </a:rPr>
              <a:t>ALL ORGANS ARE affected !!</a:t>
            </a:r>
          </a:p>
          <a:p>
            <a:endParaRPr lang="en-US"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Autofit/>
          </a:bodyPr>
          <a:lstStyle/>
          <a:p>
            <a:r>
              <a:rPr lang="en-US" sz="2400" b="1" dirty="0">
                <a:latin typeface="Tahoma" pitchFamily="34" charset="0"/>
                <a:ea typeface="Tahoma" pitchFamily="34" charset="0"/>
                <a:cs typeface="Tahoma" pitchFamily="34" charset="0"/>
              </a:rPr>
              <a:t>MULTIORGAN SYSTEMIC EFFECTS OF ASPHYXIA</a:t>
            </a:r>
            <a:endParaRPr lang="en-US" sz="2400"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8E0FC194-6EF8-4933-8E5C-9D3ADF54DC4F}" type="slidenum">
              <a:rPr lang="en-US" smtClean="0"/>
              <a:pPr/>
              <a:t>95</a:t>
            </a:fld>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304800" y="914400"/>
            <a:ext cx="8610600" cy="5334000"/>
          </a:xfrm>
          <a:prstGeom prst="rect">
            <a:avLst/>
          </a:prstGeom>
          <a:noFill/>
          <a:ln w="9525">
            <a:noFill/>
            <a:miter lim="800000"/>
            <a:headEnd/>
            <a:tailEnd/>
          </a:ln>
          <a:effectLst/>
        </p:spPr>
      </p:pic>
    </p:spTree>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487362"/>
          </a:xfrm>
        </p:spPr>
        <p:txBody>
          <a:bodyPr>
            <a:normAutofit fontScale="90000"/>
          </a:bodyPr>
          <a:lstStyle/>
          <a:p>
            <a:pPr algn="ctr"/>
            <a:br>
              <a:rPr lang="en-US" sz="2400" b="1" dirty="0">
                <a:latin typeface="Tahoma" pitchFamily="34" charset="0"/>
                <a:ea typeface="Tahoma" pitchFamily="34" charset="0"/>
                <a:cs typeface="Tahoma" pitchFamily="34" charset="0"/>
              </a:rPr>
            </a:br>
            <a:br>
              <a:rPr lang="en-US" sz="2400" dirty="0">
                <a:latin typeface="Tahoma" pitchFamily="34" charset="0"/>
                <a:ea typeface="Tahoma" pitchFamily="34" charset="0"/>
                <a:cs typeface="Tahoma" pitchFamily="34" charset="0"/>
              </a:rPr>
            </a:br>
            <a:br>
              <a:rPr lang="en-US" sz="2400" dirty="0">
                <a:latin typeface="Tahoma" pitchFamily="34" charset="0"/>
                <a:ea typeface="Tahoma" pitchFamily="34" charset="0"/>
                <a:cs typeface="Tahoma" pitchFamily="34" charset="0"/>
              </a:rPr>
            </a:br>
            <a:br>
              <a:rPr lang="en-US" sz="2400" dirty="0">
                <a:latin typeface="Tahoma" pitchFamily="34" charset="0"/>
                <a:ea typeface="Tahoma" pitchFamily="34" charset="0"/>
                <a:cs typeface="Tahoma" pitchFamily="34" charset="0"/>
              </a:rPr>
            </a:br>
            <a:br>
              <a:rPr lang="en-US" sz="2400" dirty="0">
                <a:latin typeface="Tahoma" pitchFamily="34" charset="0"/>
                <a:ea typeface="Tahoma" pitchFamily="34" charset="0"/>
                <a:cs typeface="Tahoma" pitchFamily="34" charset="0"/>
              </a:rPr>
            </a:br>
            <a:r>
              <a:rPr lang="en-US" sz="2400" b="1" dirty="0">
                <a:latin typeface="Tahoma" pitchFamily="34" charset="0"/>
                <a:ea typeface="Tahoma" pitchFamily="34" charset="0"/>
                <a:cs typeface="Tahoma" pitchFamily="34" charset="0"/>
              </a:rPr>
              <a:t>Diagnosis </a:t>
            </a:r>
          </a:p>
        </p:txBody>
      </p:sp>
      <p:sp>
        <p:nvSpPr>
          <p:cNvPr id="5" name="Slide Number Placeholder 4"/>
          <p:cNvSpPr>
            <a:spLocks noGrp="1"/>
          </p:cNvSpPr>
          <p:nvPr>
            <p:ph type="sldNum" sz="quarter" idx="12"/>
          </p:nvPr>
        </p:nvSpPr>
        <p:spPr/>
        <p:txBody>
          <a:bodyPr/>
          <a:lstStyle/>
          <a:p>
            <a:pPr>
              <a:defRPr/>
            </a:pPr>
            <a:fld id="{5E5CB2FE-7714-4945-98B0-9B2F4474CFD6}" type="slidenum">
              <a:rPr lang="en-US" smtClean="0"/>
              <a:pPr>
                <a:defRPr/>
              </a:pPr>
              <a:t>96</a:t>
            </a:fld>
            <a:endParaRPr lang="en-US" dirty="0"/>
          </a:p>
        </p:txBody>
      </p:sp>
      <p:sp>
        <p:nvSpPr>
          <p:cNvPr id="24579" name="Content Placeholder 2"/>
          <p:cNvSpPr>
            <a:spLocks noGrp="1"/>
          </p:cNvSpPr>
          <p:nvPr>
            <p:ph sz="quarter" idx="1"/>
          </p:nvPr>
        </p:nvSpPr>
        <p:spPr>
          <a:xfrm>
            <a:off x="0" y="1752600"/>
            <a:ext cx="8686800" cy="4572000"/>
          </a:xfrm>
        </p:spPr>
        <p:txBody>
          <a:bodyPr/>
          <a:lstStyle/>
          <a:p>
            <a:r>
              <a:rPr lang="en-US" sz="2400" dirty="0">
                <a:solidFill>
                  <a:srgbClr val="FF0000"/>
                </a:solidFill>
                <a:latin typeface="Tahoma" pitchFamily="34" charset="0"/>
                <a:ea typeface="Tahoma" pitchFamily="34" charset="0"/>
                <a:cs typeface="Tahoma" pitchFamily="34" charset="0"/>
              </a:rPr>
              <a:t>Perinatal </a:t>
            </a:r>
            <a:r>
              <a:rPr lang="en-US" sz="2400" dirty="0">
                <a:latin typeface="Tahoma" pitchFamily="34" charset="0"/>
                <a:ea typeface="Tahoma" pitchFamily="34" charset="0"/>
                <a:cs typeface="Tahoma" pitchFamily="34" charset="0"/>
              </a:rPr>
              <a:t>assessment includes </a:t>
            </a:r>
          </a:p>
          <a:p>
            <a:pPr lvl="1"/>
            <a:r>
              <a:rPr lang="en-US" sz="2200" dirty="0">
                <a:latin typeface="Tahoma" pitchFamily="34" charset="0"/>
                <a:ea typeface="Tahoma" pitchFamily="34" charset="0"/>
                <a:cs typeface="Tahoma" pitchFamily="34" charset="0"/>
              </a:rPr>
              <a:t>awareness of preexisting maternal or fetal </a:t>
            </a:r>
            <a:r>
              <a:rPr lang="en-US" sz="2200" dirty="0">
                <a:solidFill>
                  <a:srgbClr val="FF0000"/>
                </a:solidFill>
                <a:latin typeface="Tahoma" pitchFamily="34" charset="0"/>
                <a:ea typeface="Tahoma" pitchFamily="34" charset="0"/>
                <a:cs typeface="Tahoma" pitchFamily="34" charset="0"/>
              </a:rPr>
              <a:t>problems</a:t>
            </a:r>
            <a:r>
              <a:rPr lang="en-US" sz="2200" dirty="0">
                <a:latin typeface="Tahoma" pitchFamily="34" charset="0"/>
                <a:ea typeface="Tahoma" pitchFamily="34" charset="0"/>
                <a:cs typeface="Tahoma" pitchFamily="34" charset="0"/>
              </a:rPr>
              <a:t> which may predispose to perinatal asphyxia.</a:t>
            </a:r>
          </a:p>
          <a:p>
            <a:pPr lvl="1"/>
            <a:r>
              <a:rPr lang="en-US" sz="2200" dirty="0">
                <a:latin typeface="Tahoma" pitchFamily="34" charset="0"/>
                <a:ea typeface="Tahoma" pitchFamily="34" charset="0"/>
                <a:cs typeface="Tahoma" pitchFamily="34" charset="0"/>
              </a:rPr>
              <a:t>Umbilical cord blood (PH&lt; /= 7.20)</a:t>
            </a:r>
          </a:p>
          <a:p>
            <a:pPr lvl="1"/>
            <a:r>
              <a:rPr lang="en-US" sz="2200" dirty="0">
                <a:latin typeface="Tahoma" pitchFamily="34" charset="0"/>
                <a:ea typeface="Tahoma" pitchFamily="34" charset="0"/>
                <a:cs typeface="Tahoma" pitchFamily="34" charset="0"/>
              </a:rPr>
              <a:t>Clinical presentation </a:t>
            </a:r>
          </a:p>
          <a:p>
            <a:pPr lvl="1">
              <a:buNone/>
            </a:pPr>
            <a:endParaRPr lang="en-US" sz="2200" dirty="0">
              <a:latin typeface="Tahoma" pitchFamily="34" charset="0"/>
              <a:ea typeface="Tahoma" pitchFamily="34" charset="0"/>
              <a:cs typeface="Tahoma" pitchFamily="34" charset="0"/>
            </a:endParaRPr>
          </a:p>
          <a:p>
            <a:r>
              <a:rPr lang="en-US" sz="2400" b="1" dirty="0">
                <a:latin typeface="Tahoma" pitchFamily="34" charset="0"/>
                <a:ea typeface="Tahoma" pitchFamily="34" charset="0"/>
                <a:cs typeface="Tahoma" pitchFamily="34" charset="0"/>
              </a:rPr>
              <a:t>Laboratory evaluation </a:t>
            </a:r>
            <a:r>
              <a:rPr lang="en-US" sz="2400" dirty="0">
                <a:latin typeface="Tahoma" pitchFamily="34" charset="0"/>
                <a:ea typeface="Tahoma" pitchFamily="34" charset="0"/>
                <a:cs typeface="Tahoma" pitchFamily="34" charset="0"/>
              </a:rPr>
              <a:t>(renal function, serum electrolytes, brain imaging, EEG).</a:t>
            </a:r>
          </a:p>
        </p:txBody>
      </p:sp>
    </p:spTree>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4638"/>
            <a:ext cx="7772400" cy="1020762"/>
          </a:xfrm>
        </p:spPr>
        <p:txBody>
          <a:bodyPr/>
          <a:lstStyle/>
          <a:p>
            <a:pPr algn="ctr"/>
            <a:r>
              <a:rPr lang="en-US" sz="2400" b="1" dirty="0">
                <a:latin typeface="Tahoma" pitchFamily="34" charset="0"/>
                <a:ea typeface="Tahoma" pitchFamily="34" charset="0"/>
                <a:cs typeface="Tahoma" pitchFamily="34" charset="0"/>
              </a:rPr>
              <a:t>Treatment </a:t>
            </a:r>
            <a:endParaRPr lang="en-US" sz="24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F1B9496C-29E9-4BEF-AB47-5E6955F1AEB5}" type="slidenum">
              <a:rPr lang="en-US" smtClean="0"/>
              <a:pPr>
                <a:defRPr/>
              </a:pPr>
              <a:t>97</a:t>
            </a:fld>
            <a:endParaRPr lang="en-US" dirty="0"/>
          </a:p>
        </p:txBody>
      </p:sp>
      <p:sp>
        <p:nvSpPr>
          <p:cNvPr id="25603" name="Content Placeholder 2"/>
          <p:cNvSpPr>
            <a:spLocks noGrp="1"/>
          </p:cNvSpPr>
          <p:nvPr>
            <p:ph sz="quarter" idx="1"/>
          </p:nvPr>
        </p:nvSpPr>
        <p:spPr>
          <a:xfrm>
            <a:off x="457200" y="1066800"/>
            <a:ext cx="8382000" cy="5507736"/>
          </a:xfrm>
        </p:spPr>
        <p:txBody>
          <a:bodyPr>
            <a:normAutofit fontScale="92500" lnSpcReduction="10000"/>
          </a:bodyPr>
          <a:lstStyle/>
          <a:p>
            <a:r>
              <a:rPr lang="en-US" sz="2400" dirty="0" err="1">
                <a:solidFill>
                  <a:srgbClr val="FF0000"/>
                </a:solidFill>
                <a:latin typeface="Tahoma" pitchFamily="34" charset="0"/>
                <a:ea typeface="Tahoma" pitchFamily="34" charset="0"/>
                <a:cs typeface="Tahoma" pitchFamily="34" charset="0"/>
              </a:rPr>
              <a:t>Perinatal</a:t>
            </a:r>
            <a:r>
              <a:rPr lang="en-US" sz="2400" dirty="0">
                <a:solidFill>
                  <a:srgbClr val="FF0000"/>
                </a:solidFill>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management of high risk pregnancies</a:t>
            </a:r>
          </a:p>
          <a:p>
            <a:r>
              <a:rPr lang="en-US" sz="2400" dirty="0">
                <a:solidFill>
                  <a:srgbClr val="FF0000"/>
                </a:solidFill>
                <a:latin typeface="Tahoma" pitchFamily="34" charset="0"/>
                <a:ea typeface="Tahoma" pitchFamily="34" charset="0"/>
                <a:cs typeface="Tahoma" pitchFamily="34" charset="0"/>
              </a:rPr>
              <a:t>Delivery</a:t>
            </a:r>
            <a:r>
              <a:rPr lang="en-US" sz="2400" dirty="0">
                <a:latin typeface="Tahoma" pitchFamily="34" charset="0"/>
                <a:ea typeface="Tahoma" pitchFamily="34" charset="0"/>
                <a:cs typeface="Tahoma" pitchFamily="34" charset="0"/>
              </a:rPr>
              <a:t> room management (effective neonatal resuscitation)</a:t>
            </a:r>
          </a:p>
          <a:p>
            <a:r>
              <a:rPr lang="en-US" sz="2400" b="1" dirty="0">
                <a:latin typeface="Tahoma" pitchFamily="34" charset="0"/>
                <a:ea typeface="Tahoma" pitchFamily="34" charset="0"/>
                <a:cs typeface="Tahoma" pitchFamily="34" charset="0"/>
              </a:rPr>
              <a:t>Postnatal management of </a:t>
            </a:r>
            <a:r>
              <a:rPr lang="en-US" sz="2400" b="1" dirty="0">
                <a:solidFill>
                  <a:srgbClr val="FF0000"/>
                </a:solidFill>
                <a:latin typeface="Tahoma" pitchFamily="34" charset="0"/>
                <a:ea typeface="Tahoma" pitchFamily="34" charset="0"/>
                <a:cs typeface="Tahoma" pitchFamily="34" charset="0"/>
              </a:rPr>
              <a:t>neurologic</a:t>
            </a:r>
            <a:r>
              <a:rPr lang="en-US" sz="2400" b="1" dirty="0">
                <a:latin typeface="Tahoma" pitchFamily="34" charset="0"/>
                <a:ea typeface="Tahoma" pitchFamily="34" charset="0"/>
                <a:cs typeface="Tahoma" pitchFamily="34" charset="0"/>
              </a:rPr>
              <a:t> effects of asphyxia</a:t>
            </a:r>
          </a:p>
          <a:p>
            <a:pPr lvl="1"/>
            <a:r>
              <a:rPr lang="en-US" sz="2200" b="1" dirty="0">
                <a:latin typeface="Tahoma" pitchFamily="34" charset="0"/>
                <a:ea typeface="Tahoma" pitchFamily="34" charset="0"/>
                <a:cs typeface="Tahoma" pitchFamily="34" charset="0"/>
              </a:rPr>
              <a:t>Keep NPO </a:t>
            </a:r>
            <a:r>
              <a:rPr lang="en-US" sz="2200" dirty="0">
                <a:latin typeface="Tahoma" pitchFamily="34" charset="0"/>
                <a:ea typeface="Tahoma" pitchFamily="34" charset="0"/>
                <a:cs typeface="Tahoma" pitchFamily="34" charset="0"/>
              </a:rPr>
              <a:t>(because of risk of necrotizing </a:t>
            </a:r>
            <a:r>
              <a:rPr lang="en-US" sz="2200" dirty="0" err="1">
                <a:latin typeface="Tahoma" pitchFamily="34" charset="0"/>
                <a:ea typeface="Tahoma" pitchFamily="34" charset="0"/>
                <a:cs typeface="Tahoma" pitchFamily="34" charset="0"/>
              </a:rPr>
              <a:t>enterocolitis</a:t>
            </a:r>
            <a:r>
              <a:rPr lang="en-US" sz="2200" dirty="0">
                <a:latin typeface="Tahoma" pitchFamily="34" charset="0"/>
                <a:ea typeface="Tahoma" pitchFamily="34" charset="0"/>
                <a:cs typeface="Tahoma" pitchFamily="34" charset="0"/>
              </a:rPr>
              <a:t>, it can be for </a:t>
            </a:r>
            <a:r>
              <a:rPr lang="en-US" sz="2200" dirty="0">
                <a:solidFill>
                  <a:srgbClr val="7030A0"/>
                </a:solidFill>
                <a:latin typeface="Tahoma" pitchFamily="34" charset="0"/>
                <a:ea typeface="Tahoma" pitchFamily="34" charset="0"/>
                <a:cs typeface="Tahoma" pitchFamily="34" charset="0"/>
              </a:rPr>
              <a:t>48</a:t>
            </a:r>
            <a:r>
              <a:rPr lang="en-US" sz="2200" dirty="0">
                <a:latin typeface="Tahoma" pitchFamily="34" charset="0"/>
                <a:ea typeface="Tahoma" pitchFamily="34" charset="0"/>
                <a:cs typeface="Tahoma" pitchFamily="34" charset="0"/>
              </a:rPr>
              <a:t> hours). </a:t>
            </a:r>
          </a:p>
          <a:p>
            <a:pPr lvl="1"/>
            <a:r>
              <a:rPr lang="en-US" sz="2200" b="1" dirty="0">
                <a:latin typeface="Tahoma" pitchFamily="34" charset="0"/>
                <a:ea typeface="Tahoma" pitchFamily="34" charset="0"/>
                <a:cs typeface="Tahoma" pitchFamily="34" charset="0"/>
              </a:rPr>
              <a:t>Fluid management- </a:t>
            </a:r>
            <a:r>
              <a:rPr lang="en-US" sz="2200" dirty="0">
                <a:latin typeface="Tahoma" pitchFamily="34" charset="0"/>
                <a:ea typeface="Tahoma" pitchFamily="34" charset="0"/>
                <a:cs typeface="Tahoma" pitchFamily="34" charset="0"/>
              </a:rPr>
              <a:t>two third of the </a:t>
            </a:r>
            <a:r>
              <a:rPr lang="en-US" sz="2200" dirty="0" err="1">
                <a:latin typeface="Tahoma" pitchFamily="34" charset="0"/>
                <a:ea typeface="Tahoma" pitchFamily="34" charset="0"/>
                <a:cs typeface="Tahoma" pitchFamily="34" charset="0"/>
              </a:rPr>
              <a:t>maintainance</a:t>
            </a:r>
            <a:r>
              <a:rPr lang="en-US" sz="2200" dirty="0">
                <a:latin typeface="Tahoma" pitchFamily="34" charset="0"/>
                <a:ea typeface="Tahoma" pitchFamily="34" charset="0"/>
                <a:cs typeface="Tahoma" pitchFamily="34" charset="0"/>
              </a:rPr>
              <a:t> fluid</a:t>
            </a:r>
          </a:p>
          <a:p>
            <a:pPr lvl="1"/>
            <a:r>
              <a:rPr lang="en-US" sz="2200" dirty="0">
                <a:latin typeface="Tahoma" pitchFamily="34" charset="0"/>
                <a:ea typeface="Tahoma" pitchFamily="34" charset="0"/>
                <a:cs typeface="Tahoma" pitchFamily="34" charset="0"/>
              </a:rPr>
              <a:t> </a:t>
            </a:r>
            <a:r>
              <a:rPr lang="en-US" sz="2200" b="1" dirty="0">
                <a:latin typeface="Tahoma" pitchFamily="34" charset="0"/>
                <a:ea typeface="Tahoma" pitchFamily="34" charset="0"/>
                <a:cs typeface="Tahoma" pitchFamily="34" charset="0"/>
              </a:rPr>
              <a:t>Oxygenation -</a:t>
            </a:r>
            <a:r>
              <a:rPr lang="en-US" sz="2200" dirty="0">
                <a:latin typeface="Tahoma" pitchFamily="34" charset="0"/>
                <a:ea typeface="Tahoma" pitchFamily="34" charset="0"/>
                <a:cs typeface="Tahoma" pitchFamily="34" charset="0"/>
              </a:rPr>
              <a:t> it should be maintained in the normal range </a:t>
            </a:r>
          </a:p>
          <a:p>
            <a:pPr lvl="0">
              <a:buNone/>
            </a:pPr>
            <a:r>
              <a:rPr lang="en-US" sz="2400" b="1" kern="0" dirty="0">
                <a:effectLst>
                  <a:outerShdw blurRad="38100" dist="38100" dir="2700000" algn="tl">
                    <a:srgbClr val="000000"/>
                  </a:outerShdw>
                </a:effectLst>
              </a:rPr>
              <a:t>Cooling the neonate </a:t>
            </a:r>
            <a:endParaRPr lang="en-US" sz="2400" b="1" dirty="0">
              <a:latin typeface="Tahoma" pitchFamily="34" charset="0"/>
              <a:ea typeface="Tahoma" pitchFamily="34" charset="0"/>
              <a:cs typeface="Tahoma" pitchFamily="34" charset="0"/>
            </a:endParaRPr>
          </a:p>
          <a:p>
            <a:pPr lvl="1">
              <a:buFont typeface="Wingdings" pitchFamily="2" charset="2"/>
              <a:buChar char="§"/>
            </a:pPr>
            <a:r>
              <a:rPr lang="en-US" sz="2200" b="1" dirty="0">
                <a:latin typeface="Tahoma" pitchFamily="34" charset="0"/>
                <a:ea typeface="Tahoma" pitchFamily="34" charset="0"/>
                <a:cs typeface="Tahoma" pitchFamily="34" charset="0"/>
              </a:rPr>
              <a:t>It is</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neuroprotective</a:t>
            </a:r>
            <a:r>
              <a:rPr lang="en-US" sz="2200" dirty="0">
                <a:latin typeface="Tahoma" pitchFamily="34" charset="0"/>
                <a:ea typeface="Tahoma" pitchFamily="34" charset="0"/>
                <a:cs typeface="Tahoma" pitchFamily="34" charset="0"/>
              </a:rPr>
              <a:t> </a:t>
            </a:r>
          </a:p>
          <a:p>
            <a:pPr lvl="1"/>
            <a:r>
              <a:rPr lang="en-US" sz="2200" dirty="0">
                <a:latin typeface="Tahoma" pitchFamily="34" charset="0"/>
                <a:ea typeface="Tahoma" pitchFamily="34" charset="0"/>
                <a:cs typeface="Tahoma" pitchFamily="34" charset="0"/>
              </a:rPr>
              <a:t>Total body/ head cooling  </a:t>
            </a:r>
            <a:r>
              <a:rPr lang="en-US" sz="2200" dirty="0">
                <a:solidFill>
                  <a:srgbClr val="7030A0"/>
                </a:solidFill>
                <a:latin typeface="Tahoma" pitchFamily="34" charset="0"/>
                <a:ea typeface="Tahoma" pitchFamily="34" charset="0"/>
                <a:cs typeface="Tahoma" pitchFamily="34" charset="0"/>
              </a:rPr>
              <a:t>within</a:t>
            </a:r>
            <a:r>
              <a:rPr lang="en-US" sz="2200" dirty="0">
                <a:latin typeface="Tahoma" pitchFamily="34" charset="0"/>
                <a:ea typeface="Tahoma" pitchFamily="34" charset="0"/>
                <a:cs typeface="Tahoma" pitchFamily="34" charset="0"/>
              </a:rPr>
              <a:t> </a:t>
            </a:r>
            <a:r>
              <a:rPr lang="en-US" sz="2200" dirty="0">
                <a:solidFill>
                  <a:srgbClr val="7030A0"/>
                </a:solidFill>
                <a:latin typeface="Tahoma" pitchFamily="34" charset="0"/>
                <a:ea typeface="Tahoma" pitchFamily="34" charset="0"/>
                <a:cs typeface="Tahoma" pitchFamily="34" charset="0"/>
              </a:rPr>
              <a:t>six</a:t>
            </a:r>
            <a:r>
              <a:rPr lang="en-US" sz="2200" dirty="0">
                <a:latin typeface="Tahoma" pitchFamily="34" charset="0"/>
                <a:ea typeface="Tahoma" pitchFamily="34" charset="0"/>
                <a:cs typeface="Tahoma" pitchFamily="34" charset="0"/>
              </a:rPr>
              <a:t> hours</a:t>
            </a:r>
          </a:p>
          <a:p>
            <a:pPr lvl="1"/>
            <a:r>
              <a:rPr lang="en-US" sz="2200" dirty="0">
                <a:latin typeface="Tahoma" pitchFamily="34" charset="0"/>
                <a:ea typeface="Tahoma" pitchFamily="34" charset="0"/>
                <a:cs typeface="Tahoma" pitchFamily="34" charset="0"/>
              </a:rPr>
              <a:t>The target temperature 33-34 degree </a:t>
            </a:r>
            <a:r>
              <a:rPr lang="en-US" sz="2200" dirty="0" err="1">
                <a:latin typeface="Tahoma" pitchFamily="34" charset="0"/>
                <a:ea typeface="Tahoma" pitchFamily="34" charset="0"/>
                <a:cs typeface="Tahoma" pitchFamily="34" charset="0"/>
              </a:rPr>
              <a:t>celius</a:t>
            </a:r>
            <a:endParaRPr lang="en-US" sz="2200" dirty="0">
              <a:latin typeface="Tahoma" pitchFamily="34" charset="0"/>
              <a:ea typeface="Tahoma" pitchFamily="34" charset="0"/>
              <a:cs typeface="Tahoma" pitchFamily="34" charset="0"/>
            </a:endParaRPr>
          </a:p>
          <a:p>
            <a:pPr lvl="1"/>
            <a:r>
              <a:rPr lang="en-US" sz="2200" dirty="0">
                <a:solidFill>
                  <a:srgbClr val="7030A0"/>
                </a:solidFill>
                <a:latin typeface="Tahoma" pitchFamily="34" charset="0"/>
                <a:ea typeface="Tahoma" pitchFamily="34" charset="0"/>
                <a:cs typeface="Tahoma" pitchFamily="34" charset="0"/>
              </a:rPr>
              <a:t>Duration</a:t>
            </a:r>
            <a:r>
              <a:rPr lang="en-US" sz="2200" dirty="0">
                <a:latin typeface="Tahoma" pitchFamily="34" charset="0"/>
                <a:ea typeface="Tahoma" pitchFamily="34" charset="0"/>
                <a:cs typeface="Tahoma" pitchFamily="34" charset="0"/>
              </a:rPr>
              <a:t> of treatment is for </a:t>
            </a:r>
            <a:r>
              <a:rPr lang="en-US" sz="2200" dirty="0">
                <a:solidFill>
                  <a:srgbClr val="7030A0"/>
                </a:solidFill>
                <a:latin typeface="Tahoma" pitchFamily="34" charset="0"/>
                <a:ea typeface="Tahoma" pitchFamily="34" charset="0"/>
                <a:cs typeface="Tahoma" pitchFamily="34" charset="0"/>
              </a:rPr>
              <a:t>72</a:t>
            </a:r>
            <a:r>
              <a:rPr lang="en-US" sz="2200" dirty="0">
                <a:latin typeface="Tahoma" pitchFamily="34" charset="0"/>
                <a:ea typeface="Tahoma" pitchFamily="34" charset="0"/>
                <a:cs typeface="Tahoma" pitchFamily="34" charset="0"/>
              </a:rPr>
              <a:t> hours with slow </a:t>
            </a:r>
            <a:r>
              <a:rPr lang="en-US" sz="2200" dirty="0" err="1">
                <a:latin typeface="Tahoma" pitchFamily="34" charset="0"/>
                <a:ea typeface="Tahoma" pitchFamily="34" charset="0"/>
                <a:cs typeface="Tahoma" pitchFamily="34" charset="0"/>
              </a:rPr>
              <a:t>rewarming</a:t>
            </a:r>
            <a:r>
              <a:rPr lang="en-US" sz="2200" dirty="0">
                <a:latin typeface="Tahoma" pitchFamily="34" charset="0"/>
                <a:ea typeface="Tahoma" pitchFamily="34" charset="0"/>
                <a:cs typeface="Tahoma" pitchFamily="34" charset="0"/>
              </a:rPr>
              <a:t> </a:t>
            </a:r>
          </a:p>
          <a:p>
            <a:pPr lvl="1"/>
            <a:r>
              <a:rPr lang="en-US" sz="2200" b="1" dirty="0">
                <a:latin typeface="Tahoma" pitchFamily="34" charset="0"/>
                <a:ea typeface="Tahoma" pitchFamily="34" charset="0"/>
                <a:cs typeface="Tahoma" pitchFamily="34" charset="0"/>
              </a:rPr>
              <a:t>NB don’t keep the neonate under radiant heater!</a:t>
            </a:r>
          </a:p>
          <a:p>
            <a:pPr>
              <a:buFont typeface="Wingdings" pitchFamily="2" charset="2"/>
              <a:buChar char="Ø"/>
            </a:pPr>
            <a:r>
              <a:rPr lang="en-US" sz="2400" dirty="0">
                <a:solidFill>
                  <a:srgbClr val="FF0000"/>
                </a:solidFill>
                <a:latin typeface="Tahoma" pitchFamily="34" charset="0"/>
                <a:ea typeface="Tahoma" pitchFamily="34" charset="0"/>
                <a:cs typeface="Tahoma" pitchFamily="34" charset="0"/>
              </a:rPr>
              <a:t>Correction</a:t>
            </a:r>
            <a:r>
              <a:rPr lang="en-US" sz="2400" dirty="0">
                <a:latin typeface="Tahoma" pitchFamily="34" charset="0"/>
                <a:ea typeface="Tahoma" pitchFamily="34" charset="0"/>
                <a:cs typeface="Tahoma" pitchFamily="34" charset="0"/>
              </a:rPr>
              <a:t> of metabolic states</a:t>
            </a:r>
          </a:p>
          <a:p>
            <a:pPr>
              <a:buFont typeface="Wingdings" pitchFamily="2" charset="2"/>
              <a:buChar char="Ø"/>
            </a:pPr>
            <a:r>
              <a:rPr lang="en-US" sz="2400" dirty="0">
                <a:solidFill>
                  <a:srgbClr val="FF0000"/>
                </a:solidFill>
                <a:latin typeface="Tahoma" pitchFamily="34" charset="0"/>
                <a:ea typeface="Tahoma" pitchFamily="34" charset="0"/>
                <a:cs typeface="Tahoma" pitchFamily="34" charset="0"/>
              </a:rPr>
              <a:t>Identify</a:t>
            </a:r>
            <a:r>
              <a:rPr lang="en-US" sz="2400" dirty="0">
                <a:latin typeface="Tahoma" pitchFamily="34" charset="0"/>
                <a:ea typeface="Tahoma" pitchFamily="34" charset="0"/>
                <a:cs typeface="Tahoma" pitchFamily="34" charset="0"/>
              </a:rPr>
              <a:t> the cause and treat seizure</a:t>
            </a:r>
          </a:p>
          <a:p>
            <a:endParaRPr lang="en-US" sz="2400" dirty="0">
              <a:latin typeface="Tahoma" pitchFamily="34" charset="0"/>
              <a:ea typeface="Tahoma" pitchFamily="34" charset="0"/>
              <a:cs typeface="Tahoma" pitchFamily="34" charset="0"/>
            </a:endParaRPr>
          </a:p>
          <a:p>
            <a:pPr>
              <a:buFont typeface="Wingdings 2" pitchFamily="18" charset="2"/>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04800"/>
            <a:ext cx="7772400" cy="838200"/>
          </a:xfrm>
        </p:spPr>
        <p:txBody>
          <a:bodyPr>
            <a:normAutofit fontScale="90000"/>
          </a:bodyPr>
          <a:lstStyle/>
          <a:p>
            <a:br>
              <a:rPr lang="en-US" sz="2400" b="1"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u="sng" dirty="0">
                <a:latin typeface="Tahoma" pitchFamily="34" charset="0"/>
                <a:ea typeface="Tahoma" pitchFamily="34" charset="0"/>
                <a:cs typeface="Tahoma" pitchFamily="34" charset="0"/>
              </a:rPr>
            </a:br>
            <a:br>
              <a:rPr lang="en-US" sz="2400" dirty="0">
                <a:latin typeface="Tahoma" pitchFamily="34" charset="0"/>
                <a:ea typeface="Tahoma" pitchFamily="34" charset="0"/>
                <a:cs typeface="Tahoma" pitchFamily="34" charset="0"/>
              </a:rPr>
            </a:br>
            <a:endParaRPr lang="en-US" sz="2400" b="1"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092AFE48-A2A8-40A0-BAF3-930DA7D96BEA}" type="slidenum">
              <a:rPr lang="en-US" smtClean="0"/>
              <a:pPr>
                <a:defRPr/>
              </a:pPr>
              <a:t>98</a:t>
            </a:fld>
            <a:endParaRPr lang="en-US" dirty="0"/>
          </a:p>
        </p:txBody>
      </p:sp>
      <p:sp>
        <p:nvSpPr>
          <p:cNvPr id="29699" name="Content Placeholder 2"/>
          <p:cNvSpPr>
            <a:spLocks noGrp="1"/>
          </p:cNvSpPr>
          <p:nvPr>
            <p:ph sz="quarter" idx="1"/>
          </p:nvPr>
        </p:nvSpPr>
        <p:spPr>
          <a:xfrm>
            <a:off x="304800" y="838200"/>
            <a:ext cx="8382000" cy="5181600"/>
          </a:xfrm>
        </p:spPr>
        <p:txBody>
          <a:bodyPr>
            <a:normAutofit/>
          </a:bodyPr>
          <a:lstStyle/>
          <a:p>
            <a:pPr>
              <a:buNone/>
            </a:pPr>
            <a:r>
              <a:rPr lang="en-US" sz="2400" b="1" dirty="0">
                <a:latin typeface="Tahoma" pitchFamily="34" charset="0"/>
                <a:ea typeface="Tahoma" pitchFamily="34" charset="0"/>
                <a:cs typeface="Tahoma" pitchFamily="34" charset="0"/>
              </a:rPr>
              <a:t>Cardiac dysfunction: </a:t>
            </a:r>
          </a:p>
          <a:p>
            <a:r>
              <a:rPr lang="en-US" sz="2400" dirty="0">
                <a:solidFill>
                  <a:srgbClr val="FF0000"/>
                </a:solidFill>
                <a:latin typeface="Tahoma" pitchFamily="34" charset="0"/>
                <a:ea typeface="Tahoma" pitchFamily="34" charset="0"/>
                <a:cs typeface="Tahoma" pitchFamily="34" charset="0"/>
              </a:rPr>
              <a:t>Volume</a:t>
            </a:r>
            <a:r>
              <a:rPr lang="en-US" sz="2400" dirty="0">
                <a:latin typeface="Tahoma" pitchFamily="34" charset="0"/>
                <a:ea typeface="Tahoma" pitchFamily="34" charset="0"/>
                <a:cs typeface="Tahoma" pitchFamily="34" charset="0"/>
              </a:rPr>
              <a:t> support is often </a:t>
            </a:r>
            <a:r>
              <a:rPr lang="en-US" sz="2400" dirty="0">
                <a:solidFill>
                  <a:srgbClr val="FF0000"/>
                </a:solidFill>
                <a:latin typeface="Tahoma" pitchFamily="34" charset="0"/>
                <a:ea typeface="Tahoma" pitchFamily="34" charset="0"/>
                <a:cs typeface="Tahoma" pitchFamily="34" charset="0"/>
              </a:rPr>
              <a:t>ineffective</a:t>
            </a:r>
            <a:r>
              <a:rPr lang="en-US" sz="2400" dirty="0">
                <a:latin typeface="Tahoma" pitchFamily="34" charset="0"/>
                <a:ea typeface="Tahoma" pitchFamily="34" charset="0"/>
                <a:cs typeface="Tahoma" pitchFamily="34" charset="0"/>
              </a:rPr>
              <a:t> in restoring </a:t>
            </a:r>
            <a:r>
              <a:rPr lang="en-US" sz="2400" dirty="0" err="1">
                <a:latin typeface="Tahoma" pitchFamily="34" charset="0"/>
                <a:ea typeface="Tahoma" pitchFamily="34" charset="0"/>
                <a:cs typeface="Tahoma" pitchFamily="34" charset="0"/>
              </a:rPr>
              <a:t>normotension</a:t>
            </a:r>
            <a:r>
              <a:rPr lang="en-US" sz="2400" dirty="0">
                <a:latin typeface="Tahoma" pitchFamily="34" charset="0"/>
                <a:ea typeface="Tahoma" pitchFamily="34" charset="0"/>
                <a:cs typeface="Tahoma" pitchFamily="34" charset="0"/>
              </a:rPr>
              <a:t>:</a:t>
            </a:r>
          </a:p>
          <a:p>
            <a:pPr lvl="1"/>
            <a:r>
              <a:rPr lang="en-US" sz="2200" dirty="0">
                <a:latin typeface="Tahoma" pitchFamily="34" charset="0"/>
                <a:ea typeface="Tahoma" pitchFamily="34" charset="0"/>
                <a:cs typeface="Tahoma" pitchFamily="34" charset="0"/>
              </a:rPr>
              <a:t>The </a:t>
            </a:r>
            <a:r>
              <a:rPr lang="en-US" sz="2200" dirty="0" err="1">
                <a:latin typeface="Tahoma" pitchFamily="34" charset="0"/>
                <a:ea typeface="Tahoma" pitchFamily="34" charset="0"/>
                <a:cs typeface="Tahoma" pitchFamily="34" charset="0"/>
              </a:rPr>
              <a:t>inotrope</a:t>
            </a:r>
            <a:r>
              <a:rPr lang="en-US" sz="2200" dirty="0">
                <a:latin typeface="Tahoma" pitchFamily="34" charset="0"/>
                <a:ea typeface="Tahoma" pitchFamily="34" charset="0"/>
                <a:cs typeface="Tahoma" pitchFamily="34" charset="0"/>
              </a:rPr>
              <a:t> dopamine (5 to 15 </a:t>
            </a:r>
            <a:r>
              <a:rPr lang="en-US" sz="2200" dirty="0" err="1">
                <a:solidFill>
                  <a:srgbClr val="7030A0"/>
                </a:solidFill>
                <a:latin typeface="Tahoma" pitchFamily="34" charset="0"/>
                <a:ea typeface="Tahoma" pitchFamily="34" charset="0"/>
                <a:cs typeface="Tahoma" pitchFamily="34" charset="0"/>
              </a:rPr>
              <a:t>μg</a:t>
            </a:r>
            <a:r>
              <a:rPr lang="en-US" sz="2200" dirty="0">
                <a:latin typeface="Tahoma" pitchFamily="34" charset="0"/>
                <a:ea typeface="Tahoma" pitchFamily="34" charset="0"/>
                <a:cs typeface="Tahoma" pitchFamily="34" charset="0"/>
              </a:rPr>
              <a:t>/kg per </a:t>
            </a:r>
            <a:r>
              <a:rPr lang="en-US" sz="2200" dirty="0">
                <a:solidFill>
                  <a:srgbClr val="7030A0"/>
                </a:solidFill>
                <a:latin typeface="Tahoma" pitchFamily="34" charset="0"/>
                <a:ea typeface="Tahoma" pitchFamily="34" charset="0"/>
                <a:cs typeface="Tahoma" pitchFamily="34" charset="0"/>
              </a:rPr>
              <a:t>minute</a:t>
            </a:r>
            <a:r>
              <a:rPr lang="en-US" sz="2200" dirty="0">
                <a:latin typeface="Tahoma" pitchFamily="34" charset="0"/>
                <a:ea typeface="Tahoma" pitchFamily="34" charset="0"/>
                <a:cs typeface="Tahoma" pitchFamily="34" charset="0"/>
              </a:rPr>
              <a:t> or 5 -15</a:t>
            </a:r>
            <a:r>
              <a:rPr lang="en-US" sz="2200" dirty="0">
                <a:solidFill>
                  <a:srgbClr val="7030A0"/>
                </a:solidFill>
                <a:latin typeface="Tahoma" pitchFamily="34" charset="0"/>
                <a:ea typeface="Tahoma" pitchFamily="34" charset="0"/>
                <a:cs typeface="Tahoma" pitchFamily="34" charset="0"/>
              </a:rPr>
              <a:t>ml</a:t>
            </a:r>
            <a:r>
              <a:rPr lang="en-US" sz="2200" dirty="0">
                <a:latin typeface="Tahoma" pitchFamily="34" charset="0"/>
                <a:ea typeface="Tahoma" pitchFamily="34" charset="0"/>
                <a:cs typeface="Tahoma" pitchFamily="34" charset="0"/>
              </a:rPr>
              <a:t>/kg/</a:t>
            </a:r>
            <a:r>
              <a:rPr lang="en-US" sz="2200" dirty="0">
                <a:solidFill>
                  <a:srgbClr val="7030A0"/>
                </a:solidFill>
                <a:latin typeface="Tahoma" pitchFamily="34" charset="0"/>
                <a:ea typeface="Tahoma" pitchFamily="34" charset="0"/>
                <a:cs typeface="Tahoma" pitchFamily="34" charset="0"/>
              </a:rPr>
              <a:t>hr</a:t>
            </a:r>
            <a:r>
              <a:rPr lang="en-US" sz="2200" dirty="0">
                <a:latin typeface="Tahoma" pitchFamily="34" charset="0"/>
                <a:ea typeface="Tahoma" pitchFamily="34" charset="0"/>
                <a:cs typeface="Tahoma" pitchFamily="34" charset="0"/>
              </a:rPr>
              <a:t> ) has been shown to be more </a:t>
            </a:r>
            <a:r>
              <a:rPr lang="en-US" sz="2200" dirty="0">
                <a:solidFill>
                  <a:srgbClr val="FF0000"/>
                </a:solidFill>
                <a:latin typeface="Tahoma" pitchFamily="34" charset="0"/>
                <a:ea typeface="Tahoma" pitchFamily="34" charset="0"/>
                <a:cs typeface="Tahoma" pitchFamily="34" charset="0"/>
              </a:rPr>
              <a:t>effective</a:t>
            </a:r>
            <a:r>
              <a:rPr lang="en-US" sz="2200" dirty="0">
                <a:latin typeface="Tahoma" pitchFamily="34" charset="0"/>
                <a:ea typeface="Tahoma" pitchFamily="34" charset="0"/>
                <a:cs typeface="Tahoma" pitchFamily="34" charset="0"/>
              </a:rPr>
              <a:t> in restoring blood pressure in </a:t>
            </a:r>
            <a:r>
              <a:rPr lang="en-US" sz="2200" dirty="0">
                <a:solidFill>
                  <a:srgbClr val="FF0000"/>
                </a:solidFill>
                <a:latin typeface="Tahoma" pitchFamily="34" charset="0"/>
                <a:ea typeface="Tahoma" pitchFamily="34" charset="0"/>
                <a:cs typeface="Tahoma" pitchFamily="34" charset="0"/>
              </a:rPr>
              <a:t>asphyxiated</a:t>
            </a:r>
            <a:r>
              <a:rPr lang="en-US" sz="2200" dirty="0">
                <a:latin typeface="Tahoma" pitchFamily="34" charset="0"/>
                <a:ea typeface="Tahoma" pitchFamily="34" charset="0"/>
                <a:cs typeface="Tahoma" pitchFamily="34" charset="0"/>
              </a:rPr>
              <a:t> infants</a:t>
            </a:r>
          </a:p>
          <a:p>
            <a:pPr lvl="0">
              <a:buNone/>
            </a:pPr>
            <a:r>
              <a:rPr lang="en-US" sz="2400" b="1" i="1" kern="0" dirty="0">
                <a:effectLst>
                  <a:outerShdw blurRad="38100" dist="38100" dir="2700000" algn="tl">
                    <a:srgbClr val="000000"/>
                  </a:outerShdw>
                </a:effectLst>
              </a:rPr>
              <a:t>Renal dysfunction :</a:t>
            </a:r>
            <a:endParaRPr lang="en-US" sz="2400" i="1" kern="0" dirty="0">
              <a:effectLst>
                <a:outerShdw blurRad="38100" dist="38100" dir="2700000" algn="tl">
                  <a:srgbClr val="000000"/>
                </a:outerShdw>
              </a:effectLst>
            </a:endParaRPr>
          </a:p>
          <a:p>
            <a:pPr>
              <a:buNone/>
            </a:pPr>
            <a:r>
              <a:rPr lang="en-US" sz="2400" dirty="0">
                <a:latin typeface="Tahoma" pitchFamily="34" charset="0"/>
                <a:ea typeface="Tahoma" pitchFamily="34" charset="0"/>
                <a:cs typeface="Tahoma" pitchFamily="34" charset="0"/>
              </a:rPr>
              <a:t>Fluid balance is very crucial</a:t>
            </a:r>
          </a:p>
          <a:p>
            <a:r>
              <a:rPr lang="en-US" sz="2400" dirty="0">
                <a:latin typeface="Tahoma" pitchFamily="34" charset="0"/>
                <a:ea typeface="Tahoma" pitchFamily="34" charset="0"/>
                <a:cs typeface="Tahoma" pitchFamily="34" charset="0"/>
              </a:rPr>
              <a:t>Stabilization of circulating volume </a:t>
            </a:r>
          </a:p>
          <a:p>
            <a:r>
              <a:rPr lang="en-US" sz="2400" dirty="0">
                <a:solidFill>
                  <a:srgbClr val="7030A0"/>
                </a:solidFill>
                <a:latin typeface="Tahoma" pitchFamily="34" charset="0"/>
                <a:ea typeface="Tahoma" pitchFamily="34" charset="0"/>
                <a:cs typeface="Tahoma" pitchFamily="34" charset="0"/>
              </a:rPr>
              <a:t>Consult</a:t>
            </a:r>
            <a:r>
              <a:rPr lang="en-US" sz="2400" dirty="0">
                <a:latin typeface="Tahoma" pitchFamily="34" charset="0"/>
                <a:ea typeface="Tahoma" pitchFamily="34" charset="0"/>
                <a:cs typeface="Tahoma" pitchFamily="34" charset="0"/>
              </a:rPr>
              <a:t> for dialysis for </a:t>
            </a:r>
            <a:r>
              <a:rPr lang="en-US" sz="2400" dirty="0">
                <a:solidFill>
                  <a:srgbClr val="7030A0"/>
                </a:solidFill>
                <a:latin typeface="Tahoma" pitchFamily="34" charset="0"/>
                <a:ea typeface="Tahoma" pitchFamily="34" charset="0"/>
                <a:cs typeface="Tahoma" pitchFamily="34" charset="0"/>
              </a:rPr>
              <a:t>overt</a:t>
            </a:r>
            <a:r>
              <a:rPr lang="en-US" sz="2400" dirty="0">
                <a:latin typeface="Tahoma" pitchFamily="34" charset="0"/>
                <a:ea typeface="Tahoma" pitchFamily="34" charset="0"/>
                <a:cs typeface="Tahoma" pitchFamily="34" charset="0"/>
              </a:rPr>
              <a:t> renal failure</a:t>
            </a:r>
          </a:p>
          <a:p>
            <a:endParaRPr lang="en-US" sz="2400" dirty="0">
              <a:latin typeface="Tahoma" pitchFamily="34" charset="0"/>
              <a:ea typeface="Tahoma" pitchFamily="34" charset="0"/>
              <a:cs typeface="Tahoma" pitchFamily="34" charset="0"/>
            </a:endParaRPr>
          </a:p>
          <a:p>
            <a:pPr>
              <a:buFont typeface="Wingdings 2" pitchFamily="18" charset="2"/>
              <a:buNone/>
            </a:pPr>
            <a:endParaRPr lang="en-US" sz="2400" dirty="0">
              <a:latin typeface="Tahoma" pitchFamily="34" charset="0"/>
              <a:ea typeface="Tahoma" pitchFamily="34" charset="0"/>
              <a:cs typeface="Tahoma" pitchFamily="34" charset="0"/>
            </a:endParaRPr>
          </a:p>
        </p:txBody>
      </p:sp>
    </p:spTree>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6E338A-4AD3-43B0-84CF-1124AD33E990}" type="slidenum">
              <a:rPr lang="en-US" smtClean="0"/>
              <a:pPr>
                <a:defRPr/>
              </a:pPr>
              <a:t>99</a:t>
            </a:fld>
            <a:endParaRPr lang="en-US" dirty="0"/>
          </a:p>
        </p:txBody>
      </p:sp>
      <p:sp>
        <p:nvSpPr>
          <p:cNvPr id="31746" name="Content Placeholder 2"/>
          <p:cNvSpPr>
            <a:spLocks noGrp="1"/>
          </p:cNvSpPr>
          <p:nvPr>
            <p:ph sz="quarter" idx="1"/>
          </p:nvPr>
        </p:nvSpPr>
        <p:spPr>
          <a:xfrm>
            <a:off x="304800" y="1447800"/>
            <a:ext cx="8382000" cy="5126736"/>
          </a:xfrm>
        </p:spPr>
        <p:txBody>
          <a:bodyPr>
            <a:normAutofit/>
          </a:bodyPr>
          <a:lstStyle/>
          <a:p>
            <a:pPr>
              <a:buFont typeface="Wingdings 2" pitchFamily="18" charset="2"/>
              <a:buNone/>
            </a:pPr>
            <a:endParaRPr lang="en-US" sz="2400" dirty="0">
              <a:latin typeface="Tahoma" pitchFamily="34" charset="0"/>
              <a:ea typeface="Tahoma" pitchFamily="34" charset="0"/>
              <a:cs typeface="Tahoma" pitchFamily="34" charset="0"/>
            </a:endParaRPr>
          </a:p>
          <a:p>
            <a:r>
              <a:rPr lang="en-US" sz="2400" b="1" dirty="0">
                <a:latin typeface="Tahoma" pitchFamily="34" charset="0"/>
                <a:ea typeface="Tahoma" pitchFamily="34" charset="0"/>
                <a:cs typeface="Tahoma" pitchFamily="34" charset="0"/>
              </a:rPr>
              <a:t>Stage I (mild HIE):</a:t>
            </a:r>
            <a:r>
              <a:rPr lang="en-US" sz="2400" dirty="0">
                <a:latin typeface="Tahoma" pitchFamily="34" charset="0"/>
                <a:ea typeface="Tahoma" pitchFamily="34" charset="0"/>
                <a:cs typeface="Tahoma" pitchFamily="34" charset="0"/>
              </a:rPr>
              <a:t> </a:t>
            </a:r>
            <a:r>
              <a:rPr lang="en-US" sz="2400" u="sng" dirty="0">
                <a:latin typeface="Tahoma" pitchFamily="34" charset="0"/>
                <a:ea typeface="Tahoma" pitchFamily="34" charset="0"/>
                <a:cs typeface="Tahoma" pitchFamily="34" charset="0"/>
              </a:rPr>
              <a:t>98- 100% </a:t>
            </a:r>
            <a:r>
              <a:rPr lang="en-US" sz="2400" dirty="0">
                <a:latin typeface="Tahoma" pitchFamily="34" charset="0"/>
                <a:ea typeface="Tahoma" pitchFamily="34" charset="0"/>
                <a:cs typeface="Tahoma" pitchFamily="34" charset="0"/>
              </a:rPr>
              <a:t>of newborns will have a normal neurological outcome and </a:t>
            </a:r>
            <a:r>
              <a:rPr lang="en-US" sz="2400" b="1" u="sng" dirty="0">
                <a:latin typeface="Tahoma" pitchFamily="34" charset="0"/>
                <a:ea typeface="Tahoma" pitchFamily="34" charset="0"/>
                <a:cs typeface="Tahoma" pitchFamily="34" charset="0"/>
              </a:rPr>
              <a:t>&lt; 1% mortality</a:t>
            </a:r>
          </a:p>
          <a:p>
            <a:pPr>
              <a:buNone/>
            </a:pPr>
            <a:endParaRPr lang="en-US" sz="2400" b="1" u="sng" dirty="0">
              <a:latin typeface="Tahoma" pitchFamily="34" charset="0"/>
              <a:ea typeface="Tahoma" pitchFamily="34" charset="0"/>
              <a:cs typeface="Tahoma" pitchFamily="34" charset="0"/>
            </a:endParaRPr>
          </a:p>
          <a:p>
            <a:r>
              <a:rPr lang="en-US" sz="2400" b="1" dirty="0">
                <a:latin typeface="Tahoma" pitchFamily="34" charset="0"/>
                <a:ea typeface="Tahoma" pitchFamily="34" charset="0"/>
                <a:cs typeface="Tahoma" pitchFamily="34" charset="0"/>
              </a:rPr>
              <a:t>Stage II (moderate HIE): </a:t>
            </a:r>
            <a:r>
              <a:rPr lang="en-US" sz="2400" b="1" u="sng" dirty="0">
                <a:latin typeface="Tahoma" pitchFamily="34" charset="0"/>
                <a:ea typeface="Tahoma" pitchFamily="34" charset="0"/>
                <a:cs typeface="Tahoma" pitchFamily="34" charset="0"/>
              </a:rPr>
              <a:t>20-37% of them die </a:t>
            </a:r>
            <a:r>
              <a:rPr lang="en-US" sz="2400" dirty="0">
                <a:latin typeface="Tahoma" pitchFamily="34" charset="0"/>
                <a:ea typeface="Tahoma" pitchFamily="34" charset="0"/>
                <a:cs typeface="Tahoma" pitchFamily="34" charset="0"/>
              </a:rPr>
              <a:t>or have abnormal neurodevelopmental outcome</a:t>
            </a:r>
          </a:p>
          <a:p>
            <a:pPr>
              <a:buNone/>
            </a:pPr>
            <a:endParaRPr lang="en-US" sz="2400" dirty="0">
              <a:latin typeface="Tahoma" pitchFamily="34" charset="0"/>
              <a:ea typeface="Tahoma" pitchFamily="34" charset="0"/>
              <a:cs typeface="Tahoma" pitchFamily="34" charset="0"/>
            </a:endParaRPr>
          </a:p>
          <a:p>
            <a:r>
              <a:rPr lang="en-US" sz="2400" b="1" dirty="0">
                <a:latin typeface="Tahoma" pitchFamily="34" charset="0"/>
                <a:ea typeface="Tahoma" pitchFamily="34" charset="0"/>
                <a:cs typeface="Tahoma" pitchFamily="34" charset="0"/>
              </a:rPr>
              <a:t>Stage III (Severe HIE) </a:t>
            </a:r>
          </a:p>
          <a:p>
            <a:pPr lvl="1"/>
            <a:r>
              <a:rPr lang="en-US" sz="2200" u="sng" dirty="0">
                <a:latin typeface="Tahoma" pitchFamily="34" charset="0"/>
                <a:ea typeface="Tahoma" pitchFamily="34" charset="0"/>
                <a:cs typeface="Tahoma" pitchFamily="34" charset="0"/>
              </a:rPr>
              <a:t>Death is more likely </a:t>
            </a:r>
          </a:p>
          <a:p>
            <a:pPr lvl="1"/>
            <a:r>
              <a:rPr lang="en-US" sz="2200" dirty="0">
                <a:latin typeface="Tahoma" pitchFamily="34" charset="0"/>
                <a:ea typeface="Tahoma" pitchFamily="34" charset="0"/>
                <a:cs typeface="Tahoma" pitchFamily="34" charset="0"/>
              </a:rPr>
              <a:t>Survivors would have one or more major neurodevelopmental </a:t>
            </a:r>
          </a:p>
        </p:txBody>
      </p:sp>
      <p:sp>
        <p:nvSpPr>
          <p:cNvPr id="6" name="Rectangle 5"/>
          <p:cNvSpPr/>
          <p:nvPr/>
        </p:nvSpPr>
        <p:spPr>
          <a:xfrm>
            <a:off x="381000" y="1013967"/>
            <a:ext cx="8153399" cy="584775"/>
          </a:xfrm>
          <a:prstGeom prst="rect">
            <a:avLst/>
          </a:prstGeom>
        </p:spPr>
        <p:txBody>
          <a:bodyPr wrap="square">
            <a:spAutoFit/>
          </a:bodyPr>
          <a:lstStyle/>
          <a:p>
            <a:pPr marL="342900" lvl="0" indent="-342900" fontAlgn="base">
              <a:spcBef>
                <a:spcPct val="20000"/>
              </a:spcBef>
              <a:spcAft>
                <a:spcPct val="0"/>
              </a:spcAft>
              <a:buClr>
                <a:srgbClr val="FFFFCC"/>
              </a:buClr>
              <a:buSzPct val="70000"/>
            </a:pPr>
            <a:r>
              <a:rPr lang="en-US" sz="3200" b="1" kern="0" dirty="0">
                <a:effectLst>
                  <a:outerShdw blurRad="38100" dist="38100" dir="2700000" algn="tl">
                    <a:srgbClr val="000000"/>
                  </a:outerShdw>
                </a:effectLst>
              </a:rPr>
              <a:t>Prognosis of HIE</a:t>
            </a:r>
            <a:endParaRPr lang="en-US" sz="3200" kern="0" dirty="0">
              <a:effectLst>
                <a:outerShdw blurRad="38100" dist="38100" dir="2700000" algn="tl">
                  <a:srgbClr val="000000"/>
                </a:outerShdw>
              </a:effectLst>
            </a:endParaRP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6309</TotalTime>
  <Words>14064</Words>
  <Application>Microsoft Office PowerPoint</Application>
  <PresentationFormat>On-screen Show (4:3)</PresentationFormat>
  <Paragraphs>1919</Paragraphs>
  <Slides>213</Slides>
  <Notes>25</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213</vt:i4>
      </vt:variant>
    </vt:vector>
  </HeadingPairs>
  <TitlesOfParts>
    <vt:vector size="227" baseType="lpstr">
      <vt:lpstr>Arial</vt:lpstr>
      <vt:lpstr>Calibri</vt:lpstr>
      <vt:lpstr>Courier New</vt:lpstr>
      <vt:lpstr>Franklin Gothic Book</vt:lpstr>
      <vt:lpstr>Georgia</vt:lpstr>
      <vt:lpstr>Nyala</vt:lpstr>
      <vt:lpstr>Tahoma</vt:lpstr>
      <vt:lpstr>Times New Roman</vt:lpstr>
      <vt:lpstr>Trebuchet MS</vt:lpstr>
      <vt:lpstr>Verdana</vt:lpstr>
      <vt:lpstr>Wingdings</vt:lpstr>
      <vt:lpstr>Wingdings 2</vt:lpstr>
      <vt:lpstr>Urban</vt:lpstr>
      <vt:lpstr>Slide</vt:lpstr>
      <vt:lpstr>PowerPoint Presentation</vt:lpstr>
      <vt:lpstr>Approach to respiratory distress in newborn</vt:lpstr>
      <vt:lpstr>Outline </vt:lpstr>
      <vt:lpstr>Definitions </vt:lpstr>
      <vt:lpstr>Causes</vt:lpstr>
      <vt:lpstr>Cont…</vt:lpstr>
      <vt:lpstr>Cont…</vt:lpstr>
      <vt:lpstr>Assessment to respiratory distress </vt:lpstr>
      <vt:lpstr>Cont’d</vt:lpstr>
      <vt:lpstr>Cont’d </vt:lpstr>
      <vt:lpstr>Cont’d</vt:lpstr>
      <vt:lpstr>Investigation </vt:lpstr>
      <vt:lpstr>General management </vt:lpstr>
      <vt:lpstr>HYALINE MEMBRANE DISEASE (HMD) </vt:lpstr>
      <vt:lpstr>Factors predisposing to RDS</vt:lpstr>
      <vt:lpstr>Factors protecting against RDS</vt:lpstr>
      <vt:lpstr>Pathogenesis   </vt:lpstr>
      <vt:lpstr>Composition of surfactant recovered by alveolar wash</vt:lpstr>
      <vt:lpstr>PowerPoint Presentation</vt:lpstr>
      <vt:lpstr>Cont’d </vt:lpstr>
      <vt:lpstr>Contributing factors in the pathogenesis of hyaline membrane disease. The potential “vicious circle” perpetuated hypoxia and pulmonary insufficiency</vt:lpstr>
      <vt:lpstr>Clinical manifestations</vt:lpstr>
      <vt:lpstr>Investigations</vt:lpstr>
      <vt:lpstr>Prenatal prediction: 1.Lecithin sphingomyeline ratio</vt:lpstr>
      <vt:lpstr>2.Lamellar body count </vt:lpstr>
      <vt:lpstr> 3.TDx-FLM II</vt:lpstr>
      <vt:lpstr>Management</vt:lpstr>
      <vt:lpstr>Prevention </vt:lpstr>
      <vt:lpstr>Complications </vt:lpstr>
      <vt:lpstr>CONGENTIAL PNEUMONEA </vt:lpstr>
      <vt:lpstr>Etiology </vt:lpstr>
      <vt:lpstr>Clinical manifestation </vt:lpstr>
      <vt:lpstr>Investigation </vt:lpstr>
      <vt:lpstr>Management </vt:lpstr>
      <vt:lpstr>Cont’d</vt:lpstr>
      <vt:lpstr>MECONIUM APIRATION SYNDORME </vt:lpstr>
      <vt:lpstr>Cont’d</vt:lpstr>
      <vt:lpstr>Pathophysiology: </vt:lpstr>
      <vt:lpstr>Cont’d</vt:lpstr>
      <vt:lpstr>Clinical manifestation </vt:lpstr>
      <vt:lpstr>Diagnosis </vt:lpstr>
      <vt:lpstr>      Managment </vt:lpstr>
      <vt:lpstr>Cont’d </vt:lpstr>
      <vt:lpstr>APNEA</vt:lpstr>
      <vt:lpstr>Cont’d</vt:lpstr>
      <vt:lpstr>Specific contributory causes of apnea</vt:lpstr>
      <vt:lpstr>      pathogenesis</vt:lpstr>
      <vt:lpstr>Clinical features</vt:lpstr>
      <vt:lpstr>     Treatment </vt:lpstr>
      <vt:lpstr>Transient tachypnea of the new born  </vt:lpstr>
      <vt:lpstr>Persistent pulmonary hypertention(PPHN) or persistent fetal circulation (PFC) of the new born  </vt:lpstr>
      <vt:lpstr>Cont…</vt:lpstr>
      <vt:lpstr>Fig –showing fetal circulation  </vt:lpstr>
      <vt:lpstr>References </vt:lpstr>
      <vt:lpstr> Neonatal Sepsis</vt:lpstr>
      <vt:lpstr>          Neonatal Sepsis</vt:lpstr>
      <vt:lpstr>Cont…</vt:lpstr>
      <vt:lpstr>PowerPoint Presentation</vt:lpstr>
      <vt:lpstr>Epidemiology of early and late onset neonatal infections</vt:lpstr>
      <vt:lpstr>Cont…</vt:lpstr>
      <vt:lpstr>Cont…</vt:lpstr>
      <vt:lpstr>Cont…</vt:lpstr>
      <vt:lpstr>Cont…</vt:lpstr>
      <vt:lpstr>Cont…</vt:lpstr>
      <vt:lpstr>Clinical manifestations </vt:lpstr>
      <vt:lpstr>Diagnosis </vt:lpstr>
      <vt:lpstr>Cont…</vt:lpstr>
      <vt:lpstr>Cont…</vt:lpstr>
      <vt:lpstr>Supportive care </vt:lpstr>
      <vt:lpstr>Complications </vt:lpstr>
      <vt:lpstr>Prognosis </vt:lpstr>
      <vt:lpstr>Neonatal conjunctivitis  </vt:lpstr>
      <vt:lpstr>PowerPoint Presentation</vt:lpstr>
      <vt:lpstr>PowerPoint Presentation</vt:lpstr>
      <vt:lpstr>PowerPoint Presentation</vt:lpstr>
      <vt:lpstr>Cont </vt:lpstr>
      <vt:lpstr>Cont </vt:lpstr>
      <vt:lpstr>Pustules/ Pyoderma:  </vt:lpstr>
      <vt:lpstr>PowerPoint Presentation</vt:lpstr>
      <vt:lpstr>Cellulitis/Abscess:  </vt:lpstr>
      <vt:lpstr>   Candidiasis </vt:lpstr>
      <vt:lpstr>Umbilical infection (omphalitis)</vt:lpstr>
      <vt:lpstr> PERINATAL ASPHYXIA  </vt:lpstr>
      <vt:lpstr>Perinatal asphyxia </vt:lpstr>
      <vt:lpstr> Cont…</vt:lpstr>
      <vt:lpstr>Epidemiology </vt:lpstr>
      <vt:lpstr>Epidemiology </vt:lpstr>
      <vt:lpstr>Causes of PNA </vt:lpstr>
      <vt:lpstr>Pathophysiology </vt:lpstr>
      <vt:lpstr>PowerPoint Presentation</vt:lpstr>
      <vt:lpstr> Biochemical alteration</vt:lpstr>
      <vt:lpstr>Organ manifestations of PNA</vt:lpstr>
      <vt:lpstr>Hypoxic - ischemic encephalopathy in term infants </vt:lpstr>
      <vt:lpstr>Cont…</vt:lpstr>
      <vt:lpstr>MULTIORGAN SYSTEMIC EFFECTS OF ASPHYXIA</vt:lpstr>
      <vt:lpstr>     Diagnosis </vt:lpstr>
      <vt:lpstr>Treatment </vt:lpstr>
      <vt:lpstr>        </vt:lpstr>
      <vt:lpstr>PowerPoint Presentation</vt:lpstr>
      <vt:lpstr>Jaundice  and Hyperbilirubinemia in Neonates </vt:lpstr>
      <vt:lpstr>Definitions </vt:lpstr>
      <vt:lpstr>Introduction </vt:lpstr>
      <vt:lpstr>Bilirubin metabolism </vt:lpstr>
      <vt:lpstr>Bilirubin metabolism…</vt:lpstr>
      <vt:lpstr>Bilirubin metabolism…</vt:lpstr>
      <vt:lpstr>Bilirubin Synthesis</vt:lpstr>
      <vt:lpstr>Bilirubin Transport in Plasma</vt:lpstr>
      <vt:lpstr>PowerPoint Presentation</vt:lpstr>
      <vt:lpstr>Physiologic Jaundice (Icterus Neonatorum)</vt:lpstr>
      <vt:lpstr>Cause of physiologic jaundice</vt:lpstr>
      <vt:lpstr>Pathologic hyperbilirubinemia</vt:lpstr>
      <vt:lpstr>Etiology </vt:lpstr>
      <vt:lpstr>Causes of pathologic indirect hyperbilirubinemia </vt:lpstr>
      <vt:lpstr>Causes cont……</vt:lpstr>
      <vt:lpstr>Comparison b/n physiological from Pathological Jaundice</vt:lpstr>
      <vt:lpstr>Hemolytic Anemia in the Newborn</vt:lpstr>
      <vt:lpstr>Rh- isoimmune hemolysis</vt:lpstr>
      <vt:lpstr>PowerPoint Presentation</vt:lpstr>
      <vt:lpstr>ABO incompatibility </vt:lpstr>
      <vt:lpstr>PowerPoint Presentation</vt:lpstr>
      <vt:lpstr>Breast milk jaundice </vt:lpstr>
      <vt:lpstr>   Breast feeding jaundice </vt:lpstr>
      <vt:lpstr> Crigler Najjar Syndrome Type I </vt:lpstr>
      <vt:lpstr> Crigler Najjar Syndrome Type II </vt:lpstr>
      <vt:lpstr>Gilbert’s Syndrome</vt:lpstr>
      <vt:lpstr>Risk factors for unconjugated hyperbilirbinemia</vt:lpstr>
      <vt:lpstr>C/M </vt:lpstr>
      <vt:lpstr>PowerPoint Presentation</vt:lpstr>
      <vt:lpstr>Kernicterus/bilirubin encephalopathy</vt:lpstr>
      <vt:lpstr>PowerPoint Presentation</vt:lpstr>
      <vt:lpstr>Cont..</vt:lpstr>
      <vt:lpstr>Causes of Conjugated Hyperbilirubinemia </vt:lpstr>
      <vt:lpstr>Investigations </vt:lpstr>
      <vt:lpstr>PowerPoint Presentation</vt:lpstr>
      <vt:lpstr>Management of UCH</vt:lpstr>
      <vt:lpstr>PowerPoint Presentation</vt:lpstr>
      <vt:lpstr>PowerPoint Presentation</vt:lpstr>
      <vt:lpstr>PowerPoint Presentation</vt:lpstr>
      <vt:lpstr>Phototherapy cont….</vt:lpstr>
      <vt:lpstr>PowerPoint Presentation</vt:lpstr>
      <vt:lpstr>PowerPoint Presentation</vt:lpstr>
      <vt:lpstr>Side effects of phototherapy</vt:lpstr>
      <vt:lpstr>PowerPoint Presentation</vt:lpstr>
      <vt:lpstr>PowerPoint Presentation</vt:lpstr>
      <vt:lpstr>Double Volume Exchange transfusion  </vt:lpstr>
      <vt:lpstr>Type  of blood to be transfused</vt:lpstr>
      <vt:lpstr>Monitoring </vt:lpstr>
      <vt:lpstr>Cont…</vt:lpstr>
      <vt:lpstr>Complications</vt:lpstr>
      <vt:lpstr>PowerPoint Presentation</vt:lpstr>
      <vt:lpstr>Hemorrhagic Disorders  </vt:lpstr>
      <vt:lpstr>Cont…</vt:lpstr>
      <vt:lpstr>Congenital cardiac defects.</vt:lpstr>
      <vt:lpstr>Cont…</vt:lpstr>
      <vt:lpstr>Cont…</vt:lpstr>
      <vt:lpstr>Cont…</vt:lpstr>
      <vt:lpstr>Cont…</vt:lpstr>
      <vt:lpstr>Cont…</vt:lpstr>
      <vt:lpstr>Cont…</vt:lpstr>
      <vt:lpstr>Cont…</vt:lpstr>
      <vt:lpstr>Cont…</vt:lpstr>
      <vt:lpstr>Cont…</vt:lpstr>
      <vt:lpstr>Ventricular septal defect  </vt:lpstr>
      <vt:lpstr>Cont…</vt:lpstr>
      <vt:lpstr>Cont…</vt:lpstr>
      <vt:lpstr>Cont…</vt:lpstr>
      <vt:lpstr>Cont…</vt:lpstr>
      <vt:lpstr> Fig – showing heart ventricular septal defect </vt:lpstr>
      <vt:lpstr>Atrial septal defect</vt:lpstr>
      <vt:lpstr>Cont…</vt:lpstr>
      <vt:lpstr>Cont…</vt:lpstr>
      <vt:lpstr>Cont…</vt:lpstr>
      <vt:lpstr>Cont…</vt:lpstr>
      <vt:lpstr> Coarctation of aorta</vt:lpstr>
      <vt:lpstr>Cont…</vt:lpstr>
      <vt:lpstr>Cont…</vt:lpstr>
      <vt:lpstr>Cont…</vt:lpstr>
      <vt:lpstr>Cont…</vt:lpstr>
      <vt:lpstr> Patent ductus arteriosus</vt:lpstr>
      <vt:lpstr>Cont…</vt:lpstr>
      <vt:lpstr>Cont…</vt:lpstr>
      <vt:lpstr>Cont…</vt:lpstr>
      <vt:lpstr>Cont…</vt:lpstr>
      <vt:lpstr>Fig – showing patent ductus arteriosus </vt:lpstr>
      <vt:lpstr>Pulmonic stenosis</vt:lpstr>
      <vt:lpstr>Cont…</vt:lpstr>
      <vt:lpstr>Gastrointestinal malformations  </vt:lpstr>
      <vt:lpstr>Exomphalous and gastroschisis  </vt:lpstr>
      <vt:lpstr>Oesophageal Atresia (EA) and Tracheo-esophageas Fistula (TEF)  </vt:lpstr>
      <vt:lpstr>Cont…</vt:lpstr>
      <vt:lpstr>Cont…</vt:lpstr>
      <vt:lpstr>Cont…</vt:lpstr>
      <vt:lpstr>Rectal atresia /imperforated anus  </vt:lpstr>
      <vt:lpstr>Cont…</vt:lpstr>
      <vt:lpstr>Cont…</vt:lpstr>
      <vt:lpstr>Cleft palate and lip  </vt:lpstr>
      <vt:lpstr>Cleft palate  </vt:lpstr>
      <vt:lpstr>Cont…</vt:lpstr>
      <vt:lpstr>Cont…</vt:lpstr>
      <vt:lpstr>Cont…</vt:lpstr>
      <vt:lpstr>Cont…</vt:lpstr>
      <vt:lpstr>Cont…</vt:lpstr>
      <vt:lpstr>Cont…</vt:lpstr>
      <vt:lpstr>Cont…</vt:lpstr>
      <vt:lpstr>Cont…</vt:lpstr>
      <vt:lpstr>Cont…</vt:lpstr>
      <vt:lpstr> Abnormalities relating to respirations.  </vt:lpstr>
      <vt:lpstr>Cont…</vt:lpstr>
      <vt:lpstr>Cont…</vt:lpstr>
      <vt:lpstr>Cont…</vt:lpstr>
      <vt:lpstr>Cont…</vt:lpstr>
      <vt:lpstr> Laryngeal stridor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HYPOGLYCEMIA IN NEONATES</dc:title>
  <dc:creator>wessen</dc:creator>
  <cp:lastModifiedBy>Mihretu</cp:lastModifiedBy>
  <cp:revision>100</cp:revision>
  <dcterms:created xsi:type="dcterms:W3CDTF">2015-02-26T10:07:54Z</dcterms:created>
  <dcterms:modified xsi:type="dcterms:W3CDTF">2020-04-27T05:57:55Z</dcterms:modified>
</cp:coreProperties>
</file>