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79" r:id="rId6"/>
    <p:sldId id="261" r:id="rId7"/>
    <p:sldId id="263" r:id="rId8"/>
    <p:sldId id="265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80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28E38-2FEE-4CFD-9123-89A691A7B31A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AB1EB-916E-4DD2-AB84-B80277D19B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AB1EB-916E-4DD2-AB84-B80277D19B14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6" Type="http://schemas.openxmlformats.org/officeDocument/2006/relationships/image" Target="../media/image22.jpe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Ch-2-BEEF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1828800"/>
            <a:ext cx="3810000" cy="4724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Topics to be discussed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Different classes of    Beef animal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Grading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Cuts of beef and their cooking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743200" cy="2590800"/>
          </a:xfrm>
          <a:prstGeom prst="rect">
            <a:avLst/>
          </a:prstGeom>
          <a:noFill/>
        </p:spPr>
      </p:pic>
      <p:pic>
        <p:nvPicPr>
          <p:cNvPr id="1028" name="Picture 4" descr="Highland Co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124200"/>
            <a:ext cx="2667000" cy="3390900"/>
          </a:xfrm>
          <a:prstGeom prst="rect">
            <a:avLst/>
          </a:prstGeom>
          <a:noFill/>
        </p:spPr>
      </p:pic>
      <p:pic>
        <p:nvPicPr>
          <p:cNvPr id="1030" name="Picture 6" descr="Bu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228600"/>
            <a:ext cx="2438400" cy="2514600"/>
          </a:xfrm>
          <a:prstGeom prst="rect">
            <a:avLst/>
          </a:prstGeom>
          <a:noFill/>
        </p:spPr>
      </p:pic>
      <p:pic>
        <p:nvPicPr>
          <p:cNvPr id="1032" name="Picture 8" descr="Beautiful little calf in green grass - stock phot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77000" y="3124200"/>
            <a:ext cx="25146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USDA GRADES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ea typeface="ＭＳ Ｐゴシック" pitchFamily="34" charset="-128"/>
              </a:rPr>
              <a:t>Choice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Slightly less marbling than Prime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Most in demand by consumers</a:t>
            </a:r>
          </a:p>
        </p:txBody>
      </p:sp>
      <p:pic>
        <p:nvPicPr>
          <p:cNvPr id="19460" name="Picture 3" descr="choic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3581400"/>
            <a:ext cx="3657600" cy="242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USDA GRADES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ea typeface="ＭＳ Ｐゴシック" pitchFamily="34" charset="-128"/>
              </a:rPr>
              <a:t>Select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Less fat/older animal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Less juicy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Less flavorful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For thrifty shoppers</a:t>
            </a:r>
          </a:p>
          <a:p>
            <a:pPr lvl="1" eaLnBrk="1" hangingPunct="1">
              <a:buFont typeface="Arial" pitchFamily="34" charset="0"/>
              <a:buNone/>
            </a:pPr>
            <a:endParaRPr lang="en-US" smtClean="0">
              <a:ea typeface="ＭＳ Ｐゴシック" pitchFamily="34" charset="-128"/>
            </a:endParaRPr>
          </a:p>
        </p:txBody>
      </p:sp>
      <p:pic>
        <p:nvPicPr>
          <p:cNvPr id="20484" name="Picture 4" descr="selec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4267200"/>
            <a:ext cx="3886200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USDA GRADES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ea typeface="ＭＳ Ｐゴシック" pitchFamily="34" charset="-128"/>
              </a:rPr>
              <a:t>Standard/Commercial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Not found in commercial outlets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Used in processed meats</a:t>
            </a:r>
          </a:p>
        </p:txBody>
      </p:sp>
      <p:pic>
        <p:nvPicPr>
          <p:cNvPr id="21508" name="Picture 3" descr="processe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429000"/>
            <a:ext cx="4114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Dissection-Cuts of Beef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23555" name="Content Placeholder 9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  <a:ea typeface="ＭＳ Ｐゴシック" pitchFamily="34" charset="-128"/>
              </a:rPr>
              <a:t>Wholesale Beef Cuts: 	</a:t>
            </a:r>
            <a:r>
              <a:rPr lang="en-US" sz="2800" b="1" dirty="0" smtClean="0">
                <a:solidFill>
                  <a:srgbClr val="0070C0"/>
                </a:solidFill>
                <a:ea typeface="ＭＳ Ｐゴシック" pitchFamily="34" charset="-128"/>
              </a:rPr>
              <a:t>Blue</a:t>
            </a:r>
            <a:r>
              <a:rPr lang="en-US" sz="2800" b="1" dirty="0" smtClean="0">
                <a:solidFill>
                  <a:schemeClr val="tx1"/>
                </a:solidFill>
                <a:ea typeface="ＭＳ Ｐゴシック" pitchFamily="34" charset="-128"/>
              </a:rPr>
              <a:t>=Locomotion Muscles</a:t>
            </a:r>
          </a:p>
          <a:p>
            <a:pPr eaLnBrk="1" hangingPunct="1">
              <a:buFontTx/>
              <a:buNone/>
            </a:pPr>
            <a:r>
              <a:rPr lang="en-US" sz="2800" b="1" dirty="0" smtClean="0">
                <a:solidFill>
                  <a:schemeClr val="tx1"/>
                </a:solidFill>
                <a:ea typeface="ＭＳ Ｐゴシック" pitchFamily="34" charset="-128"/>
              </a:rPr>
              <a:t>					</a:t>
            </a:r>
            <a:r>
              <a:rPr lang="en-US" sz="2800" b="1" dirty="0" smtClean="0">
                <a:solidFill>
                  <a:srgbClr val="00B050"/>
                </a:solidFill>
                <a:ea typeface="ＭＳ Ｐゴシック" pitchFamily="34" charset="-128"/>
              </a:rPr>
              <a:t>Green</a:t>
            </a:r>
            <a:r>
              <a:rPr lang="en-US" sz="2800" b="1" dirty="0" smtClean="0">
                <a:solidFill>
                  <a:schemeClr val="tx1"/>
                </a:solidFill>
                <a:ea typeface="ＭＳ Ｐゴシック" pitchFamily="34" charset="-128"/>
              </a:rPr>
              <a:t>=Suspension Muscles </a:t>
            </a: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</p:txBody>
      </p:sp>
      <p:pic>
        <p:nvPicPr>
          <p:cNvPr id="23556" name="Picture 10" descr="wholesale image.JPG"/>
          <p:cNvPicPr>
            <a:picLocks noChangeAspect="1" noChangeArrowheads="1"/>
          </p:cNvPicPr>
          <p:nvPr/>
        </p:nvPicPr>
        <p:blipFill>
          <a:blip r:embed="rId2"/>
          <a:srcRect l="5501" t="14285" r="13033"/>
          <a:stretch>
            <a:fillRect/>
          </a:stretch>
        </p:blipFill>
        <p:spPr bwMode="auto">
          <a:xfrm>
            <a:off x="533400" y="2362200"/>
            <a:ext cx="70675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Box 11"/>
          <p:cNvSpPr txBox="1">
            <a:spLocks noChangeArrowheads="1"/>
          </p:cNvSpPr>
          <p:nvPr/>
        </p:nvSpPr>
        <p:spPr bwMode="auto">
          <a:xfrm>
            <a:off x="2209800" y="34290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alibri" pitchFamily="34" charset="0"/>
              </a:rPr>
              <a:t>CHUCK</a:t>
            </a:r>
          </a:p>
        </p:txBody>
      </p:sp>
      <p:sp>
        <p:nvSpPr>
          <p:cNvPr id="23558" name="TextBox 14"/>
          <p:cNvSpPr txBox="1">
            <a:spLocks noChangeArrowheads="1"/>
          </p:cNvSpPr>
          <p:nvPr/>
        </p:nvSpPr>
        <p:spPr bwMode="auto">
          <a:xfrm>
            <a:off x="2286000" y="4267200"/>
            <a:ext cx="1371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 b="1">
                <a:solidFill>
                  <a:srgbClr val="0070C0"/>
                </a:solidFill>
                <a:latin typeface="Calibri" pitchFamily="34" charset="0"/>
              </a:rPr>
              <a:t>FORESHANK &amp; BRISKET</a:t>
            </a:r>
          </a:p>
        </p:txBody>
      </p:sp>
      <p:sp>
        <p:nvSpPr>
          <p:cNvPr id="23559" name="TextBox 15"/>
          <p:cNvSpPr txBox="1">
            <a:spLocks noChangeArrowheads="1"/>
          </p:cNvSpPr>
          <p:nvPr/>
        </p:nvSpPr>
        <p:spPr bwMode="auto">
          <a:xfrm>
            <a:off x="6096000" y="35814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alibri" pitchFamily="34" charset="0"/>
              </a:rPr>
              <a:t>ROUND</a:t>
            </a:r>
          </a:p>
        </p:txBody>
      </p:sp>
      <p:sp>
        <p:nvSpPr>
          <p:cNvPr id="23560" name="TextBox 16"/>
          <p:cNvSpPr txBox="1">
            <a:spLocks noChangeArrowheads="1"/>
          </p:cNvSpPr>
          <p:nvPr/>
        </p:nvSpPr>
        <p:spPr bwMode="auto">
          <a:xfrm rot="-5400000">
            <a:off x="3472657" y="3244056"/>
            <a:ext cx="914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alibri" pitchFamily="34" charset="0"/>
              </a:rPr>
              <a:t>RIB</a:t>
            </a:r>
            <a:endParaRPr lang="en-US" sz="1600" b="1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23561" name="TextBox 17"/>
          <p:cNvSpPr txBox="1">
            <a:spLocks noChangeArrowheads="1"/>
          </p:cNvSpPr>
          <p:nvPr/>
        </p:nvSpPr>
        <p:spPr bwMode="auto">
          <a:xfrm>
            <a:off x="3657600" y="4230688"/>
            <a:ext cx="129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alibri" pitchFamily="34" charset="0"/>
              </a:rPr>
              <a:t>SHORT</a:t>
            </a:r>
          </a:p>
          <a:p>
            <a:r>
              <a:rPr lang="en-US" b="1">
                <a:solidFill>
                  <a:srgbClr val="0070C0"/>
                </a:solidFill>
                <a:latin typeface="Calibri" pitchFamily="34" charset="0"/>
              </a:rPr>
              <a:t>PLATE</a:t>
            </a:r>
          </a:p>
        </p:txBody>
      </p:sp>
      <p:sp>
        <p:nvSpPr>
          <p:cNvPr id="23562" name="TextBox 18"/>
          <p:cNvSpPr txBox="1">
            <a:spLocks noChangeArrowheads="1"/>
          </p:cNvSpPr>
          <p:nvPr/>
        </p:nvSpPr>
        <p:spPr bwMode="auto">
          <a:xfrm rot="-5400000">
            <a:off x="4439444" y="3220244"/>
            <a:ext cx="990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alibri" pitchFamily="34" charset="0"/>
              </a:rPr>
              <a:t>SHORT </a:t>
            </a:r>
            <a:br>
              <a:rPr lang="en-US" b="1">
                <a:solidFill>
                  <a:srgbClr val="00B050"/>
                </a:solidFill>
                <a:latin typeface="Calibri" pitchFamily="34" charset="0"/>
              </a:rPr>
            </a:br>
            <a:r>
              <a:rPr lang="en-US" b="1">
                <a:solidFill>
                  <a:srgbClr val="00B050"/>
                </a:solidFill>
                <a:latin typeface="Calibri" pitchFamily="34" charset="0"/>
              </a:rPr>
              <a:t>LOIN</a:t>
            </a:r>
          </a:p>
        </p:txBody>
      </p:sp>
      <p:sp>
        <p:nvSpPr>
          <p:cNvPr id="23563" name="TextBox 19"/>
          <p:cNvSpPr txBox="1">
            <a:spLocks noChangeArrowheads="1"/>
          </p:cNvSpPr>
          <p:nvPr/>
        </p:nvSpPr>
        <p:spPr bwMode="auto">
          <a:xfrm>
            <a:off x="4724400" y="43434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alibri" pitchFamily="34" charset="0"/>
              </a:rPr>
              <a:t>FLANK</a:t>
            </a:r>
          </a:p>
        </p:txBody>
      </p:sp>
      <p:sp>
        <p:nvSpPr>
          <p:cNvPr id="23564" name="TextBox 20"/>
          <p:cNvSpPr txBox="1">
            <a:spLocks noChangeArrowheads="1"/>
          </p:cNvSpPr>
          <p:nvPr/>
        </p:nvSpPr>
        <p:spPr bwMode="auto">
          <a:xfrm rot="-5400000">
            <a:off x="4844257" y="3244056"/>
            <a:ext cx="1371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B050"/>
                </a:solidFill>
                <a:latin typeface="Calibri" pitchFamily="34" charset="0"/>
              </a:rPr>
              <a:t>SIRLOIN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TYPES OF CUTS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ea typeface="ＭＳ Ｐゴシック" pitchFamily="34" charset="-128"/>
              </a:rPr>
              <a:t>Wholesale Cuts- </a:t>
            </a: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large subdivisions sent to grocery stores for further cutting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3316" name="Picture 4" descr="wholesal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819400"/>
            <a:ext cx="62484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TYPES OF CUTS</a:t>
            </a:r>
            <a:endParaRPr lang="en-US" dirty="0" smtClean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ea typeface="ＭＳ Ｐゴシック" pitchFamily="34" charset="-128"/>
              </a:rPr>
              <a:t>Retail Cuts- </a:t>
            </a:r>
            <a:r>
              <a:rPr lang="en-US" smtClean="0">
                <a:solidFill>
                  <a:schemeClr val="tx1"/>
                </a:solidFill>
                <a:ea typeface="ＭＳ Ｐゴシック" pitchFamily="34" charset="-128"/>
              </a:rPr>
              <a:t>individual cuts of meat sold to consumers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4340" name="Picture 4" descr="cuts.jpg"/>
          <p:cNvPicPr>
            <a:picLocks noChangeAspect="1"/>
          </p:cNvPicPr>
          <p:nvPr/>
        </p:nvPicPr>
        <p:blipFill>
          <a:blip r:embed="rId2"/>
          <a:srcRect t="33846" b="8521"/>
          <a:stretch>
            <a:fillRect/>
          </a:stretch>
        </p:blipFill>
        <p:spPr bwMode="auto">
          <a:xfrm>
            <a:off x="1976438" y="2971800"/>
            <a:ext cx="4724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brais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1905000"/>
            <a:ext cx="206851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COOKING METHODS</a:t>
            </a:r>
          </a:p>
        </p:txBody>
      </p:sp>
      <p:sp>
        <p:nvSpPr>
          <p:cNvPr id="276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ea typeface="ＭＳ Ｐゴシック" pitchFamily="34" charset="-128"/>
              </a:rPr>
              <a:t>A. Moist Heat Methods (locomotion muscles/tough cuts)</a:t>
            </a:r>
          </a:p>
          <a:p>
            <a:pPr lvl="1" eaLnBrk="1" hangingPunct="1">
              <a:buFont typeface="Arial" pitchFamily="34" charset="0"/>
              <a:buNone/>
            </a:pPr>
            <a:r>
              <a:rPr lang="en-US" dirty="0" smtClean="0">
                <a:ea typeface="ＭＳ Ｐゴシック" pitchFamily="34" charset="-128"/>
              </a:rPr>
              <a:t>1. Braising</a:t>
            </a:r>
          </a:p>
          <a:p>
            <a:pPr lvl="1" eaLnBrk="1" hangingPunct="1">
              <a:buFont typeface="Arial" pitchFamily="34" charset="0"/>
              <a:buNone/>
            </a:pPr>
            <a:r>
              <a:rPr lang="en-US" dirty="0" smtClean="0">
                <a:ea typeface="ＭＳ Ｐゴシック" pitchFamily="34" charset="-128"/>
              </a:rPr>
              <a:t>2. Cooking in a Liquid (simmering/stewing)</a:t>
            </a:r>
          </a:p>
          <a:p>
            <a:pPr lvl="1" eaLnBrk="1" hangingPunct="1">
              <a:buFont typeface="Arial" pitchFamily="34" charset="0"/>
              <a:buNone/>
            </a:pPr>
            <a:endParaRPr lang="en-US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Wholesale Cuts-  (chuck, </a:t>
            </a:r>
            <a:r>
              <a:rPr lang="en-US" dirty="0" err="1" smtClean="0">
                <a:ea typeface="ＭＳ Ｐゴシック" pitchFamily="34" charset="-128"/>
              </a:rPr>
              <a:t>foreshank</a:t>
            </a:r>
            <a:r>
              <a:rPr lang="en-US" dirty="0" smtClean="0">
                <a:ea typeface="ＭＳ Ｐゴシック" pitchFamily="34" charset="-128"/>
              </a:rPr>
              <a:t> and brisket, short plate, flank, round</a:t>
            </a:r>
            <a:r>
              <a:rPr lang="en-US" dirty="0" smtClean="0">
                <a:ea typeface="ＭＳ Ｐゴシック" pitchFamily="34" charset="-128"/>
              </a:rPr>
              <a:t>)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COOKING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dirty="0" smtClean="0">
                <a:ea typeface="+mn-ea"/>
              </a:rPr>
              <a:t>B. Dry Heat Methods- Suspension Muscles/Tender Cuts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ea typeface="+mn-ea"/>
              </a:rPr>
              <a:t>Roasting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ea typeface="+mn-ea"/>
              </a:rPr>
              <a:t>Broiling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ea typeface="+mn-ea"/>
              </a:rPr>
              <a:t>Pan-broiling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ea typeface="+mn-ea"/>
              </a:rPr>
              <a:t>Pan-frying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dirty="0" smtClean="0">
                <a:ea typeface="+mn-ea"/>
              </a:rPr>
              <a:t>Stir-frying</a:t>
            </a:r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US" dirty="0" smtClean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n-ea"/>
              </a:rPr>
              <a:t>Wholesale Cuts-  (Rib, Short Loin, Sirloin</a:t>
            </a:r>
            <a:r>
              <a:rPr lang="en-US" dirty="0" smtClean="0">
                <a:ea typeface="+mn-ea"/>
              </a:rPr>
              <a:t>)</a:t>
            </a:r>
            <a:endParaRPr lang="en-US" dirty="0" smtClean="0">
              <a:ea typeface="+mn-ea"/>
            </a:endParaRPr>
          </a:p>
        </p:txBody>
      </p:sp>
      <p:pic>
        <p:nvPicPr>
          <p:cNvPr id="28676" name="Picture 3" descr="w02_roasting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2286000"/>
            <a:ext cx="37338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Images-Broiling &amp; Stir frying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371600"/>
            <a:ext cx="37687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828800"/>
            <a:ext cx="3598862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HEALTHY COOKING TIPS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Choose cuts from the round and loin sections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Limit portion sizes to two 3-ounce servings per day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Trim all visible fat before cooking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Broil or grill meats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Use non-stick pans when frying and browning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Skim fat from surface of chilled meat soups and stocks</a:t>
            </a:r>
          </a:p>
        </p:txBody>
      </p:sp>
      <p:pic>
        <p:nvPicPr>
          <p:cNvPr id="35844" name="Picture 4" descr="nonstick.jpg"/>
          <p:cNvPicPr>
            <a:picLocks noChangeAspect="1"/>
          </p:cNvPicPr>
          <p:nvPr/>
        </p:nvPicPr>
        <p:blipFill>
          <a:blip r:embed="rId2"/>
          <a:srcRect t="4597" b="8046"/>
          <a:stretch>
            <a:fillRect/>
          </a:stretch>
        </p:blipFill>
        <p:spPr bwMode="auto">
          <a:xfrm>
            <a:off x="6472238" y="2743200"/>
            <a:ext cx="244316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Different classes of beef animal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Mostly the beef animal is called and identified in the name such as </a:t>
            </a:r>
            <a:r>
              <a:rPr lang="en-US" b="1" dirty="0" smtClean="0">
                <a:solidFill>
                  <a:srgbClr val="FF0000"/>
                </a:solidFill>
              </a:rPr>
              <a:t>Cattle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</a:rPr>
              <a:t>Bovine</a:t>
            </a:r>
          </a:p>
          <a:p>
            <a:r>
              <a:rPr lang="en-US" dirty="0" smtClean="0"/>
              <a:t>There are many people worldwide who think they know what cattle look like but cannot properly tell the difference between a </a:t>
            </a:r>
            <a:r>
              <a:rPr lang="en-US" b="1" dirty="0" smtClean="0">
                <a:solidFill>
                  <a:srgbClr val="FF0000"/>
                </a:solidFill>
              </a:rPr>
              <a:t>cow, bull, steer or heifer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38199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Thank you….!!!!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05000"/>
            <a:ext cx="4038600" cy="3733800"/>
          </a:xfrm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b="1" dirty="0" smtClean="0">
              <a:solidFill>
                <a:schemeClr val="tx1"/>
              </a:solidFill>
              <a:ea typeface="+mn-ea"/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solidFill>
                  <a:schemeClr val="tx1"/>
                </a:solidFill>
                <a:ea typeface="+mn-ea"/>
              </a:rPr>
              <a:t>For your attention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solidFill>
                  <a:schemeClr val="tx1"/>
                </a:solidFill>
                <a:ea typeface="+mn-ea"/>
              </a:rPr>
              <a:t>Chapter-2 is completed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solidFill>
                  <a:schemeClr val="tx1"/>
                </a:solidFill>
              </a:rPr>
              <a:t>Are you happy?</a:t>
            </a:r>
            <a:endParaRPr lang="en-US" b="1" dirty="0" smtClean="0">
              <a:solidFill>
                <a:schemeClr val="tx1"/>
              </a:solidFill>
              <a:ea typeface="+mn-ea"/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solidFill>
                  <a:schemeClr val="tx1"/>
                </a:solidFill>
              </a:rPr>
              <a:t>Get ready for the first Quiz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b="1" dirty="0">
              <a:solidFill>
                <a:schemeClr val="tx1"/>
              </a:solidFill>
              <a:ea typeface="+mn-ea"/>
            </a:endParaRPr>
          </a:p>
        </p:txBody>
      </p:sp>
      <p:pic>
        <p:nvPicPr>
          <p:cNvPr id="4" name="MSSN00740A0000[1].wav">
            <a:hlinkClick r:id="" action="ppaction://media"/>
          </p:cNvPr>
          <p:cNvPicPr>
            <a:picLocks noRot="1" noChangeAspect="1"/>
          </p:cNvPicPr>
          <p:nvPr>
            <a:wavAudioFile r:embed="rId1" name="MSSN00740A0000[1]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MSSN00740A0000[1].wav">
            <a:hlinkClick r:id="" action="ppaction://media"/>
          </p:cNvPr>
          <p:cNvPicPr>
            <a:picLocks noRot="1" noChangeAspect="1"/>
          </p:cNvPicPr>
          <p:nvPr>
            <a:wavAudioFile r:embed="rId1" name="MSSN00740A0000[1]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MSSN00740A0000[1].wav">
            <a:hlinkClick r:id="" action="ppaction://media"/>
          </p:cNvPr>
          <p:cNvPicPr>
            <a:picLocks noRot="1" noChangeAspect="1"/>
          </p:cNvPicPr>
          <p:nvPr>
            <a:wavAudioFile r:embed="rId1" name="MSSN00740A0000[1]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o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1524000"/>
            <a:ext cx="4041775" cy="4800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631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6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62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6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Cow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a mature female bovine that has given birth to at least one or two calves.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Bull:</a:t>
            </a:r>
            <a:r>
              <a:rPr lang="en-US" dirty="0" smtClean="0"/>
              <a:t> a mature, intact (testicles present and not removed) male bovine used for breeding purposes.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Cattle</a:t>
            </a:r>
            <a:r>
              <a:rPr lang="en-US" b="1" dirty="0" smtClean="0"/>
              <a:t>:</a:t>
            </a:r>
            <a:r>
              <a:rPr lang="en-US" dirty="0" smtClean="0"/>
              <a:t> general plural term for more than one bovine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Calf (plural: Calves):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 immature bovine (male and female) that is reliant on milk from its dam or from a bottle in order to survive and grow. A calf is known as such from birth to around 10 months of age.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447800"/>
            <a:ext cx="73914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sz="2200" b="1" dirty="0" smtClean="0">
                <a:solidFill>
                  <a:srgbClr val="FF0000"/>
                </a:solidFill>
              </a:rPr>
              <a:t>Ox (plural: Oxen): </a:t>
            </a:r>
            <a:r>
              <a:rPr lang="en-US" sz="2200" dirty="0" smtClean="0"/>
              <a:t>a bovine that is trained for draft work (pulling carts, wagons, plows, etc.)This is a term that primarily refers to a male bovine that has been castrated after maturity. However, an ox can also be female bovine (cow or heifer) or even a bull that has been trained for the same purpose. </a:t>
            </a:r>
          </a:p>
          <a:p>
            <a:endParaRPr lang="en-US" sz="2200" b="1" dirty="0" smtClean="0">
              <a:solidFill>
                <a:srgbClr val="FF0000"/>
              </a:solidFill>
            </a:endParaRPr>
          </a:p>
          <a:p>
            <a:r>
              <a:rPr lang="en-US" sz="2200" b="1" dirty="0" smtClean="0">
                <a:solidFill>
                  <a:srgbClr val="FF0000"/>
                </a:solidFill>
              </a:rPr>
              <a:t>Steer:</a:t>
            </a:r>
            <a:r>
              <a:rPr lang="en-US" sz="2200" dirty="0" smtClean="0"/>
              <a:t> a male bovine (or bull) that has been castrated before reaching sexual maturity and is primarily used for beef.</a:t>
            </a:r>
          </a:p>
          <a:p>
            <a:pPr>
              <a:buNone/>
            </a:pPr>
            <a:r>
              <a:rPr lang="en-US" sz="2200" dirty="0" smtClean="0"/>
              <a:t> </a:t>
            </a:r>
          </a:p>
          <a:p>
            <a:r>
              <a:rPr lang="en-US" sz="2200" b="1" dirty="0" smtClean="0">
                <a:solidFill>
                  <a:srgbClr val="FF0000"/>
                </a:solidFill>
              </a:rPr>
              <a:t>Stag:</a:t>
            </a:r>
            <a:r>
              <a:rPr lang="en-US" sz="2200" dirty="0" smtClean="0"/>
              <a:t> a male bovine (or bull) that has been castrated after or upon reaching sexual maturity and is primarily used for beef.</a:t>
            </a:r>
          </a:p>
          <a:p>
            <a:endParaRPr lang="en-US" sz="2200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Heifer:</a:t>
            </a:r>
            <a:r>
              <a:rPr lang="en-US" dirty="0" smtClean="0"/>
              <a:t> a female bovine (often immature, but beyond the "calf" stage) less than 1 to 2 years of age that has never calved. Such females, if they've never calved beyond two years of age may also be called </a:t>
            </a:r>
            <a:r>
              <a:rPr lang="en-US" dirty="0" err="1" smtClean="0"/>
              <a:t>heiferettes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Bred Heifer</a:t>
            </a:r>
            <a:r>
              <a:rPr lang="en-US" b="1" dirty="0" smtClean="0"/>
              <a:t>:</a:t>
            </a:r>
            <a:r>
              <a:rPr lang="en-US" dirty="0" smtClean="0"/>
              <a:t> a female bovine that is pregnant with her first calf.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First-calf Heifer or First-</a:t>
            </a:r>
            <a:r>
              <a:rPr lang="en-US" b="1" dirty="0" err="1" smtClean="0">
                <a:solidFill>
                  <a:srgbClr val="FF0000"/>
                </a:solidFill>
              </a:rPr>
              <a:t>calver</a:t>
            </a:r>
            <a:r>
              <a:rPr lang="en-US" b="1" dirty="0" smtClean="0"/>
              <a:t>:</a:t>
            </a:r>
            <a:r>
              <a:rPr lang="en-US" dirty="0" smtClean="0"/>
              <a:t> a female bovine that has given birth to her first calf, and is often around 24 to 36 months of age, depending on the breed and when she was first bred.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Bull calf</a:t>
            </a:r>
            <a:r>
              <a:rPr lang="en-US" b="1" dirty="0" smtClean="0"/>
              <a:t>:</a:t>
            </a:r>
            <a:r>
              <a:rPr lang="en-US" dirty="0" smtClean="0"/>
              <a:t> an immature intact male bovine (since all males are born with testes) that is reliant on milk from his dam or a bottle for growth and survival.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Steer calf</a:t>
            </a:r>
            <a:r>
              <a:rPr lang="en-US" b="1" dirty="0" smtClean="0"/>
              <a:t>:</a:t>
            </a:r>
            <a:r>
              <a:rPr lang="en-US" dirty="0" smtClean="0"/>
              <a:t> an immature male bovine that has been castrated a few days to a couple months after birth, and is reliant on milk from his dam or a bottle for growth and survival.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Heifer calf</a:t>
            </a:r>
            <a:r>
              <a:rPr lang="en-US" b="1" dirty="0" smtClean="0"/>
              <a:t>:</a:t>
            </a:r>
            <a:r>
              <a:rPr lang="en-US" dirty="0" smtClean="0"/>
              <a:t> an immature female bovine that is reliant on milk from her dam or a bottle for growth and survival.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GRADING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Voluntary service paid by meat processors; cost is passed on to consumers in price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Provides  information relating to taste/palatability of meat</a:t>
            </a: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6388" name="Picture 3" descr="grades.jpg"/>
          <p:cNvPicPr>
            <a:picLocks noChangeAspect="1"/>
          </p:cNvPicPr>
          <p:nvPr/>
        </p:nvPicPr>
        <p:blipFill>
          <a:blip r:embed="rId2"/>
          <a:srcRect l="3226" t="3117" r="1613" b="12732"/>
          <a:stretch>
            <a:fillRect/>
          </a:stretch>
        </p:blipFill>
        <p:spPr bwMode="auto">
          <a:xfrm>
            <a:off x="1600200" y="3962400"/>
            <a:ext cx="5486400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GRADING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ea typeface="ＭＳ Ｐゴシック" pitchFamily="34" charset="-128"/>
              </a:rPr>
              <a:t>A. Factors Affecting Meat Grades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r>
              <a:rPr lang="en-US" smtClean="0">
                <a:ea typeface="ＭＳ Ｐゴシック" pitchFamily="34" charset="-128"/>
              </a:rPr>
              <a:t>1. Marbling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r>
              <a:rPr lang="en-US" smtClean="0">
                <a:ea typeface="ＭＳ Ｐゴシック" pitchFamily="34" charset="-128"/>
              </a:rPr>
              <a:t>2. Age of Animal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r>
              <a:rPr lang="en-US" smtClean="0">
                <a:ea typeface="ＭＳ Ｐゴシック" pitchFamily="34" charset="-128"/>
              </a:rPr>
              <a:t>3. Texture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r>
              <a:rPr lang="en-US" smtClean="0">
                <a:ea typeface="ＭＳ Ｐゴシック" pitchFamily="34" charset="-128"/>
              </a:rPr>
              <a:t>4. Appearance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r>
              <a:rPr lang="en-US" smtClean="0">
                <a:ea typeface="ＭＳ Ｐゴシック" pitchFamily="34" charset="-128"/>
              </a:rPr>
              <a:t>5. Conformation- amount of bone/lean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r>
              <a:rPr lang="en-US" smtClean="0">
                <a:ea typeface="ＭＳ Ｐゴシック" pitchFamily="34" charset="-128"/>
              </a:rPr>
              <a:t>6. Cutability- amount of fat/lean</a:t>
            </a:r>
          </a:p>
          <a:p>
            <a:pPr marL="971550" lvl="1" indent="-514350" eaLnBrk="1" hangingPunct="1">
              <a:buFont typeface="Arial" pitchFamily="34" charset="0"/>
              <a:buNone/>
            </a:pPr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7412" name="Picture 3" descr="grade seal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5486400"/>
            <a:ext cx="41830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USDA GRADES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34" charset="-128"/>
              </a:rPr>
              <a:t>Prime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Well marbled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Firm texture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Bright color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Limited supply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Sold to better restaurants</a:t>
            </a:r>
          </a:p>
          <a:p>
            <a:pPr lvl="1" eaLnBrk="1" hangingPunct="1">
              <a:buFont typeface="Arial" pitchFamily="34" charset="0"/>
              <a:buNone/>
            </a:pPr>
            <a:endParaRPr lang="en-US" dirty="0" smtClean="0">
              <a:ea typeface="ＭＳ Ｐゴシック" pitchFamily="34" charset="-128"/>
            </a:endParaRPr>
          </a:p>
        </p:txBody>
      </p:sp>
      <p:pic>
        <p:nvPicPr>
          <p:cNvPr id="18436" name="Picture 3" descr="prim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626</Words>
  <Application>Microsoft Office PowerPoint</Application>
  <PresentationFormat>On-screen Show (4:3)</PresentationFormat>
  <Paragraphs>116</Paragraphs>
  <Slides>20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Ch-2-BEEF</vt:lpstr>
      <vt:lpstr>Different classes of beef animal</vt:lpstr>
      <vt:lpstr>Contd….</vt:lpstr>
      <vt:lpstr>Contd…..</vt:lpstr>
      <vt:lpstr>Contd…..</vt:lpstr>
      <vt:lpstr>Contd…..</vt:lpstr>
      <vt:lpstr>GRADING</vt:lpstr>
      <vt:lpstr>GRADING</vt:lpstr>
      <vt:lpstr>USDA GRADES</vt:lpstr>
      <vt:lpstr>USDA GRADES</vt:lpstr>
      <vt:lpstr>USDA GRADES</vt:lpstr>
      <vt:lpstr>USDA GRADES</vt:lpstr>
      <vt:lpstr>Dissection-Cuts of Beef</vt:lpstr>
      <vt:lpstr>TYPES OF CUTS</vt:lpstr>
      <vt:lpstr>TYPES OF CUTS</vt:lpstr>
      <vt:lpstr>COOKING METHODS</vt:lpstr>
      <vt:lpstr>COOKING METHODS</vt:lpstr>
      <vt:lpstr>Images-Broiling &amp; Stir frying</vt:lpstr>
      <vt:lpstr>HEALTHY COOKING TIPS</vt:lpstr>
      <vt:lpstr>Thank you….!!!!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Ch-2-BEEF</dc:title>
  <dc:creator>t</dc:creator>
  <cp:lastModifiedBy>t</cp:lastModifiedBy>
  <cp:revision>16</cp:revision>
  <dcterms:created xsi:type="dcterms:W3CDTF">2006-08-16T00:00:00Z</dcterms:created>
  <dcterms:modified xsi:type="dcterms:W3CDTF">2016-03-15T13:14:05Z</dcterms:modified>
</cp:coreProperties>
</file>