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5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Ch-3- VEAL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4038600" cy="4495800"/>
          </a:xfrm>
        </p:spPr>
        <p:txBody>
          <a:bodyPr>
            <a:normAutofit fontScale="925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Introduction-What is veal?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Veal </a:t>
            </a:r>
            <a:r>
              <a:rPr lang="en-US" dirty="0" smtClean="0">
                <a:solidFill>
                  <a:schemeClr val="tx1"/>
                </a:solidFill>
              </a:rPr>
              <a:t>comes from young calves aged 6-7 months. When the calf reaches the age of one year they are called a cow/bovine animal. The veal is then called beef.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8" descr="Beautiful little calf in green grass - stock pho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1981200"/>
            <a:ext cx="25146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Characteristics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Veal </a:t>
            </a:r>
            <a:r>
              <a:rPr lang="en-US" dirty="0" smtClean="0"/>
              <a:t>has </a:t>
            </a:r>
            <a:r>
              <a:rPr lang="en-US" dirty="0" smtClean="0">
                <a:solidFill>
                  <a:srgbClr val="FF0000"/>
                </a:solidFill>
              </a:rPr>
              <a:t>light </a:t>
            </a:r>
            <a:r>
              <a:rPr lang="en-US" dirty="0" err="1" smtClean="0">
                <a:solidFill>
                  <a:srgbClr val="FF0000"/>
                </a:solidFill>
              </a:rPr>
              <a:t>colour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a fine texture, a smooth taste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is </a:t>
            </a:r>
            <a:r>
              <a:rPr lang="en-US" dirty="0" err="1" smtClean="0">
                <a:solidFill>
                  <a:srgbClr val="FF0000"/>
                </a:solidFill>
              </a:rPr>
              <a:t>tenderer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/>
              <a:t>Young veal is generally excluded from market; that from an animal about </a:t>
            </a:r>
            <a:r>
              <a:rPr lang="en-US" dirty="0" smtClean="0">
                <a:solidFill>
                  <a:srgbClr val="FF0000"/>
                </a:solidFill>
              </a:rPr>
              <a:t>2 </a:t>
            </a:r>
            <a:r>
              <a:rPr lang="en-US" dirty="0" smtClean="0">
                <a:solidFill>
                  <a:srgbClr val="FF0000"/>
                </a:solidFill>
              </a:rPr>
              <a:t>months old </a:t>
            </a:r>
            <a:r>
              <a:rPr lang="en-US" dirty="0" smtClean="0"/>
              <a:t>is considered best.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meat is much </a:t>
            </a:r>
            <a:r>
              <a:rPr lang="en-US" dirty="0" smtClean="0">
                <a:solidFill>
                  <a:srgbClr val="FF0000"/>
                </a:solidFill>
              </a:rPr>
              <a:t>paler than beef</a:t>
            </a:r>
            <a:r>
              <a:rPr lang="en-US" dirty="0" smtClean="0"/>
              <a:t>, and shows </a:t>
            </a:r>
            <a:r>
              <a:rPr lang="en-US" dirty="0" smtClean="0">
                <a:solidFill>
                  <a:srgbClr val="FF0000"/>
                </a:solidFill>
              </a:rPr>
              <a:t>no mottling of the lean with fat</a:t>
            </a:r>
            <a:r>
              <a:rPr lang="en-US" dirty="0" smtClean="0"/>
              <a:t>. It should be pinkish and fine-grained.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Veal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u="sng" dirty="0" smtClean="0"/>
              <a:t>Bob </a:t>
            </a:r>
            <a:r>
              <a:rPr lang="en-US" u="sng" dirty="0" smtClean="0"/>
              <a:t>Veal:</a:t>
            </a:r>
            <a:r>
              <a:rPr lang="en-US" dirty="0" smtClean="0"/>
              <a:t> About </a:t>
            </a:r>
            <a:r>
              <a:rPr lang="en-US" dirty="0" smtClean="0"/>
              <a:t>15% of </a:t>
            </a:r>
            <a:r>
              <a:rPr lang="en-US" dirty="0" smtClean="0"/>
              <a:t>veal calves are marketed up to </a:t>
            </a:r>
            <a:r>
              <a:rPr lang="en-US" dirty="0" smtClean="0">
                <a:solidFill>
                  <a:srgbClr val="FF0000"/>
                </a:solidFill>
              </a:rPr>
              <a:t>3 weeks of age or at a weight of 150 pounds</a:t>
            </a:r>
            <a:r>
              <a:rPr lang="en-US" dirty="0" smtClean="0"/>
              <a:t>. These are called Bob Calves.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u="sng" dirty="0" smtClean="0"/>
              <a:t>Special-Fed </a:t>
            </a:r>
            <a:r>
              <a:rPr lang="en-US" u="sng" dirty="0" smtClean="0"/>
              <a:t>Veal:</a:t>
            </a:r>
            <a:r>
              <a:rPr lang="en-US" dirty="0" smtClean="0"/>
              <a:t> Special, milk-fed and formula fed veal calves usually are fed </a:t>
            </a:r>
            <a:r>
              <a:rPr lang="en-US" dirty="0" smtClean="0">
                <a:solidFill>
                  <a:srgbClr val="FF0000"/>
                </a:solidFill>
              </a:rPr>
              <a:t>nutritionally balanced milk or soy based diets</a:t>
            </a:r>
            <a:r>
              <a:rPr lang="en-US" dirty="0" smtClean="0"/>
              <a:t>. These specially controlled diets contain </a:t>
            </a:r>
            <a:r>
              <a:rPr lang="en-US" dirty="0" smtClean="0">
                <a:solidFill>
                  <a:srgbClr val="FF0000"/>
                </a:solidFill>
              </a:rPr>
              <a:t>iron and 40 other essential nutrients, including amino acids, carbohydrates, fats, minerals and vitamins</a:t>
            </a:r>
            <a:r>
              <a:rPr lang="en-US" dirty="0" smtClean="0"/>
              <a:t>. The majority of veal calves are "special-fed."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Grading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Veal and calf carcasses are graded on a composite evaluation of two general grade factors: </a:t>
            </a:r>
            <a:r>
              <a:rPr lang="en-US" b="1" dirty="0" smtClean="0">
                <a:solidFill>
                  <a:srgbClr val="FF0000"/>
                </a:solidFill>
              </a:rPr>
              <a:t>conformation</a:t>
            </a:r>
            <a:r>
              <a:rPr lang="en-US" dirty="0" smtClean="0"/>
              <a:t> (proportion of lean, fat, and bone in carcass); and </a:t>
            </a:r>
            <a:r>
              <a:rPr lang="en-US" b="1" dirty="0" smtClean="0">
                <a:solidFill>
                  <a:srgbClr val="FF0000"/>
                </a:solidFill>
              </a:rPr>
              <a:t>quality</a:t>
            </a:r>
            <a:r>
              <a:rPr lang="en-US" b="1" dirty="0" smtClean="0"/>
              <a:t> </a:t>
            </a:r>
            <a:r>
              <a:rPr lang="en-US" dirty="0" smtClean="0"/>
              <a:t>of the lean.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There are </a:t>
            </a:r>
            <a:r>
              <a:rPr lang="en-US" dirty="0" smtClean="0"/>
              <a:t>5 </a:t>
            </a:r>
            <a:r>
              <a:rPr lang="en-US" dirty="0" smtClean="0"/>
              <a:t>grades for veal: </a:t>
            </a:r>
            <a:r>
              <a:rPr lang="en-US" dirty="0" smtClean="0">
                <a:solidFill>
                  <a:srgbClr val="FF0000"/>
                </a:solidFill>
              </a:rPr>
              <a:t>prime, choice, good, standard, utility.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Dissection/Cuts of veal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004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1. Neck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2. Chuck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Shoulder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Fore shank.</a:t>
            </a:r>
          </a:p>
          <a:p>
            <a:pPr>
              <a:buNone/>
            </a:pPr>
            <a:r>
              <a:rPr lang="en-US" dirty="0" smtClean="0"/>
              <a:t>5. Breast.</a:t>
            </a:r>
          </a:p>
          <a:p>
            <a:pPr>
              <a:buNone/>
            </a:pPr>
            <a:r>
              <a:rPr lang="en-US" dirty="0" smtClean="0"/>
              <a:t>6. Ribs.</a:t>
            </a:r>
          </a:p>
          <a:p>
            <a:pPr>
              <a:buNone/>
            </a:pPr>
            <a:r>
              <a:rPr lang="en-US" dirty="0" smtClean="0"/>
              <a:t>7. Loin.</a:t>
            </a:r>
          </a:p>
          <a:p>
            <a:pPr>
              <a:buNone/>
            </a:pPr>
            <a:r>
              <a:rPr lang="en-US" dirty="0" smtClean="0"/>
              <a:t>8. Flank.</a:t>
            </a:r>
          </a:p>
          <a:p>
            <a:pPr>
              <a:buNone/>
            </a:pPr>
            <a:r>
              <a:rPr lang="en-US" dirty="0" smtClean="0"/>
              <a:t>9. Leg.</a:t>
            </a:r>
          </a:p>
          <a:p>
            <a:pPr>
              <a:buNone/>
            </a:pPr>
            <a:r>
              <a:rPr lang="en-US" dirty="0" smtClean="0"/>
              <a:t>10. Hind shank.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Veal 4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1524000"/>
            <a:ext cx="5486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Cooking Methods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Dry Heat Methods- </a:t>
            </a:r>
            <a:r>
              <a:rPr lang="en-US" b="1" dirty="0" smtClean="0">
                <a:solidFill>
                  <a:srgbClr val="FF0000"/>
                </a:solidFill>
              </a:rPr>
              <a:t>Tender </a:t>
            </a:r>
            <a:r>
              <a:rPr lang="en-US" b="1" dirty="0" smtClean="0">
                <a:solidFill>
                  <a:srgbClr val="FF0000"/>
                </a:solidFill>
              </a:rPr>
              <a:t>Cuts</a:t>
            </a:r>
          </a:p>
          <a:p>
            <a:pPr marL="971550" lvl="1" indent="-514350">
              <a:buFont typeface="Arial" pitchFamily="34" charset="0"/>
              <a:buAutoNum type="arabicPeriod"/>
              <a:defRPr/>
            </a:pPr>
            <a:r>
              <a:rPr lang="en-US" dirty="0" smtClean="0"/>
              <a:t>Roasting</a:t>
            </a:r>
          </a:p>
          <a:p>
            <a:pPr marL="971550" lvl="1" indent="-514350">
              <a:buFont typeface="Arial" pitchFamily="34" charset="0"/>
              <a:buAutoNum type="arabicPeriod"/>
              <a:defRPr/>
            </a:pPr>
            <a:r>
              <a:rPr lang="en-US" dirty="0" smtClean="0"/>
              <a:t>Broiling</a:t>
            </a:r>
          </a:p>
          <a:p>
            <a:pPr marL="971550" lvl="1" indent="-514350">
              <a:buFont typeface="Arial" pitchFamily="34" charset="0"/>
              <a:buAutoNum type="arabicPeriod"/>
              <a:defRPr/>
            </a:pPr>
            <a:r>
              <a:rPr lang="en-US" dirty="0" smtClean="0"/>
              <a:t>Pan-broiling</a:t>
            </a:r>
          </a:p>
          <a:p>
            <a:pPr marL="971550" lvl="1" indent="-514350">
              <a:buFont typeface="Arial" pitchFamily="34" charset="0"/>
              <a:buAutoNum type="arabicPeriod"/>
              <a:defRPr/>
            </a:pPr>
            <a:r>
              <a:rPr lang="en-US" dirty="0" smtClean="0"/>
              <a:t>Pan-frying</a:t>
            </a:r>
          </a:p>
          <a:p>
            <a:pPr marL="971550" lvl="1" indent="-514350">
              <a:buFont typeface="Arial" pitchFamily="34" charset="0"/>
              <a:buAutoNum type="arabicPeriod"/>
              <a:defRPr/>
            </a:pPr>
            <a:r>
              <a:rPr lang="en-US" dirty="0" smtClean="0"/>
              <a:t>Stir-frying</a:t>
            </a:r>
          </a:p>
          <a:p>
            <a:pPr marL="971550" lvl="1" indent="-514350">
              <a:buNone/>
              <a:defRPr/>
            </a:pPr>
            <a:endParaRPr lang="en-US" dirty="0" smtClean="0"/>
          </a:p>
          <a:p>
            <a:pPr marL="971550" lvl="1" indent="-514350">
              <a:buNone/>
              <a:defRPr/>
            </a:pPr>
            <a:r>
              <a:rPr lang="en-US" dirty="0" smtClean="0"/>
              <a:t>(Tender </a:t>
            </a:r>
            <a:r>
              <a:rPr lang="en-US" dirty="0" smtClean="0"/>
              <a:t>cuts including </a:t>
            </a:r>
            <a:r>
              <a:rPr lang="en-US" dirty="0" smtClean="0">
                <a:solidFill>
                  <a:srgbClr val="FF0000"/>
                </a:solidFill>
              </a:rPr>
              <a:t>leg, cutlets, veal patties, and rib or loin </a:t>
            </a:r>
            <a:r>
              <a:rPr lang="en-US" dirty="0" smtClean="0">
                <a:solidFill>
                  <a:srgbClr val="FF0000"/>
                </a:solidFill>
              </a:rPr>
              <a:t>chops</a:t>
            </a:r>
            <a:r>
              <a:rPr lang="en-US" dirty="0" smtClean="0"/>
              <a:t>)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ea typeface="ＭＳ Ｐゴシック" pitchFamily="34" charset="-128"/>
              </a:rPr>
              <a:t>	Moist </a:t>
            </a:r>
            <a:r>
              <a:rPr lang="en-US" b="1" dirty="0" smtClean="0">
                <a:ea typeface="ＭＳ Ｐゴシック" pitchFamily="34" charset="-128"/>
              </a:rPr>
              <a:t>Heat Methods -</a:t>
            </a:r>
            <a:r>
              <a:rPr lang="en-US" b="1" dirty="0" smtClean="0">
                <a:ea typeface="ＭＳ Ｐゴシック" pitchFamily="34" charset="-128"/>
              </a:rPr>
              <a:t>Less Tender cuts</a:t>
            </a:r>
            <a:endParaRPr lang="en-US" b="1" dirty="0" smtClean="0">
              <a:ea typeface="ＭＳ Ｐゴシック" pitchFamily="34" charset="-128"/>
            </a:endParaRPr>
          </a:p>
          <a:p>
            <a:pPr lvl="1">
              <a:buNone/>
            </a:pPr>
            <a:r>
              <a:rPr lang="en-US" dirty="0" smtClean="0">
                <a:ea typeface="ＭＳ Ｐゴシック" pitchFamily="34" charset="-128"/>
              </a:rPr>
              <a:t>1. Braising</a:t>
            </a:r>
          </a:p>
          <a:p>
            <a:pPr lvl="1">
              <a:buNone/>
            </a:pPr>
            <a:r>
              <a:rPr lang="en-US" dirty="0" smtClean="0">
                <a:ea typeface="ＭＳ Ｐゴシック" pitchFamily="34" charset="-128"/>
              </a:rPr>
              <a:t>2. Cooking in a Liquid (simmering/stewing)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(Less </a:t>
            </a:r>
            <a:r>
              <a:rPr lang="en-US" dirty="0" smtClean="0"/>
              <a:t>tender cuts, such as </a:t>
            </a:r>
            <a:r>
              <a:rPr lang="en-US" dirty="0" smtClean="0">
                <a:solidFill>
                  <a:srgbClr val="FF0000"/>
                </a:solidFill>
              </a:rPr>
              <a:t>cross cut shanks, stew meat, round steak and breast </a:t>
            </a:r>
            <a:r>
              <a:rPr lang="en-US" dirty="0" smtClean="0"/>
              <a:t>of </a:t>
            </a:r>
            <a:r>
              <a:rPr lang="en-US" dirty="0" smtClean="0"/>
              <a:t>veal)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Cooking Tips/Temperature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Cook all </a:t>
            </a:r>
            <a:r>
              <a:rPr lang="en-US" dirty="0" smtClean="0">
                <a:solidFill>
                  <a:srgbClr val="FF0000"/>
                </a:solidFill>
              </a:rPr>
              <a:t>organ or variety meats </a:t>
            </a:r>
            <a:r>
              <a:rPr lang="en-US" dirty="0" smtClean="0"/>
              <a:t>(such as heart, kidney, liver, and tongue) to </a:t>
            </a:r>
            <a:r>
              <a:rPr lang="en-US" dirty="0" smtClean="0">
                <a:solidFill>
                  <a:srgbClr val="00B050"/>
                </a:solidFill>
              </a:rPr>
              <a:t>160 °F.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Cook </a:t>
            </a:r>
            <a:r>
              <a:rPr lang="en-US" dirty="0" smtClean="0"/>
              <a:t>all raw </a:t>
            </a:r>
            <a:r>
              <a:rPr lang="en-US" dirty="0" smtClean="0">
                <a:solidFill>
                  <a:srgbClr val="FF0000"/>
                </a:solidFill>
              </a:rPr>
              <a:t>veal steaks, chops, and roasts </a:t>
            </a:r>
            <a:r>
              <a:rPr lang="en-US" dirty="0" smtClean="0"/>
              <a:t>to a minimum internal temperature of </a:t>
            </a:r>
            <a:r>
              <a:rPr lang="en-US" dirty="0" smtClean="0">
                <a:solidFill>
                  <a:srgbClr val="00B050"/>
                </a:solidFill>
              </a:rPr>
              <a:t>145 °</a:t>
            </a:r>
            <a:r>
              <a:rPr lang="en-US" dirty="0" smtClean="0">
                <a:solidFill>
                  <a:srgbClr val="00B050"/>
                </a:solidFill>
              </a:rPr>
              <a:t>F. </a:t>
            </a:r>
          </a:p>
          <a:p>
            <a:r>
              <a:rPr lang="en-US" dirty="0" smtClean="0"/>
              <a:t>For </a:t>
            </a:r>
            <a:r>
              <a:rPr lang="en-US" dirty="0" smtClean="0"/>
              <a:t>safety and quality, </a:t>
            </a:r>
            <a:r>
              <a:rPr lang="en-US" dirty="0" smtClean="0">
                <a:solidFill>
                  <a:srgbClr val="FF0000"/>
                </a:solidFill>
              </a:rPr>
              <a:t>allow meat to rest </a:t>
            </a:r>
            <a:r>
              <a:rPr lang="en-US" dirty="0" smtClean="0"/>
              <a:t>for at least </a:t>
            </a:r>
            <a:r>
              <a:rPr lang="en-US" dirty="0" smtClean="0">
                <a:solidFill>
                  <a:srgbClr val="00B050"/>
                </a:solidFill>
              </a:rPr>
              <a:t>3 </a:t>
            </a:r>
            <a:r>
              <a:rPr lang="en-US" dirty="0" smtClean="0">
                <a:solidFill>
                  <a:srgbClr val="00B050"/>
                </a:solidFill>
              </a:rPr>
              <a:t>minutes</a:t>
            </a:r>
            <a:r>
              <a:rPr lang="en-US" dirty="0" smtClean="0"/>
              <a:t> before carving or consuming.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you…!!!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kind listening</a:t>
            </a:r>
          </a:p>
          <a:p>
            <a:r>
              <a:rPr lang="en-US" dirty="0" smtClean="0"/>
              <a:t>Chapter-3 is completed</a:t>
            </a:r>
          </a:p>
          <a:p>
            <a:r>
              <a:rPr lang="en-US" dirty="0" smtClean="0"/>
              <a:t>Bye take care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323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Ch-3- VEAL</vt:lpstr>
      <vt:lpstr>Characteristics</vt:lpstr>
      <vt:lpstr>Types of Veal</vt:lpstr>
      <vt:lpstr>Grading</vt:lpstr>
      <vt:lpstr>Dissection/Cuts of veal</vt:lpstr>
      <vt:lpstr>Cooking Methods</vt:lpstr>
      <vt:lpstr>Contd….</vt:lpstr>
      <vt:lpstr>Cooking Tips/Temperature</vt:lpstr>
      <vt:lpstr>Thank you…!!!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Ch-3- VEAL</dc:title>
  <dc:creator>t</dc:creator>
  <cp:lastModifiedBy>t</cp:lastModifiedBy>
  <cp:revision>4</cp:revision>
  <dcterms:created xsi:type="dcterms:W3CDTF">2006-08-16T00:00:00Z</dcterms:created>
  <dcterms:modified xsi:type="dcterms:W3CDTF">2016-03-20T13:02:14Z</dcterms:modified>
</cp:coreProperties>
</file>