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7772400" cy="9144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Ch-4-PORK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371600"/>
            <a:ext cx="6400800" cy="52578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4.1 Introduction: </a:t>
            </a:r>
          </a:p>
          <a:p>
            <a:pPr algn="l"/>
            <a:r>
              <a:rPr lang="en-US" dirty="0" smtClean="0"/>
              <a:t>Pork is the meat from the </a:t>
            </a:r>
            <a:r>
              <a:rPr lang="en-US" dirty="0" smtClean="0">
                <a:solidFill>
                  <a:srgbClr val="FF0000"/>
                </a:solidFill>
              </a:rPr>
              <a:t>domestic pig </a:t>
            </a:r>
            <a:r>
              <a:rPr lang="en-US" dirty="0" smtClean="0"/>
              <a:t>(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scrofa</a:t>
            </a:r>
            <a:r>
              <a:rPr lang="en-US" dirty="0" smtClean="0"/>
              <a:t>) or </a:t>
            </a:r>
            <a:r>
              <a:rPr lang="en-US" dirty="0" smtClean="0">
                <a:solidFill>
                  <a:srgbClr val="FF0000"/>
                </a:solidFill>
              </a:rPr>
              <a:t>Swine</a:t>
            </a:r>
            <a:endParaRPr lang="en-US" dirty="0" smtClean="0">
              <a:solidFill>
                <a:srgbClr val="FF0000"/>
              </a:solidFill>
            </a:endParaRPr>
          </a:p>
          <a:p>
            <a:pPr algn="l"/>
            <a:r>
              <a:rPr lang="en-US" dirty="0" smtClean="0"/>
              <a:t>It is one of the most commonly consumed meats worldwide. </a:t>
            </a:r>
          </a:p>
          <a:p>
            <a:pPr algn="l"/>
            <a:r>
              <a:rPr lang="en-US" dirty="0" smtClean="0"/>
              <a:t>Pork is eaten in various forms, including </a:t>
            </a:r>
            <a:r>
              <a:rPr lang="en-US" dirty="0" smtClean="0">
                <a:solidFill>
                  <a:srgbClr val="FF0000"/>
                </a:solidFill>
              </a:rPr>
              <a:t>cooked</a:t>
            </a:r>
            <a:r>
              <a:rPr lang="en-US" dirty="0" smtClean="0"/>
              <a:t> (as roast pork), </a:t>
            </a:r>
            <a:r>
              <a:rPr lang="en-US" dirty="0" smtClean="0">
                <a:solidFill>
                  <a:srgbClr val="FF0000"/>
                </a:solidFill>
              </a:rPr>
              <a:t>cured or smoked </a:t>
            </a:r>
            <a:r>
              <a:rPr lang="en-US" dirty="0" smtClean="0"/>
              <a:t>(ham, including the Italian Prosciutto) or a </a:t>
            </a:r>
            <a:r>
              <a:rPr lang="en-US" dirty="0" smtClean="0">
                <a:solidFill>
                  <a:srgbClr val="FF0000"/>
                </a:solidFill>
              </a:rPr>
              <a:t>combination</a:t>
            </a:r>
            <a:r>
              <a:rPr lang="en-US" dirty="0" smtClean="0"/>
              <a:t> of these methods (gammon, bacon or Pancetta). </a:t>
            </a:r>
          </a:p>
          <a:p>
            <a:pPr algn="l"/>
            <a:r>
              <a:rPr lang="en-US" dirty="0" smtClean="0"/>
              <a:t>It is also a common </a:t>
            </a:r>
            <a:r>
              <a:rPr lang="en-US" dirty="0" smtClean="0">
                <a:solidFill>
                  <a:srgbClr val="FF0000"/>
                </a:solidFill>
              </a:rPr>
              <a:t>ingredient of sausages</a:t>
            </a:r>
            <a:r>
              <a:rPr lang="en-US" dirty="0" smtClean="0"/>
              <a:t>.  </a:t>
            </a:r>
          </a:p>
          <a:p>
            <a:pPr algn="l"/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4.2 Grading of Pork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USDA grades for pork reflect only two levels: "</a:t>
            </a:r>
            <a:r>
              <a:rPr lang="en-US" b="1" dirty="0" smtClean="0"/>
              <a:t>Acceptable</a:t>
            </a:r>
            <a:r>
              <a:rPr lang="en-US" dirty="0" smtClean="0"/>
              <a:t>" grade and "</a:t>
            </a:r>
            <a:r>
              <a:rPr lang="en-US" b="1" dirty="0" smtClean="0"/>
              <a:t>Utility</a:t>
            </a:r>
            <a:r>
              <a:rPr lang="en-US" dirty="0" smtClean="0"/>
              <a:t>" grade. </a:t>
            </a:r>
          </a:p>
          <a:p>
            <a:r>
              <a:rPr lang="en-US" dirty="0" smtClean="0"/>
              <a:t>Pork sold as Acceptable quality pork is the only fresh pork sold in supermarkets. It should have a </a:t>
            </a:r>
            <a:r>
              <a:rPr lang="en-US" dirty="0" smtClean="0">
                <a:solidFill>
                  <a:srgbClr val="FF0000"/>
                </a:solidFill>
              </a:rPr>
              <a:t>high proportion of lean meat to fat and bone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Pork graded as Utility is mainly used in </a:t>
            </a:r>
            <a:r>
              <a:rPr lang="en-US" dirty="0" smtClean="0">
                <a:solidFill>
                  <a:srgbClr val="FF0000"/>
                </a:solidFill>
              </a:rPr>
              <a:t>processed products </a:t>
            </a:r>
            <a:r>
              <a:rPr lang="en-US" dirty="0" smtClean="0"/>
              <a:t>and is not available in supermarkets for consumers to purchase.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4.3 Dissection/Cuts of Pork: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81200"/>
            <a:ext cx="8305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4.4</a:t>
            </a:r>
            <a:r>
              <a:rPr lang="en-US" dirty="0" smtClean="0"/>
              <a:t> </a:t>
            </a:r>
            <a:r>
              <a:rPr lang="en-US" b="1" dirty="0" smtClean="0"/>
              <a:t>Cooking Pork: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Cook all raw pork steaks, chops, and roasts to a minimum internal temperature of </a:t>
            </a:r>
            <a:r>
              <a:rPr lang="en-US" dirty="0" smtClean="0">
                <a:solidFill>
                  <a:srgbClr val="FF0000"/>
                </a:solidFill>
              </a:rPr>
              <a:t>145 °F</a:t>
            </a:r>
            <a:r>
              <a:rPr lang="en-US" dirty="0" smtClean="0"/>
              <a:t> as measured with a food thermometer before removing meat from the heat source. For safety and quality, </a:t>
            </a:r>
            <a:r>
              <a:rPr lang="en-US" dirty="0" smtClean="0">
                <a:solidFill>
                  <a:srgbClr val="FF0000"/>
                </a:solidFill>
              </a:rPr>
              <a:t>allow meat to rest for at least three minutes </a:t>
            </a:r>
            <a:r>
              <a:rPr lang="en-US" dirty="0" smtClean="0"/>
              <a:t>before carving or consuming. </a:t>
            </a:r>
          </a:p>
          <a:p>
            <a:pPr>
              <a:buNone/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common methods </a:t>
            </a:r>
            <a:r>
              <a:rPr lang="en-US" dirty="0" smtClean="0"/>
              <a:t>that are used in cooking pork are:</a:t>
            </a:r>
          </a:p>
          <a:p>
            <a:pPr lvl="0"/>
            <a:r>
              <a:rPr lang="en-US" dirty="0" smtClean="0"/>
              <a:t>Braising</a:t>
            </a:r>
          </a:p>
          <a:p>
            <a:pPr lvl="0"/>
            <a:r>
              <a:rPr lang="en-US" dirty="0" smtClean="0"/>
              <a:t>Broiling </a:t>
            </a:r>
          </a:p>
          <a:p>
            <a:pPr lvl="0"/>
            <a:r>
              <a:rPr lang="en-US" dirty="0" smtClean="0"/>
              <a:t>Grilling</a:t>
            </a:r>
          </a:p>
          <a:p>
            <a:pPr lvl="0"/>
            <a:r>
              <a:rPr lang="en-US" dirty="0" smtClean="0"/>
              <a:t>Roasting</a:t>
            </a:r>
          </a:p>
          <a:p>
            <a:pPr lvl="0"/>
            <a:r>
              <a:rPr lang="en-US" dirty="0" smtClean="0"/>
              <a:t>Sauté</a:t>
            </a:r>
          </a:p>
          <a:p>
            <a:pPr lvl="0"/>
            <a:r>
              <a:rPr lang="en-US" dirty="0" smtClean="0"/>
              <a:t>Stewing</a:t>
            </a:r>
          </a:p>
          <a:p>
            <a:r>
              <a:rPr lang="en-US" dirty="0" smtClean="0"/>
              <a:t>Smoking and Curing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4.5 Pork Terminologies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Hog:</a:t>
            </a:r>
            <a:r>
              <a:rPr lang="en-US" dirty="0" smtClean="0"/>
              <a:t> A castrated male pig.</a:t>
            </a:r>
          </a:p>
          <a:p>
            <a:r>
              <a:rPr lang="en-US" b="1" dirty="0" smtClean="0"/>
              <a:t>Boar:</a:t>
            </a:r>
            <a:r>
              <a:rPr lang="en-US" dirty="0" smtClean="0"/>
              <a:t>  An </a:t>
            </a:r>
            <a:r>
              <a:rPr lang="en-US" dirty="0" err="1" smtClean="0"/>
              <a:t>uncastrated</a:t>
            </a:r>
            <a:r>
              <a:rPr lang="en-US" dirty="0" smtClean="0"/>
              <a:t> male pig over six months old.</a:t>
            </a:r>
          </a:p>
          <a:p>
            <a:r>
              <a:rPr lang="en-US" b="1" dirty="0" smtClean="0"/>
              <a:t>Sow:</a:t>
            </a:r>
            <a:r>
              <a:rPr lang="en-US" dirty="0" smtClean="0"/>
              <a:t> A female pig that has had its first litter.</a:t>
            </a:r>
          </a:p>
          <a:p>
            <a:r>
              <a:rPr lang="en-US" b="1" dirty="0" smtClean="0"/>
              <a:t>Gilt:</a:t>
            </a:r>
            <a:r>
              <a:rPr lang="en-US" dirty="0" smtClean="0"/>
              <a:t> A female pig which has not yet produced a litter.</a:t>
            </a:r>
          </a:p>
          <a:p>
            <a:r>
              <a:rPr lang="en-US" b="1" dirty="0" smtClean="0"/>
              <a:t>Gestation Period:</a:t>
            </a:r>
            <a:r>
              <a:rPr lang="en-US" dirty="0" smtClean="0"/>
              <a:t> Length of pregnancy. In pigs it is of three months, three weeks and three days.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Contd</a:t>
            </a:r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Piglet:</a:t>
            </a:r>
            <a:r>
              <a:rPr lang="en-US" dirty="0" smtClean="0"/>
              <a:t> A young pig.</a:t>
            </a:r>
          </a:p>
          <a:p>
            <a:r>
              <a:rPr lang="en-US" b="1" dirty="0" smtClean="0"/>
              <a:t>Ham: </a:t>
            </a:r>
            <a:r>
              <a:rPr lang="en-US" dirty="0" smtClean="0"/>
              <a:t>A cut of pork from the hind leg that has been cured and smoked.</a:t>
            </a:r>
          </a:p>
          <a:p>
            <a:r>
              <a:rPr lang="en-US" b="1" dirty="0" smtClean="0"/>
              <a:t>Bacon: </a:t>
            </a:r>
            <a:r>
              <a:rPr lang="en-US" dirty="0" smtClean="0"/>
              <a:t>A cut of pork from the hog’s sides and belly that has been cured and/or smoked. </a:t>
            </a:r>
          </a:p>
          <a:p>
            <a:r>
              <a:rPr lang="en-US" b="1" dirty="0" err="1" smtClean="0"/>
              <a:t>Weaner</a:t>
            </a:r>
            <a:r>
              <a:rPr lang="en-US" b="1" dirty="0" smtClean="0"/>
              <a:t>:</a:t>
            </a:r>
            <a:r>
              <a:rPr lang="en-US" dirty="0" smtClean="0"/>
              <a:t>  A piglet separated from its mother and eating only solid food. 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you…..!!!!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your co-operation and listening</a:t>
            </a:r>
          </a:p>
          <a:p>
            <a:r>
              <a:rPr lang="en-US" dirty="0" smtClean="0"/>
              <a:t>Ch-4 is completed</a:t>
            </a:r>
          </a:p>
          <a:p>
            <a:r>
              <a:rPr lang="en-US" dirty="0" smtClean="0"/>
              <a:t>Are you happy?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</TotalTime>
  <Words>367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Ch-4-PORK</vt:lpstr>
      <vt:lpstr>     4.2 Grading of Pork </vt:lpstr>
      <vt:lpstr>4.3 Dissection/Cuts of Pork: </vt:lpstr>
      <vt:lpstr>4.4 Cooking Pork: </vt:lpstr>
      <vt:lpstr>4.5 Pork Terminologies </vt:lpstr>
      <vt:lpstr>Contd…..</vt:lpstr>
      <vt:lpstr>Thank you…..!!!!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Ch-4-PORK</dc:title>
  <dc:creator>t</dc:creator>
  <cp:lastModifiedBy>t</cp:lastModifiedBy>
  <cp:revision>7</cp:revision>
  <dcterms:created xsi:type="dcterms:W3CDTF">2006-08-16T00:00:00Z</dcterms:created>
  <dcterms:modified xsi:type="dcterms:W3CDTF">2016-03-27T16:55:57Z</dcterms:modified>
</cp:coreProperties>
</file>