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Ch-5-Lamb and Mutton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4419600" cy="41148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5.1 Introduction: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terms </a:t>
            </a:r>
            <a:r>
              <a:rPr lang="en-US" b="1" dirty="0" smtClean="0">
                <a:solidFill>
                  <a:schemeClr val="tx1"/>
                </a:solidFill>
              </a:rPr>
              <a:t>lamb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b="1" dirty="0" smtClean="0">
                <a:solidFill>
                  <a:schemeClr val="tx1"/>
                </a:solidFill>
              </a:rPr>
              <a:t>hogget</a:t>
            </a:r>
            <a:r>
              <a:rPr lang="en-US" dirty="0" smtClean="0">
                <a:solidFill>
                  <a:schemeClr val="tx1"/>
                </a:solidFill>
              </a:rPr>
              <a:t> or </a:t>
            </a:r>
            <a:r>
              <a:rPr lang="en-US" b="1" dirty="0" smtClean="0">
                <a:solidFill>
                  <a:schemeClr val="tx1"/>
                </a:solidFill>
              </a:rPr>
              <a:t>mutton</a:t>
            </a:r>
            <a:r>
              <a:rPr lang="en-US" dirty="0" smtClean="0">
                <a:solidFill>
                  <a:schemeClr val="tx1"/>
                </a:solidFill>
              </a:rPr>
              <a:t> is names for the </a:t>
            </a:r>
            <a:r>
              <a:rPr lang="en-US" dirty="0" smtClean="0">
                <a:solidFill>
                  <a:schemeClr val="tx1"/>
                </a:solidFill>
              </a:rPr>
              <a:t>meat </a:t>
            </a:r>
            <a:r>
              <a:rPr lang="en-US" dirty="0" smtClean="0">
                <a:solidFill>
                  <a:schemeClr val="tx1"/>
                </a:solidFill>
              </a:rPr>
              <a:t>of a domestic sheep.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meat of a sheep </a:t>
            </a:r>
            <a:r>
              <a:rPr lang="en-US" dirty="0" smtClean="0">
                <a:solidFill>
                  <a:srgbClr val="FF0000"/>
                </a:solidFill>
              </a:rPr>
              <a:t>a year old or younger </a:t>
            </a:r>
            <a:r>
              <a:rPr lang="en-US" dirty="0" smtClean="0">
                <a:solidFill>
                  <a:schemeClr val="tx1"/>
                </a:solidFill>
              </a:rPr>
              <a:t>is generally known as </a:t>
            </a:r>
            <a:r>
              <a:rPr lang="en-US" dirty="0" smtClean="0">
                <a:solidFill>
                  <a:srgbClr val="FF0000"/>
                </a:solidFill>
              </a:rPr>
              <a:t>lamb,</a:t>
            </a:r>
            <a:r>
              <a:rPr lang="en-US" dirty="0" smtClean="0">
                <a:solidFill>
                  <a:schemeClr val="tx1"/>
                </a:solidFill>
              </a:rPr>
              <a:t> whereas the meat of an </a:t>
            </a:r>
            <a:r>
              <a:rPr lang="en-US" dirty="0" smtClean="0">
                <a:solidFill>
                  <a:srgbClr val="FF0000"/>
                </a:solidFill>
              </a:rPr>
              <a:t>older sheep </a:t>
            </a:r>
            <a:r>
              <a:rPr lang="en-US" dirty="0" smtClean="0">
                <a:solidFill>
                  <a:schemeClr val="tx1"/>
                </a:solidFill>
              </a:rPr>
              <a:t>is either </a:t>
            </a:r>
            <a:r>
              <a:rPr lang="en-US" dirty="0" smtClean="0">
                <a:solidFill>
                  <a:srgbClr val="FF0000"/>
                </a:solidFill>
              </a:rPr>
              <a:t>hogget or mutton </a:t>
            </a:r>
            <a:r>
              <a:rPr lang="en-US" dirty="0" smtClean="0">
                <a:solidFill>
                  <a:schemeClr val="tx1"/>
                </a:solidFill>
              </a:rPr>
              <a:t>depending on its age and characteristics.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All of these are known generically as sheep meats. </a:t>
            </a:r>
            <a:r>
              <a:rPr lang="en-US" dirty="0" smtClean="0">
                <a:solidFill>
                  <a:srgbClr val="FF0000"/>
                </a:solidFill>
              </a:rPr>
              <a:t>A sheep less than one year old is known for its tender meat.</a:t>
            </a:r>
          </a:p>
          <a:p>
            <a:pPr algn="l"/>
            <a:endParaRPr lang="en-US" dirty="0"/>
          </a:p>
        </p:txBody>
      </p:sp>
      <p:pic>
        <p:nvPicPr>
          <p:cNvPr id="5122" name="Picture 2" descr="lamb: Baby Lamb Fa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1600200"/>
            <a:ext cx="3333750" cy="2219326"/>
          </a:xfrm>
          <a:prstGeom prst="rect">
            <a:avLst/>
          </a:prstGeom>
          <a:noFill/>
        </p:spPr>
      </p:pic>
      <p:pic>
        <p:nvPicPr>
          <p:cNvPr id="5124" name="Picture 4" descr="Sheep Stock Photo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3886200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Lamb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Baby lamb</a:t>
            </a:r>
            <a:r>
              <a:rPr lang="en-US" dirty="0" smtClean="0"/>
              <a:t> is customarily slaughtered </a:t>
            </a:r>
            <a:r>
              <a:rPr lang="en-US" dirty="0" smtClean="0"/>
              <a:t>between </a:t>
            </a:r>
            <a:r>
              <a:rPr lang="en-US" dirty="0" smtClean="0">
                <a:solidFill>
                  <a:srgbClr val="FF0000"/>
                </a:solidFill>
              </a:rPr>
              <a:t>6 and 8 weeks </a:t>
            </a:r>
            <a:r>
              <a:rPr lang="en-US" dirty="0" smtClean="0"/>
              <a:t>old. </a:t>
            </a:r>
          </a:p>
          <a:p>
            <a:r>
              <a:rPr lang="en-US" b="1" dirty="0" smtClean="0"/>
              <a:t>Spring lamb </a:t>
            </a:r>
            <a:r>
              <a:rPr lang="en-US" dirty="0" smtClean="0"/>
              <a:t>is usually </a:t>
            </a:r>
            <a:r>
              <a:rPr lang="en-US" dirty="0" smtClean="0">
                <a:solidFill>
                  <a:srgbClr val="FF0000"/>
                </a:solidFill>
              </a:rPr>
              <a:t>3 to 5 months </a:t>
            </a:r>
            <a:r>
              <a:rPr lang="en-US" dirty="0" smtClean="0"/>
              <a:t>old; </a:t>
            </a:r>
          </a:p>
          <a:p>
            <a:r>
              <a:rPr lang="en-US" b="1" dirty="0" smtClean="0"/>
              <a:t>Regular lamb </a:t>
            </a:r>
            <a:r>
              <a:rPr lang="en-US" dirty="0" smtClean="0"/>
              <a:t>is slaughtered </a:t>
            </a:r>
            <a:r>
              <a:rPr lang="en-US" dirty="0" smtClean="0">
                <a:solidFill>
                  <a:srgbClr val="FF0000"/>
                </a:solidFill>
              </a:rPr>
              <a:t>less than 1 year of age. </a:t>
            </a:r>
          </a:p>
          <a:p>
            <a:r>
              <a:rPr lang="en-US" dirty="0" smtClean="0"/>
              <a:t>Lamb between </a:t>
            </a:r>
            <a:r>
              <a:rPr lang="en-US" dirty="0" smtClean="0">
                <a:solidFill>
                  <a:srgbClr val="FF0000"/>
                </a:solidFill>
              </a:rPr>
              <a:t>12 and 24 months </a:t>
            </a:r>
            <a:r>
              <a:rPr lang="en-US" dirty="0" smtClean="0"/>
              <a:t>is called </a:t>
            </a:r>
            <a:r>
              <a:rPr lang="en-US" b="1" dirty="0" smtClean="0"/>
              <a:t>yearling</a:t>
            </a:r>
            <a:r>
              <a:rPr lang="en-US" dirty="0" smtClean="0"/>
              <a:t>; when </a:t>
            </a:r>
            <a:r>
              <a:rPr lang="en-US" dirty="0" smtClean="0">
                <a:solidFill>
                  <a:srgbClr val="FF0000"/>
                </a:solidFill>
              </a:rPr>
              <a:t>over 2 years</a:t>
            </a:r>
            <a:r>
              <a:rPr lang="en-US" dirty="0" smtClean="0"/>
              <a:t>, it's referred to as </a:t>
            </a:r>
            <a:r>
              <a:rPr lang="en-US" b="1" dirty="0" smtClean="0"/>
              <a:t>mutton </a:t>
            </a:r>
            <a:r>
              <a:rPr lang="en-US" dirty="0" smtClean="0"/>
              <a:t>and has a much stronger flavor and less tender flesh.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Lamb Grading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Lamb graded for quality based on traits such as </a:t>
            </a:r>
            <a:r>
              <a:rPr lang="en-US" dirty="0" smtClean="0">
                <a:solidFill>
                  <a:srgbClr val="FF0000"/>
                </a:solidFill>
              </a:rPr>
              <a:t>tenderness, juiciness and flavor</a:t>
            </a:r>
            <a:r>
              <a:rPr lang="en-US" dirty="0" smtClean="0"/>
              <a:t>. USDA-graded lamb sold at the retail level is 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Prime 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Choice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Good. 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Lower grades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Utility and Cull</a:t>
            </a:r>
            <a:r>
              <a:rPr lang="en-US" dirty="0" smtClean="0"/>
              <a:t>) are mainly ground or used in processed meat products.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Cuts of lamb and cooking methods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52800" cy="45259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b="1" dirty="0" err="1" smtClean="0"/>
              <a:t>Scrag</a:t>
            </a:r>
            <a:r>
              <a:rPr lang="en-US" b="1" dirty="0" smtClean="0"/>
              <a:t>-</a:t>
            </a:r>
            <a:r>
              <a:rPr lang="en-US" dirty="0" smtClean="0"/>
              <a:t> Stewing</a:t>
            </a:r>
          </a:p>
          <a:p>
            <a:pPr lvl="0"/>
            <a:r>
              <a:rPr lang="en-US" b="1" dirty="0" smtClean="0"/>
              <a:t>Neck</a:t>
            </a:r>
            <a:r>
              <a:rPr lang="en-US" dirty="0" smtClean="0"/>
              <a:t>- Stewing</a:t>
            </a:r>
          </a:p>
          <a:p>
            <a:pPr lvl="0"/>
            <a:r>
              <a:rPr lang="en-US" b="1" dirty="0" smtClean="0"/>
              <a:t>Shoulder</a:t>
            </a:r>
            <a:r>
              <a:rPr lang="en-US" dirty="0" smtClean="0"/>
              <a:t>-Pan frying, grilling and braising</a:t>
            </a:r>
          </a:p>
          <a:p>
            <a:pPr lvl="0"/>
            <a:r>
              <a:rPr lang="en-US" b="1" dirty="0" smtClean="0"/>
              <a:t>Fore shank- </a:t>
            </a:r>
            <a:r>
              <a:rPr lang="en-US" dirty="0" smtClean="0"/>
              <a:t>Roasting, stewing and braising</a:t>
            </a:r>
          </a:p>
          <a:p>
            <a:pPr lvl="0"/>
            <a:r>
              <a:rPr lang="en-US" b="1" dirty="0" smtClean="0"/>
              <a:t>Breast</a:t>
            </a:r>
            <a:r>
              <a:rPr lang="en-US" dirty="0" smtClean="0"/>
              <a:t>- Roasting</a:t>
            </a:r>
          </a:p>
          <a:p>
            <a:pPr lvl="0"/>
            <a:r>
              <a:rPr lang="en-US" b="1" dirty="0" smtClean="0"/>
              <a:t>Rib</a:t>
            </a:r>
            <a:r>
              <a:rPr lang="en-US" dirty="0" smtClean="0"/>
              <a:t>- Roasting frying and grilling</a:t>
            </a:r>
          </a:p>
          <a:p>
            <a:pPr lvl="0"/>
            <a:r>
              <a:rPr lang="en-US" b="1" dirty="0" smtClean="0"/>
              <a:t>Loin</a:t>
            </a:r>
            <a:r>
              <a:rPr lang="en-US" dirty="0" smtClean="0"/>
              <a:t>- Roasting frying and grilling</a:t>
            </a:r>
          </a:p>
          <a:p>
            <a:pPr lvl="0"/>
            <a:r>
              <a:rPr lang="en-US" b="1" dirty="0" smtClean="0"/>
              <a:t>Leg</a:t>
            </a:r>
            <a:r>
              <a:rPr lang="en-US" dirty="0" smtClean="0"/>
              <a:t>- Roasting frying and grilling</a:t>
            </a:r>
          </a:p>
          <a:p>
            <a:pPr lvl="0"/>
            <a:r>
              <a:rPr lang="en-US" b="1" dirty="0" smtClean="0"/>
              <a:t>Hind shank- </a:t>
            </a:r>
            <a:r>
              <a:rPr lang="en-US" dirty="0" smtClean="0"/>
              <a:t>Roasting, stewing and braising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1447800"/>
            <a:ext cx="5334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10q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your effective listening</a:t>
            </a:r>
          </a:p>
          <a:p>
            <a:r>
              <a:rPr lang="en-US" dirty="0" smtClean="0"/>
              <a:t>Ch-5 is completed</a:t>
            </a:r>
          </a:p>
          <a:p>
            <a:r>
              <a:rPr lang="en-US" dirty="0" smtClean="0"/>
              <a:t>Are you ready for 2</a:t>
            </a:r>
            <a:r>
              <a:rPr lang="en-US" baseline="30000" dirty="0" smtClean="0"/>
              <a:t>nd</a:t>
            </a:r>
            <a:r>
              <a:rPr lang="en-US" dirty="0" smtClean="0"/>
              <a:t> Quiz?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213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Ch-5-Lamb and Mutton</vt:lpstr>
      <vt:lpstr>Types of Lamb</vt:lpstr>
      <vt:lpstr>Lamb Grading</vt:lpstr>
      <vt:lpstr>Cuts of lamb and cooking methods</vt:lpstr>
      <vt:lpstr>10q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Ch-5-Lamb and Mutton</dc:title>
  <dc:creator>t</dc:creator>
  <cp:lastModifiedBy>t</cp:lastModifiedBy>
  <cp:revision>6</cp:revision>
  <dcterms:created xsi:type="dcterms:W3CDTF">2006-08-16T00:00:00Z</dcterms:created>
  <dcterms:modified xsi:type="dcterms:W3CDTF">2016-03-29T17:13:13Z</dcterms:modified>
</cp:coreProperties>
</file>