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Ch-7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>
                <a:solidFill>
                  <a:schemeClr val="tx1"/>
                </a:solidFill>
              </a:rPr>
              <a:t>FISH &amp; SHELL FISH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Molluscs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562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Mollusc</a:t>
            </a:r>
            <a:r>
              <a:rPr lang="en-US" dirty="0" smtClean="0"/>
              <a:t> shellfish have </a:t>
            </a:r>
            <a:r>
              <a:rPr lang="en-US" dirty="0" smtClean="0">
                <a:solidFill>
                  <a:srgbClr val="FF0000"/>
                </a:solidFill>
              </a:rPr>
              <a:t>shells</a:t>
            </a:r>
            <a:r>
              <a:rPr lang="en-US" dirty="0" smtClean="0"/>
              <a:t> but they are </a:t>
            </a:r>
            <a:r>
              <a:rPr lang="en-US" dirty="0" smtClean="0">
                <a:solidFill>
                  <a:srgbClr val="FF0000"/>
                </a:solidFill>
              </a:rPr>
              <a:t>not multi-jointed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Some </a:t>
            </a:r>
            <a:r>
              <a:rPr lang="en-US" dirty="0" err="1" smtClean="0"/>
              <a:t>molluscs</a:t>
            </a:r>
            <a:r>
              <a:rPr lang="en-US" dirty="0" smtClean="0"/>
              <a:t> are </a:t>
            </a:r>
            <a:r>
              <a:rPr lang="en-US" dirty="0" smtClean="0">
                <a:solidFill>
                  <a:srgbClr val="FF0000"/>
                </a:solidFill>
              </a:rPr>
              <a:t>eaten raw, such as oysters</a:t>
            </a:r>
            <a:r>
              <a:rPr lang="en-US" dirty="0" smtClean="0"/>
              <a:t>, but the remaining need very little in the </a:t>
            </a:r>
            <a:r>
              <a:rPr lang="en-US" dirty="0" smtClean="0">
                <a:solidFill>
                  <a:srgbClr val="FF0000"/>
                </a:solidFill>
              </a:rPr>
              <a:t>way of cooking through</a:t>
            </a:r>
            <a:r>
              <a:rPr lang="en-US" dirty="0" smtClean="0"/>
              <a:t>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Too much cooking </a:t>
            </a:r>
            <a:r>
              <a:rPr lang="en-US" dirty="0" smtClean="0"/>
              <a:t>will affect their </a:t>
            </a:r>
            <a:r>
              <a:rPr lang="en-US" dirty="0" smtClean="0">
                <a:solidFill>
                  <a:srgbClr val="FF0000"/>
                </a:solidFill>
              </a:rPr>
              <a:t>texture and taste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Examples of </a:t>
            </a:r>
            <a:r>
              <a:rPr lang="en-US" dirty="0" err="1" smtClean="0"/>
              <a:t>molluscs</a:t>
            </a:r>
            <a:r>
              <a:rPr lang="en-US" dirty="0" smtClean="0"/>
              <a:t> are:  </a:t>
            </a:r>
            <a:r>
              <a:rPr lang="en-US" dirty="0" smtClean="0">
                <a:solidFill>
                  <a:srgbClr val="00B050"/>
                </a:solidFill>
              </a:rPr>
              <a:t>Mussels, Scallops, Oysters and Whelks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1981200"/>
            <a:ext cx="3200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Invertebrates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57800" cy="4525963"/>
          </a:xfrm>
        </p:spPr>
        <p:txBody>
          <a:bodyPr/>
          <a:lstStyle/>
          <a:p>
            <a:r>
              <a:rPr lang="en-US" dirty="0" smtClean="0"/>
              <a:t>Invertebrates are </a:t>
            </a:r>
            <a:r>
              <a:rPr lang="en-US" dirty="0" smtClean="0">
                <a:solidFill>
                  <a:srgbClr val="FF0000"/>
                </a:solidFill>
              </a:rPr>
              <a:t>spineless marine animals with no outer shell.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They include the squid and octopus family.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600200"/>
            <a:ext cx="3276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Cuts of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Fillets</a:t>
            </a:r>
            <a:r>
              <a:rPr lang="en-US" dirty="0" smtClean="0"/>
              <a:t>- Deboned long flat pieces of fish without skin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Paupiette</a:t>
            </a:r>
            <a:r>
              <a:rPr lang="en-US" dirty="0" smtClean="0"/>
              <a:t>- The fillet of fish is laid flat on the table, stuffing is spread on it, and then it is rolled up, tied with a string, to the keep the shape.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Supreme</a:t>
            </a:r>
            <a:r>
              <a:rPr lang="en-US" dirty="0" smtClean="0"/>
              <a:t>- Large fillets of fish cut on a slant of a large round or flat fish.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Goujons</a:t>
            </a:r>
            <a:r>
              <a:rPr lang="en-US" dirty="0" smtClean="0">
                <a:solidFill>
                  <a:srgbClr val="FF0000"/>
                </a:solidFill>
              </a:rPr>
              <a:t> and </a:t>
            </a:r>
            <a:r>
              <a:rPr lang="en-US" dirty="0" err="1" smtClean="0">
                <a:solidFill>
                  <a:srgbClr val="FF0000"/>
                </a:solidFill>
              </a:rPr>
              <a:t>Goujonettes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smtClean="0"/>
              <a:t>Strips approx 8cm long by 1cm wide cut from fillets of fish. </a:t>
            </a:r>
            <a:r>
              <a:rPr lang="en-US" dirty="0" err="1" smtClean="0"/>
              <a:t>Goujonettes</a:t>
            </a:r>
            <a:r>
              <a:rPr lang="en-US" dirty="0" smtClean="0"/>
              <a:t> are cut smaller and are mainly used as a garnish.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Meuniere</a:t>
            </a:r>
            <a:r>
              <a:rPr lang="en-US" dirty="0" smtClean="0"/>
              <a:t>- Pan-frying of fish, finished with butter </a:t>
            </a:r>
            <a:r>
              <a:rPr lang="en-US" dirty="0" err="1" smtClean="0"/>
              <a:t>noisette</a:t>
            </a:r>
            <a:r>
              <a:rPr lang="en-US" dirty="0" smtClean="0"/>
              <a:t>, chopped parsley and lemon juice.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Contd</a:t>
            </a:r>
            <a:r>
              <a:rPr lang="en-US" dirty="0" smtClean="0">
                <a:solidFill>
                  <a:srgbClr val="FF0000"/>
                </a:solidFill>
              </a:rPr>
              <a:t>….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err="1" smtClean="0">
                <a:solidFill>
                  <a:srgbClr val="FF0000"/>
                </a:solidFill>
              </a:rPr>
              <a:t>Trancon</a:t>
            </a:r>
            <a:r>
              <a:rPr lang="en-US" dirty="0" smtClean="0"/>
              <a:t>- It is a thick piece of fish 4- 5cm thick, cut on the bone from a flat fish like the turbot. It is a fish cutlet or steak with bone.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Darne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smtClean="0"/>
              <a:t> A piece of fish cut across and through the bone of a large , whole round fish such which is 2-3cm thick.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Mignon</a:t>
            </a:r>
            <a:r>
              <a:rPr lang="en-US" dirty="0" smtClean="0"/>
              <a:t>- Fillet of fish folded as a cornet (triangular fold as for piping bag).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Fish Farce- </a:t>
            </a:r>
            <a:r>
              <a:rPr lang="en-US" dirty="0" smtClean="0"/>
              <a:t>Puree of fish, bound with whole egg </a:t>
            </a:r>
            <a:r>
              <a:rPr lang="en-US" dirty="0" err="1" smtClean="0"/>
              <a:t>panada</a:t>
            </a:r>
            <a:r>
              <a:rPr lang="en-US" dirty="0" smtClean="0"/>
              <a:t> and cream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Cooking of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It is important to </a:t>
            </a:r>
            <a:r>
              <a:rPr lang="en-US" dirty="0" smtClean="0">
                <a:solidFill>
                  <a:srgbClr val="FF0000"/>
                </a:solidFill>
              </a:rPr>
              <a:t>cook fin fish thoroughly, but not to overcook it</a:t>
            </a:r>
            <a:r>
              <a:rPr lang="en-US" dirty="0" smtClean="0"/>
              <a:t>. Proper cooking:  develops the flavor, softens the small amount of connective tissue present in fish, and makes the protein easier to digest. </a:t>
            </a:r>
          </a:p>
          <a:p>
            <a:r>
              <a:rPr lang="en-US" dirty="0" smtClean="0"/>
              <a:t>Two cooking methods can toughen fin fish and destroy the natural moisture and flavor: 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00B050"/>
                </a:solidFill>
              </a:rPr>
              <a:t> cooking at too high a temperature, and  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		 cooking for a too long time.  </a:t>
            </a:r>
          </a:p>
          <a:p>
            <a:pPr>
              <a:buNone/>
            </a:pPr>
            <a:r>
              <a:rPr lang="en-US" u="sng" dirty="0" smtClean="0"/>
              <a:t>Some common methods of cooking fin fish include: </a:t>
            </a:r>
            <a:endParaRPr lang="en-US" dirty="0" smtClean="0"/>
          </a:p>
          <a:p>
            <a:pPr lvl="0"/>
            <a:r>
              <a:rPr lang="en-US" dirty="0" smtClean="0"/>
              <a:t>Grilling, Shallow frying, Deep frying, Steaming, Poaching, Baking, Microwaving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Handling of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clean working environment </a:t>
            </a:r>
            <a:r>
              <a:rPr lang="en-US" dirty="0" smtClean="0"/>
              <a:t>is essential in the prevention of contamination when working with fish. </a:t>
            </a:r>
          </a:p>
          <a:p>
            <a:r>
              <a:rPr lang="en-US" dirty="0" smtClean="0"/>
              <a:t>Be sure to </a:t>
            </a:r>
            <a:r>
              <a:rPr lang="en-US" dirty="0" smtClean="0">
                <a:solidFill>
                  <a:srgbClr val="FF0000"/>
                </a:solidFill>
              </a:rPr>
              <a:t>wash hands thoroughly </a:t>
            </a:r>
            <a:r>
              <a:rPr lang="en-US" dirty="0" smtClean="0"/>
              <a:t>before and after handling raw fish.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 work area, cutting boards, and utensils </a:t>
            </a:r>
            <a:r>
              <a:rPr lang="en-US" dirty="0" smtClean="0"/>
              <a:t>must be thoroughly cleaned with </a:t>
            </a:r>
            <a:r>
              <a:rPr lang="en-US" dirty="0" smtClean="0">
                <a:solidFill>
                  <a:srgbClr val="FF0000"/>
                </a:solidFill>
              </a:rPr>
              <a:t>hot soapy water </a:t>
            </a:r>
            <a:r>
              <a:rPr lang="en-US" dirty="0" smtClean="0"/>
              <a:t>after being exposed and should not be used for other foods until properly cleaned. This will </a:t>
            </a:r>
            <a:r>
              <a:rPr lang="en-US" dirty="0" smtClean="0">
                <a:solidFill>
                  <a:srgbClr val="00B050"/>
                </a:solidFill>
              </a:rPr>
              <a:t>prevent cross contamination of bacteria </a:t>
            </a:r>
            <a:r>
              <a:rPr lang="en-US" dirty="0" smtClean="0"/>
              <a:t>from the fish to other foods.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Contd</a:t>
            </a:r>
            <a:r>
              <a:rPr lang="en-US" dirty="0" smtClean="0">
                <a:solidFill>
                  <a:srgbClr val="FF0000"/>
                </a:solidFill>
              </a:rPr>
              <a:t>…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When </a:t>
            </a:r>
            <a:r>
              <a:rPr lang="en-US" dirty="0" smtClean="0">
                <a:solidFill>
                  <a:srgbClr val="FF0000"/>
                </a:solidFill>
              </a:rPr>
              <a:t>working with other foods</a:t>
            </a:r>
            <a:r>
              <a:rPr lang="en-US" dirty="0" smtClean="0"/>
              <a:t> at the same time as preparing and cooking fish, be sure to </a:t>
            </a:r>
            <a:r>
              <a:rPr lang="en-US" dirty="0" smtClean="0">
                <a:solidFill>
                  <a:srgbClr val="FF0000"/>
                </a:solidFill>
              </a:rPr>
              <a:t>use different utensils for each food.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Do not use the same platter </a:t>
            </a:r>
            <a:r>
              <a:rPr lang="en-US" dirty="0" smtClean="0"/>
              <a:t>for cooked fish as was used for the raw meat, unless it has been properly washed and dried before using.</a:t>
            </a:r>
          </a:p>
          <a:p>
            <a:r>
              <a:rPr lang="en-US" dirty="0" smtClean="0"/>
              <a:t>If any preparation of the </a:t>
            </a:r>
            <a:r>
              <a:rPr lang="en-US" dirty="0" smtClean="0">
                <a:solidFill>
                  <a:srgbClr val="FF0000"/>
                </a:solidFill>
              </a:rPr>
              <a:t>fish is done on a cutting board, it should be thoroughly scrubbed with hot soapy water </a:t>
            </a:r>
            <a:r>
              <a:rPr lang="en-US" dirty="0" smtClean="0"/>
              <a:t>after each use and periodically cleaned with a </a:t>
            </a:r>
            <a:r>
              <a:rPr lang="en-US" dirty="0" smtClean="0">
                <a:solidFill>
                  <a:srgbClr val="7030A0"/>
                </a:solidFill>
              </a:rPr>
              <a:t>bleach solution consisting of 1 tablespoon of bleach per gallon of water.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you…!!!!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your kind co-operation</a:t>
            </a:r>
          </a:p>
          <a:p>
            <a:r>
              <a:rPr lang="en-US" dirty="0" smtClean="0"/>
              <a:t>Ch-7 and the entire course is completed</a:t>
            </a:r>
          </a:p>
          <a:p>
            <a:r>
              <a:rPr lang="en-US" dirty="0" smtClean="0"/>
              <a:t>Are you happy???</a:t>
            </a:r>
          </a:p>
          <a:p>
            <a:r>
              <a:rPr lang="en-US" dirty="0" smtClean="0"/>
              <a:t>Once again </a:t>
            </a:r>
            <a:r>
              <a:rPr lang="en-US" dirty="0" err="1" smtClean="0">
                <a:solidFill>
                  <a:srgbClr val="FF0000"/>
                </a:solidFill>
              </a:rPr>
              <a:t>Betam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Amasaganallu</a:t>
            </a:r>
            <a:r>
              <a:rPr lang="en-US" dirty="0" smtClean="0">
                <a:solidFill>
                  <a:srgbClr val="FF0000"/>
                </a:solidFill>
              </a:rPr>
              <a:t>!!!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Melkam</a:t>
            </a:r>
            <a:r>
              <a:rPr lang="en-US" dirty="0" smtClean="0">
                <a:solidFill>
                  <a:srgbClr val="FF0000"/>
                </a:solidFill>
              </a:rPr>
              <a:t> Bal(</a:t>
            </a:r>
            <a:r>
              <a:rPr lang="en-US" dirty="0" err="1" smtClean="0">
                <a:solidFill>
                  <a:srgbClr val="00B050"/>
                </a:solidFill>
              </a:rPr>
              <a:t>Fasika</a:t>
            </a:r>
            <a:r>
              <a:rPr lang="en-US" dirty="0" smtClean="0">
                <a:solidFill>
                  <a:srgbClr val="FF0000"/>
                </a:solidFill>
              </a:rPr>
              <a:t>)-Enjoy </a:t>
            </a:r>
            <a:r>
              <a:rPr lang="en-US" dirty="0" smtClean="0">
                <a:solidFill>
                  <a:srgbClr val="FF0000"/>
                </a:solidFill>
              </a:rPr>
              <a:t>with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Wait for a minute for </a:t>
            </a:r>
            <a:r>
              <a:rPr lang="en-US" dirty="0" smtClean="0"/>
              <a:t>Acid Test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4267200"/>
            <a:ext cx="2471737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5943600" y="48768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Acid Test-Question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800" dirty="0" smtClean="0">
                <a:solidFill>
                  <a:srgbClr val="0070C0"/>
                </a:solidFill>
              </a:rPr>
              <a:t>Write about your teacher</a:t>
            </a:r>
            <a:endParaRPr lang="en-US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Types of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There are three basic categories of seafood: fin fish, shellfish and invertebrates. Each category can be further divided into various sub-categories. 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               		 Seafood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Fin Fish 	      		 Shellfish    	Invertebrates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White fish   Oily Fish   Crustaceans   </a:t>
            </a:r>
            <a:r>
              <a:rPr lang="en-US" dirty="0" err="1" smtClean="0"/>
              <a:t>Molluscs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3734594" y="3656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24000" y="38862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1334294" y="40759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4458494" y="40759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6058694" y="40759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1104900" y="4610100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600200" y="45720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4191000" y="45720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724400" y="4495800"/>
            <a:ext cx="1371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Fin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Fin fish are </a:t>
            </a:r>
            <a:r>
              <a:rPr lang="en-US" dirty="0" smtClean="0">
                <a:solidFill>
                  <a:srgbClr val="FF0000"/>
                </a:solidFill>
              </a:rPr>
              <a:t>cold-blooded</a:t>
            </a:r>
            <a:r>
              <a:rPr lang="en-US" dirty="0" smtClean="0"/>
              <a:t> vertebrates with </a:t>
            </a:r>
            <a:r>
              <a:rPr lang="en-US" dirty="0" smtClean="0">
                <a:solidFill>
                  <a:srgbClr val="FF0000"/>
                </a:solidFill>
              </a:rPr>
              <a:t>gills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Fin fish have </a:t>
            </a:r>
            <a:r>
              <a:rPr lang="en-US" dirty="0" smtClean="0">
                <a:solidFill>
                  <a:srgbClr val="FF0000"/>
                </a:solidFill>
              </a:rPr>
              <a:t>skin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scales </a:t>
            </a:r>
            <a:r>
              <a:rPr lang="en-US" dirty="0" smtClean="0"/>
              <a:t> which cover the body. They </a:t>
            </a:r>
            <a:r>
              <a:rPr lang="en-US" dirty="0" smtClean="0">
                <a:solidFill>
                  <a:srgbClr val="FF0000"/>
                </a:solidFill>
              </a:rPr>
              <a:t>move with the help of fins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True fish have an </a:t>
            </a:r>
            <a:r>
              <a:rPr lang="en-US" dirty="0" smtClean="0">
                <a:solidFill>
                  <a:srgbClr val="00B050"/>
                </a:solidFill>
              </a:rPr>
              <a:t>internal skeleton </a:t>
            </a:r>
            <a:r>
              <a:rPr lang="en-US" dirty="0" smtClean="0"/>
              <a:t>and a </a:t>
            </a:r>
            <a:r>
              <a:rPr lang="en-US" dirty="0" smtClean="0">
                <a:solidFill>
                  <a:srgbClr val="00B050"/>
                </a:solidFill>
              </a:rPr>
              <a:t>backbone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Most fish have a bony skeleton but some fish like </a:t>
            </a:r>
            <a:r>
              <a:rPr lang="en-US" dirty="0" smtClean="0">
                <a:solidFill>
                  <a:srgbClr val="7030A0"/>
                </a:solidFill>
              </a:rPr>
              <a:t>sharks have a skeleton made up of pieces of cartilage </a:t>
            </a:r>
            <a:r>
              <a:rPr lang="en-US" dirty="0" smtClean="0"/>
              <a:t>(hard connective tissue). </a:t>
            </a:r>
          </a:p>
          <a:p>
            <a:r>
              <a:rPr lang="en-US" dirty="0" smtClean="0"/>
              <a:t>Fish can be divided into various sub-categories according to habitat, shape and flesh type.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White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Fresh white fish has the following characteristics: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rgbClr val="00B050"/>
                </a:solidFill>
              </a:rPr>
              <a:t>firm flesh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rgbClr val="00B050"/>
                </a:solidFill>
              </a:rPr>
              <a:t>clear and shiny eyes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rgbClr val="00B050"/>
                </a:solidFill>
              </a:rPr>
              <a:t>red gills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rgbClr val="00B050"/>
                </a:solidFill>
              </a:rPr>
              <a:t>clean smell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There are two types of white fish: </a:t>
            </a:r>
            <a:r>
              <a:rPr lang="en-US" dirty="0" smtClean="0">
                <a:solidFill>
                  <a:srgbClr val="FF0000"/>
                </a:solidFill>
              </a:rPr>
              <a:t>Round fish and Flat fish.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White Flat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Have </a:t>
            </a:r>
            <a:r>
              <a:rPr lang="en-US" dirty="0" smtClean="0">
                <a:solidFill>
                  <a:srgbClr val="FF0000"/>
                </a:solidFill>
              </a:rPr>
              <a:t>white flesh </a:t>
            </a:r>
            <a:r>
              <a:rPr lang="en-US" dirty="0" smtClean="0"/>
              <a:t>and are </a:t>
            </a:r>
            <a:r>
              <a:rPr lang="en-US" dirty="0" smtClean="0">
                <a:solidFill>
                  <a:srgbClr val="FF0000"/>
                </a:solidFill>
              </a:rPr>
              <a:t>flat</a:t>
            </a:r>
            <a:r>
              <a:rPr lang="en-US" dirty="0" smtClean="0"/>
              <a:t>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Turbot, </a:t>
            </a:r>
            <a:r>
              <a:rPr lang="en-US" dirty="0" err="1" smtClean="0">
                <a:solidFill>
                  <a:srgbClr val="FF0000"/>
                </a:solidFill>
              </a:rPr>
              <a:t>brill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halibut </a:t>
            </a:r>
            <a:r>
              <a:rPr lang="en-US" dirty="0" smtClean="0"/>
              <a:t>are very </a:t>
            </a:r>
            <a:r>
              <a:rPr lang="en-US" dirty="0" smtClean="0">
                <a:solidFill>
                  <a:srgbClr val="FF0000"/>
                </a:solidFill>
              </a:rPr>
              <a:t>large flat fish</a:t>
            </a:r>
            <a:r>
              <a:rPr lang="en-US" dirty="0" smtClean="0"/>
              <a:t>, but are readily available from suppliers and popular in many fine restaurants. 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cuts</a:t>
            </a:r>
            <a:r>
              <a:rPr lang="en-US" dirty="0" smtClean="0"/>
              <a:t> of flat fish are </a:t>
            </a:r>
            <a:r>
              <a:rPr lang="en-US" dirty="0" smtClean="0">
                <a:solidFill>
                  <a:srgbClr val="FF0000"/>
                </a:solidFill>
              </a:rPr>
              <a:t>different</a:t>
            </a:r>
            <a:r>
              <a:rPr lang="en-US" dirty="0" smtClean="0"/>
              <a:t> to those of round fish.  </a:t>
            </a:r>
          </a:p>
          <a:p>
            <a:r>
              <a:rPr lang="en-US" dirty="0" smtClean="0"/>
              <a:t>This category includes the following types  of fish:  </a:t>
            </a:r>
            <a:r>
              <a:rPr lang="en-US" dirty="0" smtClean="0">
                <a:solidFill>
                  <a:srgbClr val="00B050"/>
                </a:solidFill>
              </a:rPr>
              <a:t>plaice, Dover sole, lemon sole, turbot, </a:t>
            </a:r>
            <a:r>
              <a:rPr lang="en-US" dirty="0" err="1" smtClean="0">
                <a:solidFill>
                  <a:srgbClr val="00B050"/>
                </a:solidFill>
              </a:rPr>
              <a:t>brill</a:t>
            </a:r>
            <a:r>
              <a:rPr lang="en-US" dirty="0" smtClean="0">
                <a:solidFill>
                  <a:srgbClr val="00B050"/>
                </a:solidFill>
              </a:rPr>
              <a:t>, halibut, etc.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600200"/>
            <a:ext cx="356235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White Round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They are </a:t>
            </a:r>
            <a:r>
              <a:rPr lang="en-US" dirty="0" smtClean="0">
                <a:solidFill>
                  <a:srgbClr val="FF0000"/>
                </a:solidFill>
              </a:rPr>
              <a:t>round and are relatively common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Like flat fish, their </a:t>
            </a:r>
            <a:r>
              <a:rPr lang="en-US" dirty="0" smtClean="0">
                <a:solidFill>
                  <a:srgbClr val="00B050"/>
                </a:solidFill>
              </a:rPr>
              <a:t>flesh is white but the cuts are different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This category includes the following types of fish</a:t>
            </a:r>
            <a:r>
              <a:rPr lang="en-US" dirty="0" smtClean="0">
                <a:solidFill>
                  <a:srgbClr val="7030A0"/>
                </a:solidFill>
              </a:rPr>
              <a:t>:  cod, haddock, hake, </a:t>
            </a:r>
            <a:r>
              <a:rPr lang="en-US" dirty="0" err="1" smtClean="0">
                <a:solidFill>
                  <a:srgbClr val="7030A0"/>
                </a:solidFill>
              </a:rPr>
              <a:t>huss</a:t>
            </a:r>
            <a:r>
              <a:rPr lang="en-US" dirty="0" smtClean="0">
                <a:solidFill>
                  <a:srgbClr val="7030A0"/>
                </a:solidFill>
              </a:rPr>
              <a:t>, whiting, monkfish, etc. 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1676400"/>
            <a:ext cx="319151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Oily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772400" cy="22859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All oily fish </a:t>
            </a:r>
            <a:r>
              <a:rPr lang="en-US" dirty="0" smtClean="0">
                <a:solidFill>
                  <a:srgbClr val="FF0000"/>
                </a:solidFill>
              </a:rPr>
              <a:t>are round and the flesh is darker </a:t>
            </a:r>
            <a:r>
              <a:rPr lang="en-US" dirty="0" smtClean="0"/>
              <a:t>than that of white fish.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White fish contain oil</a:t>
            </a:r>
            <a:r>
              <a:rPr lang="en-US" dirty="0" smtClean="0"/>
              <a:t>, but only </a:t>
            </a:r>
            <a:r>
              <a:rPr lang="en-US" dirty="0" smtClean="0">
                <a:solidFill>
                  <a:srgbClr val="00B050"/>
                </a:solidFill>
              </a:rPr>
              <a:t>in their livers</a:t>
            </a:r>
            <a:r>
              <a:rPr lang="en-US" dirty="0" smtClean="0"/>
              <a:t>, whereas oily </a:t>
            </a:r>
            <a:r>
              <a:rPr lang="en-US" dirty="0" smtClean="0">
                <a:solidFill>
                  <a:srgbClr val="FF0000"/>
                </a:solidFill>
              </a:rPr>
              <a:t>fish have oil throughout their bodies. </a:t>
            </a:r>
          </a:p>
          <a:p>
            <a:r>
              <a:rPr lang="en-US" dirty="0" smtClean="0"/>
              <a:t>This category includes the following fish: </a:t>
            </a:r>
            <a:r>
              <a:rPr lang="en-US" dirty="0" smtClean="0">
                <a:solidFill>
                  <a:srgbClr val="7030A0"/>
                </a:solidFill>
              </a:rPr>
              <a:t>salmon, trout, mackerel, tuna, herring, sardines, anchovies</a:t>
            </a:r>
            <a:r>
              <a:rPr lang="en-US" dirty="0" smtClean="0"/>
              <a:t>, etc. 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810000"/>
            <a:ext cx="42672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Shell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Shellfish are </a:t>
            </a:r>
            <a:r>
              <a:rPr lang="en-US" dirty="0" smtClean="0">
                <a:solidFill>
                  <a:srgbClr val="FF0000"/>
                </a:solidFill>
              </a:rPr>
              <a:t>aquatic invertebrates </a:t>
            </a:r>
            <a:r>
              <a:rPr lang="en-US" dirty="0" smtClean="0"/>
              <a:t>used as food. </a:t>
            </a:r>
          </a:p>
          <a:p>
            <a:r>
              <a:rPr lang="en-US" dirty="0" smtClean="0"/>
              <a:t>The main </a:t>
            </a:r>
            <a:r>
              <a:rPr lang="en-US" dirty="0" smtClean="0">
                <a:solidFill>
                  <a:srgbClr val="FF0000"/>
                </a:solidFill>
              </a:rPr>
              <a:t>difference</a:t>
            </a:r>
            <a:r>
              <a:rPr lang="en-US" dirty="0" smtClean="0"/>
              <a:t> between fish and shellfish is their </a:t>
            </a:r>
            <a:r>
              <a:rPr lang="en-US" dirty="0" smtClean="0">
                <a:solidFill>
                  <a:srgbClr val="FF0000"/>
                </a:solidFill>
              </a:rPr>
              <a:t>skeleton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Shellfish have an </a:t>
            </a:r>
            <a:r>
              <a:rPr lang="en-US" dirty="0" smtClean="0">
                <a:solidFill>
                  <a:srgbClr val="FF0000"/>
                </a:solidFill>
              </a:rPr>
              <a:t>external skeleton or shell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There are two main categories of shellfish, </a:t>
            </a:r>
            <a:r>
              <a:rPr lang="en-US" dirty="0" smtClean="0">
                <a:solidFill>
                  <a:srgbClr val="00B050"/>
                </a:solidFill>
              </a:rPr>
              <a:t>crustaceans and </a:t>
            </a:r>
            <a:r>
              <a:rPr lang="en-US" dirty="0" err="1" smtClean="0">
                <a:solidFill>
                  <a:srgbClr val="00B050"/>
                </a:solidFill>
              </a:rPr>
              <a:t>molluscs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Crustaceans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57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Crustaceans </a:t>
            </a:r>
            <a:r>
              <a:rPr lang="en-US" dirty="0" smtClean="0">
                <a:solidFill>
                  <a:srgbClr val="FF0000"/>
                </a:solidFill>
              </a:rPr>
              <a:t>have multi- jointed shells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shells of crustaceans </a:t>
            </a:r>
            <a:r>
              <a:rPr lang="en-US" dirty="0" smtClean="0">
                <a:solidFill>
                  <a:srgbClr val="FF0000"/>
                </a:solidFill>
              </a:rPr>
              <a:t>do not grow with the fish; they shed each year with a new one </a:t>
            </a:r>
            <a:r>
              <a:rPr lang="en-US" dirty="0" smtClean="0"/>
              <a:t>forming to suit their new size. </a:t>
            </a:r>
          </a:p>
          <a:p>
            <a:r>
              <a:rPr lang="en-US" dirty="0" smtClean="0"/>
              <a:t>Examples of Crustaceans are: </a:t>
            </a:r>
            <a:r>
              <a:rPr lang="en-US" dirty="0" smtClean="0">
                <a:solidFill>
                  <a:srgbClr val="00B050"/>
                </a:solidFill>
              </a:rPr>
              <a:t>Lobsters, Crawfish, Prawns and Crab. 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1524000"/>
            <a:ext cx="3276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858</Words>
  <Application>Microsoft Office PowerPoint</Application>
  <PresentationFormat>On-screen Show (4:3)</PresentationFormat>
  <Paragraphs>96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Ch-7</vt:lpstr>
      <vt:lpstr>Types of Fish</vt:lpstr>
      <vt:lpstr>Fin Fish</vt:lpstr>
      <vt:lpstr>White fish</vt:lpstr>
      <vt:lpstr>White Flat fish</vt:lpstr>
      <vt:lpstr>White Round Fish</vt:lpstr>
      <vt:lpstr>Oily Fish</vt:lpstr>
      <vt:lpstr>Shell Fish</vt:lpstr>
      <vt:lpstr>Crustaceans</vt:lpstr>
      <vt:lpstr>Molluscs</vt:lpstr>
      <vt:lpstr>Invertebrates</vt:lpstr>
      <vt:lpstr>Cuts of Fish</vt:lpstr>
      <vt:lpstr>Contd….</vt:lpstr>
      <vt:lpstr>Cooking of Fish</vt:lpstr>
      <vt:lpstr>Handling of Fish</vt:lpstr>
      <vt:lpstr>Contd…</vt:lpstr>
      <vt:lpstr>Thank you…!!!!</vt:lpstr>
      <vt:lpstr> Acid Test-Question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Ch-7</dc:title>
  <dc:creator>t</dc:creator>
  <cp:lastModifiedBy>t</cp:lastModifiedBy>
  <cp:revision>11</cp:revision>
  <dcterms:created xsi:type="dcterms:W3CDTF">2006-08-16T00:00:00Z</dcterms:created>
  <dcterms:modified xsi:type="dcterms:W3CDTF">2016-04-27T06:03:29Z</dcterms:modified>
</cp:coreProperties>
</file>