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</p:sldMasterIdLst>
  <p:sldIdLst>
    <p:sldId id="272" r:id="rId10"/>
    <p:sldId id="273" r:id="rId11"/>
    <p:sldId id="274" r:id="rId12"/>
    <p:sldId id="258" r:id="rId13"/>
    <p:sldId id="275" r:id="rId14"/>
    <p:sldId id="257" r:id="rId15"/>
    <p:sldId id="259" r:id="rId16"/>
    <p:sldId id="276" r:id="rId17"/>
    <p:sldId id="277" r:id="rId18"/>
    <p:sldId id="262" r:id="rId19"/>
    <p:sldId id="263" r:id="rId20"/>
    <p:sldId id="264" r:id="rId21"/>
    <p:sldId id="265" r:id="rId22"/>
    <p:sldId id="267" r:id="rId23"/>
    <p:sldId id="266" r:id="rId24"/>
    <p:sldId id="278" r:id="rId25"/>
    <p:sldId id="268" r:id="rId26"/>
    <p:sldId id="269" r:id="rId27"/>
    <p:sldId id="271" r:id="rId28"/>
    <p:sldId id="279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slide" Target="slides/slide20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slide" Target="slides/slide19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5D520-C4B4-46EC-BADF-6CB980C1FD65}" type="datetimeFigureOut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20-May-19</a:t>
            </a:fld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50308-DB30-4781-9F60-08A7AECB8B85}" type="slidenum">
              <a:rPr lang="en-IN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236121"/>
      </p:ext>
    </p:extLst>
  </p:cSld>
  <p:clrMapOvr>
    <a:masterClrMapping/>
  </p:clrMapOvr>
  <p:transition spd="med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A80FF-108A-4609-8CBB-4ABAA0408A20}" type="datetimeFigureOut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20-May-19</a:t>
            </a:fld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9FDB6-2794-46C0-AF98-E05E00C6C344}" type="slidenum">
              <a:rPr lang="en-IN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428154"/>
      </p:ext>
    </p:extLst>
  </p:cSld>
  <p:clrMapOvr>
    <a:masterClrMapping/>
  </p:clrMapOvr>
  <p:transition spd="med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E509B-FD1C-4B1E-94D3-DFDFF7DE6F1F}" type="datetimeFigureOut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20-May-19</a:t>
            </a:fld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8755-EE4B-4317-A808-9EE688887636}" type="slidenum">
              <a:rPr lang="en-IN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376340"/>
      </p:ext>
    </p:extLst>
  </p:cSld>
  <p:clrMapOvr>
    <a:masterClrMapping/>
  </p:clrMapOvr>
  <p:transition spd="med"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930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124931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493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2493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493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24935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24936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2493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12493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12493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12494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2494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24942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1C1C1C"/>
              </a:solidFill>
            </a:endParaRPr>
          </a:p>
        </p:txBody>
      </p:sp>
      <p:sp>
        <p:nvSpPr>
          <p:cNvPr id="12494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1C1C1C"/>
              </a:solidFill>
            </a:endParaRPr>
          </a:p>
        </p:txBody>
      </p:sp>
      <p:sp>
        <p:nvSpPr>
          <p:cNvPr id="12494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5171777-0FC2-4E0D-953D-98F2307630AC}" type="slidenum">
              <a:rPr lang="en-US">
                <a:solidFill>
                  <a:srgbClr val="1C1C1C"/>
                </a:solidFill>
              </a:rPr>
              <a:pPr/>
              <a:t>‹#›</a:t>
            </a:fld>
            <a:endParaRPr lang="en-US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132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E1E932-325C-46F9-B8FF-0908A5697C9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7744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E784B-A732-4B2E-B8D3-2D1805DF9A6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214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511C11-8FFA-41C0-A796-78F7BE4162C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8677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4D8B56-7036-40E6-A4F3-1C4A5A10BB3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0182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109870-E34E-49C3-A3BA-DAA32F44BED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7935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1559CB-5DA2-4915-B3AF-CA56724DD4C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15636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6E1249-D3E5-4AB0-82BD-2879B56A933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289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201E6-7BE5-489E-A4AF-BE39895A1A5F}" type="datetimeFigureOut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20-May-19</a:t>
            </a:fld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1691F-012C-480A-A843-2E8C0A96FC79}" type="slidenum">
              <a:rPr lang="en-IN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469886"/>
      </p:ext>
    </p:extLst>
  </p:cSld>
  <p:clrMapOvr>
    <a:masterClrMapping/>
  </p:clrMapOvr>
  <p:transition spd="med">
    <p:wedg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641953-C849-4B72-AC1D-CBB529D6FED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1338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17D7F3-F5CE-4FD2-AA1E-7430D597CB8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9772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2A479A-AA1F-461F-9550-734AABC90EA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03199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930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124931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493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2493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493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24935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24936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2493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12493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12493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12494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2494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24942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1C1C1C"/>
              </a:solidFill>
            </a:endParaRPr>
          </a:p>
        </p:txBody>
      </p:sp>
      <p:sp>
        <p:nvSpPr>
          <p:cNvPr id="12494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1C1C1C"/>
              </a:solidFill>
            </a:endParaRPr>
          </a:p>
        </p:txBody>
      </p:sp>
      <p:sp>
        <p:nvSpPr>
          <p:cNvPr id="12494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5171777-0FC2-4E0D-953D-98F2307630AC}" type="slidenum">
              <a:rPr lang="en-US">
                <a:solidFill>
                  <a:srgbClr val="1C1C1C"/>
                </a:solidFill>
              </a:rPr>
              <a:pPr/>
              <a:t>‹#›</a:t>
            </a:fld>
            <a:endParaRPr lang="en-US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7991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E1E932-325C-46F9-B8FF-0908A5697C9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7368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E784B-A732-4B2E-B8D3-2D1805DF9A6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922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511C11-8FFA-41C0-A796-78F7BE4162C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2772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4D8B56-7036-40E6-A4F3-1C4A5A10BB3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8907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109870-E34E-49C3-A3BA-DAA32F44BED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0789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1559CB-5DA2-4915-B3AF-CA56724DD4C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360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374AE-93E9-4E24-80F5-D9118DCAD6B3}" type="datetimeFigureOut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20-May-19</a:t>
            </a:fld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F2529-298B-4FFA-98DC-DE2B914C270A}" type="slidenum">
              <a:rPr lang="en-IN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531283"/>
      </p:ext>
    </p:extLst>
  </p:cSld>
  <p:clrMapOvr>
    <a:masterClrMapping/>
  </p:clrMapOvr>
  <p:transition spd="med">
    <p:wedg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6E1249-D3E5-4AB0-82BD-2879B56A933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4993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641953-C849-4B72-AC1D-CBB529D6FED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92223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17D7F3-F5CE-4FD2-AA1E-7430D597CB8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20337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2A479A-AA1F-461F-9550-734AABC90EA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1639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930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124931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493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2493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493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24935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24936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2493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12493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12493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12494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2494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24942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1C1C1C"/>
              </a:solidFill>
            </a:endParaRPr>
          </a:p>
        </p:txBody>
      </p:sp>
      <p:sp>
        <p:nvSpPr>
          <p:cNvPr id="12494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1C1C1C"/>
              </a:solidFill>
            </a:endParaRPr>
          </a:p>
        </p:txBody>
      </p:sp>
      <p:sp>
        <p:nvSpPr>
          <p:cNvPr id="12494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5171777-0FC2-4E0D-953D-98F2307630AC}" type="slidenum">
              <a:rPr lang="en-US">
                <a:solidFill>
                  <a:srgbClr val="1C1C1C"/>
                </a:solidFill>
              </a:rPr>
              <a:pPr/>
              <a:t>‹#›</a:t>
            </a:fld>
            <a:endParaRPr lang="en-US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90693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E1E932-325C-46F9-B8FF-0908A5697C9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26678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E784B-A732-4B2E-B8D3-2D1805DF9A6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74057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511C11-8FFA-41C0-A796-78F7BE4162C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95292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4D8B56-7036-40E6-A4F3-1C4A5A10BB3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30070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109870-E34E-49C3-A3BA-DAA32F44BED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53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449C8-3AC7-48E6-A3FC-EEE7CC478366}" type="datetimeFigureOut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20-May-19</a:t>
            </a:fld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5ABFA-46A4-4F99-86AA-46B645BD02E2}" type="slidenum">
              <a:rPr lang="en-IN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648281"/>
      </p:ext>
    </p:extLst>
  </p:cSld>
  <p:clrMapOvr>
    <a:masterClrMapping/>
  </p:clrMapOvr>
  <p:transition spd="med">
    <p:wedg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1559CB-5DA2-4915-B3AF-CA56724DD4C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66037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6E1249-D3E5-4AB0-82BD-2879B56A933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01513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641953-C849-4B72-AC1D-CBB529D6FED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45121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17D7F3-F5CE-4FD2-AA1E-7430D597CB8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13100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2A479A-AA1F-461F-9550-734AABC90EA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71796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930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124931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493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2493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493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24935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24936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2493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12493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12493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12494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2494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24942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1C1C1C"/>
              </a:solidFill>
            </a:endParaRPr>
          </a:p>
        </p:txBody>
      </p:sp>
      <p:sp>
        <p:nvSpPr>
          <p:cNvPr id="12494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1C1C1C"/>
              </a:solidFill>
            </a:endParaRPr>
          </a:p>
        </p:txBody>
      </p:sp>
      <p:sp>
        <p:nvSpPr>
          <p:cNvPr id="12494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5171777-0FC2-4E0D-953D-98F2307630AC}" type="slidenum">
              <a:rPr lang="en-US">
                <a:solidFill>
                  <a:srgbClr val="1C1C1C"/>
                </a:solidFill>
              </a:rPr>
              <a:pPr/>
              <a:t>‹#›</a:t>
            </a:fld>
            <a:endParaRPr lang="en-US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83467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E1E932-325C-46F9-B8FF-0908A5697C9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73605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E784B-A732-4B2E-B8D3-2D1805DF9A6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67577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511C11-8FFA-41C0-A796-78F7BE4162C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26375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4D8B56-7036-40E6-A4F3-1C4A5A10BB3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7289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9E965-F7E1-445E-B0F5-9A03C9610945}" type="datetimeFigureOut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20-May-19</a:t>
            </a:fld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21B36-FE95-4F84-877E-99941F8F88C4}" type="slidenum">
              <a:rPr lang="en-IN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818058"/>
      </p:ext>
    </p:extLst>
  </p:cSld>
  <p:clrMapOvr>
    <a:masterClrMapping/>
  </p:clrMapOvr>
  <p:transition spd="med">
    <p:wedg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109870-E34E-49C3-A3BA-DAA32F44BED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12979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1559CB-5DA2-4915-B3AF-CA56724DD4C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6905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6E1249-D3E5-4AB0-82BD-2879B56A933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4905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641953-C849-4B72-AC1D-CBB529D6FED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0071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17D7F3-F5CE-4FD2-AA1E-7430D597CB8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56531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2A479A-AA1F-461F-9550-734AABC90EA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19736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930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124931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493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2493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493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24935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24936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2493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12493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12493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12494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2494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24942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1C1C1C"/>
              </a:solidFill>
            </a:endParaRPr>
          </a:p>
        </p:txBody>
      </p:sp>
      <p:sp>
        <p:nvSpPr>
          <p:cNvPr id="12494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1C1C1C"/>
              </a:solidFill>
            </a:endParaRPr>
          </a:p>
        </p:txBody>
      </p:sp>
      <p:sp>
        <p:nvSpPr>
          <p:cNvPr id="12494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5171777-0FC2-4E0D-953D-98F2307630AC}" type="slidenum">
              <a:rPr lang="en-US">
                <a:solidFill>
                  <a:srgbClr val="1C1C1C"/>
                </a:solidFill>
              </a:rPr>
              <a:pPr/>
              <a:t>‹#›</a:t>
            </a:fld>
            <a:endParaRPr lang="en-US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13841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E1E932-325C-46F9-B8FF-0908A5697C9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15369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E784B-A732-4B2E-B8D3-2D1805DF9A6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45002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511C11-8FFA-41C0-A796-78F7BE4162C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737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8CF49-02BB-4427-8323-3008E0E26927}" type="datetimeFigureOut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20-May-19</a:t>
            </a:fld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36FFC-3647-4C3F-A366-636AB5111217}" type="slidenum">
              <a:rPr lang="en-IN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828187"/>
      </p:ext>
    </p:extLst>
  </p:cSld>
  <p:clrMapOvr>
    <a:masterClrMapping/>
  </p:clrMapOvr>
  <p:transition spd="med">
    <p:wedg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4D8B56-7036-40E6-A4F3-1C4A5A10BB3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00420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109870-E34E-49C3-A3BA-DAA32F44BED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85376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1559CB-5DA2-4915-B3AF-CA56724DD4C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40477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6E1249-D3E5-4AB0-82BD-2879B56A933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02130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641953-C849-4B72-AC1D-CBB529D6FED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67109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17D7F3-F5CE-4FD2-AA1E-7430D597CB8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24381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2A479A-AA1F-461F-9550-734AABC90EA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614633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930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124931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493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2493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493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24935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24936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2493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12493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12493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12494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2494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24942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1C1C1C"/>
              </a:solidFill>
            </a:endParaRPr>
          </a:p>
        </p:txBody>
      </p:sp>
      <p:sp>
        <p:nvSpPr>
          <p:cNvPr id="12494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1C1C1C"/>
              </a:solidFill>
            </a:endParaRPr>
          </a:p>
        </p:txBody>
      </p:sp>
      <p:sp>
        <p:nvSpPr>
          <p:cNvPr id="12494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5171777-0FC2-4E0D-953D-98F2307630AC}" type="slidenum">
              <a:rPr lang="en-US">
                <a:solidFill>
                  <a:srgbClr val="1C1C1C"/>
                </a:solidFill>
              </a:rPr>
              <a:pPr/>
              <a:t>‹#›</a:t>
            </a:fld>
            <a:endParaRPr lang="en-US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1678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E1E932-325C-46F9-B8FF-0908A5697C9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64727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E784B-A732-4B2E-B8D3-2D1805DF9A6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301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C57E3-83F7-41D8-95CC-56989398E0F7}" type="datetimeFigureOut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20-May-19</a:t>
            </a:fld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73187-FC44-4B95-A418-158D3977437A}" type="slidenum">
              <a:rPr lang="en-IN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089044"/>
      </p:ext>
    </p:extLst>
  </p:cSld>
  <p:clrMapOvr>
    <a:masterClrMapping/>
  </p:clrMapOvr>
  <p:transition spd="med">
    <p:wedge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511C11-8FFA-41C0-A796-78F7BE4162C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311181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4D8B56-7036-40E6-A4F3-1C4A5A10BB3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12768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109870-E34E-49C3-A3BA-DAA32F44BED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86561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1559CB-5DA2-4915-B3AF-CA56724DD4C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72786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6E1249-D3E5-4AB0-82BD-2879B56A933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6162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641953-C849-4B72-AC1D-CBB529D6FED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45556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17D7F3-F5CE-4FD2-AA1E-7430D597CB8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4457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2A479A-AA1F-461F-9550-734AABC90EA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36896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930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124931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493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2493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493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24935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24936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2493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12493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12493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12494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2494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24942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1C1C1C"/>
              </a:solidFill>
            </a:endParaRPr>
          </a:p>
        </p:txBody>
      </p:sp>
      <p:sp>
        <p:nvSpPr>
          <p:cNvPr id="12494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1C1C1C"/>
              </a:solidFill>
            </a:endParaRPr>
          </a:p>
        </p:txBody>
      </p:sp>
      <p:sp>
        <p:nvSpPr>
          <p:cNvPr id="12494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5171777-0FC2-4E0D-953D-98F2307630AC}" type="slidenum">
              <a:rPr lang="en-US">
                <a:solidFill>
                  <a:srgbClr val="1C1C1C"/>
                </a:solidFill>
              </a:rPr>
              <a:pPr/>
              <a:t>‹#›</a:t>
            </a:fld>
            <a:endParaRPr lang="en-US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1917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E1E932-325C-46F9-B8FF-0908A5697C9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772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10C1E-BAC7-40B3-9D41-E85F21DFD02B}" type="datetimeFigureOut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20-May-19</a:t>
            </a:fld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286F0-C5E0-40DB-B837-14D8F10DF234}" type="slidenum">
              <a:rPr lang="en-IN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8917503"/>
      </p:ext>
    </p:extLst>
  </p:cSld>
  <p:clrMapOvr>
    <a:masterClrMapping/>
  </p:clrMapOvr>
  <p:transition spd="med">
    <p:wedge/>
  </p:transition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E784B-A732-4B2E-B8D3-2D1805DF9A6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767066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511C11-8FFA-41C0-A796-78F7BE4162C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47132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4D8B56-7036-40E6-A4F3-1C4A5A10BB3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37323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109870-E34E-49C3-A3BA-DAA32F44BED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16997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1559CB-5DA2-4915-B3AF-CA56724DD4C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28481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6E1249-D3E5-4AB0-82BD-2879B56A933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45364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641953-C849-4B72-AC1D-CBB529D6FED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177181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17D7F3-F5CE-4FD2-AA1E-7430D597CB8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59900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2A479A-AA1F-461F-9550-734AABC90EA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34758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930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124931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493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2493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2493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24935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24936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2493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12493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12493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12494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2494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24942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1C1C1C"/>
              </a:solidFill>
            </a:endParaRPr>
          </a:p>
        </p:txBody>
      </p:sp>
      <p:sp>
        <p:nvSpPr>
          <p:cNvPr id="12494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1C1C1C"/>
              </a:solidFill>
            </a:endParaRPr>
          </a:p>
        </p:txBody>
      </p:sp>
      <p:sp>
        <p:nvSpPr>
          <p:cNvPr id="12494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5171777-0FC2-4E0D-953D-98F2307630AC}" type="slidenum">
              <a:rPr lang="en-US">
                <a:solidFill>
                  <a:srgbClr val="1C1C1C"/>
                </a:solidFill>
              </a:rPr>
              <a:pPr/>
              <a:t>‹#›</a:t>
            </a:fld>
            <a:endParaRPr lang="en-US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2683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E6CDE-8460-4565-9551-D6DBDC0200D5}" type="datetimeFigureOut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20-May-19</a:t>
            </a:fld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37F88B-AF8F-439C-9446-2598ADA3D115}" type="slidenum">
              <a:rPr lang="en-IN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02209"/>
      </p:ext>
    </p:extLst>
  </p:cSld>
  <p:clrMapOvr>
    <a:masterClrMapping/>
  </p:clrMapOvr>
  <p:transition spd="med">
    <p:wedge/>
  </p:transition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E1E932-325C-46F9-B8FF-0908A5697C9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37063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E784B-A732-4B2E-B8D3-2D1805DF9A6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49184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511C11-8FFA-41C0-A796-78F7BE4162C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589528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4D8B56-7036-40E6-A4F3-1C4A5A10BB3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712289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109870-E34E-49C3-A3BA-DAA32F44BED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673526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1559CB-5DA2-4915-B3AF-CA56724DD4C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717800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6E1249-D3E5-4AB0-82BD-2879B56A933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861785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641953-C849-4B72-AC1D-CBB529D6FED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8060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17D7F3-F5CE-4FD2-AA1E-7430D597CB8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69910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2A479A-AA1F-461F-9550-734AABC90EA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834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50B8351-B2CF-449D-8921-786AFAA52B76}" type="datetimeFigureOut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20-May-19</a:t>
            </a:fld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51849A-FEEA-418B-8A25-E201D94A2E4D}" type="slidenum">
              <a:rPr lang="en-IN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IN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53006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wedg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0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0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0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1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1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1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39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391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2391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2391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DD7D9D-6C6C-4D00-885C-656886FEEE4F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264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0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0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0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1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1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1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39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391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2391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2391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DD7D9D-6C6C-4D00-885C-656886FEEE4F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455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0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0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0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1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1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1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39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391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2391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2391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DD7D9D-6C6C-4D00-885C-656886FEEE4F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287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0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0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0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1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1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1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39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391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2391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2391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DD7D9D-6C6C-4D00-885C-656886FEEE4F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8484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0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0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0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1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1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1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39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391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2391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2391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DD7D9D-6C6C-4D00-885C-656886FEEE4F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09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0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0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0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1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1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1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39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391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2391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2391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DD7D9D-6C6C-4D00-885C-656886FEEE4F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886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0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0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0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1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1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1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39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391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2391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2391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DD7D9D-6C6C-4D00-885C-656886FEEE4F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211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0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0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0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1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1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1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 smtClean="0">
              <a:solidFill>
                <a:srgbClr val="000000"/>
              </a:solidFill>
            </a:endParaRPr>
          </a:p>
        </p:txBody>
      </p:sp>
      <p:sp>
        <p:nvSpPr>
          <p:cNvPr id="1239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39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391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2391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2391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DD7D9D-6C6C-4D00-885C-656886FEEE4F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895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8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folHlink"/>
                </a:solidFill>
              </a:rPr>
              <a:t>CHAPTER FOUR</a:t>
            </a:r>
            <a:r>
              <a:rPr lang="en-US" u="sng" dirty="0">
                <a:solidFill>
                  <a:schemeClr val="folHlink"/>
                </a:solidFill>
              </a:rPr>
              <a:t/>
            </a:r>
            <a:br>
              <a:rPr lang="en-US" u="sng" dirty="0">
                <a:solidFill>
                  <a:schemeClr val="folHlink"/>
                </a:solidFill>
              </a:rPr>
            </a:br>
            <a:endParaRPr lang="en-US" u="sng" dirty="0">
              <a:solidFill>
                <a:schemeClr val="folHlink"/>
              </a:solidFill>
            </a:endParaRP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581400"/>
            <a:ext cx="7707313" cy="2895600"/>
          </a:xfrm>
        </p:spPr>
        <p:txBody>
          <a:bodyPr/>
          <a:lstStyle/>
          <a:p>
            <a:r>
              <a:rPr lang="en-US" sz="4000">
                <a:solidFill>
                  <a:schemeClr val="folHlink"/>
                </a:solidFill>
              </a:rPr>
              <a:t>MARKET SEGMENTATION, TARGETING, AND POSITIONING</a:t>
            </a:r>
          </a:p>
        </p:txBody>
      </p:sp>
    </p:spTree>
    <p:extLst>
      <p:ext uri="{BB962C8B-B14F-4D97-AF65-F5344CB8AC3E}">
        <p14:creationId xmlns:p14="http://schemas.microsoft.com/office/powerpoint/2010/main" val="2754727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build="p"/>
      <p:bldP spid="81923" grpI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eaLnBrk="1" hangingPunct="1"/>
            <a:endParaRPr lang="en-IN" smtClean="0"/>
          </a:p>
        </p:txBody>
      </p:sp>
      <p:sp>
        <p:nvSpPr>
          <p:cNvPr id="48131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788"/>
            <a:ext cx="4040188" cy="658812"/>
          </a:xfrm>
        </p:spPr>
        <p:txBody>
          <a:bodyPr/>
          <a:lstStyle/>
          <a:p>
            <a:pPr eaLnBrk="1" hangingPunct="1"/>
            <a:endParaRPr lang="en-IN" smtClean="0"/>
          </a:p>
        </p:txBody>
      </p:sp>
      <p:sp>
        <p:nvSpPr>
          <p:cNvPr id="48132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5025" y="1860550"/>
            <a:ext cx="4041775" cy="654050"/>
          </a:xfrm>
        </p:spPr>
        <p:txBody>
          <a:bodyPr/>
          <a:lstStyle/>
          <a:p>
            <a:pPr eaLnBrk="1" hangingPunct="1"/>
            <a:endParaRPr lang="en-IN" smtClean="0"/>
          </a:p>
        </p:txBody>
      </p:sp>
      <p:sp>
        <p:nvSpPr>
          <p:cNvPr id="48133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6513"/>
          </a:xfrm>
        </p:spPr>
        <p:txBody>
          <a:bodyPr/>
          <a:lstStyle/>
          <a:p>
            <a:pPr eaLnBrk="1" hangingPunct="1"/>
            <a:r>
              <a:rPr lang="en-US" b="1" dirty="0" smtClean="0"/>
              <a:t>Geographic </a:t>
            </a:r>
          </a:p>
          <a:p>
            <a:pPr eaLnBrk="1" hangingPunct="1">
              <a:buBlip>
                <a:blip r:embed="rId2"/>
              </a:buBlip>
            </a:pPr>
            <a:r>
              <a:rPr lang="en-US" dirty="0" smtClean="0"/>
              <a:t>involves dividing markets into different geographical units such as </a:t>
            </a:r>
          </a:p>
          <a:p>
            <a:pPr eaLnBrk="1" hangingPunct="1">
              <a:buBlip>
                <a:blip r:embed="rId2"/>
              </a:buBlip>
            </a:pPr>
            <a:r>
              <a:rPr lang="en-US" dirty="0" smtClean="0"/>
              <a:t>countries,</a:t>
            </a:r>
          </a:p>
          <a:p>
            <a:pPr eaLnBrk="1" hangingPunct="1">
              <a:buBlip>
                <a:blip r:embed="rId2"/>
              </a:buBlip>
            </a:pPr>
            <a:r>
              <a:rPr lang="en-US" dirty="0" smtClean="0"/>
              <a:t>regions, </a:t>
            </a:r>
          </a:p>
          <a:p>
            <a:pPr eaLnBrk="1" hangingPunct="1">
              <a:buBlip>
                <a:blip r:embed="rId2"/>
              </a:buBlip>
            </a:pPr>
            <a:r>
              <a:rPr lang="en-US" dirty="0" smtClean="0"/>
              <a:t>counties and cities.</a:t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endParaRPr lang="en-IN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6513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en-US" dirty="0" smtClean="0"/>
              <a:t>Demographic</a:t>
            </a:r>
            <a:endParaRPr lang="en-IN" dirty="0" smtClean="0"/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Blip>
                <a:blip r:embed="rId2"/>
              </a:buBlip>
              <a:defRPr/>
            </a:pPr>
            <a:r>
              <a:rPr lang="en-US" dirty="0" smtClean="0"/>
              <a:t>age,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Blip>
                <a:blip r:embed="rId2"/>
              </a:buBlip>
              <a:defRPr/>
            </a:pPr>
            <a:r>
              <a:rPr lang="en-US" dirty="0" smtClean="0"/>
              <a:t>sex,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Blip>
                <a:blip r:embed="rId2"/>
              </a:buBlip>
              <a:defRPr/>
            </a:pPr>
            <a:r>
              <a:rPr lang="en-US" dirty="0" smtClean="0"/>
              <a:t>income,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Blip>
                <a:blip r:embed="rId2"/>
              </a:buBlip>
              <a:defRPr/>
            </a:pPr>
            <a:r>
              <a:rPr lang="en-US" dirty="0" smtClean="0"/>
              <a:t>education,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Blip>
                <a:blip r:embed="rId2"/>
              </a:buBlip>
              <a:defRPr/>
            </a:pPr>
            <a:r>
              <a:rPr lang="en-US" dirty="0" smtClean="0"/>
              <a:t>occupation,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Blip>
                <a:blip r:embed="rId2"/>
              </a:buBlip>
              <a:defRPr/>
            </a:pPr>
            <a:r>
              <a:rPr lang="en-US" dirty="0" smtClean="0"/>
              <a:t>religion,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Blip>
                <a:blip r:embed="rId2"/>
              </a:buBlip>
              <a:defRPr/>
            </a:pPr>
            <a:r>
              <a:rPr lang="en-US" dirty="0" smtClean="0"/>
              <a:t>race, nationality, family size and stage reached in the family life cycle.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4144916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Behavioral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49155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788"/>
            <a:ext cx="4040188" cy="658812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9156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5025" y="1860550"/>
            <a:ext cx="4041775" cy="654050"/>
          </a:xfrm>
        </p:spPr>
        <p:txBody>
          <a:bodyPr/>
          <a:lstStyle/>
          <a:p>
            <a:pPr eaLnBrk="1" hangingPunct="1"/>
            <a:endParaRPr lang="en-IN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6513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solidFill>
                  <a:srgbClr val="FF0000"/>
                </a:solidFill>
              </a:rPr>
              <a:t>Occasions-</a:t>
            </a:r>
            <a:r>
              <a:rPr lang="en-US" dirty="0" smtClean="0"/>
              <a:t> </a:t>
            </a:r>
            <a:r>
              <a:rPr lang="en-US" dirty="0"/>
              <a:t>regular, special </a:t>
            </a:r>
            <a:r>
              <a:rPr lang="en-US" dirty="0" smtClean="0"/>
              <a:t>occasion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IN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>
                <a:solidFill>
                  <a:srgbClr val="FF0000"/>
                </a:solidFill>
              </a:rPr>
              <a:t>Benefits-</a:t>
            </a:r>
            <a:r>
              <a:rPr lang="en-US" dirty="0"/>
              <a:t> quality, economy, speed. </a:t>
            </a: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IN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>
                <a:solidFill>
                  <a:srgbClr val="FF0000"/>
                </a:solidFill>
              </a:rPr>
              <a:t>User status- </a:t>
            </a:r>
            <a:r>
              <a:rPr lang="en-US" dirty="0"/>
              <a:t>non-user, potential user, first-time-user, regular user.</a:t>
            </a:r>
            <a:endParaRPr lang="en-IN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346575" cy="3846513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solidFill>
                  <a:srgbClr val="FF0000"/>
                </a:solidFill>
              </a:rPr>
              <a:t>Usage rate- </a:t>
            </a:r>
            <a:r>
              <a:rPr lang="en-US" dirty="0" smtClean="0"/>
              <a:t>light user, medium user, heavy user.</a:t>
            </a:r>
            <a:endParaRPr lang="en-IN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solidFill>
                  <a:srgbClr val="FF0000"/>
                </a:solidFill>
              </a:rPr>
              <a:t>Buyer-readiness</a:t>
            </a:r>
            <a:r>
              <a:rPr lang="en-US" dirty="0" smtClean="0"/>
              <a:t>- informed, non-informed, knowledgeable,</a:t>
            </a:r>
            <a:endParaRPr lang="en-IN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solidFill>
                  <a:srgbClr val="FF0000"/>
                </a:solidFill>
              </a:rPr>
              <a:t>Loyalty status- </a:t>
            </a:r>
            <a:r>
              <a:rPr lang="en-US" dirty="0" smtClean="0"/>
              <a:t>Hard-core </a:t>
            </a:r>
            <a:r>
              <a:rPr lang="en-US" dirty="0" err="1" smtClean="0"/>
              <a:t>loyals</a:t>
            </a:r>
            <a:r>
              <a:rPr lang="en-US" dirty="0" smtClean="0"/>
              <a:t>, Split </a:t>
            </a:r>
            <a:r>
              <a:rPr lang="en-US" dirty="0" err="1" smtClean="0"/>
              <a:t>loyals</a:t>
            </a:r>
            <a:r>
              <a:rPr lang="en-US" dirty="0" smtClean="0"/>
              <a:t>, Shifting </a:t>
            </a:r>
            <a:r>
              <a:rPr lang="en-US" dirty="0" err="1" smtClean="0"/>
              <a:t>loyals</a:t>
            </a:r>
            <a:r>
              <a:rPr lang="en-US" dirty="0" smtClean="0"/>
              <a:t>, Switchers</a:t>
            </a:r>
            <a:endParaRPr lang="en-IN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solidFill>
                  <a:srgbClr val="FF0000"/>
                </a:solidFill>
              </a:rPr>
              <a:t>Attitude-</a:t>
            </a:r>
            <a:r>
              <a:rPr lang="en-US" dirty="0" smtClean="0"/>
              <a:t> enthusiastic, positive, indifferent, negative, hostile.</a:t>
            </a:r>
            <a:endParaRPr lang="en-IN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16466859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b="1" smtClean="0"/>
              <a:t>Psychographic</a:t>
            </a:r>
            <a:endParaRPr lang="en-IN" smtClean="0"/>
          </a:p>
        </p:txBody>
      </p:sp>
      <p:sp>
        <p:nvSpPr>
          <p:cNvPr id="50179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788"/>
            <a:ext cx="4040188" cy="658812"/>
          </a:xfrm>
        </p:spPr>
        <p:txBody>
          <a:bodyPr/>
          <a:lstStyle/>
          <a:p>
            <a:pPr eaLnBrk="1" hangingPunct="1"/>
            <a:endParaRPr lang="en-IN" smtClean="0"/>
          </a:p>
        </p:txBody>
      </p:sp>
      <p:sp>
        <p:nvSpPr>
          <p:cNvPr id="50180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5025" y="1860550"/>
            <a:ext cx="4041775" cy="654050"/>
          </a:xfrm>
        </p:spPr>
        <p:txBody>
          <a:bodyPr/>
          <a:lstStyle/>
          <a:p>
            <a:pPr eaLnBrk="1" hangingPunct="1"/>
            <a:endParaRPr lang="en-IN" smtClean="0"/>
          </a:p>
        </p:txBody>
      </p:sp>
      <p:sp>
        <p:nvSpPr>
          <p:cNvPr id="50181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2438400"/>
            <a:ext cx="4267200" cy="3687763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dividing buyers in to different groups based on </a:t>
            </a:r>
          </a:p>
          <a:p>
            <a:pPr eaLnBrk="1" hangingPunct="1">
              <a:buBlip>
                <a:blip r:embed="rId2"/>
              </a:buBlip>
            </a:pPr>
            <a:r>
              <a:rPr lang="en-US" dirty="0" smtClean="0">
                <a:solidFill>
                  <a:srgbClr val="FF0000"/>
                </a:solidFill>
              </a:rPr>
              <a:t>social class</a:t>
            </a:r>
            <a:r>
              <a:rPr lang="en-US" dirty="0" smtClean="0"/>
              <a:t>, </a:t>
            </a:r>
          </a:p>
          <a:p>
            <a:pPr eaLnBrk="1" hangingPunct="1">
              <a:buBlip>
                <a:blip r:embed="rId2"/>
              </a:buBlip>
            </a:pPr>
            <a:r>
              <a:rPr lang="en-US" dirty="0" smtClean="0">
                <a:solidFill>
                  <a:srgbClr val="FF0000"/>
                </a:solidFill>
              </a:rPr>
              <a:t>lifestyle</a:t>
            </a:r>
            <a:r>
              <a:rPr lang="en-US" dirty="0" smtClean="0"/>
              <a:t> (activities, interests, opinions), and </a:t>
            </a:r>
          </a:p>
          <a:p>
            <a:pPr eaLnBrk="1" hangingPunct="1">
              <a:buBlip>
                <a:blip r:embed="rId2"/>
              </a:buBlip>
            </a:pPr>
            <a:r>
              <a:rPr lang="en-US" dirty="0" smtClean="0">
                <a:solidFill>
                  <a:srgbClr val="FF0000"/>
                </a:solidFill>
              </a:rPr>
              <a:t>personality</a:t>
            </a:r>
            <a:r>
              <a:rPr lang="en-US" dirty="0" smtClean="0"/>
              <a:t> characteristics/core values/.</a:t>
            </a:r>
            <a:endParaRPr lang="en-IN" dirty="0" smtClean="0"/>
          </a:p>
          <a:p>
            <a:pPr eaLnBrk="1" hangingPunct="1"/>
            <a:endParaRPr lang="en-IN" dirty="0" smtClean="0"/>
          </a:p>
        </p:txBody>
      </p:sp>
      <p:pic>
        <p:nvPicPr>
          <p:cNvPr id="50182" name="Picture 7" descr="A:\Mekelle University\Post-Graduate Courses\Tourism Marketing\marketing images\segementa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0" y="1828800"/>
            <a:ext cx="4343400" cy="4648200"/>
          </a:xfrm>
          <a:noFill/>
        </p:spPr>
      </p:pic>
    </p:spTree>
    <p:extLst>
      <p:ext uri="{BB962C8B-B14F-4D97-AF65-F5344CB8AC3E}">
        <p14:creationId xmlns:p14="http://schemas.microsoft.com/office/powerpoint/2010/main" val="1873646105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/>
              <a:t>MARKET TARGETING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5120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4040188" cy="457200"/>
          </a:xfrm>
        </p:spPr>
        <p:txBody>
          <a:bodyPr/>
          <a:lstStyle/>
          <a:p>
            <a:pPr eaLnBrk="1" hangingPunct="1"/>
            <a:endParaRPr lang="en-IN" smtClean="0"/>
          </a:p>
        </p:txBody>
      </p:sp>
      <p:sp>
        <p:nvSpPr>
          <p:cNvPr id="51204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5025" y="1371600"/>
            <a:ext cx="4041775" cy="457200"/>
          </a:xfrm>
        </p:spPr>
        <p:txBody>
          <a:bodyPr/>
          <a:lstStyle/>
          <a:p>
            <a:pPr eaLnBrk="1" hangingPunct="1"/>
            <a:endParaRPr lang="en-IN" smtClean="0"/>
          </a:p>
        </p:txBody>
      </p:sp>
      <p:sp>
        <p:nvSpPr>
          <p:cNvPr id="51205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1676400"/>
            <a:ext cx="4040188" cy="4684713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Evaluate</a:t>
            </a:r>
            <a:r>
              <a:rPr lang="en-US" smtClean="0"/>
              <a:t> the </a:t>
            </a:r>
            <a:r>
              <a:rPr lang="en-US" smtClean="0">
                <a:solidFill>
                  <a:srgbClr val="FF0000"/>
                </a:solidFill>
              </a:rPr>
              <a:t>attractiveness</a:t>
            </a:r>
            <a:r>
              <a:rPr lang="en-US" smtClean="0"/>
              <a:t> of each segment and </a:t>
            </a:r>
            <a:r>
              <a:rPr lang="en-US" smtClean="0">
                <a:solidFill>
                  <a:srgbClr val="FF0000"/>
                </a:solidFill>
              </a:rPr>
              <a:t>select</a:t>
            </a:r>
            <a:r>
              <a:rPr lang="en-US" smtClean="0"/>
              <a:t> the </a:t>
            </a:r>
            <a:r>
              <a:rPr lang="en-US" smtClean="0">
                <a:solidFill>
                  <a:srgbClr val="FF0000"/>
                </a:solidFill>
              </a:rPr>
              <a:t>target</a:t>
            </a:r>
            <a:r>
              <a:rPr lang="en-US" smtClean="0"/>
              <a:t> segment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Three</a:t>
            </a:r>
            <a:r>
              <a:rPr lang="en-US" smtClean="0"/>
              <a:t> factors need to be considered:</a:t>
            </a:r>
            <a:r>
              <a:rPr lang="en-US" b="1" smtClean="0"/>
              <a:t/>
            </a:r>
            <a:br>
              <a:rPr lang="en-US" b="1" smtClean="0"/>
            </a:br>
            <a:endParaRPr lang="en-IN" smtClean="0"/>
          </a:p>
          <a:p>
            <a:pPr eaLnBrk="1" hangingPunct="1"/>
            <a:endParaRPr lang="en-IN" smtClean="0"/>
          </a:p>
        </p:txBody>
      </p:sp>
      <p:sp>
        <p:nvSpPr>
          <p:cNvPr id="5120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05000"/>
            <a:ext cx="4041775" cy="4456113"/>
          </a:xfrm>
        </p:spPr>
        <p:txBody>
          <a:bodyPr/>
          <a:lstStyle/>
          <a:p>
            <a:pPr marL="457200" indent="-457200" eaLnBrk="1" hangingPunct="1">
              <a:buFont typeface="Wingdings 2" pitchFamily="18" charset="2"/>
              <a:buAutoNum type="arabicPeriod"/>
            </a:pPr>
            <a:r>
              <a:rPr lang="en-US" smtClean="0"/>
              <a:t>The </a:t>
            </a:r>
            <a:r>
              <a:rPr lang="en-US" smtClean="0">
                <a:solidFill>
                  <a:srgbClr val="FF0000"/>
                </a:solidFill>
              </a:rPr>
              <a:t>size</a:t>
            </a:r>
            <a:r>
              <a:rPr lang="en-US" smtClean="0"/>
              <a:t> and </a:t>
            </a:r>
            <a:r>
              <a:rPr lang="en-US" smtClean="0">
                <a:solidFill>
                  <a:srgbClr val="FF0000"/>
                </a:solidFill>
              </a:rPr>
              <a:t>growth</a:t>
            </a:r>
            <a:r>
              <a:rPr lang="en-US" smtClean="0"/>
              <a:t> potential of each segment</a:t>
            </a:r>
          </a:p>
          <a:p>
            <a:pPr marL="457200" indent="-457200" eaLnBrk="1" hangingPunct="1">
              <a:buFont typeface="Wingdings 2" pitchFamily="18" charset="2"/>
              <a:buAutoNum type="arabicPeriod"/>
            </a:pPr>
            <a:endParaRPr lang="en-US" smtClean="0"/>
          </a:p>
          <a:p>
            <a:pPr marL="457200" indent="-457200" eaLnBrk="1" hangingPunct="1">
              <a:buFont typeface="Wingdings 2" pitchFamily="18" charset="2"/>
              <a:buAutoNum type="arabicPeriod"/>
            </a:pPr>
            <a:r>
              <a:rPr lang="en-US" smtClean="0"/>
              <a:t>Their </a:t>
            </a:r>
            <a:r>
              <a:rPr lang="en-US" smtClean="0">
                <a:solidFill>
                  <a:srgbClr val="FF0000"/>
                </a:solidFill>
              </a:rPr>
              <a:t>structural</a:t>
            </a:r>
            <a:r>
              <a:rPr lang="en-US" smtClean="0"/>
              <a:t> </a:t>
            </a:r>
            <a:r>
              <a:rPr lang="en-US" smtClean="0">
                <a:solidFill>
                  <a:srgbClr val="FF0000"/>
                </a:solidFill>
              </a:rPr>
              <a:t>attractiveness</a:t>
            </a:r>
          </a:p>
          <a:p>
            <a:pPr marL="457200" indent="-457200" eaLnBrk="1" hangingPunct="1">
              <a:buFont typeface="Wingdings 2" pitchFamily="18" charset="2"/>
              <a:buAutoNum type="arabicPeriod"/>
            </a:pPr>
            <a:endParaRPr lang="en-US" smtClean="0">
              <a:solidFill>
                <a:srgbClr val="FF0000"/>
              </a:solidFill>
            </a:endParaRPr>
          </a:p>
          <a:p>
            <a:pPr marL="457200" indent="-457200" eaLnBrk="1" hangingPunct="1">
              <a:buFont typeface="Wingdings 2" pitchFamily="18" charset="2"/>
              <a:buAutoNum type="arabicPeriod"/>
            </a:pPr>
            <a:r>
              <a:rPr lang="en-US" smtClean="0"/>
              <a:t>The organization’s </a:t>
            </a:r>
            <a:r>
              <a:rPr lang="en-US" smtClean="0">
                <a:solidFill>
                  <a:srgbClr val="FF0000"/>
                </a:solidFill>
              </a:rPr>
              <a:t>objectives</a:t>
            </a:r>
            <a:r>
              <a:rPr lang="en-US" smtClean="0"/>
              <a:t> and </a:t>
            </a:r>
            <a:r>
              <a:rPr lang="en-US" smtClean="0">
                <a:solidFill>
                  <a:srgbClr val="FF0000"/>
                </a:solidFill>
              </a:rPr>
              <a:t>resources</a:t>
            </a:r>
            <a:r>
              <a:rPr lang="en-US" smtClean="0"/>
              <a:t>.</a:t>
            </a:r>
            <a:endParaRPr lang="en-IN" smtClean="0"/>
          </a:p>
        </p:txBody>
      </p:sp>
      <p:pic>
        <p:nvPicPr>
          <p:cNvPr id="51207" name="Picture 8" descr="A:\Mekelle University\Post-Graduate Courses\Tourism Marketing\marketing images\tar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191000"/>
            <a:ext cx="43434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1588475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eaLnBrk="1" hangingPunct="1"/>
            <a:endParaRPr lang="en-IN" smtClean="0"/>
          </a:p>
        </p:txBody>
      </p:sp>
      <p:sp>
        <p:nvSpPr>
          <p:cNvPr id="53251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788"/>
            <a:ext cx="4040188" cy="658812"/>
          </a:xfrm>
        </p:spPr>
        <p:txBody>
          <a:bodyPr/>
          <a:lstStyle/>
          <a:p>
            <a:pPr eaLnBrk="1" hangingPunct="1"/>
            <a:endParaRPr lang="en-IN" smtClean="0"/>
          </a:p>
        </p:txBody>
      </p:sp>
      <p:sp>
        <p:nvSpPr>
          <p:cNvPr id="53252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60550"/>
            <a:ext cx="4041775" cy="654050"/>
          </a:xfrm>
        </p:spPr>
        <p:txBody>
          <a:bodyPr/>
          <a:lstStyle/>
          <a:p>
            <a:pPr eaLnBrk="1" hangingPunct="1"/>
            <a:endParaRPr lang="en-IN" smtClean="0"/>
          </a:p>
        </p:txBody>
      </p:sp>
      <p:sp>
        <p:nvSpPr>
          <p:cNvPr id="53253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6513"/>
          </a:xfrm>
        </p:spPr>
        <p:txBody>
          <a:bodyPr/>
          <a:lstStyle/>
          <a:p>
            <a:pPr eaLnBrk="1" hangingPunct="1"/>
            <a:endParaRPr lang="en-IN" smtClean="0"/>
          </a:p>
        </p:txBody>
      </p:sp>
      <p:pic>
        <p:nvPicPr>
          <p:cNvPr id="53254" name="Picture 2" descr="A:\Mekelle University\Post-Graduate Courses\Tourism Marketing\marketing images\segmentation-targeting-and-positioning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152400"/>
            <a:ext cx="8610600" cy="6400800"/>
          </a:xfrm>
          <a:noFill/>
        </p:spPr>
      </p:pic>
    </p:spTree>
    <p:extLst>
      <p:ext uri="{BB962C8B-B14F-4D97-AF65-F5344CB8AC3E}">
        <p14:creationId xmlns:p14="http://schemas.microsoft.com/office/powerpoint/2010/main" val="2307357370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POSITIONING</a:t>
            </a:r>
            <a:r>
              <a:rPr lang="en-US" b="1" dirty="0"/>
              <a:t>: THE BATTLE FOR THE MIND</a:t>
            </a:r>
            <a:endParaRPr lang="en-IN" dirty="0"/>
          </a:p>
        </p:txBody>
      </p:sp>
      <p:sp>
        <p:nvSpPr>
          <p:cNvPr id="52229" name="Content Placeholder 3"/>
          <p:cNvSpPr>
            <a:spLocks noGrp="1"/>
          </p:cNvSpPr>
          <p:nvPr>
            <p:ph sz="quarter" idx="2"/>
          </p:nvPr>
        </p:nvSpPr>
        <p:spPr>
          <a:xfrm>
            <a:off x="228600" y="2133600"/>
            <a:ext cx="8001000" cy="3846513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z="2400" dirty="0" smtClean="0"/>
              <a:t>Positioning is therefore the process of </a:t>
            </a:r>
            <a:r>
              <a:rPr lang="en-US" sz="2400" dirty="0" smtClean="0">
                <a:solidFill>
                  <a:srgbClr val="FF0000"/>
                </a:solidFill>
              </a:rPr>
              <a:t>designing an image </a:t>
            </a:r>
            <a:r>
              <a:rPr lang="en-US" sz="2400" dirty="0" smtClean="0"/>
              <a:t>and value so that customers within the target segment </a:t>
            </a:r>
            <a:r>
              <a:rPr lang="en-US" sz="2400" dirty="0" smtClean="0">
                <a:solidFill>
                  <a:srgbClr val="FF0000"/>
                </a:solidFill>
              </a:rPr>
              <a:t>understand</a:t>
            </a:r>
            <a:r>
              <a:rPr lang="en-US" sz="2400" dirty="0" smtClean="0"/>
              <a:t> what the company or </a:t>
            </a:r>
            <a:r>
              <a:rPr lang="en-US" sz="2400" dirty="0" smtClean="0">
                <a:solidFill>
                  <a:srgbClr val="FF0000"/>
                </a:solidFill>
              </a:rPr>
              <a:t>brand stands for </a:t>
            </a:r>
            <a:r>
              <a:rPr lang="en-US" sz="2400" dirty="0" smtClean="0"/>
              <a:t>in relation to its competitors. </a:t>
            </a:r>
          </a:p>
          <a:p>
            <a:pPr eaLnBrk="1" hangingPunct="1">
              <a:lnSpc>
                <a:spcPct val="150000"/>
              </a:lnSpc>
            </a:pPr>
            <a:r>
              <a:rPr lang="en-US" sz="2400" dirty="0" smtClean="0"/>
              <a:t> positioning has </a:t>
            </a:r>
            <a:r>
              <a:rPr lang="en-US" sz="2400" dirty="0" smtClean="0">
                <a:solidFill>
                  <a:srgbClr val="FF0000"/>
                </a:solidFill>
              </a:rPr>
              <a:t>direct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rgbClr val="FF0000"/>
                </a:solidFill>
              </a:rPr>
              <a:t>immediate</a:t>
            </a:r>
            <a:r>
              <a:rPr lang="en-US" sz="2400" dirty="0" smtClean="0"/>
              <a:t> implications for the whole of the marketing mix.</a:t>
            </a:r>
            <a:endParaRPr lang="en-IN" sz="2400" dirty="0" smtClean="0"/>
          </a:p>
          <a:p>
            <a:pPr eaLnBrk="1" hangingPunct="1">
              <a:lnSpc>
                <a:spcPct val="150000"/>
              </a:lnSpc>
            </a:pPr>
            <a:endParaRPr lang="en-IN" sz="2400" dirty="0" smtClean="0"/>
          </a:p>
        </p:txBody>
      </p:sp>
    </p:spTree>
    <p:extLst>
      <p:ext uri="{BB962C8B-B14F-4D97-AF65-F5344CB8AC3E}">
        <p14:creationId xmlns:p14="http://schemas.microsoft.com/office/powerpoint/2010/main" val="892005185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Text Box 2"/>
          <p:cNvSpPr txBox="1">
            <a:spLocks noChangeArrowheads="1"/>
          </p:cNvSpPr>
          <p:nvPr/>
        </p:nvSpPr>
        <p:spPr bwMode="auto">
          <a:xfrm>
            <a:off x="209266" y="152400"/>
            <a:ext cx="3524534" cy="7478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660033"/>
                </a:solidFill>
                <a:latin typeface="Arial" charset="0"/>
              </a:rPr>
              <a:t>USP ( Unique Selling Proposition</a:t>
            </a:r>
            <a:r>
              <a:rPr lang="en-US" sz="2400" b="1" dirty="0">
                <a:solidFill>
                  <a:srgbClr val="660033"/>
                </a:solidFill>
                <a:latin typeface="Arial" charset="0"/>
              </a:rPr>
              <a:t>)</a:t>
            </a:r>
            <a:endParaRPr lang="en-US" sz="2400" dirty="0" smtClean="0">
              <a:solidFill>
                <a:srgbClr val="660033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dirty="0" smtClean="0">
              <a:solidFill>
                <a:srgbClr val="660033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0000"/>
                </a:solidFill>
                <a:latin typeface="Arial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dirty="0" smtClean="0">
              <a:solidFill>
                <a:srgbClr val="000000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0000"/>
                </a:solidFill>
                <a:latin typeface="Arial" charset="0"/>
              </a:rPr>
              <a:t>It means the one aspect of your product that makes you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0000"/>
                </a:solidFill>
                <a:latin typeface="Arial" charset="0"/>
              </a:rPr>
              <a:t> different from all other products.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dirty="0" smtClean="0">
              <a:solidFill>
                <a:srgbClr val="000000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Arial" charset="0"/>
              </a:rPr>
              <a:t>USP</a:t>
            </a:r>
            <a:r>
              <a:rPr lang="en-US" sz="2400" dirty="0" smtClean="0">
                <a:solidFill>
                  <a:srgbClr val="000000"/>
                </a:solidFill>
                <a:latin typeface="Arial" charset="0"/>
              </a:rPr>
              <a:t> can be something real, which one product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000000"/>
                </a:solidFill>
                <a:latin typeface="Arial" charset="0"/>
              </a:rPr>
              <a:t> has over all others, such as the strong taste of  </a:t>
            </a:r>
            <a:r>
              <a:rPr lang="en-US" sz="2400" dirty="0" err="1" smtClean="0">
                <a:solidFill>
                  <a:srgbClr val="000000"/>
                </a:solidFill>
                <a:latin typeface="Arial" charset="0"/>
              </a:rPr>
              <a:t>Minto</a:t>
            </a:r>
            <a:r>
              <a:rPr lang="en-US" sz="2400" dirty="0" smtClean="0">
                <a:solidFill>
                  <a:srgbClr val="000000"/>
                </a:solidFill>
                <a:latin typeface="Arial" charset="0"/>
              </a:rPr>
              <a:t> mints.</a:t>
            </a:r>
            <a:r>
              <a:rPr lang="en-US" sz="2400" b="1" dirty="0" smtClean="0">
                <a:solidFill>
                  <a:srgbClr val="000000"/>
                </a:solidFill>
                <a:latin typeface="Arial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dirty="0" smtClean="0">
              <a:solidFill>
                <a:srgbClr val="000000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dirty="0" smtClean="0">
              <a:solidFill>
                <a:srgbClr val="000000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dirty="0" smtClean="0">
              <a:solidFill>
                <a:srgbClr val="000000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000000"/>
                </a:solidFill>
                <a:latin typeface="Arial" charset="0"/>
              </a:rPr>
              <a:t>.</a:t>
            </a:r>
          </a:p>
        </p:txBody>
      </p:sp>
      <p:sp>
        <p:nvSpPr>
          <p:cNvPr id="3" name="Content Placeholder 5"/>
          <p:cNvSpPr txBox="1">
            <a:spLocks/>
          </p:cNvSpPr>
          <p:nvPr/>
        </p:nvSpPr>
        <p:spPr bwMode="auto">
          <a:xfrm>
            <a:off x="4724400" y="2634113"/>
            <a:ext cx="4114800" cy="385400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xtLst/>
        </p:spPr>
        <p:txBody>
          <a:bodyPr vert="horz" wrap="square" lIns="91440" tIns="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marR="0" lvl="0" indent="-2730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t>Identifying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t> the organization or brand’s possible 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t>competitive advantages</a:t>
            </a:r>
          </a:p>
          <a:p>
            <a:pPr marL="273050" marR="0" lvl="0" indent="-2730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Blip>
                <a:blip r:embed="rId2"/>
              </a:buBlip>
              <a:tabLst/>
              <a:defRPr/>
            </a:pP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  <a:p>
            <a:pPr marL="273050" marR="0" lvl="0" indent="-2730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t>Deciding on those that are to 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t>be emphasized</a:t>
            </a:r>
          </a:p>
          <a:p>
            <a:pPr marL="273050" marR="0" lvl="0" indent="-2730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Blip>
                <a:blip r:embed="rId2"/>
              </a:buBlip>
              <a:tabLst/>
              <a:defRPr/>
            </a:pP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  <a:p>
            <a:pPr marL="273050" marR="0" lvl="0" indent="-2730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 pitchFamily="18" charset="2"/>
              <a:buBlip>
                <a:blip r:embed="rId2"/>
              </a:buBlip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t>Implementing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t> the positioning concept.</a:t>
            </a:r>
            <a:endParaRPr kumimoji="0" lang="en-IN" sz="2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Char char=""/>
              <a:tabLst/>
              <a:defRPr/>
            </a:pPr>
            <a:endParaRPr kumimoji="0" lang="en-IN" sz="2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4" name="Text Placeholder 4"/>
          <p:cNvSpPr txBox="1">
            <a:spLocks/>
          </p:cNvSpPr>
          <p:nvPr/>
        </p:nvSpPr>
        <p:spPr bwMode="auto">
          <a:xfrm>
            <a:off x="4724400" y="1981200"/>
            <a:ext cx="4114800" cy="65405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xtLst/>
        </p:spPr>
        <p:txBody>
          <a:bodyPr vert="horz" wrap="square" lIns="45720" tIns="0" rIns="45720" bIns="0" numCol="1" anchor="ctr" anchorCtr="0" compatLnSpc="1">
            <a:prstTxWarp prst="textNoShape">
              <a:avLst/>
            </a:prstTxWarp>
            <a:normAutofit fontScale="400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defRPr sz="2400" b="1" kern="1200" cap="none" baseline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04617B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617B"/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t>   </a:t>
            </a:r>
            <a:r>
              <a:rPr kumimoji="0" lang="en-US" sz="7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617B"/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t>Steps in</a:t>
            </a:r>
            <a:r>
              <a:rPr kumimoji="0" lang="en-US" sz="7400" b="1" i="0" u="none" strike="noStrike" kern="1200" cap="none" spc="0" normalizeH="0" noProof="0" dirty="0" smtClean="0">
                <a:ln>
                  <a:noFill/>
                </a:ln>
                <a:solidFill>
                  <a:srgbClr val="04617B"/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t> positioning</a:t>
            </a:r>
            <a:endParaRPr kumimoji="0" lang="en-IN" sz="7400" b="1" i="0" u="none" strike="noStrike" kern="1200" cap="none" spc="0" normalizeH="0" baseline="0" noProof="0" dirty="0" smtClean="0">
              <a:ln>
                <a:noFill/>
              </a:ln>
              <a:solidFill>
                <a:srgbClr val="04617B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srgbClr val="04617B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798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eaLnBrk="1" hangingPunct="1"/>
            <a:endParaRPr lang="en-IN" smtClean="0"/>
          </a:p>
        </p:txBody>
      </p:sp>
      <p:sp>
        <p:nvSpPr>
          <p:cNvPr id="54275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788"/>
            <a:ext cx="4040188" cy="658812"/>
          </a:xfrm>
        </p:spPr>
        <p:txBody>
          <a:bodyPr/>
          <a:lstStyle/>
          <a:p>
            <a:pPr eaLnBrk="1" hangingPunct="1"/>
            <a:r>
              <a:rPr lang="en-US" smtClean="0"/>
              <a:t>Three Errors</a:t>
            </a:r>
            <a:endParaRPr lang="en-IN" smtClean="0"/>
          </a:p>
        </p:txBody>
      </p:sp>
      <p:sp>
        <p:nvSpPr>
          <p:cNvPr id="54276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1131887"/>
          </a:xfrm>
        </p:spPr>
        <p:txBody>
          <a:bodyPr/>
          <a:lstStyle/>
          <a:p>
            <a:pPr eaLnBrk="1" hangingPunct="1"/>
            <a:r>
              <a:rPr lang="en-US" smtClean="0"/>
              <a:t>Selecting the Right Competitive Advantages</a:t>
            </a:r>
            <a:endParaRPr lang="en-IN" smtClean="0"/>
          </a:p>
          <a:p>
            <a:pPr eaLnBrk="1" hangingPunct="1"/>
            <a:endParaRPr lang="en-IN" smtClean="0"/>
          </a:p>
        </p:txBody>
      </p:sp>
      <p:sp>
        <p:nvSpPr>
          <p:cNvPr id="54277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6513"/>
          </a:xfrm>
        </p:spPr>
        <p:txBody>
          <a:bodyPr/>
          <a:lstStyle/>
          <a:p>
            <a:pPr eaLnBrk="1" hangingPunct="1">
              <a:buFont typeface="Wingdings 2" pitchFamily="18" charset="2"/>
              <a:buBlip>
                <a:blip r:embed="rId2"/>
              </a:buBlip>
            </a:pPr>
            <a:r>
              <a:rPr lang="en-US" b="1" smtClean="0"/>
              <a:t>1. </a:t>
            </a:r>
            <a:r>
              <a:rPr lang="en-US" i="1" smtClean="0"/>
              <a:t>Confused positioning</a:t>
            </a:r>
            <a:r>
              <a:rPr lang="en-US" smtClean="0"/>
              <a:t>, </a:t>
            </a:r>
            <a:endParaRPr lang="en-IN" smtClean="0"/>
          </a:p>
          <a:p>
            <a:pPr eaLnBrk="1" hangingPunct="1">
              <a:buFont typeface="Wingdings 2" pitchFamily="18" charset="2"/>
              <a:buBlip>
                <a:blip r:embed="rId2"/>
              </a:buBlip>
            </a:pPr>
            <a:r>
              <a:rPr lang="en-US" b="1" smtClean="0"/>
              <a:t>2. </a:t>
            </a:r>
            <a:r>
              <a:rPr lang="en-US" i="1" smtClean="0"/>
              <a:t>Over-positioning</a:t>
            </a:r>
            <a:r>
              <a:rPr lang="en-US" smtClean="0"/>
              <a:t>, </a:t>
            </a:r>
          </a:p>
          <a:p>
            <a:pPr eaLnBrk="1" hangingPunct="1">
              <a:buFont typeface="Wingdings 2" pitchFamily="18" charset="2"/>
              <a:buBlip>
                <a:blip r:embed="rId2"/>
              </a:buBlip>
            </a:pPr>
            <a:r>
              <a:rPr lang="en-US" b="1" smtClean="0"/>
              <a:t>3. </a:t>
            </a:r>
            <a:r>
              <a:rPr lang="en-US" i="1" smtClean="0"/>
              <a:t>Under-positioning</a:t>
            </a:r>
            <a:endParaRPr lang="en-IN" smtClean="0"/>
          </a:p>
        </p:txBody>
      </p:sp>
      <p:sp>
        <p:nvSpPr>
          <p:cNvPr id="54278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6513"/>
          </a:xfrm>
        </p:spPr>
        <p:txBody>
          <a:bodyPr/>
          <a:lstStyle/>
          <a:p>
            <a:pPr eaLnBrk="1" hangingPunct="1">
              <a:buFont typeface="Wingdings 2" pitchFamily="18" charset="2"/>
              <a:buBlip>
                <a:blip r:embed="rId2"/>
              </a:buBlip>
            </a:pPr>
            <a:r>
              <a:rPr lang="en-US" b="1" i="1" smtClean="0"/>
              <a:t>Important</a:t>
            </a:r>
            <a:endParaRPr lang="en-IN" smtClean="0"/>
          </a:p>
          <a:p>
            <a:pPr eaLnBrk="1" hangingPunct="1">
              <a:buFont typeface="Wingdings 2" pitchFamily="18" charset="2"/>
              <a:buBlip>
                <a:blip r:embed="rId2"/>
              </a:buBlip>
            </a:pPr>
            <a:r>
              <a:rPr lang="en-US" b="1" i="1" smtClean="0"/>
              <a:t>Distinctive</a:t>
            </a:r>
            <a:endParaRPr lang="en-IN" smtClean="0"/>
          </a:p>
          <a:p>
            <a:pPr eaLnBrk="1" hangingPunct="1">
              <a:buFont typeface="Wingdings 2" pitchFamily="18" charset="2"/>
              <a:buBlip>
                <a:blip r:embed="rId2"/>
              </a:buBlip>
            </a:pPr>
            <a:r>
              <a:rPr lang="en-US" b="1" i="1" smtClean="0"/>
              <a:t>Superior</a:t>
            </a:r>
            <a:endParaRPr lang="en-IN" smtClean="0"/>
          </a:p>
          <a:p>
            <a:pPr eaLnBrk="1" hangingPunct="1">
              <a:buFont typeface="Wingdings 2" pitchFamily="18" charset="2"/>
              <a:buBlip>
                <a:blip r:embed="rId2"/>
              </a:buBlip>
            </a:pPr>
            <a:r>
              <a:rPr lang="en-US" b="1" i="1" smtClean="0"/>
              <a:t>Communicable</a:t>
            </a:r>
            <a:endParaRPr lang="en-IN" smtClean="0"/>
          </a:p>
          <a:p>
            <a:pPr eaLnBrk="1" hangingPunct="1">
              <a:buFont typeface="Wingdings 2" pitchFamily="18" charset="2"/>
              <a:buBlip>
                <a:blip r:embed="rId2"/>
              </a:buBlip>
            </a:pPr>
            <a:r>
              <a:rPr lang="en-US" b="1" i="1" smtClean="0"/>
              <a:t>Preemptive</a:t>
            </a:r>
            <a:endParaRPr lang="en-IN" smtClean="0"/>
          </a:p>
          <a:p>
            <a:pPr eaLnBrk="1" hangingPunct="1">
              <a:buFont typeface="Wingdings 2" pitchFamily="18" charset="2"/>
              <a:buBlip>
                <a:blip r:embed="rId2"/>
              </a:buBlip>
            </a:pPr>
            <a:r>
              <a:rPr lang="en-US" b="1" i="1" smtClean="0"/>
              <a:t>Affordable</a:t>
            </a:r>
            <a:endParaRPr lang="en-IN" smtClean="0"/>
          </a:p>
          <a:p>
            <a:pPr eaLnBrk="1" hangingPunct="1">
              <a:buFont typeface="Wingdings 2" pitchFamily="18" charset="2"/>
              <a:buBlip>
                <a:blip r:embed="rId2"/>
              </a:buBlip>
            </a:pPr>
            <a:r>
              <a:rPr lang="en-US" b="1" i="1" smtClean="0"/>
              <a:t>Profitable</a:t>
            </a:r>
            <a:endParaRPr lang="en-IN" smtClean="0"/>
          </a:p>
          <a:p>
            <a:pPr eaLnBrk="1" hangingPunct="1"/>
            <a:endParaRPr lang="en-IN" smtClean="0"/>
          </a:p>
        </p:txBody>
      </p:sp>
    </p:spTree>
    <p:extLst>
      <p:ext uri="{BB962C8B-B14F-4D97-AF65-F5344CB8AC3E}">
        <p14:creationId xmlns:p14="http://schemas.microsoft.com/office/powerpoint/2010/main" val="897452171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55299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788"/>
            <a:ext cx="4040188" cy="658812"/>
          </a:xfrm>
        </p:spPr>
        <p:txBody>
          <a:bodyPr/>
          <a:lstStyle/>
          <a:p>
            <a:pPr eaLnBrk="1" hangingPunct="1"/>
            <a:r>
              <a:rPr lang="en-US" smtClean="0"/>
              <a:t>Positioning Strategies</a:t>
            </a:r>
            <a:endParaRPr lang="en-IN" smtClean="0"/>
          </a:p>
        </p:txBody>
      </p:sp>
      <p:sp>
        <p:nvSpPr>
          <p:cNvPr id="55300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5025" y="1860550"/>
            <a:ext cx="4041775" cy="654050"/>
          </a:xfrm>
        </p:spPr>
        <p:txBody>
          <a:bodyPr/>
          <a:lstStyle/>
          <a:p>
            <a:pPr eaLnBrk="1" hangingPunct="1"/>
            <a:r>
              <a:rPr lang="en-US" smtClean="0"/>
              <a:t>Types of positioning</a:t>
            </a:r>
            <a:endParaRPr lang="en-IN" smtClean="0"/>
          </a:p>
        </p:txBody>
      </p:sp>
      <p:sp>
        <p:nvSpPr>
          <p:cNvPr id="55301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6513"/>
          </a:xfrm>
        </p:spPr>
        <p:txBody>
          <a:bodyPr/>
          <a:lstStyle/>
          <a:p>
            <a:pPr eaLnBrk="1" hangingPunct="1"/>
            <a:r>
              <a:rPr lang="en-US" b="1" smtClean="0"/>
              <a:t>1. </a:t>
            </a:r>
            <a:r>
              <a:rPr lang="en-US" b="1" i="1" smtClean="0"/>
              <a:t>specific product </a:t>
            </a:r>
            <a:r>
              <a:rPr lang="en-US" b="1" i="1" smtClean="0">
                <a:solidFill>
                  <a:srgbClr val="FF0000"/>
                </a:solidFill>
              </a:rPr>
              <a:t>attributes</a:t>
            </a:r>
          </a:p>
          <a:p>
            <a:pPr eaLnBrk="1" hangingPunct="1"/>
            <a:r>
              <a:rPr lang="en-US" smtClean="0"/>
              <a:t>2. </a:t>
            </a:r>
            <a:r>
              <a:rPr lang="en-US" b="1" i="1" smtClean="0"/>
              <a:t>against an existing </a:t>
            </a:r>
            <a:r>
              <a:rPr lang="en-US" b="1" i="1" smtClean="0">
                <a:solidFill>
                  <a:srgbClr val="FF0000"/>
                </a:solidFill>
              </a:rPr>
              <a:t>competitor</a:t>
            </a:r>
          </a:p>
          <a:p>
            <a:pPr eaLnBrk="1" hangingPunct="1"/>
            <a:endParaRPr lang="en-IN" smtClean="0"/>
          </a:p>
        </p:txBody>
      </p:sp>
      <p:sp>
        <p:nvSpPr>
          <p:cNvPr id="55302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6513"/>
          </a:xfrm>
        </p:spPr>
        <p:txBody>
          <a:bodyPr/>
          <a:lstStyle/>
          <a:p>
            <a:pPr eaLnBrk="1" hangingPunct="1">
              <a:buFont typeface="Wingdings 2" pitchFamily="18" charset="2"/>
              <a:buBlip>
                <a:blip r:embed="rId2"/>
              </a:buBlip>
            </a:pPr>
            <a:r>
              <a:rPr lang="en-US" b="1" i="1" smtClean="0"/>
              <a:t>The </a:t>
            </a:r>
            <a:r>
              <a:rPr lang="en-US" b="1" i="1" smtClean="0">
                <a:solidFill>
                  <a:srgbClr val="FF0000"/>
                </a:solidFill>
              </a:rPr>
              <a:t>Best</a:t>
            </a:r>
            <a:r>
              <a:rPr lang="en-US" b="1" i="1" smtClean="0"/>
              <a:t> Position</a:t>
            </a:r>
            <a:endParaRPr lang="en-IN" smtClean="0"/>
          </a:p>
          <a:p>
            <a:pPr eaLnBrk="1" hangingPunct="1">
              <a:buFont typeface="Wingdings 2" pitchFamily="18" charset="2"/>
              <a:buBlip>
                <a:blip r:embed="rId2"/>
              </a:buBlip>
            </a:pPr>
            <a:r>
              <a:rPr lang="en-US" b="1" i="1" smtClean="0"/>
              <a:t>The </a:t>
            </a:r>
            <a:r>
              <a:rPr lang="en-US" b="1" i="1" smtClean="0">
                <a:solidFill>
                  <a:srgbClr val="FF0000"/>
                </a:solidFill>
              </a:rPr>
              <a:t>Against</a:t>
            </a:r>
            <a:r>
              <a:rPr lang="en-US" b="1" i="1" smtClean="0"/>
              <a:t> Position</a:t>
            </a:r>
            <a:endParaRPr lang="en-IN" smtClean="0"/>
          </a:p>
          <a:p>
            <a:pPr eaLnBrk="1" hangingPunct="1">
              <a:buFont typeface="Wingdings 2" pitchFamily="18" charset="2"/>
              <a:buBlip>
                <a:blip r:embed="rId2"/>
              </a:buBlip>
            </a:pPr>
            <a:r>
              <a:rPr lang="en-US" b="1" i="1" smtClean="0"/>
              <a:t>The </a:t>
            </a:r>
            <a:r>
              <a:rPr lang="en-US" b="1" i="1" smtClean="0">
                <a:solidFill>
                  <a:srgbClr val="FF0000"/>
                </a:solidFill>
              </a:rPr>
              <a:t>Niche</a:t>
            </a:r>
            <a:r>
              <a:rPr lang="en-US" b="1" i="1" smtClean="0"/>
              <a:t> Position</a:t>
            </a:r>
            <a:endParaRPr lang="en-IN" smtClean="0"/>
          </a:p>
          <a:p>
            <a:pPr eaLnBrk="1" hangingPunct="1">
              <a:buFont typeface="Wingdings 2" pitchFamily="18" charset="2"/>
              <a:buBlip>
                <a:blip r:embed="rId2"/>
              </a:buBlip>
            </a:pPr>
            <a:r>
              <a:rPr lang="en-US" b="1" i="1" smtClean="0"/>
              <a:t>The </a:t>
            </a:r>
            <a:r>
              <a:rPr lang="en-US" b="1" i="1" smtClean="0">
                <a:solidFill>
                  <a:srgbClr val="FF0000"/>
                </a:solidFill>
              </a:rPr>
              <a:t>New</a:t>
            </a:r>
            <a:r>
              <a:rPr lang="en-US" b="1" i="1" smtClean="0"/>
              <a:t> Category</a:t>
            </a:r>
            <a:endParaRPr lang="en-IN" smtClean="0"/>
          </a:p>
        </p:txBody>
      </p:sp>
    </p:spTree>
    <p:extLst>
      <p:ext uri="{BB962C8B-B14F-4D97-AF65-F5344CB8AC3E}">
        <p14:creationId xmlns:p14="http://schemas.microsoft.com/office/powerpoint/2010/main" val="2241818409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Any Question?</a:t>
            </a:r>
            <a:endParaRPr lang="en-IN" smtClean="0"/>
          </a:p>
        </p:txBody>
      </p:sp>
      <p:pic>
        <p:nvPicPr>
          <p:cNvPr id="57347" name="Picture 2" descr="A:\ALL IN ONE\Atsbha\2008 E.C\2008 + Regular\2008 E.C + Training\2008 Induction Training\lesson one\indirect_question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90600" y="1935163"/>
            <a:ext cx="7162800" cy="4389437"/>
          </a:xfrm>
          <a:noFill/>
        </p:spPr>
      </p:pic>
    </p:spTree>
    <p:extLst>
      <p:ext uri="{BB962C8B-B14F-4D97-AF65-F5344CB8AC3E}">
        <p14:creationId xmlns:p14="http://schemas.microsoft.com/office/powerpoint/2010/main" val="72237732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Market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>
                <a:solidFill>
                  <a:schemeClr val="tx2"/>
                </a:solidFill>
              </a:rPr>
              <a:t>Original Meaning-</a:t>
            </a:r>
            <a:r>
              <a:rPr lang="en-US"/>
              <a:t> a physical place where buyers and sellers gathered to exchange goods and services.</a:t>
            </a:r>
          </a:p>
          <a:p>
            <a:pPr>
              <a:buFont typeface="Wingdings" pitchFamily="2" charset="2"/>
              <a:buChar char="v"/>
            </a:pPr>
            <a:r>
              <a:rPr lang="en-US">
                <a:solidFill>
                  <a:schemeClr val="tx2"/>
                </a:solidFill>
              </a:rPr>
              <a:t>Economists</a:t>
            </a:r>
            <a:r>
              <a:rPr lang="en-US"/>
              <a:t>- all buyers and sellers who transact for a good or service.</a:t>
            </a:r>
          </a:p>
          <a:p>
            <a:pPr>
              <a:buFont typeface="Wingdings" pitchFamily="2" charset="2"/>
              <a:buChar char="v"/>
            </a:pPr>
            <a:r>
              <a:rPr lang="en-US">
                <a:solidFill>
                  <a:schemeClr val="tx2"/>
                </a:solidFill>
              </a:rPr>
              <a:t>Marketer</a:t>
            </a:r>
            <a:r>
              <a:rPr lang="en-US"/>
              <a:t>-set of  all actual and potential buyers of a product.</a:t>
            </a:r>
          </a:p>
        </p:txBody>
      </p:sp>
    </p:spTree>
    <p:extLst>
      <p:ext uri="{BB962C8B-B14F-4D97-AF65-F5344CB8AC3E}">
        <p14:creationId xmlns:p14="http://schemas.microsoft.com/office/powerpoint/2010/main" val="198459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Thank You Very Much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39913" y="3886200"/>
            <a:ext cx="6400800" cy="2514600"/>
          </a:xfrm>
        </p:spPr>
        <p:txBody>
          <a:bodyPr/>
          <a:lstStyle/>
          <a:p>
            <a:pPr>
              <a:buFont typeface="Wingdings" pitchFamily="2" charset="2"/>
              <a:buChar char="n"/>
            </a:pPr>
            <a:r>
              <a:rPr lang="en-US" dirty="0"/>
              <a:t>For your cooperation</a:t>
            </a:r>
          </a:p>
          <a:p>
            <a:pPr>
              <a:buFont typeface="Wingdings" pitchFamily="2" charset="2"/>
              <a:buChar char="n"/>
            </a:pPr>
            <a:r>
              <a:rPr lang="en-US" dirty="0"/>
              <a:t>Your patience</a:t>
            </a:r>
          </a:p>
          <a:p>
            <a:pPr>
              <a:buFont typeface="Wingdings" pitchFamily="2" charset="2"/>
              <a:buChar char="n"/>
            </a:pPr>
            <a:r>
              <a:rPr lang="en-US" dirty="0"/>
              <a:t>Your stamina</a:t>
            </a:r>
          </a:p>
          <a:p>
            <a:endParaRPr lang="en-US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856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7772400" cy="1143000"/>
          </a:xfrm>
        </p:spPr>
        <p:txBody>
          <a:bodyPr/>
          <a:lstStyle/>
          <a:p>
            <a:r>
              <a:rPr lang="en-US" sz="3600"/>
              <a:t>Market Segments and Market Segmentation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209800"/>
            <a:ext cx="8153400" cy="4648200"/>
          </a:xfrm>
        </p:spPr>
        <p:txBody>
          <a:bodyPr/>
          <a:lstStyle/>
          <a:p>
            <a:r>
              <a:rPr lang="en-US" u="sng"/>
              <a:t>Market segment</a:t>
            </a:r>
            <a:r>
              <a:rPr lang="en-US"/>
              <a:t>: a group of customers who share a similar set of wants.</a:t>
            </a:r>
            <a:endParaRPr lang="en-US" u="sng"/>
          </a:p>
          <a:p>
            <a:r>
              <a:rPr lang="en-US" u="sng"/>
              <a:t>Market segmentation</a:t>
            </a:r>
            <a:r>
              <a:rPr lang="en-US"/>
              <a:t>: the act of dividing a market into </a:t>
            </a:r>
            <a:r>
              <a:rPr lang="en-US" i="1"/>
              <a:t>distinct groups of customers</a:t>
            </a:r>
            <a:r>
              <a:rPr lang="en-US"/>
              <a:t> who might require separate products and/or marketing mixes.</a:t>
            </a:r>
          </a:p>
        </p:txBody>
      </p:sp>
    </p:spTree>
    <p:extLst>
      <p:ext uri="{BB962C8B-B14F-4D97-AF65-F5344CB8AC3E}">
        <p14:creationId xmlns:p14="http://schemas.microsoft.com/office/powerpoint/2010/main" val="625053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8" grpId="0" autoUpdateAnimBg="0"/>
      <p:bldP spid="10137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eaLnBrk="1" hangingPunct="1"/>
            <a:endParaRPr lang="en-IN" smtClean="0"/>
          </a:p>
        </p:txBody>
      </p:sp>
      <p:sp>
        <p:nvSpPr>
          <p:cNvPr id="43011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875"/>
            <a:ext cx="4038600" cy="4433888"/>
          </a:xfrm>
        </p:spPr>
        <p:txBody>
          <a:bodyPr/>
          <a:lstStyle/>
          <a:p>
            <a:pPr eaLnBrk="1" hangingPunct="1"/>
            <a:endParaRPr lang="en-IN" smtClean="0"/>
          </a:p>
        </p:txBody>
      </p:sp>
      <p:pic>
        <p:nvPicPr>
          <p:cNvPr id="43012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228600"/>
            <a:ext cx="8305800" cy="6248400"/>
          </a:xfrm>
          <a:noFill/>
        </p:spPr>
      </p:pic>
    </p:spTree>
    <p:extLst>
      <p:ext uri="{BB962C8B-B14F-4D97-AF65-F5344CB8AC3E}">
        <p14:creationId xmlns:p14="http://schemas.microsoft.com/office/powerpoint/2010/main" val="3150781212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Steps in Market Segmentation, Targeting,and Positioning</a:t>
            </a:r>
          </a:p>
        </p:txBody>
      </p:sp>
      <p:grpSp>
        <p:nvGrpSpPr>
          <p:cNvPr id="34834" name="Group 18"/>
          <p:cNvGrpSpPr>
            <a:grpSpLocks/>
          </p:cNvGrpSpPr>
          <p:nvPr/>
        </p:nvGrpSpPr>
        <p:grpSpPr bwMode="auto">
          <a:xfrm>
            <a:off x="390785" y="1828800"/>
            <a:ext cx="2668588" cy="5029200"/>
            <a:chOff x="244" y="974"/>
            <a:chExt cx="1681" cy="3294"/>
          </a:xfrm>
        </p:grpSpPr>
        <p:sp>
          <p:nvSpPr>
            <p:cNvPr id="34820" name="AutoShape 4"/>
            <p:cNvSpPr>
              <a:spLocks noChangeArrowheads="1"/>
            </p:cNvSpPr>
            <p:nvPr/>
          </p:nvSpPr>
          <p:spPr bwMode="auto">
            <a:xfrm>
              <a:off x="244" y="1444"/>
              <a:ext cx="1480" cy="2824"/>
            </a:xfrm>
            <a:prstGeom prst="cube">
              <a:avLst>
                <a:gd name="adj" fmla="val 9444"/>
              </a:avLst>
            </a:prstGeom>
            <a:solidFill>
              <a:srgbClr val="FAFD00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96875" algn="l"/>
                </a:tabLst>
              </a:pPr>
              <a:r>
                <a:rPr lang="en-US" sz="2400" b="1" dirty="0" smtClean="0">
                  <a:solidFill>
                    <a:srgbClr val="1C1C1C"/>
                  </a:solidFill>
                  <a:latin typeface="Arial" charset="0"/>
                </a:rPr>
                <a:t>1.	Identify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96875" algn="l"/>
                </a:tabLst>
              </a:pPr>
              <a:r>
                <a:rPr lang="en-US" sz="2400" b="1" dirty="0" smtClean="0">
                  <a:solidFill>
                    <a:srgbClr val="1C1C1C"/>
                  </a:solidFill>
                  <a:latin typeface="Arial" charset="0"/>
                </a:rPr>
                <a:t>segmentation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96875" algn="l"/>
                </a:tabLst>
              </a:pPr>
              <a:r>
                <a:rPr lang="en-US" sz="2400" b="1" dirty="0" smtClean="0">
                  <a:solidFill>
                    <a:srgbClr val="1C1C1C"/>
                  </a:solidFill>
                  <a:latin typeface="Arial" charset="0"/>
                </a:rPr>
                <a:t>variables and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96875" algn="l"/>
                </a:tabLst>
              </a:pPr>
              <a:r>
                <a:rPr lang="en-US" sz="2400" b="1" dirty="0" smtClean="0">
                  <a:solidFill>
                    <a:srgbClr val="1C1C1C"/>
                  </a:solidFill>
                  <a:latin typeface="Arial" charset="0"/>
                </a:rPr>
                <a:t>segment the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96875" algn="l"/>
                </a:tabLst>
              </a:pPr>
              <a:r>
                <a:rPr lang="en-US" sz="2400" b="1" dirty="0" smtClean="0">
                  <a:solidFill>
                    <a:srgbClr val="1C1C1C"/>
                  </a:solidFill>
                  <a:latin typeface="Arial" charset="0"/>
                </a:rPr>
                <a:t>market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96875" algn="l"/>
                </a:tabLst>
              </a:pPr>
              <a:endParaRPr lang="en-US" sz="2400" b="1" dirty="0" smtClean="0">
                <a:solidFill>
                  <a:srgbClr val="1C1C1C"/>
                </a:solidFill>
                <a:latin typeface="Arial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96875" algn="l"/>
                </a:tabLst>
              </a:pPr>
              <a:r>
                <a:rPr lang="en-US" sz="2400" b="1" dirty="0" smtClean="0">
                  <a:solidFill>
                    <a:srgbClr val="1C1C1C"/>
                  </a:solidFill>
                  <a:latin typeface="Arial" charset="0"/>
                </a:rPr>
                <a:t>2.	Develop 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96875" algn="l"/>
                </a:tabLst>
              </a:pPr>
              <a:r>
                <a:rPr lang="en-US" sz="2400" b="1" dirty="0" smtClean="0">
                  <a:solidFill>
                    <a:srgbClr val="1C1C1C"/>
                  </a:solidFill>
                  <a:latin typeface="Arial" charset="0"/>
                </a:rPr>
                <a:t>profiles of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96875" algn="l"/>
                </a:tabLst>
              </a:pPr>
              <a:r>
                <a:rPr lang="en-US" sz="2400" b="1" dirty="0" smtClean="0">
                  <a:solidFill>
                    <a:srgbClr val="1C1C1C"/>
                  </a:solidFill>
                  <a:latin typeface="Arial" charset="0"/>
                </a:rPr>
                <a:t>resulting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96875" algn="l"/>
                </a:tabLst>
              </a:pPr>
              <a:r>
                <a:rPr lang="en-US" sz="2400" b="1" dirty="0" smtClean="0">
                  <a:solidFill>
                    <a:srgbClr val="1C1C1C"/>
                  </a:solidFill>
                  <a:latin typeface="Arial" charset="0"/>
                </a:rPr>
                <a:t>segments</a:t>
              </a:r>
            </a:p>
          </p:txBody>
        </p:sp>
        <p:sp>
          <p:nvSpPr>
            <p:cNvPr id="34827" name="Rectangle 11"/>
            <p:cNvSpPr>
              <a:spLocks noChangeArrowheads="1"/>
            </p:cNvSpPr>
            <p:nvPr/>
          </p:nvSpPr>
          <p:spPr bwMode="auto">
            <a:xfrm>
              <a:off x="328" y="974"/>
              <a:ext cx="1597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0" fontAlgn="base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Market</a:t>
              </a:r>
            </a:p>
            <a:p>
              <a:pPr algn="ctr" eaLnBrk="0" fontAlgn="base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Segmentation</a:t>
              </a:r>
            </a:p>
          </p:txBody>
        </p:sp>
      </p:grpSp>
      <p:grpSp>
        <p:nvGrpSpPr>
          <p:cNvPr id="34832" name="Group 16"/>
          <p:cNvGrpSpPr>
            <a:grpSpLocks/>
          </p:cNvGrpSpPr>
          <p:nvPr/>
        </p:nvGrpSpPr>
        <p:grpSpPr bwMode="auto">
          <a:xfrm>
            <a:off x="2743200" y="1828800"/>
            <a:ext cx="3244850" cy="5029200"/>
            <a:chOff x="1744" y="974"/>
            <a:chExt cx="2044" cy="3168"/>
          </a:xfrm>
        </p:grpSpPr>
        <p:sp>
          <p:nvSpPr>
            <p:cNvPr id="34821" name="AutoShape 5"/>
            <p:cNvSpPr>
              <a:spLocks noChangeArrowheads="1"/>
            </p:cNvSpPr>
            <p:nvPr/>
          </p:nvSpPr>
          <p:spPr bwMode="auto">
            <a:xfrm>
              <a:off x="2212" y="1444"/>
              <a:ext cx="1576" cy="2698"/>
            </a:xfrm>
            <a:prstGeom prst="cube">
              <a:avLst>
                <a:gd name="adj" fmla="val 9444"/>
              </a:avLst>
            </a:prstGeom>
            <a:solidFill>
              <a:srgbClr val="03FFF8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dirty="0" smtClean="0">
                  <a:solidFill>
                    <a:srgbClr val="1C1C1C"/>
                  </a:solidFill>
                  <a:latin typeface="Arial" charset="0"/>
                </a:rPr>
                <a:t>3.  Evaluate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dirty="0" smtClean="0">
                  <a:solidFill>
                    <a:srgbClr val="1C1C1C"/>
                  </a:solidFill>
                  <a:latin typeface="Arial" charset="0"/>
                </a:rPr>
                <a:t>attractiveness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dirty="0" smtClean="0">
                  <a:solidFill>
                    <a:srgbClr val="1C1C1C"/>
                  </a:solidFill>
                  <a:latin typeface="Arial" charset="0"/>
                </a:rPr>
                <a:t>of each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dirty="0" smtClean="0">
                  <a:solidFill>
                    <a:srgbClr val="1C1C1C"/>
                  </a:solidFill>
                  <a:latin typeface="Arial" charset="0"/>
                </a:rPr>
                <a:t>segment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b="1" dirty="0" smtClean="0">
                <a:solidFill>
                  <a:srgbClr val="1C1C1C"/>
                </a:solidFill>
                <a:latin typeface="Arial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dirty="0" smtClean="0">
                  <a:solidFill>
                    <a:srgbClr val="1C1C1C"/>
                  </a:solidFill>
                  <a:latin typeface="Arial" charset="0"/>
                </a:rPr>
                <a:t>4.  Select the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dirty="0" smtClean="0">
                  <a:solidFill>
                    <a:srgbClr val="1C1C1C"/>
                  </a:solidFill>
                  <a:latin typeface="Arial" charset="0"/>
                </a:rPr>
                <a:t>target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dirty="0" smtClean="0">
                  <a:solidFill>
                    <a:srgbClr val="1C1C1C"/>
                  </a:solidFill>
                  <a:latin typeface="Arial" charset="0"/>
                </a:rPr>
                <a:t>segment(s)</a:t>
              </a:r>
            </a:p>
          </p:txBody>
        </p:sp>
        <p:sp>
          <p:nvSpPr>
            <p:cNvPr id="34823" name="Line 7"/>
            <p:cNvSpPr>
              <a:spLocks noChangeShapeType="1"/>
            </p:cNvSpPr>
            <p:nvPr/>
          </p:nvSpPr>
          <p:spPr bwMode="auto">
            <a:xfrm>
              <a:off x="1744" y="3456"/>
              <a:ext cx="160" cy="0"/>
            </a:xfrm>
            <a:prstGeom prst="line">
              <a:avLst/>
            </a:prstGeom>
            <a:noFill/>
            <a:ln w="50800">
              <a:solidFill>
                <a:srgbClr val="FAFD00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34824" name="Line 8"/>
            <p:cNvSpPr>
              <a:spLocks noChangeShapeType="1"/>
            </p:cNvSpPr>
            <p:nvPr/>
          </p:nvSpPr>
          <p:spPr bwMode="auto">
            <a:xfrm flipV="1">
              <a:off x="1920" y="2000"/>
              <a:ext cx="0" cy="1472"/>
            </a:xfrm>
            <a:prstGeom prst="line">
              <a:avLst/>
            </a:prstGeom>
            <a:noFill/>
            <a:ln w="50800">
              <a:solidFill>
                <a:srgbClr val="FAFD00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34825" name="Line 9"/>
            <p:cNvSpPr>
              <a:spLocks noChangeShapeType="1"/>
            </p:cNvSpPr>
            <p:nvPr/>
          </p:nvSpPr>
          <p:spPr bwMode="auto">
            <a:xfrm>
              <a:off x="1936" y="2016"/>
              <a:ext cx="304" cy="0"/>
            </a:xfrm>
            <a:prstGeom prst="line">
              <a:avLst/>
            </a:prstGeom>
            <a:noFill/>
            <a:ln w="50800">
              <a:solidFill>
                <a:srgbClr val="FAFD00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34828" name="Rectangle 12"/>
            <p:cNvSpPr>
              <a:spLocks noChangeArrowheads="1"/>
            </p:cNvSpPr>
            <p:nvPr/>
          </p:nvSpPr>
          <p:spPr bwMode="auto">
            <a:xfrm>
              <a:off x="2557" y="974"/>
              <a:ext cx="1136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0" fontAlgn="base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smtClean="0">
                  <a:solidFill>
                    <a:srgbClr val="66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Market</a:t>
              </a:r>
            </a:p>
            <a:p>
              <a:pPr algn="ctr" eaLnBrk="0" fontAlgn="base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smtClean="0">
                  <a:solidFill>
                    <a:srgbClr val="66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Targeting</a:t>
              </a:r>
            </a:p>
          </p:txBody>
        </p:sp>
      </p:grpSp>
      <p:grpSp>
        <p:nvGrpSpPr>
          <p:cNvPr id="34833" name="Group 17"/>
          <p:cNvGrpSpPr>
            <a:grpSpLocks/>
          </p:cNvGrpSpPr>
          <p:nvPr/>
        </p:nvGrpSpPr>
        <p:grpSpPr bwMode="auto">
          <a:xfrm>
            <a:off x="6051550" y="1628775"/>
            <a:ext cx="3092450" cy="5229225"/>
            <a:chOff x="3760" y="974"/>
            <a:chExt cx="1948" cy="3294"/>
          </a:xfrm>
        </p:grpSpPr>
        <p:sp>
          <p:nvSpPr>
            <p:cNvPr id="34822" name="AutoShape 6"/>
            <p:cNvSpPr>
              <a:spLocks noChangeArrowheads="1"/>
            </p:cNvSpPr>
            <p:nvPr/>
          </p:nvSpPr>
          <p:spPr bwMode="auto">
            <a:xfrm>
              <a:off x="4228" y="1444"/>
              <a:ext cx="1480" cy="2824"/>
            </a:xfrm>
            <a:prstGeom prst="cube">
              <a:avLst>
                <a:gd name="adj" fmla="val 9444"/>
              </a:avLst>
            </a:prstGeom>
            <a:solidFill>
              <a:srgbClr val="7FFF00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/>
            <a:lstStyle/>
            <a:p>
              <a:pPr algn="ctr"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dirty="0" smtClean="0">
                  <a:solidFill>
                    <a:srgbClr val="1C1C1C"/>
                  </a:solidFill>
                  <a:latin typeface="Arial" charset="0"/>
                </a:rPr>
                <a:t>5.  Identify</a:t>
              </a:r>
            </a:p>
            <a:p>
              <a:pPr algn="ctr"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dirty="0" smtClean="0">
                  <a:solidFill>
                    <a:srgbClr val="1C1C1C"/>
                  </a:solidFill>
                  <a:latin typeface="Arial" charset="0"/>
                </a:rPr>
                <a:t>possible</a:t>
              </a:r>
            </a:p>
            <a:p>
              <a:pPr algn="ctr"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dirty="0" smtClean="0">
                  <a:solidFill>
                    <a:srgbClr val="1C1C1C"/>
                  </a:solidFill>
                  <a:latin typeface="Arial" charset="0"/>
                </a:rPr>
                <a:t>positioning</a:t>
              </a:r>
            </a:p>
            <a:p>
              <a:pPr algn="ctr"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dirty="0" smtClean="0">
                  <a:solidFill>
                    <a:srgbClr val="1C1C1C"/>
                  </a:solidFill>
                  <a:latin typeface="Arial" charset="0"/>
                </a:rPr>
                <a:t>concepts for</a:t>
              </a:r>
            </a:p>
            <a:p>
              <a:pPr algn="ctr"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dirty="0" smtClean="0">
                  <a:solidFill>
                    <a:srgbClr val="1C1C1C"/>
                  </a:solidFill>
                  <a:latin typeface="Arial" charset="0"/>
                </a:rPr>
                <a:t>each target</a:t>
              </a:r>
            </a:p>
            <a:p>
              <a:pPr algn="ctr"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dirty="0" smtClean="0">
                  <a:solidFill>
                    <a:srgbClr val="1C1C1C"/>
                  </a:solidFill>
                  <a:latin typeface="Arial" charset="0"/>
                </a:rPr>
                <a:t>segment</a:t>
              </a:r>
            </a:p>
            <a:p>
              <a:pPr algn="ctr"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2400" b="1" dirty="0" smtClean="0">
                <a:solidFill>
                  <a:srgbClr val="1C1C1C"/>
                </a:solidFill>
                <a:latin typeface="Arial" charset="0"/>
              </a:endParaRPr>
            </a:p>
            <a:p>
              <a:pPr algn="ctr"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dirty="0" smtClean="0">
                  <a:solidFill>
                    <a:srgbClr val="1C1C1C"/>
                  </a:solidFill>
                  <a:latin typeface="Arial" charset="0"/>
                </a:rPr>
                <a:t>6.  Select,</a:t>
              </a:r>
            </a:p>
            <a:p>
              <a:pPr algn="ctr"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dirty="0" smtClean="0">
                  <a:solidFill>
                    <a:srgbClr val="1C1C1C"/>
                  </a:solidFill>
                  <a:latin typeface="Arial" charset="0"/>
                </a:rPr>
                <a:t>develop, and</a:t>
              </a:r>
            </a:p>
            <a:p>
              <a:pPr algn="ctr"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dirty="0" smtClean="0">
                  <a:solidFill>
                    <a:srgbClr val="1C1C1C"/>
                  </a:solidFill>
                  <a:latin typeface="Arial" charset="0"/>
                </a:rPr>
                <a:t>communicate</a:t>
              </a:r>
            </a:p>
            <a:p>
              <a:pPr algn="ctr"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dirty="0" smtClean="0">
                  <a:solidFill>
                    <a:srgbClr val="1C1C1C"/>
                  </a:solidFill>
                  <a:latin typeface="Arial" charset="0"/>
                </a:rPr>
                <a:t>the chosen</a:t>
              </a:r>
            </a:p>
            <a:p>
              <a:pPr algn="ctr"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dirty="0" smtClean="0">
                  <a:solidFill>
                    <a:srgbClr val="1C1C1C"/>
                  </a:solidFill>
                  <a:latin typeface="Arial" charset="0"/>
                </a:rPr>
                <a:t>positioning</a:t>
              </a:r>
            </a:p>
            <a:p>
              <a:pPr algn="ctr"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dirty="0" smtClean="0">
                  <a:solidFill>
                    <a:srgbClr val="1C1C1C"/>
                  </a:solidFill>
                  <a:latin typeface="Arial" charset="0"/>
                </a:rPr>
                <a:t>concept</a:t>
              </a:r>
            </a:p>
            <a:p>
              <a:pPr algn="ctr" eaLnBrk="0" fontAlgn="base" latinLnBrk="1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b="1" dirty="0" smtClean="0">
                <a:solidFill>
                  <a:srgbClr val="1C1C1C"/>
                </a:solidFill>
                <a:latin typeface="Arial" charset="0"/>
              </a:endParaRPr>
            </a:p>
          </p:txBody>
        </p:sp>
        <p:sp>
          <p:nvSpPr>
            <p:cNvPr id="34826" name="Line 10"/>
            <p:cNvSpPr>
              <a:spLocks noChangeShapeType="1"/>
            </p:cNvSpPr>
            <p:nvPr/>
          </p:nvSpPr>
          <p:spPr bwMode="auto">
            <a:xfrm>
              <a:off x="3952" y="2016"/>
              <a:ext cx="256" cy="0"/>
            </a:xfrm>
            <a:prstGeom prst="line">
              <a:avLst/>
            </a:prstGeom>
            <a:noFill/>
            <a:ln w="50800">
              <a:solidFill>
                <a:srgbClr val="03FFF8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34829" name="Rectangle 13"/>
            <p:cNvSpPr>
              <a:spLocks noChangeArrowheads="1"/>
            </p:cNvSpPr>
            <p:nvPr/>
          </p:nvSpPr>
          <p:spPr bwMode="auto">
            <a:xfrm>
              <a:off x="4311" y="974"/>
              <a:ext cx="1334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0" fontAlgn="base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smtClean="0">
                  <a:solidFill>
                    <a:srgbClr val="99FF33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Market</a:t>
              </a:r>
            </a:p>
            <a:p>
              <a:pPr algn="ctr" eaLnBrk="0" fontAlgn="base" hangingPunct="0">
                <a:lnSpc>
                  <a:spcPct val="7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smtClean="0">
                  <a:solidFill>
                    <a:srgbClr val="99FF33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Positioning</a:t>
              </a:r>
            </a:p>
          </p:txBody>
        </p:sp>
        <p:sp>
          <p:nvSpPr>
            <p:cNvPr id="34830" name="Line 14"/>
            <p:cNvSpPr>
              <a:spLocks noChangeShapeType="1"/>
            </p:cNvSpPr>
            <p:nvPr/>
          </p:nvSpPr>
          <p:spPr bwMode="auto">
            <a:xfrm flipV="1">
              <a:off x="3936" y="2000"/>
              <a:ext cx="0" cy="1472"/>
            </a:xfrm>
            <a:prstGeom prst="line">
              <a:avLst/>
            </a:prstGeom>
            <a:noFill/>
            <a:ln w="50800">
              <a:solidFill>
                <a:srgbClr val="03FFF8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34831" name="Line 15"/>
            <p:cNvSpPr>
              <a:spLocks noChangeShapeType="1"/>
            </p:cNvSpPr>
            <p:nvPr/>
          </p:nvSpPr>
          <p:spPr bwMode="auto">
            <a:xfrm>
              <a:off x="3760" y="3456"/>
              <a:ext cx="160" cy="0"/>
            </a:xfrm>
            <a:prstGeom prst="line">
              <a:avLst/>
            </a:prstGeom>
            <a:noFill/>
            <a:ln w="50800">
              <a:solidFill>
                <a:srgbClr val="03FFF8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09687457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4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smtClean="0"/>
              <a:t>Segmentation</a:t>
            </a:r>
            <a:endParaRPr lang="en-IN" smtClean="0"/>
          </a:p>
        </p:txBody>
      </p:sp>
      <p:pic>
        <p:nvPicPr>
          <p:cNvPr id="44035" name="Picture 2" descr="A:\Mekelle University\Post-Graduate Courses\Tourism Marketing\marketing images\Segmentation key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1828800"/>
            <a:ext cx="4191000" cy="4800600"/>
          </a:xfrm>
          <a:noFill/>
        </p:spPr>
      </p:pic>
      <p:pic>
        <p:nvPicPr>
          <p:cNvPr id="44036" name="Picture 3" descr="A:\Mekelle University\Post-Graduate Courses\Tourism Marketing\marketing images\Segmentation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76800" y="1828800"/>
            <a:ext cx="4114800" cy="4800600"/>
          </a:xfrm>
          <a:noFill/>
        </p:spPr>
      </p:pic>
    </p:spTree>
    <p:extLst>
      <p:ext uri="{BB962C8B-B14F-4D97-AF65-F5344CB8AC3E}">
        <p14:creationId xmlns:p14="http://schemas.microsoft.com/office/powerpoint/2010/main" val="3823515726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eaLnBrk="1" hangingPunct="1"/>
            <a:r>
              <a:rPr lang="en-US" sz="3200" b="1" smtClean="0"/>
              <a:t>THE NATURE AND PURPOSE OF SEGMENTATION</a:t>
            </a:r>
            <a:r>
              <a:rPr lang="en-IN" sz="3200" smtClean="0"/>
              <a:t/>
            </a:r>
            <a:br>
              <a:rPr lang="en-IN" sz="3200" smtClean="0"/>
            </a:br>
            <a:endParaRPr lang="en-IN" sz="3200" smtClean="0"/>
          </a:p>
        </p:txBody>
      </p:sp>
      <p:pic>
        <p:nvPicPr>
          <p:cNvPr id="45059" name="Content Placeholder 4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371600"/>
            <a:ext cx="8305800" cy="5105400"/>
          </a:xfrm>
        </p:spPr>
      </p:pic>
    </p:spTree>
    <p:extLst>
      <p:ext uri="{BB962C8B-B14F-4D97-AF65-F5344CB8AC3E}">
        <p14:creationId xmlns:p14="http://schemas.microsoft.com/office/powerpoint/2010/main" val="281397791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AutoShape 4"/>
          <p:cNvSpPr>
            <a:spLocks noChangeArrowheads="1"/>
          </p:cNvSpPr>
          <p:nvPr/>
        </p:nvSpPr>
        <p:spPr bwMode="auto">
          <a:xfrm rot="5400000">
            <a:off x="2089944" y="-35719"/>
            <a:ext cx="611188" cy="4035425"/>
          </a:xfrm>
          <a:prstGeom prst="cube">
            <a:avLst>
              <a:gd name="adj" fmla="val 11648"/>
            </a:avLst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89803" dir="2700000" algn="ctr" rotWithShape="0">
              <a:schemeClr val="tx1"/>
            </a:outerShdw>
          </a:effectLst>
        </p:spPr>
        <p:txBody>
          <a:bodyPr rot="10800000" vert="eaVert" wrap="none" lIns="93662" tIns="46038" rIns="93662" bIns="46038" anchor="ctr"/>
          <a:lstStyle/>
          <a:p>
            <a:pPr algn="ctr" defTabSz="9271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smtClean="0">
                <a:solidFill>
                  <a:srgbClr val="000000"/>
                </a:solidFill>
                <a:latin typeface="Arial" charset="0"/>
              </a:rPr>
              <a:t> Measurable</a:t>
            </a:r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 rot="5400000">
            <a:off x="2049462" y="1912938"/>
            <a:ext cx="728663" cy="4065588"/>
          </a:xfrm>
          <a:prstGeom prst="cube">
            <a:avLst>
              <a:gd name="adj" fmla="val 11648"/>
            </a:avLst>
          </a:prstGeom>
          <a:solidFill>
            <a:srgbClr val="CBAAA7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89803" dir="2700000" algn="ctr" rotWithShape="0">
              <a:schemeClr val="tx1"/>
            </a:outerShdw>
          </a:effectLst>
        </p:spPr>
        <p:txBody>
          <a:bodyPr rot="10800000" vert="eaVert" wrap="none" lIns="93662" tIns="46038" rIns="93662" bIns="46038" anchor="ctr"/>
          <a:lstStyle/>
          <a:p>
            <a:pPr algn="ctr" defTabSz="9271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smtClean="0">
                <a:solidFill>
                  <a:srgbClr val="000000"/>
                </a:solidFill>
                <a:latin typeface="Arial" charset="0"/>
              </a:rPr>
              <a:t>Accessible</a:t>
            </a:r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 rot="5400000">
            <a:off x="2088356" y="910432"/>
            <a:ext cx="739775" cy="4081462"/>
          </a:xfrm>
          <a:prstGeom prst="cube">
            <a:avLst>
              <a:gd name="adj" fmla="val 11648"/>
            </a:avLst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89803" dir="2700000" algn="ctr" rotWithShape="0">
              <a:schemeClr val="tx1"/>
            </a:outerShdw>
          </a:effectLst>
        </p:spPr>
        <p:txBody>
          <a:bodyPr rot="10800000" vert="eaVert" wrap="none" lIns="93662" tIns="46038" rIns="93662" bIns="46038" anchor="ctr"/>
          <a:lstStyle/>
          <a:p>
            <a:pPr algn="ctr" defTabSz="9271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smtClean="0">
                <a:solidFill>
                  <a:srgbClr val="000000"/>
                </a:solidFill>
                <a:latin typeface="Arial" charset="0"/>
              </a:rPr>
              <a:t>Substantial</a:t>
            </a:r>
          </a:p>
        </p:txBody>
      </p:sp>
      <p:sp>
        <p:nvSpPr>
          <p:cNvPr id="49159" name="AutoShape 7"/>
          <p:cNvSpPr>
            <a:spLocks noChangeArrowheads="1"/>
          </p:cNvSpPr>
          <p:nvPr/>
        </p:nvSpPr>
        <p:spPr bwMode="auto">
          <a:xfrm rot="5400000">
            <a:off x="2152651" y="3038475"/>
            <a:ext cx="658812" cy="4179887"/>
          </a:xfrm>
          <a:prstGeom prst="cube">
            <a:avLst>
              <a:gd name="adj" fmla="val 11648"/>
            </a:avLst>
          </a:prstGeom>
          <a:solidFill>
            <a:srgbClr val="FFCC0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89803" dir="2700000" algn="ctr" rotWithShape="0">
              <a:schemeClr val="tx1"/>
            </a:outerShdw>
          </a:effectLst>
        </p:spPr>
        <p:txBody>
          <a:bodyPr rot="10800000" vert="eaVert" wrap="none" lIns="93662" tIns="46038" rIns="93662" bIns="46038" anchor="ctr"/>
          <a:lstStyle/>
          <a:p>
            <a:pPr algn="ctr" defTabSz="9271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smtClean="0">
                <a:solidFill>
                  <a:srgbClr val="000000"/>
                </a:solidFill>
                <a:latin typeface="Arial" charset="0"/>
              </a:rPr>
              <a:t>Differential</a:t>
            </a:r>
          </a:p>
        </p:txBody>
      </p:sp>
      <p:grpSp>
        <p:nvGrpSpPr>
          <p:cNvPr id="49160" name="Group 8"/>
          <p:cNvGrpSpPr>
            <a:grpSpLocks/>
          </p:cNvGrpSpPr>
          <p:nvPr/>
        </p:nvGrpSpPr>
        <p:grpSpPr bwMode="auto">
          <a:xfrm>
            <a:off x="4756150" y="2646363"/>
            <a:ext cx="4106863" cy="782637"/>
            <a:chOff x="3018" y="2296"/>
            <a:chExt cx="2587" cy="493"/>
          </a:xfrm>
        </p:grpSpPr>
        <p:sp>
          <p:nvSpPr>
            <p:cNvPr id="49161" name="AutoShape 9"/>
            <p:cNvSpPr>
              <a:spLocks noChangeArrowheads="1"/>
            </p:cNvSpPr>
            <p:nvPr/>
          </p:nvSpPr>
          <p:spPr bwMode="auto">
            <a:xfrm rot="5400000">
              <a:off x="4172" y="1430"/>
              <a:ext cx="493" cy="2225"/>
            </a:xfrm>
            <a:prstGeom prst="cube">
              <a:avLst>
                <a:gd name="adj" fmla="val 181"/>
              </a:avLst>
            </a:prstGeom>
            <a:gradFill rotWithShape="0">
              <a:gsLst>
                <a:gs pos="0">
                  <a:srgbClr val="8CF4EA"/>
                </a:gs>
                <a:gs pos="100000">
                  <a:srgbClr val="8CF4EA">
                    <a:gamma/>
                    <a:tint val="80000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89803" dir="2700000" algn="ctr" rotWithShape="0">
                <a:schemeClr val="tx1"/>
              </a:outerShdw>
            </a:effectLst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49162" name="Rectangle 10"/>
            <p:cNvSpPr>
              <a:spLocks noChangeArrowheads="1"/>
            </p:cNvSpPr>
            <p:nvPr/>
          </p:nvSpPr>
          <p:spPr bwMode="auto">
            <a:xfrm>
              <a:off x="3345" y="2328"/>
              <a:ext cx="2260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FontTx/>
                <a:buChar char="•"/>
              </a:pPr>
              <a:r>
                <a:rPr lang="en-US" b="1" smtClean="0">
                  <a:solidFill>
                    <a:srgbClr val="000000"/>
                  </a:solidFill>
                  <a:latin typeface="Arial" charset="0"/>
                </a:rPr>
                <a:t> Segments must be large or            profitable enough to serve.</a:t>
              </a:r>
            </a:p>
          </p:txBody>
        </p:sp>
        <p:sp>
          <p:nvSpPr>
            <p:cNvPr id="49163" name="AutoShape 11"/>
            <p:cNvSpPr>
              <a:spLocks noChangeArrowheads="1"/>
            </p:cNvSpPr>
            <p:nvPr/>
          </p:nvSpPr>
          <p:spPr bwMode="auto">
            <a:xfrm>
              <a:off x="3018" y="2311"/>
              <a:ext cx="269" cy="333"/>
            </a:xfrm>
            <a:prstGeom prst="rightArrow">
              <a:avLst>
                <a:gd name="adj1" fmla="val 50000"/>
                <a:gd name="adj2" fmla="val 50023"/>
              </a:avLst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49164" name="Group 12"/>
          <p:cNvGrpSpPr>
            <a:grpSpLocks/>
          </p:cNvGrpSpPr>
          <p:nvPr/>
        </p:nvGrpSpPr>
        <p:grpSpPr bwMode="auto">
          <a:xfrm>
            <a:off x="4689475" y="3630613"/>
            <a:ext cx="4014788" cy="849312"/>
            <a:chOff x="2998" y="1530"/>
            <a:chExt cx="2529" cy="535"/>
          </a:xfrm>
        </p:grpSpPr>
        <p:sp>
          <p:nvSpPr>
            <p:cNvPr id="49165" name="AutoShape 13"/>
            <p:cNvSpPr>
              <a:spLocks noChangeArrowheads="1"/>
            </p:cNvSpPr>
            <p:nvPr/>
          </p:nvSpPr>
          <p:spPr bwMode="auto">
            <a:xfrm rot="5400000">
              <a:off x="4168" y="664"/>
              <a:ext cx="493" cy="2225"/>
            </a:xfrm>
            <a:prstGeom prst="cube">
              <a:avLst>
                <a:gd name="adj" fmla="val 181"/>
              </a:avLst>
            </a:prstGeom>
            <a:gradFill rotWithShape="0">
              <a:gsLst>
                <a:gs pos="0">
                  <a:srgbClr val="8CF4EA"/>
                </a:gs>
                <a:gs pos="100000">
                  <a:srgbClr val="8CF4EA">
                    <a:gamma/>
                    <a:tint val="80000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89803" dir="2700000" algn="ctr" rotWithShape="0">
                <a:schemeClr val="tx1"/>
              </a:outerShdw>
            </a:effectLst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49166" name="Rectangle 14"/>
            <p:cNvSpPr>
              <a:spLocks noChangeArrowheads="1"/>
            </p:cNvSpPr>
            <p:nvPr/>
          </p:nvSpPr>
          <p:spPr bwMode="auto">
            <a:xfrm>
              <a:off x="3362" y="1623"/>
              <a:ext cx="1918" cy="3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49167" name="Rectangle 15"/>
            <p:cNvSpPr>
              <a:spLocks noChangeArrowheads="1"/>
            </p:cNvSpPr>
            <p:nvPr/>
          </p:nvSpPr>
          <p:spPr bwMode="auto">
            <a:xfrm>
              <a:off x="3479" y="1541"/>
              <a:ext cx="1785" cy="5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FontTx/>
                <a:buChar char="•"/>
              </a:pPr>
              <a:r>
                <a:rPr lang="en-US" b="1" smtClean="0">
                  <a:solidFill>
                    <a:srgbClr val="000000"/>
                  </a:solidFill>
                  <a:latin typeface="Arial" charset="0"/>
                </a:rPr>
                <a:t> Segments can be effectively reached and served.</a:t>
              </a:r>
            </a:p>
          </p:txBody>
        </p:sp>
        <p:sp>
          <p:nvSpPr>
            <p:cNvPr id="49168" name="AutoShape 16"/>
            <p:cNvSpPr>
              <a:spLocks noChangeArrowheads="1"/>
            </p:cNvSpPr>
            <p:nvPr/>
          </p:nvSpPr>
          <p:spPr bwMode="auto">
            <a:xfrm>
              <a:off x="2998" y="1627"/>
              <a:ext cx="276" cy="333"/>
            </a:xfrm>
            <a:prstGeom prst="rightArrow">
              <a:avLst>
                <a:gd name="adj1" fmla="val 50000"/>
                <a:gd name="adj2" fmla="val 50023"/>
              </a:avLst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9170" name="AutoShape 18"/>
          <p:cNvSpPr>
            <a:spLocks noChangeArrowheads="1"/>
          </p:cNvSpPr>
          <p:nvPr/>
        </p:nvSpPr>
        <p:spPr bwMode="auto">
          <a:xfrm rot="5400000">
            <a:off x="2169319" y="4220369"/>
            <a:ext cx="644525" cy="4164013"/>
          </a:xfrm>
          <a:prstGeom prst="cube">
            <a:avLst>
              <a:gd name="adj" fmla="val 11648"/>
            </a:avLst>
          </a:prstGeom>
          <a:solidFill>
            <a:srgbClr val="FF00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89803" dir="2700000" algn="ctr" rotWithShape="0">
              <a:schemeClr val="tx1"/>
            </a:outerShdw>
          </a:effectLst>
        </p:spPr>
        <p:txBody>
          <a:bodyPr rot="10800000" vert="eaVert" wrap="none" lIns="93662" tIns="46038" rIns="93662" bIns="46038" anchor="ctr"/>
          <a:lstStyle/>
          <a:p>
            <a:pPr algn="ctr" defTabSz="9271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smtClean="0">
                <a:solidFill>
                  <a:srgbClr val="000000"/>
                </a:solidFill>
                <a:latin typeface="Arial" charset="0"/>
              </a:rPr>
              <a:t>Actionable</a:t>
            </a:r>
          </a:p>
        </p:txBody>
      </p:sp>
      <p:grpSp>
        <p:nvGrpSpPr>
          <p:cNvPr id="49171" name="Group 19"/>
          <p:cNvGrpSpPr>
            <a:grpSpLocks/>
          </p:cNvGrpSpPr>
          <p:nvPr/>
        </p:nvGrpSpPr>
        <p:grpSpPr bwMode="auto">
          <a:xfrm>
            <a:off x="4708525" y="1676400"/>
            <a:ext cx="3975100" cy="831850"/>
            <a:chOff x="3034" y="912"/>
            <a:chExt cx="2504" cy="524"/>
          </a:xfrm>
        </p:grpSpPr>
        <p:sp>
          <p:nvSpPr>
            <p:cNvPr id="49172" name="AutoShape 20"/>
            <p:cNvSpPr>
              <a:spLocks noChangeArrowheads="1"/>
            </p:cNvSpPr>
            <p:nvPr/>
          </p:nvSpPr>
          <p:spPr bwMode="auto">
            <a:xfrm rot="5400000">
              <a:off x="4179" y="46"/>
              <a:ext cx="493" cy="2225"/>
            </a:xfrm>
            <a:prstGeom prst="cube">
              <a:avLst>
                <a:gd name="adj" fmla="val 181"/>
              </a:avLst>
            </a:prstGeom>
            <a:gradFill rotWithShape="0">
              <a:gsLst>
                <a:gs pos="0">
                  <a:srgbClr val="8CF4EA"/>
                </a:gs>
                <a:gs pos="100000">
                  <a:srgbClr val="8CF4EA">
                    <a:gamma/>
                    <a:tint val="80000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89803" dir="2700000" algn="ctr" rotWithShape="0">
                <a:schemeClr val="tx1"/>
              </a:outerShdw>
            </a:effectLst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49173" name="Rectangle 21"/>
            <p:cNvSpPr>
              <a:spLocks noChangeArrowheads="1"/>
            </p:cNvSpPr>
            <p:nvPr/>
          </p:nvSpPr>
          <p:spPr bwMode="auto">
            <a:xfrm>
              <a:off x="3420" y="912"/>
              <a:ext cx="2007" cy="5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FontTx/>
                <a:buChar char="•"/>
              </a:pPr>
              <a:r>
                <a:rPr lang="en-US" b="1" smtClean="0">
                  <a:solidFill>
                    <a:srgbClr val="000000"/>
                  </a:solidFill>
                  <a:latin typeface="Arial" charset="0"/>
                </a:rPr>
                <a:t> Size, purchasing power, profiles of segments can be measured. </a:t>
              </a:r>
            </a:p>
          </p:txBody>
        </p:sp>
        <p:sp>
          <p:nvSpPr>
            <p:cNvPr id="49174" name="AutoShape 22"/>
            <p:cNvSpPr>
              <a:spLocks noChangeArrowheads="1"/>
            </p:cNvSpPr>
            <p:nvPr/>
          </p:nvSpPr>
          <p:spPr bwMode="auto">
            <a:xfrm>
              <a:off x="3034" y="967"/>
              <a:ext cx="207" cy="342"/>
            </a:xfrm>
            <a:prstGeom prst="rightArrow">
              <a:avLst>
                <a:gd name="adj1" fmla="val 50000"/>
                <a:gd name="adj2" fmla="val 50023"/>
              </a:avLst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49175" name="Group 23"/>
          <p:cNvGrpSpPr>
            <a:grpSpLocks/>
          </p:cNvGrpSpPr>
          <p:nvPr/>
        </p:nvGrpSpPr>
        <p:grpSpPr bwMode="auto">
          <a:xfrm>
            <a:off x="4837113" y="4684713"/>
            <a:ext cx="3956050" cy="1085850"/>
            <a:chOff x="3047" y="2951"/>
            <a:chExt cx="2492" cy="684"/>
          </a:xfrm>
        </p:grpSpPr>
        <p:sp>
          <p:nvSpPr>
            <p:cNvPr id="49176" name="AutoShape 24"/>
            <p:cNvSpPr>
              <a:spLocks noChangeArrowheads="1"/>
            </p:cNvSpPr>
            <p:nvPr/>
          </p:nvSpPr>
          <p:spPr bwMode="auto">
            <a:xfrm rot="5400000">
              <a:off x="4103" y="2162"/>
              <a:ext cx="647" cy="2225"/>
            </a:xfrm>
            <a:prstGeom prst="cube">
              <a:avLst>
                <a:gd name="adj" fmla="val 181"/>
              </a:avLst>
            </a:prstGeom>
            <a:gradFill rotWithShape="0">
              <a:gsLst>
                <a:gs pos="0">
                  <a:srgbClr val="8CF4EA"/>
                </a:gs>
                <a:gs pos="100000">
                  <a:srgbClr val="8CF4EA">
                    <a:gamma/>
                    <a:tint val="80000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89803" dir="2700000" algn="ctr" rotWithShape="0">
                <a:schemeClr val="tx1"/>
              </a:outerShdw>
            </a:effectLst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49177" name="AutoShape 25"/>
            <p:cNvSpPr>
              <a:spLocks noChangeArrowheads="1"/>
            </p:cNvSpPr>
            <p:nvPr/>
          </p:nvSpPr>
          <p:spPr bwMode="auto">
            <a:xfrm>
              <a:off x="3047" y="3031"/>
              <a:ext cx="207" cy="351"/>
            </a:xfrm>
            <a:prstGeom prst="rightArrow">
              <a:avLst>
                <a:gd name="adj1" fmla="val 50000"/>
                <a:gd name="adj2" fmla="val 50023"/>
              </a:avLst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49178" name="Rectangle 26"/>
            <p:cNvSpPr>
              <a:spLocks noChangeArrowheads="1"/>
            </p:cNvSpPr>
            <p:nvPr/>
          </p:nvSpPr>
          <p:spPr bwMode="auto">
            <a:xfrm>
              <a:off x="3402" y="2955"/>
              <a:ext cx="2018" cy="6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r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buFontTx/>
                <a:buChar char="•"/>
              </a:pPr>
              <a:r>
                <a:rPr lang="en-US" b="1" smtClean="0">
                  <a:solidFill>
                    <a:srgbClr val="1C1C1C"/>
                  </a:solidFill>
                  <a:latin typeface="Arial" charset="0"/>
                </a:rPr>
                <a:t> Segments must respond               differently to different marketing mix elements &amp; actions.</a:t>
              </a:r>
            </a:p>
          </p:txBody>
        </p:sp>
      </p:grpSp>
      <p:grpSp>
        <p:nvGrpSpPr>
          <p:cNvPr id="49179" name="Group 27"/>
          <p:cNvGrpSpPr>
            <a:grpSpLocks/>
          </p:cNvGrpSpPr>
          <p:nvPr/>
        </p:nvGrpSpPr>
        <p:grpSpPr bwMode="auto">
          <a:xfrm>
            <a:off x="4868863" y="5888038"/>
            <a:ext cx="3930650" cy="795337"/>
            <a:chOff x="3067" y="3709"/>
            <a:chExt cx="2476" cy="501"/>
          </a:xfrm>
        </p:grpSpPr>
        <p:sp>
          <p:nvSpPr>
            <p:cNvPr id="49180" name="AutoShape 28"/>
            <p:cNvSpPr>
              <a:spLocks noChangeArrowheads="1"/>
            </p:cNvSpPr>
            <p:nvPr/>
          </p:nvSpPr>
          <p:spPr bwMode="auto">
            <a:xfrm rot="5400000">
              <a:off x="4184" y="2843"/>
              <a:ext cx="493" cy="2225"/>
            </a:xfrm>
            <a:prstGeom prst="cube">
              <a:avLst>
                <a:gd name="adj" fmla="val 181"/>
              </a:avLst>
            </a:prstGeom>
            <a:gradFill rotWithShape="0">
              <a:gsLst>
                <a:gs pos="0">
                  <a:srgbClr val="8CF4EA"/>
                </a:gs>
                <a:gs pos="100000">
                  <a:srgbClr val="8CF4EA">
                    <a:gamma/>
                    <a:tint val="80000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89803" dir="2700000" algn="ctr" rotWithShape="0">
                <a:schemeClr val="tx1"/>
              </a:outerShdw>
            </a:effectLst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49181" name="AutoShape 29"/>
            <p:cNvSpPr>
              <a:spLocks noChangeArrowheads="1"/>
            </p:cNvSpPr>
            <p:nvPr/>
          </p:nvSpPr>
          <p:spPr bwMode="auto">
            <a:xfrm>
              <a:off x="3067" y="3859"/>
              <a:ext cx="176" cy="351"/>
            </a:xfrm>
            <a:prstGeom prst="rightArrow">
              <a:avLst>
                <a:gd name="adj1" fmla="val 50000"/>
                <a:gd name="adj2" fmla="val 50023"/>
              </a:avLst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49182" name="Rectangle 30"/>
            <p:cNvSpPr>
              <a:spLocks noChangeArrowheads="1"/>
            </p:cNvSpPr>
            <p:nvPr/>
          </p:nvSpPr>
          <p:spPr bwMode="auto">
            <a:xfrm>
              <a:off x="3367" y="3728"/>
              <a:ext cx="203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FontTx/>
                <a:buChar char="•"/>
              </a:pPr>
              <a:r>
                <a:rPr lang="en-US" b="1" smtClean="0">
                  <a:solidFill>
                    <a:srgbClr val="000000"/>
                  </a:solidFill>
                  <a:latin typeface="Arial" charset="0"/>
                </a:rPr>
                <a:t> Must be able to attract and                                    serve the segments.</a:t>
              </a:r>
            </a:p>
          </p:txBody>
        </p:sp>
      </p:grpSp>
      <p:sp>
        <p:nvSpPr>
          <p:cNvPr id="49183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Effective Segmentation</a:t>
            </a:r>
          </a:p>
        </p:txBody>
      </p:sp>
    </p:spTree>
    <p:extLst>
      <p:ext uri="{BB962C8B-B14F-4D97-AF65-F5344CB8AC3E}">
        <p14:creationId xmlns:p14="http://schemas.microsoft.com/office/powerpoint/2010/main" val="3886656994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9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9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9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9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9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 animBg="1" autoUpdateAnimBg="0"/>
      <p:bldP spid="49157" grpId="0" animBg="1" autoUpdateAnimBg="0"/>
      <p:bldP spid="49158" grpId="0" animBg="1" autoUpdateAnimBg="0"/>
      <p:bldP spid="49159" grpId="0" animBg="1" autoUpdateAnimBg="0"/>
      <p:bldP spid="49170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/>
              <a:t>Bases for Segmenting Consumer Markets</a:t>
            </a:r>
          </a:p>
        </p:txBody>
      </p:sp>
      <p:grpSp>
        <p:nvGrpSpPr>
          <p:cNvPr id="166915" name="Group 3"/>
          <p:cNvGrpSpPr>
            <a:grpSpLocks/>
          </p:cNvGrpSpPr>
          <p:nvPr/>
        </p:nvGrpSpPr>
        <p:grpSpPr bwMode="auto">
          <a:xfrm>
            <a:off x="3929063" y="4894263"/>
            <a:ext cx="4983162" cy="1700212"/>
            <a:chOff x="2491" y="2882"/>
            <a:chExt cx="3139" cy="1071"/>
          </a:xfrm>
        </p:grpSpPr>
        <p:grpSp>
          <p:nvGrpSpPr>
            <p:cNvPr id="166916" name="Group 4"/>
            <p:cNvGrpSpPr>
              <a:grpSpLocks/>
            </p:cNvGrpSpPr>
            <p:nvPr/>
          </p:nvGrpSpPr>
          <p:grpSpPr bwMode="auto">
            <a:xfrm>
              <a:off x="2491" y="2882"/>
              <a:ext cx="3139" cy="1071"/>
              <a:chOff x="2491" y="2882"/>
              <a:chExt cx="3139" cy="1071"/>
            </a:xfrm>
          </p:grpSpPr>
          <p:sp>
            <p:nvSpPr>
              <p:cNvPr id="166917" name="Rectangle 5"/>
              <p:cNvSpPr>
                <a:spLocks noChangeArrowheads="1"/>
              </p:cNvSpPr>
              <p:nvPr/>
            </p:nvSpPr>
            <p:spPr bwMode="auto">
              <a:xfrm>
                <a:off x="3107" y="3012"/>
                <a:ext cx="2032" cy="847"/>
              </a:xfrm>
              <a:prstGeom prst="rect">
                <a:avLst/>
              </a:prstGeom>
              <a:gradFill rotWithShape="0">
                <a:gsLst>
                  <a:gs pos="0">
                    <a:srgbClr val="DBFFB8">
                      <a:gamma/>
                      <a:tint val="70196"/>
                      <a:invGamma/>
                    </a:srgbClr>
                  </a:gs>
                  <a:gs pos="100000">
                    <a:srgbClr val="DBFFB8"/>
                  </a:gs>
                </a:gsLst>
                <a:lin ang="1890000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tx1"/>
                </a:outerShdw>
              </a:effec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6918" name="Rectangle 6"/>
              <p:cNvSpPr>
                <a:spLocks noChangeArrowheads="1"/>
              </p:cNvSpPr>
              <p:nvPr/>
            </p:nvSpPr>
            <p:spPr bwMode="auto">
              <a:xfrm>
                <a:off x="3302" y="3378"/>
                <a:ext cx="1762" cy="36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88" tIns="44450" rIns="90488" bIns="44450">
                <a:spAutoFit/>
              </a:bodyPr>
              <a:lstStyle/>
              <a:p>
                <a:pPr eaLnBrk="0" fontAlgn="base" hangingPunct="0">
                  <a:lnSpc>
                    <a:spcPct val="90000"/>
                  </a:lnSpc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b="1" smtClean="0">
                    <a:solidFill>
                      <a:srgbClr val="1C1C1C"/>
                    </a:solidFill>
                    <a:latin typeface="Arial" charset="0"/>
                  </a:rPr>
                  <a:t>Occasions, Benefits, Uses, or Attitudes</a:t>
                </a:r>
              </a:p>
            </p:txBody>
          </p:sp>
          <p:grpSp>
            <p:nvGrpSpPr>
              <p:cNvPr id="166919" name="Group 7"/>
              <p:cNvGrpSpPr>
                <a:grpSpLocks/>
              </p:cNvGrpSpPr>
              <p:nvPr/>
            </p:nvGrpSpPr>
            <p:grpSpPr bwMode="auto">
              <a:xfrm>
                <a:off x="4255" y="2882"/>
                <a:ext cx="1375" cy="460"/>
                <a:chOff x="4203" y="3546"/>
                <a:chExt cx="1375" cy="460"/>
              </a:xfrm>
            </p:grpSpPr>
            <p:grpSp>
              <p:nvGrpSpPr>
                <p:cNvPr id="166920" name="Group 8"/>
                <p:cNvGrpSpPr>
                  <a:grpSpLocks/>
                </p:cNvGrpSpPr>
                <p:nvPr/>
              </p:nvGrpSpPr>
              <p:grpSpPr bwMode="auto">
                <a:xfrm>
                  <a:off x="4203" y="3546"/>
                  <a:ext cx="888" cy="404"/>
                  <a:chOff x="4203" y="3546"/>
                  <a:chExt cx="888" cy="404"/>
                </a:xfrm>
              </p:grpSpPr>
              <p:grpSp>
                <p:nvGrpSpPr>
                  <p:cNvPr id="166921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4523" y="3546"/>
                    <a:ext cx="314" cy="109"/>
                    <a:chOff x="4523" y="3546"/>
                    <a:chExt cx="314" cy="109"/>
                  </a:xfrm>
                </p:grpSpPr>
                <p:grpSp>
                  <p:nvGrpSpPr>
                    <p:cNvPr id="166922" name="Group 1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561" y="3546"/>
                      <a:ext cx="120" cy="97"/>
                      <a:chOff x="4561" y="3546"/>
                      <a:chExt cx="120" cy="97"/>
                    </a:xfrm>
                  </p:grpSpPr>
                  <p:sp>
                    <p:nvSpPr>
                      <p:cNvPr id="166923" name="Freeform 1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585" y="3546"/>
                        <a:ext cx="96" cy="91"/>
                      </a:xfrm>
                      <a:custGeom>
                        <a:avLst/>
                        <a:gdLst>
                          <a:gd name="T0" fmla="*/ 20 w 96"/>
                          <a:gd name="T1" fmla="*/ 0 h 91"/>
                          <a:gd name="T2" fmla="*/ 36 w 96"/>
                          <a:gd name="T3" fmla="*/ 15 h 91"/>
                          <a:gd name="T4" fmla="*/ 49 w 96"/>
                          <a:gd name="T5" fmla="*/ 29 h 91"/>
                          <a:gd name="T6" fmla="*/ 57 w 96"/>
                          <a:gd name="T7" fmla="*/ 47 h 91"/>
                          <a:gd name="T8" fmla="*/ 60 w 96"/>
                          <a:gd name="T9" fmla="*/ 56 h 91"/>
                          <a:gd name="T10" fmla="*/ 71 w 96"/>
                          <a:gd name="T11" fmla="*/ 68 h 91"/>
                          <a:gd name="T12" fmla="*/ 95 w 96"/>
                          <a:gd name="T13" fmla="*/ 80 h 91"/>
                          <a:gd name="T14" fmla="*/ 62 w 96"/>
                          <a:gd name="T15" fmla="*/ 90 h 91"/>
                          <a:gd name="T16" fmla="*/ 40 w 96"/>
                          <a:gd name="T17" fmla="*/ 75 h 91"/>
                          <a:gd name="T18" fmla="*/ 31 w 96"/>
                          <a:gd name="T19" fmla="*/ 60 h 91"/>
                          <a:gd name="T20" fmla="*/ 27 w 96"/>
                          <a:gd name="T21" fmla="*/ 49 h 91"/>
                          <a:gd name="T22" fmla="*/ 18 w 96"/>
                          <a:gd name="T23" fmla="*/ 31 h 91"/>
                          <a:gd name="T24" fmla="*/ 0 w 96"/>
                          <a:gd name="T25" fmla="*/ 19 h 91"/>
                          <a:gd name="T26" fmla="*/ 20 w 96"/>
                          <a:gd name="T27" fmla="*/ 0 h 91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</a:cxnLst>
                        <a:rect l="0" t="0" r="r" b="b"/>
                        <a:pathLst>
                          <a:path w="96" h="91">
                            <a:moveTo>
                              <a:pt x="20" y="0"/>
                            </a:moveTo>
                            <a:lnTo>
                              <a:pt x="36" y="15"/>
                            </a:lnTo>
                            <a:lnTo>
                              <a:pt x="49" y="29"/>
                            </a:lnTo>
                            <a:lnTo>
                              <a:pt x="57" y="47"/>
                            </a:lnTo>
                            <a:lnTo>
                              <a:pt x="60" y="56"/>
                            </a:lnTo>
                            <a:lnTo>
                              <a:pt x="71" y="68"/>
                            </a:lnTo>
                            <a:lnTo>
                              <a:pt x="95" y="80"/>
                            </a:lnTo>
                            <a:lnTo>
                              <a:pt x="62" y="90"/>
                            </a:lnTo>
                            <a:lnTo>
                              <a:pt x="40" y="75"/>
                            </a:lnTo>
                            <a:lnTo>
                              <a:pt x="31" y="60"/>
                            </a:lnTo>
                            <a:lnTo>
                              <a:pt x="27" y="49"/>
                            </a:lnTo>
                            <a:lnTo>
                              <a:pt x="18" y="31"/>
                            </a:lnTo>
                            <a:lnTo>
                              <a:pt x="0" y="19"/>
                            </a:lnTo>
                            <a:lnTo>
                              <a:pt x="20" y="0"/>
                            </a:lnTo>
                          </a:path>
                        </a:pathLst>
                      </a:custGeom>
                      <a:solidFill>
                        <a:srgbClr val="00E000"/>
                      </a:solidFill>
                      <a:ln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6924" name="Freeform 1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561" y="3546"/>
                        <a:ext cx="109" cy="97"/>
                      </a:xfrm>
                      <a:custGeom>
                        <a:avLst/>
                        <a:gdLst>
                          <a:gd name="T0" fmla="*/ 80 w 109"/>
                          <a:gd name="T1" fmla="*/ 96 h 97"/>
                          <a:gd name="T2" fmla="*/ 35 w 109"/>
                          <a:gd name="T3" fmla="*/ 91 h 97"/>
                          <a:gd name="T4" fmla="*/ 17 w 109"/>
                          <a:gd name="T5" fmla="*/ 80 h 97"/>
                          <a:gd name="T6" fmla="*/ 5 w 109"/>
                          <a:gd name="T7" fmla="*/ 62 h 97"/>
                          <a:gd name="T8" fmla="*/ 0 w 109"/>
                          <a:gd name="T9" fmla="*/ 42 h 97"/>
                          <a:gd name="T10" fmla="*/ 4 w 109"/>
                          <a:gd name="T11" fmla="*/ 21 h 97"/>
                          <a:gd name="T12" fmla="*/ 13 w 109"/>
                          <a:gd name="T13" fmla="*/ 11 h 97"/>
                          <a:gd name="T14" fmla="*/ 43 w 109"/>
                          <a:gd name="T15" fmla="*/ 0 h 97"/>
                          <a:gd name="T16" fmla="*/ 31 w 109"/>
                          <a:gd name="T17" fmla="*/ 24 h 97"/>
                          <a:gd name="T18" fmla="*/ 28 w 109"/>
                          <a:gd name="T19" fmla="*/ 43 h 97"/>
                          <a:gd name="T20" fmla="*/ 35 w 109"/>
                          <a:gd name="T21" fmla="*/ 64 h 97"/>
                          <a:gd name="T22" fmla="*/ 50 w 109"/>
                          <a:gd name="T23" fmla="*/ 74 h 97"/>
                          <a:gd name="T24" fmla="*/ 73 w 109"/>
                          <a:gd name="T25" fmla="*/ 81 h 97"/>
                          <a:gd name="T26" fmla="*/ 108 w 109"/>
                          <a:gd name="T27" fmla="*/ 85 h 97"/>
                          <a:gd name="T28" fmla="*/ 80 w 109"/>
                          <a:gd name="T29" fmla="*/ 96 h 9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</a:cxnLst>
                        <a:rect l="0" t="0" r="r" b="b"/>
                        <a:pathLst>
                          <a:path w="109" h="97">
                            <a:moveTo>
                              <a:pt x="80" y="96"/>
                            </a:moveTo>
                            <a:lnTo>
                              <a:pt x="35" y="91"/>
                            </a:lnTo>
                            <a:lnTo>
                              <a:pt x="17" y="80"/>
                            </a:lnTo>
                            <a:lnTo>
                              <a:pt x="5" y="62"/>
                            </a:lnTo>
                            <a:lnTo>
                              <a:pt x="0" y="42"/>
                            </a:lnTo>
                            <a:lnTo>
                              <a:pt x="4" y="21"/>
                            </a:lnTo>
                            <a:lnTo>
                              <a:pt x="13" y="11"/>
                            </a:lnTo>
                            <a:lnTo>
                              <a:pt x="43" y="0"/>
                            </a:lnTo>
                            <a:lnTo>
                              <a:pt x="31" y="24"/>
                            </a:lnTo>
                            <a:lnTo>
                              <a:pt x="28" y="43"/>
                            </a:lnTo>
                            <a:lnTo>
                              <a:pt x="35" y="64"/>
                            </a:lnTo>
                            <a:lnTo>
                              <a:pt x="50" y="74"/>
                            </a:lnTo>
                            <a:lnTo>
                              <a:pt x="73" y="81"/>
                            </a:lnTo>
                            <a:lnTo>
                              <a:pt x="108" y="85"/>
                            </a:lnTo>
                            <a:lnTo>
                              <a:pt x="80" y="96"/>
                            </a:lnTo>
                          </a:path>
                        </a:pathLst>
                      </a:custGeom>
                      <a:solidFill>
                        <a:srgbClr val="40FF40"/>
                      </a:solidFill>
                      <a:ln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6925" name="Group 1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523" y="3562"/>
                      <a:ext cx="143" cy="90"/>
                      <a:chOff x="4523" y="3562"/>
                      <a:chExt cx="143" cy="90"/>
                    </a:xfrm>
                  </p:grpSpPr>
                  <p:sp>
                    <p:nvSpPr>
                      <p:cNvPr id="166926" name="Freeform 1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527" y="3562"/>
                        <a:ext cx="139" cy="84"/>
                      </a:xfrm>
                      <a:custGeom>
                        <a:avLst/>
                        <a:gdLst>
                          <a:gd name="T0" fmla="*/ 28 w 139"/>
                          <a:gd name="T1" fmla="*/ 0 h 84"/>
                          <a:gd name="T2" fmla="*/ 49 w 139"/>
                          <a:gd name="T3" fmla="*/ 8 h 84"/>
                          <a:gd name="T4" fmla="*/ 71 w 139"/>
                          <a:gd name="T5" fmla="*/ 33 h 84"/>
                          <a:gd name="T6" fmla="*/ 77 w 139"/>
                          <a:gd name="T7" fmla="*/ 52 h 84"/>
                          <a:gd name="T8" fmla="*/ 88 w 139"/>
                          <a:gd name="T9" fmla="*/ 64 h 84"/>
                          <a:gd name="T10" fmla="*/ 138 w 139"/>
                          <a:gd name="T11" fmla="*/ 72 h 84"/>
                          <a:gd name="T12" fmla="*/ 118 w 139"/>
                          <a:gd name="T13" fmla="*/ 83 h 84"/>
                          <a:gd name="T14" fmla="*/ 67 w 139"/>
                          <a:gd name="T15" fmla="*/ 77 h 84"/>
                          <a:gd name="T16" fmla="*/ 50 w 139"/>
                          <a:gd name="T17" fmla="*/ 65 h 84"/>
                          <a:gd name="T18" fmla="*/ 47 w 139"/>
                          <a:gd name="T19" fmla="*/ 38 h 84"/>
                          <a:gd name="T20" fmla="*/ 35 w 139"/>
                          <a:gd name="T21" fmla="*/ 28 h 84"/>
                          <a:gd name="T22" fmla="*/ 0 w 139"/>
                          <a:gd name="T23" fmla="*/ 16 h 84"/>
                          <a:gd name="T24" fmla="*/ 28 w 139"/>
                          <a:gd name="T25" fmla="*/ 0 h 8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</a:cxnLst>
                        <a:rect l="0" t="0" r="r" b="b"/>
                        <a:pathLst>
                          <a:path w="139" h="84">
                            <a:moveTo>
                              <a:pt x="28" y="0"/>
                            </a:moveTo>
                            <a:lnTo>
                              <a:pt x="49" y="8"/>
                            </a:lnTo>
                            <a:lnTo>
                              <a:pt x="71" y="33"/>
                            </a:lnTo>
                            <a:lnTo>
                              <a:pt x="77" y="52"/>
                            </a:lnTo>
                            <a:lnTo>
                              <a:pt x="88" y="64"/>
                            </a:lnTo>
                            <a:lnTo>
                              <a:pt x="138" y="72"/>
                            </a:lnTo>
                            <a:lnTo>
                              <a:pt x="118" y="83"/>
                            </a:lnTo>
                            <a:lnTo>
                              <a:pt x="67" y="77"/>
                            </a:lnTo>
                            <a:lnTo>
                              <a:pt x="50" y="65"/>
                            </a:lnTo>
                            <a:lnTo>
                              <a:pt x="47" y="38"/>
                            </a:lnTo>
                            <a:lnTo>
                              <a:pt x="35" y="28"/>
                            </a:lnTo>
                            <a:lnTo>
                              <a:pt x="0" y="16"/>
                            </a:lnTo>
                            <a:lnTo>
                              <a:pt x="28" y="0"/>
                            </a:lnTo>
                          </a:path>
                        </a:pathLst>
                      </a:custGeom>
                      <a:solidFill>
                        <a:srgbClr val="00C000"/>
                      </a:solidFill>
                      <a:ln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6927" name="Freeform 1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523" y="3562"/>
                        <a:ext cx="141" cy="90"/>
                      </a:xfrm>
                      <a:custGeom>
                        <a:avLst/>
                        <a:gdLst>
                          <a:gd name="T0" fmla="*/ 140 w 141"/>
                          <a:gd name="T1" fmla="*/ 71 h 90"/>
                          <a:gd name="T2" fmla="*/ 90 w 141"/>
                          <a:gd name="T3" fmla="*/ 69 h 90"/>
                          <a:gd name="T4" fmla="*/ 68 w 141"/>
                          <a:gd name="T5" fmla="*/ 65 h 90"/>
                          <a:gd name="T6" fmla="*/ 42 w 141"/>
                          <a:gd name="T7" fmla="*/ 53 h 90"/>
                          <a:gd name="T8" fmla="*/ 33 w 141"/>
                          <a:gd name="T9" fmla="*/ 41 h 90"/>
                          <a:gd name="T10" fmla="*/ 26 w 141"/>
                          <a:gd name="T11" fmla="*/ 11 h 90"/>
                          <a:gd name="T12" fmla="*/ 33 w 141"/>
                          <a:gd name="T13" fmla="*/ 0 h 90"/>
                          <a:gd name="T14" fmla="*/ 4 w 141"/>
                          <a:gd name="T15" fmla="*/ 16 h 90"/>
                          <a:gd name="T16" fmla="*/ 0 w 141"/>
                          <a:gd name="T17" fmla="*/ 31 h 90"/>
                          <a:gd name="T18" fmla="*/ 4 w 141"/>
                          <a:gd name="T19" fmla="*/ 49 h 90"/>
                          <a:gd name="T20" fmla="*/ 11 w 141"/>
                          <a:gd name="T21" fmla="*/ 61 h 90"/>
                          <a:gd name="T22" fmla="*/ 28 w 141"/>
                          <a:gd name="T23" fmla="*/ 73 h 90"/>
                          <a:gd name="T24" fmla="*/ 59 w 141"/>
                          <a:gd name="T25" fmla="*/ 81 h 90"/>
                          <a:gd name="T26" fmla="*/ 97 w 141"/>
                          <a:gd name="T27" fmla="*/ 87 h 90"/>
                          <a:gd name="T28" fmla="*/ 132 w 141"/>
                          <a:gd name="T29" fmla="*/ 89 h 90"/>
                          <a:gd name="T30" fmla="*/ 140 w 141"/>
                          <a:gd name="T31" fmla="*/ 71 h 9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</a:cxnLst>
                        <a:rect l="0" t="0" r="r" b="b"/>
                        <a:pathLst>
                          <a:path w="141" h="90">
                            <a:moveTo>
                              <a:pt x="140" y="71"/>
                            </a:moveTo>
                            <a:lnTo>
                              <a:pt x="90" y="69"/>
                            </a:lnTo>
                            <a:lnTo>
                              <a:pt x="68" y="65"/>
                            </a:lnTo>
                            <a:lnTo>
                              <a:pt x="42" y="53"/>
                            </a:lnTo>
                            <a:lnTo>
                              <a:pt x="33" y="41"/>
                            </a:lnTo>
                            <a:lnTo>
                              <a:pt x="26" y="11"/>
                            </a:lnTo>
                            <a:lnTo>
                              <a:pt x="33" y="0"/>
                            </a:lnTo>
                            <a:lnTo>
                              <a:pt x="4" y="16"/>
                            </a:lnTo>
                            <a:lnTo>
                              <a:pt x="0" y="31"/>
                            </a:lnTo>
                            <a:lnTo>
                              <a:pt x="4" y="49"/>
                            </a:lnTo>
                            <a:lnTo>
                              <a:pt x="11" y="61"/>
                            </a:lnTo>
                            <a:lnTo>
                              <a:pt x="28" y="73"/>
                            </a:lnTo>
                            <a:lnTo>
                              <a:pt x="59" y="81"/>
                            </a:lnTo>
                            <a:lnTo>
                              <a:pt x="97" y="87"/>
                            </a:lnTo>
                            <a:lnTo>
                              <a:pt x="132" y="89"/>
                            </a:lnTo>
                            <a:lnTo>
                              <a:pt x="140" y="71"/>
                            </a:lnTo>
                          </a:path>
                        </a:pathLst>
                      </a:custGeom>
                      <a:solidFill>
                        <a:srgbClr val="40FF40"/>
                      </a:solidFill>
                      <a:ln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6928" name="Group 1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717" y="3549"/>
                      <a:ext cx="120" cy="97"/>
                      <a:chOff x="4717" y="3549"/>
                      <a:chExt cx="120" cy="97"/>
                    </a:xfrm>
                  </p:grpSpPr>
                  <p:sp>
                    <p:nvSpPr>
                      <p:cNvPr id="166929" name="Freeform 1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17" y="3549"/>
                        <a:ext cx="96" cy="91"/>
                      </a:xfrm>
                      <a:custGeom>
                        <a:avLst/>
                        <a:gdLst>
                          <a:gd name="T0" fmla="*/ 75 w 96"/>
                          <a:gd name="T1" fmla="*/ 0 h 91"/>
                          <a:gd name="T2" fmla="*/ 59 w 96"/>
                          <a:gd name="T3" fmla="*/ 15 h 91"/>
                          <a:gd name="T4" fmla="*/ 46 w 96"/>
                          <a:gd name="T5" fmla="*/ 29 h 91"/>
                          <a:gd name="T6" fmla="*/ 38 w 96"/>
                          <a:gd name="T7" fmla="*/ 48 h 91"/>
                          <a:gd name="T8" fmla="*/ 35 w 96"/>
                          <a:gd name="T9" fmla="*/ 56 h 91"/>
                          <a:gd name="T10" fmla="*/ 24 w 96"/>
                          <a:gd name="T11" fmla="*/ 68 h 91"/>
                          <a:gd name="T12" fmla="*/ 0 w 96"/>
                          <a:gd name="T13" fmla="*/ 80 h 91"/>
                          <a:gd name="T14" fmla="*/ 33 w 96"/>
                          <a:gd name="T15" fmla="*/ 90 h 91"/>
                          <a:gd name="T16" fmla="*/ 55 w 96"/>
                          <a:gd name="T17" fmla="*/ 75 h 91"/>
                          <a:gd name="T18" fmla="*/ 64 w 96"/>
                          <a:gd name="T19" fmla="*/ 60 h 91"/>
                          <a:gd name="T20" fmla="*/ 68 w 96"/>
                          <a:gd name="T21" fmla="*/ 49 h 91"/>
                          <a:gd name="T22" fmla="*/ 77 w 96"/>
                          <a:gd name="T23" fmla="*/ 31 h 91"/>
                          <a:gd name="T24" fmla="*/ 95 w 96"/>
                          <a:gd name="T25" fmla="*/ 19 h 91"/>
                          <a:gd name="T26" fmla="*/ 75 w 96"/>
                          <a:gd name="T27" fmla="*/ 0 h 91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</a:cxnLst>
                        <a:rect l="0" t="0" r="r" b="b"/>
                        <a:pathLst>
                          <a:path w="96" h="91">
                            <a:moveTo>
                              <a:pt x="75" y="0"/>
                            </a:moveTo>
                            <a:lnTo>
                              <a:pt x="59" y="15"/>
                            </a:lnTo>
                            <a:lnTo>
                              <a:pt x="46" y="29"/>
                            </a:lnTo>
                            <a:lnTo>
                              <a:pt x="38" y="48"/>
                            </a:lnTo>
                            <a:lnTo>
                              <a:pt x="35" y="56"/>
                            </a:lnTo>
                            <a:lnTo>
                              <a:pt x="24" y="68"/>
                            </a:lnTo>
                            <a:lnTo>
                              <a:pt x="0" y="80"/>
                            </a:lnTo>
                            <a:lnTo>
                              <a:pt x="33" y="90"/>
                            </a:lnTo>
                            <a:lnTo>
                              <a:pt x="55" y="75"/>
                            </a:lnTo>
                            <a:lnTo>
                              <a:pt x="64" y="60"/>
                            </a:lnTo>
                            <a:lnTo>
                              <a:pt x="68" y="49"/>
                            </a:lnTo>
                            <a:lnTo>
                              <a:pt x="77" y="31"/>
                            </a:lnTo>
                            <a:lnTo>
                              <a:pt x="95" y="19"/>
                            </a:lnTo>
                            <a:lnTo>
                              <a:pt x="75" y="0"/>
                            </a:lnTo>
                          </a:path>
                        </a:pathLst>
                      </a:custGeom>
                      <a:solidFill>
                        <a:srgbClr val="00E000"/>
                      </a:solidFill>
                      <a:ln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6930" name="Freeform 1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29" y="3549"/>
                        <a:ext cx="108" cy="97"/>
                      </a:xfrm>
                      <a:custGeom>
                        <a:avLst/>
                        <a:gdLst>
                          <a:gd name="T0" fmla="*/ 28 w 108"/>
                          <a:gd name="T1" fmla="*/ 96 h 97"/>
                          <a:gd name="T2" fmla="*/ 72 w 108"/>
                          <a:gd name="T3" fmla="*/ 91 h 97"/>
                          <a:gd name="T4" fmla="*/ 91 w 108"/>
                          <a:gd name="T5" fmla="*/ 80 h 97"/>
                          <a:gd name="T6" fmla="*/ 101 w 108"/>
                          <a:gd name="T7" fmla="*/ 62 h 97"/>
                          <a:gd name="T8" fmla="*/ 107 w 108"/>
                          <a:gd name="T9" fmla="*/ 42 h 97"/>
                          <a:gd name="T10" fmla="*/ 103 w 108"/>
                          <a:gd name="T11" fmla="*/ 22 h 97"/>
                          <a:gd name="T12" fmla="*/ 94 w 108"/>
                          <a:gd name="T13" fmla="*/ 11 h 97"/>
                          <a:gd name="T14" fmla="*/ 65 w 108"/>
                          <a:gd name="T15" fmla="*/ 0 h 97"/>
                          <a:gd name="T16" fmla="*/ 76 w 108"/>
                          <a:gd name="T17" fmla="*/ 24 h 97"/>
                          <a:gd name="T18" fmla="*/ 79 w 108"/>
                          <a:gd name="T19" fmla="*/ 43 h 97"/>
                          <a:gd name="T20" fmla="*/ 72 w 108"/>
                          <a:gd name="T21" fmla="*/ 65 h 97"/>
                          <a:gd name="T22" fmla="*/ 57 w 108"/>
                          <a:gd name="T23" fmla="*/ 74 h 97"/>
                          <a:gd name="T24" fmla="*/ 35 w 108"/>
                          <a:gd name="T25" fmla="*/ 81 h 97"/>
                          <a:gd name="T26" fmla="*/ 0 w 108"/>
                          <a:gd name="T27" fmla="*/ 85 h 97"/>
                          <a:gd name="T28" fmla="*/ 28 w 108"/>
                          <a:gd name="T29" fmla="*/ 96 h 9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</a:cxnLst>
                        <a:rect l="0" t="0" r="r" b="b"/>
                        <a:pathLst>
                          <a:path w="108" h="97">
                            <a:moveTo>
                              <a:pt x="28" y="96"/>
                            </a:moveTo>
                            <a:lnTo>
                              <a:pt x="72" y="91"/>
                            </a:lnTo>
                            <a:lnTo>
                              <a:pt x="91" y="80"/>
                            </a:lnTo>
                            <a:lnTo>
                              <a:pt x="101" y="62"/>
                            </a:lnTo>
                            <a:lnTo>
                              <a:pt x="107" y="42"/>
                            </a:lnTo>
                            <a:lnTo>
                              <a:pt x="103" y="22"/>
                            </a:lnTo>
                            <a:lnTo>
                              <a:pt x="94" y="11"/>
                            </a:lnTo>
                            <a:lnTo>
                              <a:pt x="65" y="0"/>
                            </a:lnTo>
                            <a:lnTo>
                              <a:pt x="76" y="24"/>
                            </a:lnTo>
                            <a:lnTo>
                              <a:pt x="79" y="43"/>
                            </a:lnTo>
                            <a:lnTo>
                              <a:pt x="72" y="65"/>
                            </a:lnTo>
                            <a:lnTo>
                              <a:pt x="57" y="74"/>
                            </a:lnTo>
                            <a:lnTo>
                              <a:pt x="35" y="81"/>
                            </a:lnTo>
                            <a:lnTo>
                              <a:pt x="0" y="85"/>
                            </a:lnTo>
                            <a:lnTo>
                              <a:pt x="28" y="96"/>
                            </a:lnTo>
                          </a:path>
                        </a:pathLst>
                      </a:custGeom>
                      <a:solidFill>
                        <a:srgbClr val="40FF40"/>
                      </a:solidFill>
                      <a:ln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6931" name="Group 1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84" y="3564"/>
                      <a:ext cx="144" cy="89"/>
                      <a:chOff x="4684" y="3564"/>
                      <a:chExt cx="144" cy="89"/>
                    </a:xfrm>
                  </p:grpSpPr>
                  <p:sp>
                    <p:nvSpPr>
                      <p:cNvPr id="166932" name="Freeform 2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84" y="3564"/>
                        <a:ext cx="139" cy="83"/>
                      </a:xfrm>
                      <a:custGeom>
                        <a:avLst/>
                        <a:gdLst>
                          <a:gd name="T0" fmla="*/ 110 w 139"/>
                          <a:gd name="T1" fmla="*/ 0 h 83"/>
                          <a:gd name="T2" fmla="*/ 90 w 139"/>
                          <a:gd name="T3" fmla="*/ 7 h 83"/>
                          <a:gd name="T4" fmla="*/ 67 w 139"/>
                          <a:gd name="T5" fmla="*/ 32 h 83"/>
                          <a:gd name="T6" fmla="*/ 62 w 139"/>
                          <a:gd name="T7" fmla="*/ 51 h 83"/>
                          <a:gd name="T8" fmla="*/ 50 w 139"/>
                          <a:gd name="T9" fmla="*/ 63 h 83"/>
                          <a:gd name="T10" fmla="*/ 0 w 139"/>
                          <a:gd name="T11" fmla="*/ 71 h 83"/>
                          <a:gd name="T12" fmla="*/ 21 w 139"/>
                          <a:gd name="T13" fmla="*/ 82 h 83"/>
                          <a:gd name="T14" fmla="*/ 71 w 139"/>
                          <a:gd name="T15" fmla="*/ 76 h 83"/>
                          <a:gd name="T16" fmla="*/ 88 w 139"/>
                          <a:gd name="T17" fmla="*/ 65 h 83"/>
                          <a:gd name="T18" fmla="*/ 92 w 139"/>
                          <a:gd name="T19" fmla="*/ 37 h 83"/>
                          <a:gd name="T20" fmla="*/ 103 w 139"/>
                          <a:gd name="T21" fmla="*/ 27 h 83"/>
                          <a:gd name="T22" fmla="*/ 138 w 139"/>
                          <a:gd name="T23" fmla="*/ 16 h 83"/>
                          <a:gd name="T24" fmla="*/ 110 w 139"/>
                          <a:gd name="T25" fmla="*/ 0 h 83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</a:cxnLst>
                        <a:rect l="0" t="0" r="r" b="b"/>
                        <a:pathLst>
                          <a:path w="139" h="83">
                            <a:moveTo>
                              <a:pt x="110" y="0"/>
                            </a:moveTo>
                            <a:lnTo>
                              <a:pt x="90" y="7"/>
                            </a:lnTo>
                            <a:lnTo>
                              <a:pt x="67" y="32"/>
                            </a:lnTo>
                            <a:lnTo>
                              <a:pt x="62" y="51"/>
                            </a:lnTo>
                            <a:lnTo>
                              <a:pt x="50" y="63"/>
                            </a:lnTo>
                            <a:lnTo>
                              <a:pt x="0" y="71"/>
                            </a:lnTo>
                            <a:lnTo>
                              <a:pt x="21" y="82"/>
                            </a:lnTo>
                            <a:lnTo>
                              <a:pt x="71" y="76"/>
                            </a:lnTo>
                            <a:lnTo>
                              <a:pt x="88" y="65"/>
                            </a:lnTo>
                            <a:lnTo>
                              <a:pt x="92" y="37"/>
                            </a:lnTo>
                            <a:lnTo>
                              <a:pt x="103" y="27"/>
                            </a:lnTo>
                            <a:lnTo>
                              <a:pt x="138" y="16"/>
                            </a:lnTo>
                            <a:lnTo>
                              <a:pt x="110" y="0"/>
                            </a:lnTo>
                          </a:path>
                        </a:pathLst>
                      </a:custGeom>
                      <a:solidFill>
                        <a:srgbClr val="00C000"/>
                      </a:solidFill>
                      <a:ln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6933" name="Freeform 2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86" y="3564"/>
                        <a:ext cx="142" cy="89"/>
                      </a:xfrm>
                      <a:custGeom>
                        <a:avLst/>
                        <a:gdLst>
                          <a:gd name="T0" fmla="*/ 0 w 142"/>
                          <a:gd name="T1" fmla="*/ 71 h 89"/>
                          <a:gd name="T2" fmla="*/ 50 w 142"/>
                          <a:gd name="T3" fmla="*/ 68 h 89"/>
                          <a:gd name="T4" fmla="*/ 72 w 142"/>
                          <a:gd name="T5" fmla="*/ 65 h 89"/>
                          <a:gd name="T6" fmla="*/ 98 w 142"/>
                          <a:gd name="T7" fmla="*/ 52 h 89"/>
                          <a:gd name="T8" fmla="*/ 108 w 142"/>
                          <a:gd name="T9" fmla="*/ 41 h 89"/>
                          <a:gd name="T10" fmla="*/ 115 w 142"/>
                          <a:gd name="T11" fmla="*/ 11 h 89"/>
                          <a:gd name="T12" fmla="*/ 108 w 142"/>
                          <a:gd name="T13" fmla="*/ 0 h 89"/>
                          <a:gd name="T14" fmla="*/ 137 w 142"/>
                          <a:gd name="T15" fmla="*/ 16 h 89"/>
                          <a:gd name="T16" fmla="*/ 141 w 142"/>
                          <a:gd name="T17" fmla="*/ 31 h 89"/>
                          <a:gd name="T18" fmla="*/ 137 w 142"/>
                          <a:gd name="T19" fmla="*/ 48 h 89"/>
                          <a:gd name="T20" fmla="*/ 130 w 142"/>
                          <a:gd name="T21" fmla="*/ 61 h 89"/>
                          <a:gd name="T22" fmla="*/ 113 w 142"/>
                          <a:gd name="T23" fmla="*/ 72 h 89"/>
                          <a:gd name="T24" fmla="*/ 82 w 142"/>
                          <a:gd name="T25" fmla="*/ 81 h 89"/>
                          <a:gd name="T26" fmla="*/ 43 w 142"/>
                          <a:gd name="T27" fmla="*/ 86 h 89"/>
                          <a:gd name="T28" fmla="*/ 7 w 142"/>
                          <a:gd name="T29" fmla="*/ 88 h 89"/>
                          <a:gd name="T30" fmla="*/ 0 w 142"/>
                          <a:gd name="T31" fmla="*/ 71 h 89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</a:cxnLst>
                        <a:rect l="0" t="0" r="r" b="b"/>
                        <a:pathLst>
                          <a:path w="142" h="89">
                            <a:moveTo>
                              <a:pt x="0" y="71"/>
                            </a:moveTo>
                            <a:lnTo>
                              <a:pt x="50" y="68"/>
                            </a:lnTo>
                            <a:lnTo>
                              <a:pt x="72" y="65"/>
                            </a:lnTo>
                            <a:lnTo>
                              <a:pt x="98" y="52"/>
                            </a:lnTo>
                            <a:lnTo>
                              <a:pt x="108" y="41"/>
                            </a:lnTo>
                            <a:lnTo>
                              <a:pt x="115" y="11"/>
                            </a:lnTo>
                            <a:lnTo>
                              <a:pt x="108" y="0"/>
                            </a:lnTo>
                            <a:lnTo>
                              <a:pt x="137" y="16"/>
                            </a:lnTo>
                            <a:lnTo>
                              <a:pt x="141" y="31"/>
                            </a:lnTo>
                            <a:lnTo>
                              <a:pt x="137" y="48"/>
                            </a:lnTo>
                            <a:lnTo>
                              <a:pt x="130" y="61"/>
                            </a:lnTo>
                            <a:lnTo>
                              <a:pt x="113" y="72"/>
                            </a:lnTo>
                            <a:lnTo>
                              <a:pt x="82" y="81"/>
                            </a:lnTo>
                            <a:lnTo>
                              <a:pt x="43" y="86"/>
                            </a:lnTo>
                            <a:lnTo>
                              <a:pt x="7" y="88"/>
                            </a:lnTo>
                            <a:lnTo>
                              <a:pt x="0" y="71"/>
                            </a:lnTo>
                          </a:path>
                        </a:pathLst>
                      </a:custGeom>
                      <a:solidFill>
                        <a:srgbClr val="40FF40"/>
                      </a:solidFill>
                      <a:ln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sp>
                  <p:nvSpPr>
                    <p:cNvPr id="166934" name="Freeform 22"/>
                    <p:cNvSpPr>
                      <a:spLocks/>
                    </p:cNvSpPr>
                    <p:nvPr/>
                  </p:nvSpPr>
                  <p:spPr bwMode="auto">
                    <a:xfrm>
                      <a:off x="4655" y="3626"/>
                      <a:ext cx="79" cy="29"/>
                    </a:xfrm>
                    <a:custGeom>
                      <a:avLst/>
                      <a:gdLst>
                        <a:gd name="T0" fmla="*/ 0 w 79"/>
                        <a:gd name="T1" fmla="*/ 27 h 29"/>
                        <a:gd name="T2" fmla="*/ 7 w 79"/>
                        <a:gd name="T3" fmla="*/ 8 h 29"/>
                        <a:gd name="T4" fmla="*/ 29 w 79"/>
                        <a:gd name="T5" fmla="*/ 0 h 29"/>
                        <a:gd name="T6" fmla="*/ 78 w 79"/>
                        <a:gd name="T7" fmla="*/ 1 h 29"/>
                        <a:gd name="T8" fmla="*/ 40 w 79"/>
                        <a:gd name="T9" fmla="*/ 8 h 29"/>
                        <a:gd name="T10" fmla="*/ 38 w 79"/>
                        <a:gd name="T11" fmla="*/ 13 h 29"/>
                        <a:gd name="T12" fmla="*/ 34 w 79"/>
                        <a:gd name="T13" fmla="*/ 28 h 29"/>
                        <a:gd name="T14" fmla="*/ 0 w 79"/>
                        <a:gd name="T15" fmla="*/ 27 h 29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79" h="29">
                          <a:moveTo>
                            <a:pt x="0" y="27"/>
                          </a:moveTo>
                          <a:lnTo>
                            <a:pt x="7" y="8"/>
                          </a:lnTo>
                          <a:lnTo>
                            <a:pt x="29" y="0"/>
                          </a:lnTo>
                          <a:lnTo>
                            <a:pt x="78" y="1"/>
                          </a:lnTo>
                          <a:lnTo>
                            <a:pt x="40" y="8"/>
                          </a:lnTo>
                          <a:lnTo>
                            <a:pt x="38" y="13"/>
                          </a:lnTo>
                          <a:lnTo>
                            <a:pt x="34" y="28"/>
                          </a:lnTo>
                          <a:lnTo>
                            <a:pt x="0" y="27"/>
                          </a:lnTo>
                        </a:path>
                      </a:pathLst>
                    </a:custGeom>
                    <a:solidFill>
                      <a:srgbClr val="40FF4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6935" name="Group 23"/>
                  <p:cNvGrpSpPr>
                    <a:grpSpLocks/>
                  </p:cNvGrpSpPr>
                  <p:nvPr/>
                </p:nvGrpSpPr>
                <p:grpSpPr bwMode="auto">
                  <a:xfrm>
                    <a:off x="4203" y="3648"/>
                    <a:ext cx="888" cy="302"/>
                    <a:chOff x="4203" y="3648"/>
                    <a:chExt cx="888" cy="302"/>
                  </a:xfrm>
                </p:grpSpPr>
                <p:grpSp>
                  <p:nvGrpSpPr>
                    <p:cNvPr id="166936" name="Group 2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203" y="3648"/>
                      <a:ext cx="888" cy="302"/>
                      <a:chOff x="4203" y="3648"/>
                      <a:chExt cx="888" cy="302"/>
                    </a:xfrm>
                  </p:grpSpPr>
                  <p:sp>
                    <p:nvSpPr>
                      <p:cNvPr id="166937" name="Freeform 2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527" y="3648"/>
                        <a:ext cx="564" cy="302"/>
                      </a:xfrm>
                      <a:custGeom>
                        <a:avLst/>
                        <a:gdLst>
                          <a:gd name="T0" fmla="*/ 0 w 564"/>
                          <a:gd name="T1" fmla="*/ 0 h 302"/>
                          <a:gd name="T2" fmla="*/ 0 w 564"/>
                          <a:gd name="T3" fmla="*/ 301 h 302"/>
                          <a:gd name="T4" fmla="*/ 563 w 564"/>
                          <a:gd name="T5" fmla="*/ 241 h 302"/>
                          <a:gd name="T6" fmla="*/ 563 w 564"/>
                          <a:gd name="T7" fmla="*/ 0 h 302"/>
                          <a:gd name="T8" fmla="*/ 0 w 564"/>
                          <a:gd name="T9" fmla="*/ 0 h 30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</a:cxnLst>
                        <a:rect l="0" t="0" r="r" b="b"/>
                        <a:pathLst>
                          <a:path w="564" h="302">
                            <a:moveTo>
                              <a:pt x="0" y="0"/>
                            </a:moveTo>
                            <a:lnTo>
                              <a:pt x="0" y="301"/>
                            </a:lnTo>
                            <a:lnTo>
                              <a:pt x="563" y="241"/>
                            </a:lnTo>
                            <a:lnTo>
                              <a:pt x="563" y="0"/>
                            </a:lnTo>
                            <a:lnTo>
                              <a:pt x="0" y="0"/>
                            </a:lnTo>
                          </a:path>
                        </a:pathLst>
                      </a:custGeom>
                      <a:solidFill>
                        <a:srgbClr val="008000"/>
                      </a:solidFill>
                      <a:ln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6938" name="Freeform 2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203" y="3648"/>
                        <a:ext cx="325" cy="302"/>
                      </a:xfrm>
                      <a:custGeom>
                        <a:avLst/>
                        <a:gdLst>
                          <a:gd name="T0" fmla="*/ 324 w 325"/>
                          <a:gd name="T1" fmla="*/ 301 h 302"/>
                          <a:gd name="T2" fmla="*/ 324 w 325"/>
                          <a:gd name="T3" fmla="*/ 0 h 302"/>
                          <a:gd name="T4" fmla="*/ 0 w 325"/>
                          <a:gd name="T5" fmla="*/ 11 h 302"/>
                          <a:gd name="T6" fmla="*/ 0 w 325"/>
                          <a:gd name="T7" fmla="*/ 261 h 302"/>
                          <a:gd name="T8" fmla="*/ 324 w 325"/>
                          <a:gd name="T9" fmla="*/ 301 h 30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</a:cxnLst>
                        <a:rect l="0" t="0" r="r" b="b"/>
                        <a:pathLst>
                          <a:path w="325" h="302">
                            <a:moveTo>
                              <a:pt x="324" y="301"/>
                            </a:moveTo>
                            <a:lnTo>
                              <a:pt x="324" y="0"/>
                            </a:lnTo>
                            <a:lnTo>
                              <a:pt x="0" y="11"/>
                            </a:lnTo>
                            <a:lnTo>
                              <a:pt x="0" y="261"/>
                            </a:lnTo>
                            <a:lnTo>
                              <a:pt x="324" y="301"/>
                            </a:lnTo>
                          </a:path>
                        </a:pathLst>
                      </a:custGeom>
                      <a:solidFill>
                        <a:srgbClr val="00C000"/>
                      </a:solidFill>
                      <a:ln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sp>
                  <p:nvSpPr>
                    <p:cNvPr id="166939" name="Freeform 27"/>
                    <p:cNvSpPr>
                      <a:spLocks/>
                    </p:cNvSpPr>
                    <p:nvPr/>
                  </p:nvSpPr>
                  <p:spPr bwMode="auto">
                    <a:xfrm>
                      <a:off x="4321" y="3655"/>
                      <a:ext cx="35" cy="274"/>
                    </a:xfrm>
                    <a:custGeom>
                      <a:avLst/>
                      <a:gdLst>
                        <a:gd name="T0" fmla="*/ 0 w 35"/>
                        <a:gd name="T1" fmla="*/ 2 h 274"/>
                        <a:gd name="T2" fmla="*/ 0 w 35"/>
                        <a:gd name="T3" fmla="*/ 269 h 274"/>
                        <a:gd name="T4" fmla="*/ 34 w 35"/>
                        <a:gd name="T5" fmla="*/ 273 h 274"/>
                        <a:gd name="T6" fmla="*/ 34 w 35"/>
                        <a:gd name="T7" fmla="*/ 0 h 274"/>
                        <a:gd name="T8" fmla="*/ 0 w 35"/>
                        <a:gd name="T9" fmla="*/ 2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35" h="274">
                          <a:moveTo>
                            <a:pt x="0" y="2"/>
                          </a:moveTo>
                          <a:lnTo>
                            <a:pt x="0" y="269"/>
                          </a:lnTo>
                          <a:lnTo>
                            <a:pt x="34" y="273"/>
                          </a:lnTo>
                          <a:lnTo>
                            <a:pt x="34" y="0"/>
                          </a:lnTo>
                          <a:lnTo>
                            <a:pt x="0" y="2"/>
                          </a:lnTo>
                        </a:path>
                      </a:pathLst>
                    </a:custGeom>
                    <a:solidFill>
                      <a:srgbClr val="40FF4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6940" name="Freeform 28"/>
                    <p:cNvSpPr>
                      <a:spLocks/>
                    </p:cNvSpPr>
                    <p:nvPr/>
                  </p:nvSpPr>
                  <p:spPr bwMode="auto">
                    <a:xfrm>
                      <a:off x="4203" y="3774"/>
                      <a:ext cx="325" cy="46"/>
                    </a:xfrm>
                    <a:custGeom>
                      <a:avLst/>
                      <a:gdLst>
                        <a:gd name="T0" fmla="*/ 0 w 325"/>
                        <a:gd name="T1" fmla="*/ 0 h 46"/>
                        <a:gd name="T2" fmla="*/ 324 w 325"/>
                        <a:gd name="T3" fmla="*/ 14 h 46"/>
                        <a:gd name="T4" fmla="*/ 324 w 325"/>
                        <a:gd name="T5" fmla="*/ 45 h 46"/>
                        <a:gd name="T6" fmla="*/ 0 w 325"/>
                        <a:gd name="T7" fmla="*/ 24 h 46"/>
                        <a:gd name="T8" fmla="*/ 0 w 325"/>
                        <a:gd name="T9" fmla="*/ 0 h 4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325" h="46">
                          <a:moveTo>
                            <a:pt x="0" y="0"/>
                          </a:moveTo>
                          <a:lnTo>
                            <a:pt x="324" y="14"/>
                          </a:lnTo>
                          <a:lnTo>
                            <a:pt x="324" y="45"/>
                          </a:lnTo>
                          <a:lnTo>
                            <a:pt x="0" y="24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40FF4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6941" name="Freeform 29"/>
                    <p:cNvSpPr>
                      <a:spLocks/>
                    </p:cNvSpPr>
                    <p:nvPr/>
                  </p:nvSpPr>
                  <p:spPr bwMode="auto">
                    <a:xfrm>
                      <a:off x="4529" y="3761"/>
                      <a:ext cx="562" cy="59"/>
                    </a:xfrm>
                    <a:custGeom>
                      <a:avLst/>
                      <a:gdLst>
                        <a:gd name="T0" fmla="*/ 0 w 562"/>
                        <a:gd name="T1" fmla="*/ 27 h 59"/>
                        <a:gd name="T2" fmla="*/ 561 w 562"/>
                        <a:gd name="T3" fmla="*/ 0 h 59"/>
                        <a:gd name="T4" fmla="*/ 560 w 562"/>
                        <a:gd name="T5" fmla="*/ 19 h 59"/>
                        <a:gd name="T6" fmla="*/ 0 w 562"/>
                        <a:gd name="T7" fmla="*/ 58 h 59"/>
                        <a:gd name="T8" fmla="*/ 0 w 562"/>
                        <a:gd name="T9" fmla="*/ 27 h 59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562" h="59">
                          <a:moveTo>
                            <a:pt x="0" y="27"/>
                          </a:moveTo>
                          <a:lnTo>
                            <a:pt x="561" y="0"/>
                          </a:lnTo>
                          <a:lnTo>
                            <a:pt x="560" y="19"/>
                          </a:lnTo>
                          <a:lnTo>
                            <a:pt x="0" y="58"/>
                          </a:lnTo>
                          <a:lnTo>
                            <a:pt x="0" y="27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6942" name="Freeform 30"/>
                    <p:cNvSpPr>
                      <a:spLocks/>
                    </p:cNvSpPr>
                    <p:nvPr/>
                  </p:nvSpPr>
                  <p:spPr bwMode="auto">
                    <a:xfrm>
                      <a:off x="4803" y="3649"/>
                      <a:ext cx="35" cy="274"/>
                    </a:xfrm>
                    <a:custGeom>
                      <a:avLst/>
                      <a:gdLst>
                        <a:gd name="T0" fmla="*/ 0 w 35"/>
                        <a:gd name="T1" fmla="*/ 0 h 274"/>
                        <a:gd name="T2" fmla="*/ 0 w 35"/>
                        <a:gd name="T3" fmla="*/ 273 h 274"/>
                        <a:gd name="T4" fmla="*/ 34 w 35"/>
                        <a:gd name="T5" fmla="*/ 269 h 274"/>
                        <a:gd name="T6" fmla="*/ 34 w 35"/>
                        <a:gd name="T7" fmla="*/ 0 h 274"/>
                        <a:gd name="T8" fmla="*/ 0 w 35"/>
                        <a:gd name="T9" fmla="*/ 0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35" h="274">
                          <a:moveTo>
                            <a:pt x="0" y="0"/>
                          </a:moveTo>
                          <a:lnTo>
                            <a:pt x="0" y="273"/>
                          </a:lnTo>
                          <a:lnTo>
                            <a:pt x="34" y="269"/>
                          </a:lnTo>
                          <a:lnTo>
                            <a:pt x="34" y="0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166943" name="Group 31"/>
                <p:cNvGrpSpPr>
                  <a:grpSpLocks/>
                </p:cNvGrpSpPr>
                <p:nvPr/>
              </p:nvGrpSpPr>
              <p:grpSpPr bwMode="auto">
                <a:xfrm>
                  <a:off x="5147" y="3635"/>
                  <a:ext cx="431" cy="260"/>
                  <a:chOff x="5147" y="3635"/>
                  <a:chExt cx="431" cy="260"/>
                </a:xfrm>
              </p:grpSpPr>
              <p:sp>
                <p:nvSpPr>
                  <p:cNvPr id="166944" name="Oval 32"/>
                  <p:cNvSpPr>
                    <a:spLocks noChangeArrowheads="1"/>
                  </p:cNvSpPr>
                  <p:nvPr/>
                </p:nvSpPr>
                <p:spPr bwMode="auto">
                  <a:xfrm>
                    <a:off x="5179" y="3845"/>
                    <a:ext cx="371" cy="47"/>
                  </a:xfrm>
                  <a:prstGeom prst="ellipse">
                    <a:avLst/>
                  </a:prstGeom>
                  <a:solidFill>
                    <a:srgbClr val="0000E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6945" name="Freeform 33"/>
                  <p:cNvSpPr>
                    <a:spLocks/>
                  </p:cNvSpPr>
                  <p:nvPr/>
                </p:nvSpPr>
                <p:spPr bwMode="auto">
                  <a:xfrm>
                    <a:off x="5160" y="3689"/>
                    <a:ext cx="410" cy="181"/>
                  </a:xfrm>
                  <a:custGeom>
                    <a:avLst/>
                    <a:gdLst>
                      <a:gd name="T0" fmla="*/ 0 w 410"/>
                      <a:gd name="T1" fmla="*/ 0 h 181"/>
                      <a:gd name="T2" fmla="*/ 17 w 410"/>
                      <a:gd name="T3" fmla="*/ 180 h 181"/>
                      <a:gd name="T4" fmla="*/ 391 w 410"/>
                      <a:gd name="T5" fmla="*/ 180 h 181"/>
                      <a:gd name="T6" fmla="*/ 409 w 410"/>
                      <a:gd name="T7" fmla="*/ 0 h 181"/>
                      <a:gd name="T8" fmla="*/ 0 w 410"/>
                      <a:gd name="T9" fmla="*/ 0 h 18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410" h="181">
                        <a:moveTo>
                          <a:pt x="0" y="0"/>
                        </a:moveTo>
                        <a:lnTo>
                          <a:pt x="17" y="180"/>
                        </a:lnTo>
                        <a:lnTo>
                          <a:pt x="391" y="180"/>
                        </a:lnTo>
                        <a:lnTo>
                          <a:pt x="409" y="0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0000E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6946" name="Freeform 34"/>
                  <p:cNvSpPr>
                    <a:spLocks/>
                  </p:cNvSpPr>
                  <p:nvPr/>
                </p:nvSpPr>
                <p:spPr bwMode="auto">
                  <a:xfrm>
                    <a:off x="5179" y="3861"/>
                    <a:ext cx="371" cy="10"/>
                  </a:xfrm>
                  <a:custGeom>
                    <a:avLst/>
                    <a:gdLst>
                      <a:gd name="T0" fmla="*/ 0 w 371"/>
                      <a:gd name="T1" fmla="*/ 0 h 10"/>
                      <a:gd name="T2" fmla="*/ 0 w 371"/>
                      <a:gd name="T3" fmla="*/ 9 h 10"/>
                      <a:gd name="T4" fmla="*/ 368 w 371"/>
                      <a:gd name="T5" fmla="*/ 9 h 10"/>
                      <a:gd name="T6" fmla="*/ 370 w 371"/>
                      <a:gd name="T7" fmla="*/ 0 h 10"/>
                      <a:gd name="T8" fmla="*/ 0 w 371"/>
                      <a:gd name="T9" fmla="*/ 0 h 1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71" h="10">
                        <a:moveTo>
                          <a:pt x="0" y="0"/>
                        </a:moveTo>
                        <a:lnTo>
                          <a:pt x="0" y="9"/>
                        </a:lnTo>
                        <a:lnTo>
                          <a:pt x="368" y="9"/>
                        </a:lnTo>
                        <a:lnTo>
                          <a:pt x="370" y="0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0000E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6947" name="Oval 35"/>
                  <p:cNvSpPr>
                    <a:spLocks noChangeArrowheads="1"/>
                  </p:cNvSpPr>
                  <p:nvPr/>
                </p:nvSpPr>
                <p:spPr bwMode="auto">
                  <a:xfrm>
                    <a:off x="5151" y="3686"/>
                    <a:ext cx="423" cy="40"/>
                  </a:xfrm>
                  <a:prstGeom prst="ellipse">
                    <a:avLst/>
                  </a:prstGeom>
                  <a:solidFill>
                    <a:srgbClr val="0000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grpSp>
                <p:nvGrpSpPr>
                  <p:cNvPr id="166948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5147" y="3691"/>
                    <a:ext cx="21" cy="15"/>
                    <a:chOff x="5147" y="3691"/>
                    <a:chExt cx="21" cy="15"/>
                  </a:xfrm>
                </p:grpSpPr>
                <p:sp>
                  <p:nvSpPr>
                    <p:cNvPr id="166949" name="Freeform 37"/>
                    <p:cNvSpPr>
                      <a:spLocks/>
                    </p:cNvSpPr>
                    <p:nvPr/>
                  </p:nvSpPr>
                  <p:spPr bwMode="auto">
                    <a:xfrm>
                      <a:off x="5147" y="3691"/>
                      <a:ext cx="21" cy="15"/>
                    </a:xfrm>
                    <a:custGeom>
                      <a:avLst/>
                      <a:gdLst>
                        <a:gd name="T0" fmla="*/ 20 w 21"/>
                        <a:gd name="T1" fmla="*/ 14 h 15"/>
                        <a:gd name="T2" fmla="*/ 20 w 21"/>
                        <a:gd name="T3" fmla="*/ 0 h 15"/>
                        <a:gd name="T4" fmla="*/ 0 w 21"/>
                        <a:gd name="T5" fmla="*/ 0 h 15"/>
                        <a:gd name="T6" fmla="*/ 0 w 21"/>
                        <a:gd name="T7" fmla="*/ 14 h 15"/>
                        <a:gd name="T8" fmla="*/ 20 w 21"/>
                        <a:gd name="T9" fmla="*/ 14 h 1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21" h="15">
                          <a:moveTo>
                            <a:pt x="20" y="14"/>
                          </a:moveTo>
                          <a:lnTo>
                            <a:pt x="20" y="0"/>
                          </a:lnTo>
                          <a:lnTo>
                            <a:pt x="0" y="0"/>
                          </a:lnTo>
                          <a:lnTo>
                            <a:pt x="0" y="14"/>
                          </a:lnTo>
                          <a:lnTo>
                            <a:pt x="20" y="14"/>
                          </a:lnTo>
                        </a:path>
                      </a:pathLst>
                    </a:custGeom>
                    <a:solidFill>
                      <a:srgbClr val="0000F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6950" name="Line 3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149" y="3698"/>
                      <a:ext cx="0" cy="1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6951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5559" y="3692"/>
                    <a:ext cx="19" cy="14"/>
                    <a:chOff x="5559" y="3692"/>
                    <a:chExt cx="19" cy="14"/>
                  </a:xfrm>
                </p:grpSpPr>
                <p:sp>
                  <p:nvSpPr>
                    <p:cNvPr id="166952" name="Freeform 40"/>
                    <p:cNvSpPr>
                      <a:spLocks/>
                    </p:cNvSpPr>
                    <p:nvPr/>
                  </p:nvSpPr>
                  <p:spPr bwMode="auto">
                    <a:xfrm>
                      <a:off x="5559" y="3692"/>
                      <a:ext cx="19" cy="14"/>
                    </a:xfrm>
                    <a:custGeom>
                      <a:avLst/>
                      <a:gdLst>
                        <a:gd name="T0" fmla="*/ 0 w 19"/>
                        <a:gd name="T1" fmla="*/ 13 h 14"/>
                        <a:gd name="T2" fmla="*/ 0 w 19"/>
                        <a:gd name="T3" fmla="*/ 0 h 14"/>
                        <a:gd name="T4" fmla="*/ 18 w 19"/>
                        <a:gd name="T5" fmla="*/ 0 h 14"/>
                        <a:gd name="T6" fmla="*/ 18 w 19"/>
                        <a:gd name="T7" fmla="*/ 13 h 14"/>
                        <a:gd name="T8" fmla="*/ 0 w 19"/>
                        <a:gd name="T9" fmla="*/ 13 h 1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9" h="14">
                          <a:moveTo>
                            <a:pt x="0" y="13"/>
                          </a:moveTo>
                          <a:lnTo>
                            <a:pt x="0" y="0"/>
                          </a:lnTo>
                          <a:lnTo>
                            <a:pt x="18" y="0"/>
                          </a:lnTo>
                          <a:lnTo>
                            <a:pt x="18" y="13"/>
                          </a:lnTo>
                          <a:lnTo>
                            <a:pt x="0" y="13"/>
                          </a:lnTo>
                        </a:path>
                      </a:pathLst>
                    </a:custGeom>
                    <a:solidFill>
                      <a:srgbClr val="0000F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6953" name="Line 4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578" y="3700"/>
                      <a:ext cx="0" cy="1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sp>
                <p:nvSpPr>
                  <p:cNvPr id="166954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5151" y="3668"/>
                    <a:ext cx="425" cy="39"/>
                  </a:xfrm>
                  <a:prstGeom prst="ellipse">
                    <a:avLst/>
                  </a:prstGeom>
                  <a:solidFill>
                    <a:srgbClr val="0000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6955" name="Freeform 43"/>
                  <p:cNvSpPr>
                    <a:spLocks/>
                  </p:cNvSpPr>
                  <p:nvPr/>
                </p:nvSpPr>
                <p:spPr bwMode="auto">
                  <a:xfrm>
                    <a:off x="5302" y="3730"/>
                    <a:ext cx="27" cy="165"/>
                  </a:xfrm>
                  <a:custGeom>
                    <a:avLst/>
                    <a:gdLst>
                      <a:gd name="T0" fmla="*/ 0 w 27"/>
                      <a:gd name="T1" fmla="*/ 0 h 165"/>
                      <a:gd name="T2" fmla="*/ 0 w 27"/>
                      <a:gd name="T3" fmla="*/ 163 h 165"/>
                      <a:gd name="T4" fmla="*/ 26 w 27"/>
                      <a:gd name="T5" fmla="*/ 164 h 165"/>
                      <a:gd name="T6" fmla="*/ 26 w 27"/>
                      <a:gd name="T7" fmla="*/ 0 h 165"/>
                      <a:gd name="T8" fmla="*/ 0 w 27"/>
                      <a:gd name="T9" fmla="*/ 0 h 1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7" h="165">
                        <a:moveTo>
                          <a:pt x="0" y="0"/>
                        </a:moveTo>
                        <a:lnTo>
                          <a:pt x="0" y="163"/>
                        </a:lnTo>
                        <a:lnTo>
                          <a:pt x="26" y="164"/>
                        </a:lnTo>
                        <a:lnTo>
                          <a:pt x="26" y="0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E0E00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6956" name="Freeform 44"/>
                  <p:cNvSpPr>
                    <a:spLocks/>
                  </p:cNvSpPr>
                  <p:nvPr/>
                </p:nvSpPr>
                <p:spPr bwMode="auto">
                  <a:xfrm>
                    <a:off x="5296" y="3709"/>
                    <a:ext cx="29" cy="22"/>
                  </a:xfrm>
                  <a:custGeom>
                    <a:avLst/>
                    <a:gdLst>
                      <a:gd name="T0" fmla="*/ 28 w 29"/>
                      <a:gd name="T1" fmla="*/ 1 h 22"/>
                      <a:gd name="T2" fmla="*/ 28 w 29"/>
                      <a:gd name="T3" fmla="*/ 21 h 22"/>
                      <a:gd name="T4" fmla="*/ 0 w 29"/>
                      <a:gd name="T5" fmla="*/ 21 h 22"/>
                      <a:gd name="T6" fmla="*/ 0 w 29"/>
                      <a:gd name="T7" fmla="*/ 0 h 22"/>
                      <a:gd name="T8" fmla="*/ 28 w 29"/>
                      <a:gd name="T9" fmla="*/ 1 h 2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9" h="22">
                        <a:moveTo>
                          <a:pt x="28" y="1"/>
                        </a:moveTo>
                        <a:lnTo>
                          <a:pt x="28" y="21"/>
                        </a:lnTo>
                        <a:lnTo>
                          <a:pt x="0" y="21"/>
                        </a:lnTo>
                        <a:lnTo>
                          <a:pt x="0" y="0"/>
                        </a:lnTo>
                        <a:lnTo>
                          <a:pt x="28" y="1"/>
                        </a:lnTo>
                      </a:path>
                    </a:pathLst>
                  </a:custGeom>
                  <a:solidFill>
                    <a:srgbClr val="FFFF0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6957" name="Freeform 45"/>
                  <p:cNvSpPr>
                    <a:spLocks/>
                  </p:cNvSpPr>
                  <p:nvPr/>
                </p:nvSpPr>
                <p:spPr bwMode="auto">
                  <a:xfrm>
                    <a:off x="5296" y="3666"/>
                    <a:ext cx="143" cy="44"/>
                  </a:xfrm>
                  <a:custGeom>
                    <a:avLst/>
                    <a:gdLst>
                      <a:gd name="T0" fmla="*/ 28 w 143"/>
                      <a:gd name="T1" fmla="*/ 43 h 44"/>
                      <a:gd name="T2" fmla="*/ 142 w 143"/>
                      <a:gd name="T3" fmla="*/ 1 h 44"/>
                      <a:gd name="T4" fmla="*/ 123 w 143"/>
                      <a:gd name="T5" fmla="*/ 0 h 44"/>
                      <a:gd name="T6" fmla="*/ 0 w 143"/>
                      <a:gd name="T7" fmla="*/ 43 h 44"/>
                      <a:gd name="T8" fmla="*/ 28 w 143"/>
                      <a:gd name="T9" fmla="*/ 43 h 4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43" h="44">
                        <a:moveTo>
                          <a:pt x="28" y="43"/>
                        </a:moveTo>
                        <a:lnTo>
                          <a:pt x="142" y="1"/>
                        </a:lnTo>
                        <a:lnTo>
                          <a:pt x="123" y="0"/>
                        </a:lnTo>
                        <a:lnTo>
                          <a:pt x="0" y="43"/>
                        </a:lnTo>
                        <a:lnTo>
                          <a:pt x="28" y="43"/>
                        </a:lnTo>
                      </a:path>
                    </a:pathLst>
                  </a:custGeom>
                  <a:solidFill>
                    <a:srgbClr val="FFFF0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grpSp>
                <p:nvGrpSpPr>
                  <p:cNvPr id="166958" name="Group 46"/>
                  <p:cNvGrpSpPr>
                    <a:grpSpLocks/>
                  </p:cNvGrpSpPr>
                  <p:nvPr/>
                </p:nvGrpSpPr>
                <p:grpSpPr bwMode="auto">
                  <a:xfrm>
                    <a:off x="5264" y="3635"/>
                    <a:ext cx="210" cy="56"/>
                    <a:chOff x="5264" y="3635"/>
                    <a:chExt cx="210" cy="56"/>
                  </a:xfrm>
                </p:grpSpPr>
                <p:sp>
                  <p:nvSpPr>
                    <p:cNvPr id="166959" name="Freeform 47"/>
                    <p:cNvSpPr>
                      <a:spLocks/>
                    </p:cNvSpPr>
                    <p:nvPr/>
                  </p:nvSpPr>
                  <p:spPr bwMode="auto">
                    <a:xfrm>
                      <a:off x="5390" y="3663"/>
                      <a:ext cx="84" cy="28"/>
                    </a:xfrm>
                    <a:custGeom>
                      <a:avLst/>
                      <a:gdLst>
                        <a:gd name="T0" fmla="*/ 13 w 84"/>
                        <a:gd name="T1" fmla="*/ 1 h 28"/>
                        <a:gd name="T2" fmla="*/ 5 w 84"/>
                        <a:gd name="T3" fmla="*/ 5 h 28"/>
                        <a:gd name="T4" fmla="*/ 2 w 84"/>
                        <a:gd name="T5" fmla="*/ 11 h 28"/>
                        <a:gd name="T6" fmla="*/ 0 w 84"/>
                        <a:gd name="T7" fmla="*/ 15 h 28"/>
                        <a:gd name="T8" fmla="*/ 0 w 84"/>
                        <a:gd name="T9" fmla="*/ 19 h 28"/>
                        <a:gd name="T10" fmla="*/ 32 w 84"/>
                        <a:gd name="T11" fmla="*/ 25 h 28"/>
                        <a:gd name="T12" fmla="*/ 45 w 84"/>
                        <a:gd name="T13" fmla="*/ 27 h 28"/>
                        <a:gd name="T14" fmla="*/ 60 w 84"/>
                        <a:gd name="T15" fmla="*/ 27 h 28"/>
                        <a:gd name="T16" fmla="*/ 72 w 84"/>
                        <a:gd name="T17" fmla="*/ 25 h 28"/>
                        <a:gd name="T18" fmla="*/ 80 w 84"/>
                        <a:gd name="T19" fmla="*/ 19 h 28"/>
                        <a:gd name="T20" fmla="*/ 83 w 84"/>
                        <a:gd name="T21" fmla="*/ 14 h 28"/>
                        <a:gd name="T22" fmla="*/ 81 w 84"/>
                        <a:gd name="T23" fmla="*/ 0 h 28"/>
                        <a:gd name="T24" fmla="*/ 13 w 84"/>
                        <a:gd name="T25" fmla="*/ 1 h 28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</a:cxnLst>
                      <a:rect l="0" t="0" r="r" b="b"/>
                      <a:pathLst>
                        <a:path w="84" h="28">
                          <a:moveTo>
                            <a:pt x="13" y="1"/>
                          </a:moveTo>
                          <a:lnTo>
                            <a:pt x="5" y="5"/>
                          </a:lnTo>
                          <a:lnTo>
                            <a:pt x="2" y="11"/>
                          </a:lnTo>
                          <a:lnTo>
                            <a:pt x="0" y="15"/>
                          </a:lnTo>
                          <a:lnTo>
                            <a:pt x="0" y="19"/>
                          </a:lnTo>
                          <a:lnTo>
                            <a:pt x="32" y="25"/>
                          </a:lnTo>
                          <a:lnTo>
                            <a:pt x="45" y="27"/>
                          </a:lnTo>
                          <a:lnTo>
                            <a:pt x="60" y="27"/>
                          </a:lnTo>
                          <a:lnTo>
                            <a:pt x="72" y="25"/>
                          </a:lnTo>
                          <a:lnTo>
                            <a:pt x="80" y="19"/>
                          </a:lnTo>
                          <a:lnTo>
                            <a:pt x="83" y="14"/>
                          </a:lnTo>
                          <a:lnTo>
                            <a:pt x="81" y="0"/>
                          </a:lnTo>
                          <a:lnTo>
                            <a:pt x="13" y="1"/>
                          </a:lnTo>
                        </a:path>
                      </a:pathLst>
                    </a:custGeom>
                    <a:solidFill>
                      <a:srgbClr val="E0E00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6960" name="Freeform 48"/>
                    <p:cNvSpPr>
                      <a:spLocks/>
                    </p:cNvSpPr>
                    <p:nvPr/>
                  </p:nvSpPr>
                  <p:spPr bwMode="auto">
                    <a:xfrm>
                      <a:off x="5404" y="3655"/>
                      <a:ext cx="65" cy="15"/>
                    </a:xfrm>
                    <a:custGeom>
                      <a:avLst/>
                      <a:gdLst>
                        <a:gd name="T0" fmla="*/ 0 w 65"/>
                        <a:gd name="T1" fmla="*/ 8 h 15"/>
                        <a:gd name="T2" fmla="*/ 21 w 65"/>
                        <a:gd name="T3" fmla="*/ 12 h 15"/>
                        <a:gd name="T4" fmla="*/ 37 w 65"/>
                        <a:gd name="T5" fmla="*/ 14 h 15"/>
                        <a:gd name="T6" fmla="*/ 59 w 65"/>
                        <a:gd name="T7" fmla="*/ 12 h 15"/>
                        <a:gd name="T8" fmla="*/ 64 w 65"/>
                        <a:gd name="T9" fmla="*/ 8 h 15"/>
                        <a:gd name="T10" fmla="*/ 64 w 65"/>
                        <a:gd name="T11" fmla="*/ 3 h 15"/>
                        <a:gd name="T12" fmla="*/ 53 w 65"/>
                        <a:gd name="T13" fmla="*/ 1 h 15"/>
                        <a:gd name="T14" fmla="*/ 39 w 65"/>
                        <a:gd name="T15" fmla="*/ 0 h 15"/>
                        <a:gd name="T16" fmla="*/ 19 w 65"/>
                        <a:gd name="T17" fmla="*/ 2 h 15"/>
                        <a:gd name="T18" fmla="*/ 2 w 65"/>
                        <a:gd name="T19" fmla="*/ 4 h 15"/>
                        <a:gd name="T20" fmla="*/ 0 w 65"/>
                        <a:gd name="T21" fmla="*/ 8 h 1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</a:cxnLst>
                      <a:rect l="0" t="0" r="r" b="b"/>
                      <a:pathLst>
                        <a:path w="65" h="15">
                          <a:moveTo>
                            <a:pt x="0" y="8"/>
                          </a:moveTo>
                          <a:lnTo>
                            <a:pt x="21" y="12"/>
                          </a:lnTo>
                          <a:lnTo>
                            <a:pt x="37" y="14"/>
                          </a:lnTo>
                          <a:lnTo>
                            <a:pt x="59" y="12"/>
                          </a:lnTo>
                          <a:lnTo>
                            <a:pt x="64" y="8"/>
                          </a:lnTo>
                          <a:lnTo>
                            <a:pt x="64" y="3"/>
                          </a:lnTo>
                          <a:lnTo>
                            <a:pt x="53" y="1"/>
                          </a:lnTo>
                          <a:lnTo>
                            <a:pt x="39" y="0"/>
                          </a:lnTo>
                          <a:lnTo>
                            <a:pt x="19" y="2"/>
                          </a:lnTo>
                          <a:lnTo>
                            <a:pt x="2" y="4"/>
                          </a:lnTo>
                          <a:lnTo>
                            <a:pt x="0" y="8"/>
                          </a:lnTo>
                        </a:path>
                      </a:pathLst>
                    </a:custGeom>
                    <a:solidFill>
                      <a:srgbClr val="A0A00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6961" name="Freeform 49"/>
                    <p:cNvSpPr>
                      <a:spLocks/>
                    </p:cNvSpPr>
                    <p:nvPr/>
                  </p:nvSpPr>
                  <p:spPr bwMode="auto">
                    <a:xfrm>
                      <a:off x="5264" y="3635"/>
                      <a:ext cx="105" cy="38"/>
                    </a:xfrm>
                    <a:custGeom>
                      <a:avLst/>
                      <a:gdLst>
                        <a:gd name="T0" fmla="*/ 79 w 105"/>
                        <a:gd name="T1" fmla="*/ 37 h 38"/>
                        <a:gd name="T2" fmla="*/ 0 w 105"/>
                        <a:gd name="T3" fmla="*/ 16 h 38"/>
                        <a:gd name="T4" fmla="*/ 6 w 105"/>
                        <a:gd name="T5" fmla="*/ 8 h 38"/>
                        <a:gd name="T6" fmla="*/ 14 w 105"/>
                        <a:gd name="T7" fmla="*/ 3 h 38"/>
                        <a:gd name="T8" fmla="*/ 24 w 105"/>
                        <a:gd name="T9" fmla="*/ 0 h 38"/>
                        <a:gd name="T10" fmla="*/ 35 w 105"/>
                        <a:gd name="T11" fmla="*/ 0 h 38"/>
                        <a:gd name="T12" fmla="*/ 46 w 105"/>
                        <a:gd name="T13" fmla="*/ 0 h 38"/>
                        <a:gd name="T14" fmla="*/ 56 w 105"/>
                        <a:gd name="T15" fmla="*/ 2 h 38"/>
                        <a:gd name="T16" fmla="*/ 66 w 105"/>
                        <a:gd name="T17" fmla="*/ 6 h 38"/>
                        <a:gd name="T18" fmla="*/ 80 w 105"/>
                        <a:gd name="T19" fmla="*/ 13 h 38"/>
                        <a:gd name="T20" fmla="*/ 104 w 105"/>
                        <a:gd name="T21" fmla="*/ 27 h 38"/>
                        <a:gd name="T22" fmla="*/ 79 w 105"/>
                        <a:gd name="T23" fmla="*/ 37 h 38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05" h="38">
                          <a:moveTo>
                            <a:pt x="79" y="37"/>
                          </a:moveTo>
                          <a:lnTo>
                            <a:pt x="0" y="16"/>
                          </a:lnTo>
                          <a:lnTo>
                            <a:pt x="6" y="8"/>
                          </a:lnTo>
                          <a:lnTo>
                            <a:pt x="14" y="3"/>
                          </a:lnTo>
                          <a:lnTo>
                            <a:pt x="24" y="0"/>
                          </a:lnTo>
                          <a:lnTo>
                            <a:pt x="35" y="0"/>
                          </a:lnTo>
                          <a:lnTo>
                            <a:pt x="46" y="0"/>
                          </a:lnTo>
                          <a:lnTo>
                            <a:pt x="56" y="2"/>
                          </a:lnTo>
                          <a:lnTo>
                            <a:pt x="66" y="6"/>
                          </a:lnTo>
                          <a:lnTo>
                            <a:pt x="80" y="13"/>
                          </a:lnTo>
                          <a:lnTo>
                            <a:pt x="104" y="27"/>
                          </a:lnTo>
                          <a:lnTo>
                            <a:pt x="79" y="37"/>
                          </a:lnTo>
                        </a:path>
                      </a:pathLst>
                    </a:custGeom>
                    <a:solidFill>
                      <a:srgbClr val="FFFF0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6962" name="Freeform 50"/>
                    <p:cNvSpPr>
                      <a:spLocks/>
                    </p:cNvSpPr>
                    <p:nvPr/>
                  </p:nvSpPr>
                  <p:spPr bwMode="auto">
                    <a:xfrm>
                      <a:off x="5348" y="3658"/>
                      <a:ext cx="61" cy="28"/>
                    </a:xfrm>
                    <a:custGeom>
                      <a:avLst/>
                      <a:gdLst>
                        <a:gd name="T0" fmla="*/ 15 w 61"/>
                        <a:gd name="T1" fmla="*/ 26 h 28"/>
                        <a:gd name="T2" fmla="*/ 0 w 61"/>
                        <a:gd name="T3" fmla="*/ 16 h 28"/>
                        <a:gd name="T4" fmla="*/ 0 w 61"/>
                        <a:gd name="T5" fmla="*/ 11 h 28"/>
                        <a:gd name="T6" fmla="*/ 4 w 61"/>
                        <a:gd name="T7" fmla="*/ 4 h 28"/>
                        <a:gd name="T8" fmla="*/ 12 w 61"/>
                        <a:gd name="T9" fmla="*/ 0 h 28"/>
                        <a:gd name="T10" fmla="*/ 60 w 61"/>
                        <a:gd name="T11" fmla="*/ 1 h 28"/>
                        <a:gd name="T12" fmla="*/ 50 w 61"/>
                        <a:gd name="T13" fmla="*/ 9 h 28"/>
                        <a:gd name="T14" fmla="*/ 43 w 61"/>
                        <a:gd name="T15" fmla="*/ 16 h 28"/>
                        <a:gd name="T16" fmla="*/ 46 w 61"/>
                        <a:gd name="T17" fmla="*/ 23 h 28"/>
                        <a:gd name="T18" fmla="*/ 37 w 61"/>
                        <a:gd name="T19" fmla="*/ 27 h 28"/>
                        <a:gd name="T20" fmla="*/ 15 w 61"/>
                        <a:gd name="T21" fmla="*/ 26 h 28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</a:cxnLst>
                      <a:rect l="0" t="0" r="r" b="b"/>
                      <a:pathLst>
                        <a:path w="61" h="28">
                          <a:moveTo>
                            <a:pt x="15" y="26"/>
                          </a:moveTo>
                          <a:lnTo>
                            <a:pt x="0" y="16"/>
                          </a:lnTo>
                          <a:lnTo>
                            <a:pt x="0" y="11"/>
                          </a:lnTo>
                          <a:lnTo>
                            <a:pt x="4" y="4"/>
                          </a:lnTo>
                          <a:lnTo>
                            <a:pt x="12" y="0"/>
                          </a:lnTo>
                          <a:lnTo>
                            <a:pt x="60" y="1"/>
                          </a:lnTo>
                          <a:lnTo>
                            <a:pt x="50" y="9"/>
                          </a:lnTo>
                          <a:lnTo>
                            <a:pt x="43" y="16"/>
                          </a:lnTo>
                          <a:lnTo>
                            <a:pt x="46" y="23"/>
                          </a:lnTo>
                          <a:lnTo>
                            <a:pt x="37" y="27"/>
                          </a:lnTo>
                          <a:lnTo>
                            <a:pt x="15" y="26"/>
                          </a:lnTo>
                        </a:path>
                      </a:pathLst>
                    </a:custGeom>
                    <a:solidFill>
                      <a:srgbClr val="FFFF0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6963" name="Freeform 51"/>
                    <p:cNvSpPr>
                      <a:spLocks/>
                    </p:cNvSpPr>
                    <p:nvPr/>
                  </p:nvSpPr>
                  <p:spPr bwMode="auto">
                    <a:xfrm>
                      <a:off x="5265" y="3646"/>
                      <a:ext cx="83" cy="31"/>
                    </a:xfrm>
                    <a:custGeom>
                      <a:avLst/>
                      <a:gdLst>
                        <a:gd name="T0" fmla="*/ 82 w 83"/>
                        <a:gd name="T1" fmla="*/ 30 h 31"/>
                        <a:gd name="T2" fmla="*/ 64 w 83"/>
                        <a:gd name="T3" fmla="*/ 15 h 31"/>
                        <a:gd name="T4" fmla="*/ 52 w 83"/>
                        <a:gd name="T5" fmla="*/ 8 h 31"/>
                        <a:gd name="T6" fmla="*/ 39 w 83"/>
                        <a:gd name="T7" fmla="*/ 4 h 31"/>
                        <a:gd name="T8" fmla="*/ 26 w 83"/>
                        <a:gd name="T9" fmla="*/ 1 h 31"/>
                        <a:gd name="T10" fmla="*/ 15 w 83"/>
                        <a:gd name="T11" fmla="*/ 0 h 31"/>
                        <a:gd name="T12" fmla="*/ 5 w 83"/>
                        <a:gd name="T13" fmla="*/ 1 h 31"/>
                        <a:gd name="T14" fmla="*/ 0 w 83"/>
                        <a:gd name="T15" fmla="*/ 5 h 31"/>
                        <a:gd name="T16" fmla="*/ 0 w 83"/>
                        <a:gd name="T17" fmla="*/ 9 h 31"/>
                        <a:gd name="T18" fmla="*/ 2 w 83"/>
                        <a:gd name="T19" fmla="*/ 15 h 31"/>
                        <a:gd name="T20" fmla="*/ 8 w 83"/>
                        <a:gd name="T21" fmla="*/ 21 h 31"/>
                        <a:gd name="T22" fmla="*/ 21 w 83"/>
                        <a:gd name="T23" fmla="*/ 25 h 31"/>
                        <a:gd name="T24" fmla="*/ 32 w 83"/>
                        <a:gd name="T25" fmla="*/ 27 h 31"/>
                        <a:gd name="T26" fmla="*/ 43 w 83"/>
                        <a:gd name="T27" fmla="*/ 26 h 31"/>
                        <a:gd name="T28" fmla="*/ 55 w 83"/>
                        <a:gd name="T29" fmla="*/ 26 h 31"/>
                        <a:gd name="T30" fmla="*/ 68 w 83"/>
                        <a:gd name="T31" fmla="*/ 28 h 31"/>
                        <a:gd name="T32" fmla="*/ 82 w 83"/>
                        <a:gd name="T33" fmla="*/ 30 h 3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</a:cxnLst>
                      <a:rect l="0" t="0" r="r" b="b"/>
                      <a:pathLst>
                        <a:path w="83" h="31">
                          <a:moveTo>
                            <a:pt x="82" y="30"/>
                          </a:moveTo>
                          <a:lnTo>
                            <a:pt x="64" y="15"/>
                          </a:lnTo>
                          <a:lnTo>
                            <a:pt x="52" y="8"/>
                          </a:lnTo>
                          <a:lnTo>
                            <a:pt x="39" y="4"/>
                          </a:lnTo>
                          <a:lnTo>
                            <a:pt x="26" y="1"/>
                          </a:lnTo>
                          <a:lnTo>
                            <a:pt x="15" y="0"/>
                          </a:lnTo>
                          <a:lnTo>
                            <a:pt x="5" y="1"/>
                          </a:lnTo>
                          <a:lnTo>
                            <a:pt x="0" y="5"/>
                          </a:lnTo>
                          <a:lnTo>
                            <a:pt x="0" y="9"/>
                          </a:lnTo>
                          <a:lnTo>
                            <a:pt x="2" y="15"/>
                          </a:lnTo>
                          <a:lnTo>
                            <a:pt x="8" y="21"/>
                          </a:lnTo>
                          <a:lnTo>
                            <a:pt x="21" y="25"/>
                          </a:lnTo>
                          <a:lnTo>
                            <a:pt x="32" y="27"/>
                          </a:lnTo>
                          <a:lnTo>
                            <a:pt x="43" y="26"/>
                          </a:lnTo>
                          <a:lnTo>
                            <a:pt x="55" y="26"/>
                          </a:lnTo>
                          <a:lnTo>
                            <a:pt x="68" y="28"/>
                          </a:lnTo>
                          <a:lnTo>
                            <a:pt x="82" y="30"/>
                          </a:lnTo>
                        </a:path>
                      </a:pathLst>
                    </a:custGeom>
                    <a:solidFill>
                      <a:srgbClr val="A0A00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6964" name="Freeform 52"/>
                    <p:cNvSpPr>
                      <a:spLocks/>
                    </p:cNvSpPr>
                    <p:nvPr/>
                  </p:nvSpPr>
                  <p:spPr bwMode="auto">
                    <a:xfrm>
                      <a:off x="5377" y="3658"/>
                      <a:ext cx="10" cy="28"/>
                    </a:xfrm>
                    <a:custGeom>
                      <a:avLst/>
                      <a:gdLst>
                        <a:gd name="T0" fmla="*/ 9 w 10"/>
                        <a:gd name="T1" fmla="*/ 0 h 28"/>
                        <a:gd name="T2" fmla="*/ 1 w 10"/>
                        <a:gd name="T3" fmla="*/ 5 h 28"/>
                        <a:gd name="T4" fmla="*/ 0 w 10"/>
                        <a:gd name="T5" fmla="*/ 10 h 28"/>
                        <a:gd name="T6" fmla="*/ 0 w 10"/>
                        <a:gd name="T7" fmla="*/ 15 h 28"/>
                        <a:gd name="T8" fmla="*/ 2 w 10"/>
                        <a:gd name="T9" fmla="*/ 19 h 28"/>
                        <a:gd name="T10" fmla="*/ 8 w 10"/>
                        <a:gd name="T11" fmla="*/ 27 h 28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</a:cxnLst>
                      <a:rect l="0" t="0" r="r" b="b"/>
                      <a:pathLst>
                        <a:path w="10" h="28">
                          <a:moveTo>
                            <a:pt x="9" y="0"/>
                          </a:moveTo>
                          <a:lnTo>
                            <a:pt x="1" y="5"/>
                          </a:lnTo>
                          <a:lnTo>
                            <a:pt x="0" y="10"/>
                          </a:lnTo>
                          <a:lnTo>
                            <a:pt x="0" y="15"/>
                          </a:lnTo>
                          <a:lnTo>
                            <a:pt x="2" y="19"/>
                          </a:lnTo>
                          <a:lnTo>
                            <a:pt x="8" y="27"/>
                          </a:lnTo>
                        </a:path>
                      </a:pathLst>
                    </a:custGeom>
                    <a:noFill/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166965" name="Group 53"/>
                <p:cNvGrpSpPr>
                  <a:grpSpLocks/>
                </p:cNvGrpSpPr>
                <p:nvPr/>
              </p:nvGrpSpPr>
              <p:grpSpPr bwMode="auto">
                <a:xfrm>
                  <a:off x="4674" y="3846"/>
                  <a:ext cx="711" cy="160"/>
                  <a:chOff x="4674" y="3846"/>
                  <a:chExt cx="711" cy="160"/>
                </a:xfrm>
              </p:grpSpPr>
              <p:grpSp>
                <p:nvGrpSpPr>
                  <p:cNvPr id="166966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4674" y="3846"/>
                    <a:ext cx="711" cy="160"/>
                    <a:chOff x="4674" y="3846"/>
                    <a:chExt cx="711" cy="160"/>
                  </a:xfrm>
                </p:grpSpPr>
                <p:sp>
                  <p:nvSpPr>
                    <p:cNvPr id="166967" name="Freeform 55"/>
                    <p:cNvSpPr>
                      <a:spLocks/>
                    </p:cNvSpPr>
                    <p:nvPr/>
                  </p:nvSpPr>
                  <p:spPr bwMode="auto">
                    <a:xfrm>
                      <a:off x="4674" y="3915"/>
                      <a:ext cx="326" cy="91"/>
                    </a:xfrm>
                    <a:custGeom>
                      <a:avLst/>
                      <a:gdLst>
                        <a:gd name="T0" fmla="*/ 0 w 326"/>
                        <a:gd name="T1" fmla="*/ 0 h 91"/>
                        <a:gd name="T2" fmla="*/ 0 w 326"/>
                        <a:gd name="T3" fmla="*/ 50 h 91"/>
                        <a:gd name="T4" fmla="*/ 325 w 326"/>
                        <a:gd name="T5" fmla="*/ 90 h 91"/>
                        <a:gd name="T6" fmla="*/ 325 w 326"/>
                        <a:gd name="T7" fmla="*/ 30 h 91"/>
                        <a:gd name="T8" fmla="*/ 0 w 326"/>
                        <a:gd name="T9" fmla="*/ 0 h 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326" h="91">
                          <a:moveTo>
                            <a:pt x="0" y="0"/>
                          </a:moveTo>
                          <a:lnTo>
                            <a:pt x="0" y="50"/>
                          </a:lnTo>
                          <a:lnTo>
                            <a:pt x="325" y="90"/>
                          </a:lnTo>
                          <a:lnTo>
                            <a:pt x="325" y="30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E0800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6968" name="Freeform 56"/>
                    <p:cNvSpPr>
                      <a:spLocks/>
                    </p:cNvSpPr>
                    <p:nvPr/>
                  </p:nvSpPr>
                  <p:spPr bwMode="auto">
                    <a:xfrm>
                      <a:off x="4999" y="3857"/>
                      <a:ext cx="386" cy="149"/>
                    </a:xfrm>
                    <a:custGeom>
                      <a:avLst/>
                      <a:gdLst>
                        <a:gd name="T0" fmla="*/ 0 w 386"/>
                        <a:gd name="T1" fmla="*/ 148 h 149"/>
                        <a:gd name="T2" fmla="*/ 0 w 386"/>
                        <a:gd name="T3" fmla="*/ 88 h 149"/>
                        <a:gd name="T4" fmla="*/ 385 w 386"/>
                        <a:gd name="T5" fmla="*/ 0 h 149"/>
                        <a:gd name="T6" fmla="*/ 385 w 386"/>
                        <a:gd name="T7" fmla="*/ 48 h 149"/>
                        <a:gd name="T8" fmla="*/ 0 w 386"/>
                        <a:gd name="T9" fmla="*/ 148 h 149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386" h="149">
                          <a:moveTo>
                            <a:pt x="0" y="148"/>
                          </a:moveTo>
                          <a:lnTo>
                            <a:pt x="0" y="88"/>
                          </a:lnTo>
                          <a:lnTo>
                            <a:pt x="385" y="0"/>
                          </a:lnTo>
                          <a:lnTo>
                            <a:pt x="385" y="48"/>
                          </a:lnTo>
                          <a:lnTo>
                            <a:pt x="0" y="148"/>
                          </a:lnTo>
                        </a:path>
                      </a:pathLst>
                    </a:custGeom>
                    <a:solidFill>
                      <a:srgbClr val="C0600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6969" name="Freeform 57"/>
                    <p:cNvSpPr>
                      <a:spLocks/>
                    </p:cNvSpPr>
                    <p:nvPr/>
                  </p:nvSpPr>
                  <p:spPr bwMode="auto">
                    <a:xfrm>
                      <a:off x="4674" y="3846"/>
                      <a:ext cx="711" cy="100"/>
                    </a:xfrm>
                    <a:custGeom>
                      <a:avLst/>
                      <a:gdLst>
                        <a:gd name="T0" fmla="*/ 0 w 711"/>
                        <a:gd name="T1" fmla="*/ 69 h 100"/>
                        <a:gd name="T2" fmla="*/ 325 w 711"/>
                        <a:gd name="T3" fmla="*/ 99 h 100"/>
                        <a:gd name="T4" fmla="*/ 710 w 711"/>
                        <a:gd name="T5" fmla="*/ 12 h 100"/>
                        <a:gd name="T6" fmla="*/ 444 w 711"/>
                        <a:gd name="T7" fmla="*/ 0 h 100"/>
                        <a:gd name="T8" fmla="*/ 0 w 711"/>
                        <a:gd name="T9" fmla="*/ 69 h 1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711" h="100">
                          <a:moveTo>
                            <a:pt x="0" y="69"/>
                          </a:moveTo>
                          <a:lnTo>
                            <a:pt x="325" y="99"/>
                          </a:lnTo>
                          <a:lnTo>
                            <a:pt x="710" y="12"/>
                          </a:lnTo>
                          <a:lnTo>
                            <a:pt x="444" y="0"/>
                          </a:lnTo>
                          <a:lnTo>
                            <a:pt x="0" y="69"/>
                          </a:lnTo>
                        </a:path>
                      </a:pathLst>
                    </a:custGeom>
                    <a:solidFill>
                      <a:srgbClr val="FF800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sp>
                <p:nvSpPr>
                  <p:cNvPr id="166970" name="Freeform 58"/>
                  <p:cNvSpPr>
                    <a:spLocks/>
                  </p:cNvSpPr>
                  <p:nvPr/>
                </p:nvSpPr>
                <p:spPr bwMode="auto">
                  <a:xfrm>
                    <a:off x="4819" y="3924"/>
                    <a:ext cx="332" cy="65"/>
                  </a:xfrm>
                  <a:custGeom>
                    <a:avLst/>
                    <a:gdLst>
                      <a:gd name="T0" fmla="*/ 34 w 332"/>
                      <a:gd name="T1" fmla="*/ 64 h 65"/>
                      <a:gd name="T2" fmla="*/ 93 w 332"/>
                      <a:gd name="T3" fmla="*/ 12 h 65"/>
                      <a:gd name="T4" fmla="*/ 244 w 332"/>
                      <a:gd name="T5" fmla="*/ 7 h 65"/>
                      <a:gd name="T6" fmla="*/ 298 w 332"/>
                      <a:gd name="T7" fmla="*/ 51 h 65"/>
                      <a:gd name="T8" fmla="*/ 331 w 332"/>
                      <a:gd name="T9" fmla="*/ 43 h 65"/>
                      <a:gd name="T10" fmla="*/ 274 w 332"/>
                      <a:gd name="T11" fmla="*/ 0 h 65"/>
                      <a:gd name="T12" fmla="*/ 58 w 332"/>
                      <a:gd name="T13" fmla="*/ 9 h 65"/>
                      <a:gd name="T14" fmla="*/ 0 w 332"/>
                      <a:gd name="T15" fmla="*/ 59 h 65"/>
                      <a:gd name="T16" fmla="*/ 34 w 332"/>
                      <a:gd name="T17" fmla="*/ 64 h 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332" h="65">
                        <a:moveTo>
                          <a:pt x="34" y="64"/>
                        </a:moveTo>
                        <a:lnTo>
                          <a:pt x="93" y="12"/>
                        </a:lnTo>
                        <a:lnTo>
                          <a:pt x="244" y="7"/>
                        </a:lnTo>
                        <a:lnTo>
                          <a:pt x="298" y="51"/>
                        </a:lnTo>
                        <a:lnTo>
                          <a:pt x="331" y="43"/>
                        </a:lnTo>
                        <a:lnTo>
                          <a:pt x="274" y="0"/>
                        </a:lnTo>
                        <a:lnTo>
                          <a:pt x="58" y="9"/>
                        </a:lnTo>
                        <a:lnTo>
                          <a:pt x="0" y="59"/>
                        </a:lnTo>
                        <a:lnTo>
                          <a:pt x="34" y="64"/>
                        </a:lnTo>
                      </a:path>
                    </a:pathLst>
                  </a:custGeom>
                  <a:solidFill>
                    <a:srgbClr val="40FF4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6971" name="Freeform 59"/>
                  <p:cNvSpPr>
                    <a:spLocks/>
                  </p:cNvSpPr>
                  <p:nvPr/>
                </p:nvSpPr>
                <p:spPr bwMode="auto">
                  <a:xfrm>
                    <a:off x="5029" y="3846"/>
                    <a:ext cx="157" cy="14"/>
                  </a:xfrm>
                  <a:custGeom>
                    <a:avLst/>
                    <a:gdLst>
                      <a:gd name="T0" fmla="*/ 0 w 157"/>
                      <a:gd name="T1" fmla="*/ 13 h 14"/>
                      <a:gd name="T2" fmla="*/ 156 w 157"/>
                      <a:gd name="T3" fmla="*/ 2 h 14"/>
                      <a:gd name="T4" fmla="*/ 119 w 157"/>
                      <a:gd name="T5" fmla="*/ 0 h 14"/>
                      <a:gd name="T6" fmla="*/ 48 w 157"/>
                      <a:gd name="T7" fmla="*/ 5 h 14"/>
                      <a:gd name="T8" fmla="*/ 0 w 157"/>
                      <a:gd name="T9" fmla="*/ 13 h 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57" h="14">
                        <a:moveTo>
                          <a:pt x="0" y="13"/>
                        </a:moveTo>
                        <a:lnTo>
                          <a:pt x="156" y="2"/>
                        </a:lnTo>
                        <a:lnTo>
                          <a:pt x="119" y="0"/>
                        </a:lnTo>
                        <a:lnTo>
                          <a:pt x="48" y="5"/>
                        </a:lnTo>
                        <a:lnTo>
                          <a:pt x="0" y="13"/>
                        </a:lnTo>
                      </a:path>
                    </a:pathLst>
                  </a:custGeom>
                  <a:solidFill>
                    <a:srgbClr val="40FF4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166972" name="Group 60"/>
                <p:cNvGrpSpPr>
                  <a:grpSpLocks/>
                </p:cNvGrpSpPr>
                <p:nvPr/>
              </p:nvGrpSpPr>
              <p:grpSpPr bwMode="auto">
                <a:xfrm>
                  <a:off x="4836" y="3787"/>
                  <a:ext cx="293" cy="131"/>
                  <a:chOff x="4836" y="3787"/>
                  <a:chExt cx="293" cy="131"/>
                </a:xfrm>
              </p:grpSpPr>
              <p:grpSp>
                <p:nvGrpSpPr>
                  <p:cNvPr id="166973" name="Group 61"/>
                  <p:cNvGrpSpPr>
                    <a:grpSpLocks/>
                  </p:cNvGrpSpPr>
                  <p:nvPr/>
                </p:nvGrpSpPr>
                <p:grpSpPr bwMode="auto">
                  <a:xfrm>
                    <a:off x="4836" y="3807"/>
                    <a:ext cx="293" cy="111"/>
                    <a:chOff x="4836" y="3807"/>
                    <a:chExt cx="293" cy="111"/>
                  </a:xfrm>
                </p:grpSpPr>
                <p:grpSp>
                  <p:nvGrpSpPr>
                    <p:cNvPr id="166974" name="Group 6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836" y="3807"/>
                      <a:ext cx="293" cy="111"/>
                      <a:chOff x="4836" y="3807"/>
                      <a:chExt cx="293" cy="111"/>
                    </a:xfrm>
                  </p:grpSpPr>
                  <p:sp>
                    <p:nvSpPr>
                      <p:cNvPr id="166975" name="Freeform 6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836" y="3820"/>
                        <a:ext cx="148" cy="98"/>
                      </a:xfrm>
                      <a:custGeom>
                        <a:avLst/>
                        <a:gdLst>
                          <a:gd name="T0" fmla="*/ 147 w 148"/>
                          <a:gd name="T1" fmla="*/ 6 h 98"/>
                          <a:gd name="T2" fmla="*/ 147 w 148"/>
                          <a:gd name="T3" fmla="*/ 97 h 98"/>
                          <a:gd name="T4" fmla="*/ 0 w 148"/>
                          <a:gd name="T5" fmla="*/ 87 h 98"/>
                          <a:gd name="T6" fmla="*/ 0 w 148"/>
                          <a:gd name="T7" fmla="*/ 0 h 98"/>
                          <a:gd name="T8" fmla="*/ 147 w 148"/>
                          <a:gd name="T9" fmla="*/ 6 h 98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</a:cxnLst>
                        <a:rect l="0" t="0" r="r" b="b"/>
                        <a:pathLst>
                          <a:path w="148" h="98">
                            <a:moveTo>
                              <a:pt x="147" y="6"/>
                            </a:moveTo>
                            <a:lnTo>
                              <a:pt x="147" y="97"/>
                            </a:lnTo>
                            <a:lnTo>
                              <a:pt x="0" y="87"/>
                            </a:lnTo>
                            <a:lnTo>
                              <a:pt x="0" y="0"/>
                            </a:lnTo>
                            <a:lnTo>
                              <a:pt x="147" y="6"/>
                            </a:lnTo>
                          </a:path>
                        </a:pathLst>
                      </a:custGeom>
                      <a:solidFill>
                        <a:srgbClr val="C00000"/>
                      </a:solidFill>
                      <a:ln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6976" name="Freeform 6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983" y="3810"/>
                        <a:ext cx="146" cy="108"/>
                      </a:xfrm>
                      <a:custGeom>
                        <a:avLst/>
                        <a:gdLst>
                          <a:gd name="T0" fmla="*/ 0 w 146"/>
                          <a:gd name="T1" fmla="*/ 107 h 108"/>
                          <a:gd name="T2" fmla="*/ 0 w 146"/>
                          <a:gd name="T3" fmla="*/ 16 h 108"/>
                          <a:gd name="T4" fmla="*/ 145 w 146"/>
                          <a:gd name="T5" fmla="*/ 0 h 108"/>
                          <a:gd name="T6" fmla="*/ 145 w 146"/>
                          <a:gd name="T7" fmla="*/ 77 h 108"/>
                          <a:gd name="T8" fmla="*/ 0 w 146"/>
                          <a:gd name="T9" fmla="*/ 107 h 108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</a:cxnLst>
                        <a:rect l="0" t="0" r="r" b="b"/>
                        <a:pathLst>
                          <a:path w="146" h="108">
                            <a:moveTo>
                              <a:pt x="0" y="107"/>
                            </a:moveTo>
                            <a:lnTo>
                              <a:pt x="0" y="16"/>
                            </a:lnTo>
                            <a:lnTo>
                              <a:pt x="145" y="0"/>
                            </a:lnTo>
                            <a:lnTo>
                              <a:pt x="145" y="77"/>
                            </a:lnTo>
                            <a:lnTo>
                              <a:pt x="0" y="107"/>
                            </a:lnTo>
                          </a:path>
                        </a:pathLst>
                      </a:custGeom>
                      <a:solidFill>
                        <a:srgbClr val="A00000"/>
                      </a:solidFill>
                      <a:ln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6977" name="Freeform 6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836" y="3807"/>
                        <a:ext cx="293" cy="22"/>
                      </a:xfrm>
                      <a:custGeom>
                        <a:avLst/>
                        <a:gdLst>
                          <a:gd name="T0" fmla="*/ 0 w 293"/>
                          <a:gd name="T1" fmla="*/ 15 h 22"/>
                          <a:gd name="T2" fmla="*/ 150 w 293"/>
                          <a:gd name="T3" fmla="*/ 21 h 22"/>
                          <a:gd name="T4" fmla="*/ 292 w 293"/>
                          <a:gd name="T5" fmla="*/ 5 h 22"/>
                          <a:gd name="T6" fmla="*/ 146 w 293"/>
                          <a:gd name="T7" fmla="*/ 0 h 22"/>
                          <a:gd name="T8" fmla="*/ 0 w 293"/>
                          <a:gd name="T9" fmla="*/ 15 h 2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</a:cxnLst>
                        <a:rect l="0" t="0" r="r" b="b"/>
                        <a:pathLst>
                          <a:path w="293" h="22">
                            <a:moveTo>
                              <a:pt x="0" y="15"/>
                            </a:moveTo>
                            <a:lnTo>
                              <a:pt x="150" y="21"/>
                            </a:lnTo>
                            <a:lnTo>
                              <a:pt x="292" y="5"/>
                            </a:lnTo>
                            <a:lnTo>
                              <a:pt x="146" y="0"/>
                            </a:lnTo>
                            <a:lnTo>
                              <a:pt x="0" y="15"/>
                            </a:lnTo>
                          </a:path>
                        </a:pathLst>
                      </a:custGeom>
                      <a:solidFill>
                        <a:srgbClr val="FF0000"/>
                      </a:solidFill>
                      <a:ln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sp>
                  <p:nvSpPr>
                    <p:cNvPr id="166978" name="Freeform 66"/>
                    <p:cNvSpPr>
                      <a:spLocks/>
                    </p:cNvSpPr>
                    <p:nvPr/>
                  </p:nvSpPr>
                  <p:spPr bwMode="auto">
                    <a:xfrm>
                      <a:off x="4885" y="3823"/>
                      <a:ext cx="41" cy="91"/>
                    </a:xfrm>
                    <a:custGeom>
                      <a:avLst/>
                      <a:gdLst>
                        <a:gd name="T0" fmla="*/ 40 w 41"/>
                        <a:gd name="T1" fmla="*/ 90 h 91"/>
                        <a:gd name="T2" fmla="*/ 40 w 41"/>
                        <a:gd name="T3" fmla="*/ 1 h 91"/>
                        <a:gd name="T4" fmla="*/ 0 w 41"/>
                        <a:gd name="T5" fmla="*/ 0 h 91"/>
                        <a:gd name="T6" fmla="*/ 0 w 41"/>
                        <a:gd name="T7" fmla="*/ 87 h 91"/>
                        <a:gd name="T8" fmla="*/ 40 w 41"/>
                        <a:gd name="T9" fmla="*/ 90 h 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41" h="91">
                          <a:moveTo>
                            <a:pt x="40" y="90"/>
                          </a:moveTo>
                          <a:lnTo>
                            <a:pt x="40" y="1"/>
                          </a:lnTo>
                          <a:lnTo>
                            <a:pt x="0" y="0"/>
                          </a:lnTo>
                          <a:lnTo>
                            <a:pt x="0" y="87"/>
                          </a:lnTo>
                          <a:lnTo>
                            <a:pt x="40" y="90"/>
                          </a:lnTo>
                        </a:path>
                      </a:pathLst>
                    </a:custGeom>
                    <a:solidFill>
                      <a:srgbClr val="00E0E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6979" name="Freeform 67"/>
                    <p:cNvSpPr>
                      <a:spLocks/>
                    </p:cNvSpPr>
                    <p:nvPr/>
                  </p:nvSpPr>
                  <p:spPr bwMode="auto">
                    <a:xfrm>
                      <a:off x="5043" y="3817"/>
                      <a:ext cx="37" cy="89"/>
                    </a:xfrm>
                    <a:custGeom>
                      <a:avLst/>
                      <a:gdLst>
                        <a:gd name="T0" fmla="*/ 0 w 37"/>
                        <a:gd name="T1" fmla="*/ 5 h 89"/>
                        <a:gd name="T2" fmla="*/ 0 w 37"/>
                        <a:gd name="T3" fmla="*/ 88 h 89"/>
                        <a:gd name="T4" fmla="*/ 36 w 37"/>
                        <a:gd name="T5" fmla="*/ 80 h 89"/>
                        <a:gd name="T6" fmla="*/ 36 w 37"/>
                        <a:gd name="T7" fmla="*/ 0 h 89"/>
                        <a:gd name="T8" fmla="*/ 0 w 37"/>
                        <a:gd name="T9" fmla="*/ 5 h 89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37" h="89">
                          <a:moveTo>
                            <a:pt x="0" y="5"/>
                          </a:moveTo>
                          <a:lnTo>
                            <a:pt x="0" y="88"/>
                          </a:lnTo>
                          <a:lnTo>
                            <a:pt x="36" y="80"/>
                          </a:lnTo>
                          <a:lnTo>
                            <a:pt x="36" y="0"/>
                          </a:lnTo>
                          <a:lnTo>
                            <a:pt x="0" y="5"/>
                          </a:lnTo>
                        </a:path>
                      </a:pathLst>
                    </a:custGeom>
                    <a:solidFill>
                      <a:srgbClr val="00A0A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6980" name="Freeform 68"/>
                    <p:cNvSpPr>
                      <a:spLocks/>
                    </p:cNvSpPr>
                    <p:nvPr/>
                  </p:nvSpPr>
                  <p:spPr bwMode="auto">
                    <a:xfrm>
                      <a:off x="4884" y="3808"/>
                      <a:ext cx="198" cy="17"/>
                    </a:xfrm>
                    <a:custGeom>
                      <a:avLst/>
                      <a:gdLst>
                        <a:gd name="T0" fmla="*/ 41 w 198"/>
                        <a:gd name="T1" fmla="*/ 16 h 17"/>
                        <a:gd name="T2" fmla="*/ 105 w 198"/>
                        <a:gd name="T3" fmla="*/ 10 h 17"/>
                        <a:gd name="T4" fmla="*/ 161 w 198"/>
                        <a:gd name="T5" fmla="*/ 13 h 17"/>
                        <a:gd name="T6" fmla="*/ 197 w 198"/>
                        <a:gd name="T7" fmla="*/ 8 h 17"/>
                        <a:gd name="T8" fmla="*/ 144 w 198"/>
                        <a:gd name="T9" fmla="*/ 6 h 17"/>
                        <a:gd name="T10" fmla="*/ 182 w 198"/>
                        <a:gd name="T11" fmla="*/ 1 h 17"/>
                        <a:gd name="T12" fmla="*/ 139 w 198"/>
                        <a:gd name="T13" fmla="*/ 0 h 17"/>
                        <a:gd name="T14" fmla="*/ 106 w 198"/>
                        <a:gd name="T15" fmla="*/ 3 h 17"/>
                        <a:gd name="T16" fmla="*/ 68 w 198"/>
                        <a:gd name="T17" fmla="*/ 1 h 17"/>
                        <a:gd name="T18" fmla="*/ 34 w 198"/>
                        <a:gd name="T19" fmla="*/ 4 h 17"/>
                        <a:gd name="T20" fmla="*/ 78 w 198"/>
                        <a:gd name="T21" fmla="*/ 6 h 17"/>
                        <a:gd name="T22" fmla="*/ 0 w 198"/>
                        <a:gd name="T23" fmla="*/ 15 h 17"/>
                        <a:gd name="T24" fmla="*/ 41 w 198"/>
                        <a:gd name="T25" fmla="*/ 16 h 1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</a:cxnLst>
                      <a:rect l="0" t="0" r="r" b="b"/>
                      <a:pathLst>
                        <a:path w="198" h="17">
                          <a:moveTo>
                            <a:pt x="41" y="16"/>
                          </a:moveTo>
                          <a:lnTo>
                            <a:pt x="105" y="10"/>
                          </a:lnTo>
                          <a:lnTo>
                            <a:pt x="161" y="13"/>
                          </a:lnTo>
                          <a:lnTo>
                            <a:pt x="197" y="8"/>
                          </a:lnTo>
                          <a:lnTo>
                            <a:pt x="144" y="6"/>
                          </a:lnTo>
                          <a:lnTo>
                            <a:pt x="182" y="1"/>
                          </a:lnTo>
                          <a:lnTo>
                            <a:pt x="139" y="0"/>
                          </a:lnTo>
                          <a:lnTo>
                            <a:pt x="106" y="3"/>
                          </a:lnTo>
                          <a:lnTo>
                            <a:pt x="68" y="1"/>
                          </a:lnTo>
                          <a:lnTo>
                            <a:pt x="34" y="4"/>
                          </a:lnTo>
                          <a:lnTo>
                            <a:pt x="78" y="6"/>
                          </a:lnTo>
                          <a:lnTo>
                            <a:pt x="0" y="15"/>
                          </a:lnTo>
                          <a:lnTo>
                            <a:pt x="41" y="16"/>
                          </a:lnTo>
                        </a:path>
                      </a:pathLst>
                    </a:custGeom>
                    <a:solidFill>
                      <a:srgbClr val="00FFFF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6981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4893" y="3787"/>
                    <a:ext cx="156" cy="33"/>
                    <a:chOff x="4893" y="3787"/>
                    <a:chExt cx="156" cy="33"/>
                  </a:xfrm>
                </p:grpSpPr>
                <p:sp>
                  <p:nvSpPr>
                    <p:cNvPr id="166982" name="Freeform 70"/>
                    <p:cNvSpPr>
                      <a:spLocks/>
                    </p:cNvSpPr>
                    <p:nvPr/>
                  </p:nvSpPr>
                  <p:spPr bwMode="auto">
                    <a:xfrm>
                      <a:off x="4987" y="3803"/>
                      <a:ext cx="62" cy="17"/>
                    </a:xfrm>
                    <a:custGeom>
                      <a:avLst/>
                      <a:gdLst>
                        <a:gd name="T0" fmla="*/ 10 w 62"/>
                        <a:gd name="T1" fmla="*/ 1 h 17"/>
                        <a:gd name="T2" fmla="*/ 4 w 62"/>
                        <a:gd name="T3" fmla="*/ 3 h 17"/>
                        <a:gd name="T4" fmla="*/ 2 w 62"/>
                        <a:gd name="T5" fmla="*/ 7 h 17"/>
                        <a:gd name="T6" fmla="*/ 0 w 62"/>
                        <a:gd name="T7" fmla="*/ 9 h 17"/>
                        <a:gd name="T8" fmla="*/ 1 w 62"/>
                        <a:gd name="T9" fmla="*/ 12 h 17"/>
                        <a:gd name="T10" fmla="*/ 24 w 62"/>
                        <a:gd name="T11" fmla="*/ 15 h 17"/>
                        <a:gd name="T12" fmla="*/ 33 w 62"/>
                        <a:gd name="T13" fmla="*/ 16 h 17"/>
                        <a:gd name="T14" fmla="*/ 44 w 62"/>
                        <a:gd name="T15" fmla="*/ 16 h 17"/>
                        <a:gd name="T16" fmla="*/ 54 w 62"/>
                        <a:gd name="T17" fmla="*/ 15 h 17"/>
                        <a:gd name="T18" fmla="*/ 59 w 62"/>
                        <a:gd name="T19" fmla="*/ 12 h 17"/>
                        <a:gd name="T20" fmla="*/ 61 w 62"/>
                        <a:gd name="T21" fmla="*/ 9 h 17"/>
                        <a:gd name="T22" fmla="*/ 60 w 62"/>
                        <a:gd name="T23" fmla="*/ 0 h 17"/>
                        <a:gd name="T24" fmla="*/ 10 w 62"/>
                        <a:gd name="T25" fmla="*/ 1 h 1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</a:cxnLst>
                      <a:rect l="0" t="0" r="r" b="b"/>
                      <a:pathLst>
                        <a:path w="62" h="17">
                          <a:moveTo>
                            <a:pt x="10" y="1"/>
                          </a:moveTo>
                          <a:lnTo>
                            <a:pt x="4" y="3"/>
                          </a:lnTo>
                          <a:lnTo>
                            <a:pt x="2" y="7"/>
                          </a:lnTo>
                          <a:lnTo>
                            <a:pt x="0" y="9"/>
                          </a:lnTo>
                          <a:lnTo>
                            <a:pt x="1" y="12"/>
                          </a:lnTo>
                          <a:lnTo>
                            <a:pt x="24" y="15"/>
                          </a:lnTo>
                          <a:lnTo>
                            <a:pt x="33" y="16"/>
                          </a:lnTo>
                          <a:lnTo>
                            <a:pt x="44" y="16"/>
                          </a:lnTo>
                          <a:lnTo>
                            <a:pt x="54" y="15"/>
                          </a:lnTo>
                          <a:lnTo>
                            <a:pt x="59" y="12"/>
                          </a:lnTo>
                          <a:lnTo>
                            <a:pt x="61" y="9"/>
                          </a:lnTo>
                          <a:lnTo>
                            <a:pt x="60" y="0"/>
                          </a:lnTo>
                          <a:lnTo>
                            <a:pt x="10" y="1"/>
                          </a:lnTo>
                        </a:path>
                      </a:pathLst>
                    </a:custGeom>
                    <a:solidFill>
                      <a:srgbClr val="00C0C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6983" name="Freeform 71"/>
                    <p:cNvSpPr>
                      <a:spLocks/>
                    </p:cNvSpPr>
                    <p:nvPr/>
                  </p:nvSpPr>
                  <p:spPr bwMode="auto">
                    <a:xfrm>
                      <a:off x="4997" y="3798"/>
                      <a:ext cx="50" cy="11"/>
                    </a:xfrm>
                    <a:custGeom>
                      <a:avLst/>
                      <a:gdLst>
                        <a:gd name="T0" fmla="*/ 0 w 50"/>
                        <a:gd name="T1" fmla="*/ 6 h 11"/>
                        <a:gd name="T2" fmla="*/ 16 w 50"/>
                        <a:gd name="T3" fmla="*/ 9 h 11"/>
                        <a:gd name="T4" fmla="*/ 28 w 50"/>
                        <a:gd name="T5" fmla="*/ 10 h 11"/>
                        <a:gd name="T6" fmla="*/ 45 w 50"/>
                        <a:gd name="T7" fmla="*/ 8 h 11"/>
                        <a:gd name="T8" fmla="*/ 49 w 50"/>
                        <a:gd name="T9" fmla="*/ 6 h 11"/>
                        <a:gd name="T10" fmla="*/ 48 w 50"/>
                        <a:gd name="T11" fmla="*/ 3 h 11"/>
                        <a:gd name="T12" fmla="*/ 40 w 50"/>
                        <a:gd name="T13" fmla="*/ 1 h 11"/>
                        <a:gd name="T14" fmla="*/ 30 w 50"/>
                        <a:gd name="T15" fmla="*/ 0 h 11"/>
                        <a:gd name="T16" fmla="*/ 14 w 50"/>
                        <a:gd name="T17" fmla="*/ 2 h 11"/>
                        <a:gd name="T18" fmla="*/ 2 w 50"/>
                        <a:gd name="T19" fmla="*/ 3 h 11"/>
                        <a:gd name="T20" fmla="*/ 0 w 50"/>
                        <a:gd name="T21" fmla="*/ 6 h 1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</a:cxnLst>
                      <a:rect l="0" t="0" r="r" b="b"/>
                      <a:pathLst>
                        <a:path w="50" h="11">
                          <a:moveTo>
                            <a:pt x="0" y="6"/>
                          </a:moveTo>
                          <a:lnTo>
                            <a:pt x="16" y="9"/>
                          </a:lnTo>
                          <a:lnTo>
                            <a:pt x="28" y="10"/>
                          </a:lnTo>
                          <a:lnTo>
                            <a:pt x="45" y="8"/>
                          </a:lnTo>
                          <a:lnTo>
                            <a:pt x="49" y="6"/>
                          </a:lnTo>
                          <a:lnTo>
                            <a:pt x="48" y="3"/>
                          </a:lnTo>
                          <a:lnTo>
                            <a:pt x="40" y="1"/>
                          </a:lnTo>
                          <a:lnTo>
                            <a:pt x="30" y="0"/>
                          </a:lnTo>
                          <a:lnTo>
                            <a:pt x="14" y="2"/>
                          </a:lnTo>
                          <a:lnTo>
                            <a:pt x="2" y="3"/>
                          </a:lnTo>
                          <a:lnTo>
                            <a:pt x="0" y="6"/>
                          </a:lnTo>
                        </a:path>
                      </a:pathLst>
                    </a:custGeom>
                    <a:solidFill>
                      <a:srgbClr val="00A0A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6984" name="Freeform 72"/>
                    <p:cNvSpPr>
                      <a:spLocks/>
                    </p:cNvSpPr>
                    <p:nvPr/>
                  </p:nvSpPr>
                  <p:spPr bwMode="auto">
                    <a:xfrm>
                      <a:off x="4893" y="3787"/>
                      <a:ext cx="79" cy="23"/>
                    </a:xfrm>
                    <a:custGeom>
                      <a:avLst/>
                      <a:gdLst>
                        <a:gd name="T0" fmla="*/ 59 w 79"/>
                        <a:gd name="T1" fmla="*/ 22 h 23"/>
                        <a:gd name="T2" fmla="*/ 0 w 79"/>
                        <a:gd name="T3" fmla="*/ 9 h 23"/>
                        <a:gd name="T4" fmla="*/ 4 w 79"/>
                        <a:gd name="T5" fmla="*/ 5 h 23"/>
                        <a:gd name="T6" fmla="*/ 10 w 79"/>
                        <a:gd name="T7" fmla="*/ 2 h 23"/>
                        <a:gd name="T8" fmla="*/ 18 w 79"/>
                        <a:gd name="T9" fmla="*/ 0 h 23"/>
                        <a:gd name="T10" fmla="*/ 25 w 79"/>
                        <a:gd name="T11" fmla="*/ 0 h 23"/>
                        <a:gd name="T12" fmla="*/ 34 w 79"/>
                        <a:gd name="T13" fmla="*/ 0 h 23"/>
                        <a:gd name="T14" fmla="*/ 41 w 79"/>
                        <a:gd name="T15" fmla="*/ 1 h 23"/>
                        <a:gd name="T16" fmla="*/ 49 w 79"/>
                        <a:gd name="T17" fmla="*/ 3 h 23"/>
                        <a:gd name="T18" fmla="*/ 59 w 79"/>
                        <a:gd name="T19" fmla="*/ 7 h 23"/>
                        <a:gd name="T20" fmla="*/ 78 w 79"/>
                        <a:gd name="T21" fmla="*/ 16 h 23"/>
                        <a:gd name="T22" fmla="*/ 59 w 79"/>
                        <a:gd name="T23" fmla="*/ 22 h 23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79" h="23">
                          <a:moveTo>
                            <a:pt x="59" y="22"/>
                          </a:moveTo>
                          <a:lnTo>
                            <a:pt x="0" y="9"/>
                          </a:lnTo>
                          <a:lnTo>
                            <a:pt x="4" y="5"/>
                          </a:lnTo>
                          <a:lnTo>
                            <a:pt x="10" y="2"/>
                          </a:lnTo>
                          <a:lnTo>
                            <a:pt x="18" y="0"/>
                          </a:lnTo>
                          <a:lnTo>
                            <a:pt x="25" y="0"/>
                          </a:lnTo>
                          <a:lnTo>
                            <a:pt x="34" y="0"/>
                          </a:lnTo>
                          <a:lnTo>
                            <a:pt x="41" y="1"/>
                          </a:lnTo>
                          <a:lnTo>
                            <a:pt x="49" y="3"/>
                          </a:lnTo>
                          <a:lnTo>
                            <a:pt x="59" y="7"/>
                          </a:lnTo>
                          <a:lnTo>
                            <a:pt x="78" y="16"/>
                          </a:lnTo>
                          <a:lnTo>
                            <a:pt x="59" y="22"/>
                          </a:lnTo>
                        </a:path>
                      </a:pathLst>
                    </a:custGeom>
                    <a:solidFill>
                      <a:srgbClr val="00C0C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6985" name="Freeform 73"/>
                    <p:cNvSpPr>
                      <a:spLocks/>
                    </p:cNvSpPr>
                    <p:nvPr/>
                  </p:nvSpPr>
                  <p:spPr bwMode="auto">
                    <a:xfrm>
                      <a:off x="4955" y="3802"/>
                      <a:ext cx="45" cy="16"/>
                    </a:xfrm>
                    <a:custGeom>
                      <a:avLst/>
                      <a:gdLst>
                        <a:gd name="T0" fmla="*/ 11 w 45"/>
                        <a:gd name="T1" fmla="*/ 15 h 16"/>
                        <a:gd name="T2" fmla="*/ 0 w 45"/>
                        <a:gd name="T3" fmla="*/ 9 h 16"/>
                        <a:gd name="T4" fmla="*/ 0 w 45"/>
                        <a:gd name="T5" fmla="*/ 6 h 16"/>
                        <a:gd name="T6" fmla="*/ 3 w 45"/>
                        <a:gd name="T7" fmla="*/ 2 h 16"/>
                        <a:gd name="T8" fmla="*/ 9 w 45"/>
                        <a:gd name="T9" fmla="*/ 0 h 16"/>
                        <a:gd name="T10" fmla="*/ 44 w 45"/>
                        <a:gd name="T11" fmla="*/ 0 h 16"/>
                        <a:gd name="T12" fmla="*/ 36 w 45"/>
                        <a:gd name="T13" fmla="*/ 5 h 16"/>
                        <a:gd name="T14" fmla="*/ 31 w 45"/>
                        <a:gd name="T15" fmla="*/ 9 h 16"/>
                        <a:gd name="T16" fmla="*/ 33 w 45"/>
                        <a:gd name="T17" fmla="*/ 13 h 16"/>
                        <a:gd name="T18" fmla="*/ 27 w 45"/>
                        <a:gd name="T19" fmla="*/ 15 h 16"/>
                        <a:gd name="T20" fmla="*/ 11 w 45"/>
                        <a:gd name="T21" fmla="*/ 15 h 1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</a:cxnLst>
                      <a:rect l="0" t="0" r="r" b="b"/>
                      <a:pathLst>
                        <a:path w="45" h="16">
                          <a:moveTo>
                            <a:pt x="11" y="15"/>
                          </a:moveTo>
                          <a:lnTo>
                            <a:pt x="0" y="9"/>
                          </a:lnTo>
                          <a:lnTo>
                            <a:pt x="0" y="6"/>
                          </a:lnTo>
                          <a:lnTo>
                            <a:pt x="3" y="2"/>
                          </a:lnTo>
                          <a:lnTo>
                            <a:pt x="9" y="0"/>
                          </a:lnTo>
                          <a:lnTo>
                            <a:pt x="44" y="0"/>
                          </a:lnTo>
                          <a:lnTo>
                            <a:pt x="36" y="5"/>
                          </a:lnTo>
                          <a:lnTo>
                            <a:pt x="31" y="9"/>
                          </a:lnTo>
                          <a:lnTo>
                            <a:pt x="33" y="13"/>
                          </a:lnTo>
                          <a:lnTo>
                            <a:pt x="27" y="15"/>
                          </a:lnTo>
                          <a:lnTo>
                            <a:pt x="11" y="15"/>
                          </a:lnTo>
                        </a:path>
                      </a:pathLst>
                    </a:custGeom>
                    <a:solidFill>
                      <a:srgbClr val="00C0C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6986" name="Freeform 74"/>
                    <p:cNvSpPr>
                      <a:spLocks/>
                    </p:cNvSpPr>
                    <p:nvPr/>
                  </p:nvSpPr>
                  <p:spPr bwMode="auto">
                    <a:xfrm>
                      <a:off x="4893" y="3793"/>
                      <a:ext cx="63" cy="18"/>
                    </a:xfrm>
                    <a:custGeom>
                      <a:avLst/>
                      <a:gdLst>
                        <a:gd name="T0" fmla="*/ 62 w 63"/>
                        <a:gd name="T1" fmla="*/ 17 h 18"/>
                        <a:gd name="T2" fmla="*/ 49 w 63"/>
                        <a:gd name="T3" fmla="*/ 8 h 18"/>
                        <a:gd name="T4" fmla="*/ 39 w 63"/>
                        <a:gd name="T5" fmla="*/ 5 h 18"/>
                        <a:gd name="T6" fmla="*/ 29 w 63"/>
                        <a:gd name="T7" fmla="*/ 2 h 18"/>
                        <a:gd name="T8" fmla="*/ 20 w 63"/>
                        <a:gd name="T9" fmla="*/ 1 h 18"/>
                        <a:gd name="T10" fmla="*/ 11 w 63"/>
                        <a:gd name="T11" fmla="*/ 0 h 18"/>
                        <a:gd name="T12" fmla="*/ 4 w 63"/>
                        <a:gd name="T13" fmla="*/ 1 h 18"/>
                        <a:gd name="T14" fmla="*/ 0 w 63"/>
                        <a:gd name="T15" fmla="*/ 3 h 18"/>
                        <a:gd name="T16" fmla="*/ 0 w 63"/>
                        <a:gd name="T17" fmla="*/ 5 h 18"/>
                        <a:gd name="T18" fmla="*/ 1 w 63"/>
                        <a:gd name="T19" fmla="*/ 8 h 18"/>
                        <a:gd name="T20" fmla="*/ 6 w 63"/>
                        <a:gd name="T21" fmla="*/ 11 h 18"/>
                        <a:gd name="T22" fmla="*/ 16 w 63"/>
                        <a:gd name="T23" fmla="*/ 14 h 18"/>
                        <a:gd name="T24" fmla="*/ 24 w 63"/>
                        <a:gd name="T25" fmla="*/ 15 h 18"/>
                        <a:gd name="T26" fmla="*/ 32 w 63"/>
                        <a:gd name="T27" fmla="*/ 15 h 18"/>
                        <a:gd name="T28" fmla="*/ 42 w 63"/>
                        <a:gd name="T29" fmla="*/ 14 h 18"/>
                        <a:gd name="T30" fmla="*/ 51 w 63"/>
                        <a:gd name="T31" fmla="*/ 16 h 18"/>
                        <a:gd name="T32" fmla="*/ 62 w 63"/>
                        <a:gd name="T33" fmla="*/ 17 h 18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</a:cxnLst>
                      <a:rect l="0" t="0" r="r" b="b"/>
                      <a:pathLst>
                        <a:path w="63" h="18">
                          <a:moveTo>
                            <a:pt x="62" y="17"/>
                          </a:moveTo>
                          <a:lnTo>
                            <a:pt x="49" y="8"/>
                          </a:lnTo>
                          <a:lnTo>
                            <a:pt x="39" y="5"/>
                          </a:lnTo>
                          <a:lnTo>
                            <a:pt x="29" y="2"/>
                          </a:lnTo>
                          <a:lnTo>
                            <a:pt x="20" y="1"/>
                          </a:lnTo>
                          <a:lnTo>
                            <a:pt x="11" y="0"/>
                          </a:lnTo>
                          <a:lnTo>
                            <a:pt x="4" y="1"/>
                          </a:lnTo>
                          <a:lnTo>
                            <a:pt x="0" y="3"/>
                          </a:lnTo>
                          <a:lnTo>
                            <a:pt x="0" y="5"/>
                          </a:lnTo>
                          <a:lnTo>
                            <a:pt x="1" y="8"/>
                          </a:lnTo>
                          <a:lnTo>
                            <a:pt x="6" y="11"/>
                          </a:lnTo>
                          <a:lnTo>
                            <a:pt x="16" y="14"/>
                          </a:lnTo>
                          <a:lnTo>
                            <a:pt x="24" y="15"/>
                          </a:lnTo>
                          <a:lnTo>
                            <a:pt x="32" y="15"/>
                          </a:lnTo>
                          <a:lnTo>
                            <a:pt x="42" y="14"/>
                          </a:lnTo>
                          <a:lnTo>
                            <a:pt x="51" y="16"/>
                          </a:lnTo>
                          <a:lnTo>
                            <a:pt x="62" y="17"/>
                          </a:lnTo>
                        </a:path>
                      </a:pathLst>
                    </a:custGeom>
                    <a:solidFill>
                      <a:srgbClr val="00A0A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6987" name="Freeform 75"/>
                    <p:cNvSpPr>
                      <a:spLocks/>
                    </p:cNvSpPr>
                    <p:nvPr/>
                  </p:nvSpPr>
                  <p:spPr bwMode="auto">
                    <a:xfrm>
                      <a:off x="4976" y="3802"/>
                      <a:ext cx="9" cy="16"/>
                    </a:xfrm>
                    <a:custGeom>
                      <a:avLst/>
                      <a:gdLst>
                        <a:gd name="T0" fmla="*/ 8 w 9"/>
                        <a:gd name="T1" fmla="*/ 0 h 16"/>
                        <a:gd name="T2" fmla="*/ 1 w 9"/>
                        <a:gd name="T3" fmla="*/ 3 h 16"/>
                        <a:gd name="T4" fmla="*/ 0 w 9"/>
                        <a:gd name="T5" fmla="*/ 6 h 16"/>
                        <a:gd name="T6" fmla="*/ 0 w 9"/>
                        <a:gd name="T7" fmla="*/ 8 h 16"/>
                        <a:gd name="T8" fmla="*/ 2 w 9"/>
                        <a:gd name="T9" fmla="*/ 10 h 16"/>
                        <a:gd name="T10" fmla="*/ 7 w 9"/>
                        <a:gd name="T11" fmla="*/ 15 h 1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</a:cxnLst>
                      <a:rect l="0" t="0" r="r" b="b"/>
                      <a:pathLst>
                        <a:path w="9" h="16">
                          <a:moveTo>
                            <a:pt x="8" y="0"/>
                          </a:moveTo>
                          <a:lnTo>
                            <a:pt x="1" y="3"/>
                          </a:lnTo>
                          <a:lnTo>
                            <a:pt x="0" y="6"/>
                          </a:lnTo>
                          <a:lnTo>
                            <a:pt x="0" y="8"/>
                          </a:lnTo>
                          <a:lnTo>
                            <a:pt x="2" y="10"/>
                          </a:lnTo>
                          <a:lnTo>
                            <a:pt x="7" y="15"/>
                          </a:lnTo>
                        </a:path>
                      </a:pathLst>
                    </a:custGeom>
                    <a:noFill/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</p:grpSp>
          </p:grpSp>
          <p:grpSp>
            <p:nvGrpSpPr>
              <p:cNvPr id="166988" name="Group 76"/>
              <p:cNvGrpSpPr>
                <a:grpSpLocks/>
              </p:cNvGrpSpPr>
              <p:nvPr/>
            </p:nvGrpSpPr>
            <p:grpSpPr bwMode="auto">
              <a:xfrm>
                <a:off x="2491" y="3368"/>
                <a:ext cx="804" cy="585"/>
                <a:chOff x="2439" y="4032"/>
                <a:chExt cx="804" cy="585"/>
              </a:xfrm>
            </p:grpSpPr>
            <p:grpSp>
              <p:nvGrpSpPr>
                <p:cNvPr id="166989" name="Group 77"/>
                <p:cNvGrpSpPr>
                  <a:grpSpLocks/>
                </p:cNvGrpSpPr>
                <p:nvPr/>
              </p:nvGrpSpPr>
              <p:grpSpPr bwMode="auto">
                <a:xfrm>
                  <a:off x="2439" y="4032"/>
                  <a:ext cx="405" cy="286"/>
                  <a:chOff x="2439" y="4032"/>
                  <a:chExt cx="405" cy="286"/>
                </a:xfrm>
              </p:grpSpPr>
              <p:sp>
                <p:nvSpPr>
                  <p:cNvPr id="166990" name="Freeform 78"/>
                  <p:cNvSpPr>
                    <a:spLocks/>
                  </p:cNvSpPr>
                  <p:nvPr/>
                </p:nvSpPr>
                <p:spPr bwMode="auto">
                  <a:xfrm>
                    <a:off x="2494" y="4032"/>
                    <a:ext cx="328" cy="286"/>
                  </a:xfrm>
                  <a:custGeom>
                    <a:avLst/>
                    <a:gdLst>
                      <a:gd name="T0" fmla="*/ 287 w 328"/>
                      <a:gd name="T1" fmla="*/ 197 h 286"/>
                      <a:gd name="T2" fmla="*/ 224 w 328"/>
                      <a:gd name="T3" fmla="*/ 143 h 286"/>
                      <a:gd name="T4" fmla="*/ 200 w 328"/>
                      <a:gd name="T5" fmla="*/ 94 h 286"/>
                      <a:gd name="T6" fmla="*/ 187 w 328"/>
                      <a:gd name="T7" fmla="*/ 48 h 286"/>
                      <a:gd name="T8" fmla="*/ 186 w 328"/>
                      <a:gd name="T9" fmla="*/ 73 h 286"/>
                      <a:gd name="T10" fmla="*/ 172 w 328"/>
                      <a:gd name="T11" fmla="*/ 61 h 286"/>
                      <a:gd name="T12" fmla="*/ 146 w 328"/>
                      <a:gd name="T13" fmla="*/ 16 h 286"/>
                      <a:gd name="T14" fmla="*/ 139 w 328"/>
                      <a:gd name="T15" fmla="*/ 20 h 286"/>
                      <a:gd name="T16" fmla="*/ 156 w 328"/>
                      <a:gd name="T17" fmla="*/ 64 h 286"/>
                      <a:gd name="T18" fmla="*/ 170 w 328"/>
                      <a:gd name="T19" fmla="*/ 102 h 286"/>
                      <a:gd name="T20" fmla="*/ 165 w 328"/>
                      <a:gd name="T21" fmla="*/ 105 h 286"/>
                      <a:gd name="T22" fmla="*/ 135 w 328"/>
                      <a:gd name="T23" fmla="*/ 74 h 286"/>
                      <a:gd name="T24" fmla="*/ 102 w 328"/>
                      <a:gd name="T25" fmla="*/ 50 h 286"/>
                      <a:gd name="T26" fmla="*/ 53 w 328"/>
                      <a:gd name="T27" fmla="*/ 37 h 286"/>
                      <a:gd name="T28" fmla="*/ 83 w 328"/>
                      <a:gd name="T29" fmla="*/ 52 h 286"/>
                      <a:gd name="T30" fmla="*/ 115 w 328"/>
                      <a:gd name="T31" fmla="*/ 76 h 286"/>
                      <a:gd name="T32" fmla="*/ 143 w 328"/>
                      <a:gd name="T33" fmla="*/ 105 h 286"/>
                      <a:gd name="T34" fmla="*/ 164 w 328"/>
                      <a:gd name="T35" fmla="*/ 143 h 286"/>
                      <a:gd name="T36" fmla="*/ 133 w 328"/>
                      <a:gd name="T37" fmla="*/ 114 h 286"/>
                      <a:gd name="T38" fmla="*/ 105 w 328"/>
                      <a:gd name="T39" fmla="*/ 100 h 286"/>
                      <a:gd name="T40" fmla="*/ 70 w 328"/>
                      <a:gd name="T41" fmla="*/ 92 h 286"/>
                      <a:gd name="T42" fmla="*/ 28 w 328"/>
                      <a:gd name="T43" fmla="*/ 98 h 286"/>
                      <a:gd name="T44" fmla="*/ 15 w 328"/>
                      <a:gd name="T45" fmla="*/ 124 h 286"/>
                      <a:gd name="T46" fmla="*/ 36 w 328"/>
                      <a:gd name="T47" fmla="*/ 103 h 286"/>
                      <a:gd name="T48" fmla="*/ 74 w 328"/>
                      <a:gd name="T49" fmla="*/ 103 h 286"/>
                      <a:gd name="T50" fmla="*/ 104 w 328"/>
                      <a:gd name="T51" fmla="*/ 121 h 286"/>
                      <a:gd name="T52" fmla="*/ 95 w 328"/>
                      <a:gd name="T53" fmla="*/ 130 h 286"/>
                      <a:gd name="T54" fmla="*/ 61 w 328"/>
                      <a:gd name="T55" fmla="*/ 124 h 286"/>
                      <a:gd name="T56" fmla="*/ 61 w 328"/>
                      <a:gd name="T57" fmla="*/ 132 h 286"/>
                      <a:gd name="T58" fmla="*/ 91 w 328"/>
                      <a:gd name="T59" fmla="*/ 143 h 286"/>
                      <a:gd name="T60" fmla="*/ 74 w 328"/>
                      <a:gd name="T61" fmla="*/ 151 h 286"/>
                      <a:gd name="T62" fmla="*/ 37 w 328"/>
                      <a:gd name="T63" fmla="*/ 151 h 286"/>
                      <a:gd name="T64" fmla="*/ 46 w 328"/>
                      <a:gd name="T65" fmla="*/ 156 h 286"/>
                      <a:gd name="T66" fmla="*/ 56 w 328"/>
                      <a:gd name="T67" fmla="*/ 165 h 286"/>
                      <a:gd name="T68" fmla="*/ 23 w 328"/>
                      <a:gd name="T69" fmla="*/ 179 h 286"/>
                      <a:gd name="T70" fmla="*/ 36 w 328"/>
                      <a:gd name="T71" fmla="*/ 181 h 286"/>
                      <a:gd name="T72" fmla="*/ 73 w 328"/>
                      <a:gd name="T73" fmla="*/ 179 h 286"/>
                      <a:gd name="T74" fmla="*/ 114 w 328"/>
                      <a:gd name="T75" fmla="*/ 188 h 286"/>
                      <a:gd name="T76" fmla="*/ 118 w 328"/>
                      <a:gd name="T77" fmla="*/ 198 h 286"/>
                      <a:gd name="T78" fmla="*/ 112 w 328"/>
                      <a:gd name="T79" fmla="*/ 204 h 286"/>
                      <a:gd name="T80" fmla="*/ 91 w 328"/>
                      <a:gd name="T81" fmla="*/ 221 h 286"/>
                      <a:gd name="T82" fmla="*/ 159 w 328"/>
                      <a:gd name="T83" fmla="*/ 214 h 286"/>
                      <a:gd name="T84" fmla="*/ 200 w 328"/>
                      <a:gd name="T85" fmla="*/ 235 h 286"/>
                      <a:gd name="T86" fmla="*/ 327 w 328"/>
                      <a:gd name="T87" fmla="*/ 221 h 2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</a:cxnLst>
                    <a:rect l="0" t="0" r="r" b="b"/>
                    <a:pathLst>
                      <a:path w="328" h="286">
                        <a:moveTo>
                          <a:pt x="327" y="221"/>
                        </a:moveTo>
                        <a:lnTo>
                          <a:pt x="287" y="197"/>
                        </a:lnTo>
                        <a:lnTo>
                          <a:pt x="244" y="167"/>
                        </a:lnTo>
                        <a:lnTo>
                          <a:pt x="224" y="143"/>
                        </a:lnTo>
                        <a:lnTo>
                          <a:pt x="208" y="116"/>
                        </a:lnTo>
                        <a:lnTo>
                          <a:pt x="200" y="94"/>
                        </a:lnTo>
                        <a:lnTo>
                          <a:pt x="195" y="74"/>
                        </a:lnTo>
                        <a:lnTo>
                          <a:pt x="187" y="48"/>
                        </a:lnTo>
                        <a:lnTo>
                          <a:pt x="187" y="60"/>
                        </a:lnTo>
                        <a:lnTo>
                          <a:pt x="186" y="73"/>
                        </a:lnTo>
                        <a:lnTo>
                          <a:pt x="183" y="86"/>
                        </a:lnTo>
                        <a:lnTo>
                          <a:pt x="172" y="61"/>
                        </a:lnTo>
                        <a:lnTo>
                          <a:pt x="160" y="36"/>
                        </a:lnTo>
                        <a:lnTo>
                          <a:pt x="146" y="16"/>
                        </a:lnTo>
                        <a:lnTo>
                          <a:pt x="128" y="0"/>
                        </a:lnTo>
                        <a:lnTo>
                          <a:pt x="139" y="20"/>
                        </a:lnTo>
                        <a:lnTo>
                          <a:pt x="149" y="44"/>
                        </a:lnTo>
                        <a:lnTo>
                          <a:pt x="156" y="64"/>
                        </a:lnTo>
                        <a:lnTo>
                          <a:pt x="164" y="84"/>
                        </a:lnTo>
                        <a:lnTo>
                          <a:pt x="170" y="102"/>
                        </a:lnTo>
                        <a:lnTo>
                          <a:pt x="180" y="126"/>
                        </a:lnTo>
                        <a:lnTo>
                          <a:pt x="165" y="105"/>
                        </a:lnTo>
                        <a:lnTo>
                          <a:pt x="153" y="91"/>
                        </a:lnTo>
                        <a:lnTo>
                          <a:pt x="135" y="74"/>
                        </a:lnTo>
                        <a:lnTo>
                          <a:pt x="119" y="62"/>
                        </a:lnTo>
                        <a:lnTo>
                          <a:pt x="102" y="50"/>
                        </a:lnTo>
                        <a:lnTo>
                          <a:pt x="87" y="44"/>
                        </a:lnTo>
                        <a:lnTo>
                          <a:pt x="53" y="37"/>
                        </a:lnTo>
                        <a:lnTo>
                          <a:pt x="71" y="44"/>
                        </a:lnTo>
                        <a:lnTo>
                          <a:pt x="83" y="52"/>
                        </a:lnTo>
                        <a:lnTo>
                          <a:pt x="100" y="62"/>
                        </a:lnTo>
                        <a:lnTo>
                          <a:pt x="115" y="76"/>
                        </a:lnTo>
                        <a:lnTo>
                          <a:pt x="131" y="91"/>
                        </a:lnTo>
                        <a:lnTo>
                          <a:pt x="143" y="105"/>
                        </a:lnTo>
                        <a:lnTo>
                          <a:pt x="155" y="121"/>
                        </a:lnTo>
                        <a:lnTo>
                          <a:pt x="164" y="143"/>
                        </a:lnTo>
                        <a:lnTo>
                          <a:pt x="148" y="126"/>
                        </a:lnTo>
                        <a:lnTo>
                          <a:pt x="133" y="114"/>
                        </a:lnTo>
                        <a:lnTo>
                          <a:pt x="121" y="106"/>
                        </a:lnTo>
                        <a:lnTo>
                          <a:pt x="105" y="100"/>
                        </a:lnTo>
                        <a:lnTo>
                          <a:pt x="87" y="95"/>
                        </a:lnTo>
                        <a:lnTo>
                          <a:pt x="70" y="92"/>
                        </a:lnTo>
                        <a:lnTo>
                          <a:pt x="50" y="93"/>
                        </a:lnTo>
                        <a:lnTo>
                          <a:pt x="28" y="98"/>
                        </a:lnTo>
                        <a:lnTo>
                          <a:pt x="17" y="108"/>
                        </a:lnTo>
                        <a:lnTo>
                          <a:pt x="15" y="124"/>
                        </a:lnTo>
                        <a:lnTo>
                          <a:pt x="26" y="108"/>
                        </a:lnTo>
                        <a:lnTo>
                          <a:pt x="36" y="103"/>
                        </a:lnTo>
                        <a:lnTo>
                          <a:pt x="53" y="100"/>
                        </a:lnTo>
                        <a:lnTo>
                          <a:pt x="74" y="103"/>
                        </a:lnTo>
                        <a:lnTo>
                          <a:pt x="91" y="110"/>
                        </a:lnTo>
                        <a:lnTo>
                          <a:pt x="104" y="121"/>
                        </a:lnTo>
                        <a:lnTo>
                          <a:pt x="111" y="134"/>
                        </a:lnTo>
                        <a:lnTo>
                          <a:pt x="95" y="130"/>
                        </a:lnTo>
                        <a:lnTo>
                          <a:pt x="75" y="125"/>
                        </a:lnTo>
                        <a:lnTo>
                          <a:pt x="61" y="124"/>
                        </a:lnTo>
                        <a:lnTo>
                          <a:pt x="40" y="127"/>
                        </a:lnTo>
                        <a:lnTo>
                          <a:pt x="61" y="132"/>
                        </a:lnTo>
                        <a:lnTo>
                          <a:pt x="78" y="137"/>
                        </a:lnTo>
                        <a:lnTo>
                          <a:pt x="91" y="143"/>
                        </a:lnTo>
                        <a:lnTo>
                          <a:pt x="107" y="153"/>
                        </a:lnTo>
                        <a:lnTo>
                          <a:pt x="74" y="151"/>
                        </a:lnTo>
                        <a:lnTo>
                          <a:pt x="53" y="151"/>
                        </a:lnTo>
                        <a:lnTo>
                          <a:pt x="37" y="151"/>
                        </a:lnTo>
                        <a:lnTo>
                          <a:pt x="0" y="158"/>
                        </a:lnTo>
                        <a:lnTo>
                          <a:pt x="46" y="156"/>
                        </a:lnTo>
                        <a:lnTo>
                          <a:pt x="74" y="161"/>
                        </a:lnTo>
                        <a:lnTo>
                          <a:pt x="56" y="165"/>
                        </a:lnTo>
                        <a:lnTo>
                          <a:pt x="40" y="171"/>
                        </a:lnTo>
                        <a:lnTo>
                          <a:pt x="23" y="179"/>
                        </a:lnTo>
                        <a:lnTo>
                          <a:pt x="11" y="187"/>
                        </a:lnTo>
                        <a:lnTo>
                          <a:pt x="36" y="181"/>
                        </a:lnTo>
                        <a:lnTo>
                          <a:pt x="54" y="178"/>
                        </a:lnTo>
                        <a:lnTo>
                          <a:pt x="73" y="179"/>
                        </a:lnTo>
                        <a:lnTo>
                          <a:pt x="94" y="182"/>
                        </a:lnTo>
                        <a:lnTo>
                          <a:pt x="114" y="188"/>
                        </a:lnTo>
                        <a:lnTo>
                          <a:pt x="135" y="195"/>
                        </a:lnTo>
                        <a:lnTo>
                          <a:pt x="118" y="198"/>
                        </a:lnTo>
                        <a:lnTo>
                          <a:pt x="70" y="208"/>
                        </a:lnTo>
                        <a:lnTo>
                          <a:pt x="112" y="204"/>
                        </a:lnTo>
                        <a:lnTo>
                          <a:pt x="134" y="206"/>
                        </a:lnTo>
                        <a:lnTo>
                          <a:pt x="91" y="221"/>
                        </a:lnTo>
                        <a:lnTo>
                          <a:pt x="135" y="213"/>
                        </a:lnTo>
                        <a:lnTo>
                          <a:pt x="159" y="214"/>
                        </a:lnTo>
                        <a:lnTo>
                          <a:pt x="180" y="223"/>
                        </a:lnTo>
                        <a:lnTo>
                          <a:pt x="200" y="235"/>
                        </a:lnTo>
                        <a:lnTo>
                          <a:pt x="291" y="285"/>
                        </a:lnTo>
                        <a:lnTo>
                          <a:pt x="327" y="221"/>
                        </a:lnTo>
                      </a:path>
                    </a:pathLst>
                  </a:custGeom>
                  <a:solidFill>
                    <a:srgbClr val="00E0E0"/>
                  </a:solidFill>
                  <a:ln w="12700" cap="rnd" cmpd="sng">
                    <a:solidFill>
                      <a:srgbClr val="00C0C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grpSp>
                <p:nvGrpSpPr>
                  <p:cNvPr id="166991" name="Group 79"/>
                  <p:cNvGrpSpPr>
                    <a:grpSpLocks/>
                  </p:cNvGrpSpPr>
                  <p:nvPr/>
                </p:nvGrpSpPr>
                <p:grpSpPr bwMode="auto">
                  <a:xfrm>
                    <a:off x="2439" y="4032"/>
                    <a:ext cx="142" cy="108"/>
                    <a:chOff x="2439" y="4032"/>
                    <a:chExt cx="142" cy="108"/>
                  </a:xfrm>
                </p:grpSpPr>
                <p:sp>
                  <p:nvSpPr>
                    <p:cNvPr id="166992" name="Freeform 80"/>
                    <p:cNvSpPr>
                      <a:spLocks/>
                    </p:cNvSpPr>
                    <p:nvPr/>
                  </p:nvSpPr>
                  <p:spPr bwMode="auto">
                    <a:xfrm>
                      <a:off x="2439" y="4032"/>
                      <a:ext cx="117" cy="92"/>
                    </a:xfrm>
                    <a:custGeom>
                      <a:avLst/>
                      <a:gdLst>
                        <a:gd name="T0" fmla="*/ 115 w 117"/>
                        <a:gd name="T1" fmla="*/ 28 h 92"/>
                        <a:gd name="T2" fmla="*/ 116 w 117"/>
                        <a:gd name="T3" fmla="*/ 17 h 92"/>
                        <a:gd name="T4" fmla="*/ 114 w 117"/>
                        <a:gd name="T5" fmla="*/ 9 h 92"/>
                        <a:gd name="T6" fmla="*/ 108 w 117"/>
                        <a:gd name="T7" fmla="*/ 3 h 92"/>
                        <a:gd name="T8" fmla="*/ 97 w 117"/>
                        <a:gd name="T9" fmla="*/ 0 h 92"/>
                        <a:gd name="T10" fmla="*/ 81 w 117"/>
                        <a:gd name="T11" fmla="*/ 0 h 92"/>
                        <a:gd name="T12" fmla="*/ 63 w 117"/>
                        <a:gd name="T13" fmla="*/ 1 h 92"/>
                        <a:gd name="T14" fmla="*/ 47 w 117"/>
                        <a:gd name="T15" fmla="*/ 5 h 92"/>
                        <a:gd name="T16" fmla="*/ 34 w 117"/>
                        <a:gd name="T17" fmla="*/ 10 h 92"/>
                        <a:gd name="T18" fmla="*/ 24 w 117"/>
                        <a:gd name="T19" fmla="*/ 17 h 92"/>
                        <a:gd name="T20" fmla="*/ 14 w 117"/>
                        <a:gd name="T21" fmla="*/ 27 h 92"/>
                        <a:gd name="T22" fmla="*/ 6 w 117"/>
                        <a:gd name="T23" fmla="*/ 38 h 92"/>
                        <a:gd name="T24" fmla="*/ 2 w 117"/>
                        <a:gd name="T25" fmla="*/ 50 h 92"/>
                        <a:gd name="T26" fmla="*/ 0 w 117"/>
                        <a:gd name="T27" fmla="*/ 60 h 92"/>
                        <a:gd name="T28" fmla="*/ 2 w 117"/>
                        <a:gd name="T29" fmla="*/ 68 h 92"/>
                        <a:gd name="T30" fmla="*/ 4 w 117"/>
                        <a:gd name="T31" fmla="*/ 78 h 92"/>
                        <a:gd name="T32" fmla="*/ 10 w 117"/>
                        <a:gd name="T33" fmla="*/ 85 h 92"/>
                        <a:gd name="T34" fmla="*/ 16 w 117"/>
                        <a:gd name="T35" fmla="*/ 88 h 92"/>
                        <a:gd name="T36" fmla="*/ 26 w 117"/>
                        <a:gd name="T37" fmla="*/ 91 h 92"/>
                        <a:gd name="T38" fmla="*/ 38 w 117"/>
                        <a:gd name="T39" fmla="*/ 88 h 92"/>
                        <a:gd name="T40" fmla="*/ 115 w 117"/>
                        <a:gd name="T41" fmla="*/ 28 h 9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</a:cxnLst>
                      <a:rect l="0" t="0" r="r" b="b"/>
                      <a:pathLst>
                        <a:path w="117" h="92">
                          <a:moveTo>
                            <a:pt x="115" y="28"/>
                          </a:moveTo>
                          <a:lnTo>
                            <a:pt x="116" y="17"/>
                          </a:lnTo>
                          <a:lnTo>
                            <a:pt x="114" y="9"/>
                          </a:lnTo>
                          <a:lnTo>
                            <a:pt x="108" y="3"/>
                          </a:lnTo>
                          <a:lnTo>
                            <a:pt x="97" y="0"/>
                          </a:lnTo>
                          <a:lnTo>
                            <a:pt x="81" y="0"/>
                          </a:lnTo>
                          <a:lnTo>
                            <a:pt x="63" y="1"/>
                          </a:lnTo>
                          <a:lnTo>
                            <a:pt x="47" y="5"/>
                          </a:lnTo>
                          <a:lnTo>
                            <a:pt x="34" y="10"/>
                          </a:lnTo>
                          <a:lnTo>
                            <a:pt x="24" y="17"/>
                          </a:lnTo>
                          <a:lnTo>
                            <a:pt x="14" y="27"/>
                          </a:lnTo>
                          <a:lnTo>
                            <a:pt x="6" y="38"/>
                          </a:lnTo>
                          <a:lnTo>
                            <a:pt x="2" y="50"/>
                          </a:lnTo>
                          <a:lnTo>
                            <a:pt x="0" y="60"/>
                          </a:lnTo>
                          <a:lnTo>
                            <a:pt x="2" y="68"/>
                          </a:lnTo>
                          <a:lnTo>
                            <a:pt x="4" y="78"/>
                          </a:lnTo>
                          <a:lnTo>
                            <a:pt x="10" y="85"/>
                          </a:lnTo>
                          <a:lnTo>
                            <a:pt x="16" y="88"/>
                          </a:lnTo>
                          <a:lnTo>
                            <a:pt x="26" y="91"/>
                          </a:lnTo>
                          <a:lnTo>
                            <a:pt x="38" y="88"/>
                          </a:lnTo>
                          <a:lnTo>
                            <a:pt x="115" y="28"/>
                          </a:lnTo>
                        </a:path>
                      </a:pathLst>
                    </a:custGeom>
                    <a:solidFill>
                      <a:srgbClr val="E0800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6993" name="Freeform 81"/>
                    <p:cNvSpPr>
                      <a:spLocks/>
                    </p:cNvSpPr>
                    <p:nvPr/>
                  </p:nvSpPr>
                  <p:spPr bwMode="auto">
                    <a:xfrm>
                      <a:off x="2497" y="4071"/>
                      <a:ext cx="84" cy="69"/>
                    </a:xfrm>
                    <a:custGeom>
                      <a:avLst/>
                      <a:gdLst>
                        <a:gd name="T0" fmla="*/ 4 w 84"/>
                        <a:gd name="T1" fmla="*/ 67 h 69"/>
                        <a:gd name="T2" fmla="*/ 13 w 84"/>
                        <a:gd name="T3" fmla="*/ 68 h 69"/>
                        <a:gd name="T4" fmla="*/ 23 w 84"/>
                        <a:gd name="T5" fmla="*/ 67 h 69"/>
                        <a:gd name="T6" fmla="*/ 34 w 84"/>
                        <a:gd name="T7" fmla="*/ 64 h 69"/>
                        <a:gd name="T8" fmla="*/ 43 w 84"/>
                        <a:gd name="T9" fmla="*/ 60 h 69"/>
                        <a:gd name="T10" fmla="*/ 53 w 84"/>
                        <a:gd name="T11" fmla="*/ 55 h 69"/>
                        <a:gd name="T12" fmla="*/ 62 w 84"/>
                        <a:gd name="T13" fmla="*/ 48 h 69"/>
                        <a:gd name="T14" fmla="*/ 69 w 84"/>
                        <a:gd name="T15" fmla="*/ 41 h 69"/>
                        <a:gd name="T16" fmla="*/ 76 w 84"/>
                        <a:gd name="T17" fmla="*/ 32 h 69"/>
                        <a:gd name="T18" fmla="*/ 81 w 84"/>
                        <a:gd name="T19" fmla="*/ 22 h 69"/>
                        <a:gd name="T20" fmla="*/ 82 w 84"/>
                        <a:gd name="T21" fmla="*/ 15 h 69"/>
                        <a:gd name="T22" fmla="*/ 83 w 84"/>
                        <a:gd name="T23" fmla="*/ 7 h 69"/>
                        <a:gd name="T24" fmla="*/ 80 w 84"/>
                        <a:gd name="T25" fmla="*/ 0 h 69"/>
                        <a:gd name="T26" fmla="*/ 49 w 84"/>
                        <a:gd name="T27" fmla="*/ 3 h 69"/>
                        <a:gd name="T28" fmla="*/ 14 w 84"/>
                        <a:gd name="T29" fmla="*/ 14 h 69"/>
                        <a:gd name="T30" fmla="*/ 0 w 84"/>
                        <a:gd name="T31" fmla="*/ 44 h 69"/>
                        <a:gd name="T32" fmla="*/ 4 w 84"/>
                        <a:gd name="T33" fmla="*/ 67 h 69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</a:cxnLst>
                      <a:rect l="0" t="0" r="r" b="b"/>
                      <a:pathLst>
                        <a:path w="84" h="69">
                          <a:moveTo>
                            <a:pt x="4" y="67"/>
                          </a:moveTo>
                          <a:lnTo>
                            <a:pt x="13" y="68"/>
                          </a:lnTo>
                          <a:lnTo>
                            <a:pt x="23" y="67"/>
                          </a:lnTo>
                          <a:lnTo>
                            <a:pt x="34" y="64"/>
                          </a:lnTo>
                          <a:lnTo>
                            <a:pt x="43" y="60"/>
                          </a:lnTo>
                          <a:lnTo>
                            <a:pt x="53" y="55"/>
                          </a:lnTo>
                          <a:lnTo>
                            <a:pt x="62" y="48"/>
                          </a:lnTo>
                          <a:lnTo>
                            <a:pt x="69" y="41"/>
                          </a:lnTo>
                          <a:lnTo>
                            <a:pt x="76" y="32"/>
                          </a:lnTo>
                          <a:lnTo>
                            <a:pt x="81" y="22"/>
                          </a:lnTo>
                          <a:lnTo>
                            <a:pt x="82" y="15"/>
                          </a:lnTo>
                          <a:lnTo>
                            <a:pt x="83" y="7"/>
                          </a:lnTo>
                          <a:lnTo>
                            <a:pt x="80" y="0"/>
                          </a:lnTo>
                          <a:lnTo>
                            <a:pt x="49" y="3"/>
                          </a:lnTo>
                          <a:lnTo>
                            <a:pt x="14" y="14"/>
                          </a:lnTo>
                          <a:lnTo>
                            <a:pt x="0" y="44"/>
                          </a:lnTo>
                          <a:lnTo>
                            <a:pt x="4" y="67"/>
                          </a:lnTo>
                        </a:path>
                      </a:pathLst>
                    </a:custGeom>
                    <a:solidFill>
                      <a:srgbClr val="FFA04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6994" name="Freeform 82"/>
                    <p:cNvSpPr>
                      <a:spLocks/>
                    </p:cNvSpPr>
                    <p:nvPr/>
                  </p:nvSpPr>
                  <p:spPr bwMode="auto">
                    <a:xfrm>
                      <a:off x="2469" y="4054"/>
                      <a:ext cx="110" cy="85"/>
                    </a:xfrm>
                    <a:custGeom>
                      <a:avLst/>
                      <a:gdLst>
                        <a:gd name="T0" fmla="*/ 81 w 110"/>
                        <a:gd name="T1" fmla="*/ 0 h 85"/>
                        <a:gd name="T2" fmla="*/ 68 w 110"/>
                        <a:gd name="T3" fmla="*/ 0 h 85"/>
                        <a:gd name="T4" fmla="*/ 53 w 110"/>
                        <a:gd name="T5" fmla="*/ 2 h 85"/>
                        <a:gd name="T6" fmla="*/ 41 w 110"/>
                        <a:gd name="T7" fmla="*/ 5 h 85"/>
                        <a:gd name="T8" fmla="*/ 30 w 110"/>
                        <a:gd name="T9" fmla="*/ 9 h 85"/>
                        <a:gd name="T10" fmla="*/ 20 w 110"/>
                        <a:gd name="T11" fmla="*/ 15 h 85"/>
                        <a:gd name="T12" fmla="*/ 12 w 110"/>
                        <a:gd name="T13" fmla="*/ 22 h 85"/>
                        <a:gd name="T14" fmla="*/ 6 w 110"/>
                        <a:gd name="T15" fmla="*/ 29 h 85"/>
                        <a:gd name="T16" fmla="*/ 2 w 110"/>
                        <a:gd name="T17" fmla="*/ 37 h 85"/>
                        <a:gd name="T18" fmla="*/ 0 w 110"/>
                        <a:gd name="T19" fmla="*/ 45 h 85"/>
                        <a:gd name="T20" fmla="*/ 0 w 110"/>
                        <a:gd name="T21" fmla="*/ 53 h 85"/>
                        <a:gd name="T22" fmla="*/ 1 w 110"/>
                        <a:gd name="T23" fmla="*/ 63 h 85"/>
                        <a:gd name="T24" fmla="*/ 31 w 110"/>
                        <a:gd name="T25" fmla="*/ 84 h 85"/>
                        <a:gd name="T26" fmla="*/ 33 w 110"/>
                        <a:gd name="T27" fmla="*/ 72 h 85"/>
                        <a:gd name="T28" fmla="*/ 37 w 110"/>
                        <a:gd name="T29" fmla="*/ 63 h 85"/>
                        <a:gd name="T30" fmla="*/ 44 w 110"/>
                        <a:gd name="T31" fmla="*/ 51 h 85"/>
                        <a:gd name="T32" fmla="*/ 53 w 110"/>
                        <a:gd name="T33" fmla="*/ 42 h 85"/>
                        <a:gd name="T34" fmla="*/ 65 w 110"/>
                        <a:gd name="T35" fmla="*/ 33 h 85"/>
                        <a:gd name="T36" fmla="*/ 81 w 110"/>
                        <a:gd name="T37" fmla="*/ 24 h 85"/>
                        <a:gd name="T38" fmla="*/ 94 w 110"/>
                        <a:gd name="T39" fmla="*/ 20 h 85"/>
                        <a:gd name="T40" fmla="*/ 109 w 110"/>
                        <a:gd name="T41" fmla="*/ 17 h 85"/>
                        <a:gd name="T42" fmla="*/ 81 w 110"/>
                        <a:gd name="T43" fmla="*/ 0 h 8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</a:cxnLst>
                      <a:rect l="0" t="0" r="r" b="b"/>
                      <a:pathLst>
                        <a:path w="110" h="85">
                          <a:moveTo>
                            <a:pt x="81" y="0"/>
                          </a:moveTo>
                          <a:lnTo>
                            <a:pt x="68" y="0"/>
                          </a:lnTo>
                          <a:lnTo>
                            <a:pt x="53" y="2"/>
                          </a:lnTo>
                          <a:lnTo>
                            <a:pt x="41" y="5"/>
                          </a:lnTo>
                          <a:lnTo>
                            <a:pt x="30" y="9"/>
                          </a:lnTo>
                          <a:lnTo>
                            <a:pt x="20" y="15"/>
                          </a:lnTo>
                          <a:lnTo>
                            <a:pt x="12" y="22"/>
                          </a:lnTo>
                          <a:lnTo>
                            <a:pt x="6" y="29"/>
                          </a:lnTo>
                          <a:lnTo>
                            <a:pt x="2" y="37"/>
                          </a:lnTo>
                          <a:lnTo>
                            <a:pt x="0" y="45"/>
                          </a:lnTo>
                          <a:lnTo>
                            <a:pt x="0" y="53"/>
                          </a:lnTo>
                          <a:lnTo>
                            <a:pt x="1" y="63"/>
                          </a:lnTo>
                          <a:lnTo>
                            <a:pt x="31" y="84"/>
                          </a:lnTo>
                          <a:lnTo>
                            <a:pt x="33" y="72"/>
                          </a:lnTo>
                          <a:lnTo>
                            <a:pt x="37" y="63"/>
                          </a:lnTo>
                          <a:lnTo>
                            <a:pt x="44" y="51"/>
                          </a:lnTo>
                          <a:lnTo>
                            <a:pt x="53" y="42"/>
                          </a:lnTo>
                          <a:lnTo>
                            <a:pt x="65" y="33"/>
                          </a:lnTo>
                          <a:lnTo>
                            <a:pt x="81" y="24"/>
                          </a:lnTo>
                          <a:lnTo>
                            <a:pt x="94" y="20"/>
                          </a:lnTo>
                          <a:lnTo>
                            <a:pt x="109" y="17"/>
                          </a:lnTo>
                          <a:lnTo>
                            <a:pt x="81" y="0"/>
                          </a:lnTo>
                        </a:path>
                      </a:pathLst>
                    </a:custGeom>
                    <a:solidFill>
                      <a:srgbClr val="FF800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6995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481" y="4055"/>
                    <a:ext cx="363" cy="234"/>
                    <a:chOff x="2481" y="4055"/>
                    <a:chExt cx="363" cy="234"/>
                  </a:xfrm>
                </p:grpSpPr>
                <p:grpSp>
                  <p:nvGrpSpPr>
                    <p:cNvPr id="166996" name="Group 8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54" y="4217"/>
                      <a:ext cx="33" cy="28"/>
                      <a:chOff x="2654" y="4217"/>
                      <a:chExt cx="33" cy="28"/>
                    </a:xfrm>
                  </p:grpSpPr>
                  <p:sp>
                    <p:nvSpPr>
                      <p:cNvPr id="166997" name="Oval 8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54" y="4217"/>
                        <a:ext cx="33" cy="28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6998" name="Oval 8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57" y="4219"/>
                        <a:ext cx="23" cy="20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6999" name="Oval 8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60" y="4219"/>
                        <a:ext cx="24" cy="24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00" name="Oval 8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70" y="4222"/>
                        <a:ext cx="12" cy="13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01" name="Oval 8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79" y="4227"/>
                        <a:ext cx="1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002" name="Group 9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37" y="4182"/>
                      <a:ext cx="33" cy="28"/>
                      <a:chOff x="2637" y="4182"/>
                      <a:chExt cx="33" cy="28"/>
                    </a:xfrm>
                  </p:grpSpPr>
                  <p:sp>
                    <p:nvSpPr>
                      <p:cNvPr id="167003" name="Oval 9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37" y="4182"/>
                        <a:ext cx="33" cy="28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04" name="Oval 9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4" y="4188"/>
                        <a:ext cx="22" cy="20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05" name="Oval 9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39" y="4183"/>
                        <a:ext cx="24" cy="25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06" name="Oval 9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1" y="4193"/>
                        <a:ext cx="13" cy="12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07" name="Oval 9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4" y="4199"/>
                        <a:ext cx="1" cy="2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008" name="Group 9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92" y="4186"/>
                      <a:ext cx="33" cy="27"/>
                      <a:chOff x="2692" y="4186"/>
                      <a:chExt cx="33" cy="27"/>
                    </a:xfrm>
                  </p:grpSpPr>
                  <p:sp>
                    <p:nvSpPr>
                      <p:cNvPr id="167009" name="Oval 9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92" y="4186"/>
                        <a:ext cx="33" cy="27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10" name="Oval 9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98" y="4188"/>
                        <a:ext cx="23" cy="20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11" name="Oval 9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95" y="4188"/>
                        <a:ext cx="23" cy="24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12" name="Oval 10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97" y="4190"/>
                        <a:ext cx="13" cy="13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13" name="Oval 10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99" y="4196"/>
                        <a:ext cx="1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014" name="Group 10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740" y="4205"/>
                      <a:ext cx="24" cy="19"/>
                      <a:chOff x="2740" y="4205"/>
                      <a:chExt cx="24" cy="19"/>
                    </a:xfrm>
                  </p:grpSpPr>
                  <p:sp>
                    <p:nvSpPr>
                      <p:cNvPr id="167015" name="Oval 10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40" y="4205"/>
                        <a:ext cx="24" cy="19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16" name="Oval 10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45" y="4208"/>
                        <a:ext cx="16" cy="10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17" name="Oval 10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43" y="4208"/>
                        <a:ext cx="16" cy="13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18" name="Oval 10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44" y="4209"/>
                        <a:ext cx="8" cy="6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19" name="Oval 10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44" y="4211"/>
                        <a:ext cx="2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020" name="Group 10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710" y="4216"/>
                      <a:ext cx="29" cy="22"/>
                      <a:chOff x="2710" y="4216"/>
                      <a:chExt cx="29" cy="22"/>
                    </a:xfrm>
                  </p:grpSpPr>
                  <p:sp>
                    <p:nvSpPr>
                      <p:cNvPr id="167021" name="Oval 10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10" y="4216"/>
                        <a:ext cx="29" cy="22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22" name="Oval 1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14" y="4217"/>
                        <a:ext cx="18" cy="14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23" name="Oval 11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16" y="4217"/>
                        <a:ext cx="20" cy="19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24" name="Oval 11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23" y="4219"/>
                        <a:ext cx="11" cy="10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25" name="Oval 1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1" y="4224"/>
                        <a:ext cx="1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026" name="Group 11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66" y="4204"/>
                      <a:ext cx="18" cy="14"/>
                      <a:chOff x="2666" y="4204"/>
                      <a:chExt cx="18" cy="14"/>
                    </a:xfrm>
                  </p:grpSpPr>
                  <p:sp>
                    <p:nvSpPr>
                      <p:cNvPr id="167027" name="Oval 11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66" y="4204"/>
                        <a:ext cx="18" cy="14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28" name="Oval 1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70" y="4205"/>
                        <a:ext cx="12" cy="10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29" name="Oval 1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68" y="4205"/>
                        <a:ext cx="12" cy="12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30" name="Oval 1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70" y="4208"/>
                        <a:ext cx="5" cy="4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31" name="Oval 1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68" y="4210"/>
                        <a:ext cx="3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032" name="Group 12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74" y="4158"/>
                      <a:ext cx="32" cy="28"/>
                      <a:chOff x="2674" y="4158"/>
                      <a:chExt cx="32" cy="28"/>
                    </a:xfrm>
                  </p:grpSpPr>
                  <p:sp>
                    <p:nvSpPr>
                      <p:cNvPr id="167033" name="Oval 12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74" y="4158"/>
                        <a:ext cx="32" cy="28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34" name="Oval 1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77" y="4160"/>
                        <a:ext cx="23" cy="18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35" name="Oval 12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80" y="4160"/>
                        <a:ext cx="24" cy="24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36" name="Oval 12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89" y="4163"/>
                        <a:ext cx="14" cy="13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37" name="Oval 12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99" y="4167"/>
                        <a:ext cx="1" cy="2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038" name="Group 12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57" y="4122"/>
                      <a:ext cx="33" cy="27"/>
                      <a:chOff x="2657" y="4122"/>
                      <a:chExt cx="33" cy="27"/>
                    </a:xfrm>
                  </p:grpSpPr>
                  <p:sp>
                    <p:nvSpPr>
                      <p:cNvPr id="167039" name="Oval 12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57" y="4122"/>
                        <a:ext cx="33" cy="27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40" name="Oval 12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63" y="4130"/>
                        <a:ext cx="22" cy="18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41" name="Oval 12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60" y="4123"/>
                        <a:ext cx="24" cy="24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42" name="Oval 13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62" y="4134"/>
                        <a:ext cx="12" cy="12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43" name="Oval 13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65" y="4140"/>
                        <a:ext cx="1" cy="3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044" name="Group 13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708" y="4128"/>
                      <a:ext cx="32" cy="28"/>
                      <a:chOff x="2708" y="4128"/>
                      <a:chExt cx="32" cy="28"/>
                    </a:xfrm>
                  </p:grpSpPr>
                  <p:sp>
                    <p:nvSpPr>
                      <p:cNvPr id="167045" name="Oval 13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08" y="4128"/>
                        <a:ext cx="32" cy="28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46" name="Oval 13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15" y="4131"/>
                        <a:ext cx="22" cy="18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47" name="Oval 13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10" y="4131"/>
                        <a:ext cx="25" cy="22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48" name="Oval 13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12" y="4133"/>
                        <a:ext cx="14" cy="13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49" name="Oval 13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16" y="4137"/>
                        <a:ext cx="1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050" name="Group 13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761" y="4146"/>
                      <a:ext cx="22" cy="18"/>
                      <a:chOff x="2761" y="4146"/>
                      <a:chExt cx="22" cy="18"/>
                    </a:xfrm>
                  </p:grpSpPr>
                  <p:sp>
                    <p:nvSpPr>
                      <p:cNvPr id="167051" name="Oval 1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1" y="4146"/>
                        <a:ext cx="22" cy="18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52" name="Oval 1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6" y="4147"/>
                        <a:ext cx="15" cy="13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53" name="Oval 14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4" y="4148"/>
                        <a:ext cx="15" cy="14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54" name="Oval 1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4" y="4149"/>
                        <a:ext cx="8" cy="8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55" name="Oval 14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4" y="4151"/>
                        <a:ext cx="3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056" name="Group 14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731" y="4157"/>
                      <a:ext cx="28" cy="21"/>
                      <a:chOff x="2731" y="4157"/>
                      <a:chExt cx="28" cy="21"/>
                    </a:xfrm>
                  </p:grpSpPr>
                  <p:sp>
                    <p:nvSpPr>
                      <p:cNvPr id="167057" name="Oval 14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1" y="4157"/>
                        <a:ext cx="28" cy="21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58" name="Oval 14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3" y="4159"/>
                        <a:ext cx="19" cy="14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59" name="Oval 14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6" y="4159"/>
                        <a:ext cx="20" cy="17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60" name="Oval 14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44" y="4160"/>
                        <a:ext cx="10" cy="10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61" name="Oval 14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52" y="4164"/>
                        <a:ext cx="1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062" name="Group 15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87" y="4146"/>
                      <a:ext cx="16" cy="14"/>
                      <a:chOff x="2687" y="4146"/>
                      <a:chExt cx="16" cy="14"/>
                    </a:xfrm>
                  </p:grpSpPr>
                  <p:sp>
                    <p:nvSpPr>
                      <p:cNvPr id="167063" name="Oval 15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87" y="4146"/>
                        <a:ext cx="16" cy="14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64" name="Oval 15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90" y="4146"/>
                        <a:ext cx="11" cy="10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65" name="Oval 15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88" y="4146"/>
                        <a:ext cx="12" cy="12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66" name="Oval 15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89" y="4147"/>
                        <a:ext cx="6" cy="5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67" name="Oval 15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89" y="4149"/>
                        <a:ext cx="2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068" name="Group 15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58" y="4195"/>
                      <a:ext cx="25" cy="20"/>
                      <a:chOff x="2558" y="4195"/>
                      <a:chExt cx="25" cy="20"/>
                    </a:xfrm>
                  </p:grpSpPr>
                  <p:sp>
                    <p:nvSpPr>
                      <p:cNvPr id="167069" name="Oval 15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58" y="4195"/>
                        <a:ext cx="25" cy="20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70" name="Oval 15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61" y="4197"/>
                        <a:ext cx="17" cy="13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71" name="Oval 15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63" y="4197"/>
                        <a:ext cx="17" cy="16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72" name="Oval 16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70" y="4199"/>
                        <a:ext cx="10" cy="9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73" name="Oval 16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77" y="4201"/>
                        <a:ext cx="1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074" name="Group 16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91" y="4161"/>
                      <a:ext cx="25" cy="24"/>
                      <a:chOff x="2591" y="4161"/>
                      <a:chExt cx="25" cy="24"/>
                    </a:xfrm>
                  </p:grpSpPr>
                  <p:sp>
                    <p:nvSpPr>
                      <p:cNvPr id="167075" name="Oval 16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91" y="4161"/>
                        <a:ext cx="25" cy="24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76" name="Oval 16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96" y="4164"/>
                        <a:ext cx="18" cy="14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77" name="Oval 16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93" y="4164"/>
                        <a:ext cx="19" cy="19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78" name="Oval 16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94" y="4165"/>
                        <a:ext cx="10" cy="11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79" name="Oval 16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96" y="4169"/>
                        <a:ext cx="1" cy="2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080" name="Group 16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34" y="4167"/>
                      <a:ext cx="23" cy="18"/>
                      <a:chOff x="2634" y="4167"/>
                      <a:chExt cx="23" cy="18"/>
                    </a:xfrm>
                  </p:grpSpPr>
                  <p:sp>
                    <p:nvSpPr>
                      <p:cNvPr id="167081" name="Oval 16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34" y="4167"/>
                        <a:ext cx="23" cy="18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82" name="Oval 17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39" y="4169"/>
                        <a:ext cx="15" cy="10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83" name="Oval 17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36" y="4169"/>
                        <a:ext cx="16" cy="14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84" name="Oval 17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38" y="4172"/>
                        <a:ext cx="8" cy="5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85" name="Oval 17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39" y="4173"/>
                        <a:ext cx="1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086" name="Group 17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07" y="4186"/>
                      <a:ext cx="27" cy="22"/>
                      <a:chOff x="2607" y="4186"/>
                      <a:chExt cx="27" cy="22"/>
                    </a:xfrm>
                  </p:grpSpPr>
                  <p:sp>
                    <p:nvSpPr>
                      <p:cNvPr id="167087" name="Oval 17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07" y="4186"/>
                        <a:ext cx="27" cy="22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88" name="Oval 17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0" y="4188"/>
                        <a:ext cx="19" cy="13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89" name="Oval 17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2" y="4188"/>
                        <a:ext cx="20" cy="17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90" name="Oval 17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9" y="4190"/>
                        <a:ext cx="11" cy="9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91" name="Oval 1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29" y="4193"/>
                        <a:ext cx="1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092" name="Group 18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481" y="4184"/>
                      <a:ext cx="18" cy="15"/>
                      <a:chOff x="2481" y="4184"/>
                      <a:chExt cx="18" cy="15"/>
                    </a:xfrm>
                  </p:grpSpPr>
                  <p:sp>
                    <p:nvSpPr>
                      <p:cNvPr id="167093" name="Oval 18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81" y="4184"/>
                        <a:ext cx="18" cy="15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94" name="Oval 1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86" y="4185"/>
                        <a:ext cx="11" cy="8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95" name="Oval 1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84" y="4185"/>
                        <a:ext cx="11" cy="13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96" name="Oval 18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84" y="4186"/>
                        <a:ext cx="7" cy="5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097" name="Oval 18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84" y="4188"/>
                        <a:ext cx="2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098" name="Group 18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734" y="4174"/>
                      <a:ext cx="33" cy="27"/>
                      <a:chOff x="2734" y="4174"/>
                      <a:chExt cx="33" cy="27"/>
                    </a:xfrm>
                  </p:grpSpPr>
                  <p:sp>
                    <p:nvSpPr>
                      <p:cNvPr id="167099" name="Oval 18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4" y="4174"/>
                        <a:ext cx="33" cy="27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00" name="Oval 18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7" y="4176"/>
                        <a:ext cx="22" cy="20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01" name="Oval 18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9" y="4176"/>
                        <a:ext cx="25" cy="24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02" name="Oval 19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49" y="4178"/>
                        <a:ext cx="13" cy="12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03" name="Oval 19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59" y="4183"/>
                        <a:ext cx="1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104" name="Group 19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726" y="4112"/>
                      <a:ext cx="33" cy="27"/>
                      <a:chOff x="2726" y="4112"/>
                      <a:chExt cx="33" cy="27"/>
                    </a:xfrm>
                  </p:grpSpPr>
                  <p:sp>
                    <p:nvSpPr>
                      <p:cNvPr id="167105" name="Oval 19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26" y="4112"/>
                        <a:ext cx="33" cy="27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06" name="Oval 19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3" y="4118"/>
                        <a:ext cx="23" cy="19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07" name="Oval 19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29" y="4113"/>
                        <a:ext cx="25" cy="24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08" name="Oval 19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1" y="4122"/>
                        <a:ext cx="13" cy="13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09" name="Oval 19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34" y="4128"/>
                        <a:ext cx="1" cy="3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110" name="Group 19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780" y="4136"/>
                      <a:ext cx="33" cy="28"/>
                      <a:chOff x="2780" y="4136"/>
                      <a:chExt cx="33" cy="28"/>
                    </a:xfrm>
                  </p:grpSpPr>
                  <p:sp>
                    <p:nvSpPr>
                      <p:cNvPr id="167111" name="Oval 19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80" y="4136"/>
                        <a:ext cx="33" cy="28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12" name="Oval 20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87" y="4138"/>
                        <a:ext cx="23" cy="19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13" name="Oval 20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83" y="4138"/>
                        <a:ext cx="24" cy="23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14" name="Oval 2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85" y="4140"/>
                        <a:ext cx="12" cy="12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15" name="Oval 20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88" y="4146"/>
                        <a:ext cx="1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116" name="Group 20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22" y="4154"/>
                      <a:ext cx="22" cy="18"/>
                      <a:chOff x="2822" y="4154"/>
                      <a:chExt cx="22" cy="18"/>
                    </a:xfrm>
                  </p:grpSpPr>
                  <p:sp>
                    <p:nvSpPr>
                      <p:cNvPr id="167117" name="Oval 20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2" y="4154"/>
                        <a:ext cx="22" cy="18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18" name="Oval 20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7" y="4157"/>
                        <a:ext cx="15" cy="10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19" name="Oval 20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4" y="4157"/>
                        <a:ext cx="17" cy="15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20" name="Oval 20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5" y="4158"/>
                        <a:ext cx="8" cy="7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21" name="Oval 20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26" y="4160"/>
                        <a:ext cx="1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122" name="Group 21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80" y="4215"/>
                      <a:ext cx="27" cy="21"/>
                      <a:chOff x="2680" y="4215"/>
                      <a:chExt cx="27" cy="21"/>
                    </a:xfrm>
                  </p:grpSpPr>
                  <p:sp>
                    <p:nvSpPr>
                      <p:cNvPr id="167123" name="Oval 21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80" y="4215"/>
                        <a:ext cx="27" cy="21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24" name="Oval 21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83" y="4216"/>
                        <a:ext cx="18" cy="15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25" name="Oval 2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85" y="4216"/>
                        <a:ext cx="20" cy="19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26" name="Oval 21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93" y="4217"/>
                        <a:ext cx="10" cy="10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27" name="Oval 21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01" y="4221"/>
                        <a:ext cx="1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128" name="Group 21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05" y="4091"/>
                      <a:ext cx="16" cy="15"/>
                      <a:chOff x="2805" y="4091"/>
                      <a:chExt cx="16" cy="15"/>
                    </a:xfrm>
                  </p:grpSpPr>
                  <p:sp>
                    <p:nvSpPr>
                      <p:cNvPr id="167129" name="Oval 2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05" y="4091"/>
                        <a:ext cx="16" cy="15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30" name="Oval 2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07" y="4093"/>
                        <a:ext cx="12" cy="8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31" name="Oval 2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05" y="4093"/>
                        <a:ext cx="12" cy="12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32" name="Oval 2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06" y="4094"/>
                        <a:ext cx="6" cy="5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33" name="Oval 22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06" y="4096"/>
                        <a:ext cx="2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134" name="Group 22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60" y="4237"/>
                      <a:ext cx="19" cy="14"/>
                      <a:chOff x="2560" y="4237"/>
                      <a:chExt cx="19" cy="14"/>
                    </a:xfrm>
                  </p:grpSpPr>
                  <p:sp>
                    <p:nvSpPr>
                      <p:cNvPr id="167135" name="Oval 22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60" y="4237"/>
                        <a:ext cx="19" cy="14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36" name="Oval 22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63" y="4238"/>
                        <a:ext cx="12" cy="10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37" name="Oval 22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64" y="4239"/>
                        <a:ext cx="13" cy="11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38" name="Oval 22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70" y="4239"/>
                        <a:ext cx="6" cy="6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39" name="Oval 22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74" y="4241"/>
                        <a:ext cx="2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140" name="Group 22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39" y="4201"/>
                      <a:ext cx="22" cy="17"/>
                      <a:chOff x="2539" y="4201"/>
                      <a:chExt cx="22" cy="17"/>
                    </a:xfrm>
                  </p:grpSpPr>
                  <p:sp>
                    <p:nvSpPr>
                      <p:cNvPr id="167141" name="Oval 22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39" y="4201"/>
                        <a:ext cx="22" cy="17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42" name="Oval 23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44" y="4205"/>
                        <a:ext cx="14" cy="11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43" name="Oval 23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41" y="4201"/>
                        <a:ext cx="16" cy="15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44" name="Oval 23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42" y="4209"/>
                        <a:ext cx="8" cy="6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45" name="Oval 23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43" y="4212"/>
                        <a:ext cx="1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146" name="Group 23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91" y="4206"/>
                      <a:ext cx="21" cy="18"/>
                      <a:chOff x="2591" y="4206"/>
                      <a:chExt cx="21" cy="18"/>
                    </a:xfrm>
                  </p:grpSpPr>
                  <p:sp>
                    <p:nvSpPr>
                      <p:cNvPr id="167147" name="Oval 23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91" y="4206"/>
                        <a:ext cx="21" cy="18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48" name="Oval 23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96" y="4209"/>
                        <a:ext cx="14" cy="9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49" name="Oval 23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94" y="4209"/>
                        <a:ext cx="15" cy="13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50" name="Oval 23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95" y="4210"/>
                        <a:ext cx="7" cy="6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51" name="Oval 2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96" y="4212"/>
                        <a:ext cx="1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152" name="Group 24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67" y="4247"/>
                      <a:ext cx="22" cy="18"/>
                      <a:chOff x="2667" y="4247"/>
                      <a:chExt cx="22" cy="18"/>
                    </a:xfrm>
                  </p:grpSpPr>
                  <p:sp>
                    <p:nvSpPr>
                      <p:cNvPr id="167153" name="Oval 24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67" y="4247"/>
                        <a:ext cx="22" cy="18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54" name="Oval 2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71" y="4249"/>
                        <a:ext cx="16" cy="12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55" name="Oval 24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68" y="4249"/>
                        <a:ext cx="17" cy="15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56" name="Oval 24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70" y="4250"/>
                        <a:ext cx="8" cy="7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57" name="Oval 24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71" y="4253"/>
                        <a:ext cx="1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158" name="Group 24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03" y="4235"/>
                      <a:ext cx="26" cy="21"/>
                      <a:chOff x="2603" y="4235"/>
                      <a:chExt cx="26" cy="21"/>
                    </a:xfrm>
                  </p:grpSpPr>
                  <p:sp>
                    <p:nvSpPr>
                      <p:cNvPr id="167159" name="Oval 24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03" y="4235"/>
                        <a:ext cx="26" cy="21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60" name="Oval 24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05" y="4238"/>
                        <a:ext cx="19" cy="13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61" name="Oval 24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07" y="4238"/>
                        <a:ext cx="20" cy="16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62" name="Oval 25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5" y="4239"/>
                        <a:ext cx="11" cy="9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63" name="Oval 25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24" y="4242"/>
                        <a:ext cx="1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164" name="Group 25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09" y="4275"/>
                      <a:ext cx="18" cy="14"/>
                      <a:chOff x="2509" y="4275"/>
                      <a:chExt cx="18" cy="14"/>
                    </a:xfrm>
                  </p:grpSpPr>
                  <p:sp>
                    <p:nvSpPr>
                      <p:cNvPr id="167165" name="Oval 25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09" y="4275"/>
                        <a:ext cx="18" cy="14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66" name="Oval 25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14" y="4276"/>
                        <a:ext cx="10" cy="8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67" name="Oval 25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11" y="4276"/>
                        <a:ext cx="12" cy="11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68" name="Oval 25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12" y="4276"/>
                        <a:ext cx="6" cy="6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69" name="Oval 25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12" y="4279"/>
                        <a:ext cx="2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170" name="Group 25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39" y="4134"/>
                      <a:ext cx="24" cy="22"/>
                      <a:chOff x="2639" y="4134"/>
                      <a:chExt cx="24" cy="22"/>
                    </a:xfrm>
                  </p:grpSpPr>
                  <p:sp>
                    <p:nvSpPr>
                      <p:cNvPr id="167171" name="Oval 25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39" y="4134"/>
                        <a:ext cx="24" cy="22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72" name="Oval 26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2" y="4135"/>
                        <a:ext cx="17" cy="15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73" name="Oval 26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4" y="4136"/>
                        <a:ext cx="18" cy="17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74" name="Oval 26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51" y="4138"/>
                        <a:ext cx="9" cy="8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75" name="Oval 26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58" y="4140"/>
                        <a:ext cx="1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176" name="Group 26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26" y="4098"/>
                      <a:ext cx="20" cy="21"/>
                      <a:chOff x="2626" y="4098"/>
                      <a:chExt cx="20" cy="21"/>
                    </a:xfrm>
                  </p:grpSpPr>
                  <p:sp>
                    <p:nvSpPr>
                      <p:cNvPr id="167177" name="Oval 26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26" y="4098"/>
                        <a:ext cx="20" cy="21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78" name="Oval 26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30" y="4105"/>
                        <a:ext cx="14" cy="13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79" name="Oval 26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29" y="4100"/>
                        <a:ext cx="13" cy="18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80" name="Oval 26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29" y="4107"/>
                        <a:ext cx="7" cy="8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81" name="Oval 26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29" y="4112"/>
                        <a:ext cx="2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182" name="Group 27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43" y="4114"/>
                      <a:ext cx="17" cy="16"/>
                      <a:chOff x="2643" y="4114"/>
                      <a:chExt cx="17" cy="16"/>
                    </a:xfrm>
                  </p:grpSpPr>
                  <p:sp>
                    <p:nvSpPr>
                      <p:cNvPr id="167183" name="Oval 27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3" y="4114"/>
                        <a:ext cx="17" cy="16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84" name="Oval 27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7" y="4115"/>
                        <a:ext cx="11" cy="10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85" name="Oval 27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4" y="4115"/>
                        <a:ext cx="13" cy="12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86" name="Oval 27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5" y="4118"/>
                        <a:ext cx="7" cy="5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87" name="Oval 27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5" y="4119"/>
                        <a:ext cx="3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188" name="Group 27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51" y="4069"/>
                      <a:ext cx="32" cy="28"/>
                      <a:chOff x="2651" y="4069"/>
                      <a:chExt cx="32" cy="28"/>
                    </a:xfrm>
                  </p:grpSpPr>
                  <p:sp>
                    <p:nvSpPr>
                      <p:cNvPr id="167189" name="Oval 27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51" y="4069"/>
                        <a:ext cx="32" cy="28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90" name="Oval 27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54" y="4071"/>
                        <a:ext cx="23" cy="18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91" name="Oval 2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57" y="4071"/>
                        <a:ext cx="24" cy="23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92" name="Oval 2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66" y="4074"/>
                        <a:ext cx="13" cy="11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93" name="Oval 28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76" y="4079"/>
                        <a:ext cx="1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194" name="Group 2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62" y="4055"/>
                      <a:ext cx="18" cy="15"/>
                      <a:chOff x="2662" y="4055"/>
                      <a:chExt cx="18" cy="15"/>
                    </a:xfrm>
                  </p:grpSpPr>
                  <p:sp>
                    <p:nvSpPr>
                      <p:cNvPr id="167195" name="Oval 2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62" y="4055"/>
                        <a:ext cx="18" cy="15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96" name="Oval 28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67" y="4056"/>
                        <a:ext cx="11" cy="10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97" name="Oval 28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65" y="4056"/>
                        <a:ext cx="12" cy="12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98" name="Oval 28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66" y="4058"/>
                        <a:ext cx="6" cy="5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199" name="Oval 28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65" y="4060"/>
                        <a:ext cx="2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200" name="Group 28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69" y="4075"/>
                      <a:ext cx="24" cy="20"/>
                      <a:chOff x="2569" y="4075"/>
                      <a:chExt cx="24" cy="20"/>
                    </a:xfrm>
                  </p:grpSpPr>
                  <p:sp>
                    <p:nvSpPr>
                      <p:cNvPr id="167201" name="Oval 28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69" y="4075"/>
                        <a:ext cx="24" cy="20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02" name="Oval 29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74" y="4078"/>
                        <a:ext cx="17" cy="11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03" name="Oval 29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71" y="4078"/>
                        <a:ext cx="17" cy="16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04" name="Oval 29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72" y="4079"/>
                        <a:ext cx="10" cy="7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05" name="Oval 29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74" y="4082"/>
                        <a:ext cx="1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206" name="Group 29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11" y="4079"/>
                      <a:ext cx="22" cy="16"/>
                      <a:chOff x="2611" y="4079"/>
                      <a:chExt cx="22" cy="16"/>
                    </a:xfrm>
                  </p:grpSpPr>
                  <p:sp>
                    <p:nvSpPr>
                      <p:cNvPr id="167207" name="Oval 29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1" y="4079"/>
                        <a:ext cx="22" cy="16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08" name="Oval 29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5" y="4079"/>
                        <a:ext cx="15" cy="12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09" name="Oval 29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3" y="4079"/>
                        <a:ext cx="16" cy="15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10" name="Oval 29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4" y="4081"/>
                        <a:ext cx="8" cy="6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11" name="Oval 29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5" y="4083"/>
                        <a:ext cx="1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212" name="Group 30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83" y="4097"/>
                      <a:ext cx="27" cy="21"/>
                      <a:chOff x="2583" y="4097"/>
                      <a:chExt cx="27" cy="21"/>
                    </a:xfrm>
                  </p:grpSpPr>
                  <p:sp>
                    <p:nvSpPr>
                      <p:cNvPr id="167213" name="Oval 30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83" y="4097"/>
                        <a:ext cx="27" cy="21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14" name="Oval 3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87" y="4098"/>
                        <a:ext cx="18" cy="14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15" name="Oval 30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88" y="4098"/>
                        <a:ext cx="21" cy="17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16" name="Oval 30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96" y="4100"/>
                        <a:ext cx="11" cy="9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17" name="Oval 30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05" y="4105"/>
                        <a:ext cx="1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218" name="Group 30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39" y="4084"/>
                      <a:ext cx="17" cy="14"/>
                      <a:chOff x="2539" y="4084"/>
                      <a:chExt cx="17" cy="14"/>
                    </a:xfrm>
                  </p:grpSpPr>
                  <p:sp>
                    <p:nvSpPr>
                      <p:cNvPr id="167219" name="Oval 30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39" y="4084"/>
                        <a:ext cx="17" cy="14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20" name="Oval 30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43" y="4085"/>
                        <a:ext cx="12" cy="10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21" name="Oval 30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41" y="4085"/>
                        <a:ext cx="11" cy="12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22" name="Oval 3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42" y="4086"/>
                        <a:ext cx="5" cy="7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23" name="Oval 31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42" y="4088"/>
                        <a:ext cx="2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224" name="Group 3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05" y="4151"/>
                      <a:ext cx="23" cy="21"/>
                      <a:chOff x="2505" y="4151"/>
                      <a:chExt cx="23" cy="21"/>
                    </a:xfrm>
                  </p:grpSpPr>
                  <p:sp>
                    <p:nvSpPr>
                      <p:cNvPr id="167225" name="Oval 3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05" y="4151"/>
                        <a:ext cx="23" cy="21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26" name="Oval 31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08" y="4152"/>
                        <a:ext cx="15" cy="14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27" name="Oval 31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09" y="4152"/>
                        <a:ext cx="17" cy="18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28" name="Oval 3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16" y="4154"/>
                        <a:ext cx="8" cy="9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29" name="Oval 3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22" y="4158"/>
                        <a:ext cx="2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230" name="Group 31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63" y="4125"/>
                      <a:ext cx="25" cy="20"/>
                      <a:chOff x="2563" y="4125"/>
                      <a:chExt cx="25" cy="20"/>
                    </a:xfrm>
                  </p:grpSpPr>
                  <p:sp>
                    <p:nvSpPr>
                      <p:cNvPr id="167231" name="Oval 3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63" y="4125"/>
                        <a:ext cx="25" cy="20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32" name="Oval 3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68" y="4126"/>
                        <a:ext cx="18" cy="13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33" name="Oval 32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65" y="4126"/>
                        <a:ext cx="20" cy="18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34" name="Oval 3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66" y="4128"/>
                        <a:ext cx="11" cy="9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35" name="Oval 32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68" y="4131"/>
                        <a:ext cx="1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236" name="Group 32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10" y="4135"/>
                      <a:ext cx="22" cy="16"/>
                      <a:chOff x="2610" y="4135"/>
                      <a:chExt cx="22" cy="16"/>
                    </a:xfrm>
                  </p:grpSpPr>
                  <p:sp>
                    <p:nvSpPr>
                      <p:cNvPr id="167237" name="Oval 32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0" y="4135"/>
                        <a:ext cx="22" cy="16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38" name="Oval 32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4" y="4136"/>
                        <a:ext cx="15" cy="12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39" name="Oval 32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1" y="4137"/>
                        <a:ext cx="18" cy="14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40" name="Oval 32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3" y="4138"/>
                        <a:ext cx="8" cy="8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41" name="Oval 32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14" y="4140"/>
                        <a:ext cx="1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242" name="Group 33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80" y="4146"/>
                      <a:ext cx="26" cy="21"/>
                      <a:chOff x="2580" y="4146"/>
                      <a:chExt cx="26" cy="21"/>
                    </a:xfrm>
                  </p:grpSpPr>
                  <p:sp>
                    <p:nvSpPr>
                      <p:cNvPr id="167243" name="Oval 33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80" y="4146"/>
                        <a:ext cx="26" cy="21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44" name="Oval 33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82" y="4148"/>
                        <a:ext cx="19" cy="13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45" name="Oval 33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85" y="4148"/>
                        <a:ext cx="19" cy="17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46" name="Oval 33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91" y="4149"/>
                        <a:ext cx="12" cy="9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47" name="Oval 33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01" y="4152"/>
                        <a:ext cx="1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248" name="Group 33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35" y="4134"/>
                      <a:ext cx="17" cy="14"/>
                      <a:chOff x="2535" y="4134"/>
                      <a:chExt cx="17" cy="14"/>
                    </a:xfrm>
                  </p:grpSpPr>
                  <p:sp>
                    <p:nvSpPr>
                      <p:cNvPr id="167249" name="Oval 33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35" y="4134"/>
                        <a:ext cx="17" cy="14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50" name="Oval 33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39" y="4135"/>
                        <a:ext cx="11" cy="10"/>
                      </a:xfrm>
                      <a:prstGeom prst="ellipse">
                        <a:avLst/>
                      </a:prstGeom>
                      <a:solidFill>
                        <a:srgbClr val="00E0E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51" name="Oval 3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37" y="4135"/>
                        <a:ext cx="12" cy="11"/>
                      </a:xfrm>
                      <a:prstGeom prst="ellipse">
                        <a:avLst/>
                      </a:prstGeom>
                      <a:solidFill>
                        <a:srgbClr val="8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52" name="Oval 3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37" y="4136"/>
                        <a:ext cx="7" cy="7"/>
                      </a:xfrm>
                      <a:prstGeom prst="ellipse">
                        <a:avLst/>
                      </a:prstGeom>
                      <a:solidFill>
                        <a:srgbClr val="C0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253" name="Oval 34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37" y="4138"/>
                        <a:ext cx="2" cy="1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</p:grpSp>
            </p:grpSp>
            <p:grpSp>
              <p:nvGrpSpPr>
                <p:cNvPr id="167254" name="Group 342"/>
                <p:cNvGrpSpPr>
                  <a:grpSpLocks/>
                </p:cNvGrpSpPr>
                <p:nvPr/>
              </p:nvGrpSpPr>
              <p:grpSpPr bwMode="auto">
                <a:xfrm>
                  <a:off x="2696" y="4214"/>
                  <a:ext cx="547" cy="403"/>
                  <a:chOff x="2696" y="4214"/>
                  <a:chExt cx="547" cy="403"/>
                </a:xfrm>
              </p:grpSpPr>
              <p:sp>
                <p:nvSpPr>
                  <p:cNvPr id="167255" name="Oval 343"/>
                  <p:cNvSpPr>
                    <a:spLocks noChangeArrowheads="1"/>
                  </p:cNvSpPr>
                  <p:nvPr/>
                </p:nvSpPr>
                <p:spPr bwMode="auto">
                  <a:xfrm>
                    <a:off x="2918" y="4329"/>
                    <a:ext cx="284" cy="210"/>
                  </a:xfrm>
                  <a:prstGeom prst="ellipse">
                    <a:avLst/>
                  </a:prstGeom>
                  <a:solidFill>
                    <a:srgbClr val="00A00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256" name="Freeform 344"/>
                  <p:cNvSpPr>
                    <a:spLocks/>
                  </p:cNvSpPr>
                  <p:nvPr/>
                </p:nvSpPr>
                <p:spPr bwMode="auto">
                  <a:xfrm>
                    <a:off x="2912" y="4372"/>
                    <a:ext cx="144" cy="105"/>
                  </a:xfrm>
                  <a:custGeom>
                    <a:avLst/>
                    <a:gdLst>
                      <a:gd name="T0" fmla="*/ 87 w 144"/>
                      <a:gd name="T1" fmla="*/ 104 h 105"/>
                      <a:gd name="T2" fmla="*/ 52 w 144"/>
                      <a:gd name="T3" fmla="*/ 90 h 105"/>
                      <a:gd name="T4" fmla="*/ 23 w 144"/>
                      <a:gd name="T5" fmla="*/ 60 h 105"/>
                      <a:gd name="T6" fmla="*/ 0 w 144"/>
                      <a:gd name="T7" fmla="*/ 16 h 105"/>
                      <a:gd name="T8" fmla="*/ 46 w 144"/>
                      <a:gd name="T9" fmla="*/ 0 h 105"/>
                      <a:gd name="T10" fmla="*/ 65 w 144"/>
                      <a:gd name="T11" fmla="*/ 19 h 105"/>
                      <a:gd name="T12" fmla="*/ 84 w 144"/>
                      <a:gd name="T13" fmla="*/ 31 h 105"/>
                      <a:gd name="T14" fmla="*/ 108 w 144"/>
                      <a:gd name="T15" fmla="*/ 39 h 105"/>
                      <a:gd name="T16" fmla="*/ 143 w 144"/>
                      <a:gd name="T17" fmla="*/ 48 h 105"/>
                      <a:gd name="T18" fmla="*/ 87 w 144"/>
                      <a:gd name="T19" fmla="*/ 104 h 1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144" h="105">
                        <a:moveTo>
                          <a:pt x="87" y="104"/>
                        </a:moveTo>
                        <a:lnTo>
                          <a:pt x="52" y="90"/>
                        </a:lnTo>
                        <a:lnTo>
                          <a:pt x="23" y="60"/>
                        </a:lnTo>
                        <a:lnTo>
                          <a:pt x="0" y="16"/>
                        </a:lnTo>
                        <a:lnTo>
                          <a:pt x="46" y="0"/>
                        </a:lnTo>
                        <a:lnTo>
                          <a:pt x="65" y="19"/>
                        </a:lnTo>
                        <a:lnTo>
                          <a:pt x="84" y="31"/>
                        </a:lnTo>
                        <a:lnTo>
                          <a:pt x="108" y="39"/>
                        </a:lnTo>
                        <a:lnTo>
                          <a:pt x="143" y="48"/>
                        </a:lnTo>
                        <a:lnTo>
                          <a:pt x="87" y="104"/>
                        </a:lnTo>
                      </a:path>
                    </a:pathLst>
                  </a:custGeom>
                  <a:solidFill>
                    <a:srgbClr val="008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257" name="Freeform 345"/>
                  <p:cNvSpPr>
                    <a:spLocks/>
                  </p:cNvSpPr>
                  <p:nvPr/>
                </p:nvSpPr>
                <p:spPr bwMode="auto">
                  <a:xfrm>
                    <a:off x="2925" y="4407"/>
                    <a:ext cx="69" cy="98"/>
                  </a:xfrm>
                  <a:custGeom>
                    <a:avLst/>
                    <a:gdLst>
                      <a:gd name="T0" fmla="*/ 0 w 69"/>
                      <a:gd name="T1" fmla="*/ 34 h 98"/>
                      <a:gd name="T2" fmla="*/ 16 w 69"/>
                      <a:gd name="T3" fmla="*/ 66 h 98"/>
                      <a:gd name="T4" fmla="*/ 28 w 69"/>
                      <a:gd name="T5" fmla="*/ 82 h 98"/>
                      <a:gd name="T6" fmla="*/ 41 w 69"/>
                      <a:gd name="T7" fmla="*/ 97 h 98"/>
                      <a:gd name="T8" fmla="*/ 63 w 69"/>
                      <a:gd name="T9" fmla="*/ 78 h 98"/>
                      <a:gd name="T10" fmla="*/ 68 w 69"/>
                      <a:gd name="T11" fmla="*/ 60 h 98"/>
                      <a:gd name="T12" fmla="*/ 45 w 69"/>
                      <a:gd name="T13" fmla="*/ 47 h 98"/>
                      <a:gd name="T14" fmla="*/ 34 w 69"/>
                      <a:gd name="T15" fmla="*/ 37 h 98"/>
                      <a:gd name="T16" fmla="*/ 21 w 69"/>
                      <a:gd name="T17" fmla="*/ 22 h 98"/>
                      <a:gd name="T18" fmla="*/ 6 w 69"/>
                      <a:gd name="T19" fmla="*/ 0 h 98"/>
                      <a:gd name="T20" fmla="*/ 0 w 69"/>
                      <a:gd name="T21" fmla="*/ 34 h 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69" h="98">
                        <a:moveTo>
                          <a:pt x="0" y="34"/>
                        </a:moveTo>
                        <a:lnTo>
                          <a:pt x="16" y="66"/>
                        </a:lnTo>
                        <a:lnTo>
                          <a:pt x="28" y="82"/>
                        </a:lnTo>
                        <a:lnTo>
                          <a:pt x="41" y="97"/>
                        </a:lnTo>
                        <a:lnTo>
                          <a:pt x="63" y="78"/>
                        </a:lnTo>
                        <a:lnTo>
                          <a:pt x="68" y="60"/>
                        </a:lnTo>
                        <a:lnTo>
                          <a:pt x="45" y="47"/>
                        </a:lnTo>
                        <a:lnTo>
                          <a:pt x="34" y="37"/>
                        </a:lnTo>
                        <a:lnTo>
                          <a:pt x="21" y="22"/>
                        </a:lnTo>
                        <a:lnTo>
                          <a:pt x="6" y="0"/>
                        </a:lnTo>
                        <a:lnTo>
                          <a:pt x="0" y="34"/>
                        </a:lnTo>
                      </a:path>
                    </a:pathLst>
                  </a:custGeom>
                  <a:solidFill>
                    <a:srgbClr val="006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258" name="Freeform 346"/>
                  <p:cNvSpPr>
                    <a:spLocks/>
                  </p:cNvSpPr>
                  <p:nvPr/>
                </p:nvSpPr>
                <p:spPr bwMode="auto">
                  <a:xfrm>
                    <a:off x="2703" y="4217"/>
                    <a:ext cx="254" cy="169"/>
                  </a:xfrm>
                  <a:custGeom>
                    <a:avLst/>
                    <a:gdLst>
                      <a:gd name="T0" fmla="*/ 84 w 254"/>
                      <a:gd name="T1" fmla="*/ 2 h 169"/>
                      <a:gd name="T2" fmla="*/ 253 w 254"/>
                      <a:gd name="T3" fmla="*/ 92 h 169"/>
                      <a:gd name="T4" fmla="*/ 170 w 254"/>
                      <a:gd name="T5" fmla="*/ 168 h 169"/>
                      <a:gd name="T6" fmla="*/ 5 w 254"/>
                      <a:gd name="T7" fmla="*/ 69 h 169"/>
                      <a:gd name="T8" fmla="*/ 0 w 254"/>
                      <a:gd name="T9" fmla="*/ 55 h 169"/>
                      <a:gd name="T10" fmla="*/ 4 w 254"/>
                      <a:gd name="T11" fmla="*/ 37 h 169"/>
                      <a:gd name="T12" fmla="*/ 23 w 254"/>
                      <a:gd name="T13" fmla="*/ 16 h 169"/>
                      <a:gd name="T14" fmla="*/ 61 w 254"/>
                      <a:gd name="T15" fmla="*/ 0 h 169"/>
                      <a:gd name="T16" fmla="*/ 84 w 254"/>
                      <a:gd name="T17" fmla="*/ 2 h 16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254" h="169">
                        <a:moveTo>
                          <a:pt x="84" y="2"/>
                        </a:moveTo>
                        <a:lnTo>
                          <a:pt x="253" y="92"/>
                        </a:lnTo>
                        <a:lnTo>
                          <a:pt x="170" y="168"/>
                        </a:lnTo>
                        <a:lnTo>
                          <a:pt x="5" y="69"/>
                        </a:lnTo>
                        <a:lnTo>
                          <a:pt x="0" y="55"/>
                        </a:lnTo>
                        <a:lnTo>
                          <a:pt x="4" y="37"/>
                        </a:lnTo>
                        <a:lnTo>
                          <a:pt x="23" y="16"/>
                        </a:lnTo>
                        <a:lnTo>
                          <a:pt x="61" y="0"/>
                        </a:lnTo>
                        <a:lnTo>
                          <a:pt x="84" y="2"/>
                        </a:lnTo>
                      </a:path>
                    </a:pathLst>
                  </a:custGeom>
                  <a:solidFill>
                    <a:srgbClr val="00A00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259" name="Freeform 347"/>
                  <p:cNvSpPr>
                    <a:spLocks/>
                  </p:cNvSpPr>
                  <p:nvPr/>
                </p:nvSpPr>
                <p:spPr bwMode="auto">
                  <a:xfrm>
                    <a:off x="2710" y="4248"/>
                    <a:ext cx="187" cy="128"/>
                  </a:xfrm>
                  <a:custGeom>
                    <a:avLst/>
                    <a:gdLst>
                      <a:gd name="T0" fmla="*/ 2 w 187"/>
                      <a:gd name="T1" fmla="*/ 27 h 128"/>
                      <a:gd name="T2" fmla="*/ 176 w 187"/>
                      <a:gd name="T3" fmla="*/ 127 h 128"/>
                      <a:gd name="T4" fmla="*/ 186 w 187"/>
                      <a:gd name="T5" fmla="*/ 96 h 128"/>
                      <a:gd name="T6" fmla="*/ 8 w 187"/>
                      <a:gd name="T7" fmla="*/ 0 h 128"/>
                      <a:gd name="T8" fmla="*/ 0 w 187"/>
                      <a:gd name="T9" fmla="*/ 17 h 128"/>
                      <a:gd name="T10" fmla="*/ 2 w 187"/>
                      <a:gd name="T11" fmla="*/ 27 h 12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187" h="128">
                        <a:moveTo>
                          <a:pt x="2" y="27"/>
                        </a:moveTo>
                        <a:lnTo>
                          <a:pt x="176" y="127"/>
                        </a:lnTo>
                        <a:lnTo>
                          <a:pt x="186" y="96"/>
                        </a:lnTo>
                        <a:lnTo>
                          <a:pt x="8" y="0"/>
                        </a:lnTo>
                        <a:lnTo>
                          <a:pt x="0" y="17"/>
                        </a:lnTo>
                        <a:lnTo>
                          <a:pt x="2" y="27"/>
                        </a:lnTo>
                      </a:path>
                    </a:pathLst>
                  </a:custGeom>
                  <a:solidFill>
                    <a:srgbClr val="006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260" name="Freeform 348"/>
                  <p:cNvSpPr>
                    <a:spLocks/>
                  </p:cNvSpPr>
                  <p:nvPr/>
                </p:nvSpPr>
                <p:spPr bwMode="auto">
                  <a:xfrm>
                    <a:off x="2718" y="4229"/>
                    <a:ext cx="211" cy="114"/>
                  </a:xfrm>
                  <a:custGeom>
                    <a:avLst/>
                    <a:gdLst>
                      <a:gd name="T0" fmla="*/ 179 w 211"/>
                      <a:gd name="T1" fmla="*/ 113 h 114"/>
                      <a:gd name="T2" fmla="*/ 0 w 211"/>
                      <a:gd name="T3" fmla="*/ 19 h 114"/>
                      <a:gd name="T4" fmla="*/ 8 w 211"/>
                      <a:gd name="T5" fmla="*/ 8 h 114"/>
                      <a:gd name="T6" fmla="*/ 21 w 211"/>
                      <a:gd name="T7" fmla="*/ 0 h 114"/>
                      <a:gd name="T8" fmla="*/ 210 w 211"/>
                      <a:gd name="T9" fmla="*/ 94 h 114"/>
                      <a:gd name="T10" fmla="*/ 179 w 211"/>
                      <a:gd name="T11" fmla="*/ 113 h 1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211" h="114">
                        <a:moveTo>
                          <a:pt x="179" y="113"/>
                        </a:moveTo>
                        <a:lnTo>
                          <a:pt x="0" y="19"/>
                        </a:lnTo>
                        <a:lnTo>
                          <a:pt x="8" y="8"/>
                        </a:lnTo>
                        <a:lnTo>
                          <a:pt x="21" y="0"/>
                        </a:lnTo>
                        <a:lnTo>
                          <a:pt x="210" y="94"/>
                        </a:lnTo>
                        <a:lnTo>
                          <a:pt x="179" y="113"/>
                        </a:lnTo>
                      </a:path>
                    </a:pathLst>
                  </a:custGeom>
                  <a:solidFill>
                    <a:srgbClr val="008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261" name="Freeform 349"/>
                  <p:cNvSpPr>
                    <a:spLocks/>
                  </p:cNvSpPr>
                  <p:nvPr/>
                </p:nvSpPr>
                <p:spPr bwMode="auto">
                  <a:xfrm>
                    <a:off x="2696" y="4214"/>
                    <a:ext cx="97" cy="78"/>
                  </a:xfrm>
                  <a:custGeom>
                    <a:avLst/>
                    <a:gdLst>
                      <a:gd name="T0" fmla="*/ 89 w 97"/>
                      <a:gd name="T1" fmla="*/ 1 h 78"/>
                      <a:gd name="T2" fmla="*/ 83 w 97"/>
                      <a:gd name="T3" fmla="*/ 0 h 78"/>
                      <a:gd name="T4" fmla="*/ 75 w 97"/>
                      <a:gd name="T5" fmla="*/ 0 h 78"/>
                      <a:gd name="T6" fmla="*/ 67 w 97"/>
                      <a:gd name="T7" fmla="*/ 1 h 78"/>
                      <a:gd name="T8" fmla="*/ 59 w 97"/>
                      <a:gd name="T9" fmla="*/ 2 h 78"/>
                      <a:gd name="T10" fmla="*/ 52 w 97"/>
                      <a:gd name="T11" fmla="*/ 4 h 78"/>
                      <a:gd name="T12" fmla="*/ 46 w 97"/>
                      <a:gd name="T13" fmla="*/ 6 h 78"/>
                      <a:gd name="T14" fmla="*/ 40 w 97"/>
                      <a:gd name="T15" fmla="*/ 8 h 78"/>
                      <a:gd name="T16" fmla="*/ 34 w 97"/>
                      <a:gd name="T17" fmla="*/ 11 h 78"/>
                      <a:gd name="T18" fmla="*/ 27 w 97"/>
                      <a:gd name="T19" fmla="*/ 15 h 78"/>
                      <a:gd name="T20" fmla="*/ 23 w 97"/>
                      <a:gd name="T21" fmla="*/ 18 h 78"/>
                      <a:gd name="T22" fmla="*/ 19 w 97"/>
                      <a:gd name="T23" fmla="*/ 21 h 78"/>
                      <a:gd name="T24" fmla="*/ 15 w 97"/>
                      <a:gd name="T25" fmla="*/ 26 h 78"/>
                      <a:gd name="T26" fmla="*/ 10 w 97"/>
                      <a:gd name="T27" fmla="*/ 31 h 78"/>
                      <a:gd name="T28" fmla="*/ 7 w 97"/>
                      <a:gd name="T29" fmla="*/ 36 h 78"/>
                      <a:gd name="T30" fmla="*/ 5 w 97"/>
                      <a:gd name="T31" fmla="*/ 40 h 78"/>
                      <a:gd name="T32" fmla="*/ 2 w 97"/>
                      <a:gd name="T33" fmla="*/ 46 h 78"/>
                      <a:gd name="T34" fmla="*/ 1 w 97"/>
                      <a:gd name="T35" fmla="*/ 51 h 78"/>
                      <a:gd name="T36" fmla="*/ 0 w 97"/>
                      <a:gd name="T37" fmla="*/ 56 h 78"/>
                      <a:gd name="T38" fmla="*/ 0 w 97"/>
                      <a:gd name="T39" fmla="*/ 61 h 78"/>
                      <a:gd name="T40" fmla="*/ 0 w 97"/>
                      <a:gd name="T41" fmla="*/ 65 h 78"/>
                      <a:gd name="T42" fmla="*/ 1 w 97"/>
                      <a:gd name="T43" fmla="*/ 69 h 78"/>
                      <a:gd name="T44" fmla="*/ 2 w 97"/>
                      <a:gd name="T45" fmla="*/ 74 h 78"/>
                      <a:gd name="T46" fmla="*/ 6 w 97"/>
                      <a:gd name="T47" fmla="*/ 76 h 78"/>
                      <a:gd name="T48" fmla="*/ 9 w 97"/>
                      <a:gd name="T49" fmla="*/ 77 h 78"/>
                      <a:gd name="T50" fmla="*/ 12 w 97"/>
                      <a:gd name="T51" fmla="*/ 77 h 78"/>
                      <a:gd name="T52" fmla="*/ 12 w 97"/>
                      <a:gd name="T53" fmla="*/ 73 h 78"/>
                      <a:gd name="T54" fmla="*/ 11 w 97"/>
                      <a:gd name="T55" fmla="*/ 67 h 78"/>
                      <a:gd name="T56" fmla="*/ 11 w 97"/>
                      <a:gd name="T57" fmla="*/ 62 h 78"/>
                      <a:gd name="T58" fmla="*/ 12 w 97"/>
                      <a:gd name="T59" fmla="*/ 56 h 78"/>
                      <a:gd name="T60" fmla="*/ 13 w 97"/>
                      <a:gd name="T61" fmla="*/ 52 h 78"/>
                      <a:gd name="T62" fmla="*/ 15 w 97"/>
                      <a:gd name="T63" fmla="*/ 47 h 78"/>
                      <a:gd name="T64" fmla="*/ 16 w 97"/>
                      <a:gd name="T65" fmla="*/ 42 h 78"/>
                      <a:gd name="T66" fmla="*/ 19 w 97"/>
                      <a:gd name="T67" fmla="*/ 38 h 78"/>
                      <a:gd name="T68" fmla="*/ 22 w 97"/>
                      <a:gd name="T69" fmla="*/ 33 h 78"/>
                      <a:gd name="T70" fmla="*/ 25 w 97"/>
                      <a:gd name="T71" fmla="*/ 29 h 78"/>
                      <a:gd name="T72" fmla="*/ 29 w 97"/>
                      <a:gd name="T73" fmla="*/ 25 h 78"/>
                      <a:gd name="T74" fmla="*/ 35 w 97"/>
                      <a:gd name="T75" fmla="*/ 21 h 78"/>
                      <a:gd name="T76" fmla="*/ 39 w 97"/>
                      <a:gd name="T77" fmla="*/ 19 h 78"/>
                      <a:gd name="T78" fmla="*/ 44 w 97"/>
                      <a:gd name="T79" fmla="*/ 16 h 78"/>
                      <a:gd name="T80" fmla="*/ 49 w 97"/>
                      <a:gd name="T81" fmla="*/ 13 h 78"/>
                      <a:gd name="T82" fmla="*/ 55 w 97"/>
                      <a:gd name="T83" fmla="*/ 12 h 78"/>
                      <a:gd name="T84" fmla="*/ 62 w 97"/>
                      <a:gd name="T85" fmla="*/ 9 h 78"/>
                      <a:gd name="T86" fmla="*/ 69 w 97"/>
                      <a:gd name="T87" fmla="*/ 8 h 78"/>
                      <a:gd name="T88" fmla="*/ 76 w 97"/>
                      <a:gd name="T89" fmla="*/ 7 h 78"/>
                      <a:gd name="T90" fmla="*/ 83 w 97"/>
                      <a:gd name="T91" fmla="*/ 6 h 78"/>
                      <a:gd name="T92" fmla="*/ 91 w 97"/>
                      <a:gd name="T93" fmla="*/ 8 h 78"/>
                      <a:gd name="T94" fmla="*/ 96 w 97"/>
                      <a:gd name="T95" fmla="*/ 8 h 78"/>
                      <a:gd name="T96" fmla="*/ 96 w 97"/>
                      <a:gd name="T97" fmla="*/ 4 h 78"/>
                      <a:gd name="T98" fmla="*/ 94 w 97"/>
                      <a:gd name="T99" fmla="*/ 2 h 78"/>
                      <a:gd name="T100" fmla="*/ 89 w 97"/>
                      <a:gd name="T101" fmla="*/ 1 h 7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</a:cxnLst>
                    <a:rect l="0" t="0" r="r" b="b"/>
                    <a:pathLst>
                      <a:path w="97" h="78">
                        <a:moveTo>
                          <a:pt x="89" y="1"/>
                        </a:moveTo>
                        <a:lnTo>
                          <a:pt x="83" y="0"/>
                        </a:lnTo>
                        <a:lnTo>
                          <a:pt x="75" y="0"/>
                        </a:lnTo>
                        <a:lnTo>
                          <a:pt x="67" y="1"/>
                        </a:lnTo>
                        <a:lnTo>
                          <a:pt x="59" y="2"/>
                        </a:lnTo>
                        <a:lnTo>
                          <a:pt x="52" y="4"/>
                        </a:lnTo>
                        <a:lnTo>
                          <a:pt x="46" y="6"/>
                        </a:lnTo>
                        <a:lnTo>
                          <a:pt x="40" y="8"/>
                        </a:lnTo>
                        <a:lnTo>
                          <a:pt x="34" y="11"/>
                        </a:lnTo>
                        <a:lnTo>
                          <a:pt x="27" y="15"/>
                        </a:lnTo>
                        <a:lnTo>
                          <a:pt x="23" y="18"/>
                        </a:lnTo>
                        <a:lnTo>
                          <a:pt x="19" y="21"/>
                        </a:lnTo>
                        <a:lnTo>
                          <a:pt x="15" y="26"/>
                        </a:lnTo>
                        <a:lnTo>
                          <a:pt x="10" y="31"/>
                        </a:lnTo>
                        <a:lnTo>
                          <a:pt x="7" y="36"/>
                        </a:lnTo>
                        <a:lnTo>
                          <a:pt x="5" y="40"/>
                        </a:lnTo>
                        <a:lnTo>
                          <a:pt x="2" y="46"/>
                        </a:lnTo>
                        <a:lnTo>
                          <a:pt x="1" y="51"/>
                        </a:lnTo>
                        <a:lnTo>
                          <a:pt x="0" y="56"/>
                        </a:lnTo>
                        <a:lnTo>
                          <a:pt x="0" y="61"/>
                        </a:lnTo>
                        <a:lnTo>
                          <a:pt x="0" y="65"/>
                        </a:lnTo>
                        <a:lnTo>
                          <a:pt x="1" y="69"/>
                        </a:lnTo>
                        <a:lnTo>
                          <a:pt x="2" y="74"/>
                        </a:lnTo>
                        <a:lnTo>
                          <a:pt x="6" y="76"/>
                        </a:lnTo>
                        <a:lnTo>
                          <a:pt x="9" y="77"/>
                        </a:lnTo>
                        <a:lnTo>
                          <a:pt x="12" y="77"/>
                        </a:lnTo>
                        <a:lnTo>
                          <a:pt x="12" y="73"/>
                        </a:lnTo>
                        <a:lnTo>
                          <a:pt x="11" y="67"/>
                        </a:lnTo>
                        <a:lnTo>
                          <a:pt x="11" y="62"/>
                        </a:lnTo>
                        <a:lnTo>
                          <a:pt x="12" y="56"/>
                        </a:lnTo>
                        <a:lnTo>
                          <a:pt x="13" y="52"/>
                        </a:lnTo>
                        <a:lnTo>
                          <a:pt x="15" y="47"/>
                        </a:lnTo>
                        <a:lnTo>
                          <a:pt x="16" y="42"/>
                        </a:lnTo>
                        <a:lnTo>
                          <a:pt x="19" y="38"/>
                        </a:lnTo>
                        <a:lnTo>
                          <a:pt x="22" y="33"/>
                        </a:lnTo>
                        <a:lnTo>
                          <a:pt x="25" y="29"/>
                        </a:lnTo>
                        <a:lnTo>
                          <a:pt x="29" y="25"/>
                        </a:lnTo>
                        <a:lnTo>
                          <a:pt x="35" y="21"/>
                        </a:lnTo>
                        <a:lnTo>
                          <a:pt x="39" y="19"/>
                        </a:lnTo>
                        <a:lnTo>
                          <a:pt x="44" y="16"/>
                        </a:lnTo>
                        <a:lnTo>
                          <a:pt x="49" y="13"/>
                        </a:lnTo>
                        <a:lnTo>
                          <a:pt x="55" y="12"/>
                        </a:lnTo>
                        <a:lnTo>
                          <a:pt x="62" y="9"/>
                        </a:lnTo>
                        <a:lnTo>
                          <a:pt x="69" y="8"/>
                        </a:lnTo>
                        <a:lnTo>
                          <a:pt x="76" y="7"/>
                        </a:lnTo>
                        <a:lnTo>
                          <a:pt x="83" y="6"/>
                        </a:lnTo>
                        <a:lnTo>
                          <a:pt x="91" y="8"/>
                        </a:lnTo>
                        <a:lnTo>
                          <a:pt x="96" y="8"/>
                        </a:lnTo>
                        <a:lnTo>
                          <a:pt x="96" y="4"/>
                        </a:lnTo>
                        <a:lnTo>
                          <a:pt x="94" y="2"/>
                        </a:lnTo>
                        <a:lnTo>
                          <a:pt x="89" y="1"/>
                        </a:lnTo>
                      </a:path>
                    </a:pathLst>
                  </a:custGeom>
                  <a:solidFill>
                    <a:srgbClr val="00600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262" name="Freeform 350"/>
                  <p:cNvSpPr>
                    <a:spLocks/>
                  </p:cNvSpPr>
                  <p:nvPr/>
                </p:nvSpPr>
                <p:spPr bwMode="auto">
                  <a:xfrm>
                    <a:off x="2759" y="4249"/>
                    <a:ext cx="97" cy="77"/>
                  </a:xfrm>
                  <a:custGeom>
                    <a:avLst/>
                    <a:gdLst>
                      <a:gd name="T0" fmla="*/ 67 w 97"/>
                      <a:gd name="T1" fmla="*/ 2 h 77"/>
                      <a:gd name="T2" fmla="*/ 52 w 97"/>
                      <a:gd name="T3" fmla="*/ 6 h 77"/>
                      <a:gd name="T4" fmla="*/ 39 w 97"/>
                      <a:gd name="T5" fmla="*/ 11 h 77"/>
                      <a:gd name="T6" fmla="*/ 29 w 97"/>
                      <a:gd name="T7" fmla="*/ 16 h 77"/>
                      <a:gd name="T8" fmla="*/ 19 w 97"/>
                      <a:gd name="T9" fmla="*/ 24 h 77"/>
                      <a:gd name="T10" fmla="*/ 12 w 97"/>
                      <a:gd name="T11" fmla="*/ 32 h 77"/>
                      <a:gd name="T12" fmla="*/ 7 w 97"/>
                      <a:gd name="T13" fmla="*/ 40 h 77"/>
                      <a:gd name="T14" fmla="*/ 3 w 97"/>
                      <a:gd name="T15" fmla="*/ 49 h 77"/>
                      <a:gd name="T16" fmla="*/ 1 w 97"/>
                      <a:gd name="T17" fmla="*/ 57 h 77"/>
                      <a:gd name="T18" fmla="*/ 0 w 97"/>
                      <a:gd name="T19" fmla="*/ 65 h 77"/>
                      <a:gd name="T20" fmla="*/ 2 w 97"/>
                      <a:gd name="T21" fmla="*/ 71 h 77"/>
                      <a:gd name="T22" fmla="*/ 5 w 97"/>
                      <a:gd name="T23" fmla="*/ 74 h 77"/>
                      <a:gd name="T24" fmla="*/ 8 w 97"/>
                      <a:gd name="T25" fmla="*/ 76 h 77"/>
                      <a:gd name="T26" fmla="*/ 11 w 97"/>
                      <a:gd name="T27" fmla="*/ 76 h 77"/>
                      <a:gd name="T28" fmla="*/ 11 w 97"/>
                      <a:gd name="T29" fmla="*/ 65 h 77"/>
                      <a:gd name="T30" fmla="*/ 13 w 97"/>
                      <a:gd name="T31" fmla="*/ 56 h 77"/>
                      <a:gd name="T32" fmla="*/ 17 w 97"/>
                      <a:gd name="T33" fmla="*/ 47 h 77"/>
                      <a:gd name="T34" fmla="*/ 23 w 97"/>
                      <a:gd name="T35" fmla="*/ 39 h 77"/>
                      <a:gd name="T36" fmla="*/ 29 w 97"/>
                      <a:gd name="T37" fmla="*/ 31 h 77"/>
                      <a:gd name="T38" fmla="*/ 39 w 97"/>
                      <a:gd name="T39" fmla="*/ 24 h 77"/>
                      <a:gd name="T40" fmla="*/ 48 w 97"/>
                      <a:gd name="T41" fmla="*/ 18 h 77"/>
                      <a:gd name="T42" fmla="*/ 61 w 97"/>
                      <a:gd name="T43" fmla="*/ 13 h 77"/>
                      <a:gd name="T44" fmla="*/ 76 w 97"/>
                      <a:gd name="T45" fmla="*/ 9 h 77"/>
                      <a:gd name="T46" fmla="*/ 86 w 97"/>
                      <a:gd name="T47" fmla="*/ 7 h 77"/>
                      <a:gd name="T48" fmla="*/ 96 w 97"/>
                      <a:gd name="T49" fmla="*/ 6 h 77"/>
                      <a:gd name="T50" fmla="*/ 94 w 97"/>
                      <a:gd name="T51" fmla="*/ 4 h 77"/>
                      <a:gd name="T52" fmla="*/ 92 w 97"/>
                      <a:gd name="T53" fmla="*/ 1 h 77"/>
                      <a:gd name="T54" fmla="*/ 86 w 97"/>
                      <a:gd name="T55" fmla="*/ 0 h 77"/>
                      <a:gd name="T56" fmla="*/ 80 w 97"/>
                      <a:gd name="T57" fmla="*/ 0 h 77"/>
                      <a:gd name="T58" fmla="*/ 67 w 97"/>
                      <a:gd name="T59" fmla="*/ 2 h 7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</a:cxnLst>
                    <a:rect l="0" t="0" r="r" b="b"/>
                    <a:pathLst>
                      <a:path w="97" h="77">
                        <a:moveTo>
                          <a:pt x="67" y="2"/>
                        </a:moveTo>
                        <a:lnTo>
                          <a:pt x="52" y="6"/>
                        </a:lnTo>
                        <a:lnTo>
                          <a:pt x="39" y="11"/>
                        </a:lnTo>
                        <a:lnTo>
                          <a:pt x="29" y="16"/>
                        </a:lnTo>
                        <a:lnTo>
                          <a:pt x="19" y="24"/>
                        </a:lnTo>
                        <a:lnTo>
                          <a:pt x="12" y="32"/>
                        </a:lnTo>
                        <a:lnTo>
                          <a:pt x="7" y="40"/>
                        </a:lnTo>
                        <a:lnTo>
                          <a:pt x="3" y="49"/>
                        </a:lnTo>
                        <a:lnTo>
                          <a:pt x="1" y="57"/>
                        </a:lnTo>
                        <a:lnTo>
                          <a:pt x="0" y="65"/>
                        </a:lnTo>
                        <a:lnTo>
                          <a:pt x="2" y="71"/>
                        </a:lnTo>
                        <a:lnTo>
                          <a:pt x="5" y="74"/>
                        </a:lnTo>
                        <a:lnTo>
                          <a:pt x="8" y="76"/>
                        </a:lnTo>
                        <a:lnTo>
                          <a:pt x="11" y="76"/>
                        </a:lnTo>
                        <a:lnTo>
                          <a:pt x="11" y="65"/>
                        </a:lnTo>
                        <a:lnTo>
                          <a:pt x="13" y="56"/>
                        </a:lnTo>
                        <a:lnTo>
                          <a:pt x="17" y="47"/>
                        </a:lnTo>
                        <a:lnTo>
                          <a:pt x="23" y="39"/>
                        </a:lnTo>
                        <a:lnTo>
                          <a:pt x="29" y="31"/>
                        </a:lnTo>
                        <a:lnTo>
                          <a:pt x="39" y="24"/>
                        </a:lnTo>
                        <a:lnTo>
                          <a:pt x="48" y="18"/>
                        </a:lnTo>
                        <a:lnTo>
                          <a:pt x="61" y="13"/>
                        </a:lnTo>
                        <a:lnTo>
                          <a:pt x="76" y="9"/>
                        </a:lnTo>
                        <a:lnTo>
                          <a:pt x="86" y="7"/>
                        </a:lnTo>
                        <a:lnTo>
                          <a:pt x="96" y="6"/>
                        </a:lnTo>
                        <a:lnTo>
                          <a:pt x="94" y="4"/>
                        </a:lnTo>
                        <a:lnTo>
                          <a:pt x="92" y="1"/>
                        </a:lnTo>
                        <a:lnTo>
                          <a:pt x="86" y="0"/>
                        </a:lnTo>
                        <a:lnTo>
                          <a:pt x="80" y="0"/>
                        </a:lnTo>
                        <a:lnTo>
                          <a:pt x="67" y="2"/>
                        </a:lnTo>
                      </a:path>
                    </a:pathLst>
                  </a:custGeom>
                  <a:solidFill>
                    <a:srgbClr val="00600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263" name="Freeform 351"/>
                  <p:cNvSpPr>
                    <a:spLocks/>
                  </p:cNvSpPr>
                  <p:nvPr/>
                </p:nvSpPr>
                <p:spPr bwMode="auto">
                  <a:xfrm>
                    <a:off x="2871" y="4309"/>
                    <a:ext cx="202" cy="162"/>
                  </a:xfrm>
                  <a:custGeom>
                    <a:avLst/>
                    <a:gdLst>
                      <a:gd name="T0" fmla="*/ 65 w 202"/>
                      <a:gd name="T1" fmla="*/ 5 h 162"/>
                      <a:gd name="T2" fmla="*/ 57 w 202"/>
                      <a:gd name="T3" fmla="*/ 7 h 162"/>
                      <a:gd name="T4" fmla="*/ 46 w 202"/>
                      <a:gd name="T5" fmla="*/ 12 h 162"/>
                      <a:gd name="T6" fmla="*/ 36 w 202"/>
                      <a:gd name="T7" fmla="*/ 18 h 162"/>
                      <a:gd name="T8" fmla="*/ 25 w 202"/>
                      <a:gd name="T9" fmla="*/ 25 h 162"/>
                      <a:gd name="T10" fmla="*/ 19 w 202"/>
                      <a:gd name="T11" fmla="*/ 31 h 162"/>
                      <a:gd name="T12" fmla="*/ 12 w 202"/>
                      <a:gd name="T13" fmla="*/ 40 h 162"/>
                      <a:gd name="T14" fmla="*/ 9 w 202"/>
                      <a:gd name="T15" fmla="*/ 47 h 162"/>
                      <a:gd name="T16" fmla="*/ 5 w 202"/>
                      <a:gd name="T17" fmla="*/ 55 h 162"/>
                      <a:gd name="T18" fmla="*/ 2 w 202"/>
                      <a:gd name="T19" fmla="*/ 63 h 162"/>
                      <a:gd name="T20" fmla="*/ 0 w 202"/>
                      <a:gd name="T21" fmla="*/ 76 h 162"/>
                      <a:gd name="T22" fmla="*/ 12 w 202"/>
                      <a:gd name="T23" fmla="*/ 90 h 162"/>
                      <a:gd name="T24" fmla="*/ 19 w 202"/>
                      <a:gd name="T25" fmla="*/ 102 h 162"/>
                      <a:gd name="T26" fmla="*/ 26 w 202"/>
                      <a:gd name="T27" fmla="*/ 115 h 162"/>
                      <a:gd name="T28" fmla="*/ 31 w 202"/>
                      <a:gd name="T29" fmla="*/ 128 h 162"/>
                      <a:gd name="T30" fmla="*/ 46 w 202"/>
                      <a:gd name="T31" fmla="*/ 161 h 162"/>
                      <a:gd name="T32" fmla="*/ 52 w 202"/>
                      <a:gd name="T33" fmla="*/ 137 h 162"/>
                      <a:gd name="T34" fmla="*/ 57 w 202"/>
                      <a:gd name="T35" fmla="*/ 122 h 162"/>
                      <a:gd name="T36" fmla="*/ 64 w 202"/>
                      <a:gd name="T37" fmla="*/ 108 h 162"/>
                      <a:gd name="T38" fmla="*/ 72 w 202"/>
                      <a:gd name="T39" fmla="*/ 95 h 162"/>
                      <a:gd name="T40" fmla="*/ 85 w 202"/>
                      <a:gd name="T41" fmla="*/ 80 h 162"/>
                      <a:gd name="T42" fmla="*/ 98 w 202"/>
                      <a:gd name="T43" fmla="*/ 64 h 162"/>
                      <a:gd name="T44" fmla="*/ 115 w 202"/>
                      <a:gd name="T45" fmla="*/ 52 h 162"/>
                      <a:gd name="T46" fmla="*/ 132 w 202"/>
                      <a:gd name="T47" fmla="*/ 42 h 162"/>
                      <a:gd name="T48" fmla="*/ 150 w 202"/>
                      <a:gd name="T49" fmla="*/ 33 h 162"/>
                      <a:gd name="T50" fmla="*/ 172 w 202"/>
                      <a:gd name="T51" fmla="*/ 24 h 162"/>
                      <a:gd name="T52" fmla="*/ 201 w 202"/>
                      <a:gd name="T53" fmla="*/ 14 h 162"/>
                      <a:gd name="T54" fmla="*/ 163 w 202"/>
                      <a:gd name="T55" fmla="*/ 11 h 162"/>
                      <a:gd name="T56" fmla="*/ 141 w 202"/>
                      <a:gd name="T57" fmla="*/ 9 h 162"/>
                      <a:gd name="T58" fmla="*/ 118 w 202"/>
                      <a:gd name="T59" fmla="*/ 6 h 162"/>
                      <a:gd name="T60" fmla="*/ 102 w 202"/>
                      <a:gd name="T61" fmla="*/ 4 h 162"/>
                      <a:gd name="T62" fmla="*/ 86 w 202"/>
                      <a:gd name="T63" fmla="*/ 0 h 162"/>
                      <a:gd name="T64" fmla="*/ 77 w 202"/>
                      <a:gd name="T65" fmla="*/ 2 h 162"/>
                      <a:gd name="T66" fmla="*/ 65 w 202"/>
                      <a:gd name="T67" fmla="*/ 5 h 16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202" h="162">
                        <a:moveTo>
                          <a:pt x="65" y="5"/>
                        </a:moveTo>
                        <a:lnTo>
                          <a:pt x="57" y="7"/>
                        </a:lnTo>
                        <a:lnTo>
                          <a:pt x="46" y="12"/>
                        </a:lnTo>
                        <a:lnTo>
                          <a:pt x="36" y="18"/>
                        </a:lnTo>
                        <a:lnTo>
                          <a:pt x="25" y="25"/>
                        </a:lnTo>
                        <a:lnTo>
                          <a:pt x="19" y="31"/>
                        </a:lnTo>
                        <a:lnTo>
                          <a:pt x="12" y="40"/>
                        </a:lnTo>
                        <a:lnTo>
                          <a:pt x="9" y="47"/>
                        </a:lnTo>
                        <a:lnTo>
                          <a:pt x="5" y="55"/>
                        </a:lnTo>
                        <a:lnTo>
                          <a:pt x="2" y="63"/>
                        </a:lnTo>
                        <a:lnTo>
                          <a:pt x="0" y="76"/>
                        </a:lnTo>
                        <a:lnTo>
                          <a:pt x="12" y="90"/>
                        </a:lnTo>
                        <a:lnTo>
                          <a:pt x="19" y="102"/>
                        </a:lnTo>
                        <a:lnTo>
                          <a:pt x="26" y="115"/>
                        </a:lnTo>
                        <a:lnTo>
                          <a:pt x="31" y="128"/>
                        </a:lnTo>
                        <a:lnTo>
                          <a:pt x="46" y="161"/>
                        </a:lnTo>
                        <a:lnTo>
                          <a:pt x="52" y="137"/>
                        </a:lnTo>
                        <a:lnTo>
                          <a:pt x="57" y="122"/>
                        </a:lnTo>
                        <a:lnTo>
                          <a:pt x="64" y="108"/>
                        </a:lnTo>
                        <a:lnTo>
                          <a:pt x="72" y="95"/>
                        </a:lnTo>
                        <a:lnTo>
                          <a:pt x="85" y="80"/>
                        </a:lnTo>
                        <a:lnTo>
                          <a:pt x="98" y="64"/>
                        </a:lnTo>
                        <a:lnTo>
                          <a:pt x="115" y="52"/>
                        </a:lnTo>
                        <a:lnTo>
                          <a:pt x="132" y="42"/>
                        </a:lnTo>
                        <a:lnTo>
                          <a:pt x="150" y="33"/>
                        </a:lnTo>
                        <a:lnTo>
                          <a:pt x="172" y="24"/>
                        </a:lnTo>
                        <a:lnTo>
                          <a:pt x="201" y="14"/>
                        </a:lnTo>
                        <a:lnTo>
                          <a:pt x="163" y="11"/>
                        </a:lnTo>
                        <a:lnTo>
                          <a:pt x="141" y="9"/>
                        </a:lnTo>
                        <a:lnTo>
                          <a:pt x="118" y="6"/>
                        </a:lnTo>
                        <a:lnTo>
                          <a:pt x="102" y="4"/>
                        </a:lnTo>
                        <a:lnTo>
                          <a:pt x="86" y="0"/>
                        </a:lnTo>
                        <a:lnTo>
                          <a:pt x="77" y="2"/>
                        </a:lnTo>
                        <a:lnTo>
                          <a:pt x="65" y="5"/>
                        </a:lnTo>
                      </a:path>
                    </a:pathLst>
                  </a:custGeom>
                  <a:solidFill>
                    <a:srgbClr val="80008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264" name="Freeform 352"/>
                  <p:cNvSpPr>
                    <a:spLocks/>
                  </p:cNvSpPr>
                  <p:nvPr/>
                </p:nvSpPr>
                <p:spPr bwMode="auto">
                  <a:xfrm>
                    <a:off x="2960" y="4349"/>
                    <a:ext cx="283" cy="268"/>
                  </a:xfrm>
                  <a:custGeom>
                    <a:avLst/>
                    <a:gdLst>
                      <a:gd name="T0" fmla="*/ 190 w 283"/>
                      <a:gd name="T1" fmla="*/ 0 h 268"/>
                      <a:gd name="T2" fmla="*/ 282 w 283"/>
                      <a:gd name="T3" fmla="*/ 58 h 268"/>
                      <a:gd name="T4" fmla="*/ 282 w 283"/>
                      <a:gd name="T5" fmla="*/ 267 h 268"/>
                      <a:gd name="T6" fmla="*/ 165 w 283"/>
                      <a:gd name="T7" fmla="*/ 267 h 268"/>
                      <a:gd name="T8" fmla="*/ 0 w 283"/>
                      <a:gd name="T9" fmla="*/ 171 h 268"/>
                      <a:gd name="T10" fmla="*/ 6 w 283"/>
                      <a:gd name="T11" fmla="*/ 154 h 268"/>
                      <a:gd name="T12" fmla="*/ 15 w 283"/>
                      <a:gd name="T13" fmla="*/ 136 h 268"/>
                      <a:gd name="T14" fmla="*/ 30 w 283"/>
                      <a:gd name="T15" fmla="*/ 115 h 268"/>
                      <a:gd name="T16" fmla="*/ 51 w 283"/>
                      <a:gd name="T17" fmla="*/ 91 h 268"/>
                      <a:gd name="T18" fmla="*/ 76 w 283"/>
                      <a:gd name="T19" fmla="*/ 68 h 268"/>
                      <a:gd name="T20" fmla="*/ 105 w 283"/>
                      <a:gd name="T21" fmla="*/ 45 h 268"/>
                      <a:gd name="T22" fmla="*/ 135 w 283"/>
                      <a:gd name="T23" fmla="*/ 25 h 268"/>
                      <a:gd name="T24" fmla="*/ 165 w 283"/>
                      <a:gd name="T25" fmla="*/ 9 h 268"/>
                      <a:gd name="T26" fmla="*/ 190 w 283"/>
                      <a:gd name="T27" fmla="*/ 0 h 2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283" h="268">
                        <a:moveTo>
                          <a:pt x="190" y="0"/>
                        </a:moveTo>
                        <a:lnTo>
                          <a:pt x="282" y="58"/>
                        </a:lnTo>
                        <a:lnTo>
                          <a:pt x="282" y="267"/>
                        </a:lnTo>
                        <a:lnTo>
                          <a:pt x="165" y="267"/>
                        </a:lnTo>
                        <a:lnTo>
                          <a:pt x="0" y="171"/>
                        </a:lnTo>
                        <a:lnTo>
                          <a:pt x="6" y="154"/>
                        </a:lnTo>
                        <a:lnTo>
                          <a:pt x="15" y="136"/>
                        </a:lnTo>
                        <a:lnTo>
                          <a:pt x="30" y="115"/>
                        </a:lnTo>
                        <a:lnTo>
                          <a:pt x="51" y="91"/>
                        </a:lnTo>
                        <a:lnTo>
                          <a:pt x="76" y="68"/>
                        </a:lnTo>
                        <a:lnTo>
                          <a:pt x="105" y="45"/>
                        </a:lnTo>
                        <a:lnTo>
                          <a:pt x="135" y="25"/>
                        </a:lnTo>
                        <a:lnTo>
                          <a:pt x="165" y="9"/>
                        </a:lnTo>
                        <a:lnTo>
                          <a:pt x="190" y="0"/>
                        </a:lnTo>
                      </a:path>
                    </a:pathLst>
                  </a:custGeom>
                  <a:solidFill>
                    <a:srgbClr val="80008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grpSp>
                <p:nvGrpSpPr>
                  <p:cNvPr id="167265" name="Group 353"/>
                  <p:cNvGrpSpPr>
                    <a:grpSpLocks/>
                  </p:cNvGrpSpPr>
                  <p:nvPr/>
                </p:nvGrpSpPr>
                <p:grpSpPr bwMode="auto">
                  <a:xfrm>
                    <a:off x="2937" y="4437"/>
                    <a:ext cx="11" cy="10"/>
                    <a:chOff x="2937" y="4437"/>
                    <a:chExt cx="11" cy="10"/>
                  </a:xfrm>
                </p:grpSpPr>
                <p:sp>
                  <p:nvSpPr>
                    <p:cNvPr id="167266" name="Oval 3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40" y="4437"/>
                      <a:ext cx="8" cy="10"/>
                    </a:xfrm>
                    <a:prstGeom prst="ellipse">
                      <a:avLst/>
                    </a:prstGeom>
                    <a:solidFill>
                      <a:srgbClr val="004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267" name="Oval 3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37" y="4437"/>
                      <a:ext cx="9" cy="10"/>
                    </a:xfrm>
                    <a:prstGeom prst="ellipse">
                      <a:avLst/>
                    </a:prstGeom>
                    <a:solidFill>
                      <a:srgbClr val="00C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268" name="Oval 3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41" y="4437"/>
                      <a:ext cx="1" cy="2"/>
                    </a:xfrm>
                    <a:prstGeom prst="ellipse">
                      <a:avLst/>
                    </a:prstGeom>
                    <a:solidFill>
                      <a:srgbClr val="40FF4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7269" name="Group 357"/>
                  <p:cNvGrpSpPr>
                    <a:grpSpLocks/>
                  </p:cNvGrpSpPr>
                  <p:nvPr/>
                </p:nvGrpSpPr>
                <p:grpSpPr bwMode="auto">
                  <a:xfrm>
                    <a:off x="2987" y="4430"/>
                    <a:ext cx="10" cy="9"/>
                    <a:chOff x="2987" y="4430"/>
                    <a:chExt cx="10" cy="9"/>
                  </a:xfrm>
                </p:grpSpPr>
                <p:sp>
                  <p:nvSpPr>
                    <p:cNvPr id="167270" name="Oval 3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89" y="4431"/>
                      <a:ext cx="8" cy="8"/>
                    </a:xfrm>
                    <a:prstGeom prst="ellipse">
                      <a:avLst/>
                    </a:prstGeom>
                    <a:solidFill>
                      <a:srgbClr val="004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271" name="Oval 3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87" y="4430"/>
                      <a:ext cx="9" cy="8"/>
                    </a:xfrm>
                    <a:prstGeom prst="ellipse">
                      <a:avLst/>
                    </a:prstGeom>
                    <a:solidFill>
                      <a:srgbClr val="00C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272" name="Oval 3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90" y="4431"/>
                      <a:ext cx="1" cy="1"/>
                    </a:xfrm>
                    <a:prstGeom prst="ellipse">
                      <a:avLst/>
                    </a:prstGeom>
                    <a:solidFill>
                      <a:srgbClr val="40FF4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7273" name="Group 361"/>
                  <p:cNvGrpSpPr>
                    <a:grpSpLocks/>
                  </p:cNvGrpSpPr>
                  <p:nvPr/>
                </p:nvGrpSpPr>
                <p:grpSpPr bwMode="auto">
                  <a:xfrm>
                    <a:off x="2968" y="4455"/>
                    <a:ext cx="7" cy="7"/>
                    <a:chOff x="2968" y="4455"/>
                    <a:chExt cx="7" cy="7"/>
                  </a:xfrm>
                </p:grpSpPr>
                <p:sp>
                  <p:nvSpPr>
                    <p:cNvPr id="167274" name="Oval 3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71" y="4456"/>
                      <a:ext cx="4" cy="6"/>
                    </a:xfrm>
                    <a:prstGeom prst="ellipse">
                      <a:avLst/>
                    </a:prstGeom>
                    <a:solidFill>
                      <a:srgbClr val="004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275" name="Oval 3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68" y="4455"/>
                      <a:ext cx="6" cy="6"/>
                    </a:xfrm>
                    <a:prstGeom prst="ellipse">
                      <a:avLst/>
                    </a:prstGeom>
                    <a:solidFill>
                      <a:srgbClr val="00C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276" name="Oval 3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71" y="4456"/>
                      <a:ext cx="1" cy="1"/>
                    </a:xfrm>
                    <a:prstGeom prst="ellipse">
                      <a:avLst/>
                    </a:prstGeom>
                    <a:solidFill>
                      <a:srgbClr val="40FF4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7277" name="Group 365"/>
                  <p:cNvGrpSpPr>
                    <a:grpSpLocks/>
                  </p:cNvGrpSpPr>
                  <p:nvPr/>
                </p:nvGrpSpPr>
                <p:grpSpPr bwMode="auto">
                  <a:xfrm>
                    <a:off x="2932" y="4462"/>
                    <a:ext cx="3" cy="3"/>
                    <a:chOff x="2932" y="4462"/>
                    <a:chExt cx="3" cy="3"/>
                  </a:xfrm>
                </p:grpSpPr>
                <p:sp>
                  <p:nvSpPr>
                    <p:cNvPr id="167278" name="Oval 3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32" y="4462"/>
                      <a:ext cx="2" cy="3"/>
                    </a:xfrm>
                    <a:prstGeom prst="ellipse">
                      <a:avLst/>
                    </a:prstGeom>
                    <a:solidFill>
                      <a:srgbClr val="004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279" name="Oval 3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32" y="4462"/>
                      <a:ext cx="1" cy="3"/>
                    </a:xfrm>
                    <a:prstGeom prst="ellipse">
                      <a:avLst/>
                    </a:prstGeom>
                    <a:solidFill>
                      <a:srgbClr val="00C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280" name="Oval 3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32" y="4462"/>
                      <a:ext cx="3" cy="1"/>
                    </a:xfrm>
                    <a:prstGeom prst="ellipse">
                      <a:avLst/>
                    </a:prstGeom>
                    <a:solidFill>
                      <a:srgbClr val="40FF4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7281" name="Group 369"/>
                  <p:cNvGrpSpPr>
                    <a:grpSpLocks/>
                  </p:cNvGrpSpPr>
                  <p:nvPr/>
                </p:nvGrpSpPr>
                <p:grpSpPr bwMode="auto">
                  <a:xfrm>
                    <a:off x="2949" y="4414"/>
                    <a:ext cx="3" cy="4"/>
                    <a:chOff x="2949" y="4414"/>
                    <a:chExt cx="3" cy="4"/>
                  </a:xfrm>
                </p:grpSpPr>
                <p:sp>
                  <p:nvSpPr>
                    <p:cNvPr id="167282" name="Oval 3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51" y="4414"/>
                      <a:ext cx="1" cy="4"/>
                    </a:xfrm>
                    <a:prstGeom prst="ellipse">
                      <a:avLst/>
                    </a:prstGeom>
                    <a:solidFill>
                      <a:srgbClr val="004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283" name="Oval 3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51" y="4414"/>
                      <a:ext cx="1" cy="4"/>
                    </a:xfrm>
                    <a:prstGeom prst="ellipse">
                      <a:avLst/>
                    </a:prstGeom>
                    <a:solidFill>
                      <a:srgbClr val="00C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284" name="Oval 3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49" y="4414"/>
                      <a:ext cx="3" cy="1"/>
                    </a:xfrm>
                    <a:prstGeom prst="ellipse">
                      <a:avLst/>
                    </a:prstGeom>
                    <a:solidFill>
                      <a:srgbClr val="40FF4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7285" name="Group 373"/>
                  <p:cNvGrpSpPr>
                    <a:grpSpLocks/>
                  </p:cNvGrpSpPr>
                  <p:nvPr/>
                </p:nvGrpSpPr>
                <p:grpSpPr bwMode="auto">
                  <a:xfrm>
                    <a:off x="2797" y="4307"/>
                    <a:ext cx="9" cy="11"/>
                    <a:chOff x="2797" y="4307"/>
                    <a:chExt cx="9" cy="11"/>
                  </a:xfrm>
                </p:grpSpPr>
                <p:sp>
                  <p:nvSpPr>
                    <p:cNvPr id="167286" name="Oval 3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97" y="4308"/>
                      <a:ext cx="9" cy="10"/>
                    </a:xfrm>
                    <a:prstGeom prst="ellipse">
                      <a:avLst/>
                    </a:prstGeom>
                    <a:solidFill>
                      <a:srgbClr val="004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287" name="Oval 3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97" y="4307"/>
                      <a:ext cx="8" cy="9"/>
                    </a:xfrm>
                    <a:prstGeom prst="ellipse">
                      <a:avLst/>
                    </a:prstGeom>
                    <a:solidFill>
                      <a:srgbClr val="00C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288" name="Oval 37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00" y="4308"/>
                      <a:ext cx="1" cy="1"/>
                    </a:xfrm>
                    <a:prstGeom prst="ellipse">
                      <a:avLst/>
                    </a:prstGeom>
                    <a:solidFill>
                      <a:srgbClr val="40FF4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7289" name="Group 377"/>
                  <p:cNvGrpSpPr>
                    <a:grpSpLocks/>
                  </p:cNvGrpSpPr>
                  <p:nvPr/>
                </p:nvGrpSpPr>
                <p:grpSpPr bwMode="auto">
                  <a:xfrm>
                    <a:off x="2866" y="4327"/>
                    <a:ext cx="10" cy="11"/>
                    <a:chOff x="2866" y="4327"/>
                    <a:chExt cx="10" cy="11"/>
                  </a:xfrm>
                </p:grpSpPr>
                <p:sp>
                  <p:nvSpPr>
                    <p:cNvPr id="167290" name="Oval 3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68" y="4328"/>
                      <a:ext cx="8" cy="10"/>
                    </a:xfrm>
                    <a:prstGeom prst="ellipse">
                      <a:avLst/>
                    </a:prstGeom>
                    <a:solidFill>
                      <a:srgbClr val="004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291" name="Oval 3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66" y="4327"/>
                      <a:ext cx="10" cy="9"/>
                    </a:xfrm>
                    <a:prstGeom prst="ellipse">
                      <a:avLst/>
                    </a:prstGeom>
                    <a:solidFill>
                      <a:srgbClr val="00C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292" name="Oval 3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69" y="4328"/>
                      <a:ext cx="2" cy="2"/>
                    </a:xfrm>
                    <a:prstGeom prst="ellipse">
                      <a:avLst/>
                    </a:prstGeom>
                    <a:solidFill>
                      <a:srgbClr val="40FF4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7293" name="Group 381"/>
                  <p:cNvGrpSpPr>
                    <a:grpSpLocks/>
                  </p:cNvGrpSpPr>
                  <p:nvPr/>
                </p:nvGrpSpPr>
                <p:grpSpPr bwMode="auto">
                  <a:xfrm>
                    <a:off x="2828" y="4326"/>
                    <a:ext cx="5" cy="6"/>
                    <a:chOff x="2828" y="4326"/>
                    <a:chExt cx="5" cy="6"/>
                  </a:xfrm>
                </p:grpSpPr>
                <p:sp>
                  <p:nvSpPr>
                    <p:cNvPr id="167294" name="Oval 3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30" y="4327"/>
                      <a:ext cx="3" cy="5"/>
                    </a:xfrm>
                    <a:prstGeom prst="ellipse">
                      <a:avLst/>
                    </a:prstGeom>
                    <a:solidFill>
                      <a:srgbClr val="004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295" name="Oval 3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28" y="4326"/>
                      <a:ext cx="5" cy="5"/>
                    </a:xfrm>
                    <a:prstGeom prst="ellipse">
                      <a:avLst/>
                    </a:prstGeom>
                    <a:solidFill>
                      <a:srgbClr val="00C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296" name="Oval 3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30" y="4327"/>
                      <a:ext cx="1" cy="1"/>
                    </a:xfrm>
                    <a:prstGeom prst="ellipse">
                      <a:avLst/>
                    </a:prstGeom>
                    <a:solidFill>
                      <a:srgbClr val="40FF4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7297" name="Group 385"/>
                  <p:cNvGrpSpPr>
                    <a:grpSpLocks/>
                  </p:cNvGrpSpPr>
                  <p:nvPr/>
                </p:nvGrpSpPr>
                <p:grpSpPr bwMode="auto">
                  <a:xfrm>
                    <a:off x="2860" y="4348"/>
                    <a:ext cx="3" cy="6"/>
                    <a:chOff x="2860" y="4348"/>
                    <a:chExt cx="3" cy="6"/>
                  </a:xfrm>
                </p:grpSpPr>
                <p:sp>
                  <p:nvSpPr>
                    <p:cNvPr id="167298" name="Oval 3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62" y="4349"/>
                      <a:ext cx="1" cy="5"/>
                    </a:xfrm>
                    <a:prstGeom prst="ellipse">
                      <a:avLst/>
                    </a:prstGeom>
                    <a:solidFill>
                      <a:srgbClr val="004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299" name="Oval 38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62" y="4349"/>
                      <a:ext cx="1" cy="4"/>
                    </a:xfrm>
                    <a:prstGeom prst="ellipse">
                      <a:avLst/>
                    </a:prstGeom>
                    <a:solidFill>
                      <a:srgbClr val="00C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00" name="Oval 3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60" y="4348"/>
                      <a:ext cx="3" cy="1"/>
                    </a:xfrm>
                    <a:prstGeom prst="ellipse">
                      <a:avLst/>
                    </a:prstGeom>
                    <a:solidFill>
                      <a:srgbClr val="40FF4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7301" name="Group 389"/>
                  <p:cNvGrpSpPr>
                    <a:grpSpLocks/>
                  </p:cNvGrpSpPr>
                  <p:nvPr/>
                </p:nvGrpSpPr>
                <p:grpSpPr bwMode="auto">
                  <a:xfrm>
                    <a:off x="2808" y="4284"/>
                    <a:ext cx="3" cy="5"/>
                    <a:chOff x="2808" y="4284"/>
                    <a:chExt cx="3" cy="5"/>
                  </a:xfrm>
                </p:grpSpPr>
                <p:sp>
                  <p:nvSpPr>
                    <p:cNvPr id="167302" name="Oval 3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10" y="4286"/>
                      <a:ext cx="1" cy="3"/>
                    </a:xfrm>
                    <a:prstGeom prst="ellipse">
                      <a:avLst/>
                    </a:prstGeom>
                    <a:solidFill>
                      <a:srgbClr val="004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03" name="Oval 3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10" y="4284"/>
                      <a:ext cx="1" cy="4"/>
                    </a:xfrm>
                    <a:prstGeom prst="ellipse">
                      <a:avLst/>
                    </a:prstGeom>
                    <a:solidFill>
                      <a:srgbClr val="00C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04" name="Oval 3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08" y="4284"/>
                      <a:ext cx="3" cy="2"/>
                    </a:xfrm>
                    <a:prstGeom prst="ellipse">
                      <a:avLst/>
                    </a:prstGeom>
                    <a:solidFill>
                      <a:srgbClr val="40FF4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7305" name="Group 393"/>
                  <p:cNvGrpSpPr>
                    <a:grpSpLocks/>
                  </p:cNvGrpSpPr>
                  <p:nvPr/>
                </p:nvGrpSpPr>
                <p:grpSpPr bwMode="auto">
                  <a:xfrm>
                    <a:off x="2725" y="4257"/>
                    <a:ext cx="11" cy="11"/>
                    <a:chOff x="2725" y="4257"/>
                    <a:chExt cx="11" cy="11"/>
                  </a:xfrm>
                </p:grpSpPr>
                <p:sp>
                  <p:nvSpPr>
                    <p:cNvPr id="167306" name="Oval 3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6" y="4257"/>
                      <a:ext cx="10" cy="11"/>
                    </a:xfrm>
                    <a:prstGeom prst="ellipse">
                      <a:avLst/>
                    </a:prstGeom>
                    <a:solidFill>
                      <a:srgbClr val="004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07" name="Oval 3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5" y="4257"/>
                      <a:ext cx="10" cy="10"/>
                    </a:xfrm>
                    <a:prstGeom prst="ellipse">
                      <a:avLst/>
                    </a:prstGeom>
                    <a:solidFill>
                      <a:srgbClr val="00C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08" name="Oval 3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9" y="4257"/>
                      <a:ext cx="1" cy="4"/>
                    </a:xfrm>
                    <a:prstGeom prst="ellipse">
                      <a:avLst/>
                    </a:prstGeom>
                    <a:solidFill>
                      <a:srgbClr val="40FF4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7309" name="Group 397"/>
                  <p:cNvGrpSpPr>
                    <a:grpSpLocks/>
                  </p:cNvGrpSpPr>
                  <p:nvPr/>
                </p:nvGrpSpPr>
                <p:grpSpPr bwMode="auto">
                  <a:xfrm>
                    <a:off x="3044" y="4368"/>
                    <a:ext cx="14" cy="7"/>
                    <a:chOff x="3044" y="4368"/>
                    <a:chExt cx="14" cy="7"/>
                  </a:xfrm>
                </p:grpSpPr>
                <p:sp>
                  <p:nvSpPr>
                    <p:cNvPr id="167310" name="Oval 3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45" y="4369"/>
                      <a:ext cx="13" cy="6"/>
                    </a:xfrm>
                    <a:prstGeom prst="ellipse">
                      <a:avLst/>
                    </a:prstGeom>
                    <a:solidFill>
                      <a:srgbClr val="004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11" name="Oval 3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44" y="4368"/>
                      <a:ext cx="13" cy="5"/>
                    </a:xfrm>
                    <a:prstGeom prst="ellipse">
                      <a:avLst/>
                    </a:prstGeom>
                    <a:solidFill>
                      <a:srgbClr val="00C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12" name="Oval 4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47" y="4369"/>
                      <a:ext cx="4" cy="1"/>
                    </a:xfrm>
                    <a:prstGeom prst="ellipse">
                      <a:avLst/>
                    </a:prstGeom>
                    <a:solidFill>
                      <a:srgbClr val="40FF4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7313" name="Group 401"/>
                  <p:cNvGrpSpPr>
                    <a:grpSpLocks/>
                  </p:cNvGrpSpPr>
                  <p:nvPr/>
                </p:nvGrpSpPr>
                <p:grpSpPr bwMode="auto">
                  <a:xfrm>
                    <a:off x="3080" y="4332"/>
                    <a:ext cx="8" cy="4"/>
                    <a:chOff x="3080" y="4332"/>
                    <a:chExt cx="8" cy="4"/>
                  </a:xfrm>
                </p:grpSpPr>
                <p:sp>
                  <p:nvSpPr>
                    <p:cNvPr id="167314" name="Oval 4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81" y="4332"/>
                      <a:ext cx="7" cy="4"/>
                    </a:xfrm>
                    <a:prstGeom prst="ellipse">
                      <a:avLst/>
                    </a:prstGeom>
                    <a:solidFill>
                      <a:srgbClr val="004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15" name="Oval 4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80" y="4332"/>
                      <a:ext cx="6" cy="3"/>
                    </a:xfrm>
                    <a:prstGeom prst="ellipse">
                      <a:avLst/>
                    </a:prstGeom>
                    <a:solidFill>
                      <a:srgbClr val="00C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16" name="Oval 4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83" y="4332"/>
                      <a:ext cx="1" cy="1"/>
                    </a:xfrm>
                    <a:prstGeom prst="ellipse">
                      <a:avLst/>
                    </a:prstGeom>
                    <a:solidFill>
                      <a:srgbClr val="40FF4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7317" name="Group 405"/>
                  <p:cNvGrpSpPr>
                    <a:grpSpLocks/>
                  </p:cNvGrpSpPr>
                  <p:nvPr/>
                </p:nvGrpSpPr>
                <p:grpSpPr bwMode="auto">
                  <a:xfrm>
                    <a:off x="2845" y="4265"/>
                    <a:ext cx="7" cy="3"/>
                    <a:chOff x="2845" y="4265"/>
                    <a:chExt cx="7" cy="3"/>
                  </a:xfrm>
                </p:grpSpPr>
                <p:sp>
                  <p:nvSpPr>
                    <p:cNvPr id="167318" name="Oval 4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6" y="4265"/>
                      <a:ext cx="6" cy="3"/>
                    </a:xfrm>
                    <a:prstGeom prst="ellipse">
                      <a:avLst/>
                    </a:prstGeom>
                    <a:solidFill>
                      <a:srgbClr val="004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19" name="Oval 4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5" y="4265"/>
                      <a:ext cx="6" cy="3"/>
                    </a:xfrm>
                    <a:prstGeom prst="ellipse">
                      <a:avLst/>
                    </a:prstGeom>
                    <a:solidFill>
                      <a:srgbClr val="00C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20" name="Oval 4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47" y="4265"/>
                      <a:ext cx="1" cy="1"/>
                    </a:xfrm>
                    <a:prstGeom prst="ellipse">
                      <a:avLst/>
                    </a:prstGeom>
                    <a:solidFill>
                      <a:srgbClr val="40FF4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sp>
                <p:nvSpPr>
                  <p:cNvPr id="167321" name="Freeform 409"/>
                  <p:cNvSpPr>
                    <a:spLocks/>
                  </p:cNvSpPr>
                  <p:nvPr/>
                </p:nvSpPr>
                <p:spPr bwMode="auto">
                  <a:xfrm>
                    <a:off x="2879" y="4342"/>
                    <a:ext cx="56" cy="99"/>
                  </a:xfrm>
                  <a:custGeom>
                    <a:avLst/>
                    <a:gdLst>
                      <a:gd name="T0" fmla="*/ 44 w 56"/>
                      <a:gd name="T1" fmla="*/ 98 h 99"/>
                      <a:gd name="T2" fmla="*/ 46 w 56"/>
                      <a:gd name="T3" fmla="*/ 91 h 99"/>
                      <a:gd name="T4" fmla="*/ 48 w 56"/>
                      <a:gd name="T5" fmla="*/ 85 h 99"/>
                      <a:gd name="T6" fmla="*/ 51 w 56"/>
                      <a:gd name="T7" fmla="*/ 80 h 99"/>
                      <a:gd name="T8" fmla="*/ 53 w 56"/>
                      <a:gd name="T9" fmla="*/ 76 h 99"/>
                      <a:gd name="T10" fmla="*/ 55 w 56"/>
                      <a:gd name="T11" fmla="*/ 70 h 99"/>
                      <a:gd name="T12" fmla="*/ 55 w 56"/>
                      <a:gd name="T13" fmla="*/ 59 h 99"/>
                      <a:gd name="T14" fmla="*/ 40 w 56"/>
                      <a:gd name="T15" fmla="*/ 30 h 99"/>
                      <a:gd name="T16" fmla="*/ 21 w 56"/>
                      <a:gd name="T17" fmla="*/ 7 h 99"/>
                      <a:gd name="T18" fmla="*/ 15 w 56"/>
                      <a:gd name="T19" fmla="*/ 0 h 99"/>
                      <a:gd name="T20" fmla="*/ 12 w 56"/>
                      <a:gd name="T21" fmla="*/ 4 h 99"/>
                      <a:gd name="T22" fmla="*/ 10 w 56"/>
                      <a:gd name="T23" fmla="*/ 8 h 99"/>
                      <a:gd name="T24" fmla="*/ 7 w 56"/>
                      <a:gd name="T25" fmla="*/ 11 h 99"/>
                      <a:gd name="T26" fmla="*/ 5 w 56"/>
                      <a:gd name="T27" fmla="*/ 15 h 99"/>
                      <a:gd name="T28" fmla="*/ 3 w 56"/>
                      <a:gd name="T29" fmla="*/ 21 h 99"/>
                      <a:gd name="T30" fmla="*/ 2 w 56"/>
                      <a:gd name="T31" fmla="*/ 25 h 99"/>
                      <a:gd name="T32" fmla="*/ 0 w 56"/>
                      <a:gd name="T33" fmla="*/ 29 h 99"/>
                      <a:gd name="T34" fmla="*/ 5 w 56"/>
                      <a:gd name="T35" fmla="*/ 35 h 99"/>
                      <a:gd name="T36" fmla="*/ 10 w 56"/>
                      <a:gd name="T37" fmla="*/ 42 h 99"/>
                      <a:gd name="T38" fmla="*/ 16 w 56"/>
                      <a:gd name="T39" fmla="*/ 49 h 99"/>
                      <a:gd name="T40" fmla="*/ 22 w 56"/>
                      <a:gd name="T41" fmla="*/ 59 h 99"/>
                      <a:gd name="T42" fmla="*/ 27 w 56"/>
                      <a:gd name="T43" fmla="*/ 69 h 99"/>
                      <a:gd name="T44" fmla="*/ 34 w 56"/>
                      <a:gd name="T45" fmla="*/ 80 h 99"/>
                      <a:gd name="T46" fmla="*/ 38 w 56"/>
                      <a:gd name="T47" fmla="*/ 88 h 99"/>
                      <a:gd name="T48" fmla="*/ 44 w 56"/>
                      <a:gd name="T49" fmla="*/ 98 h 9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56" h="99">
                        <a:moveTo>
                          <a:pt x="44" y="98"/>
                        </a:moveTo>
                        <a:lnTo>
                          <a:pt x="46" y="91"/>
                        </a:lnTo>
                        <a:lnTo>
                          <a:pt x="48" y="85"/>
                        </a:lnTo>
                        <a:lnTo>
                          <a:pt x="51" y="80"/>
                        </a:lnTo>
                        <a:lnTo>
                          <a:pt x="53" y="76"/>
                        </a:lnTo>
                        <a:lnTo>
                          <a:pt x="55" y="70"/>
                        </a:lnTo>
                        <a:lnTo>
                          <a:pt x="55" y="59"/>
                        </a:lnTo>
                        <a:lnTo>
                          <a:pt x="40" y="30"/>
                        </a:lnTo>
                        <a:lnTo>
                          <a:pt x="21" y="7"/>
                        </a:lnTo>
                        <a:lnTo>
                          <a:pt x="15" y="0"/>
                        </a:lnTo>
                        <a:lnTo>
                          <a:pt x="12" y="4"/>
                        </a:lnTo>
                        <a:lnTo>
                          <a:pt x="10" y="8"/>
                        </a:lnTo>
                        <a:lnTo>
                          <a:pt x="7" y="11"/>
                        </a:lnTo>
                        <a:lnTo>
                          <a:pt x="5" y="15"/>
                        </a:lnTo>
                        <a:lnTo>
                          <a:pt x="3" y="21"/>
                        </a:lnTo>
                        <a:lnTo>
                          <a:pt x="2" y="25"/>
                        </a:lnTo>
                        <a:lnTo>
                          <a:pt x="0" y="29"/>
                        </a:lnTo>
                        <a:lnTo>
                          <a:pt x="5" y="35"/>
                        </a:lnTo>
                        <a:lnTo>
                          <a:pt x="10" y="42"/>
                        </a:lnTo>
                        <a:lnTo>
                          <a:pt x="16" y="49"/>
                        </a:lnTo>
                        <a:lnTo>
                          <a:pt x="22" y="59"/>
                        </a:lnTo>
                        <a:lnTo>
                          <a:pt x="27" y="69"/>
                        </a:lnTo>
                        <a:lnTo>
                          <a:pt x="34" y="80"/>
                        </a:lnTo>
                        <a:lnTo>
                          <a:pt x="38" y="88"/>
                        </a:lnTo>
                        <a:lnTo>
                          <a:pt x="44" y="98"/>
                        </a:lnTo>
                      </a:path>
                    </a:pathLst>
                  </a:custGeom>
                  <a:solidFill>
                    <a:srgbClr val="4000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322" name="Freeform 410"/>
                  <p:cNvSpPr>
                    <a:spLocks/>
                  </p:cNvSpPr>
                  <p:nvPr/>
                </p:nvSpPr>
                <p:spPr bwMode="auto">
                  <a:xfrm>
                    <a:off x="2895" y="4325"/>
                    <a:ext cx="69" cy="89"/>
                  </a:xfrm>
                  <a:custGeom>
                    <a:avLst/>
                    <a:gdLst>
                      <a:gd name="T0" fmla="*/ 27 w 69"/>
                      <a:gd name="T1" fmla="*/ 0 h 89"/>
                      <a:gd name="T2" fmla="*/ 34 w 69"/>
                      <a:gd name="T3" fmla="*/ 7 h 89"/>
                      <a:gd name="T4" fmla="*/ 41 w 69"/>
                      <a:gd name="T5" fmla="*/ 14 h 89"/>
                      <a:gd name="T6" fmla="*/ 47 w 69"/>
                      <a:gd name="T7" fmla="*/ 21 h 89"/>
                      <a:gd name="T8" fmla="*/ 54 w 69"/>
                      <a:gd name="T9" fmla="*/ 28 h 89"/>
                      <a:gd name="T10" fmla="*/ 60 w 69"/>
                      <a:gd name="T11" fmla="*/ 39 h 89"/>
                      <a:gd name="T12" fmla="*/ 68 w 69"/>
                      <a:gd name="T13" fmla="*/ 52 h 89"/>
                      <a:gd name="T14" fmla="*/ 58 w 69"/>
                      <a:gd name="T15" fmla="*/ 63 h 89"/>
                      <a:gd name="T16" fmla="*/ 52 w 69"/>
                      <a:gd name="T17" fmla="*/ 71 h 89"/>
                      <a:gd name="T18" fmla="*/ 46 w 69"/>
                      <a:gd name="T19" fmla="*/ 79 h 89"/>
                      <a:gd name="T20" fmla="*/ 41 w 69"/>
                      <a:gd name="T21" fmla="*/ 88 h 89"/>
                      <a:gd name="T22" fmla="*/ 35 w 69"/>
                      <a:gd name="T23" fmla="*/ 78 h 89"/>
                      <a:gd name="T24" fmla="*/ 31 w 69"/>
                      <a:gd name="T25" fmla="*/ 66 h 89"/>
                      <a:gd name="T26" fmla="*/ 25 w 69"/>
                      <a:gd name="T27" fmla="*/ 55 h 89"/>
                      <a:gd name="T28" fmla="*/ 18 w 69"/>
                      <a:gd name="T29" fmla="*/ 44 h 89"/>
                      <a:gd name="T30" fmla="*/ 12 w 69"/>
                      <a:gd name="T31" fmla="*/ 35 h 89"/>
                      <a:gd name="T32" fmla="*/ 6 w 69"/>
                      <a:gd name="T33" fmla="*/ 28 h 89"/>
                      <a:gd name="T34" fmla="*/ 0 w 69"/>
                      <a:gd name="T35" fmla="*/ 19 h 89"/>
                      <a:gd name="T36" fmla="*/ 3 w 69"/>
                      <a:gd name="T37" fmla="*/ 16 h 89"/>
                      <a:gd name="T38" fmla="*/ 7 w 69"/>
                      <a:gd name="T39" fmla="*/ 12 h 89"/>
                      <a:gd name="T40" fmla="*/ 12 w 69"/>
                      <a:gd name="T41" fmla="*/ 8 h 89"/>
                      <a:gd name="T42" fmla="*/ 18 w 69"/>
                      <a:gd name="T43" fmla="*/ 5 h 89"/>
                      <a:gd name="T44" fmla="*/ 27 w 69"/>
                      <a:gd name="T45" fmla="*/ 0 h 8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</a:cxnLst>
                    <a:rect l="0" t="0" r="r" b="b"/>
                    <a:pathLst>
                      <a:path w="69" h="89">
                        <a:moveTo>
                          <a:pt x="27" y="0"/>
                        </a:moveTo>
                        <a:lnTo>
                          <a:pt x="34" y="7"/>
                        </a:lnTo>
                        <a:lnTo>
                          <a:pt x="41" y="14"/>
                        </a:lnTo>
                        <a:lnTo>
                          <a:pt x="47" y="21"/>
                        </a:lnTo>
                        <a:lnTo>
                          <a:pt x="54" y="28"/>
                        </a:lnTo>
                        <a:lnTo>
                          <a:pt x="60" y="39"/>
                        </a:lnTo>
                        <a:lnTo>
                          <a:pt x="68" y="52"/>
                        </a:lnTo>
                        <a:lnTo>
                          <a:pt x="58" y="63"/>
                        </a:lnTo>
                        <a:lnTo>
                          <a:pt x="52" y="71"/>
                        </a:lnTo>
                        <a:lnTo>
                          <a:pt x="46" y="79"/>
                        </a:lnTo>
                        <a:lnTo>
                          <a:pt x="41" y="88"/>
                        </a:lnTo>
                        <a:lnTo>
                          <a:pt x="35" y="78"/>
                        </a:lnTo>
                        <a:lnTo>
                          <a:pt x="31" y="66"/>
                        </a:lnTo>
                        <a:lnTo>
                          <a:pt x="25" y="55"/>
                        </a:lnTo>
                        <a:lnTo>
                          <a:pt x="18" y="44"/>
                        </a:lnTo>
                        <a:lnTo>
                          <a:pt x="12" y="35"/>
                        </a:lnTo>
                        <a:lnTo>
                          <a:pt x="6" y="28"/>
                        </a:lnTo>
                        <a:lnTo>
                          <a:pt x="0" y="19"/>
                        </a:lnTo>
                        <a:lnTo>
                          <a:pt x="3" y="16"/>
                        </a:lnTo>
                        <a:lnTo>
                          <a:pt x="7" y="12"/>
                        </a:lnTo>
                        <a:lnTo>
                          <a:pt x="12" y="8"/>
                        </a:lnTo>
                        <a:lnTo>
                          <a:pt x="18" y="5"/>
                        </a:lnTo>
                        <a:lnTo>
                          <a:pt x="27" y="0"/>
                        </a:lnTo>
                      </a:path>
                    </a:pathLst>
                  </a:custGeom>
                  <a:solidFill>
                    <a:srgbClr val="60006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323" name="Freeform 411"/>
                  <p:cNvSpPr>
                    <a:spLocks/>
                  </p:cNvSpPr>
                  <p:nvPr/>
                </p:nvSpPr>
                <p:spPr bwMode="auto">
                  <a:xfrm>
                    <a:off x="2971" y="4470"/>
                    <a:ext cx="262" cy="142"/>
                  </a:xfrm>
                  <a:custGeom>
                    <a:avLst/>
                    <a:gdLst>
                      <a:gd name="T0" fmla="*/ 0 w 262"/>
                      <a:gd name="T1" fmla="*/ 40 h 142"/>
                      <a:gd name="T2" fmla="*/ 2 w 262"/>
                      <a:gd name="T3" fmla="*/ 34 h 142"/>
                      <a:gd name="T4" fmla="*/ 5 w 262"/>
                      <a:gd name="T5" fmla="*/ 29 h 142"/>
                      <a:gd name="T6" fmla="*/ 8 w 262"/>
                      <a:gd name="T7" fmla="*/ 23 h 142"/>
                      <a:gd name="T8" fmla="*/ 10 w 262"/>
                      <a:gd name="T9" fmla="*/ 18 h 142"/>
                      <a:gd name="T10" fmla="*/ 14 w 262"/>
                      <a:gd name="T11" fmla="*/ 12 h 142"/>
                      <a:gd name="T12" fmla="*/ 17 w 262"/>
                      <a:gd name="T13" fmla="*/ 7 h 142"/>
                      <a:gd name="T14" fmla="*/ 21 w 262"/>
                      <a:gd name="T15" fmla="*/ 3 h 142"/>
                      <a:gd name="T16" fmla="*/ 23 w 262"/>
                      <a:gd name="T17" fmla="*/ 0 h 142"/>
                      <a:gd name="T18" fmla="*/ 261 w 262"/>
                      <a:gd name="T19" fmla="*/ 141 h 142"/>
                      <a:gd name="T20" fmla="*/ 173 w 262"/>
                      <a:gd name="T21" fmla="*/ 141 h 142"/>
                      <a:gd name="T22" fmla="*/ 0 w 262"/>
                      <a:gd name="T23" fmla="*/ 40 h 14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262" h="142">
                        <a:moveTo>
                          <a:pt x="0" y="40"/>
                        </a:moveTo>
                        <a:lnTo>
                          <a:pt x="2" y="34"/>
                        </a:lnTo>
                        <a:lnTo>
                          <a:pt x="5" y="29"/>
                        </a:lnTo>
                        <a:lnTo>
                          <a:pt x="8" y="23"/>
                        </a:lnTo>
                        <a:lnTo>
                          <a:pt x="10" y="18"/>
                        </a:lnTo>
                        <a:lnTo>
                          <a:pt x="14" y="12"/>
                        </a:lnTo>
                        <a:lnTo>
                          <a:pt x="17" y="7"/>
                        </a:lnTo>
                        <a:lnTo>
                          <a:pt x="21" y="3"/>
                        </a:lnTo>
                        <a:lnTo>
                          <a:pt x="23" y="0"/>
                        </a:lnTo>
                        <a:lnTo>
                          <a:pt x="261" y="141"/>
                        </a:lnTo>
                        <a:lnTo>
                          <a:pt x="173" y="141"/>
                        </a:lnTo>
                        <a:lnTo>
                          <a:pt x="0" y="40"/>
                        </a:lnTo>
                      </a:path>
                    </a:pathLst>
                  </a:custGeom>
                  <a:solidFill>
                    <a:srgbClr val="4000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324" name="Freeform 412"/>
                  <p:cNvSpPr>
                    <a:spLocks/>
                  </p:cNvSpPr>
                  <p:nvPr/>
                </p:nvSpPr>
                <p:spPr bwMode="auto">
                  <a:xfrm>
                    <a:off x="2994" y="4420"/>
                    <a:ext cx="247" cy="192"/>
                  </a:xfrm>
                  <a:custGeom>
                    <a:avLst/>
                    <a:gdLst>
                      <a:gd name="T0" fmla="*/ 246 w 247"/>
                      <a:gd name="T1" fmla="*/ 191 h 192"/>
                      <a:gd name="T2" fmla="*/ 237 w 247"/>
                      <a:gd name="T3" fmla="*/ 191 h 192"/>
                      <a:gd name="T4" fmla="*/ 0 w 247"/>
                      <a:gd name="T5" fmla="*/ 49 h 192"/>
                      <a:gd name="T6" fmla="*/ 4 w 247"/>
                      <a:gd name="T7" fmla="*/ 43 h 192"/>
                      <a:gd name="T8" fmla="*/ 8 w 247"/>
                      <a:gd name="T9" fmla="*/ 38 h 192"/>
                      <a:gd name="T10" fmla="*/ 13 w 247"/>
                      <a:gd name="T11" fmla="*/ 32 h 192"/>
                      <a:gd name="T12" fmla="*/ 19 w 247"/>
                      <a:gd name="T13" fmla="*/ 26 h 192"/>
                      <a:gd name="T14" fmla="*/ 24 w 247"/>
                      <a:gd name="T15" fmla="*/ 20 h 192"/>
                      <a:gd name="T16" fmla="*/ 29 w 247"/>
                      <a:gd name="T17" fmla="*/ 15 h 192"/>
                      <a:gd name="T18" fmla="*/ 35 w 247"/>
                      <a:gd name="T19" fmla="*/ 11 h 192"/>
                      <a:gd name="T20" fmla="*/ 39 w 247"/>
                      <a:gd name="T21" fmla="*/ 7 h 192"/>
                      <a:gd name="T22" fmla="*/ 44 w 247"/>
                      <a:gd name="T23" fmla="*/ 3 h 192"/>
                      <a:gd name="T24" fmla="*/ 47 w 247"/>
                      <a:gd name="T25" fmla="*/ 0 h 192"/>
                      <a:gd name="T26" fmla="*/ 246 w 247"/>
                      <a:gd name="T27" fmla="*/ 124 h 192"/>
                      <a:gd name="T28" fmla="*/ 246 w 247"/>
                      <a:gd name="T29" fmla="*/ 191 h 19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247" h="192">
                        <a:moveTo>
                          <a:pt x="246" y="191"/>
                        </a:moveTo>
                        <a:lnTo>
                          <a:pt x="237" y="191"/>
                        </a:lnTo>
                        <a:lnTo>
                          <a:pt x="0" y="49"/>
                        </a:lnTo>
                        <a:lnTo>
                          <a:pt x="4" y="43"/>
                        </a:lnTo>
                        <a:lnTo>
                          <a:pt x="8" y="38"/>
                        </a:lnTo>
                        <a:lnTo>
                          <a:pt x="13" y="32"/>
                        </a:lnTo>
                        <a:lnTo>
                          <a:pt x="19" y="26"/>
                        </a:lnTo>
                        <a:lnTo>
                          <a:pt x="24" y="20"/>
                        </a:lnTo>
                        <a:lnTo>
                          <a:pt x="29" y="15"/>
                        </a:lnTo>
                        <a:lnTo>
                          <a:pt x="35" y="11"/>
                        </a:lnTo>
                        <a:lnTo>
                          <a:pt x="39" y="7"/>
                        </a:lnTo>
                        <a:lnTo>
                          <a:pt x="44" y="3"/>
                        </a:lnTo>
                        <a:lnTo>
                          <a:pt x="47" y="0"/>
                        </a:lnTo>
                        <a:lnTo>
                          <a:pt x="246" y="124"/>
                        </a:lnTo>
                        <a:lnTo>
                          <a:pt x="246" y="191"/>
                        </a:lnTo>
                      </a:path>
                    </a:pathLst>
                  </a:custGeom>
                  <a:solidFill>
                    <a:srgbClr val="60006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grpSp>
                <p:nvGrpSpPr>
                  <p:cNvPr id="167325" name="Group 413"/>
                  <p:cNvGrpSpPr>
                    <a:grpSpLocks/>
                  </p:cNvGrpSpPr>
                  <p:nvPr/>
                </p:nvGrpSpPr>
                <p:grpSpPr bwMode="auto">
                  <a:xfrm>
                    <a:off x="2987" y="4496"/>
                    <a:ext cx="11" cy="11"/>
                    <a:chOff x="2987" y="4496"/>
                    <a:chExt cx="11" cy="11"/>
                  </a:xfrm>
                </p:grpSpPr>
                <p:sp>
                  <p:nvSpPr>
                    <p:cNvPr id="167326" name="Oval 4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89" y="4496"/>
                      <a:ext cx="9" cy="11"/>
                    </a:xfrm>
                    <a:prstGeom prst="ellipse">
                      <a:avLst/>
                    </a:prstGeom>
                    <a:solidFill>
                      <a:srgbClr val="20002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27" name="Oval 4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87" y="4496"/>
                      <a:ext cx="11" cy="9"/>
                    </a:xfrm>
                    <a:prstGeom prst="ellipse">
                      <a:avLst/>
                    </a:prstGeom>
                    <a:solidFill>
                      <a:srgbClr val="A000A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28" name="Oval 4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91" y="4496"/>
                      <a:ext cx="1" cy="3"/>
                    </a:xfrm>
                    <a:prstGeom prst="ellipse">
                      <a:avLst/>
                    </a:prstGeom>
                    <a:solidFill>
                      <a:srgbClr val="FF00F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7329" name="Group 417"/>
                  <p:cNvGrpSpPr>
                    <a:grpSpLocks/>
                  </p:cNvGrpSpPr>
                  <p:nvPr/>
                </p:nvGrpSpPr>
                <p:grpSpPr bwMode="auto">
                  <a:xfrm>
                    <a:off x="3042" y="4495"/>
                    <a:ext cx="6" cy="7"/>
                    <a:chOff x="3042" y="4495"/>
                    <a:chExt cx="6" cy="7"/>
                  </a:xfrm>
                </p:grpSpPr>
                <p:sp>
                  <p:nvSpPr>
                    <p:cNvPr id="167330" name="Oval 4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42" y="4496"/>
                      <a:ext cx="6" cy="6"/>
                    </a:xfrm>
                    <a:prstGeom prst="ellipse">
                      <a:avLst/>
                    </a:prstGeom>
                    <a:solidFill>
                      <a:srgbClr val="20002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31" name="Oval 4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42" y="4495"/>
                      <a:ext cx="6" cy="7"/>
                    </a:xfrm>
                    <a:prstGeom prst="ellipse">
                      <a:avLst/>
                    </a:prstGeom>
                    <a:solidFill>
                      <a:srgbClr val="A000A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32" name="Oval 4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44" y="4496"/>
                      <a:ext cx="1" cy="1"/>
                    </a:xfrm>
                    <a:prstGeom prst="ellipse">
                      <a:avLst/>
                    </a:prstGeom>
                    <a:solidFill>
                      <a:srgbClr val="FF00F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7333" name="Group 421"/>
                  <p:cNvGrpSpPr>
                    <a:grpSpLocks/>
                  </p:cNvGrpSpPr>
                  <p:nvPr/>
                </p:nvGrpSpPr>
                <p:grpSpPr bwMode="auto">
                  <a:xfrm>
                    <a:off x="2999" y="4472"/>
                    <a:ext cx="5" cy="4"/>
                    <a:chOff x="2999" y="4472"/>
                    <a:chExt cx="5" cy="4"/>
                  </a:xfrm>
                </p:grpSpPr>
                <p:sp>
                  <p:nvSpPr>
                    <p:cNvPr id="167334" name="Oval 4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00" y="4472"/>
                      <a:ext cx="4" cy="4"/>
                    </a:xfrm>
                    <a:prstGeom prst="ellipse">
                      <a:avLst/>
                    </a:prstGeom>
                    <a:solidFill>
                      <a:srgbClr val="20002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35" name="Oval 4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99" y="4472"/>
                      <a:ext cx="5" cy="4"/>
                    </a:xfrm>
                    <a:prstGeom prst="ellipse">
                      <a:avLst/>
                    </a:prstGeom>
                    <a:solidFill>
                      <a:srgbClr val="A000A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36" name="Oval 4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01" y="4472"/>
                      <a:ext cx="1" cy="1"/>
                    </a:xfrm>
                    <a:prstGeom prst="ellipse">
                      <a:avLst/>
                    </a:prstGeom>
                    <a:solidFill>
                      <a:srgbClr val="FF00F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7337" name="Group 425"/>
                  <p:cNvGrpSpPr>
                    <a:grpSpLocks/>
                  </p:cNvGrpSpPr>
                  <p:nvPr/>
                </p:nvGrpSpPr>
                <p:grpSpPr bwMode="auto">
                  <a:xfrm>
                    <a:off x="3009" y="4529"/>
                    <a:ext cx="9" cy="10"/>
                    <a:chOff x="3009" y="4529"/>
                    <a:chExt cx="9" cy="10"/>
                  </a:xfrm>
                </p:grpSpPr>
                <p:sp>
                  <p:nvSpPr>
                    <p:cNvPr id="167338" name="Oval 4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11" y="4529"/>
                      <a:ext cx="7" cy="10"/>
                    </a:xfrm>
                    <a:prstGeom prst="ellipse">
                      <a:avLst/>
                    </a:prstGeom>
                    <a:solidFill>
                      <a:srgbClr val="20002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39" name="Oval 4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09" y="4529"/>
                      <a:ext cx="9" cy="10"/>
                    </a:xfrm>
                    <a:prstGeom prst="ellipse">
                      <a:avLst/>
                    </a:prstGeom>
                    <a:solidFill>
                      <a:srgbClr val="A000A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40" name="Oval 4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14" y="4529"/>
                      <a:ext cx="1" cy="4"/>
                    </a:xfrm>
                    <a:prstGeom prst="ellipse">
                      <a:avLst/>
                    </a:prstGeom>
                    <a:solidFill>
                      <a:srgbClr val="FF00F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7341" name="Group 429"/>
                  <p:cNvGrpSpPr>
                    <a:grpSpLocks/>
                  </p:cNvGrpSpPr>
                  <p:nvPr/>
                </p:nvGrpSpPr>
                <p:grpSpPr bwMode="auto">
                  <a:xfrm>
                    <a:off x="3092" y="4482"/>
                    <a:ext cx="16" cy="13"/>
                    <a:chOff x="3092" y="4482"/>
                    <a:chExt cx="16" cy="13"/>
                  </a:xfrm>
                </p:grpSpPr>
                <p:sp>
                  <p:nvSpPr>
                    <p:cNvPr id="167342" name="Oval 4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94" y="4483"/>
                      <a:ext cx="14" cy="12"/>
                    </a:xfrm>
                    <a:prstGeom prst="ellipse">
                      <a:avLst/>
                    </a:prstGeom>
                    <a:solidFill>
                      <a:srgbClr val="20002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43" name="Oval 4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92" y="4482"/>
                      <a:ext cx="16" cy="12"/>
                    </a:xfrm>
                    <a:prstGeom prst="ellipse">
                      <a:avLst/>
                    </a:prstGeom>
                    <a:solidFill>
                      <a:srgbClr val="A000A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44" name="Oval 4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97" y="4483"/>
                      <a:ext cx="4" cy="4"/>
                    </a:xfrm>
                    <a:prstGeom prst="ellipse">
                      <a:avLst/>
                    </a:prstGeom>
                    <a:solidFill>
                      <a:srgbClr val="FF00F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7345" name="Group 433"/>
                  <p:cNvGrpSpPr>
                    <a:grpSpLocks/>
                  </p:cNvGrpSpPr>
                  <p:nvPr/>
                </p:nvGrpSpPr>
                <p:grpSpPr bwMode="auto">
                  <a:xfrm>
                    <a:off x="3077" y="4436"/>
                    <a:ext cx="8" cy="8"/>
                    <a:chOff x="3077" y="4436"/>
                    <a:chExt cx="8" cy="8"/>
                  </a:xfrm>
                </p:grpSpPr>
                <p:sp>
                  <p:nvSpPr>
                    <p:cNvPr id="167346" name="Oval 4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78" y="4437"/>
                      <a:ext cx="7" cy="7"/>
                    </a:xfrm>
                    <a:prstGeom prst="ellipse">
                      <a:avLst/>
                    </a:prstGeom>
                    <a:solidFill>
                      <a:srgbClr val="20002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47" name="Oval 4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77" y="4436"/>
                      <a:ext cx="8" cy="7"/>
                    </a:xfrm>
                    <a:prstGeom prst="ellipse">
                      <a:avLst/>
                    </a:prstGeom>
                    <a:solidFill>
                      <a:srgbClr val="A000A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48" name="Oval 4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80" y="4437"/>
                      <a:ext cx="1" cy="1"/>
                    </a:xfrm>
                    <a:prstGeom prst="ellipse">
                      <a:avLst/>
                    </a:prstGeom>
                    <a:solidFill>
                      <a:srgbClr val="FF00F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7349" name="Group 437"/>
                  <p:cNvGrpSpPr>
                    <a:grpSpLocks/>
                  </p:cNvGrpSpPr>
                  <p:nvPr/>
                </p:nvGrpSpPr>
                <p:grpSpPr bwMode="auto">
                  <a:xfrm>
                    <a:off x="3125" y="4548"/>
                    <a:ext cx="18" cy="13"/>
                    <a:chOff x="3125" y="4548"/>
                    <a:chExt cx="18" cy="13"/>
                  </a:xfrm>
                </p:grpSpPr>
                <p:sp>
                  <p:nvSpPr>
                    <p:cNvPr id="167350" name="Oval 4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26" y="4549"/>
                      <a:ext cx="17" cy="12"/>
                    </a:xfrm>
                    <a:prstGeom prst="ellipse">
                      <a:avLst/>
                    </a:prstGeom>
                    <a:solidFill>
                      <a:srgbClr val="20002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51" name="Oval 4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25" y="4548"/>
                      <a:ext cx="18" cy="11"/>
                    </a:xfrm>
                    <a:prstGeom prst="ellipse">
                      <a:avLst/>
                    </a:prstGeom>
                    <a:solidFill>
                      <a:srgbClr val="A000A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52" name="Oval 4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30" y="4549"/>
                      <a:ext cx="4" cy="2"/>
                    </a:xfrm>
                    <a:prstGeom prst="ellipse">
                      <a:avLst/>
                    </a:prstGeom>
                    <a:solidFill>
                      <a:srgbClr val="FF00F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7353" name="Group 441"/>
                  <p:cNvGrpSpPr>
                    <a:grpSpLocks/>
                  </p:cNvGrpSpPr>
                  <p:nvPr/>
                </p:nvGrpSpPr>
                <p:grpSpPr bwMode="auto">
                  <a:xfrm>
                    <a:off x="2915" y="4416"/>
                    <a:ext cx="6" cy="8"/>
                    <a:chOff x="2915" y="4416"/>
                    <a:chExt cx="6" cy="8"/>
                  </a:xfrm>
                </p:grpSpPr>
                <p:sp>
                  <p:nvSpPr>
                    <p:cNvPr id="167354" name="Oval 4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15" y="4417"/>
                      <a:ext cx="6" cy="7"/>
                    </a:xfrm>
                    <a:prstGeom prst="ellipse">
                      <a:avLst/>
                    </a:prstGeom>
                    <a:solidFill>
                      <a:srgbClr val="20002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55" name="Oval 4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15" y="4416"/>
                      <a:ext cx="5" cy="7"/>
                    </a:xfrm>
                    <a:prstGeom prst="ellipse">
                      <a:avLst/>
                    </a:prstGeom>
                    <a:solidFill>
                      <a:srgbClr val="A000A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56" name="Oval 4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17" y="4417"/>
                      <a:ext cx="1" cy="1"/>
                    </a:xfrm>
                    <a:prstGeom prst="ellipse">
                      <a:avLst/>
                    </a:prstGeom>
                    <a:solidFill>
                      <a:srgbClr val="FF00F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7357" name="Group 445"/>
                  <p:cNvGrpSpPr>
                    <a:grpSpLocks/>
                  </p:cNvGrpSpPr>
                  <p:nvPr/>
                </p:nvGrpSpPr>
                <p:grpSpPr bwMode="auto">
                  <a:xfrm>
                    <a:off x="2912" y="4386"/>
                    <a:ext cx="12" cy="12"/>
                    <a:chOff x="2912" y="4386"/>
                    <a:chExt cx="12" cy="12"/>
                  </a:xfrm>
                </p:grpSpPr>
                <p:sp>
                  <p:nvSpPr>
                    <p:cNvPr id="167358" name="Oval 4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13" y="4387"/>
                      <a:ext cx="11" cy="11"/>
                    </a:xfrm>
                    <a:prstGeom prst="ellipse">
                      <a:avLst/>
                    </a:prstGeom>
                    <a:solidFill>
                      <a:srgbClr val="20002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59" name="Oval 4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12" y="4386"/>
                      <a:ext cx="11" cy="11"/>
                    </a:xfrm>
                    <a:prstGeom prst="ellipse">
                      <a:avLst/>
                    </a:prstGeom>
                    <a:solidFill>
                      <a:srgbClr val="A000A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60" name="Oval 4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17" y="4387"/>
                      <a:ext cx="1" cy="4"/>
                    </a:xfrm>
                    <a:prstGeom prst="ellipse">
                      <a:avLst/>
                    </a:prstGeom>
                    <a:solidFill>
                      <a:srgbClr val="FF00F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7361" name="Group 449"/>
                  <p:cNvGrpSpPr>
                    <a:grpSpLocks/>
                  </p:cNvGrpSpPr>
                  <p:nvPr/>
                </p:nvGrpSpPr>
                <p:grpSpPr bwMode="auto">
                  <a:xfrm>
                    <a:off x="2893" y="4366"/>
                    <a:ext cx="5" cy="6"/>
                    <a:chOff x="2893" y="4366"/>
                    <a:chExt cx="5" cy="6"/>
                  </a:xfrm>
                </p:grpSpPr>
                <p:sp>
                  <p:nvSpPr>
                    <p:cNvPr id="167362" name="Oval 4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94" y="4366"/>
                      <a:ext cx="4" cy="6"/>
                    </a:xfrm>
                    <a:prstGeom prst="ellipse">
                      <a:avLst/>
                    </a:prstGeom>
                    <a:solidFill>
                      <a:srgbClr val="20002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63" name="Oval 4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93" y="4366"/>
                      <a:ext cx="5" cy="5"/>
                    </a:xfrm>
                    <a:prstGeom prst="ellipse">
                      <a:avLst/>
                    </a:prstGeom>
                    <a:solidFill>
                      <a:srgbClr val="A000A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64" name="Oval 4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94" y="4366"/>
                      <a:ext cx="2" cy="1"/>
                    </a:xfrm>
                    <a:prstGeom prst="ellipse">
                      <a:avLst/>
                    </a:prstGeom>
                    <a:solidFill>
                      <a:srgbClr val="FF00F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7365" name="Group 453"/>
                  <p:cNvGrpSpPr>
                    <a:grpSpLocks/>
                  </p:cNvGrpSpPr>
                  <p:nvPr/>
                </p:nvGrpSpPr>
                <p:grpSpPr bwMode="auto">
                  <a:xfrm>
                    <a:off x="2927" y="4327"/>
                    <a:ext cx="10" cy="3"/>
                    <a:chOff x="2927" y="4327"/>
                    <a:chExt cx="10" cy="3"/>
                  </a:xfrm>
                </p:grpSpPr>
                <p:sp>
                  <p:nvSpPr>
                    <p:cNvPr id="167366" name="Oval 4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9" y="4327"/>
                      <a:ext cx="8" cy="3"/>
                    </a:xfrm>
                    <a:prstGeom prst="ellipse">
                      <a:avLst/>
                    </a:prstGeom>
                    <a:solidFill>
                      <a:srgbClr val="20002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67" name="Oval 4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27" y="4327"/>
                      <a:ext cx="10" cy="2"/>
                    </a:xfrm>
                    <a:prstGeom prst="ellipse">
                      <a:avLst/>
                    </a:prstGeom>
                    <a:solidFill>
                      <a:srgbClr val="A000A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68" name="Oval 4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32" y="4327"/>
                      <a:ext cx="1" cy="1"/>
                    </a:xfrm>
                    <a:prstGeom prst="ellipse">
                      <a:avLst/>
                    </a:prstGeom>
                    <a:solidFill>
                      <a:srgbClr val="FF00F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7369" name="Group 457"/>
                  <p:cNvGrpSpPr>
                    <a:grpSpLocks/>
                  </p:cNvGrpSpPr>
                  <p:nvPr/>
                </p:nvGrpSpPr>
                <p:grpSpPr bwMode="auto">
                  <a:xfrm>
                    <a:off x="2997" y="4328"/>
                    <a:ext cx="17" cy="7"/>
                    <a:chOff x="2997" y="4328"/>
                    <a:chExt cx="17" cy="7"/>
                  </a:xfrm>
                </p:grpSpPr>
                <p:sp>
                  <p:nvSpPr>
                    <p:cNvPr id="167370" name="Oval 4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99" y="4329"/>
                      <a:ext cx="15" cy="6"/>
                    </a:xfrm>
                    <a:prstGeom prst="ellipse">
                      <a:avLst/>
                    </a:prstGeom>
                    <a:solidFill>
                      <a:srgbClr val="20002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71" name="Oval 4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97" y="4328"/>
                      <a:ext cx="17" cy="6"/>
                    </a:xfrm>
                    <a:prstGeom prst="ellipse">
                      <a:avLst/>
                    </a:prstGeom>
                    <a:solidFill>
                      <a:srgbClr val="A000A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72" name="Oval 4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03" y="4329"/>
                      <a:ext cx="3" cy="1"/>
                    </a:xfrm>
                    <a:prstGeom prst="ellipse">
                      <a:avLst/>
                    </a:prstGeom>
                    <a:solidFill>
                      <a:srgbClr val="FF00F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7373" name="Group 461"/>
                  <p:cNvGrpSpPr>
                    <a:grpSpLocks/>
                  </p:cNvGrpSpPr>
                  <p:nvPr/>
                </p:nvGrpSpPr>
                <p:grpSpPr bwMode="auto">
                  <a:xfrm>
                    <a:off x="3144" y="4380"/>
                    <a:ext cx="19" cy="11"/>
                    <a:chOff x="3144" y="4380"/>
                    <a:chExt cx="19" cy="11"/>
                  </a:xfrm>
                </p:grpSpPr>
                <p:sp>
                  <p:nvSpPr>
                    <p:cNvPr id="167374" name="Oval 4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44" y="4380"/>
                      <a:ext cx="19" cy="11"/>
                    </a:xfrm>
                    <a:prstGeom prst="ellipse">
                      <a:avLst/>
                    </a:prstGeom>
                    <a:solidFill>
                      <a:srgbClr val="20002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75" name="Oval 4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44" y="4380"/>
                      <a:ext cx="18" cy="11"/>
                    </a:xfrm>
                    <a:prstGeom prst="ellipse">
                      <a:avLst/>
                    </a:prstGeom>
                    <a:solidFill>
                      <a:srgbClr val="A000A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376" name="Oval 4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49" y="4380"/>
                      <a:ext cx="5" cy="3"/>
                    </a:xfrm>
                    <a:prstGeom prst="ellipse">
                      <a:avLst/>
                    </a:prstGeom>
                    <a:solidFill>
                      <a:srgbClr val="FF00F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</p:grpSp>
          </p:grpSp>
        </p:grpSp>
        <p:sp>
          <p:nvSpPr>
            <p:cNvPr id="167377" name="Rectangle 465"/>
            <p:cNvSpPr>
              <a:spLocks noChangeArrowheads="1"/>
            </p:cNvSpPr>
            <p:nvPr/>
          </p:nvSpPr>
          <p:spPr bwMode="auto">
            <a:xfrm>
              <a:off x="3167" y="3126"/>
              <a:ext cx="1609" cy="2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 smtClean="0">
                  <a:solidFill>
                    <a:srgbClr val="1C1C1C"/>
                  </a:solidFill>
                  <a:latin typeface="Arial" charset="0"/>
                </a:rPr>
                <a:t>Behavioral</a:t>
              </a:r>
            </a:p>
          </p:txBody>
        </p:sp>
      </p:grpSp>
      <p:grpSp>
        <p:nvGrpSpPr>
          <p:cNvPr id="167378" name="Group 466"/>
          <p:cNvGrpSpPr>
            <a:grpSpLocks/>
          </p:cNvGrpSpPr>
          <p:nvPr/>
        </p:nvGrpSpPr>
        <p:grpSpPr bwMode="auto">
          <a:xfrm>
            <a:off x="147638" y="1546225"/>
            <a:ext cx="5238750" cy="1665288"/>
            <a:chOff x="109" y="773"/>
            <a:chExt cx="3300" cy="1049"/>
          </a:xfrm>
        </p:grpSpPr>
        <p:sp>
          <p:nvSpPr>
            <p:cNvPr id="167379" name="Rectangle 467"/>
            <p:cNvSpPr>
              <a:spLocks noChangeArrowheads="1"/>
            </p:cNvSpPr>
            <p:nvPr/>
          </p:nvSpPr>
          <p:spPr bwMode="auto">
            <a:xfrm>
              <a:off x="355" y="977"/>
              <a:ext cx="2035" cy="829"/>
            </a:xfrm>
            <a:prstGeom prst="rect">
              <a:avLst/>
            </a:prstGeom>
            <a:gradFill rotWithShape="0">
              <a:gsLst>
                <a:gs pos="0">
                  <a:srgbClr val="F95AB7">
                    <a:gamma/>
                    <a:tint val="0"/>
                    <a:invGamma/>
                  </a:srgbClr>
                </a:gs>
                <a:gs pos="100000">
                  <a:srgbClr val="F95AB7"/>
                </a:gs>
              </a:gsLst>
              <a:lin ang="189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414141"/>
              </a:outerShdw>
            </a:effec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grpSp>
          <p:nvGrpSpPr>
            <p:cNvPr id="167380" name="Group 468"/>
            <p:cNvGrpSpPr>
              <a:grpSpLocks/>
            </p:cNvGrpSpPr>
            <p:nvPr/>
          </p:nvGrpSpPr>
          <p:grpSpPr bwMode="auto">
            <a:xfrm>
              <a:off x="1572" y="773"/>
              <a:ext cx="1837" cy="829"/>
              <a:chOff x="1557" y="756"/>
              <a:chExt cx="1837" cy="829"/>
            </a:xfrm>
          </p:grpSpPr>
          <p:sp>
            <p:nvSpPr>
              <p:cNvPr id="167381" name="Freeform 469"/>
              <p:cNvSpPr>
                <a:spLocks/>
              </p:cNvSpPr>
              <p:nvPr/>
            </p:nvSpPr>
            <p:spPr bwMode="auto">
              <a:xfrm>
                <a:off x="3257" y="756"/>
                <a:ext cx="137" cy="156"/>
              </a:xfrm>
              <a:custGeom>
                <a:avLst/>
                <a:gdLst>
                  <a:gd name="T0" fmla="*/ 32 w 137"/>
                  <a:gd name="T1" fmla="*/ 5 h 156"/>
                  <a:gd name="T2" fmla="*/ 12 w 137"/>
                  <a:gd name="T3" fmla="*/ 33 h 156"/>
                  <a:gd name="T4" fmla="*/ 21 w 137"/>
                  <a:gd name="T5" fmla="*/ 44 h 156"/>
                  <a:gd name="T6" fmla="*/ 12 w 137"/>
                  <a:gd name="T7" fmla="*/ 57 h 156"/>
                  <a:gd name="T8" fmla="*/ 17 w 137"/>
                  <a:gd name="T9" fmla="*/ 61 h 156"/>
                  <a:gd name="T10" fmla="*/ 14 w 137"/>
                  <a:gd name="T11" fmla="*/ 70 h 156"/>
                  <a:gd name="T12" fmla="*/ 14 w 137"/>
                  <a:gd name="T13" fmla="*/ 85 h 156"/>
                  <a:gd name="T14" fmla="*/ 0 w 137"/>
                  <a:gd name="T15" fmla="*/ 90 h 156"/>
                  <a:gd name="T16" fmla="*/ 5 w 137"/>
                  <a:gd name="T17" fmla="*/ 94 h 156"/>
                  <a:gd name="T18" fmla="*/ 34 w 137"/>
                  <a:gd name="T19" fmla="*/ 148 h 156"/>
                  <a:gd name="T20" fmla="*/ 56 w 137"/>
                  <a:gd name="T21" fmla="*/ 155 h 156"/>
                  <a:gd name="T22" fmla="*/ 55 w 137"/>
                  <a:gd name="T23" fmla="*/ 144 h 156"/>
                  <a:gd name="T24" fmla="*/ 66 w 137"/>
                  <a:gd name="T25" fmla="*/ 135 h 156"/>
                  <a:gd name="T26" fmla="*/ 62 w 137"/>
                  <a:gd name="T27" fmla="*/ 126 h 156"/>
                  <a:gd name="T28" fmla="*/ 90 w 137"/>
                  <a:gd name="T29" fmla="*/ 115 h 156"/>
                  <a:gd name="T30" fmla="*/ 91 w 137"/>
                  <a:gd name="T31" fmla="*/ 100 h 156"/>
                  <a:gd name="T32" fmla="*/ 108 w 137"/>
                  <a:gd name="T33" fmla="*/ 99 h 156"/>
                  <a:gd name="T34" fmla="*/ 120 w 137"/>
                  <a:gd name="T35" fmla="*/ 87 h 156"/>
                  <a:gd name="T36" fmla="*/ 136 w 137"/>
                  <a:gd name="T37" fmla="*/ 80 h 156"/>
                  <a:gd name="T38" fmla="*/ 136 w 137"/>
                  <a:gd name="T39" fmla="*/ 70 h 156"/>
                  <a:gd name="T40" fmla="*/ 115 w 137"/>
                  <a:gd name="T41" fmla="*/ 67 h 156"/>
                  <a:gd name="T42" fmla="*/ 111 w 137"/>
                  <a:gd name="T43" fmla="*/ 56 h 156"/>
                  <a:gd name="T44" fmla="*/ 89 w 137"/>
                  <a:gd name="T45" fmla="*/ 55 h 156"/>
                  <a:gd name="T46" fmla="*/ 72 w 137"/>
                  <a:gd name="T47" fmla="*/ 9 h 156"/>
                  <a:gd name="T48" fmla="*/ 64 w 137"/>
                  <a:gd name="T49" fmla="*/ 0 h 156"/>
                  <a:gd name="T50" fmla="*/ 43 w 137"/>
                  <a:gd name="T51" fmla="*/ 4 h 156"/>
                  <a:gd name="T52" fmla="*/ 39 w 137"/>
                  <a:gd name="T53" fmla="*/ 8 h 156"/>
                  <a:gd name="T54" fmla="*/ 32 w 137"/>
                  <a:gd name="T55" fmla="*/ 5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37" h="156">
                    <a:moveTo>
                      <a:pt x="32" y="5"/>
                    </a:moveTo>
                    <a:lnTo>
                      <a:pt x="12" y="33"/>
                    </a:lnTo>
                    <a:lnTo>
                      <a:pt x="21" y="44"/>
                    </a:lnTo>
                    <a:lnTo>
                      <a:pt x="12" y="57"/>
                    </a:lnTo>
                    <a:lnTo>
                      <a:pt x="17" y="61"/>
                    </a:lnTo>
                    <a:lnTo>
                      <a:pt x="14" y="70"/>
                    </a:lnTo>
                    <a:lnTo>
                      <a:pt x="14" y="85"/>
                    </a:lnTo>
                    <a:lnTo>
                      <a:pt x="0" y="90"/>
                    </a:lnTo>
                    <a:lnTo>
                      <a:pt x="5" y="94"/>
                    </a:lnTo>
                    <a:lnTo>
                      <a:pt x="34" y="148"/>
                    </a:lnTo>
                    <a:lnTo>
                      <a:pt x="56" y="155"/>
                    </a:lnTo>
                    <a:lnTo>
                      <a:pt x="55" y="144"/>
                    </a:lnTo>
                    <a:lnTo>
                      <a:pt x="66" y="135"/>
                    </a:lnTo>
                    <a:lnTo>
                      <a:pt x="62" y="126"/>
                    </a:lnTo>
                    <a:lnTo>
                      <a:pt x="90" y="115"/>
                    </a:lnTo>
                    <a:lnTo>
                      <a:pt x="91" y="100"/>
                    </a:lnTo>
                    <a:lnTo>
                      <a:pt x="108" y="99"/>
                    </a:lnTo>
                    <a:lnTo>
                      <a:pt x="120" y="87"/>
                    </a:lnTo>
                    <a:lnTo>
                      <a:pt x="136" y="80"/>
                    </a:lnTo>
                    <a:lnTo>
                      <a:pt x="136" y="70"/>
                    </a:lnTo>
                    <a:lnTo>
                      <a:pt x="115" y="67"/>
                    </a:lnTo>
                    <a:lnTo>
                      <a:pt x="111" y="56"/>
                    </a:lnTo>
                    <a:lnTo>
                      <a:pt x="89" y="55"/>
                    </a:lnTo>
                    <a:lnTo>
                      <a:pt x="72" y="9"/>
                    </a:lnTo>
                    <a:lnTo>
                      <a:pt x="64" y="0"/>
                    </a:lnTo>
                    <a:lnTo>
                      <a:pt x="43" y="4"/>
                    </a:lnTo>
                    <a:lnTo>
                      <a:pt x="39" y="8"/>
                    </a:lnTo>
                    <a:lnTo>
                      <a:pt x="32" y="5"/>
                    </a:lnTo>
                  </a:path>
                </a:pathLst>
              </a:custGeom>
              <a:solidFill>
                <a:srgbClr val="001F9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67382" name="Group 470"/>
              <p:cNvGrpSpPr>
                <a:grpSpLocks/>
              </p:cNvGrpSpPr>
              <p:nvPr/>
            </p:nvGrpSpPr>
            <p:grpSpPr bwMode="auto">
              <a:xfrm>
                <a:off x="1557" y="769"/>
                <a:ext cx="1801" cy="816"/>
                <a:chOff x="1557" y="769"/>
                <a:chExt cx="1801" cy="816"/>
              </a:xfrm>
            </p:grpSpPr>
            <p:sp>
              <p:nvSpPr>
                <p:cNvPr id="167383" name="Freeform 471"/>
                <p:cNvSpPr>
                  <a:spLocks/>
                </p:cNvSpPr>
                <p:nvPr/>
              </p:nvSpPr>
              <p:spPr bwMode="auto">
                <a:xfrm>
                  <a:off x="3055" y="1059"/>
                  <a:ext cx="176" cy="56"/>
                </a:xfrm>
                <a:custGeom>
                  <a:avLst/>
                  <a:gdLst>
                    <a:gd name="T0" fmla="*/ 0 w 176"/>
                    <a:gd name="T1" fmla="*/ 19 h 56"/>
                    <a:gd name="T2" fmla="*/ 130 w 176"/>
                    <a:gd name="T3" fmla="*/ 0 h 56"/>
                    <a:gd name="T4" fmla="*/ 152 w 176"/>
                    <a:gd name="T5" fmla="*/ 38 h 56"/>
                    <a:gd name="T6" fmla="*/ 174 w 176"/>
                    <a:gd name="T7" fmla="*/ 34 h 56"/>
                    <a:gd name="T8" fmla="*/ 175 w 176"/>
                    <a:gd name="T9" fmla="*/ 53 h 56"/>
                    <a:gd name="T10" fmla="*/ 157 w 176"/>
                    <a:gd name="T11" fmla="*/ 55 h 56"/>
                    <a:gd name="T12" fmla="*/ 141 w 176"/>
                    <a:gd name="T13" fmla="*/ 43 h 56"/>
                    <a:gd name="T14" fmla="*/ 130 w 176"/>
                    <a:gd name="T15" fmla="*/ 28 h 56"/>
                    <a:gd name="T16" fmla="*/ 128 w 176"/>
                    <a:gd name="T17" fmla="*/ 7 h 56"/>
                    <a:gd name="T18" fmla="*/ 121 w 176"/>
                    <a:gd name="T19" fmla="*/ 17 h 56"/>
                    <a:gd name="T20" fmla="*/ 130 w 176"/>
                    <a:gd name="T21" fmla="*/ 49 h 56"/>
                    <a:gd name="T22" fmla="*/ 91 w 176"/>
                    <a:gd name="T23" fmla="*/ 53 h 56"/>
                    <a:gd name="T24" fmla="*/ 90 w 176"/>
                    <a:gd name="T25" fmla="*/ 30 h 56"/>
                    <a:gd name="T26" fmla="*/ 67 w 176"/>
                    <a:gd name="T27" fmla="*/ 20 h 56"/>
                    <a:gd name="T28" fmla="*/ 47 w 176"/>
                    <a:gd name="T29" fmla="*/ 18 h 56"/>
                    <a:gd name="T30" fmla="*/ 5 w 176"/>
                    <a:gd name="T31" fmla="*/ 34 h 56"/>
                    <a:gd name="T32" fmla="*/ 0 w 176"/>
                    <a:gd name="T33" fmla="*/ 19 h 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76" h="56">
                      <a:moveTo>
                        <a:pt x="0" y="19"/>
                      </a:moveTo>
                      <a:lnTo>
                        <a:pt x="130" y="0"/>
                      </a:lnTo>
                      <a:lnTo>
                        <a:pt x="152" y="38"/>
                      </a:lnTo>
                      <a:lnTo>
                        <a:pt x="174" y="34"/>
                      </a:lnTo>
                      <a:lnTo>
                        <a:pt x="175" y="53"/>
                      </a:lnTo>
                      <a:lnTo>
                        <a:pt x="157" y="55"/>
                      </a:lnTo>
                      <a:lnTo>
                        <a:pt x="141" y="43"/>
                      </a:lnTo>
                      <a:lnTo>
                        <a:pt x="130" y="28"/>
                      </a:lnTo>
                      <a:lnTo>
                        <a:pt x="128" y="7"/>
                      </a:lnTo>
                      <a:lnTo>
                        <a:pt x="121" y="17"/>
                      </a:lnTo>
                      <a:lnTo>
                        <a:pt x="130" y="49"/>
                      </a:lnTo>
                      <a:lnTo>
                        <a:pt x="91" y="53"/>
                      </a:lnTo>
                      <a:lnTo>
                        <a:pt x="90" y="30"/>
                      </a:lnTo>
                      <a:lnTo>
                        <a:pt x="67" y="20"/>
                      </a:lnTo>
                      <a:lnTo>
                        <a:pt x="47" y="18"/>
                      </a:lnTo>
                      <a:lnTo>
                        <a:pt x="5" y="34"/>
                      </a:lnTo>
                      <a:lnTo>
                        <a:pt x="0" y="19"/>
                      </a:lnTo>
                    </a:path>
                  </a:pathLst>
                </a:custGeom>
                <a:solidFill>
                  <a:srgbClr val="BFBFD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384" name="Freeform 472"/>
                <p:cNvSpPr>
                  <a:spLocks/>
                </p:cNvSpPr>
                <p:nvPr/>
              </p:nvSpPr>
              <p:spPr bwMode="auto">
                <a:xfrm>
                  <a:off x="1634" y="769"/>
                  <a:ext cx="231" cy="126"/>
                </a:xfrm>
                <a:custGeom>
                  <a:avLst/>
                  <a:gdLst>
                    <a:gd name="T0" fmla="*/ 58 w 231"/>
                    <a:gd name="T1" fmla="*/ 0 h 126"/>
                    <a:gd name="T2" fmla="*/ 105 w 231"/>
                    <a:gd name="T3" fmla="*/ 10 h 126"/>
                    <a:gd name="T4" fmla="*/ 141 w 231"/>
                    <a:gd name="T5" fmla="*/ 16 h 126"/>
                    <a:gd name="T6" fmla="*/ 159 w 231"/>
                    <a:gd name="T7" fmla="*/ 19 h 126"/>
                    <a:gd name="T8" fmla="*/ 177 w 231"/>
                    <a:gd name="T9" fmla="*/ 21 h 126"/>
                    <a:gd name="T10" fmla="*/ 201 w 231"/>
                    <a:gd name="T11" fmla="*/ 24 h 126"/>
                    <a:gd name="T12" fmla="*/ 230 w 231"/>
                    <a:gd name="T13" fmla="*/ 28 h 126"/>
                    <a:gd name="T14" fmla="*/ 211 w 231"/>
                    <a:gd name="T15" fmla="*/ 125 h 126"/>
                    <a:gd name="T16" fmla="*/ 122 w 231"/>
                    <a:gd name="T17" fmla="*/ 111 h 126"/>
                    <a:gd name="T18" fmla="*/ 110 w 231"/>
                    <a:gd name="T19" fmla="*/ 117 h 126"/>
                    <a:gd name="T20" fmla="*/ 94 w 231"/>
                    <a:gd name="T21" fmla="*/ 108 h 126"/>
                    <a:gd name="T22" fmla="*/ 79 w 231"/>
                    <a:gd name="T23" fmla="*/ 117 h 126"/>
                    <a:gd name="T24" fmla="*/ 67 w 231"/>
                    <a:gd name="T25" fmla="*/ 109 h 126"/>
                    <a:gd name="T26" fmla="*/ 30 w 231"/>
                    <a:gd name="T27" fmla="*/ 108 h 126"/>
                    <a:gd name="T28" fmla="*/ 35 w 231"/>
                    <a:gd name="T29" fmla="*/ 92 h 126"/>
                    <a:gd name="T30" fmla="*/ 8 w 231"/>
                    <a:gd name="T31" fmla="*/ 91 h 126"/>
                    <a:gd name="T32" fmla="*/ 6 w 231"/>
                    <a:gd name="T33" fmla="*/ 81 h 126"/>
                    <a:gd name="T34" fmla="*/ 11 w 231"/>
                    <a:gd name="T35" fmla="*/ 72 h 126"/>
                    <a:gd name="T36" fmla="*/ 5 w 231"/>
                    <a:gd name="T37" fmla="*/ 63 h 126"/>
                    <a:gd name="T38" fmla="*/ 5 w 231"/>
                    <a:gd name="T39" fmla="*/ 39 h 126"/>
                    <a:gd name="T40" fmla="*/ 0 w 231"/>
                    <a:gd name="T41" fmla="*/ 20 h 126"/>
                    <a:gd name="T42" fmla="*/ 3 w 231"/>
                    <a:gd name="T43" fmla="*/ 13 h 126"/>
                    <a:gd name="T44" fmla="*/ 15 w 231"/>
                    <a:gd name="T45" fmla="*/ 16 h 126"/>
                    <a:gd name="T46" fmla="*/ 27 w 231"/>
                    <a:gd name="T47" fmla="*/ 27 h 126"/>
                    <a:gd name="T48" fmla="*/ 50 w 231"/>
                    <a:gd name="T49" fmla="*/ 29 h 126"/>
                    <a:gd name="T50" fmla="*/ 56 w 231"/>
                    <a:gd name="T51" fmla="*/ 38 h 126"/>
                    <a:gd name="T52" fmla="*/ 45 w 231"/>
                    <a:gd name="T53" fmla="*/ 38 h 126"/>
                    <a:gd name="T54" fmla="*/ 43 w 231"/>
                    <a:gd name="T55" fmla="*/ 46 h 126"/>
                    <a:gd name="T56" fmla="*/ 50 w 231"/>
                    <a:gd name="T57" fmla="*/ 47 h 126"/>
                    <a:gd name="T58" fmla="*/ 52 w 231"/>
                    <a:gd name="T59" fmla="*/ 55 h 126"/>
                    <a:gd name="T60" fmla="*/ 39 w 231"/>
                    <a:gd name="T61" fmla="*/ 60 h 126"/>
                    <a:gd name="T62" fmla="*/ 39 w 231"/>
                    <a:gd name="T63" fmla="*/ 66 h 126"/>
                    <a:gd name="T64" fmla="*/ 54 w 231"/>
                    <a:gd name="T65" fmla="*/ 66 h 126"/>
                    <a:gd name="T66" fmla="*/ 58 w 231"/>
                    <a:gd name="T67" fmla="*/ 52 h 126"/>
                    <a:gd name="T68" fmla="*/ 70 w 231"/>
                    <a:gd name="T69" fmla="*/ 44 h 126"/>
                    <a:gd name="T70" fmla="*/ 56 w 231"/>
                    <a:gd name="T71" fmla="*/ 23 h 126"/>
                    <a:gd name="T72" fmla="*/ 65 w 231"/>
                    <a:gd name="T73" fmla="*/ 16 h 126"/>
                    <a:gd name="T74" fmla="*/ 58 w 231"/>
                    <a:gd name="T75" fmla="*/ 0 h 1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231" h="126">
                      <a:moveTo>
                        <a:pt x="58" y="0"/>
                      </a:moveTo>
                      <a:lnTo>
                        <a:pt x="105" y="10"/>
                      </a:lnTo>
                      <a:lnTo>
                        <a:pt x="141" y="16"/>
                      </a:lnTo>
                      <a:lnTo>
                        <a:pt x="159" y="19"/>
                      </a:lnTo>
                      <a:lnTo>
                        <a:pt x="177" y="21"/>
                      </a:lnTo>
                      <a:lnTo>
                        <a:pt x="201" y="24"/>
                      </a:lnTo>
                      <a:lnTo>
                        <a:pt x="230" y="28"/>
                      </a:lnTo>
                      <a:lnTo>
                        <a:pt x="211" y="125"/>
                      </a:lnTo>
                      <a:lnTo>
                        <a:pt x="122" y="111"/>
                      </a:lnTo>
                      <a:lnTo>
                        <a:pt x="110" y="117"/>
                      </a:lnTo>
                      <a:lnTo>
                        <a:pt x="94" y="108"/>
                      </a:lnTo>
                      <a:lnTo>
                        <a:pt x="79" y="117"/>
                      </a:lnTo>
                      <a:lnTo>
                        <a:pt x="67" y="109"/>
                      </a:lnTo>
                      <a:lnTo>
                        <a:pt x="30" y="108"/>
                      </a:lnTo>
                      <a:lnTo>
                        <a:pt x="35" y="92"/>
                      </a:lnTo>
                      <a:lnTo>
                        <a:pt x="8" y="91"/>
                      </a:lnTo>
                      <a:lnTo>
                        <a:pt x="6" y="81"/>
                      </a:lnTo>
                      <a:lnTo>
                        <a:pt x="11" y="72"/>
                      </a:lnTo>
                      <a:lnTo>
                        <a:pt x="5" y="63"/>
                      </a:lnTo>
                      <a:lnTo>
                        <a:pt x="5" y="39"/>
                      </a:lnTo>
                      <a:lnTo>
                        <a:pt x="0" y="20"/>
                      </a:lnTo>
                      <a:lnTo>
                        <a:pt x="3" y="13"/>
                      </a:lnTo>
                      <a:lnTo>
                        <a:pt x="15" y="16"/>
                      </a:lnTo>
                      <a:lnTo>
                        <a:pt x="27" y="27"/>
                      </a:lnTo>
                      <a:lnTo>
                        <a:pt x="50" y="29"/>
                      </a:lnTo>
                      <a:lnTo>
                        <a:pt x="56" y="38"/>
                      </a:lnTo>
                      <a:lnTo>
                        <a:pt x="45" y="38"/>
                      </a:lnTo>
                      <a:lnTo>
                        <a:pt x="43" y="46"/>
                      </a:lnTo>
                      <a:lnTo>
                        <a:pt x="50" y="47"/>
                      </a:lnTo>
                      <a:lnTo>
                        <a:pt x="52" y="55"/>
                      </a:lnTo>
                      <a:lnTo>
                        <a:pt x="39" y="60"/>
                      </a:lnTo>
                      <a:lnTo>
                        <a:pt x="39" y="66"/>
                      </a:lnTo>
                      <a:lnTo>
                        <a:pt x="54" y="66"/>
                      </a:lnTo>
                      <a:lnTo>
                        <a:pt x="58" y="52"/>
                      </a:lnTo>
                      <a:lnTo>
                        <a:pt x="70" y="44"/>
                      </a:lnTo>
                      <a:lnTo>
                        <a:pt x="56" y="23"/>
                      </a:lnTo>
                      <a:lnTo>
                        <a:pt x="65" y="16"/>
                      </a:lnTo>
                      <a:lnTo>
                        <a:pt x="58" y="0"/>
                      </a:lnTo>
                    </a:path>
                  </a:pathLst>
                </a:custGeom>
                <a:solidFill>
                  <a:srgbClr val="007F9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385" name="Freeform 473"/>
                <p:cNvSpPr>
                  <a:spLocks/>
                </p:cNvSpPr>
                <p:nvPr/>
              </p:nvSpPr>
              <p:spPr bwMode="auto">
                <a:xfrm>
                  <a:off x="1580" y="859"/>
                  <a:ext cx="287" cy="163"/>
                </a:xfrm>
                <a:custGeom>
                  <a:avLst/>
                  <a:gdLst>
                    <a:gd name="T0" fmla="*/ 62 w 287"/>
                    <a:gd name="T1" fmla="*/ 0 h 163"/>
                    <a:gd name="T2" fmla="*/ 54 w 287"/>
                    <a:gd name="T3" fmla="*/ 3 h 163"/>
                    <a:gd name="T4" fmla="*/ 49 w 287"/>
                    <a:gd name="T5" fmla="*/ 18 h 163"/>
                    <a:gd name="T6" fmla="*/ 44 w 287"/>
                    <a:gd name="T7" fmla="*/ 30 h 163"/>
                    <a:gd name="T8" fmla="*/ 40 w 287"/>
                    <a:gd name="T9" fmla="*/ 39 h 163"/>
                    <a:gd name="T10" fmla="*/ 35 w 287"/>
                    <a:gd name="T11" fmla="*/ 50 h 163"/>
                    <a:gd name="T12" fmla="*/ 29 w 287"/>
                    <a:gd name="T13" fmla="*/ 60 h 163"/>
                    <a:gd name="T14" fmla="*/ 21 w 287"/>
                    <a:gd name="T15" fmla="*/ 72 h 163"/>
                    <a:gd name="T16" fmla="*/ 11 w 287"/>
                    <a:gd name="T17" fmla="*/ 85 h 163"/>
                    <a:gd name="T18" fmla="*/ 0 w 287"/>
                    <a:gd name="T19" fmla="*/ 98 h 163"/>
                    <a:gd name="T20" fmla="*/ 0 w 287"/>
                    <a:gd name="T21" fmla="*/ 126 h 163"/>
                    <a:gd name="T22" fmla="*/ 160 w 287"/>
                    <a:gd name="T23" fmla="*/ 151 h 163"/>
                    <a:gd name="T24" fmla="*/ 234 w 287"/>
                    <a:gd name="T25" fmla="*/ 162 h 163"/>
                    <a:gd name="T26" fmla="*/ 250 w 287"/>
                    <a:gd name="T27" fmla="*/ 106 h 163"/>
                    <a:gd name="T28" fmla="*/ 260 w 287"/>
                    <a:gd name="T29" fmla="*/ 101 h 163"/>
                    <a:gd name="T30" fmla="*/ 251 w 287"/>
                    <a:gd name="T31" fmla="*/ 88 h 163"/>
                    <a:gd name="T32" fmla="*/ 255 w 287"/>
                    <a:gd name="T33" fmla="*/ 76 h 163"/>
                    <a:gd name="T34" fmla="*/ 286 w 287"/>
                    <a:gd name="T35" fmla="*/ 54 h 163"/>
                    <a:gd name="T36" fmla="*/ 265 w 287"/>
                    <a:gd name="T37" fmla="*/ 34 h 163"/>
                    <a:gd name="T38" fmla="*/ 176 w 287"/>
                    <a:gd name="T39" fmla="*/ 21 h 163"/>
                    <a:gd name="T40" fmla="*/ 164 w 287"/>
                    <a:gd name="T41" fmla="*/ 26 h 163"/>
                    <a:gd name="T42" fmla="*/ 148 w 287"/>
                    <a:gd name="T43" fmla="*/ 17 h 163"/>
                    <a:gd name="T44" fmla="*/ 133 w 287"/>
                    <a:gd name="T45" fmla="*/ 27 h 163"/>
                    <a:gd name="T46" fmla="*/ 120 w 287"/>
                    <a:gd name="T47" fmla="*/ 17 h 163"/>
                    <a:gd name="T48" fmla="*/ 84 w 287"/>
                    <a:gd name="T49" fmla="*/ 17 h 163"/>
                    <a:gd name="T50" fmla="*/ 89 w 287"/>
                    <a:gd name="T51" fmla="*/ 1 h 163"/>
                    <a:gd name="T52" fmla="*/ 62 w 287"/>
                    <a:gd name="T53" fmla="*/ 0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87" h="163">
                      <a:moveTo>
                        <a:pt x="62" y="0"/>
                      </a:moveTo>
                      <a:lnTo>
                        <a:pt x="54" y="3"/>
                      </a:lnTo>
                      <a:lnTo>
                        <a:pt x="49" y="18"/>
                      </a:lnTo>
                      <a:lnTo>
                        <a:pt x="44" y="30"/>
                      </a:lnTo>
                      <a:lnTo>
                        <a:pt x="40" y="39"/>
                      </a:lnTo>
                      <a:lnTo>
                        <a:pt x="35" y="50"/>
                      </a:lnTo>
                      <a:lnTo>
                        <a:pt x="29" y="60"/>
                      </a:lnTo>
                      <a:lnTo>
                        <a:pt x="21" y="72"/>
                      </a:lnTo>
                      <a:lnTo>
                        <a:pt x="11" y="85"/>
                      </a:lnTo>
                      <a:lnTo>
                        <a:pt x="0" y="98"/>
                      </a:lnTo>
                      <a:lnTo>
                        <a:pt x="0" y="126"/>
                      </a:lnTo>
                      <a:lnTo>
                        <a:pt x="160" y="151"/>
                      </a:lnTo>
                      <a:lnTo>
                        <a:pt x="234" y="162"/>
                      </a:lnTo>
                      <a:lnTo>
                        <a:pt x="250" y="106"/>
                      </a:lnTo>
                      <a:lnTo>
                        <a:pt x="260" y="101"/>
                      </a:lnTo>
                      <a:lnTo>
                        <a:pt x="251" y="88"/>
                      </a:lnTo>
                      <a:lnTo>
                        <a:pt x="255" y="76"/>
                      </a:lnTo>
                      <a:lnTo>
                        <a:pt x="286" y="54"/>
                      </a:lnTo>
                      <a:lnTo>
                        <a:pt x="265" y="34"/>
                      </a:lnTo>
                      <a:lnTo>
                        <a:pt x="176" y="21"/>
                      </a:lnTo>
                      <a:lnTo>
                        <a:pt x="164" y="26"/>
                      </a:lnTo>
                      <a:lnTo>
                        <a:pt x="148" y="17"/>
                      </a:lnTo>
                      <a:lnTo>
                        <a:pt x="133" y="27"/>
                      </a:lnTo>
                      <a:lnTo>
                        <a:pt x="120" y="17"/>
                      </a:lnTo>
                      <a:lnTo>
                        <a:pt x="84" y="17"/>
                      </a:lnTo>
                      <a:lnTo>
                        <a:pt x="89" y="1"/>
                      </a:lnTo>
                      <a:lnTo>
                        <a:pt x="62" y="0"/>
                      </a:lnTo>
                    </a:path>
                  </a:pathLst>
                </a:custGeom>
                <a:solidFill>
                  <a:srgbClr val="3F5F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386" name="Freeform 474"/>
                <p:cNvSpPr>
                  <a:spLocks/>
                </p:cNvSpPr>
                <p:nvPr/>
              </p:nvSpPr>
              <p:spPr bwMode="auto">
                <a:xfrm>
                  <a:off x="1557" y="985"/>
                  <a:ext cx="302" cy="346"/>
                </a:xfrm>
                <a:custGeom>
                  <a:avLst/>
                  <a:gdLst>
                    <a:gd name="T0" fmla="*/ 23 w 302"/>
                    <a:gd name="T1" fmla="*/ 0 h 346"/>
                    <a:gd name="T2" fmla="*/ 161 w 302"/>
                    <a:gd name="T3" fmla="*/ 21 h 346"/>
                    <a:gd name="T4" fmla="*/ 131 w 302"/>
                    <a:gd name="T5" fmla="*/ 122 h 346"/>
                    <a:gd name="T6" fmla="*/ 287 w 302"/>
                    <a:gd name="T7" fmla="*/ 277 h 346"/>
                    <a:gd name="T8" fmla="*/ 301 w 302"/>
                    <a:gd name="T9" fmla="*/ 297 h 346"/>
                    <a:gd name="T10" fmla="*/ 286 w 302"/>
                    <a:gd name="T11" fmla="*/ 306 h 346"/>
                    <a:gd name="T12" fmla="*/ 277 w 302"/>
                    <a:gd name="T13" fmla="*/ 323 h 346"/>
                    <a:gd name="T14" fmla="*/ 268 w 302"/>
                    <a:gd name="T15" fmla="*/ 333 h 346"/>
                    <a:gd name="T16" fmla="*/ 277 w 302"/>
                    <a:gd name="T17" fmla="*/ 342 h 346"/>
                    <a:gd name="T18" fmla="*/ 261 w 302"/>
                    <a:gd name="T19" fmla="*/ 345 h 346"/>
                    <a:gd name="T20" fmla="*/ 170 w 302"/>
                    <a:gd name="T21" fmla="*/ 343 h 346"/>
                    <a:gd name="T22" fmla="*/ 164 w 302"/>
                    <a:gd name="T23" fmla="*/ 323 h 346"/>
                    <a:gd name="T24" fmla="*/ 148 w 302"/>
                    <a:gd name="T25" fmla="*/ 308 h 346"/>
                    <a:gd name="T26" fmla="*/ 136 w 302"/>
                    <a:gd name="T27" fmla="*/ 303 h 346"/>
                    <a:gd name="T28" fmla="*/ 133 w 302"/>
                    <a:gd name="T29" fmla="*/ 292 h 346"/>
                    <a:gd name="T30" fmla="*/ 123 w 302"/>
                    <a:gd name="T31" fmla="*/ 287 h 346"/>
                    <a:gd name="T32" fmla="*/ 114 w 302"/>
                    <a:gd name="T33" fmla="*/ 280 h 346"/>
                    <a:gd name="T34" fmla="*/ 111 w 302"/>
                    <a:gd name="T35" fmla="*/ 271 h 346"/>
                    <a:gd name="T36" fmla="*/ 102 w 302"/>
                    <a:gd name="T37" fmla="*/ 266 h 346"/>
                    <a:gd name="T38" fmla="*/ 87 w 302"/>
                    <a:gd name="T39" fmla="*/ 269 h 346"/>
                    <a:gd name="T40" fmla="*/ 71 w 302"/>
                    <a:gd name="T41" fmla="*/ 265 h 346"/>
                    <a:gd name="T42" fmla="*/ 71 w 302"/>
                    <a:gd name="T43" fmla="*/ 260 h 346"/>
                    <a:gd name="T44" fmla="*/ 71 w 302"/>
                    <a:gd name="T45" fmla="*/ 251 h 346"/>
                    <a:gd name="T46" fmla="*/ 64 w 302"/>
                    <a:gd name="T47" fmla="*/ 240 h 346"/>
                    <a:gd name="T48" fmla="*/ 64 w 302"/>
                    <a:gd name="T49" fmla="*/ 232 h 346"/>
                    <a:gd name="T50" fmla="*/ 57 w 302"/>
                    <a:gd name="T51" fmla="*/ 224 h 346"/>
                    <a:gd name="T52" fmla="*/ 59 w 302"/>
                    <a:gd name="T53" fmla="*/ 217 h 346"/>
                    <a:gd name="T54" fmla="*/ 39 w 302"/>
                    <a:gd name="T55" fmla="*/ 199 h 346"/>
                    <a:gd name="T56" fmla="*/ 39 w 302"/>
                    <a:gd name="T57" fmla="*/ 189 h 346"/>
                    <a:gd name="T58" fmla="*/ 49 w 302"/>
                    <a:gd name="T59" fmla="*/ 185 h 346"/>
                    <a:gd name="T60" fmla="*/ 49 w 302"/>
                    <a:gd name="T61" fmla="*/ 179 h 346"/>
                    <a:gd name="T62" fmla="*/ 39 w 302"/>
                    <a:gd name="T63" fmla="*/ 177 h 346"/>
                    <a:gd name="T64" fmla="*/ 34 w 302"/>
                    <a:gd name="T65" fmla="*/ 168 h 346"/>
                    <a:gd name="T66" fmla="*/ 29 w 302"/>
                    <a:gd name="T67" fmla="*/ 151 h 346"/>
                    <a:gd name="T68" fmla="*/ 44 w 302"/>
                    <a:gd name="T69" fmla="*/ 160 h 346"/>
                    <a:gd name="T70" fmla="*/ 38 w 302"/>
                    <a:gd name="T71" fmla="*/ 148 h 346"/>
                    <a:gd name="T72" fmla="*/ 49 w 302"/>
                    <a:gd name="T73" fmla="*/ 148 h 346"/>
                    <a:gd name="T74" fmla="*/ 49 w 302"/>
                    <a:gd name="T75" fmla="*/ 140 h 346"/>
                    <a:gd name="T76" fmla="*/ 38 w 302"/>
                    <a:gd name="T77" fmla="*/ 134 h 346"/>
                    <a:gd name="T78" fmla="*/ 33 w 302"/>
                    <a:gd name="T79" fmla="*/ 142 h 346"/>
                    <a:gd name="T80" fmla="*/ 23 w 302"/>
                    <a:gd name="T81" fmla="*/ 139 h 346"/>
                    <a:gd name="T82" fmla="*/ 4 w 302"/>
                    <a:gd name="T83" fmla="*/ 100 h 346"/>
                    <a:gd name="T84" fmla="*/ 9 w 302"/>
                    <a:gd name="T85" fmla="*/ 73 h 346"/>
                    <a:gd name="T86" fmla="*/ 0 w 302"/>
                    <a:gd name="T87" fmla="*/ 57 h 346"/>
                    <a:gd name="T88" fmla="*/ 5 w 302"/>
                    <a:gd name="T89" fmla="*/ 45 h 346"/>
                    <a:gd name="T90" fmla="*/ 14 w 302"/>
                    <a:gd name="T91" fmla="*/ 43 h 346"/>
                    <a:gd name="T92" fmla="*/ 23 w 302"/>
                    <a:gd name="T93" fmla="*/ 23 h 346"/>
                    <a:gd name="T94" fmla="*/ 23 w 302"/>
                    <a:gd name="T95" fmla="*/ 0 h 3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302" h="346">
                      <a:moveTo>
                        <a:pt x="23" y="0"/>
                      </a:moveTo>
                      <a:lnTo>
                        <a:pt x="161" y="21"/>
                      </a:lnTo>
                      <a:lnTo>
                        <a:pt x="131" y="122"/>
                      </a:lnTo>
                      <a:lnTo>
                        <a:pt x="287" y="277"/>
                      </a:lnTo>
                      <a:lnTo>
                        <a:pt x="301" y="297"/>
                      </a:lnTo>
                      <a:lnTo>
                        <a:pt x="286" y="306"/>
                      </a:lnTo>
                      <a:lnTo>
                        <a:pt x="277" y="323"/>
                      </a:lnTo>
                      <a:lnTo>
                        <a:pt x="268" y="333"/>
                      </a:lnTo>
                      <a:lnTo>
                        <a:pt x="277" y="342"/>
                      </a:lnTo>
                      <a:lnTo>
                        <a:pt x="261" y="345"/>
                      </a:lnTo>
                      <a:lnTo>
                        <a:pt x="170" y="343"/>
                      </a:lnTo>
                      <a:lnTo>
                        <a:pt x="164" y="323"/>
                      </a:lnTo>
                      <a:lnTo>
                        <a:pt x="148" y="308"/>
                      </a:lnTo>
                      <a:lnTo>
                        <a:pt x="136" y="303"/>
                      </a:lnTo>
                      <a:lnTo>
                        <a:pt x="133" y="292"/>
                      </a:lnTo>
                      <a:lnTo>
                        <a:pt x="123" y="287"/>
                      </a:lnTo>
                      <a:lnTo>
                        <a:pt x="114" y="280"/>
                      </a:lnTo>
                      <a:lnTo>
                        <a:pt x="111" y="271"/>
                      </a:lnTo>
                      <a:lnTo>
                        <a:pt x="102" y="266"/>
                      </a:lnTo>
                      <a:lnTo>
                        <a:pt x="87" y="269"/>
                      </a:lnTo>
                      <a:lnTo>
                        <a:pt x="71" y="265"/>
                      </a:lnTo>
                      <a:lnTo>
                        <a:pt x="71" y="260"/>
                      </a:lnTo>
                      <a:lnTo>
                        <a:pt x="71" y="251"/>
                      </a:lnTo>
                      <a:lnTo>
                        <a:pt x="64" y="240"/>
                      </a:lnTo>
                      <a:lnTo>
                        <a:pt x="64" y="232"/>
                      </a:lnTo>
                      <a:lnTo>
                        <a:pt x="57" y="224"/>
                      </a:lnTo>
                      <a:lnTo>
                        <a:pt x="59" y="217"/>
                      </a:lnTo>
                      <a:lnTo>
                        <a:pt x="39" y="199"/>
                      </a:lnTo>
                      <a:lnTo>
                        <a:pt x="39" y="189"/>
                      </a:lnTo>
                      <a:lnTo>
                        <a:pt x="49" y="185"/>
                      </a:lnTo>
                      <a:lnTo>
                        <a:pt x="49" y="179"/>
                      </a:lnTo>
                      <a:lnTo>
                        <a:pt x="39" y="177"/>
                      </a:lnTo>
                      <a:lnTo>
                        <a:pt x="34" y="168"/>
                      </a:lnTo>
                      <a:lnTo>
                        <a:pt x="29" y="151"/>
                      </a:lnTo>
                      <a:lnTo>
                        <a:pt x="44" y="160"/>
                      </a:lnTo>
                      <a:lnTo>
                        <a:pt x="38" y="148"/>
                      </a:lnTo>
                      <a:lnTo>
                        <a:pt x="49" y="148"/>
                      </a:lnTo>
                      <a:lnTo>
                        <a:pt x="49" y="140"/>
                      </a:lnTo>
                      <a:lnTo>
                        <a:pt x="38" y="134"/>
                      </a:lnTo>
                      <a:lnTo>
                        <a:pt x="33" y="142"/>
                      </a:lnTo>
                      <a:lnTo>
                        <a:pt x="23" y="139"/>
                      </a:lnTo>
                      <a:lnTo>
                        <a:pt x="4" y="100"/>
                      </a:lnTo>
                      <a:lnTo>
                        <a:pt x="9" y="73"/>
                      </a:lnTo>
                      <a:lnTo>
                        <a:pt x="0" y="57"/>
                      </a:lnTo>
                      <a:lnTo>
                        <a:pt x="5" y="45"/>
                      </a:lnTo>
                      <a:lnTo>
                        <a:pt x="14" y="43"/>
                      </a:lnTo>
                      <a:lnTo>
                        <a:pt x="23" y="23"/>
                      </a:lnTo>
                      <a:lnTo>
                        <a:pt x="23" y="0"/>
                      </a:lnTo>
                    </a:path>
                  </a:pathLst>
                </a:custGeom>
                <a:solidFill>
                  <a:srgbClr val="00DFB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387" name="Freeform 475"/>
                <p:cNvSpPr>
                  <a:spLocks/>
                </p:cNvSpPr>
                <p:nvPr/>
              </p:nvSpPr>
              <p:spPr bwMode="auto">
                <a:xfrm>
                  <a:off x="1688" y="1006"/>
                  <a:ext cx="230" cy="257"/>
                </a:xfrm>
                <a:custGeom>
                  <a:avLst/>
                  <a:gdLst>
                    <a:gd name="T0" fmla="*/ 29 w 230"/>
                    <a:gd name="T1" fmla="*/ 0 h 257"/>
                    <a:gd name="T2" fmla="*/ 0 w 230"/>
                    <a:gd name="T3" fmla="*/ 101 h 257"/>
                    <a:gd name="T4" fmla="*/ 156 w 230"/>
                    <a:gd name="T5" fmla="*/ 256 h 257"/>
                    <a:gd name="T6" fmla="*/ 166 w 230"/>
                    <a:gd name="T7" fmla="*/ 249 h 257"/>
                    <a:gd name="T8" fmla="*/ 165 w 230"/>
                    <a:gd name="T9" fmla="*/ 219 h 257"/>
                    <a:gd name="T10" fmla="*/ 184 w 230"/>
                    <a:gd name="T11" fmla="*/ 221 h 257"/>
                    <a:gd name="T12" fmla="*/ 204 w 230"/>
                    <a:gd name="T13" fmla="*/ 127 h 257"/>
                    <a:gd name="T14" fmla="*/ 218 w 230"/>
                    <a:gd name="T15" fmla="*/ 64 h 257"/>
                    <a:gd name="T16" fmla="*/ 222 w 230"/>
                    <a:gd name="T17" fmla="*/ 45 h 257"/>
                    <a:gd name="T18" fmla="*/ 229 w 230"/>
                    <a:gd name="T19" fmla="*/ 27 h 257"/>
                    <a:gd name="T20" fmla="*/ 126 w 230"/>
                    <a:gd name="T21" fmla="*/ 15 h 257"/>
                    <a:gd name="T22" fmla="*/ 29 w 230"/>
                    <a:gd name="T23" fmla="*/ 0 h 25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30" h="257">
                      <a:moveTo>
                        <a:pt x="29" y="0"/>
                      </a:moveTo>
                      <a:lnTo>
                        <a:pt x="0" y="101"/>
                      </a:lnTo>
                      <a:lnTo>
                        <a:pt x="156" y="256"/>
                      </a:lnTo>
                      <a:lnTo>
                        <a:pt x="166" y="249"/>
                      </a:lnTo>
                      <a:lnTo>
                        <a:pt x="165" y="219"/>
                      </a:lnTo>
                      <a:lnTo>
                        <a:pt x="184" y="221"/>
                      </a:lnTo>
                      <a:lnTo>
                        <a:pt x="204" y="127"/>
                      </a:lnTo>
                      <a:lnTo>
                        <a:pt x="218" y="64"/>
                      </a:lnTo>
                      <a:lnTo>
                        <a:pt x="222" y="45"/>
                      </a:lnTo>
                      <a:lnTo>
                        <a:pt x="229" y="27"/>
                      </a:lnTo>
                      <a:lnTo>
                        <a:pt x="126" y="15"/>
                      </a:lnTo>
                      <a:lnTo>
                        <a:pt x="29" y="0"/>
                      </a:lnTo>
                    </a:path>
                  </a:pathLst>
                </a:custGeom>
                <a:solidFill>
                  <a:srgbClr val="5FDF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388" name="Freeform 476"/>
                <p:cNvSpPr>
                  <a:spLocks/>
                </p:cNvSpPr>
                <p:nvPr/>
              </p:nvSpPr>
              <p:spPr bwMode="auto">
                <a:xfrm>
                  <a:off x="1814" y="796"/>
                  <a:ext cx="207" cy="248"/>
                </a:xfrm>
                <a:custGeom>
                  <a:avLst/>
                  <a:gdLst>
                    <a:gd name="T0" fmla="*/ 50 w 207"/>
                    <a:gd name="T1" fmla="*/ 0 h 248"/>
                    <a:gd name="T2" fmla="*/ 31 w 207"/>
                    <a:gd name="T3" fmla="*/ 97 h 248"/>
                    <a:gd name="T4" fmla="*/ 50 w 207"/>
                    <a:gd name="T5" fmla="*/ 117 h 248"/>
                    <a:gd name="T6" fmla="*/ 20 w 207"/>
                    <a:gd name="T7" fmla="*/ 139 h 248"/>
                    <a:gd name="T8" fmla="*/ 16 w 207"/>
                    <a:gd name="T9" fmla="*/ 153 h 248"/>
                    <a:gd name="T10" fmla="*/ 25 w 207"/>
                    <a:gd name="T11" fmla="*/ 164 h 248"/>
                    <a:gd name="T12" fmla="*/ 16 w 207"/>
                    <a:gd name="T13" fmla="*/ 169 h 248"/>
                    <a:gd name="T14" fmla="*/ 0 w 207"/>
                    <a:gd name="T15" fmla="*/ 225 h 248"/>
                    <a:gd name="T16" fmla="*/ 98 w 207"/>
                    <a:gd name="T17" fmla="*/ 238 h 248"/>
                    <a:gd name="T18" fmla="*/ 191 w 207"/>
                    <a:gd name="T19" fmla="*/ 247 h 248"/>
                    <a:gd name="T20" fmla="*/ 201 w 207"/>
                    <a:gd name="T21" fmla="*/ 196 h 248"/>
                    <a:gd name="T22" fmla="*/ 206 w 207"/>
                    <a:gd name="T23" fmla="*/ 168 h 248"/>
                    <a:gd name="T24" fmla="*/ 197 w 207"/>
                    <a:gd name="T25" fmla="*/ 158 h 248"/>
                    <a:gd name="T26" fmla="*/ 176 w 207"/>
                    <a:gd name="T27" fmla="*/ 161 h 248"/>
                    <a:gd name="T28" fmla="*/ 148 w 207"/>
                    <a:gd name="T29" fmla="*/ 163 h 248"/>
                    <a:gd name="T30" fmla="*/ 143 w 207"/>
                    <a:gd name="T31" fmla="*/ 140 h 248"/>
                    <a:gd name="T32" fmla="*/ 109 w 207"/>
                    <a:gd name="T33" fmla="*/ 121 h 248"/>
                    <a:gd name="T34" fmla="*/ 114 w 207"/>
                    <a:gd name="T35" fmla="*/ 109 h 248"/>
                    <a:gd name="T36" fmla="*/ 117 w 207"/>
                    <a:gd name="T37" fmla="*/ 88 h 248"/>
                    <a:gd name="T38" fmla="*/ 74 w 207"/>
                    <a:gd name="T39" fmla="*/ 43 h 248"/>
                    <a:gd name="T40" fmla="*/ 79 w 207"/>
                    <a:gd name="T41" fmla="*/ 3 h 248"/>
                    <a:gd name="T42" fmla="*/ 50 w 207"/>
                    <a:gd name="T43" fmla="*/ 0 h 2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207" h="248">
                      <a:moveTo>
                        <a:pt x="50" y="0"/>
                      </a:moveTo>
                      <a:lnTo>
                        <a:pt x="31" y="97"/>
                      </a:lnTo>
                      <a:lnTo>
                        <a:pt x="50" y="117"/>
                      </a:lnTo>
                      <a:lnTo>
                        <a:pt x="20" y="139"/>
                      </a:lnTo>
                      <a:lnTo>
                        <a:pt x="16" y="153"/>
                      </a:lnTo>
                      <a:lnTo>
                        <a:pt x="25" y="164"/>
                      </a:lnTo>
                      <a:lnTo>
                        <a:pt x="16" y="169"/>
                      </a:lnTo>
                      <a:lnTo>
                        <a:pt x="0" y="225"/>
                      </a:lnTo>
                      <a:lnTo>
                        <a:pt x="98" y="238"/>
                      </a:lnTo>
                      <a:lnTo>
                        <a:pt x="191" y="247"/>
                      </a:lnTo>
                      <a:lnTo>
                        <a:pt x="201" y="196"/>
                      </a:lnTo>
                      <a:lnTo>
                        <a:pt x="206" y="168"/>
                      </a:lnTo>
                      <a:lnTo>
                        <a:pt x="197" y="158"/>
                      </a:lnTo>
                      <a:lnTo>
                        <a:pt x="176" y="161"/>
                      </a:lnTo>
                      <a:lnTo>
                        <a:pt x="148" y="163"/>
                      </a:lnTo>
                      <a:lnTo>
                        <a:pt x="143" y="140"/>
                      </a:lnTo>
                      <a:lnTo>
                        <a:pt x="109" y="121"/>
                      </a:lnTo>
                      <a:lnTo>
                        <a:pt x="114" y="109"/>
                      </a:lnTo>
                      <a:lnTo>
                        <a:pt x="117" y="88"/>
                      </a:lnTo>
                      <a:lnTo>
                        <a:pt x="74" y="43"/>
                      </a:lnTo>
                      <a:lnTo>
                        <a:pt x="79" y="3"/>
                      </a:lnTo>
                      <a:lnTo>
                        <a:pt x="50" y="0"/>
                      </a:lnTo>
                    </a:path>
                  </a:pathLst>
                </a:custGeom>
                <a:solidFill>
                  <a:srgbClr val="5F7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389" name="Freeform 477"/>
                <p:cNvSpPr>
                  <a:spLocks/>
                </p:cNvSpPr>
                <p:nvPr/>
              </p:nvSpPr>
              <p:spPr bwMode="auto">
                <a:xfrm>
                  <a:off x="1878" y="1034"/>
                  <a:ext cx="191" cy="182"/>
                </a:xfrm>
                <a:custGeom>
                  <a:avLst/>
                  <a:gdLst>
                    <a:gd name="T0" fmla="*/ 35 w 191"/>
                    <a:gd name="T1" fmla="*/ 0 h 182"/>
                    <a:gd name="T2" fmla="*/ 128 w 191"/>
                    <a:gd name="T3" fmla="*/ 9 h 182"/>
                    <a:gd name="T4" fmla="*/ 122 w 191"/>
                    <a:gd name="T5" fmla="*/ 44 h 182"/>
                    <a:gd name="T6" fmla="*/ 190 w 191"/>
                    <a:gd name="T7" fmla="*/ 49 h 182"/>
                    <a:gd name="T8" fmla="*/ 171 w 191"/>
                    <a:gd name="T9" fmla="*/ 181 h 182"/>
                    <a:gd name="T10" fmla="*/ 0 w 191"/>
                    <a:gd name="T11" fmla="*/ 167 h 182"/>
                    <a:gd name="T12" fmla="*/ 17 w 191"/>
                    <a:gd name="T13" fmla="*/ 83 h 182"/>
                    <a:gd name="T14" fmla="*/ 35 w 191"/>
                    <a:gd name="T15" fmla="*/ 0 h 1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91" h="182">
                      <a:moveTo>
                        <a:pt x="35" y="0"/>
                      </a:moveTo>
                      <a:lnTo>
                        <a:pt x="128" y="9"/>
                      </a:lnTo>
                      <a:lnTo>
                        <a:pt x="122" y="44"/>
                      </a:lnTo>
                      <a:lnTo>
                        <a:pt x="190" y="49"/>
                      </a:lnTo>
                      <a:lnTo>
                        <a:pt x="171" y="181"/>
                      </a:lnTo>
                      <a:lnTo>
                        <a:pt x="0" y="167"/>
                      </a:lnTo>
                      <a:lnTo>
                        <a:pt x="17" y="83"/>
                      </a:lnTo>
                      <a:lnTo>
                        <a:pt x="35" y="0"/>
                      </a:lnTo>
                    </a:path>
                  </a:pathLst>
                </a:custGeom>
                <a:solidFill>
                  <a:srgbClr val="3F7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390" name="Freeform 478"/>
                <p:cNvSpPr>
                  <a:spLocks/>
                </p:cNvSpPr>
                <p:nvPr/>
              </p:nvSpPr>
              <p:spPr bwMode="auto">
                <a:xfrm>
                  <a:off x="1887" y="798"/>
                  <a:ext cx="358" cy="167"/>
                </a:xfrm>
                <a:custGeom>
                  <a:avLst/>
                  <a:gdLst>
                    <a:gd name="T0" fmla="*/ 6 w 358"/>
                    <a:gd name="T1" fmla="*/ 0 h 167"/>
                    <a:gd name="T2" fmla="*/ 76 w 358"/>
                    <a:gd name="T3" fmla="*/ 7 h 167"/>
                    <a:gd name="T4" fmla="*/ 119 w 358"/>
                    <a:gd name="T5" fmla="*/ 11 h 167"/>
                    <a:gd name="T6" fmla="*/ 175 w 358"/>
                    <a:gd name="T7" fmla="*/ 15 h 167"/>
                    <a:gd name="T8" fmla="*/ 226 w 358"/>
                    <a:gd name="T9" fmla="*/ 19 h 167"/>
                    <a:gd name="T10" fmla="*/ 315 w 358"/>
                    <a:gd name="T11" fmla="*/ 24 h 167"/>
                    <a:gd name="T12" fmla="*/ 357 w 358"/>
                    <a:gd name="T13" fmla="*/ 26 h 167"/>
                    <a:gd name="T14" fmla="*/ 356 w 358"/>
                    <a:gd name="T15" fmla="*/ 162 h 167"/>
                    <a:gd name="T16" fmla="*/ 137 w 358"/>
                    <a:gd name="T17" fmla="*/ 148 h 167"/>
                    <a:gd name="T18" fmla="*/ 133 w 358"/>
                    <a:gd name="T19" fmla="*/ 166 h 167"/>
                    <a:gd name="T20" fmla="*/ 124 w 358"/>
                    <a:gd name="T21" fmla="*/ 157 h 167"/>
                    <a:gd name="T22" fmla="*/ 104 w 358"/>
                    <a:gd name="T23" fmla="*/ 159 h 167"/>
                    <a:gd name="T24" fmla="*/ 75 w 358"/>
                    <a:gd name="T25" fmla="*/ 162 h 167"/>
                    <a:gd name="T26" fmla="*/ 70 w 358"/>
                    <a:gd name="T27" fmla="*/ 139 h 167"/>
                    <a:gd name="T28" fmla="*/ 36 w 358"/>
                    <a:gd name="T29" fmla="*/ 120 h 167"/>
                    <a:gd name="T30" fmla="*/ 41 w 358"/>
                    <a:gd name="T31" fmla="*/ 102 h 167"/>
                    <a:gd name="T32" fmla="*/ 44 w 358"/>
                    <a:gd name="T33" fmla="*/ 88 h 167"/>
                    <a:gd name="T34" fmla="*/ 0 w 358"/>
                    <a:gd name="T35" fmla="*/ 41 h 167"/>
                    <a:gd name="T36" fmla="*/ 6 w 358"/>
                    <a:gd name="T37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358" h="167">
                      <a:moveTo>
                        <a:pt x="6" y="0"/>
                      </a:moveTo>
                      <a:lnTo>
                        <a:pt x="76" y="7"/>
                      </a:lnTo>
                      <a:lnTo>
                        <a:pt x="119" y="11"/>
                      </a:lnTo>
                      <a:lnTo>
                        <a:pt x="175" y="15"/>
                      </a:lnTo>
                      <a:lnTo>
                        <a:pt x="226" y="19"/>
                      </a:lnTo>
                      <a:lnTo>
                        <a:pt x="315" y="24"/>
                      </a:lnTo>
                      <a:lnTo>
                        <a:pt x="357" y="26"/>
                      </a:lnTo>
                      <a:lnTo>
                        <a:pt x="356" y="162"/>
                      </a:lnTo>
                      <a:lnTo>
                        <a:pt x="137" y="148"/>
                      </a:lnTo>
                      <a:lnTo>
                        <a:pt x="133" y="166"/>
                      </a:lnTo>
                      <a:lnTo>
                        <a:pt x="124" y="157"/>
                      </a:lnTo>
                      <a:lnTo>
                        <a:pt x="104" y="159"/>
                      </a:lnTo>
                      <a:lnTo>
                        <a:pt x="75" y="162"/>
                      </a:lnTo>
                      <a:lnTo>
                        <a:pt x="70" y="139"/>
                      </a:lnTo>
                      <a:lnTo>
                        <a:pt x="36" y="120"/>
                      </a:lnTo>
                      <a:lnTo>
                        <a:pt x="41" y="102"/>
                      </a:lnTo>
                      <a:lnTo>
                        <a:pt x="44" y="88"/>
                      </a:lnTo>
                      <a:lnTo>
                        <a:pt x="0" y="4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9FB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391" name="Freeform 479"/>
                <p:cNvSpPr>
                  <a:spLocks/>
                </p:cNvSpPr>
                <p:nvPr/>
              </p:nvSpPr>
              <p:spPr bwMode="auto">
                <a:xfrm>
                  <a:off x="1998" y="945"/>
                  <a:ext cx="246" cy="149"/>
                </a:xfrm>
                <a:custGeom>
                  <a:avLst/>
                  <a:gdLst>
                    <a:gd name="T0" fmla="*/ 24 w 246"/>
                    <a:gd name="T1" fmla="*/ 0 h 149"/>
                    <a:gd name="T2" fmla="*/ 15 w 246"/>
                    <a:gd name="T3" fmla="*/ 55 h 149"/>
                    <a:gd name="T4" fmla="*/ 0 w 246"/>
                    <a:gd name="T5" fmla="*/ 134 h 149"/>
                    <a:gd name="T6" fmla="*/ 71 w 246"/>
                    <a:gd name="T7" fmla="*/ 138 h 149"/>
                    <a:gd name="T8" fmla="*/ 237 w 246"/>
                    <a:gd name="T9" fmla="*/ 148 h 149"/>
                    <a:gd name="T10" fmla="*/ 245 w 246"/>
                    <a:gd name="T11" fmla="*/ 15 h 149"/>
                    <a:gd name="T12" fmla="*/ 24 w 246"/>
                    <a:gd name="T13" fmla="*/ 0 h 1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46" h="149">
                      <a:moveTo>
                        <a:pt x="24" y="0"/>
                      </a:moveTo>
                      <a:lnTo>
                        <a:pt x="15" y="55"/>
                      </a:lnTo>
                      <a:lnTo>
                        <a:pt x="0" y="134"/>
                      </a:lnTo>
                      <a:lnTo>
                        <a:pt x="71" y="138"/>
                      </a:lnTo>
                      <a:lnTo>
                        <a:pt x="237" y="148"/>
                      </a:lnTo>
                      <a:lnTo>
                        <a:pt x="245" y="15"/>
                      </a:lnTo>
                      <a:lnTo>
                        <a:pt x="24" y="0"/>
                      </a:lnTo>
                    </a:path>
                  </a:pathLst>
                </a:custGeom>
                <a:solidFill>
                  <a:srgbClr val="9F7F5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392" name="Freeform 480"/>
                <p:cNvSpPr>
                  <a:spLocks/>
                </p:cNvSpPr>
                <p:nvPr/>
              </p:nvSpPr>
              <p:spPr bwMode="auto">
                <a:xfrm>
                  <a:off x="2048" y="1084"/>
                  <a:ext cx="255" cy="142"/>
                </a:xfrm>
                <a:custGeom>
                  <a:avLst/>
                  <a:gdLst>
                    <a:gd name="T0" fmla="*/ 21 w 255"/>
                    <a:gd name="T1" fmla="*/ 0 h 142"/>
                    <a:gd name="T2" fmla="*/ 8 w 255"/>
                    <a:gd name="T3" fmla="*/ 85 h 142"/>
                    <a:gd name="T4" fmla="*/ 0 w 255"/>
                    <a:gd name="T5" fmla="*/ 133 h 142"/>
                    <a:gd name="T6" fmla="*/ 127 w 255"/>
                    <a:gd name="T7" fmla="*/ 138 h 142"/>
                    <a:gd name="T8" fmla="*/ 248 w 255"/>
                    <a:gd name="T9" fmla="*/ 141 h 142"/>
                    <a:gd name="T10" fmla="*/ 252 w 255"/>
                    <a:gd name="T11" fmla="*/ 75 h 142"/>
                    <a:gd name="T12" fmla="*/ 254 w 255"/>
                    <a:gd name="T13" fmla="*/ 11 h 142"/>
                    <a:gd name="T14" fmla="*/ 185 w 255"/>
                    <a:gd name="T15" fmla="*/ 10 h 142"/>
                    <a:gd name="T16" fmla="*/ 21 w 255"/>
                    <a:gd name="T17" fmla="*/ 0 h 1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55" h="142">
                      <a:moveTo>
                        <a:pt x="21" y="0"/>
                      </a:moveTo>
                      <a:lnTo>
                        <a:pt x="8" y="85"/>
                      </a:lnTo>
                      <a:lnTo>
                        <a:pt x="0" y="133"/>
                      </a:lnTo>
                      <a:lnTo>
                        <a:pt x="127" y="138"/>
                      </a:lnTo>
                      <a:lnTo>
                        <a:pt x="248" y="141"/>
                      </a:lnTo>
                      <a:lnTo>
                        <a:pt x="252" y="75"/>
                      </a:lnTo>
                      <a:lnTo>
                        <a:pt x="254" y="11"/>
                      </a:lnTo>
                      <a:lnTo>
                        <a:pt x="185" y="10"/>
                      </a:lnTo>
                      <a:lnTo>
                        <a:pt x="21" y="0"/>
                      </a:lnTo>
                    </a:path>
                  </a:pathLst>
                </a:custGeom>
                <a:solidFill>
                  <a:srgbClr val="9F9FB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393" name="Freeform 481"/>
                <p:cNvSpPr>
                  <a:spLocks/>
                </p:cNvSpPr>
                <p:nvPr/>
              </p:nvSpPr>
              <p:spPr bwMode="auto">
                <a:xfrm>
                  <a:off x="1819" y="1203"/>
                  <a:ext cx="231" cy="191"/>
                </a:xfrm>
                <a:custGeom>
                  <a:avLst/>
                  <a:gdLst>
                    <a:gd name="T0" fmla="*/ 58 w 231"/>
                    <a:gd name="T1" fmla="*/ 0 h 191"/>
                    <a:gd name="T2" fmla="*/ 54 w 231"/>
                    <a:gd name="T3" fmla="*/ 25 h 191"/>
                    <a:gd name="T4" fmla="*/ 34 w 231"/>
                    <a:gd name="T5" fmla="*/ 22 h 191"/>
                    <a:gd name="T6" fmla="*/ 35 w 231"/>
                    <a:gd name="T7" fmla="*/ 54 h 191"/>
                    <a:gd name="T8" fmla="*/ 26 w 231"/>
                    <a:gd name="T9" fmla="*/ 60 h 191"/>
                    <a:gd name="T10" fmla="*/ 40 w 231"/>
                    <a:gd name="T11" fmla="*/ 80 h 191"/>
                    <a:gd name="T12" fmla="*/ 26 w 231"/>
                    <a:gd name="T13" fmla="*/ 88 h 191"/>
                    <a:gd name="T14" fmla="*/ 18 w 231"/>
                    <a:gd name="T15" fmla="*/ 102 h 191"/>
                    <a:gd name="T16" fmla="*/ 7 w 231"/>
                    <a:gd name="T17" fmla="*/ 116 h 191"/>
                    <a:gd name="T18" fmla="*/ 15 w 231"/>
                    <a:gd name="T19" fmla="*/ 124 h 191"/>
                    <a:gd name="T20" fmla="*/ 1 w 231"/>
                    <a:gd name="T21" fmla="*/ 127 h 191"/>
                    <a:gd name="T22" fmla="*/ 0 w 231"/>
                    <a:gd name="T23" fmla="*/ 140 h 191"/>
                    <a:gd name="T24" fmla="*/ 129 w 231"/>
                    <a:gd name="T25" fmla="*/ 189 h 191"/>
                    <a:gd name="T26" fmla="*/ 202 w 231"/>
                    <a:gd name="T27" fmla="*/ 190 h 191"/>
                    <a:gd name="T28" fmla="*/ 230 w 231"/>
                    <a:gd name="T29" fmla="*/ 15 h 191"/>
                    <a:gd name="T30" fmla="*/ 58 w 231"/>
                    <a:gd name="T31" fmla="*/ 0 h 1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231" h="191">
                      <a:moveTo>
                        <a:pt x="58" y="0"/>
                      </a:moveTo>
                      <a:lnTo>
                        <a:pt x="54" y="25"/>
                      </a:lnTo>
                      <a:lnTo>
                        <a:pt x="34" y="22"/>
                      </a:lnTo>
                      <a:lnTo>
                        <a:pt x="35" y="54"/>
                      </a:lnTo>
                      <a:lnTo>
                        <a:pt x="26" y="60"/>
                      </a:lnTo>
                      <a:lnTo>
                        <a:pt x="40" y="80"/>
                      </a:lnTo>
                      <a:lnTo>
                        <a:pt x="26" y="88"/>
                      </a:lnTo>
                      <a:lnTo>
                        <a:pt x="18" y="102"/>
                      </a:lnTo>
                      <a:lnTo>
                        <a:pt x="7" y="116"/>
                      </a:lnTo>
                      <a:lnTo>
                        <a:pt x="15" y="124"/>
                      </a:lnTo>
                      <a:lnTo>
                        <a:pt x="1" y="127"/>
                      </a:lnTo>
                      <a:lnTo>
                        <a:pt x="0" y="140"/>
                      </a:lnTo>
                      <a:lnTo>
                        <a:pt x="129" y="189"/>
                      </a:lnTo>
                      <a:lnTo>
                        <a:pt x="202" y="190"/>
                      </a:lnTo>
                      <a:lnTo>
                        <a:pt x="230" y="15"/>
                      </a:lnTo>
                      <a:lnTo>
                        <a:pt x="58" y="0"/>
                      </a:lnTo>
                    </a:path>
                  </a:pathLst>
                </a:custGeom>
                <a:solidFill>
                  <a:srgbClr val="BFBF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394" name="Freeform 482"/>
                <p:cNvSpPr>
                  <a:spLocks/>
                </p:cNvSpPr>
                <p:nvPr/>
              </p:nvSpPr>
              <p:spPr bwMode="auto">
                <a:xfrm>
                  <a:off x="2020" y="1215"/>
                  <a:ext cx="246" cy="181"/>
                </a:xfrm>
                <a:custGeom>
                  <a:avLst/>
                  <a:gdLst>
                    <a:gd name="T0" fmla="*/ 30 w 246"/>
                    <a:gd name="T1" fmla="*/ 0 h 181"/>
                    <a:gd name="T2" fmla="*/ 245 w 246"/>
                    <a:gd name="T3" fmla="*/ 7 h 181"/>
                    <a:gd name="T4" fmla="*/ 235 w 246"/>
                    <a:gd name="T5" fmla="*/ 166 h 181"/>
                    <a:gd name="T6" fmla="*/ 164 w 246"/>
                    <a:gd name="T7" fmla="*/ 163 h 181"/>
                    <a:gd name="T8" fmla="*/ 99 w 246"/>
                    <a:gd name="T9" fmla="*/ 162 h 181"/>
                    <a:gd name="T10" fmla="*/ 99 w 246"/>
                    <a:gd name="T11" fmla="*/ 168 h 181"/>
                    <a:gd name="T12" fmla="*/ 44 w 246"/>
                    <a:gd name="T13" fmla="*/ 168 h 181"/>
                    <a:gd name="T14" fmla="*/ 41 w 246"/>
                    <a:gd name="T15" fmla="*/ 180 h 181"/>
                    <a:gd name="T16" fmla="*/ 0 w 246"/>
                    <a:gd name="T17" fmla="*/ 176 h 181"/>
                    <a:gd name="T18" fmla="*/ 23 w 246"/>
                    <a:gd name="T19" fmla="*/ 42 h 181"/>
                    <a:gd name="T20" fmla="*/ 30 w 246"/>
                    <a:gd name="T21" fmla="*/ 0 h 1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246" h="181">
                      <a:moveTo>
                        <a:pt x="30" y="0"/>
                      </a:moveTo>
                      <a:lnTo>
                        <a:pt x="245" y="7"/>
                      </a:lnTo>
                      <a:lnTo>
                        <a:pt x="235" y="166"/>
                      </a:lnTo>
                      <a:lnTo>
                        <a:pt x="164" y="163"/>
                      </a:lnTo>
                      <a:lnTo>
                        <a:pt x="99" y="162"/>
                      </a:lnTo>
                      <a:lnTo>
                        <a:pt x="99" y="168"/>
                      </a:lnTo>
                      <a:lnTo>
                        <a:pt x="44" y="168"/>
                      </a:lnTo>
                      <a:lnTo>
                        <a:pt x="41" y="180"/>
                      </a:lnTo>
                      <a:lnTo>
                        <a:pt x="0" y="176"/>
                      </a:lnTo>
                      <a:lnTo>
                        <a:pt x="23" y="42"/>
                      </a:lnTo>
                      <a:lnTo>
                        <a:pt x="30" y="0"/>
                      </a:lnTo>
                    </a:path>
                  </a:pathLst>
                </a:custGeom>
                <a:solidFill>
                  <a:srgbClr val="80008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395" name="Freeform 483"/>
                <p:cNvSpPr>
                  <a:spLocks/>
                </p:cNvSpPr>
                <p:nvPr/>
              </p:nvSpPr>
              <p:spPr bwMode="auto">
                <a:xfrm>
                  <a:off x="2117" y="1242"/>
                  <a:ext cx="500" cy="343"/>
                </a:xfrm>
                <a:custGeom>
                  <a:avLst/>
                  <a:gdLst>
                    <a:gd name="T0" fmla="*/ 144 w 500"/>
                    <a:gd name="T1" fmla="*/ 0 h 343"/>
                    <a:gd name="T2" fmla="*/ 255 w 500"/>
                    <a:gd name="T3" fmla="*/ 3 h 343"/>
                    <a:gd name="T4" fmla="*/ 255 w 500"/>
                    <a:gd name="T5" fmla="*/ 65 h 343"/>
                    <a:gd name="T6" fmla="*/ 311 w 500"/>
                    <a:gd name="T7" fmla="*/ 82 h 343"/>
                    <a:gd name="T8" fmla="*/ 326 w 500"/>
                    <a:gd name="T9" fmla="*/ 76 h 343"/>
                    <a:gd name="T10" fmla="*/ 363 w 500"/>
                    <a:gd name="T11" fmla="*/ 89 h 343"/>
                    <a:gd name="T12" fmla="*/ 385 w 500"/>
                    <a:gd name="T13" fmla="*/ 88 h 343"/>
                    <a:gd name="T14" fmla="*/ 428 w 500"/>
                    <a:gd name="T15" fmla="*/ 75 h 343"/>
                    <a:gd name="T16" fmla="*/ 452 w 500"/>
                    <a:gd name="T17" fmla="*/ 88 h 343"/>
                    <a:gd name="T18" fmla="*/ 474 w 500"/>
                    <a:gd name="T19" fmla="*/ 91 h 343"/>
                    <a:gd name="T20" fmla="*/ 474 w 500"/>
                    <a:gd name="T21" fmla="*/ 142 h 343"/>
                    <a:gd name="T22" fmla="*/ 499 w 500"/>
                    <a:gd name="T23" fmla="*/ 174 h 343"/>
                    <a:gd name="T24" fmla="*/ 493 w 500"/>
                    <a:gd name="T25" fmla="*/ 217 h 343"/>
                    <a:gd name="T26" fmla="*/ 466 w 500"/>
                    <a:gd name="T27" fmla="*/ 234 h 343"/>
                    <a:gd name="T28" fmla="*/ 460 w 500"/>
                    <a:gd name="T29" fmla="*/ 218 h 343"/>
                    <a:gd name="T30" fmla="*/ 452 w 500"/>
                    <a:gd name="T31" fmla="*/ 225 h 343"/>
                    <a:gd name="T32" fmla="*/ 458 w 500"/>
                    <a:gd name="T33" fmla="*/ 235 h 343"/>
                    <a:gd name="T34" fmla="*/ 410 w 500"/>
                    <a:gd name="T35" fmla="*/ 261 h 343"/>
                    <a:gd name="T36" fmla="*/ 398 w 500"/>
                    <a:gd name="T37" fmla="*/ 263 h 343"/>
                    <a:gd name="T38" fmla="*/ 373 w 500"/>
                    <a:gd name="T39" fmla="*/ 276 h 343"/>
                    <a:gd name="T40" fmla="*/ 373 w 500"/>
                    <a:gd name="T41" fmla="*/ 283 h 343"/>
                    <a:gd name="T42" fmla="*/ 365 w 500"/>
                    <a:gd name="T43" fmla="*/ 284 h 343"/>
                    <a:gd name="T44" fmla="*/ 371 w 500"/>
                    <a:gd name="T45" fmla="*/ 293 h 343"/>
                    <a:gd name="T46" fmla="*/ 357 w 500"/>
                    <a:gd name="T47" fmla="*/ 306 h 343"/>
                    <a:gd name="T48" fmla="*/ 365 w 500"/>
                    <a:gd name="T49" fmla="*/ 324 h 343"/>
                    <a:gd name="T50" fmla="*/ 373 w 500"/>
                    <a:gd name="T51" fmla="*/ 331 h 343"/>
                    <a:gd name="T52" fmla="*/ 371 w 500"/>
                    <a:gd name="T53" fmla="*/ 342 h 343"/>
                    <a:gd name="T54" fmla="*/ 352 w 500"/>
                    <a:gd name="T55" fmla="*/ 342 h 343"/>
                    <a:gd name="T56" fmla="*/ 334 w 500"/>
                    <a:gd name="T57" fmla="*/ 336 h 343"/>
                    <a:gd name="T58" fmla="*/ 323 w 500"/>
                    <a:gd name="T59" fmla="*/ 338 h 343"/>
                    <a:gd name="T60" fmla="*/ 284 w 500"/>
                    <a:gd name="T61" fmla="*/ 328 h 343"/>
                    <a:gd name="T62" fmla="*/ 266 w 500"/>
                    <a:gd name="T63" fmla="*/ 288 h 343"/>
                    <a:gd name="T64" fmla="*/ 239 w 500"/>
                    <a:gd name="T65" fmla="*/ 270 h 343"/>
                    <a:gd name="T66" fmla="*/ 215 w 500"/>
                    <a:gd name="T67" fmla="*/ 235 h 343"/>
                    <a:gd name="T68" fmla="*/ 204 w 500"/>
                    <a:gd name="T69" fmla="*/ 232 h 343"/>
                    <a:gd name="T70" fmla="*/ 191 w 500"/>
                    <a:gd name="T71" fmla="*/ 223 h 343"/>
                    <a:gd name="T72" fmla="*/ 179 w 500"/>
                    <a:gd name="T73" fmla="*/ 223 h 343"/>
                    <a:gd name="T74" fmla="*/ 160 w 500"/>
                    <a:gd name="T75" fmla="*/ 221 h 343"/>
                    <a:gd name="T76" fmla="*/ 146 w 500"/>
                    <a:gd name="T77" fmla="*/ 223 h 343"/>
                    <a:gd name="T78" fmla="*/ 136 w 500"/>
                    <a:gd name="T79" fmla="*/ 241 h 343"/>
                    <a:gd name="T80" fmla="*/ 122 w 500"/>
                    <a:gd name="T81" fmla="*/ 243 h 343"/>
                    <a:gd name="T82" fmla="*/ 90 w 500"/>
                    <a:gd name="T83" fmla="*/ 230 h 343"/>
                    <a:gd name="T84" fmla="*/ 71 w 500"/>
                    <a:gd name="T85" fmla="*/ 214 h 343"/>
                    <a:gd name="T86" fmla="*/ 68 w 500"/>
                    <a:gd name="T87" fmla="*/ 194 h 343"/>
                    <a:gd name="T88" fmla="*/ 54 w 500"/>
                    <a:gd name="T89" fmla="*/ 181 h 343"/>
                    <a:gd name="T90" fmla="*/ 23 w 500"/>
                    <a:gd name="T91" fmla="*/ 162 h 343"/>
                    <a:gd name="T92" fmla="*/ 0 w 500"/>
                    <a:gd name="T93" fmla="*/ 143 h 343"/>
                    <a:gd name="T94" fmla="*/ 0 w 500"/>
                    <a:gd name="T95" fmla="*/ 134 h 343"/>
                    <a:gd name="T96" fmla="*/ 75 w 500"/>
                    <a:gd name="T97" fmla="*/ 135 h 343"/>
                    <a:gd name="T98" fmla="*/ 136 w 500"/>
                    <a:gd name="T99" fmla="*/ 139 h 343"/>
                    <a:gd name="T100" fmla="*/ 144 w 500"/>
                    <a:gd name="T101" fmla="*/ 0 h 3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500" h="343">
                      <a:moveTo>
                        <a:pt x="144" y="0"/>
                      </a:moveTo>
                      <a:lnTo>
                        <a:pt x="255" y="3"/>
                      </a:lnTo>
                      <a:lnTo>
                        <a:pt x="255" y="65"/>
                      </a:lnTo>
                      <a:lnTo>
                        <a:pt x="311" y="82"/>
                      </a:lnTo>
                      <a:lnTo>
                        <a:pt x="326" y="76"/>
                      </a:lnTo>
                      <a:lnTo>
                        <a:pt x="363" y="89"/>
                      </a:lnTo>
                      <a:lnTo>
                        <a:pt x="385" y="88"/>
                      </a:lnTo>
                      <a:lnTo>
                        <a:pt x="428" y="75"/>
                      </a:lnTo>
                      <a:lnTo>
                        <a:pt x="452" y="88"/>
                      </a:lnTo>
                      <a:lnTo>
                        <a:pt x="474" y="91"/>
                      </a:lnTo>
                      <a:lnTo>
                        <a:pt x="474" y="142"/>
                      </a:lnTo>
                      <a:lnTo>
                        <a:pt x="499" y="174"/>
                      </a:lnTo>
                      <a:lnTo>
                        <a:pt x="493" y="217"/>
                      </a:lnTo>
                      <a:lnTo>
                        <a:pt x="466" y="234"/>
                      </a:lnTo>
                      <a:lnTo>
                        <a:pt x="460" y="218"/>
                      </a:lnTo>
                      <a:lnTo>
                        <a:pt x="452" y="225"/>
                      </a:lnTo>
                      <a:lnTo>
                        <a:pt x="458" y="235"/>
                      </a:lnTo>
                      <a:lnTo>
                        <a:pt x="410" y="261"/>
                      </a:lnTo>
                      <a:lnTo>
                        <a:pt x="398" y="263"/>
                      </a:lnTo>
                      <a:lnTo>
                        <a:pt x="373" y="276"/>
                      </a:lnTo>
                      <a:lnTo>
                        <a:pt x="373" y="283"/>
                      </a:lnTo>
                      <a:lnTo>
                        <a:pt x="365" y="284"/>
                      </a:lnTo>
                      <a:lnTo>
                        <a:pt x="371" y="293"/>
                      </a:lnTo>
                      <a:lnTo>
                        <a:pt x="357" y="306"/>
                      </a:lnTo>
                      <a:lnTo>
                        <a:pt x="365" y="324"/>
                      </a:lnTo>
                      <a:lnTo>
                        <a:pt x="373" y="331"/>
                      </a:lnTo>
                      <a:lnTo>
                        <a:pt x="371" y="342"/>
                      </a:lnTo>
                      <a:lnTo>
                        <a:pt x="352" y="342"/>
                      </a:lnTo>
                      <a:lnTo>
                        <a:pt x="334" y="336"/>
                      </a:lnTo>
                      <a:lnTo>
                        <a:pt x="323" y="338"/>
                      </a:lnTo>
                      <a:lnTo>
                        <a:pt x="284" y="328"/>
                      </a:lnTo>
                      <a:lnTo>
                        <a:pt x="266" y="288"/>
                      </a:lnTo>
                      <a:lnTo>
                        <a:pt x="239" y="270"/>
                      </a:lnTo>
                      <a:lnTo>
                        <a:pt x="215" y="235"/>
                      </a:lnTo>
                      <a:lnTo>
                        <a:pt x="204" y="232"/>
                      </a:lnTo>
                      <a:lnTo>
                        <a:pt x="191" y="223"/>
                      </a:lnTo>
                      <a:lnTo>
                        <a:pt x="179" y="223"/>
                      </a:lnTo>
                      <a:lnTo>
                        <a:pt x="160" y="221"/>
                      </a:lnTo>
                      <a:lnTo>
                        <a:pt x="146" y="223"/>
                      </a:lnTo>
                      <a:lnTo>
                        <a:pt x="136" y="241"/>
                      </a:lnTo>
                      <a:lnTo>
                        <a:pt x="122" y="243"/>
                      </a:lnTo>
                      <a:lnTo>
                        <a:pt x="90" y="230"/>
                      </a:lnTo>
                      <a:lnTo>
                        <a:pt x="71" y="214"/>
                      </a:lnTo>
                      <a:lnTo>
                        <a:pt x="68" y="194"/>
                      </a:lnTo>
                      <a:lnTo>
                        <a:pt x="54" y="181"/>
                      </a:lnTo>
                      <a:lnTo>
                        <a:pt x="23" y="162"/>
                      </a:lnTo>
                      <a:lnTo>
                        <a:pt x="0" y="143"/>
                      </a:lnTo>
                      <a:lnTo>
                        <a:pt x="0" y="134"/>
                      </a:lnTo>
                      <a:lnTo>
                        <a:pt x="75" y="135"/>
                      </a:lnTo>
                      <a:lnTo>
                        <a:pt x="136" y="139"/>
                      </a:lnTo>
                      <a:lnTo>
                        <a:pt x="144" y="0"/>
                      </a:lnTo>
                    </a:path>
                  </a:pathLst>
                </a:custGeom>
                <a:solidFill>
                  <a:srgbClr val="7FFF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396" name="Freeform 484"/>
                <p:cNvSpPr>
                  <a:spLocks/>
                </p:cNvSpPr>
                <p:nvPr/>
              </p:nvSpPr>
              <p:spPr bwMode="auto">
                <a:xfrm>
                  <a:off x="2243" y="824"/>
                  <a:ext cx="241" cy="107"/>
                </a:xfrm>
                <a:custGeom>
                  <a:avLst/>
                  <a:gdLst>
                    <a:gd name="T0" fmla="*/ 1 w 241"/>
                    <a:gd name="T1" fmla="*/ 0 h 107"/>
                    <a:gd name="T2" fmla="*/ 201 w 241"/>
                    <a:gd name="T3" fmla="*/ 3 h 107"/>
                    <a:gd name="T4" fmla="*/ 216 w 241"/>
                    <a:gd name="T5" fmla="*/ 35 h 107"/>
                    <a:gd name="T6" fmla="*/ 230 w 241"/>
                    <a:gd name="T7" fmla="*/ 58 h 107"/>
                    <a:gd name="T8" fmla="*/ 240 w 241"/>
                    <a:gd name="T9" fmla="*/ 97 h 107"/>
                    <a:gd name="T10" fmla="*/ 234 w 241"/>
                    <a:gd name="T11" fmla="*/ 106 h 107"/>
                    <a:gd name="T12" fmla="*/ 160 w 241"/>
                    <a:gd name="T13" fmla="*/ 105 h 107"/>
                    <a:gd name="T14" fmla="*/ 0 w 241"/>
                    <a:gd name="T15" fmla="*/ 103 h 107"/>
                    <a:gd name="T16" fmla="*/ 1 w 241"/>
                    <a:gd name="T17" fmla="*/ 0 h 1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41" h="107">
                      <a:moveTo>
                        <a:pt x="1" y="0"/>
                      </a:moveTo>
                      <a:lnTo>
                        <a:pt x="201" y="3"/>
                      </a:lnTo>
                      <a:lnTo>
                        <a:pt x="216" y="35"/>
                      </a:lnTo>
                      <a:lnTo>
                        <a:pt x="230" y="58"/>
                      </a:lnTo>
                      <a:lnTo>
                        <a:pt x="240" y="97"/>
                      </a:lnTo>
                      <a:lnTo>
                        <a:pt x="234" y="106"/>
                      </a:lnTo>
                      <a:lnTo>
                        <a:pt x="160" y="105"/>
                      </a:lnTo>
                      <a:lnTo>
                        <a:pt x="0" y="103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800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397" name="Freeform 485"/>
                <p:cNvSpPr>
                  <a:spLocks/>
                </p:cNvSpPr>
                <p:nvPr/>
              </p:nvSpPr>
              <p:spPr bwMode="auto">
                <a:xfrm>
                  <a:off x="2237" y="925"/>
                  <a:ext cx="253" cy="124"/>
                </a:xfrm>
                <a:custGeom>
                  <a:avLst/>
                  <a:gdLst>
                    <a:gd name="T0" fmla="*/ 5 w 253"/>
                    <a:gd name="T1" fmla="*/ 0 h 124"/>
                    <a:gd name="T2" fmla="*/ 4 w 253"/>
                    <a:gd name="T3" fmla="*/ 48 h 124"/>
                    <a:gd name="T4" fmla="*/ 0 w 253"/>
                    <a:gd name="T5" fmla="*/ 104 h 124"/>
                    <a:gd name="T6" fmla="*/ 183 w 253"/>
                    <a:gd name="T7" fmla="*/ 106 h 124"/>
                    <a:gd name="T8" fmla="*/ 202 w 253"/>
                    <a:gd name="T9" fmla="*/ 113 h 124"/>
                    <a:gd name="T10" fmla="*/ 216 w 253"/>
                    <a:gd name="T11" fmla="*/ 103 h 124"/>
                    <a:gd name="T12" fmla="*/ 252 w 253"/>
                    <a:gd name="T13" fmla="*/ 123 h 124"/>
                    <a:gd name="T14" fmla="*/ 247 w 253"/>
                    <a:gd name="T15" fmla="*/ 102 h 124"/>
                    <a:gd name="T16" fmla="*/ 250 w 253"/>
                    <a:gd name="T17" fmla="*/ 85 h 124"/>
                    <a:gd name="T18" fmla="*/ 252 w 253"/>
                    <a:gd name="T19" fmla="*/ 29 h 124"/>
                    <a:gd name="T20" fmla="*/ 236 w 253"/>
                    <a:gd name="T21" fmla="*/ 17 h 124"/>
                    <a:gd name="T22" fmla="*/ 242 w 253"/>
                    <a:gd name="T23" fmla="*/ 2 h 124"/>
                    <a:gd name="T24" fmla="*/ 122 w 253"/>
                    <a:gd name="T25" fmla="*/ 1 h 124"/>
                    <a:gd name="T26" fmla="*/ 5 w 253"/>
                    <a:gd name="T27" fmla="*/ 0 h 1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53" h="124">
                      <a:moveTo>
                        <a:pt x="5" y="0"/>
                      </a:moveTo>
                      <a:lnTo>
                        <a:pt x="4" y="48"/>
                      </a:lnTo>
                      <a:lnTo>
                        <a:pt x="0" y="104"/>
                      </a:lnTo>
                      <a:lnTo>
                        <a:pt x="183" y="106"/>
                      </a:lnTo>
                      <a:lnTo>
                        <a:pt x="202" y="113"/>
                      </a:lnTo>
                      <a:lnTo>
                        <a:pt x="216" y="103"/>
                      </a:lnTo>
                      <a:lnTo>
                        <a:pt x="252" y="123"/>
                      </a:lnTo>
                      <a:lnTo>
                        <a:pt x="247" y="102"/>
                      </a:lnTo>
                      <a:lnTo>
                        <a:pt x="250" y="85"/>
                      </a:lnTo>
                      <a:lnTo>
                        <a:pt x="252" y="29"/>
                      </a:lnTo>
                      <a:lnTo>
                        <a:pt x="236" y="17"/>
                      </a:lnTo>
                      <a:lnTo>
                        <a:pt x="242" y="2"/>
                      </a:lnTo>
                      <a:lnTo>
                        <a:pt x="122" y="1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808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398" name="Freeform 486"/>
                <p:cNvSpPr>
                  <a:spLocks/>
                </p:cNvSpPr>
                <p:nvPr/>
              </p:nvSpPr>
              <p:spPr bwMode="auto">
                <a:xfrm>
                  <a:off x="2233" y="1027"/>
                  <a:ext cx="301" cy="101"/>
                </a:xfrm>
                <a:custGeom>
                  <a:avLst/>
                  <a:gdLst>
                    <a:gd name="T0" fmla="*/ 3 w 301"/>
                    <a:gd name="T1" fmla="*/ 0 h 101"/>
                    <a:gd name="T2" fmla="*/ 0 w 301"/>
                    <a:gd name="T3" fmla="*/ 66 h 101"/>
                    <a:gd name="T4" fmla="*/ 68 w 301"/>
                    <a:gd name="T5" fmla="*/ 68 h 101"/>
                    <a:gd name="T6" fmla="*/ 67 w 301"/>
                    <a:gd name="T7" fmla="*/ 100 h 101"/>
                    <a:gd name="T8" fmla="*/ 158 w 301"/>
                    <a:gd name="T9" fmla="*/ 99 h 101"/>
                    <a:gd name="T10" fmla="*/ 240 w 301"/>
                    <a:gd name="T11" fmla="*/ 98 h 101"/>
                    <a:gd name="T12" fmla="*/ 300 w 301"/>
                    <a:gd name="T13" fmla="*/ 99 h 101"/>
                    <a:gd name="T14" fmla="*/ 281 w 301"/>
                    <a:gd name="T15" fmla="*/ 71 h 101"/>
                    <a:gd name="T16" fmla="*/ 268 w 301"/>
                    <a:gd name="T17" fmla="*/ 45 h 101"/>
                    <a:gd name="T18" fmla="*/ 254 w 301"/>
                    <a:gd name="T19" fmla="*/ 18 h 101"/>
                    <a:gd name="T20" fmla="*/ 220 w 301"/>
                    <a:gd name="T21" fmla="*/ 0 h 101"/>
                    <a:gd name="T22" fmla="*/ 205 w 301"/>
                    <a:gd name="T23" fmla="*/ 10 h 101"/>
                    <a:gd name="T24" fmla="*/ 186 w 301"/>
                    <a:gd name="T25" fmla="*/ 3 h 101"/>
                    <a:gd name="T26" fmla="*/ 104 w 301"/>
                    <a:gd name="T27" fmla="*/ 1 h 101"/>
                    <a:gd name="T28" fmla="*/ 3 w 301"/>
                    <a:gd name="T29" fmla="*/ 0 h 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301" h="101">
                      <a:moveTo>
                        <a:pt x="3" y="0"/>
                      </a:moveTo>
                      <a:lnTo>
                        <a:pt x="0" y="66"/>
                      </a:lnTo>
                      <a:lnTo>
                        <a:pt x="68" y="68"/>
                      </a:lnTo>
                      <a:lnTo>
                        <a:pt x="67" y="100"/>
                      </a:lnTo>
                      <a:lnTo>
                        <a:pt x="158" y="99"/>
                      </a:lnTo>
                      <a:lnTo>
                        <a:pt x="240" y="98"/>
                      </a:lnTo>
                      <a:lnTo>
                        <a:pt x="300" y="99"/>
                      </a:lnTo>
                      <a:lnTo>
                        <a:pt x="281" y="71"/>
                      </a:lnTo>
                      <a:lnTo>
                        <a:pt x="268" y="45"/>
                      </a:lnTo>
                      <a:lnTo>
                        <a:pt x="254" y="18"/>
                      </a:lnTo>
                      <a:lnTo>
                        <a:pt x="220" y="0"/>
                      </a:lnTo>
                      <a:lnTo>
                        <a:pt x="205" y="10"/>
                      </a:lnTo>
                      <a:lnTo>
                        <a:pt x="186" y="3"/>
                      </a:lnTo>
                      <a:lnTo>
                        <a:pt x="104" y="1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FF7F3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399" name="Freeform 487"/>
                <p:cNvSpPr>
                  <a:spLocks/>
                </p:cNvSpPr>
                <p:nvPr/>
              </p:nvSpPr>
              <p:spPr bwMode="auto">
                <a:xfrm>
                  <a:off x="2297" y="1125"/>
                  <a:ext cx="266" cy="101"/>
                </a:xfrm>
                <a:custGeom>
                  <a:avLst/>
                  <a:gdLst>
                    <a:gd name="T0" fmla="*/ 3 w 266"/>
                    <a:gd name="T1" fmla="*/ 1 h 101"/>
                    <a:gd name="T2" fmla="*/ 2 w 266"/>
                    <a:gd name="T3" fmla="*/ 58 h 101"/>
                    <a:gd name="T4" fmla="*/ 0 w 266"/>
                    <a:gd name="T5" fmla="*/ 99 h 101"/>
                    <a:gd name="T6" fmla="*/ 265 w 266"/>
                    <a:gd name="T7" fmla="*/ 100 h 101"/>
                    <a:gd name="T8" fmla="*/ 260 w 266"/>
                    <a:gd name="T9" fmla="*/ 48 h 101"/>
                    <a:gd name="T10" fmla="*/ 260 w 266"/>
                    <a:gd name="T11" fmla="*/ 28 h 101"/>
                    <a:gd name="T12" fmla="*/ 239 w 266"/>
                    <a:gd name="T13" fmla="*/ 16 h 101"/>
                    <a:gd name="T14" fmla="*/ 245 w 266"/>
                    <a:gd name="T15" fmla="*/ 6 h 101"/>
                    <a:gd name="T16" fmla="*/ 236 w 266"/>
                    <a:gd name="T17" fmla="*/ 0 h 101"/>
                    <a:gd name="T18" fmla="*/ 116 w 266"/>
                    <a:gd name="T19" fmla="*/ 1 h 101"/>
                    <a:gd name="T20" fmla="*/ 3 w 266"/>
                    <a:gd name="T21" fmla="*/ 1 h 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266" h="101">
                      <a:moveTo>
                        <a:pt x="3" y="1"/>
                      </a:moveTo>
                      <a:lnTo>
                        <a:pt x="2" y="58"/>
                      </a:lnTo>
                      <a:lnTo>
                        <a:pt x="0" y="99"/>
                      </a:lnTo>
                      <a:lnTo>
                        <a:pt x="265" y="100"/>
                      </a:lnTo>
                      <a:lnTo>
                        <a:pt x="260" y="48"/>
                      </a:lnTo>
                      <a:lnTo>
                        <a:pt x="260" y="28"/>
                      </a:lnTo>
                      <a:lnTo>
                        <a:pt x="239" y="16"/>
                      </a:lnTo>
                      <a:lnTo>
                        <a:pt x="245" y="6"/>
                      </a:lnTo>
                      <a:lnTo>
                        <a:pt x="236" y="0"/>
                      </a:lnTo>
                      <a:lnTo>
                        <a:pt x="116" y="1"/>
                      </a:lnTo>
                      <a:lnTo>
                        <a:pt x="3" y="1"/>
                      </a:lnTo>
                    </a:path>
                  </a:pathLst>
                </a:custGeom>
                <a:solidFill>
                  <a:srgbClr val="005F7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00" name="Freeform 488"/>
                <p:cNvSpPr>
                  <a:spLocks/>
                </p:cNvSpPr>
                <p:nvPr/>
              </p:nvSpPr>
              <p:spPr bwMode="auto">
                <a:xfrm>
                  <a:off x="2260" y="1222"/>
                  <a:ext cx="309" cy="111"/>
                </a:xfrm>
                <a:custGeom>
                  <a:avLst/>
                  <a:gdLst>
                    <a:gd name="T0" fmla="*/ 2 w 309"/>
                    <a:gd name="T1" fmla="*/ 0 h 111"/>
                    <a:gd name="T2" fmla="*/ 0 w 309"/>
                    <a:gd name="T3" fmla="*/ 20 h 111"/>
                    <a:gd name="T4" fmla="*/ 110 w 309"/>
                    <a:gd name="T5" fmla="*/ 23 h 111"/>
                    <a:gd name="T6" fmla="*/ 110 w 309"/>
                    <a:gd name="T7" fmla="*/ 85 h 111"/>
                    <a:gd name="T8" fmla="*/ 166 w 309"/>
                    <a:gd name="T9" fmla="*/ 102 h 111"/>
                    <a:gd name="T10" fmla="*/ 182 w 309"/>
                    <a:gd name="T11" fmla="*/ 96 h 111"/>
                    <a:gd name="T12" fmla="*/ 217 w 309"/>
                    <a:gd name="T13" fmla="*/ 110 h 111"/>
                    <a:gd name="T14" fmla="*/ 240 w 309"/>
                    <a:gd name="T15" fmla="*/ 110 h 111"/>
                    <a:gd name="T16" fmla="*/ 283 w 309"/>
                    <a:gd name="T17" fmla="*/ 96 h 111"/>
                    <a:gd name="T18" fmla="*/ 308 w 309"/>
                    <a:gd name="T19" fmla="*/ 109 h 111"/>
                    <a:gd name="T20" fmla="*/ 308 w 309"/>
                    <a:gd name="T21" fmla="*/ 41 h 111"/>
                    <a:gd name="T22" fmla="*/ 300 w 309"/>
                    <a:gd name="T23" fmla="*/ 1 h 111"/>
                    <a:gd name="T24" fmla="*/ 2 w 309"/>
                    <a:gd name="T25" fmla="*/ 0 h 1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09" h="111">
                      <a:moveTo>
                        <a:pt x="2" y="0"/>
                      </a:moveTo>
                      <a:lnTo>
                        <a:pt x="0" y="20"/>
                      </a:lnTo>
                      <a:lnTo>
                        <a:pt x="110" y="23"/>
                      </a:lnTo>
                      <a:lnTo>
                        <a:pt x="110" y="85"/>
                      </a:lnTo>
                      <a:lnTo>
                        <a:pt x="166" y="102"/>
                      </a:lnTo>
                      <a:lnTo>
                        <a:pt x="182" y="96"/>
                      </a:lnTo>
                      <a:lnTo>
                        <a:pt x="217" y="110"/>
                      </a:lnTo>
                      <a:lnTo>
                        <a:pt x="240" y="110"/>
                      </a:lnTo>
                      <a:lnTo>
                        <a:pt x="283" y="96"/>
                      </a:lnTo>
                      <a:lnTo>
                        <a:pt x="308" y="109"/>
                      </a:lnTo>
                      <a:lnTo>
                        <a:pt x="308" y="41"/>
                      </a:lnTo>
                      <a:lnTo>
                        <a:pt x="300" y="1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9FB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01" name="Freeform 489"/>
                <p:cNvSpPr>
                  <a:spLocks/>
                </p:cNvSpPr>
                <p:nvPr/>
              </p:nvSpPr>
              <p:spPr bwMode="auto">
                <a:xfrm>
                  <a:off x="2564" y="1228"/>
                  <a:ext cx="174" cy="120"/>
                </a:xfrm>
                <a:custGeom>
                  <a:avLst/>
                  <a:gdLst>
                    <a:gd name="T0" fmla="*/ 0 w 174"/>
                    <a:gd name="T1" fmla="*/ 11 h 120"/>
                    <a:gd name="T2" fmla="*/ 68 w 174"/>
                    <a:gd name="T3" fmla="*/ 5 h 120"/>
                    <a:gd name="T4" fmla="*/ 152 w 174"/>
                    <a:gd name="T5" fmla="*/ 0 h 120"/>
                    <a:gd name="T6" fmla="*/ 148 w 174"/>
                    <a:gd name="T7" fmla="*/ 16 h 120"/>
                    <a:gd name="T8" fmla="*/ 167 w 174"/>
                    <a:gd name="T9" fmla="*/ 12 h 120"/>
                    <a:gd name="T10" fmla="*/ 173 w 174"/>
                    <a:gd name="T11" fmla="*/ 23 h 120"/>
                    <a:gd name="T12" fmla="*/ 154 w 174"/>
                    <a:gd name="T13" fmla="*/ 32 h 120"/>
                    <a:gd name="T14" fmla="*/ 158 w 174"/>
                    <a:gd name="T15" fmla="*/ 49 h 120"/>
                    <a:gd name="T16" fmla="*/ 138 w 174"/>
                    <a:gd name="T17" fmla="*/ 76 h 120"/>
                    <a:gd name="T18" fmla="*/ 123 w 174"/>
                    <a:gd name="T19" fmla="*/ 93 h 120"/>
                    <a:gd name="T20" fmla="*/ 132 w 174"/>
                    <a:gd name="T21" fmla="*/ 115 h 120"/>
                    <a:gd name="T22" fmla="*/ 25 w 174"/>
                    <a:gd name="T23" fmla="*/ 119 h 120"/>
                    <a:gd name="T24" fmla="*/ 24 w 174"/>
                    <a:gd name="T25" fmla="*/ 106 h 120"/>
                    <a:gd name="T26" fmla="*/ 3 w 174"/>
                    <a:gd name="T27" fmla="*/ 103 h 120"/>
                    <a:gd name="T28" fmla="*/ 3 w 174"/>
                    <a:gd name="T29" fmla="*/ 32 h 120"/>
                    <a:gd name="T30" fmla="*/ 0 w 174"/>
                    <a:gd name="T31" fmla="*/ 11 h 1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74" h="120">
                      <a:moveTo>
                        <a:pt x="0" y="11"/>
                      </a:moveTo>
                      <a:lnTo>
                        <a:pt x="68" y="5"/>
                      </a:lnTo>
                      <a:lnTo>
                        <a:pt x="152" y="0"/>
                      </a:lnTo>
                      <a:lnTo>
                        <a:pt x="148" y="16"/>
                      </a:lnTo>
                      <a:lnTo>
                        <a:pt x="167" y="12"/>
                      </a:lnTo>
                      <a:lnTo>
                        <a:pt x="173" y="23"/>
                      </a:lnTo>
                      <a:lnTo>
                        <a:pt x="154" y="32"/>
                      </a:lnTo>
                      <a:lnTo>
                        <a:pt x="158" y="49"/>
                      </a:lnTo>
                      <a:lnTo>
                        <a:pt x="138" y="76"/>
                      </a:lnTo>
                      <a:lnTo>
                        <a:pt x="123" y="93"/>
                      </a:lnTo>
                      <a:lnTo>
                        <a:pt x="132" y="115"/>
                      </a:lnTo>
                      <a:lnTo>
                        <a:pt x="25" y="119"/>
                      </a:lnTo>
                      <a:lnTo>
                        <a:pt x="24" y="106"/>
                      </a:lnTo>
                      <a:lnTo>
                        <a:pt x="3" y="103"/>
                      </a:lnTo>
                      <a:lnTo>
                        <a:pt x="3" y="32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7FFFD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02" name="Freeform 490"/>
                <p:cNvSpPr>
                  <a:spLocks/>
                </p:cNvSpPr>
                <p:nvPr/>
              </p:nvSpPr>
              <p:spPr bwMode="auto">
                <a:xfrm>
                  <a:off x="2588" y="1343"/>
                  <a:ext cx="213" cy="127"/>
                </a:xfrm>
                <a:custGeom>
                  <a:avLst/>
                  <a:gdLst>
                    <a:gd name="T0" fmla="*/ 0 w 213"/>
                    <a:gd name="T1" fmla="*/ 3 h 127"/>
                    <a:gd name="T2" fmla="*/ 106 w 213"/>
                    <a:gd name="T3" fmla="*/ 0 h 127"/>
                    <a:gd name="T4" fmla="*/ 125 w 213"/>
                    <a:gd name="T5" fmla="*/ 26 h 127"/>
                    <a:gd name="T6" fmla="*/ 109 w 213"/>
                    <a:gd name="T7" fmla="*/ 57 h 127"/>
                    <a:gd name="T8" fmla="*/ 103 w 213"/>
                    <a:gd name="T9" fmla="*/ 70 h 127"/>
                    <a:gd name="T10" fmla="*/ 175 w 213"/>
                    <a:gd name="T11" fmla="*/ 65 h 127"/>
                    <a:gd name="T12" fmla="*/ 179 w 213"/>
                    <a:gd name="T13" fmla="*/ 85 h 127"/>
                    <a:gd name="T14" fmla="*/ 158 w 213"/>
                    <a:gd name="T15" fmla="*/ 83 h 127"/>
                    <a:gd name="T16" fmla="*/ 148 w 213"/>
                    <a:gd name="T17" fmla="*/ 92 h 127"/>
                    <a:gd name="T18" fmla="*/ 159 w 213"/>
                    <a:gd name="T19" fmla="*/ 97 h 127"/>
                    <a:gd name="T20" fmla="*/ 178 w 213"/>
                    <a:gd name="T21" fmla="*/ 91 h 127"/>
                    <a:gd name="T22" fmla="*/ 179 w 213"/>
                    <a:gd name="T23" fmla="*/ 100 h 127"/>
                    <a:gd name="T24" fmla="*/ 191 w 213"/>
                    <a:gd name="T25" fmla="*/ 92 h 127"/>
                    <a:gd name="T26" fmla="*/ 198 w 213"/>
                    <a:gd name="T27" fmla="*/ 92 h 127"/>
                    <a:gd name="T28" fmla="*/ 189 w 213"/>
                    <a:gd name="T29" fmla="*/ 109 h 127"/>
                    <a:gd name="T30" fmla="*/ 207 w 213"/>
                    <a:gd name="T31" fmla="*/ 112 h 127"/>
                    <a:gd name="T32" fmla="*/ 212 w 213"/>
                    <a:gd name="T33" fmla="*/ 121 h 127"/>
                    <a:gd name="T34" fmla="*/ 204 w 213"/>
                    <a:gd name="T35" fmla="*/ 124 h 127"/>
                    <a:gd name="T36" fmla="*/ 193 w 213"/>
                    <a:gd name="T37" fmla="*/ 118 h 127"/>
                    <a:gd name="T38" fmla="*/ 173 w 213"/>
                    <a:gd name="T39" fmla="*/ 114 h 127"/>
                    <a:gd name="T40" fmla="*/ 177 w 213"/>
                    <a:gd name="T41" fmla="*/ 125 h 127"/>
                    <a:gd name="T42" fmla="*/ 167 w 213"/>
                    <a:gd name="T43" fmla="*/ 126 h 127"/>
                    <a:gd name="T44" fmla="*/ 158 w 213"/>
                    <a:gd name="T45" fmla="*/ 116 h 127"/>
                    <a:gd name="T46" fmla="*/ 153 w 213"/>
                    <a:gd name="T47" fmla="*/ 122 h 127"/>
                    <a:gd name="T48" fmla="*/ 122 w 213"/>
                    <a:gd name="T49" fmla="*/ 122 h 127"/>
                    <a:gd name="T50" fmla="*/ 122 w 213"/>
                    <a:gd name="T51" fmla="*/ 116 h 127"/>
                    <a:gd name="T52" fmla="*/ 111 w 213"/>
                    <a:gd name="T53" fmla="*/ 109 h 127"/>
                    <a:gd name="T54" fmla="*/ 87 w 213"/>
                    <a:gd name="T55" fmla="*/ 108 h 127"/>
                    <a:gd name="T56" fmla="*/ 107 w 213"/>
                    <a:gd name="T57" fmla="*/ 116 h 127"/>
                    <a:gd name="T58" fmla="*/ 80 w 213"/>
                    <a:gd name="T59" fmla="*/ 120 h 127"/>
                    <a:gd name="T60" fmla="*/ 37 w 213"/>
                    <a:gd name="T61" fmla="*/ 115 h 127"/>
                    <a:gd name="T62" fmla="*/ 21 w 213"/>
                    <a:gd name="T63" fmla="*/ 116 h 127"/>
                    <a:gd name="T64" fmla="*/ 27 w 213"/>
                    <a:gd name="T65" fmla="*/ 74 h 127"/>
                    <a:gd name="T66" fmla="*/ 1 w 213"/>
                    <a:gd name="T67" fmla="*/ 40 h 127"/>
                    <a:gd name="T68" fmla="*/ 0 w 213"/>
                    <a:gd name="T69" fmla="*/ 3 h 1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213" h="127">
                      <a:moveTo>
                        <a:pt x="0" y="3"/>
                      </a:moveTo>
                      <a:lnTo>
                        <a:pt x="106" y="0"/>
                      </a:lnTo>
                      <a:lnTo>
                        <a:pt x="125" y="26"/>
                      </a:lnTo>
                      <a:lnTo>
                        <a:pt x="109" y="57"/>
                      </a:lnTo>
                      <a:lnTo>
                        <a:pt x="103" y="70"/>
                      </a:lnTo>
                      <a:lnTo>
                        <a:pt x="175" y="65"/>
                      </a:lnTo>
                      <a:lnTo>
                        <a:pt x="179" y="85"/>
                      </a:lnTo>
                      <a:lnTo>
                        <a:pt x="158" y="83"/>
                      </a:lnTo>
                      <a:lnTo>
                        <a:pt x="148" y="92"/>
                      </a:lnTo>
                      <a:lnTo>
                        <a:pt x="159" y="97"/>
                      </a:lnTo>
                      <a:lnTo>
                        <a:pt x="178" y="91"/>
                      </a:lnTo>
                      <a:lnTo>
                        <a:pt x="179" y="100"/>
                      </a:lnTo>
                      <a:lnTo>
                        <a:pt x="191" y="92"/>
                      </a:lnTo>
                      <a:lnTo>
                        <a:pt x="198" y="92"/>
                      </a:lnTo>
                      <a:lnTo>
                        <a:pt x="189" y="109"/>
                      </a:lnTo>
                      <a:lnTo>
                        <a:pt x="207" y="112"/>
                      </a:lnTo>
                      <a:lnTo>
                        <a:pt x="212" y="121"/>
                      </a:lnTo>
                      <a:lnTo>
                        <a:pt x="204" y="124"/>
                      </a:lnTo>
                      <a:lnTo>
                        <a:pt x="193" y="118"/>
                      </a:lnTo>
                      <a:lnTo>
                        <a:pt x="173" y="114"/>
                      </a:lnTo>
                      <a:lnTo>
                        <a:pt x="177" y="125"/>
                      </a:lnTo>
                      <a:lnTo>
                        <a:pt x="167" y="126"/>
                      </a:lnTo>
                      <a:lnTo>
                        <a:pt x="158" y="116"/>
                      </a:lnTo>
                      <a:lnTo>
                        <a:pt x="153" y="122"/>
                      </a:lnTo>
                      <a:lnTo>
                        <a:pt x="122" y="122"/>
                      </a:lnTo>
                      <a:lnTo>
                        <a:pt x="122" y="116"/>
                      </a:lnTo>
                      <a:lnTo>
                        <a:pt x="111" y="109"/>
                      </a:lnTo>
                      <a:lnTo>
                        <a:pt x="87" y="108"/>
                      </a:lnTo>
                      <a:lnTo>
                        <a:pt x="107" y="116"/>
                      </a:lnTo>
                      <a:lnTo>
                        <a:pt x="80" y="120"/>
                      </a:lnTo>
                      <a:lnTo>
                        <a:pt x="37" y="115"/>
                      </a:lnTo>
                      <a:lnTo>
                        <a:pt x="21" y="116"/>
                      </a:lnTo>
                      <a:lnTo>
                        <a:pt x="27" y="74"/>
                      </a:lnTo>
                      <a:lnTo>
                        <a:pt x="1" y="40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FF7F9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03" name="Freeform 491"/>
                <p:cNvSpPr>
                  <a:spLocks/>
                </p:cNvSpPr>
                <p:nvPr/>
              </p:nvSpPr>
              <p:spPr bwMode="auto">
                <a:xfrm>
                  <a:off x="2444" y="812"/>
                  <a:ext cx="237" cy="198"/>
                </a:xfrm>
                <a:custGeom>
                  <a:avLst/>
                  <a:gdLst>
                    <a:gd name="T0" fmla="*/ 0 w 237"/>
                    <a:gd name="T1" fmla="*/ 15 h 198"/>
                    <a:gd name="T2" fmla="*/ 62 w 237"/>
                    <a:gd name="T3" fmla="*/ 15 h 198"/>
                    <a:gd name="T4" fmla="*/ 61 w 237"/>
                    <a:gd name="T5" fmla="*/ 0 h 198"/>
                    <a:gd name="T6" fmla="*/ 75 w 237"/>
                    <a:gd name="T7" fmla="*/ 4 h 198"/>
                    <a:gd name="T8" fmla="*/ 77 w 237"/>
                    <a:gd name="T9" fmla="*/ 16 h 198"/>
                    <a:gd name="T10" fmla="*/ 107 w 237"/>
                    <a:gd name="T11" fmla="*/ 29 h 198"/>
                    <a:gd name="T12" fmla="*/ 116 w 237"/>
                    <a:gd name="T13" fmla="*/ 23 h 198"/>
                    <a:gd name="T14" fmla="*/ 133 w 237"/>
                    <a:gd name="T15" fmla="*/ 23 h 198"/>
                    <a:gd name="T16" fmla="*/ 147 w 237"/>
                    <a:gd name="T17" fmla="*/ 35 h 198"/>
                    <a:gd name="T18" fmla="*/ 156 w 237"/>
                    <a:gd name="T19" fmla="*/ 31 h 198"/>
                    <a:gd name="T20" fmla="*/ 182 w 237"/>
                    <a:gd name="T21" fmla="*/ 35 h 198"/>
                    <a:gd name="T22" fmla="*/ 191 w 237"/>
                    <a:gd name="T23" fmla="*/ 27 h 198"/>
                    <a:gd name="T24" fmla="*/ 207 w 237"/>
                    <a:gd name="T25" fmla="*/ 33 h 198"/>
                    <a:gd name="T26" fmla="*/ 236 w 237"/>
                    <a:gd name="T27" fmla="*/ 33 h 198"/>
                    <a:gd name="T28" fmla="*/ 189 w 237"/>
                    <a:gd name="T29" fmla="*/ 57 h 198"/>
                    <a:gd name="T30" fmla="*/ 166 w 237"/>
                    <a:gd name="T31" fmla="*/ 78 h 198"/>
                    <a:gd name="T32" fmla="*/ 170 w 237"/>
                    <a:gd name="T33" fmla="*/ 109 h 198"/>
                    <a:gd name="T34" fmla="*/ 154 w 237"/>
                    <a:gd name="T35" fmla="*/ 122 h 198"/>
                    <a:gd name="T36" fmla="*/ 161 w 237"/>
                    <a:gd name="T37" fmla="*/ 131 h 198"/>
                    <a:gd name="T38" fmla="*/ 161 w 237"/>
                    <a:gd name="T39" fmla="*/ 154 h 198"/>
                    <a:gd name="T40" fmla="*/ 177 w 237"/>
                    <a:gd name="T41" fmla="*/ 154 h 198"/>
                    <a:gd name="T42" fmla="*/ 201 w 237"/>
                    <a:gd name="T43" fmla="*/ 171 h 198"/>
                    <a:gd name="T44" fmla="*/ 210 w 237"/>
                    <a:gd name="T45" fmla="*/ 191 h 198"/>
                    <a:gd name="T46" fmla="*/ 43 w 237"/>
                    <a:gd name="T47" fmla="*/ 197 h 198"/>
                    <a:gd name="T48" fmla="*/ 44 w 237"/>
                    <a:gd name="T49" fmla="*/ 142 h 198"/>
                    <a:gd name="T50" fmla="*/ 29 w 237"/>
                    <a:gd name="T51" fmla="*/ 131 h 198"/>
                    <a:gd name="T52" fmla="*/ 34 w 237"/>
                    <a:gd name="T53" fmla="*/ 116 h 198"/>
                    <a:gd name="T54" fmla="*/ 39 w 237"/>
                    <a:gd name="T55" fmla="*/ 108 h 198"/>
                    <a:gd name="T56" fmla="*/ 29 w 237"/>
                    <a:gd name="T57" fmla="*/ 70 h 198"/>
                    <a:gd name="T58" fmla="*/ 15 w 237"/>
                    <a:gd name="T59" fmla="*/ 45 h 198"/>
                    <a:gd name="T60" fmla="*/ 0 w 237"/>
                    <a:gd name="T61" fmla="*/ 15 h 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237" h="198">
                      <a:moveTo>
                        <a:pt x="0" y="15"/>
                      </a:moveTo>
                      <a:lnTo>
                        <a:pt x="62" y="15"/>
                      </a:lnTo>
                      <a:lnTo>
                        <a:pt x="61" y="0"/>
                      </a:lnTo>
                      <a:lnTo>
                        <a:pt x="75" y="4"/>
                      </a:lnTo>
                      <a:lnTo>
                        <a:pt x="77" y="16"/>
                      </a:lnTo>
                      <a:lnTo>
                        <a:pt x="107" y="29"/>
                      </a:lnTo>
                      <a:lnTo>
                        <a:pt x="116" y="23"/>
                      </a:lnTo>
                      <a:lnTo>
                        <a:pt x="133" y="23"/>
                      </a:lnTo>
                      <a:lnTo>
                        <a:pt x="147" y="35"/>
                      </a:lnTo>
                      <a:lnTo>
                        <a:pt x="156" y="31"/>
                      </a:lnTo>
                      <a:lnTo>
                        <a:pt x="182" y="35"/>
                      </a:lnTo>
                      <a:lnTo>
                        <a:pt x="191" y="27"/>
                      </a:lnTo>
                      <a:lnTo>
                        <a:pt x="207" y="33"/>
                      </a:lnTo>
                      <a:lnTo>
                        <a:pt x="236" y="33"/>
                      </a:lnTo>
                      <a:lnTo>
                        <a:pt x="189" y="57"/>
                      </a:lnTo>
                      <a:lnTo>
                        <a:pt x="166" y="78"/>
                      </a:lnTo>
                      <a:lnTo>
                        <a:pt x="170" y="109"/>
                      </a:lnTo>
                      <a:lnTo>
                        <a:pt x="154" y="122"/>
                      </a:lnTo>
                      <a:lnTo>
                        <a:pt x="161" y="131"/>
                      </a:lnTo>
                      <a:lnTo>
                        <a:pt x="161" y="154"/>
                      </a:lnTo>
                      <a:lnTo>
                        <a:pt x="177" y="154"/>
                      </a:lnTo>
                      <a:lnTo>
                        <a:pt x="201" y="171"/>
                      </a:lnTo>
                      <a:lnTo>
                        <a:pt x="210" y="191"/>
                      </a:lnTo>
                      <a:lnTo>
                        <a:pt x="43" y="197"/>
                      </a:lnTo>
                      <a:lnTo>
                        <a:pt x="44" y="142"/>
                      </a:lnTo>
                      <a:lnTo>
                        <a:pt x="29" y="131"/>
                      </a:lnTo>
                      <a:lnTo>
                        <a:pt x="34" y="116"/>
                      </a:lnTo>
                      <a:lnTo>
                        <a:pt x="39" y="108"/>
                      </a:lnTo>
                      <a:lnTo>
                        <a:pt x="29" y="70"/>
                      </a:lnTo>
                      <a:lnTo>
                        <a:pt x="15" y="45"/>
                      </a:lnTo>
                      <a:lnTo>
                        <a:pt x="0" y="15"/>
                      </a:lnTo>
                    </a:path>
                  </a:pathLst>
                </a:custGeom>
                <a:solidFill>
                  <a:srgbClr val="5FC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04" name="Freeform 492"/>
                <p:cNvSpPr>
                  <a:spLocks/>
                </p:cNvSpPr>
                <p:nvPr/>
              </p:nvSpPr>
              <p:spPr bwMode="auto">
                <a:xfrm>
                  <a:off x="2597" y="880"/>
                  <a:ext cx="179" cy="156"/>
                </a:xfrm>
                <a:custGeom>
                  <a:avLst/>
                  <a:gdLst>
                    <a:gd name="T0" fmla="*/ 13 w 179"/>
                    <a:gd name="T1" fmla="*/ 10 h 156"/>
                    <a:gd name="T2" fmla="*/ 26 w 179"/>
                    <a:gd name="T3" fmla="*/ 9 h 156"/>
                    <a:gd name="T4" fmla="*/ 38 w 179"/>
                    <a:gd name="T5" fmla="*/ 9 h 156"/>
                    <a:gd name="T6" fmla="*/ 46 w 179"/>
                    <a:gd name="T7" fmla="*/ 0 h 156"/>
                    <a:gd name="T8" fmla="*/ 52 w 179"/>
                    <a:gd name="T9" fmla="*/ 11 h 156"/>
                    <a:gd name="T10" fmla="*/ 71 w 179"/>
                    <a:gd name="T11" fmla="*/ 11 h 156"/>
                    <a:gd name="T12" fmla="*/ 81 w 179"/>
                    <a:gd name="T13" fmla="*/ 22 h 156"/>
                    <a:gd name="T14" fmla="*/ 101 w 179"/>
                    <a:gd name="T15" fmla="*/ 19 h 156"/>
                    <a:gd name="T16" fmla="*/ 115 w 179"/>
                    <a:gd name="T17" fmla="*/ 26 h 156"/>
                    <a:gd name="T18" fmla="*/ 140 w 179"/>
                    <a:gd name="T19" fmla="*/ 31 h 156"/>
                    <a:gd name="T20" fmla="*/ 144 w 179"/>
                    <a:gd name="T21" fmla="*/ 39 h 156"/>
                    <a:gd name="T22" fmla="*/ 157 w 179"/>
                    <a:gd name="T23" fmla="*/ 39 h 156"/>
                    <a:gd name="T24" fmla="*/ 153 w 179"/>
                    <a:gd name="T25" fmla="*/ 47 h 156"/>
                    <a:gd name="T26" fmla="*/ 158 w 179"/>
                    <a:gd name="T27" fmla="*/ 56 h 156"/>
                    <a:gd name="T28" fmla="*/ 149 w 179"/>
                    <a:gd name="T29" fmla="*/ 68 h 156"/>
                    <a:gd name="T30" fmla="*/ 155 w 179"/>
                    <a:gd name="T31" fmla="*/ 70 h 156"/>
                    <a:gd name="T32" fmla="*/ 169 w 179"/>
                    <a:gd name="T33" fmla="*/ 58 h 156"/>
                    <a:gd name="T34" fmla="*/ 168 w 179"/>
                    <a:gd name="T35" fmla="*/ 53 h 156"/>
                    <a:gd name="T36" fmla="*/ 174 w 179"/>
                    <a:gd name="T37" fmla="*/ 52 h 156"/>
                    <a:gd name="T38" fmla="*/ 178 w 179"/>
                    <a:gd name="T39" fmla="*/ 58 h 156"/>
                    <a:gd name="T40" fmla="*/ 167 w 179"/>
                    <a:gd name="T41" fmla="*/ 66 h 156"/>
                    <a:gd name="T42" fmla="*/ 163 w 179"/>
                    <a:gd name="T43" fmla="*/ 86 h 156"/>
                    <a:gd name="T44" fmla="*/ 163 w 179"/>
                    <a:gd name="T45" fmla="*/ 119 h 156"/>
                    <a:gd name="T46" fmla="*/ 169 w 179"/>
                    <a:gd name="T47" fmla="*/ 124 h 156"/>
                    <a:gd name="T48" fmla="*/ 166 w 179"/>
                    <a:gd name="T49" fmla="*/ 145 h 156"/>
                    <a:gd name="T50" fmla="*/ 82 w 179"/>
                    <a:gd name="T51" fmla="*/ 155 h 156"/>
                    <a:gd name="T52" fmla="*/ 61 w 179"/>
                    <a:gd name="T53" fmla="*/ 145 h 156"/>
                    <a:gd name="T54" fmla="*/ 65 w 179"/>
                    <a:gd name="T55" fmla="*/ 133 h 156"/>
                    <a:gd name="T56" fmla="*/ 55 w 179"/>
                    <a:gd name="T57" fmla="*/ 120 h 156"/>
                    <a:gd name="T58" fmla="*/ 46 w 179"/>
                    <a:gd name="T59" fmla="*/ 103 h 156"/>
                    <a:gd name="T60" fmla="*/ 22 w 179"/>
                    <a:gd name="T61" fmla="*/ 86 h 156"/>
                    <a:gd name="T62" fmla="*/ 8 w 179"/>
                    <a:gd name="T63" fmla="*/ 86 h 156"/>
                    <a:gd name="T64" fmla="*/ 8 w 179"/>
                    <a:gd name="T65" fmla="*/ 63 h 156"/>
                    <a:gd name="T66" fmla="*/ 0 w 179"/>
                    <a:gd name="T67" fmla="*/ 55 h 156"/>
                    <a:gd name="T68" fmla="*/ 17 w 179"/>
                    <a:gd name="T69" fmla="*/ 41 h 156"/>
                    <a:gd name="T70" fmla="*/ 13 w 179"/>
                    <a:gd name="T71" fmla="*/ 10 h 1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179" h="156">
                      <a:moveTo>
                        <a:pt x="13" y="10"/>
                      </a:moveTo>
                      <a:lnTo>
                        <a:pt x="26" y="9"/>
                      </a:lnTo>
                      <a:lnTo>
                        <a:pt x="38" y="9"/>
                      </a:lnTo>
                      <a:lnTo>
                        <a:pt x="46" y="0"/>
                      </a:lnTo>
                      <a:lnTo>
                        <a:pt x="52" y="11"/>
                      </a:lnTo>
                      <a:lnTo>
                        <a:pt x="71" y="11"/>
                      </a:lnTo>
                      <a:lnTo>
                        <a:pt x="81" y="22"/>
                      </a:lnTo>
                      <a:lnTo>
                        <a:pt x="101" y="19"/>
                      </a:lnTo>
                      <a:lnTo>
                        <a:pt x="115" y="26"/>
                      </a:lnTo>
                      <a:lnTo>
                        <a:pt x="140" y="31"/>
                      </a:lnTo>
                      <a:lnTo>
                        <a:pt x="144" y="39"/>
                      </a:lnTo>
                      <a:lnTo>
                        <a:pt x="157" y="39"/>
                      </a:lnTo>
                      <a:lnTo>
                        <a:pt x="153" y="47"/>
                      </a:lnTo>
                      <a:lnTo>
                        <a:pt x="158" y="56"/>
                      </a:lnTo>
                      <a:lnTo>
                        <a:pt x="149" y="68"/>
                      </a:lnTo>
                      <a:lnTo>
                        <a:pt x="155" y="70"/>
                      </a:lnTo>
                      <a:lnTo>
                        <a:pt x="169" y="58"/>
                      </a:lnTo>
                      <a:lnTo>
                        <a:pt x="168" y="53"/>
                      </a:lnTo>
                      <a:lnTo>
                        <a:pt x="174" y="52"/>
                      </a:lnTo>
                      <a:lnTo>
                        <a:pt x="178" y="58"/>
                      </a:lnTo>
                      <a:lnTo>
                        <a:pt x="167" y="66"/>
                      </a:lnTo>
                      <a:lnTo>
                        <a:pt x="163" y="86"/>
                      </a:lnTo>
                      <a:lnTo>
                        <a:pt x="163" y="119"/>
                      </a:lnTo>
                      <a:lnTo>
                        <a:pt x="169" y="124"/>
                      </a:lnTo>
                      <a:lnTo>
                        <a:pt x="166" y="145"/>
                      </a:lnTo>
                      <a:lnTo>
                        <a:pt x="82" y="155"/>
                      </a:lnTo>
                      <a:lnTo>
                        <a:pt x="61" y="145"/>
                      </a:lnTo>
                      <a:lnTo>
                        <a:pt x="65" y="133"/>
                      </a:lnTo>
                      <a:lnTo>
                        <a:pt x="55" y="120"/>
                      </a:lnTo>
                      <a:lnTo>
                        <a:pt x="46" y="103"/>
                      </a:lnTo>
                      <a:lnTo>
                        <a:pt x="22" y="86"/>
                      </a:lnTo>
                      <a:lnTo>
                        <a:pt x="8" y="86"/>
                      </a:lnTo>
                      <a:lnTo>
                        <a:pt x="8" y="63"/>
                      </a:lnTo>
                      <a:lnTo>
                        <a:pt x="0" y="55"/>
                      </a:lnTo>
                      <a:lnTo>
                        <a:pt x="17" y="41"/>
                      </a:lnTo>
                      <a:lnTo>
                        <a:pt x="13" y="10"/>
                      </a:lnTo>
                    </a:path>
                  </a:pathLst>
                </a:custGeom>
                <a:solidFill>
                  <a:srgbClr val="00008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05" name="Freeform 493"/>
                <p:cNvSpPr>
                  <a:spLocks/>
                </p:cNvSpPr>
                <p:nvPr/>
              </p:nvSpPr>
              <p:spPr bwMode="auto">
                <a:xfrm>
                  <a:off x="2483" y="1003"/>
                  <a:ext cx="209" cy="102"/>
                </a:xfrm>
                <a:custGeom>
                  <a:avLst/>
                  <a:gdLst>
                    <a:gd name="T0" fmla="*/ 3 w 209"/>
                    <a:gd name="T1" fmla="*/ 5 h 102"/>
                    <a:gd name="T2" fmla="*/ 0 w 209"/>
                    <a:gd name="T3" fmla="*/ 23 h 102"/>
                    <a:gd name="T4" fmla="*/ 5 w 209"/>
                    <a:gd name="T5" fmla="*/ 42 h 102"/>
                    <a:gd name="T6" fmla="*/ 24 w 209"/>
                    <a:gd name="T7" fmla="*/ 80 h 102"/>
                    <a:gd name="T8" fmla="*/ 35 w 209"/>
                    <a:gd name="T9" fmla="*/ 101 h 102"/>
                    <a:gd name="T10" fmla="*/ 157 w 209"/>
                    <a:gd name="T11" fmla="*/ 96 h 102"/>
                    <a:gd name="T12" fmla="*/ 177 w 209"/>
                    <a:gd name="T13" fmla="*/ 101 h 102"/>
                    <a:gd name="T14" fmla="*/ 189 w 209"/>
                    <a:gd name="T15" fmla="*/ 81 h 102"/>
                    <a:gd name="T16" fmla="*/ 185 w 209"/>
                    <a:gd name="T17" fmla="*/ 67 h 102"/>
                    <a:gd name="T18" fmla="*/ 205 w 209"/>
                    <a:gd name="T19" fmla="*/ 64 h 102"/>
                    <a:gd name="T20" fmla="*/ 208 w 209"/>
                    <a:gd name="T21" fmla="*/ 42 h 102"/>
                    <a:gd name="T22" fmla="*/ 196 w 209"/>
                    <a:gd name="T23" fmla="*/ 33 h 102"/>
                    <a:gd name="T24" fmla="*/ 175 w 209"/>
                    <a:gd name="T25" fmla="*/ 23 h 102"/>
                    <a:gd name="T26" fmla="*/ 179 w 209"/>
                    <a:gd name="T27" fmla="*/ 10 h 102"/>
                    <a:gd name="T28" fmla="*/ 170 w 209"/>
                    <a:gd name="T29" fmla="*/ 0 h 102"/>
                    <a:gd name="T30" fmla="*/ 124 w 209"/>
                    <a:gd name="T31" fmla="*/ 1 h 102"/>
                    <a:gd name="T32" fmla="*/ 78 w 209"/>
                    <a:gd name="T33" fmla="*/ 3 h 102"/>
                    <a:gd name="T34" fmla="*/ 3 w 209"/>
                    <a:gd name="T35" fmla="*/ 5 h 1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09" h="102">
                      <a:moveTo>
                        <a:pt x="3" y="5"/>
                      </a:moveTo>
                      <a:lnTo>
                        <a:pt x="0" y="23"/>
                      </a:lnTo>
                      <a:lnTo>
                        <a:pt x="5" y="42"/>
                      </a:lnTo>
                      <a:lnTo>
                        <a:pt x="24" y="80"/>
                      </a:lnTo>
                      <a:lnTo>
                        <a:pt x="35" y="101"/>
                      </a:lnTo>
                      <a:lnTo>
                        <a:pt x="157" y="96"/>
                      </a:lnTo>
                      <a:lnTo>
                        <a:pt x="177" y="101"/>
                      </a:lnTo>
                      <a:lnTo>
                        <a:pt x="189" y="81"/>
                      </a:lnTo>
                      <a:lnTo>
                        <a:pt x="185" y="67"/>
                      </a:lnTo>
                      <a:lnTo>
                        <a:pt x="205" y="64"/>
                      </a:lnTo>
                      <a:lnTo>
                        <a:pt x="208" y="42"/>
                      </a:lnTo>
                      <a:lnTo>
                        <a:pt x="196" y="33"/>
                      </a:lnTo>
                      <a:lnTo>
                        <a:pt x="175" y="23"/>
                      </a:lnTo>
                      <a:lnTo>
                        <a:pt x="179" y="10"/>
                      </a:lnTo>
                      <a:lnTo>
                        <a:pt x="170" y="0"/>
                      </a:lnTo>
                      <a:lnTo>
                        <a:pt x="124" y="1"/>
                      </a:lnTo>
                      <a:lnTo>
                        <a:pt x="78" y="3"/>
                      </a:lnTo>
                      <a:lnTo>
                        <a:pt x="3" y="5"/>
                      </a:lnTo>
                    </a:path>
                  </a:pathLst>
                </a:custGeom>
                <a:solidFill>
                  <a:srgbClr val="00BFD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06" name="Freeform 494"/>
                <p:cNvSpPr>
                  <a:spLocks/>
                </p:cNvSpPr>
                <p:nvPr/>
              </p:nvSpPr>
              <p:spPr bwMode="auto">
                <a:xfrm>
                  <a:off x="2668" y="857"/>
                  <a:ext cx="193" cy="63"/>
                </a:xfrm>
                <a:custGeom>
                  <a:avLst/>
                  <a:gdLst>
                    <a:gd name="T0" fmla="*/ 0 w 193"/>
                    <a:gd name="T1" fmla="*/ 34 h 63"/>
                    <a:gd name="T2" fmla="*/ 43 w 193"/>
                    <a:gd name="T3" fmla="*/ 0 h 63"/>
                    <a:gd name="T4" fmla="*/ 35 w 193"/>
                    <a:gd name="T5" fmla="*/ 14 h 63"/>
                    <a:gd name="T6" fmla="*/ 41 w 193"/>
                    <a:gd name="T7" fmla="*/ 18 h 63"/>
                    <a:gd name="T8" fmla="*/ 55 w 193"/>
                    <a:gd name="T9" fmla="*/ 12 h 63"/>
                    <a:gd name="T10" fmla="*/ 84 w 193"/>
                    <a:gd name="T11" fmla="*/ 21 h 63"/>
                    <a:gd name="T12" fmla="*/ 97 w 193"/>
                    <a:gd name="T13" fmla="*/ 14 h 63"/>
                    <a:gd name="T14" fmla="*/ 137 w 193"/>
                    <a:gd name="T15" fmla="*/ 10 h 63"/>
                    <a:gd name="T16" fmla="*/ 144 w 193"/>
                    <a:gd name="T17" fmla="*/ 19 h 63"/>
                    <a:gd name="T18" fmla="*/ 160 w 193"/>
                    <a:gd name="T19" fmla="*/ 17 h 63"/>
                    <a:gd name="T20" fmla="*/ 190 w 193"/>
                    <a:gd name="T21" fmla="*/ 26 h 63"/>
                    <a:gd name="T22" fmla="*/ 192 w 193"/>
                    <a:gd name="T23" fmla="*/ 33 h 63"/>
                    <a:gd name="T24" fmla="*/ 159 w 193"/>
                    <a:gd name="T25" fmla="*/ 38 h 63"/>
                    <a:gd name="T26" fmla="*/ 150 w 193"/>
                    <a:gd name="T27" fmla="*/ 34 h 63"/>
                    <a:gd name="T28" fmla="*/ 133 w 193"/>
                    <a:gd name="T29" fmla="*/ 36 h 63"/>
                    <a:gd name="T30" fmla="*/ 114 w 193"/>
                    <a:gd name="T31" fmla="*/ 44 h 63"/>
                    <a:gd name="T32" fmla="*/ 105 w 193"/>
                    <a:gd name="T33" fmla="*/ 45 h 63"/>
                    <a:gd name="T34" fmla="*/ 98 w 193"/>
                    <a:gd name="T35" fmla="*/ 38 h 63"/>
                    <a:gd name="T36" fmla="*/ 87 w 193"/>
                    <a:gd name="T37" fmla="*/ 62 h 63"/>
                    <a:gd name="T38" fmla="*/ 74 w 193"/>
                    <a:gd name="T39" fmla="*/ 62 h 63"/>
                    <a:gd name="T40" fmla="*/ 69 w 193"/>
                    <a:gd name="T41" fmla="*/ 53 h 63"/>
                    <a:gd name="T42" fmla="*/ 44 w 193"/>
                    <a:gd name="T43" fmla="*/ 49 h 63"/>
                    <a:gd name="T44" fmla="*/ 31 w 193"/>
                    <a:gd name="T45" fmla="*/ 42 h 63"/>
                    <a:gd name="T46" fmla="*/ 10 w 193"/>
                    <a:gd name="T47" fmla="*/ 44 h 63"/>
                    <a:gd name="T48" fmla="*/ 0 w 193"/>
                    <a:gd name="T49" fmla="*/ 34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93" h="63">
                      <a:moveTo>
                        <a:pt x="0" y="34"/>
                      </a:moveTo>
                      <a:lnTo>
                        <a:pt x="43" y="0"/>
                      </a:lnTo>
                      <a:lnTo>
                        <a:pt x="35" y="14"/>
                      </a:lnTo>
                      <a:lnTo>
                        <a:pt x="41" y="18"/>
                      </a:lnTo>
                      <a:lnTo>
                        <a:pt x="55" y="12"/>
                      </a:lnTo>
                      <a:lnTo>
                        <a:pt x="84" y="21"/>
                      </a:lnTo>
                      <a:lnTo>
                        <a:pt x="97" y="14"/>
                      </a:lnTo>
                      <a:lnTo>
                        <a:pt x="137" y="10"/>
                      </a:lnTo>
                      <a:lnTo>
                        <a:pt x="144" y="19"/>
                      </a:lnTo>
                      <a:lnTo>
                        <a:pt x="160" y="17"/>
                      </a:lnTo>
                      <a:lnTo>
                        <a:pt x="190" y="26"/>
                      </a:lnTo>
                      <a:lnTo>
                        <a:pt x="192" y="33"/>
                      </a:lnTo>
                      <a:lnTo>
                        <a:pt x="159" y="38"/>
                      </a:lnTo>
                      <a:lnTo>
                        <a:pt x="150" y="34"/>
                      </a:lnTo>
                      <a:lnTo>
                        <a:pt x="133" y="36"/>
                      </a:lnTo>
                      <a:lnTo>
                        <a:pt x="114" y="44"/>
                      </a:lnTo>
                      <a:lnTo>
                        <a:pt x="105" y="45"/>
                      </a:lnTo>
                      <a:lnTo>
                        <a:pt x="98" y="38"/>
                      </a:lnTo>
                      <a:lnTo>
                        <a:pt x="87" y="62"/>
                      </a:lnTo>
                      <a:lnTo>
                        <a:pt x="74" y="62"/>
                      </a:lnTo>
                      <a:lnTo>
                        <a:pt x="69" y="53"/>
                      </a:lnTo>
                      <a:lnTo>
                        <a:pt x="44" y="49"/>
                      </a:lnTo>
                      <a:lnTo>
                        <a:pt x="31" y="42"/>
                      </a:lnTo>
                      <a:lnTo>
                        <a:pt x="10" y="44"/>
                      </a:lnTo>
                      <a:lnTo>
                        <a:pt x="0" y="34"/>
                      </a:lnTo>
                    </a:path>
                  </a:pathLst>
                </a:custGeom>
                <a:solidFill>
                  <a:srgbClr val="9F3F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07" name="Freeform 495"/>
                <p:cNvSpPr>
                  <a:spLocks/>
                </p:cNvSpPr>
                <p:nvPr/>
              </p:nvSpPr>
              <p:spPr bwMode="auto">
                <a:xfrm>
                  <a:off x="2800" y="901"/>
                  <a:ext cx="139" cy="139"/>
                </a:xfrm>
                <a:custGeom>
                  <a:avLst/>
                  <a:gdLst>
                    <a:gd name="T0" fmla="*/ 35 w 139"/>
                    <a:gd name="T1" fmla="*/ 6 h 139"/>
                    <a:gd name="T2" fmla="*/ 40 w 139"/>
                    <a:gd name="T3" fmla="*/ 14 h 139"/>
                    <a:gd name="T4" fmla="*/ 30 w 139"/>
                    <a:gd name="T5" fmla="*/ 20 h 139"/>
                    <a:gd name="T6" fmla="*/ 30 w 139"/>
                    <a:gd name="T7" fmla="*/ 41 h 139"/>
                    <a:gd name="T8" fmla="*/ 25 w 139"/>
                    <a:gd name="T9" fmla="*/ 27 h 139"/>
                    <a:gd name="T10" fmla="*/ 5 w 139"/>
                    <a:gd name="T11" fmla="*/ 41 h 139"/>
                    <a:gd name="T12" fmla="*/ 0 w 139"/>
                    <a:gd name="T13" fmla="*/ 80 h 139"/>
                    <a:gd name="T14" fmla="*/ 13 w 139"/>
                    <a:gd name="T15" fmla="*/ 100 h 139"/>
                    <a:gd name="T16" fmla="*/ 14 w 139"/>
                    <a:gd name="T17" fmla="*/ 110 h 139"/>
                    <a:gd name="T18" fmla="*/ 15 w 139"/>
                    <a:gd name="T19" fmla="*/ 118 h 139"/>
                    <a:gd name="T20" fmla="*/ 14 w 139"/>
                    <a:gd name="T21" fmla="*/ 125 h 139"/>
                    <a:gd name="T22" fmla="*/ 12 w 139"/>
                    <a:gd name="T23" fmla="*/ 138 h 139"/>
                    <a:gd name="T24" fmla="*/ 66 w 139"/>
                    <a:gd name="T25" fmla="*/ 136 h 139"/>
                    <a:gd name="T26" fmla="*/ 137 w 139"/>
                    <a:gd name="T27" fmla="*/ 131 h 139"/>
                    <a:gd name="T28" fmla="*/ 124 w 139"/>
                    <a:gd name="T29" fmla="*/ 128 h 139"/>
                    <a:gd name="T30" fmla="*/ 117 w 139"/>
                    <a:gd name="T31" fmla="*/ 121 h 139"/>
                    <a:gd name="T32" fmla="*/ 128 w 139"/>
                    <a:gd name="T33" fmla="*/ 115 h 139"/>
                    <a:gd name="T34" fmla="*/ 128 w 139"/>
                    <a:gd name="T35" fmla="*/ 107 h 139"/>
                    <a:gd name="T36" fmla="*/ 123 w 139"/>
                    <a:gd name="T37" fmla="*/ 100 h 139"/>
                    <a:gd name="T38" fmla="*/ 128 w 139"/>
                    <a:gd name="T39" fmla="*/ 96 h 139"/>
                    <a:gd name="T40" fmla="*/ 138 w 139"/>
                    <a:gd name="T41" fmla="*/ 96 h 139"/>
                    <a:gd name="T42" fmla="*/ 136 w 139"/>
                    <a:gd name="T43" fmla="*/ 77 h 139"/>
                    <a:gd name="T44" fmla="*/ 133 w 139"/>
                    <a:gd name="T45" fmla="*/ 66 h 139"/>
                    <a:gd name="T46" fmla="*/ 128 w 139"/>
                    <a:gd name="T47" fmla="*/ 59 h 139"/>
                    <a:gd name="T48" fmla="*/ 122 w 139"/>
                    <a:gd name="T49" fmla="*/ 54 h 139"/>
                    <a:gd name="T50" fmla="*/ 113 w 139"/>
                    <a:gd name="T51" fmla="*/ 53 h 139"/>
                    <a:gd name="T52" fmla="*/ 104 w 139"/>
                    <a:gd name="T53" fmla="*/ 53 h 139"/>
                    <a:gd name="T54" fmla="*/ 95 w 139"/>
                    <a:gd name="T55" fmla="*/ 62 h 139"/>
                    <a:gd name="T56" fmla="*/ 90 w 139"/>
                    <a:gd name="T57" fmla="*/ 65 h 139"/>
                    <a:gd name="T58" fmla="*/ 86 w 139"/>
                    <a:gd name="T59" fmla="*/ 66 h 139"/>
                    <a:gd name="T60" fmla="*/ 81 w 139"/>
                    <a:gd name="T61" fmla="*/ 64 h 139"/>
                    <a:gd name="T62" fmla="*/ 80 w 139"/>
                    <a:gd name="T63" fmla="*/ 60 h 139"/>
                    <a:gd name="T64" fmla="*/ 81 w 139"/>
                    <a:gd name="T65" fmla="*/ 57 h 139"/>
                    <a:gd name="T66" fmla="*/ 85 w 139"/>
                    <a:gd name="T67" fmla="*/ 54 h 139"/>
                    <a:gd name="T68" fmla="*/ 89 w 139"/>
                    <a:gd name="T69" fmla="*/ 53 h 139"/>
                    <a:gd name="T70" fmla="*/ 93 w 139"/>
                    <a:gd name="T71" fmla="*/ 52 h 139"/>
                    <a:gd name="T72" fmla="*/ 93 w 139"/>
                    <a:gd name="T73" fmla="*/ 47 h 139"/>
                    <a:gd name="T74" fmla="*/ 103 w 139"/>
                    <a:gd name="T75" fmla="*/ 41 h 139"/>
                    <a:gd name="T76" fmla="*/ 93 w 139"/>
                    <a:gd name="T77" fmla="*/ 23 h 139"/>
                    <a:gd name="T78" fmla="*/ 93 w 139"/>
                    <a:gd name="T79" fmla="*/ 15 h 139"/>
                    <a:gd name="T80" fmla="*/ 75 w 139"/>
                    <a:gd name="T81" fmla="*/ 11 h 139"/>
                    <a:gd name="T82" fmla="*/ 50 w 139"/>
                    <a:gd name="T83" fmla="*/ 0 h 139"/>
                    <a:gd name="T84" fmla="*/ 35 w 139"/>
                    <a:gd name="T85" fmla="*/ 6 h 1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139" h="139">
                      <a:moveTo>
                        <a:pt x="35" y="6"/>
                      </a:moveTo>
                      <a:lnTo>
                        <a:pt x="40" y="14"/>
                      </a:lnTo>
                      <a:lnTo>
                        <a:pt x="30" y="20"/>
                      </a:lnTo>
                      <a:lnTo>
                        <a:pt x="30" y="41"/>
                      </a:lnTo>
                      <a:lnTo>
                        <a:pt x="25" y="27"/>
                      </a:lnTo>
                      <a:lnTo>
                        <a:pt x="5" y="41"/>
                      </a:lnTo>
                      <a:lnTo>
                        <a:pt x="0" y="80"/>
                      </a:lnTo>
                      <a:lnTo>
                        <a:pt x="13" y="100"/>
                      </a:lnTo>
                      <a:lnTo>
                        <a:pt x="14" y="110"/>
                      </a:lnTo>
                      <a:lnTo>
                        <a:pt x="15" y="118"/>
                      </a:lnTo>
                      <a:lnTo>
                        <a:pt x="14" y="125"/>
                      </a:lnTo>
                      <a:lnTo>
                        <a:pt x="12" y="138"/>
                      </a:lnTo>
                      <a:lnTo>
                        <a:pt x="66" y="136"/>
                      </a:lnTo>
                      <a:lnTo>
                        <a:pt x="137" y="131"/>
                      </a:lnTo>
                      <a:lnTo>
                        <a:pt x="124" y="128"/>
                      </a:lnTo>
                      <a:lnTo>
                        <a:pt x="117" y="121"/>
                      </a:lnTo>
                      <a:lnTo>
                        <a:pt x="128" y="115"/>
                      </a:lnTo>
                      <a:lnTo>
                        <a:pt x="128" y="107"/>
                      </a:lnTo>
                      <a:lnTo>
                        <a:pt x="123" y="100"/>
                      </a:lnTo>
                      <a:lnTo>
                        <a:pt x="128" y="96"/>
                      </a:lnTo>
                      <a:lnTo>
                        <a:pt x="138" y="96"/>
                      </a:lnTo>
                      <a:lnTo>
                        <a:pt x="136" y="77"/>
                      </a:lnTo>
                      <a:lnTo>
                        <a:pt x="133" y="66"/>
                      </a:lnTo>
                      <a:lnTo>
                        <a:pt x="128" y="59"/>
                      </a:lnTo>
                      <a:lnTo>
                        <a:pt x="122" y="54"/>
                      </a:lnTo>
                      <a:lnTo>
                        <a:pt x="113" y="53"/>
                      </a:lnTo>
                      <a:lnTo>
                        <a:pt x="104" y="53"/>
                      </a:lnTo>
                      <a:lnTo>
                        <a:pt x="95" y="62"/>
                      </a:lnTo>
                      <a:lnTo>
                        <a:pt x="90" y="65"/>
                      </a:lnTo>
                      <a:lnTo>
                        <a:pt x="86" y="66"/>
                      </a:lnTo>
                      <a:lnTo>
                        <a:pt x="81" y="64"/>
                      </a:lnTo>
                      <a:lnTo>
                        <a:pt x="80" y="60"/>
                      </a:lnTo>
                      <a:lnTo>
                        <a:pt x="81" y="57"/>
                      </a:lnTo>
                      <a:lnTo>
                        <a:pt x="85" y="54"/>
                      </a:lnTo>
                      <a:lnTo>
                        <a:pt x="89" y="53"/>
                      </a:lnTo>
                      <a:lnTo>
                        <a:pt x="93" y="52"/>
                      </a:lnTo>
                      <a:lnTo>
                        <a:pt x="93" y="47"/>
                      </a:lnTo>
                      <a:lnTo>
                        <a:pt x="103" y="41"/>
                      </a:lnTo>
                      <a:lnTo>
                        <a:pt x="93" y="23"/>
                      </a:lnTo>
                      <a:lnTo>
                        <a:pt x="93" y="15"/>
                      </a:lnTo>
                      <a:lnTo>
                        <a:pt x="75" y="11"/>
                      </a:lnTo>
                      <a:lnTo>
                        <a:pt x="50" y="0"/>
                      </a:lnTo>
                      <a:lnTo>
                        <a:pt x="35" y="6"/>
                      </a:lnTo>
                    </a:path>
                  </a:pathLst>
                </a:custGeom>
                <a:solidFill>
                  <a:srgbClr val="9F3F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08" name="Freeform 496"/>
                <p:cNvSpPr>
                  <a:spLocks/>
                </p:cNvSpPr>
                <p:nvPr/>
              </p:nvSpPr>
              <p:spPr bwMode="auto">
                <a:xfrm>
                  <a:off x="2650" y="1025"/>
                  <a:ext cx="151" cy="183"/>
                </a:xfrm>
                <a:custGeom>
                  <a:avLst/>
                  <a:gdLst>
                    <a:gd name="T0" fmla="*/ 28 w 151"/>
                    <a:gd name="T1" fmla="*/ 10 h 183"/>
                    <a:gd name="T2" fmla="*/ 114 w 151"/>
                    <a:gd name="T3" fmla="*/ 0 h 183"/>
                    <a:gd name="T4" fmla="*/ 127 w 151"/>
                    <a:gd name="T5" fmla="*/ 22 h 183"/>
                    <a:gd name="T6" fmla="*/ 145 w 151"/>
                    <a:gd name="T7" fmla="*/ 115 h 183"/>
                    <a:gd name="T8" fmla="*/ 150 w 151"/>
                    <a:gd name="T9" fmla="*/ 128 h 183"/>
                    <a:gd name="T10" fmla="*/ 136 w 151"/>
                    <a:gd name="T11" fmla="*/ 153 h 183"/>
                    <a:gd name="T12" fmla="*/ 136 w 151"/>
                    <a:gd name="T13" fmla="*/ 170 h 183"/>
                    <a:gd name="T14" fmla="*/ 121 w 151"/>
                    <a:gd name="T15" fmla="*/ 168 h 183"/>
                    <a:gd name="T16" fmla="*/ 122 w 151"/>
                    <a:gd name="T17" fmla="*/ 182 h 183"/>
                    <a:gd name="T18" fmla="*/ 105 w 151"/>
                    <a:gd name="T19" fmla="*/ 176 h 183"/>
                    <a:gd name="T20" fmla="*/ 97 w 151"/>
                    <a:gd name="T21" fmla="*/ 178 h 183"/>
                    <a:gd name="T22" fmla="*/ 85 w 151"/>
                    <a:gd name="T23" fmla="*/ 177 h 183"/>
                    <a:gd name="T24" fmla="*/ 76 w 151"/>
                    <a:gd name="T25" fmla="*/ 155 h 183"/>
                    <a:gd name="T26" fmla="*/ 58 w 151"/>
                    <a:gd name="T27" fmla="*/ 148 h 183"/>
                    <a:gd name="T28" fmla="*/ 58 w 151"/>
                    <a:gd name="T29" fmla="*/ 125 h 183"/>
                    <a:gd name="T30" fmla="*/ 41 w 151"/>
                    <a:gd name="T31" fmla="*/ 128 h 183"/>
                    <a:gd name="T32" fmla="*/ 31 w 151"/>
                    <a:gd name="T33" fmla="*/ 111 h 183"/>
                    <a:gd name="T34" fmla="*/ 0 w 151"/>
                    <a:gd name="T35" fmla="*/ 91 h 183"/>
                    <a:gd name="T36" fmla="*/ 23 w 151"/>
                    <a:gd name="T37" fmla="*/ 59 h 183"/>
                    <a:gd name="T38" fmla="*/ 16 w 151"/>
                    <a:gd name="T39" fmla="*/ 45 h 183"/>
                    <a:gd name="T40" fmla="*/ 39 w 151"/>
                    <a:gd name="T41" fmla="*/ 42 h 183"/>
                    <a:gd name="T42" fmla="*/ 41 w 151"/>
                    <a:gd name="T43" fmla="*/ 21 h 183"/>
                    <a:gd name="T44" fmla="*/ 28 w 151"/>
                    <a:gd name="T45" fmla="*/ 10 h 1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1" h="183">
                      <a:moveTo>
                        <a:pt x="28" y="10"/>
                      </a:moveTo>
                      <a:lnTo>
                        <a:pt x="114" y="0"/>
                      </a:lnTo>
                      <a:lnTo>
                        <a:pt x="127" y="22"/>
                      </a:lnTo>
                      <a:lnTo>
                        <a:pt x="145" y="115"/>
                      </a:lnTo>
                      <a:lnTo>
                        <a:pt x="150" y="128"/>
                      </a:lnTo>
                      <a:lnTo>
                        <a:pt x="136" y="153"/>
                      </a:lnTo>
                      <a:lnTo>
                        <a:pt x="136" y="170"/>
                      </a:lnTo>
                      <a:lnTo>
                        <a:pt x="121" y="168"/>
                      </a:lnTo>
                      <a:lnTo>
                        <a:pt x="122" y="182"/>
                      </a:lnTo>
                      <a:lnTo>
                        <a:pt x="105" y="176"/>
                      </a:lnTo>
                      <a:lnTo>
                        <a:pt x="97" y="178"/>
                      </a:lnTo>
                      <a:lnTo>
                        <a:pt x="85" y="177"/>
                      </a:lnTo>
                      <a:lnTo>
                        <a:pt x="76" y="155"/>
                      </a:lnTo>
                      <a:lnTo>
                        <a:pt x="58" y="148"/>
                      </a:lnTo>
                      <a:lnTo>
                        <a:pt x="58" y="125"/>
                      </a:lnTo>
                      <a:lnTo>
                        <a:pt x="41" y="128"/>
                      </a:lnTo>
                      <a:lnTo>
                        <a:pt x="31" y="111"/>
                      </a:lnTo>
                      <a:lnTo>
                        <a:pt x="0" y="91"/>
                      </a:lnTo>
                      <a:lnTo>
                        <a:pt x="23" y="59"/>
                      </a:lnTo>
                      <a:lnTo>
                        <a:pt x="16" y="45"/>
                      </a:lnTo>
                      <a:lnTo>
                        <a:pt x="39" y="42"/>
                      </a:lnTo>
                      <a:lnTo>
                        <a:pt x="41" y="21"/>
                      </a:lnTo>
                      <a:lnTo>
                        <a:pt x="28" y="10"/>
                      </a:lnTo>
                    </a:path>
                  </a:pathLst>
                </a:custGeom>
                <a:solidFill>
                  <a:srgbClr val="7F5F3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09" name="Freeform 497"/>
                <p:cNvSpPr>
                  <a:spLocks/>
                </p:cNvSpPr>
                <p:nvPr/>
              </p:nvSpPr>
              <p:spPr bwMode="auto">
                <a:xfrm>
                  <a:off x="2518" y="1098"/>
                  <a:ext cx="238" cy="148"/>
                </a:xfrm>
                <a:custGeom>
                  <a:avLst/>
                  <a:gdLst>
                    <a:gd name="T0" fmla="*/ 0 w 238"/>
                    <a:gd name="T1" fmla="*/ 5 h 148"/>
                    <a:gd name="T2" fmla="*/ 104 w 238"/>
                    <a:gd name="T3" fmla="*/ 0 h 148"/>
                    <a:gd name="T4" fmla="*/ 126 w 238"/>
                    <a:gd name="T5" fmla="*/ 0 h 148"/>
                    <a:gd name="T6" fmla="*/ 142 w 238"/>
                    <a:gd name="T7" fmla="*/ 4 h 148"/>
                    <a:gd name="T8" fmla="*/ 133 w 238"/>
                    <a:gd name="T9" fmla="*/ 17 h 148"/>
                    <a:gd name="T10" fmla="*/ 164 w 238"/>
                    <a:gd name="T11" fmla="*/ 38 h 148"/>
                    <a:gd name="T12" fmla="*/ 173 w 238"/>
                    <a:gd name="T13" fmla="*/ 55 h 148"/>
                    <a:gd name="T14" fmla="*/ 191 w 238"/>
                    <a:gd name="T15" fmla="*/ 51 h 148"/>
                    <a:gd name="T16" fmla="*/ 191 w 238"/>
                    <a:gd name="T17" fmla="*/ 76 h 148"/>
                    <a:gd name="T18" fmla="*/ 209 w 238"/>
                    <a:gd name="T19" fmla="*/ 83 h 148"/>
                    <a:gd name="T20" fmla="*/ 217 w 238"/>
                    <a:gd name="T21" fmla="*/ 105 h 148"/>
                    <a:gd name="T22" fmla="*/ 230 w 238"/>
                    <a:gd name="T23" fmla="*/ 107 h 148"/>
                    <a:gd name="T24" fmla="*/ 237 w 238"/>
                    <a:gd name="T25" fmla="*/ 116 h 148"/>
                    <a:gd name="T26" fmla="*/ 221 w 238"/>
                    <a:gd name="T27" fmla="*/ 129 h 148"/>
                    <a:gd name="T28" fmla="*/ 216 w 238"/>
                    <a:gd name="T29" fmla="*/ 143 h 148"/>
                    <a:gd name="T30" fmla="*/ 193 w 238"/>
                    <a:gd name="T31" fmla="*/ 147 h 148"/>
                    <a:gd name="T32" fmla="*/ 199 w 238"/>
                    <a:gd name="T33" fmla="*/ 131 h 148"/>
                    <a:gd name="T34" fmla="*/ 110 w 238"/>
                    <a:gd name="T35" fmla="*/ 137 h 148"/>
                    <a:gd name="T36" fmla="*/ 46 w 238"/>
                    <a:gd name="T37" fmla="*/ 143 h 148"/>
                    <a:gd name="T38" fmla="*/ 43 w 238"/>
                    <a:gd name="T39" fmla="*/ 127 h 148"/>
                    <a:gd name="T40" fmla="*/ 38 w 238"/>
                    <a:gd name="T41" fmla="*/ 80 h 148"/>
                    <a:gd name="T42" fmla="*/ 37 w 238"/>
                    <a:gd name="T43" fmla="*/ 54 h 148"/>
                    <a:gd name="T44" fmla="*/ 16 w 238"/>
                    <a:gd name="T45" fmla="*/ 43 h 148"/>
                    <a:gd name="T46" fmla="*/ 24 w 238"/>
                    <a:gd name="T47" fmla="*/ 32 h 148"/>
                    <a:gd name="T48" fmla="*/ 14 w 238"/>
                    <a:gd name="T49" fmla="*/ 26 h 148"/>
                    <a:gd name="T50" fmla="*/ 0 w 238"/>
                    <a:gd name="T51" fmla="*/ 5 h 1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38" h="148">
                      <a:moveTo>
                        <a:pt x="0" y="5"/>
                      </a:moveTo>
                      <a:lnTo>
                        <a:pt x="104" y="0"/>
                      </a:lnTo>
                      <a:lnTo>
                        <a:pt x="126" y="0"/>
                      </a:lnTo>
                      <a:lnTo>
                        <a:pt x="142" y="4"/>
                      </a:lnTo>
                      <a:lnTo>
                        <a:pt x="133" y="17"/>
                      </a:lnTo>
                      <a:lnTo>
                        <a:pt x="164" y="38"/>
                      </a:lnTo>
                      <a:lnTo>
                        <a:pt x="173" y="55"/>
                      </a:lnTo>
                      <a:lnTo>
                        <a:pt x="191" y="51"/>
                      </a:lnTo>
                      <a:lnTo>
                        <a:pt x="191" y="76"/>
                      </a:lnTo>
                      <a:lnTo>
                        <a:pt x="209" y="83"/>
                      </a:lnTo>
                      <a:lnTo>
                        <a:pt x="217" y="105"/>
                      </a:lnTo>
                      <a:lnTo>
                        <a:pt x="230" y="107"/>
                      </a:lnTo>
                      <a:lnTo>
                        <a:pt x="237" y="116"/>
                      </a:lnTo>
                      <a:lnTo>
                        <a:pt x="221" y="129"/>
                      </a:lnTo>
                      <a:lnTo>
                        <a:pt x="216" y="143"/>
                      </a:lnTo>
                      <a:lnTo>
                        <a:pt x="193" y="147"/>
                      </a:lnTo>
                      <a:lnTo>
                        <a:pt x="199" y="131"/>
                      </a:lnTo>
                      <a:lnTo>
                        <a:pt x="110" y="137"/>
                      </a:lnTo>
                      <a:lnTo>
                        <a:pt x="46" y="143"/>
                      </a:lnTo>
                      <a:lnTo>
                        <a:pt x="43" y="127"/>
                      </a:lnTo>
                      <a:lnTo>
                        <a:pt x="38" y="80"/>
                      </a:lnTo>
                      <a:lnTo>
                        <a:pt x="37" y="54"/>
                      </a:lnTo>
                      <a:lnTo>
                        <a:pt x="16" y="43"/>
                      </a:lnTo>
                      <a:lnTo>
                        <a:pt x="24" y="32"/>
                      </a:lnTo>
                      <a:lnTo>
                        <a:pt x="14" y="26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00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10" name="Freeform 498"/>
                <p:cNvSpPr>
                  <a:spLocks/>
                </p:cNvSpPr>
                <p:nvPr/>
              </p:nvSpPr>
              <p:spPr bwMode="auto">
                <a:xfrm>
                  <a:off x="2777" y="1037"/>
                  <a:ext cx="117" cy="142"/>
                </a:xfrm>
                <a:custGeom>
                  <a:avLst/>
                  <a:gdLst>
                    <a:gd name="T0" fmla="*/ 0 w 117"/>
                    <a:gd name="T1" fmla="*/ 10 h 142"/>
                    <a:gd name="T2" fmla="*/ 14 w 117"/>
                    <a:gd name="T3" fmla="*/ 15 h 142"/>
                    <a:gd name="T4" fmla="*/ 26 w 117"/>
                    <a:gd name="T5" fmla="*/ 14 h 142"/>
                    <a:gd name="T6" fmla="*/ 31 w 117"/>
                    <a:gd name="T7" fmla="*/ 11 h 142"/>
                    <a:gd name="T8" fmla="*/ 34 w 117"/>
                    <a:gd name="T9" fmla="*/ 3 h 142"/>
                    <a:gd name="T10" fmla="*/ 90 w 117"/>
                    <a:gd name="T11" fmla="*/ 0 h 142"/>
                    <a:gd name="T12" fmla="*/ 116 w 117"/>
                    <a:gd name="T13" fmla="*/ 100 h 142"/>
                    <a:gd name="T14" fmla="*/ 114 w 117"/>
                    <a:gd name="T15" fmla="*/ 99 h 142"/>
                    <a:gd name="T16" fmla="*/ 95 w 117"/>
                    <a:gd name="T17" fmla="*/ 104 h 142"/>
                    <a:gd name="T18" fmla="*/ 81 w 117"/>
                    <a:gd name="T19" fmla="*/ 131 h 142"/>
                    <a:gd name="T20" fmla="*/ 61 w 117"/>
                    <a:gd name="T21" fmla="*/ 127 h 142"/>
                    <a:gd name="T22" fmla="*/ 38 w 117"/>
                    <a:gd name="T23" fmla="*/ 137 h 142"/>
                    <a:gd name="T24" fmla="*/ 8 w 117"/>
                    <a:gd name="T25" fmla="*/ 141 h 142"/>
                    <a:gd name="T26" fmla="*/ 21 w 117"/>
                    <a:gd name="T27" fmla="*/ 115 h 142"/>
                    <a:gd name="T28" fmla="*/ 15 w 117"/>
                    <a:gd name="T29" fmla="*/ 100 h 142"/>
                    <a:gd name="T30" fmla="*/ 0 w 117"/>
                    <a:gd name="T31" fmla="*/ 10 h 1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17" h="142">
                      <a:moveTo>
                        <a:pt x="0" y="10"/>
                      </a:moveTo>
                      <a:lnTo>
                        <a:pt x="14" y="15"/>
                      </a:lnTo>
                      <a:lnTo>
                        <a:pt x="26" y="14"/>
                      </a:lnTo>
                      <a:lnTo>
                        <a:pt x="31" y="11"/>
                      </a:lnTo>
                      <a:lnTo>
                        <a:pt x="34" y="3"/>
                      </a:lnTo>
                      <a:lnTo>
                        <a:pt x="90" y="0"/>
                      </a:lnTo>
                      <a:lnTo>
                        <a:pt x="116" y="100"/>
                      </a:lnTo>
                      <a:lnTo>
                        <a:pt x="114" y="99"/>
                      </a:lnTo>
                      <a:lnTo>
                        <a:pt x="95" y="104"/>
                      </a:lnTo>
                      <a:lnTo>
                        <a:pt x="81" y="131"/>
                      </a:lnTo>
                      <a:lnTo>
                        <a:pt x="61" y="127"/>
                      </a:lnTo>
                      <a:lnTo>
                        <a:pt x="38" y="137"/>
                      </a:lnTo>
                      <a:lnTo>
                        <a:pt x="8" y="141"/>
                      </a:lnTo>
                      <a:lnTo>
                        <a:pt x="21" y="115"/>
                      </a:lnTo>
                      <a:lnTo>
                        <a:pt x="15" y="100"/>
                      </a:lnTo>
                      <a:lnTo>
                        <a:pt x="0" y="10"/>
                      </a:lnTo>
                    </a:path>
                  </a:pathLst>
                </a:custGeom>
                <a:solidFill>
                  <a:srgbClr val="007F9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11" name="Freeform 499"/>
                <p:cNvSpPr>
                  <a:spLocks/>
                </p:cNvSpPr>
                <p:nvPr/>
              </p:nvSpPr>
              <p:spPr bwMode="auto">
                <a:xfrm>
                  <a:off x="2866" y="1009"/>
                  <a:ext cx="151" cy="128"/>
                </a:xfrm>
                <a:custGeom>
                  <a:avLst/>
                  <a:gdLst>
                    <a:gd name="T0" fmla="*/ 0 w 151"/>
                    <a:gd name="T1" fmla="*/ 29 h 128"/>
                    <a:gd name="T2" fmla="*/ 68 w 151"/>
                    <a:gd name="T3" fmla="*/ 24 h 128"/>
                    <a:gd name="T4" fmla="*/ 82 w 151"/>
                    <a:gd name="T5" fmla="*/ 26 h 128"/>
                    <a:gd name="T6" fmla="*/ 114 w 151"/>
                    <a:gd name="T7" fmla="*/ 15 h 128"/>
                    <a:gd name="T8" fmla="*/ 121 w 151"/>
                    <a:gd name="T9" fmla="*/ 5 h 128"/>
                    <a:gd name="T10" fmla="*/ 140 w 151"/>
                    <a:gd name="T11" fmla="*/ 0 h 128"/>
                    <a:gd name="T12" fmla="*/ 150 w 151"/>
                    <a:gd name="T13" fmla="*/ 48 h 128"/>
                    <a:gd name="T14" fmla="*/ 142 w 151"/>
                    <a:gd name="T15" fmla="*/ 53 h 128"/>
                    <a:gd name="T16" fmla="*/ 144 w 151"/>
                    <a:gd name="T17" fmla="*/ 87 h 128"/>
                    <a:gd name="T18" fmla="*/ 129 w 151"/>
                    <a:gd name="T19" fmla="*/ 89 h 128"/>
                    <a:gd name="T20" fmla="*/ 121 w 151"/>
                    <a:gd name="T21" fmla="*/ 108 h 128"/>
                    <a:gd name="T22" fmla="*/ 109 w 151"/>
                    <a:gd name="T23" fmla="*/ 106 h 128"/>
                    <a:gd name="T24" fmla="*/ 105 w 151"/>
                    <a:gd name="T25" fmla="*/ 127 h 128"/>
                    <a:gd name="T26" fmla="*/ 88 w 151"/>
                    <a:gd name="T27" fmla="*/ 118 h 128"/>
                    <a:gd name="T28" fmla="*/ 55 w 151"/>
                    <a:gd name="T29" fmla="*/ 124 h 128"/>
                    <a:gd name="T30" fmla="*/ 41 w 151"/>
                    <a:gd name="T31" fmla="*/ 116 h 128"/>
                    <a:gd name="T32" fmla="*/ 22 w 151"/>
                    <a:gd name="T33" fmla="*/ 115 h 128"/>
                    <a:gd name="T34" fmla="*/ 12 w 151"/>
                    <a:gd name="T35" fmla="*/ 79 h 128"/>
                    <a:gd name="T36" fmla="*/ 0 w 151"/>
                    <a:gd name="T37" fmla="*/ 29 h 1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51" h="128">
                      <a:moveTo>
                        <a:pt x="0" y="29"/>
                      </a:moveTo>
                      <a:lnTo>
                        <a:pt x="68" y="24"/>
                      </a:lnTo>
                      <a:lnTo>
                        <a:pt x="82" y="26"/>
                      </a:lnTo>
                      <a:lnTo>
                        <a:pt x="114" y="15"/>
                      </a:lnTo>
                      <a:lnTo>
                        <a:pt x="121" y="5"/>
                      </a:lnTo>
                      <a:lnTo>
                        <a:pt x="140" y="0"/>
                      </a:lnTo>
                      <a:lnTo>
                        <a:pt x="150" y="48"/>
                      </a:lnTo>
                      <a:lnTo>
                        <a:pt x="142" y="53"/>
                      </a:lnTo>
                      <a:lnTo>
                        <a:pt x="144" y="87"/>
                      </a:lnTo>
                      <a:lnTo>
                        <a:pt x="129" y="89"/>
                      </a:lnTo>
                      <a:lnTo>
                        <a:pt x="121" y="108"/>
                      </a:lnTo>
                      <a:lnTo>
                        <a:pt x="109" y="106"/>
                      </a:lnTo>
                      <a:lnTo>
                        <a:pt x="105" y="127"/>
                      </a:lnTo>
                      <a:lnTo>
                        <a:pt x="88" y="118"/>
                      </a:lnTo>
                      <a:lnTo>
                        <a:pt x="55" y="124"/>
                      </a:lnTo>
                      <a:lnTo>
                        <a:pt x="41" y="116"/>
                      </a:lnTo>
                      <a:lnTo>
                        <a:pt x="22" y="115"/>
                      </a:lnTo>
                      <a:lnTo>
                        <a:pt x="12" y="79"/>
                      </a:lnTo>
                      <a:lnTo>
                        <a:pt x="0" y="29"/>
                      </a:lnTo>
                    </a:path>
                  </a:pathLst>
                </a:custGeom>
                <a:solidFill>
                  <a:srgbClr val="FF9F7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12" name="Freeform 500"/>
                <p:cNvSpPr>
                  <a:spLocks/>
                </p:cNvSpPr>
                <p:nvPr/>
              </p:nvSpPr>
              <p:spPr bwMode="auto">
                <a:xfrm>
                  <a:off x="2734" y="1125"/>
                  <a:ext cx="265" cy="108"/>
                </a:xfrm>
                <a:custGeom>
                  <a:avLst/>
                  <a:gdLst>
                    <a:gd name="T0" fmla="*/ 0 w 265"/>
                    <a:gd name="T1" fmla="*/ 107 h 108"/>
                    <a:gd name="T2" fmla="*/ 64 w 265"/>
                    <a:gd name="T3" fmla="*/ 100 h 108"/>
                    <a:gd name="T4" fmla="*/ 64 w 265"/>
                    <a:gd name="T5" fmla="*/ 96 h 108"/>
                    <a:gd name="T6" fmla="*/ 219 w 265"/>
                    <a:gd name="T7" fmla="*/ 80 h 108"/>
                    <a:gd name="T8" fmla="*/ 222 w 265"/>
                    <a:gd name="T9" fmla="*/ 72 h 108"/>
                    <a:gd name="T10" fmla="*/ 245 w 265"/>
                    <a:gd name="T11" fmla="*/ 66 h 108"/>
                    <a:gd name="T12" fmla="*/ 247 w 265"/>
                    <a:gd name="T13" fmla="*/ 57 h 108"/>
                    <a:gd name="T14" fmla="*/ 257 w 265"/>
                    <a:gd name="T15" fmla="*/ 54 h 108"/>
                    <a:gd name="T16" fmla="*/ 264 w 265"/>
                    <a:gd name="T17" fmla="*/ 42 h 108"/>
                    <a:gd name="T18" fmla="*/ 243 w 265"/>
                    <a:gd name="T19" fmla="*/ 29 h 108"/>
                    <a:gd name="T20" fmla="*/ 239 w 265"/>
                    <a:gd name="T21" fmla="*/ 12 h 108"/>
                    <a:gd name="T22" fmla="*/ 222 w 265"/>
                    <a:gd name="T23" fmla="*/ 3 h 108"/>
                    <a:gd name="T24" fmla="*/ 187 w 265"/>
                    <a:gd name="T25" fmla="*/ 8 h 108"/>
                    <a:gd name="T26" fmla="*/ 171 w 265"/>
                    <a:gd name="T27" fmla="*/ 0 h 108"/>
                    <a:gd name="T28" fmla="*/ 156 w 265"/>
                    <a:gd name="T29" fmla="*/ 0 h 108"/>
                    <a:gd name="T30" fmla="*/ 159 w 265"/>
                    <a:gd name="T31" fmla="*/ 12 h 108"/>
                    <a:gd name="T32" fmla="*/ 138 w 265"/>
                    <a:gd name="T33" fmla="*/ 18 h 108"/>
                    <a:gd name="T34" fmla="*/ 123 w 265"/>
                    <a:gd name="T35" fmla="*/ 45 h 108"/>
                    <a:gd name="T36" fmla="*/ 104 w 265"/>
                    <a:gd name="T37" fmla="*/ 40 h 108"/>
                    <a:gd name="T38" fmla="*/ 80 w 265"/>
                    <a:gd name="T39" fmla="*/ 50 h 108"/>
                    <a:gd name="T40" fmla="*/ 51 w 265"/>
                    <a:gd name="T41" fmla="*/ 54 h 108"/>
                    <a:gd name="T42" fmla="*/ 51 w 265"/>
                    <a:gd name="T43" fmla="*/ 69 h 108"/>
                    <a:gd name="T44" fmla="*/ 36 w 265"/>
                    <a:gd name="T45" fmla="*/ 69 h 108"/>
                    <a:gd name="T46" fmla="*/ 36 w 265"/>
                    <a:gd name="T47" fmla="*/ 82 h 108"/>
                    <a:gd name="T48" fmla="*/ 21 w 265"/>
                    <a:gd name="T49" fmla="*/ 77 h 108"/>
                    <a:gd name="T50" fmla="*/ 12 w 265"/>
                    <a:gd name="T51" fmla="*/ 79 h 108"/>
                    <a:gd name="T52" fmla="*/ 19 w 265"/>
                    <a:gd name="T53" fmla="*/ 88 h 108"/>
                    <a:gd name="T54" fmla="*/ 3 w 265"/>
                    <a:gd name="T55" fmla="*/ 100 h 108"/>
                    <a:gd name="T56" fmla="*/ 0 w 265"/>
                    <a:gd name="T57" fmla="*/ 107 h 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265" h="108">
                      <a:moveTo>
                        <a:pt x="0" y="107"/>
                      </a:moveTo>
                      <a:lnTo>
                        <a:pt x="64" y="100"/>
                      </a:lnTo>
                      <a:lnTo>
                        <a:pt x="64" y="96"/>
                      </a:lnTo>
                      <a:lnTo>
                        <a:pt x="219" y="80"/>
                      </a:lnTo>
                      <a:lnTo>
                        <a:pt x="222" y="72"/>
                      </a:lnTo>
                      <a:lnTo>
                        <a:pt x="245" y="66"/>
                      </a:lnTo>
                      <a:lnTo>
                        <a:pt x="247" y="57"/>
                      </a:lnTo>
                      <a:lnTo>
                        <a:pt x="257" y="54"/>
                      </a:lnTo>
                      <a:lnTo>
                        <a:pt x="264" y="42"/>
                      </a:lnTo>
                      <a:lnTo>
                        <a:pt x="243" y="29"/>
                      </a:lnTo>
                      <a:lnTo>
                        <a:pt x="239" y="12"/>
                      </a:lnTo>
                      <a:lnTo>
                        <a:pt x="222" y="3"/>
                      </a:lnTo>
                      <a:lnTo>
                        <a:pt x="187" y="8"/>
                      </a:lnTo>
                      <a:lnTo>
                        <a:pt x="171" y="0"/>
                      </a:lnTo>
                      <a:lnTo>
                        <a:pt x="156" y="0"/>
                      </a:lnTo>
                      <a:lnTo>
                        <a:pt x="159" y="12"/>
                      </a:lnTo>
                      <a:lnTo>
                        <a:pt x="138" y="18"/>
                      </a:lnTo>
                      <a:lnTo>
                        <a:pt x="123" y="45"/>
                      </a:lnTo>
                      <a:lnTo>
                        <a:pt x="104" y="40"/>
                      </a:lnTo>
                      <a:lnTo>
                        <a:pt x="80" y="50"/>
                      </a:lnTo>
                      <a:lnTo>
                        <a:pt x="51" y="54"/>
                      </a:lnTo>
                      <a:lnTo>
                        <a:pt x="51" y="69"/>
                      </a:lnTo>
                      <a:lnTo>
                        <a:pt x="36" y="69"/>
                      </a:lnTo>
                      <a:lnTo>
                        <a:pt x="36" y="82"/>
                      </a:lnTo>
                      <a:lnTo>
                        <a:pt x="21" y="77"/>
                      </a:lnTo>
                      <a:lnTo>
                        <a:pt x="12" y="79"/>
                      </a:lnTo>
                      <a:lnTo>
                        <a:pt x="19" y="88"/>
                      </a:lnTo>
                      <a:lnTo>
                        <a:pt x="3" y="100"/>
                      </a:lnTo>
                      <a:lnTo>
                        <a:pt x="0" y="107"/>
                      </a:lnTo>
                    </a:path>
                  </a:pathLst>
                </a:custGeom>
                <a:solidFill>
                  <a:srgbClr val="008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13" name="Freeform 501"/>
                <p:cNvSpPr>
                  <a:spLocks/>
                </p:cNvSpPr>
                <p:nvPr/>
              </p:nvSpPr>
              <p:spPr bwMode="auto">
                <a:xfrm>
                  <a:off x="2717" y="1194"/>
                  <a:ext cx="303" cy="82"/>
                </a:xfrm>
                <a:custGeom>
                  <a:avLst/>
                  <a:gdLst>
                    <a:gd name="T0" fmla="*/ 18 w 303"/>
                    <a:gd name="T1" fmla="*/ 37 h 82"/>
                    <a:gd name="T2" fmla="*/ 18 w 303"/>
                    <a:gd name="T3" fmla="*/ 38 h 82"/>
                    <a:gd name="T4" fmla="*/ 13 w 303"/>
                    <a:gd name="T5" fmla="*/ 46 h 82"/>
                    <a:gd name="T6" fmla="*/ 19 w 303"/>
                    <a:gd name="T7" fmla="*/ 56 h 82"/>
                    <a:gd name="T8" fmla="*/ 0 w 303"/>
                    <a:gd name="T9" fmla="*/ 65 h 82"/>
                    <a:gd name="T10" fmla="*/ 4 w 303"/>
                    <a:gd name="T11" fmla="*/ 81 h 82"/>
                    <a:gd name="T12" fmla="*/ 83 w 303"/>
                    <a:gd name="T13" fmla="*/ 76 h 82"/>
                    <a:gd name="T14" fmla="*/ 177 w 303"/>
                    <a:gd name="T15" fmla="*/ 68 h 82"/>
                    <a:gd name="T16" fmla="*/ 224 w 303"/>
                    <a:gd name="T17" fmla="*/ 62 h 82"/>
                    <a:gd name="T18" fmla="*/ 234 w 303"/>
                    <a:gd name="T19" fmla="*/ 41 h 82"/>
                    <a:gd name="T20" fmla="*/ 250 w 303"/>
                    <a:gd name="T21" fmla="*/ 40 h 82"/>
                    <a:gd name="T22" fmla="*/ 302 w 303"/>
                    <a:gd name="T23" fmla="*/ 0 h 82"/>
                    <a:gd name="T24" fmla="*/ 235 w 303"/>
                    <a:gd name="T25" fmla="*/ 10 h 82"/>
                    <a:gd name="T26" fmla="*/ 79 w 303"/>
                    <a:gd name="T27" fmla="*/ 27 h 82"/>
                    <a:gd name="T28" fmla="*/ 80 w 303"/>
                    <a:gd name="T29" fmla="*/ 31 h 82"/>
                    <a:gd name="T30" fmla="*/ 18 w 303"/>
                    <a:gd name="T31" fmla="*/ 37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303" h="82">
                      <a:moveTo>
                        <a:pt x="18" y="37"/>
                      </a:moveTo>
                      <a:lnTo>
                        <a:pt x="18" y="38"/>
                      </a:lnTo>
                      <a:lnTo>
                        <a:pt x="13" y="46"/>
                      </a:lnTo>
                      <a:lnTo>
                        <a:pt x="19" y="56"/>
                      </a:lnTo>
                      <a:lnTo>
                        <a:pt x="0" y="65"/>
                      </a:lnTo>
                      <a:lnTo>
                        <a:pt x="4" y="81"/>
                      </a:lnTo>
                      <a:lnTo>
                        <a:pt x="83" y="76"/>
                      </a:lnTo>
                      <a:lnTo>
                        <a:pt x="177" y="68"/>
                      </a:lnTo>
                      <a:lnTo>
                        <a:pt x="224" y="62"/>
                      </a:lnTo>
                      <a:lnTo>
                        <a:pt x="234" y="41"/>
                      </a:lnTo>
                      <a:lnTo>
                        <a:pt x="250" y="40"/>
                      </a:lnTo>
                      <a:lnTo>
                        <a:pt x="302" y="0"/>
                      </a:lnTo>
                      <a:lnTo>
                        <a:pt x="235" y="10"/>
                      </a:lnTo>
                      <a:lnTo>
                        <a:pt x="79" y="27"/>
                      </a:lnTo>
                      <a:lnTo>
                        <a:pt x="80" y="31"/>
                      </a:lnTo>
                      <a:lnTo>
                        <a:pt x="18" y="37"/>
                      </a:lnTo>
                    </a:path>
                  </a:pathLst>
                </a:custGeom>
                <a:solidFill>
                  <a:srgbClr val="DF9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14" name="Freeform 502"/>
                <p:cNvSpPr>
                  <a:spLocks/>
                </p:cNvSpPr>
                <p:nvPr/>
              </p:nvSpPr>
              <p:spPr bwMode="auto">
                <a:xfrm>
                  <a:off x="2688" y="1270"/>
                  <a:ext cx="125" cy="161"/>
                </a:xfrm>
                <a:custGeom>
                  <a:avLst/>
                  <a:gdLst>
                    <a:gd name="T0" fmla="*/ 35 w 125"/>
                    <a:gd name="T1" fmla="*/ 5 h 161"/>
                    <a:gd name="T2" fmla="*/ 16 w 125"/>
                    <a:gd name="T3" fmla="*/ 32 h 161"/>
                    <a:gd name="T4" fmla="*/ 0 w 125"/>
                    <a:gd name="T5" fmla="*/ 50 h 161"/>
                    <a:gd name="T6" fmla="*/ 5 w 125"/>
                    <a:gd name="T7" fmla="*/ 71 h 161"/>
                    <a:gd name="T8" fmla="*/ 25 w 125"/>
                    <a:gd name="T9" fmla="*/ 100 h 161"/>
                    <a:gd name="T10" fmla="*/ 10 w 125"/>
                    <a:gd name="T11" fmla="*/ 129 h 161"/>
                    <a:gd name="T12" fmla="*/ 3 w 125"/>
                    <a:gd name="T13" fmla="*/ 144 h 161"/>
                    <a:gd name="T14" fmla="*/ 76 w 125"/>
                    <a:gd name="T15" fmla="*/ 138 h 161"/>
                    <a:gd name="T16" fmla="*/ 79 w 125"/>
                    <a:gd name="T17" fmla="*/ 158 h 161"/>
                    <a:gd name="T18" fmla="*/ 94 w 125"/>
                    <a:gd name="T19" fmla="*/ 160 h 161"/>
                    <a:gd name="T20" fmla="*/ 98 w 125"/>
                    <a:gd name="T21" fmla="*/ 150 h 161"/>
                    <a:gd name="T22" fmla="*/ 124 w 125"/>
                    <a:gd name="T23" fmla="*/ 147 h 161"/>
                    <a:gd name="T24" fmla="*/ 118 w 125"/>
                    <a:gd name="T25" fmla="*/ 114 h 161"/>
                    <a:gd name="T26" fmla="*/ 117 w 125"/>
                    <a:gd name="T27" fmla="*/ 0 h 161"/>
                    <a:gd name="T28" fmla="*/ 35 w 125"/>
                    <a:gd name="T29" fmla="*/ 5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25" h="161">
                      <a:moveTo>
                        <a:pt x="35" y="5"/>
                      </a:moveTo>
                      <a:lnTo>
                        <a:pt x="16" y="32"/>
                      </a:lnTo>
                      <a:lnTo>
                        <a:pt x="0" y="50"/>
                      </a:lnTo>
                      <a:lnTo>
                        <a:pt x="5" y="71"/>
                      </a:lnTo>
                      <a:lnTo>
                        <a:pt x="25" y="100"/>
                      </a:lnTo>
                      <a:lnTo>
                        <a:pt x="10" y="129"/>
                      </a:lnTo>
                      <a:lnTo>
                        <a:pt x="3" y="144"/>
                      </a:lnTo>
                      <a:lnTo>
                        <a:pt x="76" y="138"/>
                      </a:lnTo>
                      <a:lnTo>
                        <a:pt x="79" y="158"/>
                      </a:lnTo>
                      <a:lnTo>
                        <a:pt x="94" y="160"/>
                      </a:lnTo>
                      <a:lnTo>
                        <a:pt x="98" y="150"/>
                      </a:lnTo>
                      <a:lnTo>
                        <a:pt x="124" y="147"/>
                      </a:lnTo>
                      <a:lnTo>
                        <a:pt x="118" y="114"/>
                      </a:lnTo>
                      <a:lnTo>
                        <a:pt x="117" y="0"/>
                      </a:lnTo>
                      <a:lnTo>
                        <a:pt x="35" y="5"/>
                      </a:lnTo>
                    </a:path>
                  </a:pathLst>
                </a:custGeom>
                <a:solidFill>
                  <a:srgbClr val="FF5FB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15" name="Freeform 503"/>
                <p:cNvSpPr>
                  <a:spLocks/>
                </p:cNvSpPr>
                <p:nvPr/>
              </p:nvSpPr>
              <p:spPr bwMode="auto">
                <a:xfrm>
                  <a:off x="2803" y="1262"/>
                  <a:ext cx="142" cy="162"/>
                </a:xfrm>
                <a:custGeom>
                  <a:avLst/>
                  <a:gdLst>
                    <a:gd name="T0" fmla="*/ 0 w 142"/>
                    <a:gd name="T1" fmla="*/ 8 h 162"/>
                    <a:gd name="T2" fmla="*/ 92 w 142"/>
                    <a:gd name="T3" fmla="*/ 0 h 162"/>
                    <a:gd name="T4" fmla="*/ 121 w 142"/>
                    <a:gd name="T5" fmla="*/ 74 h 162"/>
                    <a:gd name="T6" fmla="*/ 141 w 142"/>
                    <a:gd name="T7" fmla="*/ 86 h 162"/>
                    <a:gd name="T8" fmla="*/ 125 w 142"/>
                    <a:gd name="T9" fmla="*/ 108 h 162"/>
                    <a:gd name="T10" fmla="*/ 140 w 142"/>
                    <a:gd name="T11" fmla="*/ 129 h 162"/>
                    <a:gd name="T12" fmla="*/ 47 w 142"/>
                    <a:gd name="T13" fmla="*/ 137 h 162"/>
                    <a:gd name="T14" fmla="*/ 51 w 142"/>
                    <a:gd name="T15" fmla="*/ 155 h 162"/>
                    <a:gd name="T16" fmla="*/ 37 w 142"/>
                    <a:gd name="T17" fmla="*/ 161 h 162"/>
                    <a:gd name="T18" fmla="*/ 26 w 142"/>
                    <a:gd name="T19" fmla="*/ 138 h 162"/>
                    <a:gd name="T20" fmla="*/ 19 w 142"/>
                    <a:gd name="T21" fmla="*/ 157 h 162"/>
                    <a:gd name="T22" fmla="*/ 8 w 142"/>
                    <a:gd name="T23" fmla="*/ 155 h 162"/>
                    <a:gd name="T24" fmla="*/ 4 w 142"/>
                    <a:gd name="T25" fmla="*/ 136 h 162"/>
                    <a:gd name="T26" fmla="*/ 1 w 142"/>
                    <a:gd name="T27" fmla="*/ 120 h 162"/>
                    <a:gd name="T28" fmla="*/ 0 w 142"/>
                    <a:gd name="T29" fmla="*/ 8 h 1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42" h="162">
                      <a:moveTo>
                        <a:pt x="0" y="8"/>
                      </a:moveTo>
                      <a:lnTo>
                        <a:pt x="92" y="0"/>
                      </a:lnTo>
                      <a:lnTo>
                        <a:pt x="121" y="74"/>
                      </a:lnTo>
                      <a:lnTo>
                        <a:pt x="141" y="86"/>
                      </a:lnTo>
                      <a:lnTo>
                        <a:pt x="125" y="108"/>
                      </a:lnTo>
                      <a:lnTo>
                        <a:pt x="140" y="129"/>
                      </a:lnTo>
                      <a:lnTo>
                        <a:pt x="47" y="137"/>
                      </a:lnTo>
                      <a:lnTo>
                        <a:pt x="51" y="155"/>
                      </a:lnTo>
                      <a:lnTo>
                        <a:pt x="37" y="161"/>
                      </a:lnTo>
                      <a:lnTo>
                        <a:pt x="26" y="138"/>
                      </a:lnTo>
                      <a:lnTo>
                        <a:pt x="19" y="157"/>
                      </a:lnTo>
                      <a:lnTo>
                        <a:pt x="8" y="155"/>
                      </a:lnTo>
                      <a:lnTo>
                        <a:pt x="4" y="136"/>
                      </a:lnTo>
                      <a:lnTo>
                        <a:pt x="1" y="120"/>
                      </a:lnTo>
                      <a:lnTo>
                        <a:pt x="0" y="8"/>
                      </a:lnTo>
                    </a:path>
                  </a:pathLst>
                </a:custGeom>
                <a:solidFill>
                  <a:srgbClr val="7F00D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16" name="Freeform 504"/>
                <p:cNvSpPr>
                  <a:spLocks/>
                </p:cNvSpPr>
                <p:nvPr/>
              </p:nvSpPr>
              <p:spPr bwMode="auto">
                <a:xfrm>
                  <a:off x="2895" y="1253"/>
                  <a:ext cx="194" cy="150"/>
                </a:xfrm>
                <a:custGeom>
                  <a:avLst/>
                  <a:gdLst>
                    <a:gd name="T0" fmla="*/ 0 w 194"/>
                    <a:gd name="T1" fmla="*/ 9 h 150"/>
                    <a:gd name="T2" fmla="*/ 2 w 194"/>
                    <a:gd name="T3" fmla="*/ 9 h 150"/>
                    <a:gd name="T4" fmla="*/ 47 w 194"/>
                    <a:gd name="T5" fmla="*/ 3 h 150"/>
                    <a:gd name="T6" fmla="*/ 87 w 194"/>
                    <a:gd name="T7" fmla="*/ 0 h 150"/>
                    <a:gd name="T8" fmla="*/ 81 w 194"/>
                    <a:gd name="T9" fmla="*/ 8 h 150"/>
                    <a:gd name="T10" fmla="*/ 93 w 194"/>
                    <a:gd name="T11" fmla="*/ 8 h 150"/>
                    <a:gd name="T12" fmla="*/ 162 w 194"/>
                    <a:gd name="T13" fmla="*/ 53 h 150"/>
                    <a:gd name="T14" fmla="*/ 189 w 194"/>
                    <a:gd name="T15" fmla="*/ 83 h 150"/>
                    <a:gd name="T16" fmla="*/ 193 w 194"/>
                    <a:gd name="T17" fmla="*/ 103 h 150"/>
                    <a:gd name="T18" fmla="*/ 184 w 194"/>
                    <a:gd name="T19" fmla="*/ 108 h 150"/>
                    <a:gd name="T20" fmla="*/ 189 w 194"/>
                    <a:gd name="T21" fmla="*/ 128 h 150"/>
                    <a:gd name="T22" fmla="*/ 170 w 194"/>
                    <a:gd name="T23" fmla="*/ 129 h 150"/>
                    <a:gd name="T24" fmla="*/ 170 w 194"/>
                    <a:gd name="T25" fmla="*/ 147 h 150"/>
                    <a:gd name="T26" fmla="*/ 154 w 194"/>
                    <a:gd name="T27" fmla="*/ 138 h 150"/>
                    <a:gd name="T28" fmla="*/ 55 w 194"/>
                    <a:gd name="T29" fmla="*/ 149 h 150"/>
                    <a:gd name="T30" fmla="*/ 33 w 194"/>
                    <a:gd name="T31" fmla="*/ 117 h 150"/>
                    <a:gd name="T32" fmla="*/ 49 w 194"/>
                    <a:gd name="T33" fmla="*/ 95 h 150"/>
                    <a:gd name="T34" fmla="*/ 28 w 194"/>
                    <a:gd name="T35" fmla="*/ 84 h 150"/>
                    <a:gd name="T36" fmla="*/ 0 w 194"/>
                    <a:gd name="T37" fmla="*/ 9 h 1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94" h="150">
                      <a:moveTo>
                        <a:pt x="0" y="9"/>
                      </a:moveTo>
                      <a:lnTo>
                        <a:pt x="2" y="9"/>
                      </a:lnTo>
                      <a:lnTo>
                        <a:pt x="47" y="3"/>
                      </a:lnTo>
                      <a:lnTo>
                        <a:pt x="87" y="0"/>
                      </a:lnTo>
                      <a:lnTo>
                        <a:pt x="81" y="8"/>
                      </a:lnTo>
                      <a:lnTo>
                        <a:pt x="93" y="8"/>
                      </a:lnTo>
                      <a:lnTo>
                        <a:pt x="162" y="53"/>
                      </a:lnTo>
                      <a:lnTo>
                        <a:pt x="189" y="83"/>
                      </a:lnTo>
                      <a:lnTo>
                        <a:pt x="193" y="103"/>
                      </a:lnTo>
                      <a:lnTo>
                        <a:pt x="184" y="108"/>
                      </a:lnTo>
                      <a:lnTo>
                        <a:pt x="189" y="128"/>
                      </a:lnTo>
                      <a:lnTo>
                        <a:pt x="170" y="129"/>
                      </a:lnTo>
                      <a:lnTo>
                        <a:pt x="170" y="147"/>
                      </a:lnTo>
                      <a:lnTo>
                        <a:pt x="154" y="138"/>
                      </a:lnTo>
                      <a:lnTo>
                        <a:pt x="55" y="149"/>
                      </a:lnTo>
                      <a:lnTo>
                        <a:pt x="33" y="117"/>
                      </a:lnTo>
                      <a:lnTo>
                        <a:pt x="49" y="95"/>
                      </a:lnTo>
                      <a:lnTo>
                        <a:pt x="28" y="84"/>
                      </a:lnTo>
                      <a:lnTo>
                        <a:pt x="0" y="9"/>
                      </a:lnTo>
                    </a:path>
                  </a:pathLst>
                </a:custGeom>
                <a:solidFill>
                  <a:srgbClr val="00808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17" name="Freeform 505"/>
                <p:cNvSpPr>
                  <a:spLocks/>
                </p:cNvSpPr>
                <p:nvPr/>
              </p:nvSpPr>
              <p:spPr bwMode="auto">
                <a:xfrm>
                  <a:off x="2976" y="1233"/>
                  <a:ext cx="177" cy="105"/>
                </a:xfrm>
                <a:custGeom>
                  <a:avLst/>
                  <a:gdLst>
                    <a:gd name="T0" fmla="*/ 6 w 177"/>
                    <a:gd name="T1" fmla="*/ 19 h 105"/>
                    <a:gd name="T2" fmla="*/ 21 w 177"/>
                    <a:gd name="T3" fmla="*/ 9 h 105"/>
                    <a:gd name="T4" fmla="*/ 73 w 177"/>
                    <a:gd name="T5" fmla="*/ 0 h 105"/>
                    <a:gd name="T6" fmla="*/ 89 w 177"/>
                    <a:gd name="T7" fmla="*/ 6 h 105"/>
                    <a:gd name="T8" fmla="*/ 123 w 177"/>
                    <a:gd name="T9" fmla="*/ 1 h 105"/>
                    <a:gd name="T10" fmla="*/ 151 w 177"/>
                    <a:gd name="T11" fmla="*/ 16 h 105"/>
                    <a:gd name="T12" fmla="*/ 176 w 177"/>
                    <a:gd name="T13" fmla="*/ 28 h 105"/>
                    <a:gd name="T14" fmla="*/ 162 w 177"/>
                    <a:gd name="T15" fmla="*/ 59 h 105"/>
                    <a:gd name="T16" fmla="*/ 141 w 177"/>
                    <a:gd name="T17" fmla="*/ 75 h 105"/>
                    <a:gd name="T18" fmla="*/ 118 w 177"/>
                    <a:gd name="T19" fmla="*/ 79 h 105"/>
                    <a:gd name="T20" fmla="*/ 122 w 177"/>
                    <a:gd name="T21" fmla="*/ 92 h 105"/>
                    <a:gd name="T22" fmla="*/ 108 w 177"/>
                    <a:gd name="T23" fmla="*/ 104 h 105"/>
                    <a:gd name="T24" fmla="*/ 81 w 177"/>
                    <a:gd name="T25" fmla="*/ 75 h 105"/>
                    <a:gd name="T26" fmla="*/ 12 w 177"/>
                    <a:gd name="T27" fmla="*/ 28 h 105"/>
                    <a:gd name="T28" fmla="*/ 0 w 177"/>
                    <a:gd name="T29" fmla="*/ 28 h 105"/>
                    <a:gd name="T30" fmla="*/ 6 w 177"/>
                    <a:gd name="T31" fmla="*/ 19 h 1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77" h="105">
                      <a:moveTo>
                        <a:pt x="6" y="19"/>
                      </a:moveTo>
                      <a:lnTo>
                        <a:pt x="21" y="9"/>
                      </a:lnTo>
                      <a:lnTo>
                        <a:pt x="73" y="0"/>
                      </a:lnTo>
                      <a:lnTo>
                        <a:pt x="89" y="6"/>
                      </a:lnTo>
                      <a:lnTo>
                        <a:pt x="123" y="1"/>
                      </a:lnTo>
                      <a:lnTo>
                        <a:pt x="151" y="16"/>
                      </a:lnTo>
                      <a:lnTo>
                        <a:pt x="176" y="28"/>
                      </a:lnTo>
                      <a:lnTo>
                        <a:pt x="162" y="59"/>
                      </a:lnTo>
                      <a:lnTo>
                        <a:pt x="141" y="75"/>
                      </a:lnTo>
                      <a:lnTo>
                        <a:pt x="118" y="79"/>
                      </a:lnTo>
                      <a:lnTo>
                        <a:pt x="122" y="92"/>
                      </a:lnTo>
                      <a:lnTo>
                        <a:pt x="108" y="104"/>
                      </a:lnTo>
                      <a:lnTo>
                        <a:pt x="81" y="75"/>
                      </a:lnTo>
                      <a:lnTo>
                        <a:pt x="12" y="28"/>
                      </a:lnTo>
                      <a:lnTo>
                        <a:pt x="0" y="28"/>
                      </a:lnTo>
                      <a:lnTo>
                        <a:pt x="6" y="19"/>
                      </a:lnTo>
                    </a:path>
                  </a:pathLst>
                </a:custGeom>
                <a:solidFill>
                  <a:srgbClr val="FF5F1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18" name="Freeform 506"/>
                <p:cNvSpPr>
                  <a:spLocks/>
                </p:cNvSpPr>
                <p:nvPr/>
              </p:nvSpPr>
              <p:spPr bwMode="auto">
                <a:xfrm>
                  <a:off x="2851" y="1382"/>
                  <a:ext cx="331" cy="167"/>
                </a:xfrm>
                <a:custGeom>
                  <a:avLst/>
                  <a:gdLst>
                    <a:gd name="T0" fmla="*/ 0 w 331"/>
                    <a:gd name="T1" fmla="*/ 16 h 167"/>
                    <a:gd name="T2" fmla="*/ 91 w 331"/>
                    <a:gd name="T3" fmla="*/ 10 h 167"/>
                    <a:gd name="T4" fmla="*/ 100 w 331"/>
                    <a:gd name="T5" fmla="*/ 21 h 167"/>
                    <a:gd name="T6" fmla="*/ 197 w 331"/>
                    <a:gd name="T7" fmla="*/ 10 h 167"/>
                    <a:gd name="T8" fmla="*/ 214 w 331"/>
                    <a:gd name="T9" fmla="*/ 19 h 167"/>
                    <a:gd name="T10" fmla="*/ 214 w 331"/>
                    <a:gd name="T11" fmla="*/ 1 h 167"/>
                    <a:gd name="T12" fmla="*/ 213 w 331"/>
                    <a:gd name="T13" fmla="*/ 0 h 167"/>
                    <a:gd name="T14" fmla="*/ 232 w 331"/>
                    <a:gd name="T15" fmla="*/ 1 h 167"/>
                    <a:gd name="T16" fmla="*/ 253 w 331"/>
                    <a:gd name="T17" fmla="*/ 27 h 167"/>
                    <a:gd name="T18" fmla="*/ 286 w 331"/>
                    <a:gd name="T19" fmla="*/ 62 h 167"/>
                    <a:gd name="T20" fmla="*/ 302 w 331"/>
                    <a:gd name="T21" fmla="*/ 92 h 167"/>
                    <a:gd name="T22" fmla="*/ 326 w 331"/>
                    <a:gd name="T23" fmla="*/ 113 h 167"/>
                    <a:gd name="T24" fmla="*/ 330 w 331"/>
                    <a:gd name="T25" fmla="*/ 143 h 167"/>
                    <a:gd name="T26" fmla="*/ 322 w 331"/>
                    <a:gd name="T27" fmla="*/ 161 h 167"/>
                    <a:gd name="T28" fmla="*/ 288 w 331"/>
                    <a:gd name="T29" fmla="*/ 166 h 167"/>
                    <a:gd name="T30" fmla="*/ 282 w 331"/>
                    <a:gd name="T31" fmla="*/ 158 h 167"/>
                    <a:gd name="T32" fmla="*/ 257 w 331"/>
                    <a:gd name="T33" fmla="*/ 147 h 167"/>
                    <a:gd name="T34" fmla="*/ 250 w 331"/>
                    <a:gd name="T35" fmla="*/ 136 h 167"/>
                    <a:gd name="T36" fmla="*/ 243 w 331"/>
                    <a:gd name="T37" fmla="*/ 132 h 167"/>
                    <a:gd name="T38" fmla="*/ 239 w 331"/>
                    <a:gd name="T39" fmla="*/ 121 h 167"/>
                    <a:gd name="T40" fmla="*/ 234 w 331"/>
                    <a:gd name="T41" fmla="*/ 124 h 167"/>
                    <a:gd name="T42" fmla="*/ 214 w 331"/>
                    <a:gd name="T43" fmla="*/ 110 h 167"/>
                    <a:gd name="T44" fmla="*/ 219 w 331"/>
                    <a:gd name="T45" fmla="*/ 97 h 167"/>
                    <a:gd name="T46" fmla="*/ 214 w 331"/>
                    <a:gd name="T47" fmla="*/ 90 h 167"/>
                    <a:gd name="T48" fmla="*/ 208 w 331"/>
                    <a:gd name="T49" fmla="*/ 93 h 167"/>
                    <a:gd name="T50" fmla="*/ 209 w 331"/>
                    <a:gd name="T51" fmla="*/ 100 h 167"/>
                    <a:gd name="T52" fmla="*/ 203 w 331"/>
                    <a:gd name="T53" fmla="*/ 90 h 167"/>
                    <a:gd name="T54" fmla="*/ 203 w 331"/>
                    <a:gd name="T55" fmla="*/ 67 h 167"/>
                    <a:gd name="T56" fmla="*/ 191 w 331"/>
                    <a:gd name="T57" fmla="*/ 53 h 167"/>
                    <a:gd name="T58" fmla="*/ 160 w 331"/>
                    <a:gd name="T59" fmla="*/ 42 h 167"/>
                    <a:gd name="T60" fmla="*/ 145 w 331"/>
                    <a:gd name="T61" fmla="*/ 29 h 167"/>
                    <a:gd name="T62" fmla="*/ 127 w 331"/>
                    <a:gd name="T63" fmla="*/ 27 h 167"/>
                    <a:gd name="T64" fmla="*/ 120 w 331"/>
                    <a:gd name="T65" fmla="*/ 35 h 167"/>
                    <a:gd name="T66" fmla="*/ 95 w 331"/>
                    <a:gd name="T67" fmla="*/ 41 h 167"/>
                    <a:gd name="T68" fmla="*/ 80 w 331"/>
                    <a:gd name="T69" fmla="*/ 35 h 167"/>
                    <a:gd name="T70" fmla="*/ 72 w 331"/>
                    <a:gd name="T71" fmla="*/ 27 h 167"/>
                    <a:gd name="T72" fmla="*/ 24 w 331"/>
                    <a:gd name="T73" fmla="*/ 34 h 167"/>
                    <a:gd name="T74" fmla="*/ 14 w 331"/>
                    <a:gd name="T75" fmla="*/ 28 h 167"/>
                    <a:gd name="T76" fmla="*/ 3 w 331"/>
                    <a:gd name="T77" fmla="*/ 35 h 167"/>
                    <a:gd name="T78" fmla="*/ 0 w 331"/>
                    <a:gd name="T79" fmla="*/ 16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331" h="167">
                      <a:moveTo>
                        <a:pt x="0" y="16"/>
                      </a:moveTo>
                      <a:lnTo>
                        <a:pt x="91" y="10"/>
                      </a:lnTo>
                      <a:lnTo>
                        <a:pt x="100" y="21"/>
                      </a:lnTo>
                      <a:lnTo>
                        <a:pt x="197" y="10"/>
                      </a:lnTo>
                      <a:lnTo>
                        <a:pt x="214" y="19"/>
                      </a:lnTo>
                      <a:lnTo>
                        <a:pt x="214" y="1"/>
                      </a:lnTo>
                      <a:lnTo>
                        <a:pt x="213" y="0"/>
                      </a:lnTo>
                      <a:lnTo>
                        <a:pt x="232" y="1"/>
                      </a:lnTo>
                      <a:lnTo>
                        <a:pt x="253" y="27"/>
                      </a:lnTo>
                      <a:lnTo>
                        <a:pt x="286" y="62"/>
                      </a:lnTo>
                      <a:lnTo>
                        <a:pt x="302" y="92"/>
                      </a:lnTo>
                      <a:lnTo>
                        <a:pt x="326" y="113"/>
                      </a:lnTo>
                      <a:lnTo>
                        <a:pt x="330" y="143"/>
                      </a:lnTo>
                      <a:lnTo>
                        <a:pt x="322" y="161"/>
                      </a:lnTo>
                      <a:lnTo>
                        <a:pt x="288" y="166"/>
                      </a:lnTo>
                      <a:lnTo>
                        <a:pt x="282" y="158"/>
                      </a:lnTo>
                      <a:lnTo>
                        <a:pt x="257" y="147"/>
                      </a:lnTo>
                      <a:lnTo>
                        <a:pt x="250" y="136"/>
                      </a:lnTo>
                      <a:lnTo>
                        <a:pt x="243" y="132"/>
                      </a:lnTo>
                      <a:lnTo>
                        <a:pt x="239" y="121"/>
                      </a:lnTo>
                      <a:lnTo>
                        <a:pt x="234" y="124"/>
                      </a:lnTo>
                      <a:lnTo>
                        <a:pt x="214" y="110"/>
                      </a:lnTo>
                      <a:lnTo>
                        <a:pt x="219" y="97"/>
                      </a:lnTo>
                      <a:lnTo>
                        <a:pt x="214" y="90"/>
                      </a:lnTo>
                      <a:lnTo>
                        <a:pt x="208" y="93"/>
                      </a:lnTo>
                      <a:lnTo>
                        <a:pt x="209" y="100"/>
                      </a:lnTo>
                      <a:lnTo>
                        <a:pt x="203" y="90"/>
                      </a:lnTo>
                      <a:lnTo>
                        <a:pt x="203" y="67"/>
                      </a:lnTo>
                      <a:lnTo>
                        <a:pt x="191" y="53"/>
                      </a:lnTo>
                      <a:lnTo>
                        <a:pt x="160" y="42"/>
                      </a:lnTo>
                      <a:lnTo>
                        <a:pt x="145" y="29"/>
                      </a:lnTo>
                      <a:lnTo>
                        <a:pt x="127" y="27"/>
                      </a:lnTo>
                      <a:lnTo>
                        <a:pt x="120" y="35"/>
                      </a:lnTo>
                      <a:lnTo>
                        <a:pt x="95" y="41"/>
                      </a:lnTo>
                      <a:lnTo>
                        <a:pt x="80" y="35"/>
                      </a:lnTo>
                      <a:lnTo>
                        <a:pt x="72" y="27"/>
                      </a:lnTo>
                      <a:lnTo>
                        <a:pt x="24" y="34"/>
                      </a:lnTo>
                      <a:lnTo>
                        <a:pt x="14" y="28"/>
                      </a:lnTo>
                      <a:lnTo>
                        <a:pt x="3" y="35"/>
                      </a:lnTo>
                      <a:lnTo>
                        <a:pt x="0" y="16"/>
                      </a:lnTo>
                    </a:path>
                  </a:pathLst>
                </a:custGeom>
                <a:solidFill>
                  <a:srgbClr val="009F9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19" name="Freeform 507"/>
                <p:cNvSpPr>
                  <a:spLocks/>
                </p:cNvSpPr>
                <p:nvPr/>
              </p:nvSpPr>
              <p:spPr bwMode="auto">
                <a:xfrm>
                  <a:off x="2940" y="1163"/>
                  <a:ext cx="306" cy="100"/>
                </a:xfrm>
                <a:custGeom>
                  <a:avLst/>
                  <a:gdLst>
                    <a:gd name="T0" fmla="*/ 10 w 306"/>
                    <a:gd name="T1" fmla="*/ 73 h 100"/>
                    <a:gd name="T2" fmla="*/ 0 w 306"/>
                    <a:gd name="T3" fmla="*/ 94 h 100"/>
                    <a:gd name="T4" fmla="*/ 39 w 306"/>
                    <a:gd name="T5" fmla="*/ 91 h 100"/>
                    <a:gd name="T6" fmla="*/ 55 w 306"/>
                    <a:gd name="T7" fmla="*/ 82 h 100"/>
                    <a:gd name="T8" fmla="*/ 109 w 306"/>
                    <a:gd name="T9" fmla="*/ 71 h 100"/>
                    <a:gd name="T10" fmla="*/ 123 w 306"/>
                    <a:gd name="T11" fmla="*/ 77 h 100"/>
                    <a:gd name="T12" fmla="*/ 159 w 306"/>
                    <a:gd name="T13" fmla="*/ 73 h 100"/>
                    <a:gd name="T14" fmla="*/ 159 w 306"/>
                    <a:gd name="T15" fmla="*/ 75 h 100"/>
                    <a:gd name="T16" fmla="*/ 212 w 306"/>
                    <a:gd name="T17" fmla="*/ 99 h 100"/>
                    <a:gd name="T18" fmla="*/ 243 w 306"/>
                    <a:gd name="T19" fmla="*/ 92 h 100"/>
                    <a:gd name="T20" fmla="*/ 260 w 306"/>
                    <a:gd name="T21" fmla="*/ 65 h 100"/>
                    <a:gd name="T22" fmla="*/ 291 w 306"/>
                    <a:gd name="T23" fmla="*/ 57 h 100"/>
                    <a:gd name="T24" fmla="*/ 305 w 306"/>
                    <a:gd name="T25" fmla="*/ 37 h 100"/>
                    <a:gd name="T26" fmla="*/ 304 w 306"/>
                    <a:gd name="T27" fmla="*/ 12 h 100"/>
                    <a:gd name="T28" fmla="*/ 300 w 306"/>
                    <a:gd name="T29" fmla="*/ 33 h 100"/>
                    <a:gd name="T30" fmla="*/ 284 w 306"/>
                    <a:gd name="T31" fmla="*/ 50 h 100"/>
                    <a:gd name="T32" fmla="*/ 277 w 306"/>
                    <a:gd name="T33" fmla="*/ 48 h 100"/>
                    <a:gd name="T34" fmla="*/ 255 w 306"/>
                    <a:gd name="T35" fmla="*/ 53 h 100"/>
                    <a:gd name="T36" fmla="*/ 255 w 306"/>
                    <a:gd name="T37" fmla="*/ 47 h 100"/>
                    <a:gd name="T38" fmla="*/ 277 w 306"/>
                    <a:gd name="T39" fmla="*/ 42 h 100"/>
                    <a:gd name="T40" fmla="*/ 257 w 306"/>
                    <a:gd name="T41" fmla="*/ 40 h 100"/>
                    <a:gd name="T42" fmla="*/ 280 w 306"/>
                    <a:gd name="T43" fmla="*/ 34 h 100"/>
                    <a:gd name="T44" fmla="*/ 289 w 306"/>
                    <a:gd name="T45" fmla="*/ 37 h 100"/>
                    <a:gd name="T46" fmla="*/ 293 w 306"/>
                    <a:gd name="T47" fmla="*/ 18 h 100"/>
                    <a:gd name="T48" fmla="*/ 288 w 306"/>
                    <a:gd name="T49" fmla="*/ 14 h 100"/>
                    <a:gd name="T50" fmla="*/ 260 w 306"/>
                    <a:gd name="T51" fmla="*/ 22 h 100"/>
                    <a:gd name="T52" fmla="*/ 260 w 306"/>
                    <a:gd name="T53" fmla="*/ 10 h 100"/>
                    <a:gd name="T54" fmla="*/ 272 w 306"/>
                    <a:gd name="T55" fmla="*/ 13 h 100"/>
                    <a:gd name="T56" fmla="*/ 288 w 306"/>
                    <a:gd name="T57" fmla="*/ 4 h 100"/>
                    <a:gd name="T58" fmla="*/ 279 w 306"/>
                    <a:gd name="T59" fmla="*/ 0 h 100"/>
                    <a:gd name="T60" fmla="*/ 188 w 306"/>
                    <a:gd name="T61" fmla="*/ 15 h 100"/>
                    <a:gd name="T62" fmla="*/ 76 w 306"/>
                    <a:gd name="T63" fmla="*/ 32 h 100"/>
                    <a:gd name="T64" fmla="*/ 25 w 306"/>
                    <a:gd name="T65" fmla="*/ 73 h 100"/>
                    <a:gd name="T66" fmla="*/ 10 w 306"/>
                    <a:gd name="T67" fmla="*/ 73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306" h="100">
                      <a:moveTo>
                        <a:pt x="10" y="73"/>
                      </a:moveTo>
                      <a:lnTo>
                        <a:pt x="0" y="94"/>
                      </a:lnTo>
                      <a:lnTo>
                        <a:pt x="39" y="91"/>
                      </a:lnTo>
                      <a:lnTo>
                        <a:pt x="55" y="82"/>
                      </a:lnTo>
                      <a:lnTo>
                        <a:pt x="109" y="71"/>
                      </a:lnTo>
                      <a:lnTo>
                        <a:pt x="123" y="77"/>
                      </a:lnTo>
                      <a:lnTo>
                        <a:pt x="159" y="73"/>
                      </a:lnTo>
                      <a:lnTo>
                        <a:pt x="159" y="75"/>
                      </a:lnTo>
                      <a:lnTo>
                        <a:pt x="212" y="99"/>
                      </a:lnTo>
                      <a:lnTo>
                        <a:pt x="243" y="92"/>
                      </a:lnTo>
                      <a:lnTo>
                        <a:pt x="260" y="65"/>
                      </a:lnTo>
                      <a:lnTo>
                        <a:pt x="291" y="57"/>
                      </a:lnTo>
                      <a:lnTo>
                        <a:pt x="305" y="37"/>
                      </a:lnTo>
                      <a:lnTo>
                        <a:pt x="304" y="12"/>
                      </a:lnTo>
                      <a:lnTo>
                        <a:pt x="300" y="33"/>
                      </a:lnTo>
                      <a:lnTo>
                        <a:pt x="284" y="50"/>
                      </a:lnTo>
                      <a:lnTo>
                        <a:pt x="277" y="48"/>
                      </a:lnTo>
                      <a:lnTo>
                        <a:pt x="255" y="53"/>
                      </a:lnTo>
                      <a:lnTo>
                        <a:pt x="255" y="47"/>
                      </a:lnTo>
                      <a:lnTo>
                        <a:pt x="277" y="42"/>
                      </a:lnTo>
                      <a:lnTo>
                        <a:pt x="257" y="40"/>
                      </a:lnTo>
                      <a:lnTo>
                        <a:pt x="280" y="34"/>
                      </a:lnTo>
                      <a:lnTo>
                        <a:pt x="289" y="37"/>
                      </a:lnTo>
                      <a:lnTo>
                        <a:pt x="293" y="18"/>
                      </a:lnTo>
                      <a:lnTo>
                        <a:pt x="288" y="14"/>
                      </a:lnTo>
                      <a:lnTo>
                        <a:pt x="260" y="22"/>
                      </a:lnTo>
                      <a:lnTo>
                        <a:pt x="260" y="10"/>
                      </a:lnTo>
                      <a:lnTo>
                        <a:pt x="272" y="13"/>
                      </a:lnTo>
                      <a:lnTo>
                        <a:pt x="288" y="4"/>
                      </a:lnTo>
                      <a:lnTo>
                        <a:pt x="279" y="0"/>
                      </a:lnTo>
                      <a:lnTo>
                        <a:pt x="188" y="15"/>
                      </a:lnTo>
                      <a:lnTo>
                        <a:pt x="76" y="32"/>
                      </a:lnTo>
                      <a:lnTo>
                        <a:pt x="25" y="73"/>
                      </a:lnTo>
                      <a:lnTo>
                        <a:pt x="10" y="73"/>
                      </a:lnTo>
                    </a:path>
                  </a:pathLst>
                </a:custGeom>
                <a:solidFill>
                  <a:srgbClr val="BFFFB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20" name="Freeform 508"/>
                <p:cNvSpPr>
                  <a:spLocks/>
                </p:cNvSpPr>
                <p:nvPr/>
              </p:nvSpPr>
              <p:spPr bwMode="auto">
                <a:xfrm>
                  <a:off x="2954" y="1080"/>
                  <a:ext cx="267" cy="125"/>
                </a:xfrm>
                <a:custGeom>
                  <a:avLst/>
                  <a:gdLst>
                    <a:gd name="T0" fmla="*/ 44 w 267"/>
                    <a:gd name="T1" fmla="*/ 87 h 125"/>
                    <a:gd name="T2" fmla="*/ 36 w 267"/>
                    <a:gd name="T3" fmla="*/ 99 h 125"/>
                    <a:gd name="T4" fmla="*/ 25 w 267"/>
                    <a:gd name="T5" fmla="*/ 103 h 125"/>
                    <a:gd name="T6" fmla="*/ 24 w 267"/>
                    <a:gd name="T7" fmla="*/ 111 h 125"/>
                    <a:gd name="T8" fmla="*/ 1 w 267"/>
                    <a:gd name="T9" fmla="*/ 117 h 125"/>
                    <a:gd name="T10" fmla="*/ 0 w 267"/>
                    <a:gd name="T11" fmla="*/ 124 h 125"/>
                    <a:gd name="T12" fmla="*/ 63 w 267"/>
                    <a:gd name="T13" fmla="*/ 116 h 125"/>
                    <a:gd name="T14" fmla="*/ 178 w 267"/>
                    <a:gd name="T15" fmla="*/ 98 h 125"/>
                    <a:gd name="T16" fmla="*/ 266 w 267"/>
                    <a:gd name="T17" fmla="*/ 82 h 125"/>
                    <a:gd name="T18" fmla="*/ 266 w 267"/>
                    <a:gd name="T19" fmla="*/ 69 h 125"/>
                    <a:gd name="T20" fmla="*/ 256 w 267"/>
                    <a:gd name="T21" fmla="*/ 66 h 125"/>
                    <a:gd name="T22" fmla="*/ 249 w 267"/>
                    <a:gd name="T23" fmla="*/ 72 h 125"/>
                    <a:gd name="T24" fmla="*/ 244 w 267"/>
                    <a:gd name="T25" fmla="*/ 55 h 125"/>
                    <a:gd name="T26" fmla="*/ 249 w 267"/>
                    <a:gd name="T27" fmla="*/ 40 h 125"/>
                    <a:gd name="T28" fmla="*/ 216 w 267"/>
                    <a:gd name="T29" fmla="*/ 29 h 125"/>
                    <a:gd name="T30" fmla="*/ 193 w 267"/>
                    <a:gd name="T31" fmla="*/ 32 h 125"/>
                    <a:gd name="T32" fmla="*/ 193 w 267"/>
                    <a:gd name="T33" fmla="*/ 9 h 125"/>
                    <a:gd name="T34" fmla="*/ 169 w 267"/>
                    <a:gd name="T35" fmla="*/ 0 h 125"/>
                    <a:gd name="T36" fmla="*/ 152 w 267"/>
                    <a:gd name="T37" fmla="*/ 5 h 125"/>
                    <a:gd name="T38" fmla="*/ 140 w 267"/>
                    <a:gd name="T39" fmla="*/ 27 h 125"/>
                    <a:gd name="T40" fmla="*/ 120 w 267"/>
                    <a:gd name="T41" fmla="*/ 36 h 125"/>
                    <a:gd name="T42" fmla="*/ 111 w 267"/>
                    <a:gd name="T43" fmla="*/ 70 h 125"/>
                    <a:gd name="T44" fmla="*/ 78 w 267"/>
                    <a:gd name="T45" fmla="*/ 87 h 125"/>
                    <a:gd name="T46" fmla="*/ 51 w 267"/>
                    <a:gd name="T47" fmla="*/ 94 h 125"/>
                    <a:gd name="T48" fmla="*/ 44 w 267"/>
                    <a:gd name="T49" fmla="*/ 87 h 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267" h="125">
                      <a:moveTo>
                        <a:pt x="44" y="87"/>
                      </a:moveTo>
                      <a:lnTo>
                        <a:pt x="36" y="99"/>
                      </a:lnTo>
                      <a:lnTo>
                        <a:pt x="25" y="103"/>
                      </a:lnTo>
                      <a:lnTo>
                        <a:pt x="24" y="111"/>
                      </a:lnTo>
                      <a:lnTo>
                        <a:pt x="1" y="117"/>
                      </a:lnTo>
                      <a:lnTo>
                        <a:pt x="0" y="124"/>
                      </a:lnTo>
                      <a:lnTo>
                        <a:pt x="63" y="116"/>
                      </a:lnTo>
                      <a:lnTo>
                        <a:pt x="178" y="98"/>
                      </a:lnTo>
                      <a:lnTo>
                        <a:pt x="266" y="82"/>
                      </a:lnTo>
                      <a:lnTo>
                        <a:pt x="266" y="69"/>
                      </a:lnTo>
                      <a:lnTo>
                        <a:pt x="256" y="66"/>
                      </a:lnTo>
                      <a:lnTo>
                        <a:pt x="249" y="72"/>
                      </a:lnTo>
                      <a:lnTo>
                        <a:pt x="244" y="55"/>
                      </a:lnTo>
                      <a:lnTo>
                        <a:pt x="249" y="40"/>
                      </a:lnTo>
                      <a:lnTo>
                        <a:pt x="216" y="29"/>
                      </a:lnTo>
                      <a:lnTo>
                        <a:pt x="193" y="32"/>
                      </a:lnTo>
                      <a:lnTo>
                        <a:pt x="193" y="9"/>
                      </a:lnTo>
                      <a:lnTo>
                        <a:pt x="169" y="0"/>
                      </a:lnTo>
                      <a:lnTo>
                        <a:pt x="152" y="5"/>
                      </a:lnTo>
                      <a:lnTo>
                        <a:pt x="140" y="27"/>
                      </a:lnTo>
                      <a:lnTo>
                        <a:pt x="120" y="36"/>
                      </a:lnTo>
                      <a:lnTo>
                        <a:pt x="111" y="70"/>
                      </a:lnTo>
                      <a:lnTo>
                        <a:pt x="78" y="87"/>
                      </a:lnTo>
                      <a:lnTo>
                        <a:pt x="51" y="94"/>
                      </a:lnTo>
                      <a:lnTo>
                        <a:pt x="44" y="87"/>
                      </a:lnTo>
                    </a:path>
                  </a:pathLst>
                </a:custGeom>
                <a:solidFill>
                  <a:srgbClr val="BF5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21" name="Freeform 509"/>
                <p:cNvSpPr>
                  <a:spLocks/>
                </p:cNvSpPr>
                <p:nvPr/>
              </p:nvSpPr>
              <p:spPr bwMode="auto">
                <a:xfrm>
                  <a:off x="2971" y="1056"/>
                  <a:ext cx="153" cy="118"/>
                </a:xfrm>
                <a:custGeom>
                  <a:avLst/>
                  <a:gdLst>
                    <a:gd name="T0" fmla="*/ 16 w 153"/>
                    <a:gd name="T1" fmla="*/ 61 h 118"/>
                    <a:gd name="T2" fmla="*/ 4 w 153"/>
                    <a:gd name="T3" fmla="*/ 59 h 118"/>
                    <a:gd name="T4" fmla="*/ 0 w 153"/>
                    <a:gd name="T5" fmla="*/ 77 h 118"/>
                    <a:gd name="T6" fmla="*/ 4 w 153"/>
                    <a:gd name="T7" fmla="*/ 97 h 118"/>
                    <a:gd name="T8" fmla="*/ 26 w 153"/>
                    <a:gd name="T9" fmla="*/ 110 h 118"/>
                    <a:gd name="T10" fmla="*/ 31 w 153"/>
                    <a:gd name="T11" fmla="*/ 117 h 118"/>
                    <a:gd name="T12" fmla="*/ 59 w 153"/>
                    <a:gd name="T13" fmla="*/ 110 h 118"/>
                    <a:gd name="T14" fmla="*/ 92 w 153"/>
                    <a:gd name="T15" fmla="*/ 95 h 118"/>
                    <a:gd name="T16" fmla="*/ 102 w 153"/>
                    <a:gd name="T17" fmla="*/ 60 h 118"/>
                    <a:gd name="T18" fmla="*/ 123 w 153"/>
                    <a:gd name="T19" fmla="*/ 51 h 118"/>
                    <a:gd name="T20" fmla="*/ 135 w 153"/>
                    <a:gd name="T21" fmla="*/ 30 h 118"/>
                    <a:gd name="T22" fmla="*/ 152 w 153"/>
                    <a:gd name="T23" fmla="*/ 24 h 118"/>
                    <a:gd name="T24" fmla="*/ 130 w 153"/>
                    <a:gd name="T25" fmla="*/ 21 h 118"/>
                    <a:gd name="T26" fmla="*/ 92 w 153"/>
                    <a:gd name="T27" fmla="*/ 37 h 118"/>
                    <a:gd name="T28" fmla="*/ 86 w 153"/>
                    <a:gd name="T29" fmla="*/ 22 h 118"/>
                    <a:gd name="T30" fmla="*/ 53 w 153"/>
                    <a:gd name="T31" fmla="*/ 23 h 118"/>
                    <a:gd name="T32" fmla="*/ 45 w 153"/>
                    <a:gd name="T33" fmla="*/ 0 h 118"/>
                    <a:gd name="T34" fmla="*/ 36 w 153"/>
                    <a:gd name="T35" fmla="*/ 6 h 118"/>
                    <a:gd name="T36" fmla="*/ 39 w 153"/>
                    <a:gd name="T37" fmla="*/ 40 h 118"/>
                    <a:gd name="T38" fmla="*/ 24 w 153"/>
                    <a:gd name="T39" fmla="*/ 43 h 118"/>
                    <a:gd name="T40" fmla="*/ 16 w 153"/>
                    <a:gd name="T41" fmla="*/ 61 h 1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53" h="118">
                      <a:moveTo>
                        <a:pt x="16" y="61"/>
                      </a:moveTo>
                      <a:lnTo>
                        <a:pt x="4" y="59"/>
                      </a:lnTo>
                      <a:lnTo>
                        <a:pt x="0" y="77"/>
                      </a:lnTo>
                      <a:lnTo>
                        <a:pt x="4" y="97"/>
                      </a:lnTo>
                      <a:lnTo>
                        <a:pt x="26" y="110"/>
                      </a:lnTo>
                      <a:lnTo>
                        <a:pt x="31" y="117"/>
                      </a:lnTo>
                      <a:lnTo>
                        <a:pt x="59" y="110"/>
                      </a:lnTo>
                      <a:lnTo>
                        <a:pt x="92" y="95"/>
                      </a:lnTo>
                      <a:lnTo>
                        <a:pt x="102" y="60"/>
                      </a:lnTo>
                      <a:lnTo>
                        <a:pt x="123" y="51"/>
                      </a:lnTo>
                      <a:lnTo>
                        <a:pt x="135" y="30"/>
                      </a:lnTo>
                      <a:lnTo>
                        <a:pt x="152" y="24"/>
                      </a:lnTo>
                      <a:lnTo>
                        <a:pt x="130" y="21"/>
                      </a:lnTo>
                      <a:lnTo>
                        <a:pt x="92" y="37"/>
                      </a:lnTo>
                      <a:lnTo>
                        <a:pt x="86" y="22"/>
                      </a:lnTo>
                      <a:lnTo>
                        <a:pt x="53" y="23"/>
                      </a:lnTo>
                      <a:lnTo>
                        <a:pt x="45" y="0"/>
                      </a:lnTo>
                      <a:lnTo>
                        <a:pt x="36" y="6"/>
                      </a:lnTo>
                      <a:lnTo>
                        <a:pt x="39" y="40"/>
                      </a:lnTo>
                      <a:lnTo>
                        <a:pt x="24" y="43"/>
                      </a:lnTo>
                      <a:lnTo>
                        <a:pt x="16" y="61"/>
                      </a:lnTo>
                    </a:path>
                  </a:pathLst>
                </a:custGeom>
                <a:solidFill>
                  <a:srgbClr val="BFD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22" name="Freeform 510"/>
                <p:cNvSpPr>
                  <a:spLocks/>
                </p:cNvSpPr>
                <p:nvPr/>
              </p:nvSpPr>
              <p:spPr bwMode="auto">
                <a:xfrm>
                  <a:off x="3187" y="1058"/>
                  <a:ext cx="44" cy="41"/>
                </a:xfrm>
                <a:custGeom>
                  <a:avLst/>
                  <a:gdLst>
                    <a:gd name="T0" fmla="*/ 0 w 44"/>
                    <a:gd name="T1" fmla="*/ 2 h 41"/>
                    <a:gd name="T2" fmla="*/ 9 w 44"/>
                    <a:gd name="T3" fmla="*/ 0 h 41"/>
                    <a:gd name="T4" fmla="*/ 29 w 44"/>
                    <a:gd name="T5" fmla="*/ 9 h 41"/>
                    <a:gd name="T6" fmla="*/ 29 w 44"/>
                    <a:gd name="T7" fmla="*/ 18 h 41"/>
                    <a:gd name="T8" fmla="*/ 42 w 44"/>
                    <a:gd name="T9" fmla="*/ 24 h 41"/>
                    <a:gd name="T10" fmla="*/ 43 w 44"/>
                    <a:gd name="T11" fmla="*/ 36 h 41"/>
                    <a:gd name="T12" fmla="*/ 21 w 44"/>
                    <a:gd name="T13" fmla="*/ 40 h 41"/>
                    <a:gd name="T14" fmla="*/ 0 w 44"/>
                    <a:gd name="T15" fmla="*/ 2 h 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4" h="41">
                      <a:moveTo>
                        <a:pt x="0" y="2"/>
                      </a:moveTo>
                      <a:lnTo>
                        <a:pt x="9" y="0"/>
                      </a:lnTo>
                      <a:lnTo>
                        <a:pt x="29" y="9"/>
                      </a:lnTo>
                      <a:lnTo>
                        <a:pt x="29" y="18"/>
                      </a:lnTo>
                      <a:lnTo>
                        <a:pt x="42" y="24"/>
                      </a:lnTo>
                      <a:lnTo>
                        <a:pt x="43" y="36"/>
                      </a:lnTo>
                      <a:lnTo>
                        <a:pt x="21" y="4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008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23" name="Freeform 511"/>
                <p:cNvSpPr>
                  <a:spLocks/>
                </p:cNvSpPr>
                <p:nvPr/>
              </p:nvSpPr>
              <p:spPr bwMode="auto">
                <a:xfrm>
                  <a:off x="3005" y="980"/>
                  <a:ext cx="207" cy="101"/>
                </a:xfrm>
                <a:custGeom>
                  <a:avLst/>
                  <a:gdLst>
                    <a:gd name="T0" fmla="*/ 19 w 207"/>
                    <a:gd name="T1" fmla="*/ 14 h 101"/>
                    <a:gd name="T2" fmla="*/ 0 w 207"/>
                    <a:gd name="T3" fmla="*/ 28 h 101"/>
                    <a:gd name="T4" fmla="*/ 10 w 207"/>
                    <a:gd name="T5" fmla="*/ 76 h 101"/>
                    <a:gd name="T6" fmla="*/ 19 w 207"/>
                    <a:gd name="T7" fmla="*/ 100 h 101"/>
                    <a:gd name="T8" fmla="*/ 54 w 207"/>
                    <a:gd name="T9" fmla="*/ 98 h 101"/>
                    <a:gd name="T10" fmla="*/ 184 w 207"/>
                    <a:gd name="T11" fmla="*/ 80 h 101"/>
                    <a:gd name="T12" fmla="*/ 193 w 207"/>
                    <a:gd name="T13" fmla="*/ 77 h 101"/>
                    <a:gd name="T14" fmla="*/ 206 w 207"/>
                    <a:gd name="T15" fmla="*/ 54 h 101"/>
                    <a:gd name="T16" fmla="*/ 187 w 207"/>
                    <a:gd name="T17" fmla="*/ 42 h 101"/>
                    <a:gd name="T18" fmla="*/ 197 w 207"/>
                    <a:gd name="T19" fmla="*/ 13 h 101"/>
                    <a:gd name="T20" fmla="*/ 182 w 207"/>
                    <a:gd name="T21" fmla="*/ 10 h 101"/>
                    <a:gd name="T22" fmla="*/ 182 w 207"/>
                    <a:gd name="T23" fmla="*/ 3 h 101"/>
                    <a:gd name="T24" fmla="*/ 175 w 207"/>
                    <a:gd name="T25" fmla="*/ 0 h 101"/>
                    <a:gd name="T26" fmla="*/ 25 w 207"/>
                    <a:gd name="T27" fmla="*/ 21 h 101"/>
                    <a:gd name="T28" fmla="*/ 19 w 207"/>
                    <a:gd name="T29" fmla="*/ 14 h 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207" h="101">
                      <a:moveTo>
                        <a:pt x="19" y="14"/>
                      </a:moveTo>
                      <a:lnTo>
                        <a:pt x="0" y="28"/>
                      </a:lnTo>
                      <a:lnTo>
                        <a:pt x="10" y="76"/>
                      </a:lnTo>
                      <a:lnTo>
                        <a:pt x="19" y="100"/>
                      </a:lnTo>
                      <a:lnTo>
                        <a:pt x="54" y="98"/>
                      </a:lnTo>
                      <a:lnTo>
                        <a:pt x="184" y="80"/>
                      </a:lnTo>
                      <a:lnTo>
                        <a:pt x="193" y="77"/>
                      </a:lnTo>
                      <a:lnTo>
                        <a:pt x="206" y="54"/>
                      </a:lnTo>
                      <a:lnTo>
                        <a:pt x="187" y="42"/>
                      </a:lnTo>
                      <a:lnTo>
                        <a:pt x="197" y="13"/>
                      </a:lnTo>
                      <a:lnTo>
                        <a:pt x="182" y="10"/>
                      </a:lnTo>
                      <a:lnTo>
                        <a:pt x="182" y="3"/>
                      </a:lnTo>
                      <a:lnTo>
                        <a:pt x="175" y="0"/>
                      </a:lnTo>
                      <a:lnTo>
                        <a:pt x="25" y="21"/>
                      </a:lnTo>
                      <a:lnTo>
                        <a:pt x="19" y="14"/>
                      </a:lnTo>
                    </a:path>
                  </a:pathLst>
                </a:custGeom>
                <a:solidFill>
                  <a:srgbClr val="00BF9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24" name="Freeform 512"/>
                <p:cNvSpPr>
                  <a:spLocks/>
                </p:cNvSpPr>
                <p:nvPr/>
              </p:nvSpPr>
              <p:spPr bwMode="auto">
                <a:xfrm>
                  <a:off x="3191" y="993"/>
                  <a:ext cx="55" cy="80"/>
                </a:xfrm>
                <a:custGeom>
                  <a:avLst/>
                  <a:gdLst>
                    <a:gd name="T0" fmla="*/ 10 w 55"/>
                    <a:gd name="T1" fmla="*/ 0 h 80"/>
                    <a:gd name="T2" fmla="*/ 23 w 55"/>
                    <a:gd name="T3" fmla="*/ 0 h 80"/>
                    <a:gd name="T4" fmla="*/ 48 w 55"/>
                    <a:gd name="T5" fmla="*/ 12 h 80"/>
                    <a:gd name="T6" fmla="*/ 44 w 55"/>
                    <a:gd name="T7" fmla="*/ 21 h 80"/>
                    <a:gd name="T8" fmla="*/ 53 w 55"/>
                    <a:gd name="T9" fmla="*/ 28 h 80"/>
                    <a:gd name="T10" fmla="*/ 54 w 55"/>
                    <a:gd name="T11" fmla="*/ 65 h 80"/>
                    <a:gd name="T12" fmla="*/ 45 w 55"/>
                    <a:gd name="T13" fmla="*/ 79 h 80"/>
                    <a:gd name="T14" fmla="*/ 35 w 55"/>
                    <a:gd name="T15" fmla="*/ 74 h 80"/>
                    <a:gd name="T16" fmla="*/ 24 w 55"/>
                    <a:gd name="T17" fmla="*/ 73 h 80"/>
                    <a:gd name="T18" fmla="*/ 5 w 55"/>
                    <a:gd name="T19" fmla="*/ 66 h 80"/>
                    <a:gd name="T20" fmla="*/ 19 w 55"/>
                    <a:gd name="T21" fmla="*/ 42 h 80"/>
                    <a:gd name="T22" fmla="*/ 0 w 55"/>
                    <a:gd name="T23" fmla="*/ 30 h 80"/>
                    <a:gd name="T24" fmla="*/ 10 w 55"/>
                    <a:gd name="T25" fmla="*/ 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55" h="80">
                      <a:moveTo>
                        <a:pt x="10" y="0"/>
                      </a:moveTo>
                      <a:lnTo>
                        <a:pt x="23" y="0"/>
                      </a:lnTo>
                      <a:lnTo>
                        <a:pt x="48" y="12"/>
                      </a:lnTo>
                      <a:lnTo>
                        <a:pt x="44" y="21"/>
                      </a:lnTo>
                      <a:lnTo>
                        <a:pt x="53" y="28"/>
                      </a:lnTo>
                      <a:lnTo>
                        <a:pt x="54" y="65"/>
                      </a:lnTo>
                      <a:lnTo>
                        <a:pt x="45" y="79"/>
                      </a:lnTo>
                      <a:lnTo>
                        <a:pt x="35" y="74"/>
                      </a:lnTo>
                      <a:lnTo>
                        <a:pt x="24" y="73"/>
                      </a:lnTo>
                      <a:lnTo>
                        <a:pt x="5" y="66"/>
                      </a:lnTo>
                      <a:lnTo>
                        <a:pt x="19" y="42"/>
                      </a:lnTo>
                      <a:lnTo>
                        <a:pt x="0" y="30"/>
                      </a:lnTo>
                      <a:lnTo>
                        <a:pt x="10" y="0"/>
                      </a:lnTo>
                    </a:path>
                  </a:pathLst>
                </a:custGeom>
                <a:solidFill>
                  <a:srgbClr val="FF00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25" name="Freeform 513"/>
                <p:cNvSpPr>
                  <a:spLocks/>
                </p:cNvSpPr>
                <p:nvPr/>
              </p:nvSpPr>
              <p:spPr bwMode="auto">
                <a:xfrm>
                  <a:off x="3023" y="869"/>
                  <a:ext cx="226" cy="138"/>
                </a:xfrm>
                <a:custGeom>
                  <a:avLst/>
                  <a:gdLst>
                    <a:gd name="T0" fmla="*/ 17 w 226"/>
                    <a:gd name="T1" fmla="*/ 92 h 138"/>
                    <a:gd name="T2" fmla="*/ 38 w 226"/>
                    <a:gd name="T3" fmla="*/ 84 h 138"/>
                    <a:gd name="T4" fmla="*/ 67 w 226"/>
                    <a:gd name="T5" fmla="*/ 82 h 138"/>
                    <a:gd name="T6" fmla="*/ 74 w 226"/>
                    <a:gd name="T7" fmla="*/ 75 h 138"/>
                    <a:gd name="T8" fmla="*/ 85 w 226"/>
                    <a:gd name="T9" fmla="*/ 74 h 138"/>
                    <a:gd name="T10" fmla="*/ 90 w 226"/>
                    <a:gd name="T11" fmla="*/ 66 h 138"/>
                    <a:gd name="T12" fmla="*/ 100 w 226"/>
                    <a:gd name="T13" fmla="*/ 63 h 138"/>
                    <a:gd name="T14" fmla="*/ 96 w 226"/>
                    <a:gd name="T15" fmla="*/ 49 h 138"/>
                    <a:gd name="T16" fmla="*/ 90 w 226"/>
                    <a:gd name="T17" fmla="*/ 45 h 138"/>
                    <a:gd name="T18" fmla="*/ 102 w 226"/>
                    <a:gd name="T19" fmla="*/ 34 h 138"/>
                    <a:gd name="T20" fmla="*/ 110 w 226"/>
                    <a:gd name="T21" fmla="*/ 34 h 138"/>
                    <a:gd name="T22" fmla="*/ 136 w 226"/>
                    <a:gd name="T23" fmla="*/ 9 h 138"/>
                    <a:gd name="T24" fmla="*/ 176 w 226"/>
                    <a:gd name="T25" fmla="*/ 0 h 138"/>
                    <a:gd name="T26" fmla="*/ 181 w 226"/>
                    <a:gd name="T27" fmla="*/ 23 h 138"/>
                    <a:gd name="T28" fmla="*/ 183 w 226"/>
                    <a:gd name="T29" fmla="*/ 22 h 138"/>
                    <a:gd name="T30" fmla="*/ 192 w 226"/>
                    <a:gd name="T31" fmla="*/ 30 h 138"/>
                    <a:gd name="T32" fmla="*/ 193 w 226"/>
                    <a:gd name="T33" fmla="*/ 54 h 138"/>
                    <a:gd name="T34" fmla="*/ 205 w 226"/>
                    <a:gd name="T35" fmla="*/ 73 h 138"/>
                    <a:gd name="T36" fmla="*/ 210 w 226"/>
                    <a:gd name="T37" fmla="*/ 98 h 138"/>
                    <a:gd name="T38" fmla="*/ 211 w 226"/>
                    <a:gd name="T39" fmla="*/ 119 h 138"/>
                    <a:gd name="T40" fmla="*/ 225 w 226"/>
                    <a:gd name="T41" fmla="*/ 126 h 138"/>
                    <a:gd name="T42" fmla="*/ 215 w 226"/>
                    <a:gd name="T43" fmla="*/ 137 h 138"/>
                    <a:gd name="T44" fmla="*/ 188 w 226"/>
                    <a:gd name="T45" fmla="*/ 125 h 138"/>
                    <a:gd name="T46" fmla="*/ 175 w 226"/>
                    <a:gd name="T47" fmla="*/ 126 h 138"/>
                    <a:gd name="T48" fmla="*/ 162 w 226"/>
                    <a:gd name="T49" fmla="*/ 123 h 138"/>
                    <a:gd name="T50" fmla="*/ 162 w 226"/>
                    <a:gd name="T51" fmla="*/ 115 h 138"/>
                    <a:gd name="T52" fmla="*/ 154 w 226"/>
                    <a:gd name="T53" fmla="*/ 113 h 138"/>
                    <a:gd name="T54" fmla="*/ 6 w 226"/>
                    <a:gd name="T55" fmla="*/ 134 h 138"/>
                    <a:gd name="T56" fmla="*/ 0 w 226"/>
                    <a:gd name="T57" fmla="*/ 128 h 138"/>
                    <a:gd name="T58" fmla="*/ 22 w 226"/>
                    <a:gd name="T59" fmla="*/ 103 h 138"/>
                    <a:gd name="T60" fmla="*/ 17 w 226"/>
                    <a:gd name="T61" fmla="*/ 92 h 1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226" h="138">
                      <a:moveTo>
                        <a:pt x="17" y="92"/>
                      </a:moveTo>
                      <a:lnTo>
                        <a:pt x="38" y="84"/>
                      </a:lnTo>
                      <a:lnTo>
                        <a:pt x="67" y="82"/>
                      </a:lnTo>
                      <a:lnTo>
                        <a:pt x="74" y="75"/>
                      </a:lnTo>
                      <a:lnTo>
                        <a:pt x="85" y="74"/>
                      </a:lnTo>
                      <a:lnTo>
                        <a:pt x="90" y="66"/>
                      </a:lnTo>
                      <a:lnTo>
                        <a:pt x="100" y="63"/>
                      </a:lnTo>
                      <a:lnTo>
                        <a:pt x="96" y="49"/>
                      </a:lnTo>
                      <a:lnTo>
                        <a:pt x="90" y="45"/>
                      </a:lnTo>
                      <a:lnTo>
                        <a:pt x="102" y="34"/>
                      </a:lnTo>
                      <a:lnTo>
                        <a:pt x="110" y="34"/>
                      </a:lnTo>
                      <a:lnTo>
                        <a:pt x="136" y="9"/>
                      </a:lnTo>
                      <a:lnTo>
                        <a:pt x="176" y="0"/>
                      </a:lnTo>
                      <a:lnTo>
                        <a:pt x="181" y="23"/>
                      </a:lnTo>
                      <a:lnTo>
                        <a:pt x="183" y="22"/>
                      </a:lnTo>
                      <a:lnTo>
                        <a:pt x="192" y="30"/>
                      </a:lnTo>
                      <a:lnTo>
                        <a:pt x="193" y="54"/>
                      </a:lnTo>
                      <a:lnTo>
                        <a:pt x="205" y="73"/>
                      </a:lnTo>
                      <a:lnTo>
                        <a:pt x="210" y="98"/>
                      </a:lnTo>
                      <a:lnTo>
                        <a:pt x="211" y="119"/>
                      </a:lnTo>
                      <a:lnTo>
                        <a:pt x="225" y="126"/>
                      </a:lnTo>
                      <a:lnTo>
                        <a:pt x="215" y="137"/>
                      </a:lnTo>
                      <a:lnTo>
                        <a:pt x="188" y="125"/>
                      </a:lnTo>
                      <a:lnTo>
                        <a:pt x="175" y="126"/>
                      </a:lnTo>
                      <a:lnTo>
                        <a:pt x="162" y="123"/>
                      </a:lnTo>
                      <a:lnTo>
                        <a:pt x="162" y="115"/>
                      </a:lnTo>
                      <a:lnTo>
                        <a:pt x="154" y="113"/>
                      </a:lnTo>
                      <a:lnTo>
                        <a:pt x="6" y="134"/>
                      </a:lnTo>
                      <a:lnTo>
                        <a:pt x="0" y="128"/>
                      </a:lnTo>
                      <a:lnTo>
                        <a:pt x="22" y="103"/>
                      </a:lnTo>
                      <a:lnTo>
                        <a:pt x="17" y="92"/>
                      </a:lnTo>
                    </a:path>
                  </a:pathLst>
                </a:custGeom>
                <a:solidFill>
                  <a:srgbClr val="BF3F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26" name="Freeform 514"/>
                <p:cNvSpPr>
                  <a:spLocks/>
                </p:cNvSpPr>
                <p:nvPr/>
              </p:nvSpPr>
              <p:spPr bwMode="auto">
                <a:xfrm>
                  <a:off x="3199" y="861"/>
                  <a:ext cx="61" cy="83"/>
                </a:xfrm>
                <a:custGeom>
                  <a:avLst/>
                  <a:gdLst>
                    <a:gd name="T0" fmla="*/ 0 w 61"/>
                    <a:gd name="T1" fmla="*/ 9 h 83"/>
                    <a:gd name="T2" fmla="*/ 44 w 61"/>
                    <a:gd name="T3" fmla="*/ 0 h 83"/>
                    <a:gd name="T4" fmla="*/ 60 w 61"/>
                    <a:gd name="T5" fmla="*/ 22 h 83"/>
                    <a:gd name="T6" fmla="*/ 52 w 61"/>
                    <a:gd name="T7" fmla="*/ 28 h 83"/>
                    <a:gd name="T8" fmla="*/ 55 w 61"/>
                    <a:gd name="T9" fmla="*/ 78 h 83"/>
                    <a:gd name="T10" fmla="*/ 30 w 61"/>
                    <a:gd name="T11" fmla="*/ 82 h 83"/>
                    <a:gd name="T12" fmla="*/ 17 w 61"/>
                    <a:gd name="T13" fmla="*/ 62 h 83"/>
                    <a:gd name="T14" fmla="*/ 17 w 61"/>
                    <a:gd name="T15" fmla="*/ 37 h 83"/>
                    <a:gd name="T16" fmla="*/ 6 w 61"/>
                    <a:gd name="T17" fmla="*/ 30 h 83"/>
                    <a:gd name="T18" fmla="*/ 0 w 61"/>
                    <a:gd name="T19" fmla="*/ 9 h 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1" h="83">
                      <a:moveTo>
                        <a:pt x="0" y="9"/>
                      </a:moveTo>
                      <a:lnTo>
                        <a:pt x="44" y="0"/>
                      </a:lnTo>
                      <a:lnTo>
                        <a:pt x="60" y="22"/>
                      </a:lnTo>
                      <a:lnTo>
                        <a:pt x="52" y="28"/>
                      </a:lnTo>
                      <a:lnTo>
                        <a:pt x="55" y="78"/>
                      </a:lnTo>
                      <a:lnTo>
                        <a:pt x="30" y="82"/>
                      </a:lnTo>
                      <a:lnTo>
                        <a:pt x="17" y="62"/>
                      </a:lnTo>
                      <a:lnTo>
                        <a:pt x="17" y="37"/>
                      </a:lnTo>
                      <a:lnTo>
                        <a:pt x="6" y="30"/>
                      </a:lnTo>
                      <a:lnTo>
                        <a:pt x="0" y="9"/>
                      </a:lnTo>
                    </a:path>
                  </a:pathLst>
                </a:custGeom>
                <a:solidFill>
                  <a:srgbClr val="00D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27" name="Freeform 515"/>
                <p:cNvSpPr>
                  <a:spLocks/>
                </p:cNvSpPr>
                <p:nvPr/>
              </p:nvSpPr>
              <p:spPr bwMode="auto">
                <a:xfrm>
                  <a:off x="3229" y="925"/>
                  <a:ext cx="129" cy="44"/>
                </a:xfrm>
                <a:custGeom>
                  <a:avLst/>
                  <a:gdLst>
                    <a:gd name="T0" fmla="*/ 0 w 129"/>
                    <a:gd name="T1" fmla="*/ 17 h 44"/>
                    <a:gd name="T2" fmla="*/ 65 w 129"/>
                    <a:gd name="T3" fmla="*/ 5 h 44"/>
                    <a:gd name="T4" fmla="*/ 73 w 129"/>
                    <a:gd name="T5" fmla="*/ 6 h 44"/>
                    <a:gd name="T6" fmla="*/ 81 w 129"/>
                    <a:gd name="T7" fmla="*/ 0 h 44"/>
                    <a:gd name="T8" fmla="*/ 87 w 129"/>
                    <a:gd name="T9" fmla="*/ 3 h 44"/>
                    <a:gd name="T10" fmla="*/ 80 w 129"/>
                    <a:gd name="T11" fmla="*/ 15 h 44"/>
                    <a:gd name="T12" fmla="*/ 93 w 129"/>
                    <a:gd name="T13" fmla="*/ 14 h 44"/>
                    <a:gd name="T14" fmla="*/ 101 w 129"/>
                    <a:gd name="T15" fmla="*/ 24 h 44"/>
                    <a:gd name="T16" fmla="*/ 110 w 129"/>
                    <a:gd name="T17" fmla="*/ 25 h 44"/>
                    <a:gd name="T18" fmla="*/ 116 w 129"/>
                    <a:gd name="T19" fmla="*/ 23 h 44"/>
                    <a:gd name="T20" fmla="*/ 116 w 129"/>
                    <a:gd name="T21" fmla="*/ 18 h 44"/>
                    <a:gd name="T22" fmla="*/ 105 w 129"/>
                    <a:gd name="T23" fmla="*/ 11 h 44"/>
                    <a:gd name="T24" fmla="*/ 114 w 129"/>
                    <a:gd name="T25" fmla="*/ 11 h 44"/>
                    <a:gd name="T26" fmla="*/ 128 w 129"/>
                    <a:gd name="T27" fmla="*/ 25 h 44"/>
                    <a:gd name="T28" fmla="*/ 114 w 129"/>
                    <a:gd name="T29" fmla="*/ 34 h 44"/>
                    <a:gd name="T30" fmla="*/ 99 w 129"/>
                    <a:gd name="T31" fmla="*/ 30 h 44"/>
                    <a:gd name="T32" fmla="*/ 89 w 129"/>
                    <a:gd name="T33" fmla="*/ 40 h 44"/>
                    <a:gd name="T34" fmla="*/ 70 w 129"/>
                    <a:gd name="T35" fmla="*/ 30 h 44"/>
                    <a:gd name="T36" fmla="*/ 5 w 129"/>
                    <a:gd name="T37" fmla="*/ 43 h 44"/>
                    <a:gd name="T38" fmla="*/ 0 w 129"/>
                    <a:gd name="T39" fmla="*/ 17 h 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129" h="44">
                      <a:moveTo>
                        <a:pt x="0" y="17"/>
                      </a:moveTo>
                      <a:lnTo>
                        <a:pt x="65" y="5"/>
                      </a:lnTo>
                      <a:lnTo>
                        <a:pt x="73" y="6"/>
                      </a:lnTo>
                      <a:lnTo>
                        <a:pt x="81" y="0"/>
                      </a:lnTo>
                      <a:lnTo>
                        <a:pt x="87" y="3"/>
                      </a:lnTo>
                      <a:lnTo>
                        <a:pt x="80" y="15"/>
                      </a:lnTo>
                      <a:lnTo>
                        <a:pt x="93" y="14"/>
                      </a:lnTo>
                      <a:lnTo>
                        <a:pt x="101" y="24"/>
                      </a:lnTo>
                      <a:lnTo>
                        <a:pt x="110" y="25"/>
                      </a:lnTo>
                      <a:lnTo>
                        <a:pt x="116" y="23"/>
                      </a:lnTo>
                      <a:lnTo>
                        <a:pt x="116" y="18"/>
                      </a:lnTo>
                      <a:lnTo>
                        <a:pt x="105" y="11"/>
                      </a:lnTo>
                      <a:lnTo>
                        <a:pt x="114" y="11"/>
                      </a:lnTo>
                      <a:lnTo>
                        <a:pt x="128" y="25"/>
                      </a:lnTo>
                      <a:lnTo>
                        <a:pt x="114" y="34"/>
                      </a:lnTo>
                      <a:lnTo>
                        <a:pt x="99" y="30"/>
                      </a:lnTo>
                      <a:lnTo>
                        <a:pt x="89" y="40"/>
                      </a:lnTo>
                      <a:lnTo>
                        <a:pt x="70" y="30"/>
                      </a:lnTo>
                      <a:lnTo>
                        <a:pt x="5" y="43"/>
                      </a:lnTo>
                      <a:lnTo>
                        <a:pt x="0" y="17"/>
                      </a:lnTo>
                    </a:path>
                  </a:pathLst>
                </a:custGeom>
                <a:solidFill>
                  <a:srgbClr val="5F009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28" name="Freeform 516"/>
                <p:cNvSpPr>
                  <a:spLocks/>
                </p:cNvSpPr>
                <p:nvPr/>
              </p:nvSpPr>
              <p:spPr bwMode="auto">
                <a:xfrm>
                  <a:off x="3233" y="958"/>
                  <a:ext cx="67" cy="38"/>
                </a:xfrm>
                <a:custGeom>
                  <a:avLst/>
                  <a:gdLst>
                    <a:gd name="T0" fmla="*/ 0 w 67"/>
                    <a:gd name="T1" fmla="*/ 9 h 38"/>
                    <a:gd name="T2" fmla="*/ 51 w 67"/>
                    <a:gd name="T3" fmla="*/ 0 h 38"/>
                    <a:gd name="T4" fmla="*/ 66 w 67"/>
                    <a:gd name="T5" fmla="*/ 17 h 38"/>
                    <a:gd name="T6" fmla="*/ 57 w 67"/>
                    <a:gd name="T7" fmla="*/ 24 h 38"/>
                    <a:gd name="T8" fmla="*/ 41 w 67"/>
                    <a:gd name="T9" fmla="*/ 22 h 38"/>
                    <a:gd name="T10" fmla="*/ 16 w 67"/>
                    <a:gd name="T11" fmla="*/ 37 h 38"/>
                    <a:gd name="T12" fmla="*/ 3 w 67"/>
                    <a:gd name="T13" fmla="*/ 29 h 38"/>
                    <a:gd name="T14" fmla="*/ 0 w 67"/>
                    <a:gd name="T15" fmla="*/ 9 h 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" h="38">
                      <a:moveTo>
                        <a:pt x="0" y="9"/>
                      </a:moveTo>
                      <a:lnTo>
                        <a:pt x="51" y="0"/>
                      </a:lnTo>
                      <a:lnTo>
                        <a:pt x="66" y="17"/>
                      </a:lnTo>
                      <a:lnTo>
                        <a:pt x="57" y="24"/>
                      </a:lnTo>
                      <a:lnTo>
                        <a:pt x="41" y="22"/>
                      </a:lnTo>
                      <a:lnTo>
                        <a:pt x="16" y="37"/>
                      </a:lnTo>
                      <a:lnTo>
                        <a:pt x="3" y="29"/>
                      </a:lnTo>
                      <a:lnTo>
                        <a:pt x="0" y="9"/>
                      </a:lnTo>
                    </a:path>
                  </a:pathLst>
                </a:custGeom>
                <a:solidFill>
                  <a:srgbClr val="DFB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29" name="Freeform 517"/>
                <p:cNvSpPr>
                  <a:spLocks/>
                </p:cNvSpPr>
                <p:nvPr/>
              </p:nvSpPr>
              <p:spPr bwMode="auto">
                <a:xfrm>
                  <a:off x="3244" y="985"/>
                  <a:ext cx="66" cy="29"/>
                </a:xfrm>
                <a:custGeom>
                  <a:avLst/>
                  <a:gdLst>
                    <a:gd name="T0" fmla="*/ 0 w 66"/>
                    <a:gd name="T1" fmla="*/ 21 h 29"/>
                    <a:gd name="T2" fmla="*/ 27 w 66"/>
                    <a:gd name="T3" fmla="*/ 11 h 29"/>
                    <a:gd name="T4" fmla="*/ 53 w 66"/>
                    <a:gd name="T5" fmla="*/ 0 h 29"/>
                    <a:gd name="T6" fmla="*/ 57 w 66"/>
                    <a:gd name="T7" fmla="*/ 0 h 29"/>
                    <a:gd name="T8" fmla="*/ 65 w 66"/>
                    <a:gd name="T9" fmla="*/ 1 h 29"/>
                    <a:gd name="T10" fmla="*/ 40 w 66"/>
                    <a:gd name="T11" fmla="*/ 16 h 29"/>
                    <a:gd name="T12" fmla="*/ 8 w 66"/>
                    <a:gd name="T13" fmla="*/ 28 h 29"/>
                    <a:gd name="T14" fmla="*/ 0 w 66"/>
                    <a:gd name="T15" fmla="*/ 21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6" h="29">
                      <a:moveTo>
                        <a:pt x="0" y="21"/>
                      </a:moveTo>
                      <a:lnTo>
                        <a:pt x="27" y="11"/>
                      </a:lnTo>
                      <a:lnTo>
                        <a:pt x="53" y="0"/>
                      </a:lnTo>
                      <a:lnTo>
                        <a:pt x="57" y="0"/>
                      </a:lnTo>
                      <a:lnTo>
                        <a:pt x="65" y="1"/>
                      </a:lnTo>
                      <a:lnTo>
                        <a:pt x="40" y="16"/>
                      </a:lnTo>
                      <a:lnTo>
                        <a:pt x="8" y="28"/>
                      </a:lnTo>
                      <a:lnTo>
                        <a:pt x="0" y="21"/>
                      </a:lnTo>
                    </a:path>
                  </a:pathLst>
                </a:custGeom>
                <a:solidFill>
                  <a:srgbClr val="BF3F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30" name="Freeform 518"/>
                <p:cNvSpPr>
                  <a:spLocks/>
                </p:cNvSpPr>
                <p:nvPr/>
              </p:nvSpPr>
              <p:spPr bwMode="auto">
                <a:xfrm>
                  <a:off x="3243" y="846"/>
                  <a:ext cx="71" cy="92"/>
                </a:xfrm>
                <a:custGeom>
                  <a:avLst/>
                  <a:gdLst>
                    <a:gd name="T0" fmla="*/ 15 w 71"/>
                    <a:gd name="T1" fmla="*/ 0 h 92"/>
                    <a:gd name="T2" fmla="*/ 0 w 71"/>
                    <a:gd name="T3" fmla="*/ 16 h 92"/>
                    <a:gd name="T4" fmla="*/ 16 w 71"/>
                    <a:gd name="T5" fmla="*/ 37 h 92"/>
                    <a:gd name="T6" fmla="*/ 6 w 71"/>
                    <a:gd name="T7" fmla="*/ 43 h 92"/>
                    <a:gd name="T8" fmla="*/ 10 w 71"/>
                    <a:gd name="T9" fmla="*/ 91 h 92"/>
                    <a:gd name="T10" fmla="*/ 49 w 71"/>
                    <a:gd name="T11" fmla="*/ 84 h 92"/>
                    <a:gd name="T12" fmla="*/ 60 w 71"/>
                    <a:gd name="T13" fmla="*/ 84 h 92"/>
                    <a:gd name="T14" fmla="*/ 66 w 71"/>
                    <a:gd name="T15" fmla="*/ 79 h 92"/>
                    <a:gd name="T16" fmla="*/ 66 w 71"/>
                    <a:gd name="T17" fmla="*/ 70 h 92"/>
                    <a:gd name="T18" fmla="*/ 70 w 71"/>
                    <a:gd name="T19" fmla="*/ 64 h 92"/>
                    <a:gd name="T20" fmla="*/ 48 w 71"/>
                    <a:gd name="T21" fmla="*/ 57 h 92"/>
                    <a:gd name="T22" fmla="*/ 20 w 71"/>
                    <a:gd name="T23" fmla="*/ 4 h 92"/>
                    <a:gd name="T24" fmla="*/ 15 w 71"/>
                    <a:gd name="T25" fmla="*/ 0 h 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71" h="92">
                      <a:moveTo>
                        <a:pt x="15" y="0"/>
                      </a:moveTo>
                      <a:lnTo>
                        <a:pt x="0" y="16"/>
                      </a:lnTo>
                      <a:lnTo>
                        <a:pt x="16" y="37"/>
                      </a:lnTo>
                      <a:lnTo>
                        <a:pt x="6" y="43"/>
                      </a:lnTo>
                      <a:lnTo>
                        <a:pt x="10" y="91"/>
                      </a:lnTo>
                      <a:lnTo>
                        <a:pt x="49" y="84"/>
                      </a:lnTo>
                      <a:lnTo>
                        <a:pt x="60" y="84"/>
                      </a:lnTo>
                      <a:lnTo>
                        <a:pt x="66" y="79"/>
                      </a:lnTo>
                      <a:lnTo>
                        <a:pt x="66" y="70"/>
                      </a:lnTo>
                      <a:lnTo>
                        <a:pt x="70" y="64"/>
                      </a:lnTo>
                      <a:lnTo>
                        <a:pt x="48" y="57"/>
                      </a:lnTo>
                      <a:lnTo>
                        <a:pt x="20" y="4"/>
                      </a:lnTo>
                      <a:lnTo>
                        <a:pt x="15" y="0"/>
                      </a:lnTo>
                    </a:path>
                  </a:pathLst>
                </a:custGeom>
                <a:solidFill>
                  <a:srgbClr val="7FFFD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31" name="Freeform 519"/>
                <p:cNvSpPr>
                  <a:spLocks/>
                </p:cNvSpPr>
                <p:nvPr/>
              </p:nvSpPr>
              <p:spPr bwMode="auto">
                <a:xfrm>
                  <a:off x="3284" y="954"/>
                  <a:ext cx="34" cy="22"/>
                </a:xfrm>
                <a:custGeom>
                  <a:avLst/>
                  <a:gdLst>
                    <a:gd name="T0" fmla="*/ 0 w 34"/>
                    <a:gd name="T1" fmla="*/ 3 h 22"/>
                    <a:gd name="T2" fmla="*/ 14 w 34"/>
                    <a:gd name="T3" fmla="*/ 0 h 22"/>
                    <a:gd name="T4" fmla="*/ 33 w 34"/>
                    <a:gd name="T5" fmla="*/ 11 h 22"/>
                    <a:gd name="T6" fmla="*/ 29 w 34"/>
                    <a:gd name="T7" fmla="*/ 14 h 22"/>
                    <a:gd name="T8" fmla="*/ 20 w 34"/>
                    <a:gd name="T9" fmla="*/ 14 h 22"/>
                    <a:gd name="T10" fmla="*/ 15 w 34"/>
                    <a:gd name="T11" fmla="*/ 21 h 22"/>
                    <a:gd name="T12" fmla="*/ 0 w 34"/>
                    <a:gd name="T13" fmla="*/ 3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4" h="22">
                      <a:moveTo>
                        <a:pt x="0" y="3"/>
                      </a:moveTo>
                      <a:lnTo>
                        <a:pt x="14" y="0"/>
                      </a:lnTo>
                      <a:lnTo>
                        <a:pt x="33" y="11"/>
                      </a:lnTo>
                      <a:lnTo>
                        <a:pt x="29" y="14"/>
                      </a:lnTo>
                      <a:lnTo>
                        <a:pt x="20" y="14"/>
                      </a:lnTo>
                      <a:lnTo>
                        <a:pt x="15" y="2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80808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432" name="Freeform 520"/>
                <p:cNvSpPr>
                  <a:spLocks/>
                </p:cNvSpPr>
                <p:nvPr/>
              </p:nvSpPr>
              <p:spPr bwMode="auto">
                <a:xfrm>
                  <a:off x="3212" y="1111"/>
                  <a:ext cx="19" cy="24"/>
                </a:xfrm>
                <a:custGeom>
                  <a:avLst/>
                  <a:gdLst>
                    <a:gd name="T0" fmla="*/ 0 w 19"/>
                    <a:gd name="T1" fmla="*/ 2 h 24"/>
                    <a:gd name="T2" fmla="*/ 18 w 19"/>
                    <a:gd name="T3" fmla="*/ 0 h 24"/>
                    <a:gd name="T4" fmla="*/ 8 w 19"/>
                    <a:gd name="T5" fmla="*/ 23 h 24"/>
                    <a:gd name="T6" fmla="*/ 1 w 19"/>
                    <a:gd name="T7" fmla="*/ 23 h 24"/>
                    <a:gd name="T8" fmla="*/ 0 w 19"/>
                    <a:gd name="T9" fmla="*/ 2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9" h="24">
                      <a:moveTo>
                        <a:pt x="0" y="2"/>
                      </a:moveTo>
                      <a:lnTo>
                        <a:pt x="18" y="0"/>
                      </a:lnTo>
                      <a:lnTo>
                        <a:pt x="8" y="23"/>
                      </a:lnTo>
                      <a:lnTo>
                        <a:pt x="1" y="23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BF5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167433" name="Rectangle 521"/>
            <p:cNvSpPr>
              <a:spLocks noChangeArrowheads="1"/>
            </p:cNvSpPr>
            <p:nvPr/>
          </p:nvSpPr>
          <p:spPr bwMode="auto">
            <a:xfrm>
              <a:off x="328" y="1004"/>
              <a:ext cx="1180" cy="2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smtClean="0">
                  <a:solidFill>
                    <a:srgbClr val="1C1C1C"/>
                  </a:solidFill>
                  <a:latin typeface="Arial" charset="0"/>
                </a:rPr>
                <a:t>Geographic</a:t>
              </a:r>
            </a:p>
          </p:txBody>
        </p:sp>
        <p:sp>
          <p:nvSpPr>
            <p:cNvPr id="167434" name="Rectangle 522"/>
            <p:cNvSpPr>
              <a:spLocks noChangeArrowheads="1"/>
            </p:cNvSpPr>
            <p:nvPr/>
          </p:nvSpPr>
          <p:spPr bwMode="auto">
            <a:xfrm>
              <a:off x="109" y="1298"/>
              <a:ext cx="2005" cy="5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b="1" smtClean="0">
                  <a:solidFill>
                    <a:srgbClr val="1C1C1C"/>
                  </a:solidFill>
                  <a:latin typeface="Arial" charset="0"/>
                </a:rPr>
                <a:t>Region, City or Metro</a:t>
              </a:r>
            </a:p>
            <a:p>
              <a:pPr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b="1" smtClean="0">
                  <a:solidFill>
                    <a:srgbClr val="1C1C1C"/>
                  </a:solidFill>
                  <a:latin typeface="Arial" charset="0"/>
                </a:rPr>
                <a:t>Size, Density, Climate</a:t>
              </a:r>
            </a:p>
            <a:p>
              <a:pPr algn="ctr" eaLnBrk="0" fontAlgn="base" latinLnBrk="1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b="1" smtClean="0">
                <a:solidFill>
                  <a:srgbClr val="1C1C1C"/>
                </a:solidFill>
                <a:latin typeface="Arial" charset="0"/>
              </a:endParaRPr>
            </a:p>
          </p:txBody>
        </p:sp>
      </p:grpSp>
      <p:grpSp>
        <p:nvGrpSpPr>
          <p:cNvPr id="167435" name="Group 523"/>
          <p:cNvGrpSpPr>
            <a:grpSpLocks/>
          </p:cNvGrpSpPr>
          <p:nvPr/>
        </p:nvGrpSpPr>
        <p:grpSpPr bwMode="auto">
          <a:xfrm>
            <a:off x="5030788" y="1905000"/>
            <a:ext cx="4113212" cy="2087563"/>
            <a:chOff x="2880" y="1242"/>
            <a:chExt cx="2591" cy="1315"/>
          </a:xfrm>
        </p:grpSpPr>
        <p:sp>
          <p:nvSpPr>
            <p:cNvPr id="167436" name="Rectangle 524"/>
            <p:cNvSpPr>
              <a:spLocks noChangeArrowheads="1"/>
            </p:cNvSpPr>
            <p:nvPr/>
          </p:nvSpPr>
          <p:spPr bwMode="auto">
            <a:xfrm>
              <a:off x="3230" y="1426"/>
              <a:ext cx="2035" cy="820"/>
            </a:xfrm>
            <a:prstGeom prst="rect">
              <a:avLst/>
            </a:prstGeom>
            <a:gradFill rotWithShape="0">
              <a:gsLst>
                <a:gs pos="0">
                  <a:srgbClr val="B760F9">
                    <a:gamma/>
                    <a:tint val="0"/>
                    <a:invGamma/>
                  </a:srgbClr>
                </a:gs>
                <a:gs pos="100000">
                  <a:srgbClr val="B760F9"/>
                </a:gs>
              </a:gsLst>
              <a:lin ang="189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grpSp>
          <p:nvGrpSpPr>
            <p:cNvPr id="167437" name="Group 525"/>
            <p:cNvGrpSpPr>
              <a:grpSpLocks/>
            </p:cNvGrpSpPr>
            <p:nvPr/>
          </p:nvGrpSpPr>
          <p:grpSpPr bwMode="auto">
            <a:xfrm>
              <a:off x="4570" y="1242"/>
              <a:ext cx="901" cy="445"/>
              <a:chOff x="2448" y="1728"/>
              <a:chExt cx="901" cy="445"/>
            </a:xfrm>
          </p:grpSpPr>
          <p:grpSp>
            <p:nvGrpSpPr>
              <p:cNvPr id="167438" name="Group 526"/>
              <p:cNvGrpSpPr>
                <a:grpSpLocks/>
              </p:cNvGrpSpPr>
              <p:nvPr/>
            </p:nvGrpSpPr>
            <p:grpSpPr bwMode="auto">
              <a:xfrm>
                <a:off x="2986" y="1742"/>
                <a:ext cx="216" cy="399"/>
                <a:chOff x="2986" y="1742"/>
                <a:chExt cx="216" cy="399"/>
              </a:xfrm>
            </p:grpSpPr>
            <p:grpSp>
              <p:nvGrpSpPr>
                <p:cNvPr id="167439" name="Group 527"/>
                <p:cNvGrpSpPr>
                  <a:grpSpLocks/>
                </p:cNvGrpSpPr>
                <p:nvPr/>
              </p:nvGrpSpPr>
              <p:grpSpPr bwMode="auto">
                <a:xfrm>
                  <a:off x="3035" y="1742"/>
                  <a:ext cx="114" cy="64"/>
                  <a:chOff x="3035" y="1742"/>
                  <a:chExt cx="114" cy="64"/>
                </a:xfrm>
              </p:grpSpPr>
              <p:sp>
                <p:nvSpPr>
                  <p:cNvPr id="167440" name="Freeform 528"/>
                  <p:cNvSpPr>
                    <a:spLocks/>
                  </p:cNvSpPr>
                  <p:nvPr/>
                </p:nvSpPr>
                <p:spPr bwMode="auto">
                  <a:xfrm>
                    <a:off x="3050" y="1745"/>
                    <a:ext cx="85" cy="61"/>
                  </a:xfrm>
                  <a:custGeom>
                    <a:avLst/>
                    <a:gdLst>
                      <a:gd name="T0" fmla="*/ 20 w 85"/>
                      <a:gd name="T1" fmla="*/ 56 h 61"/>
                      <a:gd name="T2" fmla="*/ 20 w 85"/>
                      <a:gd name="T3" fmla="*/ 47 h 61"/>
                      <a:gd name="T4" fmla="*/ 14 w 85"/>
                      <a:gd name="T5" fmla="*/ 42 h 61"/>
                      <a:gd name="T6" fmla="*/ 10 w 85"/>
                      <a:gd name="T7" fmla="*/ 38 h 61"/>
                      <a:gd name="T8" fmla="*/ 5 w 85"/>
                      <a:gd name="T9" fmla="*/ 33 h 61"/>
                      <a:gd name="T10" fmla="*/ 2 w 85"/>
                      <a:gd name="T11" fmla="*/ 29 h 61"/>
                      <a:gd name="T12" fmla="*/ 1 w 85"/>
                      <a:gd name="T13" fmla="*/ 26 h 61"/>
                      <a:gd name="T14" fmla="*/ 0 w 85"/>
                      <a:gd name="T15" fmla="*/ 18 h 61"/>
                      <a:gd name="T16" fmla="*/ 2 w 85"/>
                      <a:gd name="T17" fmla="*/ 13 h 61"/>
                      <a:gd name="T18" fmla="*/ 7 w 85"/>
                      <a:gd name="T19" fmla="*/ 8 h 61"/>
                      <a:gd name="T20" fmla="*/ 13 w 85"/>
                      <a:gd name="T21" fmla="*/ 5 h 61"/>
                      <a:gd name="T22" fmla="*/ 18 w 85"/>
                      <a:gd name="T23" fmla="*/ 3 h 61"/>
                      <a:gd name="T24" fmla="*/ 26 w 85"/>
                      <a:gd name="T25" fmla="*/ 1 h 61"/>
                      <a:gd name="T26" fmla="*/ 39 w 85"/>
                      <a:gd name="T27" fmla="*/ 0 h 61"/>
                      <a:gd name="T28" fmla="*/ 52 w 85"/>
                      <a:gd name="T29" fmla="*/ 0 h 61"/>
                      <a:gd name="T30" fmla="*/ 62 w 85"/>
                      <a:gd name="T31" fmla="*/ 1 h 61"/>
                      <a:gd name="T32" fmla="*/ 73 w 85"/>
                      <a:gd name="T33" fmla="*/ 5 h 61"/>
                      <a:gd name="T34" fmla="*/ 78 w 85"/>
                      <a:gd name="T35" fmla="*/ 8 h 61"/>
                      <a:gd name="T36" fmla="*/ 82 w 85"/>
                      <a:gd name="T37" fmla="*/ 11 h 61"/>
                      <a:gd name="T38" fmla="*/ 84 w 85"/>
                      <a:gd name="T39" fmla="*/ 15 h 61"/>
                      <a:gd name="T40" fmla="*/ 83 w 85"/>
                      <a:gd name="T41" fmla="*/ 22 h 61"/>
                      <a:gd name="T42" fmla="*/ 80 w 85"/>
                      <a:gd name="T43" fmla="*/ 29 h 61"/>
                      <a:gd name="T44" fmla="*/ 74 w 85"/>
                      <a:gd name="T45" fmla="*/ 35 h 61"/>
                      <a:gd name="T46" fmla="*/ 70 w 85"/>
                      <a:gd name="T47" fmla="*/ 39 h 61"/>
                      <a:gd name="T48" fmla="*/ 66 w 85"/>
                      <a:gd name="T49" fmla="*/ 43 h 61"/>
                      <a:gd name="T50" fmla="*/ 60 w 85"/>
                      <a:gd name="T51" fmla="*/ 47 h 61"/>
                      <a:gd name="T52" fmla="*/ 59 w 85"/>
                      <a:gd name="T53" fmla="*/ 54 h 61"/>
                      <a:gd name="T54" fmla="*/ 58 w 85"/>
                      <a:gd name="T55" fmla="*/ 57 h 61"/>
                      <a:gd name="T56" fmla="*/ 51 w 85"/>
                      <a:gd name="T57" fmla="*/ 59 h 61"/>
                      <a:gd name="T58" fmla="*/ 41 w 85"/>
                      <a:gd name="T59" fmla="*/ 60 h 61"/>
                      <a:gd name="T60" fmla="*/ 30 w 85"/>
                      <a:gd name="T61" fmla="*/ 59 h 61"/>
                      <a:gd name="T62" fmla="*/ 24 w 85"/>
                      <a:gd name="T63" fmla="*/ 58 h 61"/>
                      <a:gd name="T64" fmla="*/ 20 w 85"/>
                      <a:gd name="T65" fmla="*/ 56 h 6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85" h="61">
                        <a:moveTo>
                          <a:pt x="20" y="56"/>
                        </a:moveTo>
                        <a:lnTo>
                          <a:pt x="20" y="47"/>
                        </a:lnTo>
                        <a:lnTo>
                          <a:pt x="14" y="42"/>
                        </a:lnTo>
                        <a:lnTo>
                          <a:pt x="10" y="38"/>
                        </a:lnTo>
                        <a:lnTo>
                          <a:pt x="5" y="33"/>
                        </a:lnTo>
                        <a:lnTo>
                          <a:pt x="2" y="29"/>
                        </a:lnTo>
                        <a:lnTo>
                          <a:pt x="1" y="26"/>
                        </a:lnTo>
                        <a:lnTo>
                          <a:pt x="0" y="18"/>
                        </a:lnTo>
                        <a:lnTo>
                          <a:pt x="2" y="13"/>
                        </a:lnTo>
                        <a:lnTo>
                          <a:pt x="7" y="8"/>
                        </a:lnTo>
                        <a:lnTo>
                          <a:pt x="13" y="5"/>
                        </a:lnTo>
                        <a:lnTo>
                          <a:pt x="18" y="3"/>
                        </a:lnTo>
                        <a:lnTo>
                          <a:pt x="26" y="1"/>
                        </a:lnTo>
                        <a:lnTo>
                          <a:pt x="39" y="0"/>
                        </a:lnTo>
                        <a:lnTo>
                          <a:pt x="52" y="0"/>
                        </a:lnTo>
                        <a:lnTo>
                          <a:pt x="62" y="1"/>
                        </a:lnTo>
                        <a:lnTo>
                          <a:pt x="73" y="5"/>
                        </a:lnTo>
                        <a:lnTo>
                          <a:pt x="78" y="8"/>
                        </a:lnTo>
                        <a:lnTo>
                          <a:pt x="82" y="11"/>
                        </a:lnTo>
                        <a:lnTo>
                          <a:pt x="84" y="15"/>
                        </a:lnTo>
                        <a:lnTo>
                          <a:pt x="83" y="22"/>
                        </a:lnTo>
                        <a:lnTo>
                          <a:pt x="80" y="29"/>
                        </a:lnTo>
                        <a:lnTo>
                          <a:pt x="74" y="35"/>
                        </a:lnTo>
                        <a:lnTo>
                          <a:pt x="70" y="39"/>
                        </a:lnTo>
                        <a:lnTo>
                          <a:pt x="66" y="43"/>
                        </a:lnTo>
                        <a:lnTo>
                          <a:pt x="60" y="47"/>
                        </a:lnTo>
                        <a:lnTo>
                          <a:pt x="59" y="54"/>
                        </a:lnTo>
                        <a:lnTo>
                          <a:pt x="58" y="57"/>
                        </a:lnTo>
                        <a:lnTo>
                          <a:pt x="51" y="59"/>
                        </a:lnTo>
                        <a:lnTo>
                          <a:pt x="41" y="60"/>
                        </a:lnTo>
                        <a:lnTo>
                          <a:pt x="30" y="59"/>
                        </a:lnTo>
                        <a:lnTo>
                          <a:pt x="24" y="58"/>
                        </a:lnTo>
                        <a:lnTo>
                          <a:pt x="20" y="56"/>
                        </a:lnTo>
                      </a:path>
                    </a:pathLst>
                  </a:custGeom>
                  <a:solidFill>
                    <a:srgbClr val="FF7F7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441" name="Freeform 529"/>
                  <p:cNvSpPr>
                    <a:spLocks/>
                  </p:cNvSpPr>
                  <p:nvPr/>
                </p:nvSpPr>
                <p:spPr bwMode="auto">
                  <a:xfrm>
                    <a:off x="3035" y="1742"/>
                    <a:ext cx="114" cy="41"/>
                  </a:xfrm>
                  <a:custGeom>
                    <a:avLst/>
                    <a:gdLst>
                      <a:gd name="T0" fmla="*/ 8 w 114"/>
                      <a:gd name="T1" fmla="*/ 34 h 41"/>
                      <a:gd name="T2" fmla="*/ 1 w 114"/>
                      <a:gd name="T3" fmla="*/ 31 h 41"/>
                      <a:gd name="T4" fmla="*/ 0 w 114"/>
                      <a:gd name="T5" fmla="*/ 26 h 41"/>
                      <a:gd name="T6" fmla="*/ 1 w 114"/>
                      <a:gd name="T7" fmla="*/ 21 h 41"/>
                      <a:gd name="T8" fmla="*/ 1 w 114"/>
                      <a:gd name="T9" fmla="*/ 17 h 41"/>
                      <a:gd name="T10" fmla="*/ 6 w 114"/>
                      <a:gd name="T11" fmla="*/ 11 h 41"/>
                      <a:gd name="T12" fmla="*/ 12 w 114"/>
                      <a:gd name="T13" fmla="*/ 8 h 41"/>
                      <a:gd name="T14" fmla="*/ 19 w 114"/>
                      <a:gd name="T15" fmla="*/ 5 h 41"/>
                      <a:gd name="T16" fmla="*/ 30 w 114"/>
                      <a:gd name="T17" fmla="*/ 2 h 41"/>
                      <a:gd name="T18" fmla="*/ 38 w 114"/>
                      <a:gd name="T19" fmla="*/ 1 h 41"/>
                      <a:gd name="T20" fmla="*/ 56 w 114"/>
                      <a:gd name="T21" fmla="*/ 0 h 41"/>
                      <a:gd name="T22" fmla="*/ 71 w 114"/>
                      <a:gd name="T23" fmla="*/ 0 h 41"/>
                      <a:gd name="T24" fmla="*/ 82 w 114"/>
                      <a:gd name="T25" fmla="*/ 2 h 41"/>
                      <a:gd name="T26" fmla="*/ 91 w 114"/>
                      <a:gd name="T27" fmla="*/ 3 h 41"/>
                      <a:gd name="T28" fmla="*/ 99 w 114"/>
                      <a:gd name="T29" fmla="*/ 7 h 41"/>
                      <a:gd name="T30" fmla="*/ 105 w 114"/>
                      <a:gd name="T31" fmla="*/ 10 h 41"/>
                      <a:gd name="T32" fmla="*/ 110 w 114"/>
                      <a:gd name="T33" fmla="*/ 13 h 41"/>
                      <a:gd name="T34" fmla="*/ 113 w 114"/>
                      <a:gd name="T35" fmla="*/ 17 h 41"/>
                      <a:gd name="T36" fmla="*/ 113 w 114"/>
                      <a:gd name="T37" fmla="*/ 25 h 41"/>
                      <a:gd name="T38" fmla="*/ 113 w 114"/>
                      <a:gd name="T39" fmla="*/ 30 h 41"/>
                      <a:gd name="T40" fmla="*/ 109 w 114"/>
                      <a:gd name="T41" fmla="*/ 32 h 41"/>
                      <a:gd name="T42" fmla="*/ 103 w 114"/>
                      <a:gd name="T43" fmla="*/ 35 h 41"/>
                      <a:gd name="T44" fmla="*/ 99 w 114"/>
                      <a:gd name="T45" fmla="*/ 38 h 41"/>
                      <a:gd name="T46" fmla="*/ 88 w 114"/>
                      <a:gd name="T47" fmla="*/ 39 h 41"/>
                      <a:gd name="T48" fmla="*/ 78 w 114"/>
                      <a:gd name="T49" fmla="*/ 40 h 41"/>
                      <a:gd name="T50" fmla="*/ 86 w 114"/>
                      <a:gd name="T51" fmla="*/ 35 h 41"/>
                      <a:gd name="T52" fmla="*/ 94 w 114"/>
                      <a:gd name="T53" fmla="*/ 26 h 41"/>
                      <a:gd name="T54" fmla="*/ 95 w 114"/>
                      <a:gd name="T55" fmla="*/ 23 h 41"/>
                      <a:gd name="T56" fmla="*/ 94 w 114"/>
                      <a:gd name="T57" fmla="*/ 20 h 41"/>
                      <a:gd name="T58" fmla="*/ 91 w 114"/>
                      <a:gd name="T59" fmla="*/ 17 h 41"/>
                      <a:gd name="T60" fmla="*/ 73 w 114"/>
                      <a:gd name="T61" fmla="*/ 19 h 41"/>
                      <a:gd name="T62" fmla="*/ 52 w 114"/>
                      <a:gd name="T63" fmla="*/ 19 h 41"/>
                      <a:gd name="T64" fmla="*/ 37 w 114"/>
                      <a:gd name="T65" fmla="*/ 18 h 41"/>
                      <a:gd name="T66" fmla="*/ 25 w 114"/>
                      <a:gd name="T67" fmla="*/ 17 h 41"/>
                      <a:gd name="T68" fmla="*/ 21 w 114"/>
                      <a:gd name="T69" fmla="*/ 19 h 41"/>
                      <a:gd name="T70" fmla="*/ 18 w 114"/>
                      <a:gd name="T71" fmla="*/ 23 h 41"/>
                      <a:gd name="T72" fmla="*/ 18 w 114"/>
                      <a:gd name="T73" fmla="*/ 27 h 41"/>
                      <a:gd name="T74" fmla="*/ 27 w 114"/>
                      <a:gd name="T75" fmla="*/ 35 h 41"/>
                      <a:gd name="T76" fmla="*/ 31 w 114"/>
                      <a:gd name="T77" fmla="*/ 40 h 41"/>
                      <a:gd name="T78" fmla="*/ 18 w 114"/>
                      <a:gd name="T79" fmla="*/ 37 h 41"/>
                      <a:gd name="T80" fmla="*/ 8 w 114"/>
                      <a:gd name="T81" fmla="*/ 34 h 4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</a:cxnLst>
                    <a:rect l="0" t="0" r="r" b="b"/>
                    <a:pathLst>
                      <a:path w="114" h="41">
                        <a:moveTo>
                          <a:pt x="8" y="34"/>
                        </a:moveTo>
                        <a:lnTo>
                          <a:pt x="1" y="31"/>
                        </a:lnTo>
                        <a:lnTo>
                          <a:pt x="0" y="26"/>
                        </a:lnTo>
                        <a:lnTo>
                          <a:pt x="1" y="21"/>
                        </a:lnTo>
                        <a:lnTo>
                          <a:pt x="1" y="17"/>
                        </a:lnTo>
                        <a:lnTo>
                          <a:pt x="6" y="11"/>
                        </a:lnTo>
                        <a:lnTo>
                          <a:pt x="12" y="8"/>
                        </a:lnTo>
                        <a:lnTo>
                          <a:pt x="19" y="5"/>
                        </a:lnTo>
                        <a:lnTo>
                          <a:pt x="30" y="2"/>
                        </a:lnTo>
                        <a:lnTo>
                          <a:pt x="38" y="1"/>
                        </a:lnTo>
                        <a:lnTo>
                          <a:pt x="56" y="0"/>
                        </a:lnTo>
                        <a:lnTo>
                          <a:pt x="71" y="0"/>
                        </a:lnTo>
                        <a:lnTo>
                          <a:pt x="82" y="2"/>
                        </a:lnTo>
                        <a:lnTo>
                          <a:pt x="91" y="3"/>
                        </a:lnTo>
                        <a:lnTo>
                          <a:pt x="99" y="7"/>
                        </a:lnTo>
                        <a:lnTo>
                          <a:pt x="105" y="10"/>
                        </a:lnTo>
                        <a:lnTo>
                          <a:pt x="110" y="13"/>
                        </a:lnTo>
                        <a:lnTo>
                          <a:pt x="113" y="17"/>
                        </a:lnTo>
                        <a:lnTo>
                          <a:pt x="113" y="25"/>
                        </a:lnTo>
                        <a:lnTo>
                          <a:pt x="113" y="30"/>
                        </a:lnTo>
                        <a:lnTo>
                          <a:pt x="109" y="32"/>
                        </a:lnTo>
                        <a:lnTo>
                          <a:pt x="103" y="35"/>
                        </a:lnTo>
                        <a:lnTo>
                          <a:pt x="99" y="38"/>
                        </a:lnTo>
                        <a:lnTo>
                          <a:pt x="88" y="39"/>
                        </a:lnTo>
                        <a:lnTo>
                          <a:pt x="78" y="40"/>
                        </a:lnTo>
                        <a:lnTo>
                          <a:pt x="86" y="35"/>
                        </a:lnTo>
                        <a:lnTo>
                          <a:pt x="94" y="26"/>
                        </a:lnTo>
                        <a:lnTo>
                          <a:pt x="95" y="23"/>
                        </a:lnTo>
                        <a:lnTo>
                          <a:pt x="94" y="20"/>
                        </a:lnTo>
                        <a:lnTo>
                          <a:pt x="91" y="17"/>
                        </a:lnTo>
                        <a:lnTo>
                          <a:pt x="73" y="19"/>
                        </a:lnTo>
                        <a:lnTo>
                          <a:pt x="52" y="19"/>
                        </a:lnTo>
                        <a:lnTo>
                          <a:pt x="37" y="18"/>
                        </a:lnTo>
                        <a:lnTo>
                          <a:pt x="25" y="17"/>
                        </a:lnTo>
                        <a:lnTo>
                          <a:pt x="21" y="19"/>
                        </a:lnTo>
                        <a:lnTo>
                          <a:pt x="18" y="23"/>
                        </a:lnTo>
                        <a:lnTo>
                          <a:pt x="18" y="27"/>
                        </a:lnTo>
                        <a:lnTo>
                          <a:pt x="27" y="35"/>
                        </a:lnTo>
                        <a:lnTo>
                          <a:pt x="31" y="40"/>
                        </a:lnTo>
                        <a:lnTo>
                          <a:pt x="18" y="37"/>
                        </a:lnTo>
                        <a:lnTo>
                          <a:pt x="8" y="34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grpSp>
                <p:nvGrpSpPr>
                  <p:cNvPr id="167442" name="Group 530"/>
                  <p:cNvGrpSpPr>
                    <a:grpSpLocks/>
                  </p:cNvGrpSpPr>
                  <p:nvPr/>
                </p:nvGrpSpPr>
                <p:grpSpPr bwMode="auto">
                  <a:xfrm>
                    <a:off x="3047" y="1775"/>
                    <a:ext cx="87" cy="3"/>
                    <a:chOff x="3047" y="1775"/>
                    <a:chExt cx="87" cy="3"/>
                  </a:xfrm>
                </p:grpSpPr>
                <p:sp>
                  <p:nvSpPr>
                    <p:cNvPr id="167443" name="Oval 5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47" y="1775"/>
                      <a:ext cx="7" cy="1"/>
                    </a:xfrm>
                    <a:prstGeom prst="ellipse">
                      <a:avLst/>
                    </a:prstGeom>
                    <a:solidFill>
                      <a:srgbClr val="005F7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444" name="Oval 5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29" y="1775"/>
                      <a:ext cx="5" cy="3"/>
                    </a:xfrm>
                    <a:prstGeom prst="ellipse">
                      <a:avLst/>
                    </a:prstGeom>
                    <a:solidFill>
                      <a:srgbClr val="005F7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</p:grpSp>
            <p:sp>
              <p:nvSpPr>
                <p:cNvPr id="167445" name="Freeform 533"/>
                <p:cNvSpPr>
                  <a:spLocks/>
                </p:cNvSpPr>
                <p:nvPr/>
              </p:nvSpPr>
              <p:spPr bwMode="auto">
                <a:xfrm>
                  <a:off x="3030" y="2013"/>
                  <a:ext cx="107" cy="116"/>
                </a:xfrm>
                <a:custGeom>
                  <a:avLst/>
                  <a:gdLst>
                    <a:gd name="T0" fmla="*/ 24 w 107"/>
                    <a:gd name="T1" fmla="*/ 0 h 116"/>
                    <a:gd name="T2" fmla="*/ 21 w 107"/>
                    <a:gd name="T3" fmla="*/ 14 h 116"/>
                    <a:gd name="T4" fmla="*/ 19 w 107"/>
                    <a:gd name="T5" fmla="*/ 29 h 116"/>
                    <a:gd name="T6" fmla="*/ 19 w 107"/>
                    <a:gd name="T7" fmla="*/ 44 h 116"/>
                    <a:gd name="T8" fmla="*/ 21 w 107"/>
                    <a:gd name="T9" fmla="*/ 59 h 116"/>
                    <a:gd name="T10" fmla="*/ 22 w 107"/>
                    <a:gd name="T11" fmla="*/ 70 h 116"/>
                    <a:gd name="T12" fmla="*/ 22 w 107"/>
                    <a:gd name="T13" fmla="*/ 84 h 116"/>
                    <a:gd name="T14" fmla="*/ 20 w 107"/>
                    <a:gd name="T15" fmla="*/ 90 h 116"/>
                    <a:gd name="T16" fmla="*/ 5 w 107"/>
                    <a:gd name="T17" fmla="*/ 108 h 116"/>
                    <a:gd name="T18" fmla="*/ 0 w 107"/>
                    <a:gd name="T19" fmla="*/ 115 h 116"/>
                    <a:gd name="T20" fmla="*/ 23 w 107"/>
                    <a:gd name="T21" fmla="*/ 115 h 116"/>
                    <a:gd name="T22" fmla="*/ 33 w 107"/>
                    <a:gd name="T23" fmla="*/ 107 h 116"/>
                    <a:gd name="T24" fmla="*/ 40 w 107"/>
                    <a:gd name="T25" fmla="*/ 98 h 116"/>
                    <a:gd name="T26" fmla="*/ 44 w 107"/>
                    <a:gd name="T27" fmla="*/ 84 h 116"/>
                    <a:gd name="T28" fmla="*/ 57 w 107"/>
                    <a:gd name="T29" fmla="*/ 44 h 116"/>
                    <a:gd name="T30" fmla="*/ 62 w 107"/>
                    <a:gd name="T31" fmla="*/ 33 h 116"/>
                    <a:gd name="T32" fmla="*/ 59 w 107"/>
                    <a:gd name="T33" fmla="*/ 55 h 116"/>
                    <a:gd name="T34" fmla="*/ 63 w 107"/>
                    <a:gd name="T35" fmla="*/ 68 h 116"/>
                    <a:gd name="T36" fmla="*/ 64 w 107"/>
                    <a:gd name="T37" fmla="*/ 80 h 116"/>
                    <a:gd name="T38" fmla="*/ 61 w 107"/>
                    <a:gd name="T39" fmla="*/ 91 h 116"/>
                    <a:gd name="T40" fmla="*/ 63 w 107"/>
                    <a:gd name="T41" fmla="*/ 96 h 116"/>
                    <a:gd name="T42" fmla="*/ 78 w 107"/>
                    <a:gd name="T43" fmla="*/ 113 h 116"/>
                    <a:gd name="T44" fmla="*/ 91 w 107"/>
                    <a:gd name="T45" fmla="*/ 113 h 116"/>
                    <a:gd name="T46" fmla="*/ 98 w 107"/>
                    <a:gd name="T47" fmla="*/ 113 h 116"/>
                    <a:gd name="T48" fmla="*/ 106 w 107"/>
                    <a:gd name="T49" fmla="*/ 110 h 116"/>
                    <a:gd name="T50" fmla="*/ 86 w 107"/>
                    <a:gd name="T51" fmla="*/ 91 h 116"/>
                    <a:gd name="T52" fmla="*/ 96 w 107"/>
                    <a:gd name="T53" fmla="*/ 51 h 116"/>
                    <a:gd name="T54" fmla="*/ 100 w 107"/>
                    <a:gd name="T55" fmla="*/ 32 h 116"/>
                    <a:gd name="T56" fmla="*/ 100 w 107"/>
                    <a:gd name="T57" fmla="*/ 1 h 116"/>
                    <a:gd name="T58" fmla="*/ 24 w 107"/>
                    <a:gd name="T59" fmla="*/ 0 h 1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107" h="116">
                      <a:moveTo>
                        <a:pt x="24" y="0"/>
                      </a:moveTo>
                      <a:lnTo>
                        <a:pt x="21" y="14"/>
                      </a:lnTo>
                      <a:lnTo>
                        <a:pt x="19" y="29"/>
                      </a:lnTo>
                      <a:lnTo>
                        <a:pt x="19" y="44"/>
                      </a:lnTo>
                      <a:lnTo>
                        <a:pt x="21" y="59"/>
                      </a:lnTo>
                      <a:lnTo>
                        <a:pt x="22" y="70"/>
                      </a:lnTo>
                      <a:lnTo>
                        <a:pt x="22" y="84"/>
                      </a:lnTo>
                      <a:lnTo>
                        <a:pt x="20" y="90"/>
                      </a:lnTo>
                      <a:lnTo>
                        <a:pt x="5" y="108"/>
                      </a:lnTo>
                      <a:lnTo>
                        <a:pt x="0" y="115"/>
                      </a:lnTo>
                      <a:lnTo>
                        <a:pt x="23" y="115"/>
                      </a:lnTo>
                      <a:lnTo>
                        <a:pt x="33" y="107"/>
                      </a:lnTo>
                      <a:lnTo>
                        <a:pt x="40" y="98"/>
                      </a:lnTo>
                      <a:lnTo>
                        <a:pt x="44" y="84"/>
                      </a:lnTo>
                      <a:lnTo>
                        <a:pt x="57" y="44"/>
                      </a:lnTo>
                      <a:lnTo>
                        <a:pt x="62" y="33"/>
                      </a:lnTo>
                      <a:lnTo>
                        <a:pt x="59" y="55"/>
                      </a:lnTo>
                      <a:lnTo>
                        <a:pt x="63" y="68"/>
                      </a:lnTo>
                      <a:lnTo>
                        <a:pt x="64" y="80"/>
                      </a:lnTo>
                      <a:lnTo>
                        <a:pt x="61" y="91"/>
                      </a:lnTo>
                      <a:lnTo>
                        <a:pt x="63" y="96"/>
                      </a:lnTo>
                      <a:lnTo>
                        <a:pt x="78" y="113"/>
                      </a:lnTo>
                      <a:lnTo>
                        <a:pt x="91" y="113"/>
                      </a:lnTo>
                      <a:lnTo>
                        <a:pt x="98" y="113"/>
                      </a:lnTo>
                      <a:lnTo>
                        <a:pt x="106" y="110"/>
                      </a:lnTo>
                      <a:lnTo>
                        <a:pt x="86" y="91"/>
                      </a:lnTo>
                      <a:lnTo>
                        <a:pt x="96" y="51"/>
                      </a:lnTo>
                      <a:lnTo>
                        <a:pt x="100" y="32"/>
                      </a:lnTo>
                      <a:lnTo>
                        <a:pt x="100" y="1"/>
                      </a:lnTo>
                      <a:lnTo>
                        <a:pt x="24" y="0"/>
                      </a:lnTo>
                    </a:path>
                  </a:pathLst>
                </a:custGeom>
                <a:solidFill>
                  <a:srgbClr val="FF7F7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167446" name="Group 534"/>
                <p:cNvGrpSpPr>
                  <a:grpSpLocks/>
                </p:cNvGrpSpPr>
                <p:nvPr/>
              </p:nvGrpSpPr>
              <p:grpSpPr bwMode="auto">
                <a:xfrm>
                  <a:off x="2988" y="1866"/>
                  <a:ext cx="205" cy="117"/>
                  <a:chOff x="2988" y="1866"/>
                  <a:chExt cx="205" cy="117"/>
                </a:xfrm>
              </p:grpSpPr>
              <p:sp>
                <p:nvSpPr>
                  <p:cNvPr id="167447" name="Freeform 535"/>
                  <p:cNvSpPr>
                    <a:spLocks/>
                  </p:cNvSpPr>
                  <p:nvPr/>
                </p:nvSpPr>
                <p:spPr bwMode="auto">
                  <a:xfrm>
                    <a:off x="2988" y="1871"/>
                    <a:ext cx="52" cy="112"/>
                  </a:xfrm>
                  <a:custGeom>
                    <a:avLst/>
                    <a:gdLst>
                      <a:gd name="T0" fmla="*/ 3 w 52"/>
                      <a:gd name="T1" fmla="*/ 0 h 112"/>
                      <a:gd name="T2" fmla="*/ 0 w 52"/>
                      <a:gd name="T3" fmla="*/ 25 h 112"/>
                      <a:gd name="T4" fmla="*/ 8 w 52"/>
                      <a:gd name="T5" fmla="*/ 60 h 112"/>
                      <a:gd name="T6" fmla="*/ 15 w 52"/>
                      <a:gd name="T7" fmla="*/ 89 h 112"/>
                      <a:gd name="T8" fmla="*/ 28 w 52"/>
                      <a:gd name="T9" fmla="*/ 108 h 112"/>
                      <a:gd name="T10" fmla="*/ 34 w 52"/>
                      <a:gd name="T11" fmla="*/ 111 h 112"/>
                      <a:gd name="T12" fmla="*/ 38 w 52"/>
                      <a:gd name="T13" fmla="*/ 106 h 112"/>
                      <a:gd name="T14" fmla="*/ 40 w 52"/>
                      <a:gd name="T15" fmla="*/ 93 h 112"/>
                      <a:gd name="T16" fmla="*/ 51 w 52"/>
                      <a:gd name="T17" fmla="*/ 90 h 112"/>
                      <a:gd name="T18" fmla="*/ 36 w 52"/>
                      <a:gd name="T19" fmla="*/ 80 h 112"/>
                      <a:gd name="T20" fmla="*/ 26 w 52"/>
                      <a:gd name="T21" fmla="*/ 74 h 112"/>
                      <a:gd name="T22" fmla="*/ 27 w 52"/>
                      <a:gd name="T23" fmla="*/ 23 h 112"/>
                      <a:gd name="T24" fmla="*/ 32 w 52"/>
                      <a:gd name="T25" fmla="*/ 2 h 112"/>
                      <a:gd name="T26" fmla="*/ 3 w 52"/>
                      <a:gd name="T27" fmla="*/ 0 h 11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2" h="112">
                        <a:moveTo>
                          <a:pt x="3" y="0"/>
                        </a:moveTo>
                        <a:lnTo>
                          <a:pt x="0" y="25"/>
                        </a:lnTo>
                        <a:lnTo>
                          <a:pt x="8" y="60"/>
                        </a:lnTo>
                        <a:lnTo>
                          <a:pt x="15" y="89"/>
                        </a:lnTo>
                        <a:lnTo>
                          <a:pt x="28" y="108"/>
                        </a:lnTo>
                        <a:lnTo>
                          <a:pt x="34" y="111"/>
                        </a:lnTo>
                        <a:lnTo>
                          <a:pt x="38" y="106"/>
                        </a:lnTo>
                        <a:lnTo>
                          <a:pt x="40" y="93"/>
                        </a:lnTo>
                        <a:lnTo>
                          <a:pt x="51" y="90"/>
                        </a:lnTo>
                        <a:lnTo>
                          <a:pt x="36" y="80"/>
                        </a:lnTo>
                        <a:lnTo>
                          <a:pt x="26" y="74"/>
                        </a:lnTo>
                        <a:lnTo>
                          <a:pt x="27" y="23"/>
                        </a:lnTo>
                        <a:lnTo>
                          <a:pt x="32" y="2"/>
                        </a:lnTo>
                        <a:lnTo>
                          <a:pt x="3" y="0"/>
                        </a:lnTo>
                      </a:path>
                    </a:pathLst>
                  </a:custGeom>
                  <a:solidFill>
                    <a:srgbClr val="FF7F7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448" name="Freeform 536"/>
                  <p:cNvSpPr>
                    <a:spLocks/>
                  </p:cNvSpPr>
                  <p:nvPr/>
                </p:nvSpPr>
                <p:spPr bwMode="auto">
                  <a:xfrm>
                    <a:off x="3148" y="1866"/>
                    <a:ext cx="45" cy="107"/>
                  </a:xfrm>
                  <a:custGeom>
                    <a:avLst/>
                    <a:gdLst>
                      <a:gd name="T0" fmla="*/ 13 w 45"/>
                      <a:gd name="T1" fmla="*/ 3 h 107"/>
                      <a:gd name="T2" fmla="*/ 19 w 45"/>
                      <a:gd name="T3" fmla="*/ 22 h 107"/>
                      <a:gd name="T4" fmla="*/ 18 w 45"/>
                      <a:gd name="T5" fmla="*/ 67 h 107"/>
                      <a:gd name="T6" fmla="*/ 0 w 45"/>
                      <a:gd name="T7" fmla="*/ 86 h 107"/>
                      <a:gd name="T8" fmla="*/ 4 w 45"/>
                      <a:gd name="T9" fmla="*/ 88 h 107"/>
                      <a:gd name="T10" fmla="*/ 0 w 45"/>
                      <a:gd name="T11" fmla="*/ 98 h 107"/>
                      <a:gd name="T12" fmla="*/ 4 w 45"/>
                      <a:gd name="T13" fmla="*/ 106 h 107"/>
                      <a:gd name="T14" fmla="*/ 18 w 45"/>
                      <a:gd name="T15" fmla="*/ 93 h 107"/>
                      <a:gd name="T16" fmla="*/ 31 w 45"/>
                      <a:gd name="T17" fmla="*/ 70 h 107"/>
                      <a:gd name="T18" fmla="*/ 44 w 45"/>
                      <a:gd name="T19" fmla="*/ 18 h 107"/>
                      <a:gd name="T20" fmla="*/ 38 w 45"/>
                      <a:gd name="T21" fmla="*/ 0 h 107"/>
                      <a:gd name="T22" fmla="*/ 13 w 45"/>
                      <a:gd name="T23" fmla="*/ 3 h 10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45" h="107">
                        <a:moveTo>
                          <a:pt x="13" y="3"/>
                        </a:moveTo>
                        <a:lnTo>
                          <a:pt x="19" y="22"/>
                        </a:lnTo>
                        <a:lnTo>
                          <a:pt x="18" y="67"/>
                        </a:lnTo>
                        <a:lnTo>
                          <a:pt x="0" y="86"/>
                        </a:lnTo>
                        <a:lnTo>
                          <a:pt x="4" y="88"/>
                        </a:lnTo>
                        <a:lnTo>
                          <a:pt x="0" y="98"/>
                        </a:lnTo>
                        <a:lnTo>
                          <a:pt x="4" y="106"/>
                        </a:lnTo>
                        <a:lnTo>
                          <a:pt x="18" y="93"/>
                        </a:lnTo>
                        <a:lnTo>
                          <a:pt x="31" y="70"/>
                        </a:lnTo>
                        <a:lnTo>
                          <a:pt x="44" y="18"/>
                        </a:lnTo>
                        <a:lnTo>
                          <a:pt x="38" y="0"/>
                        </a:lnTo>
                        <a:lnTo>
                          <a:pt x="13" y="3"/>
                        </a:lnTo>
                      </a:path>
                    </a:pathLst>
                  </a:custGeom>
                  <a:solidFill>
                    <a:srgbClr val="FF7F7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167449" name="Group 537"/>
                <p:cNvGrpSpPr>
                  <a:grpSpLocks/>
                </p:cNvGrpSpPr>
                <p:nvPr/>
              </p:nvGrpSpPr>
              <p:grpSpPr bwMode="auto">
                <a:xfrm>
                  <a:off x="3023" y="2108"/>
                  <a:ext cx="122" cy="33"/>
                  <a:chOff x="3023" y="2108"/>
                  <a:chExt cx="122" cy="33"/>
                </a:xfrm>
              </p:grpSpPr>
              <p:sp>
                <p:nvSpPr>
                  <p:cNvPr id="167450" name="Freeform 538"/>
                  <p:cNvSpPr>
                    <a:spLocks/>
                  </p:cNvSpPr>
                  <p:nvPr/>
                </p:nvSpPr>
                <p:spPr bwMode="auto">
                  <a:xfrm>
                    <a:off x="3023" y="2111"/>
                    <a:ext cx="46" cy="30"/>
                  </a:xfrm>
                  <a:custGeom>
                    <a:avLst/>
                    <a:gdLst>
                      <a:gd name="T0" fmla="*/ 8 w 46"/>
                      <a:gd name="T1" fmla="*/ 14 h 30"/>
                      <a:gd name="T2" fmla="*/ 2 w 46"/>
                      <a:gd name="T3" fmla="*/ 19 h 30"/>
                      <a:gd name="T4" fmla="*/ 0 w 46"/>
                      <a:gd name="T5" fmla="*/ 22 h 30"/>
                      <a:gd name="T6" fmla="*/ 0 w 46"/>
                      <a:gd name="T7" fmla="*/ 25 h 30"/>
                      <a:gd name="T8" fmla="*/ 1 w 46"/>
                      <a:gd name="T9" fmla="*/ 27 h 30"/>
                      <a:gd name="T10" fmla="*/ 5 w 46"/>
                      <a:gd name="T11" fmla="*/ 28 h 30"/>
                      <a:gd name="T12" fmla="*/ 10 w 46"/>
                      <a:gd name="T13" fmla="*/ 29 h 30"/>
                      <a:gd name="T14" fmla="*/ 18 w 46"/>
                      <a:gd name="T15" fmla="*/ 29 h 30"/>
                      <a:gd name="T16" fmla="*/ 26 w 46"/>
                      <a:gd name="T17" fmla="*/ 27 h 30"/>
                      <a:gd name="T18" fmla="*/ 32 w 46"/>
                      <a:gd name="T19" fmla="*/ 25 h 30"/>
                      <a:gd name="T20" fmla="*/ 37 w 46"/>
                      <a:gd name="T21" fmla="*/ 21 h 30"/>
                      <a:gd name="T22" fmla="*/ 40 w 46"/>
                      <a:gd name="T23" fmla="*/ 13 h 30"/>
                      <a:gd name="T24" fmla="*/ 45 w 46"/>
                      <a:gd name="T25" fmla="*/ 5 h 30"/>
                      <a:gd name="T26" fmla="*/ 44 w 46"/>
                      <a:gd name="T27" fmla="*/ 0 h 30"/>
                      <a:gd name="T28" fmla="*/ 35 w 46"/>
                      <a:gd name="T29" fmla="*/ 11 h 30"/>
                      <a:gd name="T30" fmla="*/ 28 w 46"/>
                      <a:gd name="T31" fmla="*/ 18 h 30"/>
                      <a:gd name="T32" fmla="*/ 16 w 46"/>
                      <a:gd name="T33" fmla="*/ 18 h 30"/>
                      <a:gd name="T34" fmla="*/ 6 w 46"/>
                      <a:gd name="T35" fmla="*/ 18 h 30"/>
                      <a:gd name="T36" fmla="*/ 8 w 46"/>
                      <a:gd name="T37" fmla="*/ 14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46" h="30">
                        <a:moveTo>
                          <a:pt x="8" y="14"/>
                        </a:moveTo>
                        <a:lnTo>
                          <a:pt x="2" y="19"/>
                        </a:lnTo>
                        <a:lnTo>
                          <a:pt x="0" y="22"/>
                        </a:lnTo>
                        <a:lnTo>
                          <a:pt x="0" y="25"/>
                        </a:lnTo>
                        <a:lnTo>
                          <a:pt x="1" y="27"/>
                        </a:lnTo>
                        <a:lnTo>
                          <a:pt x="5" y="28"/>
                        </a:lnTo>
                        <a:lnTo>
                          <a:pt x="10" y="29"/>
                        </a:lnTo>
                        <a:lnTo>
                          <a:pt x="18" y="29"/>
                        </a:lnTo>
                        <a:lnTo>
                          <a:pt x="26" y="27"/>
                        </a:lnTo>
                        <a:lnTo>
                          <a:pt x="32" y="25"/>
                        </a:lnTo>
                        <a:lnTo>
                          <a:pt x="37" y="21"/>
                        </a:lnTo>
                        <a:lnTo>
                          <a:pt x="40" y="13"/>
                        </a:lnTo>
                        <a:lnTo>
                          <a:pt x="45" y="5"/>
                        </a:lnTo>
                        <a:lnTo>
                          <a:pt x="44" y="0"/>
                        </a:lnTo>
                        <a:lnTo>
                          <a:pt x="35" y="11"/>
                        </a:lnTo>
                        <a:lnTo>
                          <a:pt x="28" y="18"/>
                        </a:lnTo>
                        <a:lnTo>
                          <a:pt x="16" y="18"/>
                        </a:lnTo>
                        <a:lnTo>
                          <a:pt x="6" y="18"/>
                        </a:lnTo>
                        <a:lnTo>
                          <a:pt x="8" y="14"/>
                        </a:lnTo>
                      </a:path>
                    </a:pathLst>
                  </a:custGeom>
                  <a:solidFill>
                    <a:srgbClr val="FF1F3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451" name="Freeform 539"/>
                  <p:cNvSpPr>
                    <a:spLocks/>
                  </p:cNvSpPr>
                  <p:nvPr/>
                </p:nvSpPr>
                <p:spPr bwMode="auto">
                  <a:xfrm>
                    <a:off x="3094" y="2108"/>
                    <a:ext cx="51" cy="33"/>
                  </a:xfrm>
                  <a:custGeom>
                    <a:avLst/>
                    <a:gdLst>
                      <a:gd name="T0" fmla="*/ 1 w 51"/>
                      <a:gd name="T1" fmla="*/ 0 h 33"/>
                      <a:gd name="T2" fmla="*/ 0 w 51"/>
                      <a:gd name="T3" fmla="*/ 3 h 33"/>
                      <a:gd name="T4" fmla="*/ 6 w 51"/>
                      <a:gd name="T5" fmla="*/ 11 h 33"/>
                      <a:gd name="T6" fmla="*/ 11 w 51"/>
                      <a:gd name="T7" fmla="*/ 18 h 33"/>
                      <a:gd name="T8" fmla="*/ 16 w 51"/>
                      <a:gd name="T9" fmla="*/ 24 h 33"/>
                      <a:gd name="T10" fmla="*/ 21 w 51"/>
                      <a:gd name="T11" fmla="*/ 28 h 33"/>
                      <a:gd name="T12" fmla="*/ 26 w 51"/>
                      <a:gd name="T13" fmla="*/ 30 h 33"/>
                      <a:gd name="T14" fmla="*/ 33 w 51"/>
                      <a:gd name="T15" fmla="*/ 31 h 33"/>
                      <a:gd name="T16" fmla="*/ 41 w 51"/>
                      <a:gd name="T17" fmla="*/ 32 h 33"/>
                      <a:gd name="T18" fmla="*/ 44 w 51"/>
                      <a:gd name="T19" fmla="*/ 31 h 33"/>
                      <a:gd name="T20" fmla="*/ 48 w 51"/>
                      <a:gd name="T21" fmla="*/ 30 h 33"/>
                      <a:gd name="T22" fmla="*/ 50 w 51"/>
                      <a:gd name="T23" fmla="*/ 27 h 33"/>
                      <a:gd name="T24" fmla="*/ 49 w 51"/>
                      <a:gd name="T25" fmla="*/ 23 h 33"/>
                      <a:gd name="T26" fmla="*/ 44 w 51"/>
                      <a:gd name="T27" fmla="*/ 18 h 33"/>
                      <a:gd name="T28" fmla="*/ 41 w 51"/>
                      <a:gd name="T29" fmla="*/ 15 h 33"/>
                      <a:gd name="T30" fmla="*/ 40 w 51"/>
                      <a:gd name="T31" fmla="*/ 17 h 33"/>
                      <a:gd name="T32" fmla="*/ 38 w 51"/>
                      <a:gd name="T33" fmla="*/ 19 h 33"/>
                      <a:gd name="T34" fmla="*/ 32 w 51"/>
                      <a:gd name="T35" fmla="*/ 19 h 33"/>
                      <a:gd name="T36" fmla="*/ 27 w 51"/>
                      <a:gd name="T37" fmla="*/ 20 h 33"/>
                      <a:gd name="T38" fmla="*/ 16 w 51"/>
                      <a:gd name="T39" fmla="*/ 19 h 33"/>
                      <a:gd name="T40" fmla="*/ 6 w 51"/>
                      <a:gd name="T41" fmla="*/ 6 h 33"/>
                      <a:gd name="T42" fmla="*/ 1 w 51"/>
                      <a:gd name="T43" fmla="*/ 0 h 3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</a:cxnLst>
                    <a:rect l="0" t="0" r="r" b="b"/>
                    <a:pathLst>
                      <a:path w="51" h="33">
                        <a:moveTo>
                          <a:pt x="1" y="0"/>
                        </a:moveTo>
                        <a:lnTo>
                          <a:pt x="0" y="3"/>
                        </a:lnTo>
                        <a:lnTo>
                          <a:pt x="6" y="11"/>
                        </a:lnTo>
                        <a:lnTo>
                          <a:pt x="11" y="18"/>
                        </a:lnTo>
                        <a:lnTo>
                          <a:pt x="16" y="24"/>
                        </a:lnTo>
                        <a:lnTo>
                          <a:pt x="21" y="28"/>
                        </a:lnTo>
                        <a:lnTo>
                          <a:pt x="26" y="30"/>
                        </a:lnTo>
                        <a:lnTo>
                          <a:pt x="33" y="31"/>
                        </a:lnTo>
                        <a:lnTo>
                          <a:pt x="41" y="32"/>
                        </a:lnTo>
                        <a:lnTo>
                          <a:pt x="44" y="31"/>
                        </a:lnTo>
                        <a:lnTo>
                          <a:pt x="48" y="30"/>
                        </a:lnTo>
                        <a:lnTo>
                          <a:pt x="50" y="27"/>
                        </a:lnTo>
                        <a:lnTo>
                          <a:pt x="49" y="23"/>
                        </a:lnTo>
                        <a:lnTo>
                          <a:pt x="44" y="18"/>
                        </a:lnTo>
                        <a:lnTo>
                          <a:pt x="41" y="15"/>
                        </a:lnTo>
                        <a:lnTo>
                          <a:pt x="40" y="17"/>
                        </a:lnTo>
                        <a:lnTo>
                          <a:pt x="38" y="19"/>
                        </a:lnTo>
                        <a:lnTo>
                          <a:pt x="32" y="19"/>
                        </a:lnTo>
                        <a:lnTo>
                          <a:pt x="27" y="20"/>
                        </a:lnTo>
                        <a:lnTo>
                          <a:pt x="16" y="19"/>
                        </a:lnTo>
                        <a:lnTo>
                          <a:pt x="6" y="6"/>
                        </a:lnTo>
                        <a:lnTo>
                          <a:pt x="1" y="0"/>
                        </a:lnTo>
                      </a:path>
                    </a:pathLst>
                  </a:custGeom>
                  <a:solidFill>
                    <a:srgbClr val="FF1F3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</p:grpSp>
            <p:sp>
              <p:nvSpPr>
                <p:cNvPr id="167452" name="Freeform 540"/>
                <p:cNvSpPr>
                  <a:spLocks/>
                </p:cNvSpPr>
                <p:nvPr/>
              </p:nvSpPr>
              <p:spPr bwMode="auto">
                <a:xfrm>
                  <a:off x="2986" y="1801"/>
                  <a:ext cx="216" cy="225"/>
                </a:xfrm>
                <a:custGeom>
                  <a:avLst/>
                  <a:gdLst>
                    <a:gd name="T0" fmla="*/ 85 w 216"/>
                    <a:gd name="T1" fmla="*/ 0 h 225"/>
                    <a:gd name="T2" fmla="*/ 34 w 216"/>
                    <a:gd name="T3" fmla="*/ 12 h 225"/>
                    <a:gd name="T4" fmla="*/ 28 w 216"/>
                    <a:gd name="T5" fmla="*/ 15 h 225"/>
                    <a:gd name="T6" fmla="*/ 0 w 216"/>
                    <a:gd name="T7" fmla="*/ 71 h 225"/>
                    <a:gd name="T8" fmla="*/ 41 w 216"/>
                    <a:gd name="T9" fmla="*/ 73 h 225"/>
                    <a:gd name="T10" fmla="*/ 47 w 216"/>
                    <a:gd name="T11" fmla="*/ 59 h 225"/>
                    <a:gd name="T12" fmla="*/ 62 w 216"/>
                    <a:gd name="T13" fmla="*/ 88 h 225"/>
                    <a:gd name="T14" fmla="*/ 36 w 216"/>
                    <a:gd name="T15" fmla="*/ 126 h 225"/>
                    <a:gd name="T16" fmla="*/ 36 w 216"/>
                    <a:gd name="T17" fmla="*/ 153 h 225"/>
                    <a:gd name="T18" fmla="*/ 41 w 216"/>
                    <a:gd name="T19" fmla="*/ 172 h 225"/>
                    <a:gd name="T20" fmla="*/ 54 w 216"/>
                    <a:gd name="T21" fmla="*/ 200 h 225"/>
                    <a:gd name="T22" fmla="*/ 66 w 216"/>
                    <a:gd name="T23" fmla="*/ 221 h 225"/>
                    <a:gd name="T24" fmla="*/ 106 w 216"/>
                    <a:gd name="T25" fmla="*/ 224 h 225"/>
                    <a:gd name="T26" fmla="*/ 110 w 216"/>
                    <a:gd name="T27" fmla="*/ 221 h 225"/>
                    <a:gd name="T28" fmla="*/ 148 w 216"/>
                    <a:gd name="T29" fmla="*/ 220 h 225"/>
                    <a:gd name="T30" fmla="*/ 161 w 216"/>
                    <a:gd name="T31" fmla="*/ 194 h 225"/>
                    <a:gd name="T32" fmla="*/ 173 w 216"/>
                    <a:gd name="T33" fmla="*/ 159 h 225"/>
                    <a:gd name="T34" fmla="*/ 182 w 216"/>
                    <a:gd name="T35" fmla="*/ 125 h 225"/>
                    <a:gd name="T36" fmla="*/ 158 w 216"/>
                    <a:gd name="T37" fmla="*/ 85 h 225"/>
                    <a:gd name="T38" fmla="*/ 167 w 216"/>
                    <a:gd name="T39" fmla="*/ 63 h 225"/>
                    <a:gd name="T40" fmla="*/ 173 w 216"/>
                    <a:gd name="T41" fmla="*/ 71 h 225"/>
                    <a:gd name="T42" fmla="*/ 215 w 216"/>
                    <a:gd name="T43" fmla="*/ 67 h 225"/>
                    <a:gd name="T44" fmla="*/ 182 w 216"/>
                    <a:gd name="T45" fmla="*/ 15 h 225"/>
                    <a:gd name="T46" fmla="*/ 128 w 216"/>
                    <a:gd name="T47" fmla="*/ 0 h 225"/>
                    <a:gd name="T48" fmla="*/ 127 w 216"/>
                    <a:gd name="T49" fmla="*/ 2 h 225"/>
                    <a:gd name="T50" fmla="*/ 120 w 216"/>
                    <a:gd name="T51" fmla="*/ 4 h 225"/>
                    <a:gd name="T52" fmla="*/ 114 w 216"/>
                    <a:gd name="T53" fmla="*/ 4 h 225"/>
                    <a:gd name="T54" fmla="*/ 108 w 216"/>
                    <a:gd name="T55" fmla="*/ 4 h 225"/>
                    <a:gd name="T56" fmla="*/ 101 w 216"/>
                    <a:gd name="T57" fmla="*/ 4 h 225"/>
                    <a:gd name="T58" fmla="*/ 95 w 216"/>
                    <a:gd name="T59" fmla="*/ 3 h 225"/>
                    <a:gd name="T60" fmla="*/ 88 w 216"/>
                    <a:gd name="T61" fmla="*/ 2 h 225"/>
                    <a:gd name="T62" fmla="*/ 85 w 216"/>
                    <a:gd name="T63" fmla="*/ 0 h 2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216" h="225">
                      <a:moveTo>
                        <a:pt x="85" y="0"/>
                      </a:moveTo>
                      <a:lnTo>
                        <a:pt x="34" y="12"/>
                      </a:lnTo>
                      <a:lnTo>
                        <a:pt x="28" y="15"/>
                      </a:lnTo>
                      <a:lnTo>
                        <a:pt x="0" y="71"/>
                      </a:lnTo>
                      <a:lnTo>
                        <a:pt x="41" y="73"/>
                      </a:lnTo>
                      <a:lnTo>
                        <a:pt x="47" y="59"/>
                      </a:lnTo>
                      <a:lnTo>
                        <a:pt x="62" y="88"/>
                      </a:lnTo>
                      <a:lnTo>
                        <a:pt x="36" y="126"/>
                      </a:lnTo>
                      <a:lnTo>
                        <a:pt x="36" y="153"/>
                      </a:lnTo>
                      <a:lnTo>
                        <a:pt x="41" y="172"/>
                      </a:lnTo>
                      <a:lnTo>
                        <a:pt x="54" y="200"/>
                      </a:lnTo>
                      <a:lnTo>
                        <a:pt x="66" y="221"/>
                      </a:lnTo>
                      <a:lnTo>
                        <a:pt x="106" y="224"/>
                      </a:lnTo>
                      <a:lnTo>
                        <a:pt x="110" y="221"/>
                      </a:lnTo>
                      <a:lnTo>
                        <a:pt x="148" y="220"/>
                      </a:lnTo>
                      <a:lnTo>
                        <a:pt x="161" y="194"/>
                      </a:lnTo>
                      <a:lnTo>
                        <a:pt x="173" y="159"/>
                      </a:lnTo>
                      <a:lnTo>
                        <a:pt x="182" y="125"/>
                      </a:lnTo>
                      <a:lnTo>
                        <a:pt x="158" y="85"/>
                      </a:lnTo>
                      <a:lnTo>
                        <a:pt x="167" y="63"/>
                      </a:lnTo>
                      <a:lnTo>
                        <a:pt x="173" y="71"/>
                      </a:lnTo>
                      <a:lnTo>
                        <a:pt x="215" y="67"/>
                      </a:lnTo>
                      <a:lnTo>
                        <a:pt x="182" y="15"/>
                      </a:lnTo>
                      <a:lnTo>
                        <a:pt x="128" y="0"/>
                      </a:lnTo>
                      <a:lnTo>
                        <a:pt x="127" y="2"/>
                      </a:lnTo>
                      <a:lnTo>
                        <a:pt x="120" y="4"/>
                      </a:lnTo>
                      <a:lnTo>
                        <a:pt x="114" y="4"/>
                      </a:lnTo>
                      <a:lnTo>
                        <a:pt x="108" y="4"/>
                      </a:lnTo>
                      <a:lnTo>
                        <a:pt x="101" y="4"/>
                      </a:lnTo>
                      <a:lnTo>
                        <a:pt x="95" y="3"/>
                      </a:lnTo>
                      <a:lnTo>
                        <a:pt x="88" y="2"/>
                      </a:lnTo>
                      <a:lnTo>
                        <a:pt x="85" y="0"/>
                      </a:lnTo>
                    </a:path>
                  </a:pathLst>
                </a:custGeom>
                <a:solidFill>
                  <a:srgbClr val="FF1F3F"/>
                </a:solidFill>
                <a:ln w="12700" cap="rnd" cmpd="sng">
                  <a:solidFill>
                    <a:srgbClr val="FF1F3F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167453" name="Group 541"/>
              <p:cNvGrpSpPr>
                <a:grpSpLocks/>
              </p:cNvGrpSpPr>
              <p:nvPr/>
            </p:nvGrpSpPr>
            <p:grpSpPr bwMode="auto">
              <a:xfrm>
                <a:off x="3129" y="1733"/>
                <a:ext cx="220" cy="429"/>
                <a:chOff x="3129" y="1733"/>
                <a:chExt cx="220" cy="429"/>
              </a:xfrm>
            </p:grpSpPr>
            <p:grpSp>
              <p:nvGrpSpPr>
                <p:cNvPr id="167454" name="Group 542"/>
                <p:cNvGrpSpPr>
                  <a:grpSpLocks/>
                </p:cNvGrpSpPr>
                <p:nvPr/>
              </p:nvGrpSpPr>
              <p:grpSpPr bwMode="auto">
                <a:xfrm>
                  <a:off x="3177" y="1733"/>
                  <a:ext cx="115" cy="102"/>
                  <a:chOff x="3177" y="1733"/>
                  <a:chExt cx="115" cy="102"/>
                </a:xfrm>
              </p:grpSpPr>
              <p:sp>
                <p:nvSpPr>
                  <p:cNvPr id="167455" name="Freeform 543"/>
                  <p:cNvSpPr>
                    <a:spLocks/>
                  </p:cNvSpPr>
                  <p:nvPr/>
                </p:nvSpPr>
                <p:spPr bwMode="auto">
                  <a:xfrm>
                    <a:off x="3177" y="1733"/>
                    <a:ext cx="115" cy="79"/>
                  </a:xfrm>
                  <a:custGeom>
                    <a:avLst/>
                    <a:gdLst>
                      <a:gd name="T0" fmla="*/ 43 w 115"/>
                      <a:gd name="T1" fmla="*/ 1 h 79"/>
                      <a:gd name="T2" fmla="*/ 32 w 115"/>
                      <a:gd name="T3" fmla="*/ 4 h 79"/>
                      <a:gd name="T4" fmla="*/ 23 w 115"/>
                      <a:gd name="T5" fmla="*/ 7 h 79"/>
                      <a:gd name="T6" fmla="*/ 17 w 115"/>
                      <a:gd name="T7" fmla="*/ 11 h 79"/>
                      <a:gd name="T8" fmla="*/ 11 w 115"/>
                      <a:gd name="T9" fmla="*/ 19 h 79"/>
                      <a:gd name="T10" fmla="*/ 4 w 115"/>
                      <a:gd name="T11" fmla="*/ 31 h 79"/>
                      <a:gd name="T12" fmla="*/ 0 w 115"/>
                      <a:gd name="T13" fmla="*/ 41 h 79"/>
                      <a:gd name="T14" fmla="*/ 1 w 115"/>
                      <a:gd name="T15" fmla="*/ 45 h 79"/>
                      <a:gd name="T16" fmla="*/ 3 w 115"/>
                      <a:gd name="T17" fmla="*/ 50 h 79"/>
                      <a:gd name="T18" fmla="*/ 4 w 115"/>
                      <a:gd name="T19" fmla="*/ 56 h 79"/>
                      <a:gd name="T20" fmla="*/ 13 w 115"/>
                      <a:gd name="T21" fmla="*/ 78 h 79"/>
                      <a:gd name="T22" fmla="*/ 19 w 115"/>
                      <a:gd name="T23" fmla="*/ 73 h 79"/>
                      <a:gd name="T24" fmla="*/ 28 w 115"/>
                      <a:gd name="T25" fmla="*/ 73 h 79"/>
                      <a:gd name="T26" fmla="*/ 34 w 115"/>
                      <a:gd name="T27" fmla="*/ 72 h 79"/>
                      <a:gd name="T28" fmla="*/ 42 w 115"/>
                      <a:gd name="T29" fmla="*/ 69 h 79"/>
                      <a:gd name="T30" fmla="*/ 39 w 115"/>
                      <a:gd name="T31" fmla="*/ 57 h 79"/>
                      <a:gd name="T32" fmla="*/ 39 w 115"/>
                      <a:gd name="T33" fmla="*/ 54 h 79"/>
                      <a:gd name="T34" fmla="*/ 31 w 115"/>
                      <a:gd name="T35" fmla="*/ 46 h 79"/>
                      <a:gd name="T36" fmla="*/ 29 w 115"/>
                      <a:gd name="T37" fmla="*/ 33 h 79"/>
                      <a:gd name="T38" fmla="*/ 31 w 115"/>
                      <a:gd name="T39" fmla="*/ 22 h 79"/>
                      <a:gd name="T40" fmla="*/ 47 w 115"/>
                      <a:gd name="T41" fmla="*/ 15 h 79"/>
                      <a:gd name="T42" fmla="*/ 74 w 115"/>
                      <a:gd name="T43" fmla="*/ 14 h 79"/>
                      <a:gd name="T44" fmla="*/ 87 w 115"/>
                      <a:gd name="T45" fmla="*/ 21 h 79"/>
                      <a:gd name="T46" fmla="*/ 86 w 115"/>
                      <a:gd name="T47" fmla="*/ 45 h 79"/>
                      <a:gd name="T48" fmla="*/ 74 w 115"/>
                      <a:gd name="T49" fmla="*/ 54 h 79"/>
                      <a:gd name="T50" fmla="*/ 72 w 115"/>
                      <a:gd name="T51" fmla="*/ 69 h 79"/>
                      <a:gd name="T52" fmla="*/ 78 w 115"/>
                      <a:gd name="T53" fmla="*/ 67 h 79"/>
                      <a:gd name="T54" fmla="*/ 83 w 115"/>
                      <a:gd name="T55" fmla="*/ 69 h 79"/>
                      <a:gd name="T56" fmla="*/ 90 w 115"/>
                      <a:gd name="T57" fmla="*/ 71 h 79"/>
                      <a:gd name="T58" fmla="*/ 95 w 115"/>
                      <a:gd name="T59" fmla="*/ 72 h 79"/>
                      <a:gd name="T60" fmla="*/ 102 w 115"/>
                      <a:gd name="T61" fmla="*/ 74 h 79"/>
                      <a:gd name="T62" fmla="*/ 109 w 115"/>
                      <a:gd name="T63" fmla="*/ 58 h 79"/>
                      <a:gd name="T64" fmla="*/ 111 w 115"/>
                      <a:gd name="T65" fmla="*/ 49 h 79"/>
                      <a:gd name="T66" fmla="*/ 113 w 115"/>
                      <a:gd name="T67" fmla="*/ 43 h 79"/>
                      <a:gd name="T68" fmla="*/ 114 w 115"/>
                      <a:gd name="T69" fmla="*/ 38 h 79"/>
                      <a:gd name="T70" fmla="*/ 113 w 115"/>
                      <a:gd name="T71" fmla="*/ 33 h 79"/>
                      <a:gd name="T72" fmla="*/ 111 w 115"/>
                      <a:gd name="T73" fmla="*/ 29 h 79"/>
                      <a:gd name="T74" fmla="*/ 109 w 115"/>
                      <a:gd name="T75" fmla="*/ 26 h 79"/>
                      <a:gd name="T76" fmla="*/ 107 w 115"/>
                      <a:gd name="T77" fmla="*/ 22 h 79"/>
                      <a:gd name="T78" fmla="*/ 107 w 115"/>
                      <a:gd name="T79" fmla="*/ 19 h 79"/>
                      <a:gd name="T80" fmla="*/ 105 w 115"/>
                      <a:gd name="T81" fmla="*/ 14 h 79"/>
                      <a:gd name="T82" fmla="*/ 100 w 115"/>
                      <a:gd name="T83" fmla="*/ 10 h 79"/>
                      <a:gd name="T84" fmla="*/ 93 w 115"/>
                      <a:gd name="T85" fmla="*/ 5 h 79"/>
                      <a:gd name="T86" fmla="*/ 82 w 115"/>
                      <a:gd name="T87" fmla="*/ 2 h 79"/>
                      <a:gd name="T88" fmla="*/ 71 w 115"/>
                      <a:gd name="T89" fmla="*/ 0 h 79"/>
                      <a:gd name="T90" fmla="*/ 59 w 115"/>
                      <a:gd name="T91" fmla="*/ 0 h 79"/>
                      <a:gd name="T92" fmla="*/ 43 w 115"/>
                      <a:gd name="T93" fmla="*/ 1 h 7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</a:cxnLst>
                    <a:rect l="0" t="0" r="r" b="b"/>
                    <a:pathLst>
                      <a:path w="115" h="79">
                        <a:moveTo>
                          <a:pt x="43" y="1"/>
                        </a:moveTo>
                        <a:lnTo>
                          <a:pt x="32" y="4"/>
                        </a:lnTo>
                        <a:lnTo>
                          <a:pt x="23" y="7"/>
                        </a:lnTo>
                        <a:lnTo>
                          <a:pt x="17" y="11"/>
                        </a:lnTo>
                        <a:lnTo>
                          <a:pt x="11" y="19"/>
                        </a:lnTo>
                        <a:lnTo>
                          <a:pt x="4" y="31"/>
                        </a:lnTo>
                        <a:lnTo>
                          <a:pt x="0" y="41"/>
                        </a:lnTo>
                        <a:lnTo>
                          <a:pt x="1" y="45"/>
                        </a:lnTo>
                        <a:lnTo>
                          <a:pt x="3" y="50"/>
                        </a:lnTo>
                        <a:lnTo>
                          <a:pt x="4" y="56"/>
                        </a:lnTo>
                        <a:lnTo>
                          <a:pt x="13" y="78"/>
                        </a:lnTo>
                        <a:lnTo>
                          <a:pt x="19" y="73"/>
                        </a:lnTo>
                        <a:lnTo>
                          <a:pt x="28" y="73"/>
                        </a:lnTo>
                        <a:lnTo>
                          <a:pt x="34" y="72"/>
                        </a:lnTo>
                        <a:lnTo>
                          <a:pt x="42" y="69"/>
                        </a:lnTo>
                        <a:lnTo>
                          <a:pt x="39" y="57"/>
                        </a:lnTo>
                        <a:lnTo>
                          <a:pt x="39" y="54"/>
                        </a:lnTo>
                        <a:lnTo>
                          <a:pt x="31" y="46"/>
                        </a:lnTo>
                        <a:lnTo>
                          <a:pt x="29" y="33"/>
                        </a:lnTo>
                        <a:lnTo>
                          <a:pt x="31" y="22"/>
                        </a:lnTo>
                        <a:lnTo>
                          <a:pt x="47" y="15"/>
                        </a:lnTo>
                        <a:lnTo>
                          <a:pt x="74" y="14"/>
                        </a:lnTo>
                        <a:lnTo>
                          <a:pt x="87" y="21"/>
                        </a:lnTo>
                        <a:lnTo>
                          <a:pt x="86" y="45"/>
                        </a:lnTo>
                        <a:lnTo>
                          <a:pt x="74" y="54"/>
                        </a:lnTo>
                        <a:lnTo>
                          <a:pt x="72" y="69"/>
                        </a:lnTo>
                        <a:lnTo>
                          <a:pt x="78" y="67"/>
                        </a:lnTo>
                        <a:lnTo>
                          <a:pt x="83" y="69"/>
                        </a:lnTo>
                        <a:lnTo>
                          <a:pt x="90" y="71"/>
                        </a:lnTo>
                        <a:lnTo>
                          <a:pt x="95" y="72"/>
                        </a:lnTo>
                        <a:lnTo>
                          <a:pt x="102" y="74"/>
                        </a:lnTo>
                        <a:lnTo>
                          <a:pt x="109" y="58"/>
                        </a:lnTo>
                        <a:lnTo>
                          <a:pt x="111" y="49"/>
                        </a:lnTo>
                        <a:lnTo>
                          <a:pt x="113" y="43"/>
                        </a:lnTo>
                        <a:lnTo>
                          <a:pt x="114" y="38"/>
                        </a:lnTo>
                        <a:lnTo>
                          <a:pt x="113" y="33"/>
                        </a:lnTo>
                        <a:lnTo>
                          <a:pt x="111" y="29"/>
                        </a:lnTo>
                        <a:lnTo>
                          <a:pt x="109" y="26"/>
                        </a:lnTo>
                        <a:lnTo>
                          <a:pt x="107" y="22"/>
                        </a:lnTo>
                        <a:lnTo>
                          <a:pt x="107" y="19"/>
                        </a:lnTo>
                        <a:lnTo>
                          <a:pt x="105" y="14"/>
                        </a:lnTo>
                        <a:lnTo>
                          <a:pt x="100" y="10"/>
                        </a:lnTo>
                        <a:lnTo>
                          <a:pt x="93" y="5"/>
                        </a:lnTo>
                        <a:lnTo>
                          <a:pt x="82" y="2"/>
                        </a:lnTo>
                        <a:lnTo>
                          <a:pt x="71" y="0"/>
                        </a:lnTo>
                        <a:lnTo>
                          <a:pt x="59" y="0"/>
                        </a:lnTo>
                        <a:lnTo>
                          <a:pt x="43" y="1"/>
                        </a:lnTo>
                      </a:path>
                    </a:pathLst>
                  </a:custGeom>
                  <a:solidFill>
                    <a:srgbClr val="BF3F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456" name="Freeform 544"/>
                  <p:cNvSpPr>
                    <a:spLocks/>
                  </p:cNvSpPr>
                  <p:nvPr/>
                </p:nvSpPr>
                <p:spPr bwMode="auto">
                  <a:xfrm>
                    <a:off x="3191" y="1746"/>
                    <a:ext cx="92" cy="89"/>
                  </a:xfrm>
                  <a:custGeom>
                    <a:avLst/>
                    <a:gdLst>
                      <a:gd name="T0" fmla="*/ 34 w 92"/>
                      <a:gd name="T1" fmla="*/ 1 h 89"/>
                      <a:gd name="T2" fmla="*/ 26 w 92"/>
                      <a:gd name="T3" fmla="*/ 3 h 89"/>
                      <a:gd name="T4" fmla="*/ 20 w 92"/>
                      <a:gd name="T5" fmla="*/ 6 h 89"/>
                      <a:gd name="T6" fmla="*/ 17 w 92"/>
                      <a:gd name="T7" fmla="*/ 9 h 89"/>
                      <a:gd name="T8" fmla="*/ 16 w 92"/>
                      <a:gd name="T9" fmla="*/ 14 h 89"/>
                      <a:gd name="T10" fmla="*/ 15 w 92"/>
                      <a:gd name="T11" fmla="*/ 20 h 89"/>
                      <a:gd name="T12" fmla="*/ 17 w 92"/>
                      <a:gd name="T13" fmla="*/ 32 h 89"/>
                      <a:gd name="T14" fmla="*/ 20 w 92"/>
                      <a:gd name="T15" fmla="*/ 35 h 89"/>
                      <a:gd name="T16" fmla="*/ 26 w 92"/>
                      <a:gd name="T17" fmla="*/ 41 h 89"/>
                      <a:gd name="T18" fmla="*/ 26 w 92"/>
                      <a:gd name="T19" fmla="*/ 54 h 89"/>
                      <a:gd name="T20" fmla="*/ 0 w 92"/>
                      <a:gd name="T21" fmla="*/ 62 h 89"/>
                      <a:gd name="T22" fmla="*/ 47 w 92"/>
                      <a:gd name="T23" fmla="*/ 88 h 89"/>
                      <a:gd name="T24" fmla="*/ 91 w 92"/>
                      <a:gd name="T25" fmla="*/ 60 h 89"/>
                      <a:gd name="T26" fmla="*/ 60 w 92"/>
                      <a:gd name="T27" fmla="*/ 52 h 89"/>
                      <a:gd name="T28" fmla="*/ 60 w 92"/>
                      <a:gd name="T29" fmla="*/ 41 h 89"/>
                      <a:gd name="T30" fmla="*/ 69 w 92"/>
                      <a:gd name="T31" fmla="*/ 35 h 89"/>
                      <a:gd name="T32" fmla="*/ 72 w 92"/>
                      <a:gd name="T33" fmla="*/ 32 h 89"/>
                      <a:gd name="T34" fmla="*/ 74 w 92"/>
                      <a:gd name="T35" fmla="*/ 21 h 89"/>
                      <a:gd name="T36" fmla="*/ 75 w 92"/>
                      <a:gd name="T37" fmla="*/ 15 h 89"/>
                      <a:gd name="T38" fmla="*/ 75 w 92"/>
                      <a:gd name="T39" fmla="*/ 11 h 89"/>
                      <a:gd name="T40" fmla="*/ 71 w 92"/>
                      <a:gd name="T41" fmla="*/ 7 h 89"/>
                      <a:gd name="T42" fmla="*/ 67 w 92"/>
                      <a:gd name="T43" fmla="*/ 3 h 89"/>
                      <a:gd name="T44" fmla="*/ 60 w 92"/>
                      <a:gd name="T45" fmla="*/ 1 h 89"/>
                      <a:gd name="T46" fmla="*/ 51 w 92"/>
                      <a:gd name="T47" fmla="*/ 0 h 89"/>
                      <a:gd name="T48" fmla="*/ 42 w 92"/>
                      <a:gd name="T49" fmla="*/ 0 h 89"/>
                      <a:gd name="T50" fmla="*/ 34 w 92"/>
                      <a:gd name="T51" fmla="*/ 1 h 8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</a:cxnLst>
                    <a:rect l="0" t="0" r="r" b="b"/>
                    <a:pathLst>
                      <a:path w="92" h="89">
                        <a:moveTo>
                          <a:pt x="34" y="1"/>
                        </a:moveTo>
                        <a:lnTo>
                          <a:pt x="26" y="3"/>
                        </a:lnTo>
                        <a:lnTo>
                          <a:pt x="20" y="6"/>
                        </a:lnTo>
                        <a:lnTo>
                          <a:pt x="17" y="9"/>
                        </a:lnTo>
                        <a:lnTo>
                          <a:pt x="16" y="14"/>
                        </a:lnTo>
                        <a:lnTo>
                          <a:pt x="15" y="20"/>
                        </a:lnTo>
                        <a:lnTo>
                          <a:pt x="17" y="32"/>
                        </a:lnTo>
                        <a:lnTo>
                          <a:pt x="20" y="35"/>
                        </a:lnTo>
                        <a:lnTo>
                          <a:pt x="26" y="41"/>
                        </a:lnTo>
                        <a:lnTo>
                          <a:pt x="26" y="54"/>
                        </a:lnTo>
                        <a:lnTo>
                          <a:pt x="0" y="62"/>
                        </a:lnTo>
                        <a:lnTo>
                          <a:pt x="47" y="88"/>
                        </a:lnTo>
                        <a:lnTo>
                          <a:pt x="91" y="60"/>
                        </a:lnTo>
                        <a:lnTo>
                          <a:pt x="60" y="52"/>
                        </a:lnTo>
                        <a:lnTo>
                          <a:pt x="60" y="41"/>
                        </a:lnTo>
                        <a:lnTo>
                          <a:pt x="69" y="35"/>
                        </a:lnTo>
                        <a:lnTo>
                          <a:pt x="72" y="32"/>
                        </a:lnTo>
                        <a:lnTo>
                          <a:pt x="74" y="21"/>
                        </a:lnTo>
                        <a:lnTo>
                          <a:pt x="75" y="15"/>
                        </a:lnTo>
                        <a:lnTo>
                          <a:pt x="75" y="11"/>
                        </a:lnTo>
                        <a:lnTo>
                          <a:pt x="71" y="7"/>
                        </a:lnTo>
                        <a:lnTo>
                          <a:pt x="67" y="3"/>
                        </a:lnTo>
                        <a:lnTo>
                          <a:pt x="60" y="1"/>
                        </a:lnTo>
                        <a:lnTo>
                          <a:pt x="51" y="0"/>
                        </a:lnTo>
                        <a:lnTo>
                          <a:pt x="42" y="0"/>
                        </a:lnTo>
                        <a:lnTo>
                          <a:pt x="34" y="1"/>
                        </a:lnTo>
                      </a:path>
                    </a:pathLst>
                  </a:custGeom>
                  <a:solidFill>
                    <a:srgbClr val="FF7F7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457" name="Freeform 545"/>
                  <p:cNvSpPr>
                    <a:spLocks/>
                  </p:cNvSpPr>
                  <p:nvPr/>
                </p:nvSpPr>
                <p:spPr bwMode="auto">
                  <a:xfrm>
                    <a:off x="3211" y="1762"/>
                    <a:ext cx="27" cy="15"/>
                  </a:xfrm>
                  <a:custGeom>
                    <a:avLst/>
                    <a:gdLst>
                      <a:gd name="T0" fmla="*/ 3 w 27"/>
                      <a:gd name="T1" fmla="*/ 0 h 15"/>
                      <a:gd name="T2" fmla="*/ 10 w 27"/>
                      <a:gd name="T3" fmla="*/ 0 h 15"/>
                      <a:gd name="T4" fmla="*/ 16 w 27"/>
                      <a:gd name="T5" fmla="*/ 1 h 15"/>
                      <a:gd name="T6" fmla="*/ 19 w 27"/>
                      <a:gd name="T7" fmla="*/ 1 h 15"/>
                      <a:gd name="T8" fmla="*/ 19 w 27"/>
                      <a:gd name="T9" fmla="*/ 12 h 15"/>
                      <a:gd name="T10" fmla="*/ 26 w 27"/>
                      <a:gd name="T11" fmla="*/ 12 h 15"/>
                      <a:gd name="T12" fmla="*/ 21 w 27"/>
                      <a:gd name="T13" fmla="*/ 14 h 15"/>
                      <a:gd name="T14" fmla="*/ 17 w 27"/>
                      <a:gd name="T15" fmla="*/ 12 h 15"/>
                      <a:gd name="T16" fmla="*/ 17 w 27"/>
                      <a:gd name="T17" fmla="*/ 4 h 15"/>
                      <a:gd name="T18" fmla="*/ 7 w 27"/>
                      <a:gd name="T19" fmla="*/ 5 h 15"/>
                      <a:gd name="T20" fmla="*/ 13 w 27"/>
                      <a:gd name="T21" fmla="*/ 3 h 15"/>
                      <a:gd name="T22" fmla="*/ 5 w 27"/>
                      <a:gd name="T23" fmla="*/ 4 h 15"/>
                      <a:gd name="T24" fmla="*/ 0 w 27"/>
                      <a:gd name="T25" fmla="*/ 3 h 15"/>
                      <a:gd name="T26" fmla="*/ 3 w 27"/>
                      <a:gd name="T27" fmla="*/ 0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27" h="15">
                        <a:moveTo>
                          <a:pt x="3" y="0"/>
                        </a:moveTo>
                        <a:lnTo>
                          <a:pt x="10" y="0"/>
                        </a:lnTo>
                        <a:lnTo>
                          <a:pt x="16" y="1"/>
                        </a:lnTo>
                        <a:lnTo>
                          <a:pt x="19" y="1"/>
                        </a:lnTo>
                        <a:lnTo>
                          <a:pt x="19" y="12"/>
                        </a:lnTo>
                        <a:lnTo>
                          <a:pt x="26" y="12"/>
                        </a:lnTo>
                        <a:lnTo>
                          <a:pt x="21" y="14"/>
                        </a:lnTo>
                        <a:lnTo>
                          <a:pt x="17" y="12"/>
                        </a:lnTo>
                        <a:lnTo>
                          <a:pt x="17" y="4"/>
                        </a:lnTo>
                        <a:lnTo>
                          <a:pt x="7" y="5"/>
                        </a:lnTo>
                        <a:lnTo>
                          <a:pt x="13" y="3"/>
                        </a:lnTo>
                        <a:lnTo>
                          <a:pt x="5" y="4"/>
                        </a:lnTo>
                        <a:lnTo>
                          <a:pt x="0" y="3"/>
                        </a:lnTo>
                        <a:lnTo>
                          <a:pt x="3" y="0"/>
                        </a:lnTo>
                      </a:path>
                    </a:pathLst>
                  </a:custGeom>
                  <a:solidFill>
                    <a:srgbClr val="BF3F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167458" name="Group 546"/>
                <p:cNvGrpSpPr>
                  <a:grpSpLocks/>
                </p:cNvGrpSpPr>
                <p:nvPr/>
              </p:nvGrpSpPr>
              <p:grpSpPr bwMode="auto">
                <a:xfrm>
                  <a:off x="3165" y="1940"/>
                  <a:ext cx="179" cy="201"/>
                  <a:chOff x="3165" y="1940"/>
                  <a:chExt cx="179" cy="201"/>
                </a:xfrm>
              </p:grpSpPr>
              <p:grpSp>
                <p:nvGrpSpPr>
                  <p:cNvPr id="167459" name="Group 547"/>
                  <p:cNvGrpSpPr>
                    <a:grpSpLocks/>
                  </p:cNvGrpSpPr>
                  <p:nvPr/>
                </p:nvGrpSpPr>
                <p:grpSpPr bwMode="auto">
                  <a:xfrm>
                    <a:off x="3165" y="1940"/>
                    <a:ext cx="179" cy="201"/>
                    <a:chOff x="3165" y="1940"/>
                    <a:chExt cx="179" cy="201"/>
                  </a:xfrm>
                </p:grpSpPr>
                <p:sp>
                  <p:nvSpPr>
                    <p:cNvPr id="167460" name="Freeform 548"/>
                    <p:cNvSpPr>
                      <a:spLocks/>
                    </p:cNvSpPr>
                    <p:nvPr/>
                  </p:nvSpPr>
                  <p:spPr bwMode="auto">
                    <a:xfrm>
                      <a:off x="3165" y="1986"/>
                      <a:ext cx="128" cy="155"/>
                    </a:xfrm>
                    <a:custGeom>
                      <a:avLst/>
                      <a:gdLst>
                        <a:gd name="T0" fmla="*/ 23 w 128"/>
                        <a:gd name="T1" fmla="*/ 3 h 155"/>
                        <a:gd name="T2" fmla="*/ 24 w 128"/>
                        <a:gd name="T3" fmla="*/ 48 h 155"/>
                        <a:gd name="T4" fmla="*/ 24 w 128"/>
                        <a:gd name="T5" fmla="*/ 85 h 155"/>
                        <a:gd name="T6" fmla="*/ 29 w 128"/>
                        <a:gd name="T7" fmla="*/ 121 h 155"/>
                        <a:gd name="T8" fmla="*/ 15 w 128"/>
                        <a:gd name="T9" fmla="*/ 137 h 155"/>
                        <a:gd name="T10" fmla="*/ 3 w 128"/>
                        <a:gd name="T11" fmla="*/ 147 h 155"/>
                        <a:gd name="T12" fmla="*/ 0 w 128"/>
                        <a:gd name="T13" fmla="*/ 150 h 155"/>
                        <a:gd name="T14" fmla="*/ 5 w 128"/>
                        <a:gd name="T15" fmla="*/ 154 h 155"/>
                        <a:gd name="T16" fmla="*/ 28 w 128"/>
                        <a:gd name="T17" fmla="*/ 153 h 155"/>
                        <a:gd name="T18" fmla="*/ 48 w 128"/>
                        <a:gd name="T19" fmla="*/ 133 h 155"/>
                        <a:gd name="T20" fmla="*/ 50 w 128"/>
                        <a:gd name="T21" fmla="*/ 120 h 155"/>
                        <a:gd name="T22" fmla="*/ 65 w 128"/>
                        <a:gd name="T23" fmla="*/ 77 h 155"/>
                        <a:gd name="T24" fmla="*/ 67 w 128"/>
                        <a:gd name="T25" fmla="*/ 67 h 155"/>
                        <a:gd name="T26" fmla="*/ 66 w 128"/>
                        <a:gd name="T27" fmla="*/ 88 h 155"/>
                        <a:gd name="T28" fmla="*/ 73 w 128"/>
                        <a:gd name="T29" fmla="*/ 116 h 155"/>
                        <a:gd name="T30" fmla="*/ 71 w 128"/>
                        <a:gd name="T31" fmla="*/ 129 h 155"/>
                        <a:gd name="T32" fmla="*/ 81 w 128"/>
                        <a:gd name="T33" fmla="*/ 142 h 155"/>
                        <a:gd name="T34" fmla="*/ 94 w 128"/>
                        <a:gd name="T35" fmla="*/ 152 h 155"/>
                        <a:gd name="T36" fmla="*/ 115 w 128"/>
                        <a:gd name="T37" fmla="*/ 152 h 155"/>
                        <a:gd name="T38" fmla="*/ 121 w 128"/>
                        <a:gd name="T39" fmla="*/ 149 h 155"/>
                        <a:gd name="T40" fmla="*/ 99 w 128"/>
                        <a:gd name="T41" fmla="*/ 129 h 155"/>
                        <a:gd name="T42" fmla="*/ 97 w 128"/>
                        <a:gd name="T43" fmla="*/ 119 h 155"/>
                        <a:gd name="T44" fmla="*/ 101 w 128"/>
                        <a:gd name="T45" fmla="*/ 99 h 155"/>
                        <a:gd name="T46" fmla="*/ 109 w 128"/>
                        <a:gd name="T47" fmla="*/ 65 h 155"/>
                        <a:gd name="T48" fmla="*/ 127 w 128"/>
                        <a:gd name="T49" fmla="*/ 0 h 155"/>
                        <a:gd name="T50" fmla="*/ 23 w 128"/>
                        <a:gd name="T51" fmla="*/ 3 h 15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</a:cxnLst>
                      <a:rect l="0" t="0" r="r" b="b"/>
                      <a:pathLst>
                        <a:path w="128" h="155">
                          <a:moveTo>
                            <a:pt x="23" y="3"/>
                          </a:moveTo>
                          <a:lnTo>
                            <a:pt x="24" y="48"/>
                          </a:lnTo>
                          <a:lnTo>
                            <a:pt x="24" y="85"/>
                          </a:lnTo>
                          <a:lnTo>
                            <a:pt x="29" y="121"/>
                          </a:lnTo>
                          <a:lnTo>
                            <a:pt x="15" y="137"/>
                          </a:lnTo>
                          <a:lnTo>
                            <a:pt x="3" y="147"/>
                          </a:lnTo>
                          <a:lnTo>
                            <a:pt x="0" y="150"/>
                          </a:lnTo>
                          <a:lnTo>
                            <a:pt x="5" y="154"/>
                          </a:lnTo>
                          <a:lnTo>
                            <a:pt x="28" y="153"/>
                          </a:lnTo>
                          <a:lnTo>
                            <a:pt x="48" y="133"/>
                          </a:lnTo>
                          <a:lnTo>
                            <a:pt x="50" y="120"/>
                          </a:lnTo>
                          <a:lnTo>
                            <a:pt x="65" y="77"/>
                          </a:lnTo>
                          <a:lnTo>
                            <a:pt x="67" y="67"/>
                          </a:lnTo>
                          <a:lnTo>
                            <a:pt x="66" y="88"/>
                          </a:lnTo>
                          <a:lnTo>
                            <a:pt x="73" y="116"/>
                          </a:lnTo>
                          <a:lnTo>
                            <a:pt x="71" y="129"/>
                          </a:lnTo>
                          <a:lnTo>
                            <a:pt x="81" y="142"/>
                          </a:lnTo>
                          <a:lnTo>
                            <a:pt x="94" y="152"/>
                          </a:lnTo>
                          <a:lnTo>
                            <a:pt x="115" y="152"/>
                          </a:lnTo>
                          <a:lnTo>
                            <a:pt x="121" y="149"/>
                          </a:lnTo>
                          <a:lnTo>
                            <a:pt x="99" y="129"/>
                          </a:lnTo>
                          <a:lnTo>
                            <a:pt x="97" y="119"/>
                          </a:lnTo>
                          <a:lnTo>
                            <a:pt x="101" y="99"/>
                          </a:lnTo>
                          <a:lnTo>
                            <a:pt x="109" y="65"/>
                          </a:lnTo>
                          <a:lnTo>
                            <a:pt x="127" y="0"/>
                          </a:lnTo>
                          <a:lnTo>
                            <a:pt x="23" y="3"/>
                          </a:lnTo>
                        </a:path>
                      </a:pathLst>
                    </a:custGeom>
                    <a:solidFill>
                      <a:srgbClr val="FF7F3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461" name="Freeform 549"/>
                    <p:cNvSpPr>
                      <a:spLocks/>
                    </p:cNvSpPr>
                    <p:nvPr/>
                  </p:nvSpPr>
                  <p:spPr bwMode="auto">
                    <a:xfrm>
                      <a:off x="3320" y="1940"/>
                      <a:ext cx="24" cy="20"/>
                    </a:xfrm>
                    <a:custGeom>
                      <a:avLst/>
                      <a:gdLst>
                        <a:gd name="T0" fmla="*/ 23 w 24"/>
                        <a:gd name="T1" fmla="*/ 0 h 20"/>
                        <a:gd name="T2" fmla="*/ 23 w 24"/>
                        <a:gd name="T3" fmla="*/ 10 h 20"/>
                        <a:gd name="T4" fmla="*/ 0 w 24"/>
                        <a:gd name="T5" fmla="*/ 19 h 20"/>
                        <a:gd name="T6" fmla="*/ 11 w 24"/>
                        <a:gd name="T7" fmla="*/ 1 h 20"/>
                        <a:gd name="T8" fmla="*/ 23 w 24"/>
                        <a:gd name="T9" fmla="*/ 0 h 2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24" h="20">
                          <a:moveTo>
                            <a:pt x="23" y="0"/>
                          </a:moveTo>
                          <a:lnTo>
                            <a:pt x="23" y="10"/>
                          </a:lnTo>
                          <a:lnTo>
                            <a:pt x="0" y="19"/>
                          </a:lnTo>
                          <a:lnTo>
                            <a:pt x="11" y="1"/>
                          </a:lnTo>
                          <a:lnTo>
                            <a:pt x="23" y="0"/>
                          </a:lnTo>
                        </a:path>
                      </a:pathLst>
                    </a:custGeom>
                    <a:solidFill>
                      <a:srgbClr val="FF7F3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sp>
                <p:nvSpPr>
                  <p:cNvPr id="167462" name="Freeform 550"/>
                  <p:cNvSpPr>
                    <a:spLocks/>
                  </p:cNvSpPr>
                  <p:nvPr/>
                </p:nvSpPr>
                <p:spPr bwMode="auto">
                  <a:xfrm>
                    <a:off x="3234" y="1986"/>
                    <a:ext cx="11" cy="73"/>
                  </a:xfrm>
                  <a:custGeom>
                    <a:avLst/>
                    <a:gdLst>
                      <a:gd name="T0" fmla="*/ 10 w 11"/>
                      <a:gd name="T1" fmla="*/ 0 h 73"/>
                      <a:gd name="T2" fmla="*/ 10 w 11"/>
                      <a:gd name="T3" fmla="*/ 24 h 73"/>
                      <a:gd name="T4" fmla="*/ 8 w 11"/>
                      <a:gd name="T5" fmla="*/ 38 h 73"/>
                      <a:gd name="T6" fmla="*/ 6 w 11"/>
                      <a:gd name="T7" fmla="*/ 54 h 73"/>
                      <a:gd name="T8" fmla="*/ 0 w 11"/>
                      <a:gd name="T9" fmla="*/ 68 h 73"/>
                      <a:gd name="T10" fmla="*/ 1 w 11"/>
                      <a:gd name="T11" fmla="*/ 72 h 73"/>
                      <a:gd name="T12" fmla="*/ 10 w 11"/>
                      <a:gd name="T13" fmla="*/ 0 h 7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11" h="73">
                        <a:moveTo>
                          <a:pt x="10" y="0"/>
                        </a:moveTo>
                        <a:lnTo>
                          <a:pt x="10" y="24"/>
                        </a:lnTo>
                        <a:lnTo>
                          <a:pt x="8" y="38"/>
                        </a:lnTo>
                        <a:lnTo>
                          <a:pt x="6" y="54"/>
                        </a:lnTo>
                        <a:lnTo>
                          <a:pt x="0" y="68"/>
                        </a:lnTo>
                        <a:lnTo>
                          <a:pt x="1" y="72"/>
                        </a:lnTo>
                        <a:lnTo>
                          <a:pt x="10" y="0"/>
                        </a:lnTo>
                      </a:path>
                    </a:pathLst>
                  </a:custGeom>
                  <a:solidFill>
                    <a:srgbClr val="FF5F1F"/>
                  </a:solidFill>
                  <a:ln w="12700" cap="rnd" cmpd="sng">
                    <a:solidFill>
                      <a:srgbClr val="FF5F1F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167463" name="Group 551"/>
                <p:cNvGrpSpPr>
                  <a:grpSpLocks/>
                </p:cNvGrpSpPr>
                <p:nvPr/>
              </p:nvGrpSpPr>
              <p:grpSpPr bwMode="auto">
                <a:xfrm>
                  <a:off x="3158" y="2119"/>
                  <a:ext cx="137" cy="43"/>
                  <a:chOff x="3158" y="2119"/>
                  <a:chExt cx="137" cy="43"/>
                </a:xfrm>
              </p:grpSpPr>
              <p:sp>
                <p:nvSpPr>
                  <p:cNvPr id="167464" name="Freeform 552"/>
                  <p:cNvSpPr>
                    <a:spLocks/>
                  </p:cNvSpPr>
                  <p:nvPr/>
                </p:nvSpPr>
                <p:spPr bwMode="auto">
                  <a:xfrm>
                    <a:off x="3235" y="2119"/>
                    <a:ext cx="60" cy="40"/>
                  </a:xfrm>
                  <a:custGeom>
                    <a:avLst/>
                    <a:gdLst>
                      <a:gd name="T0" fmla="*/ 4 w 60"/>
                      <a:gd name="T1" fmla="*/ 0 h 40"/>
                      <a:gd name="T2" fmla="*/ 0 w 60"/>
                      <a:gd name="T3" fmla="*/ 6 h 40"/>
                      <a:gd name="T4" fmla="*/ 0 w 60"/>
                      <a:gd name="T5" fmla="*/ 17 h 40"/>
                      <a:gd name="T6" fmla="*/ 6 w 60"/>
                      <a:gd name="T7" fmla="*/ 13 h 40"/>
                      <a:gd name="T8" fmla="*/ 12 w 60"/>
                      <a:gd name="T9" fmla="*/ 19 h 40"/>
                      <a:gd name="T10" fmla="*/ 14 w 60"/>
                      <a:gd name="T11" fmla="*/ 27 h 40"/>
                      <a:gd name="T12" fmla="*/ 24 w 60"/>
                      <a:gd name="T13" fmla="*/ 34 h 40"/>
                      <a:gd name="T14" fmla="*/ 38 w 60"/>
                      <a:gd name="T15" fmla="*/ 38 h 40"/>
                      <a:gd name="T16" fmla="*/ 49 w 60"/>
                      <a:gd name="T17" fmla="*/ 39 h 40"/>
                      <a:gd name="T18" fmla="*/ 59 w 60"/>
                      <a:gd name="T19" fmla="*/ 38 h 40"/>
                      <a:gd name="T20" fmla="*/ 59 w 60"/>
                      <a:gd name="T21" fmla="*/ 30 h 40"/>
                      <a:gd name="T22" fmla="*/ 51 w 60"/>
                      <a:gd name="T23" fmla="*/ 19 h 40"/>
                      <a:gd name="T24" fmla="*/ 47 w 60"/>
                      <a:gd name="T25" fmla="*/ 22 h 40"/>
                      <a:gd name="T26" fmla="*/ 38 w 60"/>
                      <a:gd name="T27" fmla="*/ 22 h 40"/>
                      <a:gd name="T28" fmla="*/ 26 w 60"/>
                      <a:gd name="T29" fmla="*/ 21 h 40"/>
                      <a:gd name="T30" fmla="*/ 18 w 60"/>
                      <a:gd name="T31" fmla="*/ 16 h 40"/>
                      <a:gd name="T32" fmla="*/ 11 w 60"/>
                      <a:gd name="T33" fmla="*/ 10 h 40"/>
                      <a:gd name="T34" fmla="*/ 4 w 60"/>
                      <a:gd name="T35" fmla="*/ 0 h 4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</a:cxnLst>
                    <a:rect l="0" t="0" r="r" b="b"/>
                    <a:pathLst>
                      <a:path w="60" h="40">
                        <a:moveTo>
                          <a:pt x="4" y="0"/>
                        </a:moveTo>
                        <a:lnTo>
                          <a:pt x="0" y="6"/>
                        </a:lnTo>
                        <a:lnTo>
                          <a:pt x="0" y="17"/>
                        </a:lnTo>
                        <a:lnTo>
                          <a:pt x="6" y="13"/>
                        </a:lnTo>
                        <a:lnTo>
                          <a:pt x="12" y="19"/>
                        </a:lnTo>
                        <a:lnTo>
                          <a:pt x="14" y="27"/>
                        </a:lnTo>
                        <a:lnTo>
                          <a:pt x="24" y="34"/>
                        </a:lnTo>
                        <a:lnTo>
                          <a:pt x="38" y="38"/>
                        </a:lnTo>
                        <a:lnTo>
                          <a:pt x="49" y="39"/>
                        </a:lnTo>
                        <a:lnTo>
                          <a:pt x="59" y="38"/>
                        </a:lnTo>
                        <a:lnTo>
                          <a:pt x="59" y="30"/>
                        </a:lnTo>
                        <a:lnTo>
                          <a:pt x="51" y="19"/>
                        </a:lnTo>
                        <a:lnTo>
                          <a:pt x="47" y="22"/>
                        </a:lnTo>
                        <a:lnTo>
                          <a:pt x="38" y="22"/>
                        </a:lnTo>
                        <a:lnTo>
                          <a:pt x="26" y="21"/>
                        </a:lnTo>
                        <a:lnTo>
                          <a:pt x="18" y="16"/>
                        </a:lnTo>
                        <a:lnTo>
                          <a:pt x="11" y="10"/>
                        </a:lnTo>
                        <a:lnTo>
                          <a:pt x="4" y="0"/>
                        </a:lnTo>
                      </a:path>
                    </a:pathLst>
                  </a:custGeom>
                  <a:solidFill>
                    <a:srgbClr val="7F5F3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465" name="Freeform 553"/>
                  <p:cNvSpPr>
                    <a:spLocks/>
                  </p:cNvSpPr>
                  <p:nvPr/>
                </p:nvSpPr>
                <p:spPr bwMode="auto">
                  <a:xfrm>
                    <a:off x="3158" y="2119"/>
                    <a:ext cx="54" cy="43"/>
                  </a:xfrm>
                  <a:custGeom>
                    <a:avLst/>
                    <a:gdLst>
                      <a:gd name="T0" fmla="*/ 52 w 54"/>
                      <a:gd name="T1" fmla="*/ 0 h 43"/>
                      <a:gd name="T2" fmla="*/ 53 w 54"/>
                      <a:gd name="T3" fmla="*/ 17 h 43"/>
                      <a:gd name="T4" fmla="*/ 50 w 54"/>
                      <a:gd name="T5" fmla="*/ 13 h 43"/>
                      <a:gd name="T6" fmla="*/ 45 w 54"/>
                      <a:gd name="T7" fmla="*/ 18 h 43"/>
                      <a:gd name="T8" fmla="*/ 42 w 54"/>
                      <a:gd name="T9" fmla="*/ 26 h 43"/>
                      <a:gd name="T10" fmla="*/ 37 w 54"/>
                      <a:gd name="T11" fmla="*/ 33 h 43"/>
                      <a:gd name="T12" fmla="*/ 26 w 54"/>
                      <a:gd name="T13" fmla="*/ 38 h 43"/>
                      <a:gd name="T14" fmla="*/ 17 w 54"/>
                      <a:gd name="T15" fmla="*/ 41 h 43"/>
                      <a:gd name="T16" fmla="*/ 7 w 54"/>
                      <a:gd name="T17" fmla="*/ 42 h 43"/>
                      <a:gd name="T18" fmla="*/ 4 w 54"/>
                      <a:gd name="T19" fmla="*/ 40 h 43"/>
                      <a:gd name="T20" fmla="*/ 1 w 54"/>
                      <a:gd name="T21" fmla="*/ 36 h 43"/>
                      <a:gd name="T22" fmla="*/ 0 w 54"/>
                      <a:gd name="T23" fmla="*/ 32 h 43"/>
                      <a:gd name="T24" fmla="*/ 1 w 54"/>
                      <a:gd name="T25" fmla="*/ 28 h 43"/>
                      <a:gd name="T26" fmla="*/ 6 w 54"/>
                      <a:gd name="T27" fmla="*/ 21 h 43"/>
                      <a:gd name="T28" fmla="*/ 13 w 54"/>
                      <a:gd name="T29" fmla="*/ 23 h 43"/>
                      <a:gd name="T30" fmla="*/ 25 w 54"/>
                      <a:gd name="T31" fmla="*/ 23 h 43"/>
                      <a:gd name="T32" fmla="*/ 33 w 54"/>
                      <a:gd name="T33" fmla="*/ 23 h 43"/>
                      <a:gd name="T34" fmla="*/ 47 w 54"/>
                      <a:gd name="T35" fmla="*/ 9 h 43"/>
                      <a:gd name="T36" fmla="*/ 52 w 54"/>
                      <a:gd name="T37" fmla="*/ 0 h 4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54" h="43">
                        <a:moveTo>
                          <a:pt x="52" y="0"/>
                        </a:moveTo>
                        <a:lnTo>
                          <a:pt x="53" y="17"/>
                        </a:lnTo>
                        <a:lnTo>
                          <a:pt x="50" y="13"/>
                        </a:lnTo>
                        <a:lnTo>
                          <a:pt x="45" y="18"/>
                        </a:lnTo>
                        <a:lnTo>
                          <a:pt x="42" y="26"/>
                        </a:lnTo>
                        <a:lnTo>
                          <a:pt x="37" y="33"/>
                        </a:lnTo>
                        <a:lnTo>
                          <a:pt x="26" y="38"/>
                        </a:lnTo>
                        <a:lnTo>
                          <a:pt x="17" y="41"/>
                        </a:lnTo>
                        <a:lnTo>
                          <a:pt x="7" y="42"/>
                        </a:lnTo>
                        <a:lnTo>
                          <a:pt x="4" y="40"/>
                        </a:lnTo>
                        <a:lnTo>
                          <a:pt x="1" y="36"/>
                        </a:lnTo>
                        <a:lnTo>
                          <a:pt x="0" y="32"/>
                        </a:lnTo>
                        <a:lnTo>
                          <a:pt x="1" y="28"/>
                        </a:lnTo>
                        <a:lnTo>
                          <a:pt x="6" y="21"/>
                        </a:lnTo>
                        <a:lnTo>
                          <a:pt x="13" y="23"/>
                        </a:lnTo>
                        <a:lnTo>
                          <a:pt x="25" y="23"/>
                        </a:lnTo>
                        <a:lnTo>
                          <a:pt x="33" y="23"/>
                        </a:lnTo>
                        <a:lnTo>
                          <a:pt x="47" y="9"/>
                        </a:lnTo>
                        <a:lnTo>
                          <a:pt x="52" y="0"/>
                        </a:lnTo>
                      </a:path>
                    </a:pathLst>
                  </a:custGeom>
                  <a:solidFill>
                    <a:srgbClr val="7F5F3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167466" name="Group 554"/>
                <p:cNvGrpSpPr>
                  <a:grpSpLocks/>
                </p:cNvGrpSpPr>
                <p:nvPr/>
              </p:nvGrpSpPr>
              <p:grpSpPr bwMode="auto">
                <a:xfrm>
                  <a:off x="3129" y="1805"/>
                  <a:ext cx="220" cy="308"/>
                  <a:chOff x="3129" y="1805"/>
                  <a:chExt cx="220" cy="308"/>
                </a:xfrm>
              </p:grpSpPr>
              <p:grpSp>
                <p:nvGrpSpPr>
                  <p:cNvPr id="167467" name="Group 555"/>
                  <p:cNvGrpSpPr>
                    <a:grpSpLocks/>
                  </p:cNvGrpSpPr>
                  <p:nvPr/>
                </p:nvGrpSpPr>
                <p:grpSpPr bwMode="auto">
                  <a:xfrm>
                    <a:off x="3129" y="1805"/>
                    <a:ext cx="220" cy="308"/>
                    <a:chOff x="3129" y="1805"/>
                    <a:chExt cx="220" cy="308"/>
                  </a:xfrm>
                </p:grpSpPr>
                <p:sp>
                  <p:nvSpPr>
                    <p:cNvPr id="167468" name="Freeform 556"/>
                    <p:cNvSpPr>
                      <a:spLocks/>
                    </p:cNvSpPr>
                    <p:nvPr/>
                  </p:nvSpPr>
                  <p:spPr bwMode="auto">
                    <a:xfrm>
                      <a:off x="3129" y="1805"/>
                      <a:ext cx="220" cy="308"/>
                    </a:xfrm>
                    <a:custGeom>
                      <a:avLst/>
                      <a:gdLst>
                        <a:gd name="T0" fmla="*/ 62 w 220"/>
                        <a:gd name="T1" fmla="*/ 3 h 308"/>
                        <a:gd name="T2" fmla="*/ 19 w 220"/>
                        <a:gd name="T3" fmla="*/ 13 h 308"/>
                        <a:gd name="T4" fmla="*/ 8 w 220"/>
                        <a:gd name="T5" fmla="*/ 21 h 308"/>
                        <a:gd name="T6" fmla="*/ 0 w 220"/>
                        <a:gd name="T7" fmla="*/ 92 h 308"/>
                        <a:gd name="T8" fmla="*/ 3 w 220"/>
                        <a:gd name="T9" fmla="*/ 109 h 308"/>
                        <a:gd name="T10" fmla="*/ 30 w 220"/>
                        <a:gd name="T11" fmla="*/ 108 h 308"/>
                        <a:gd name="T12" fmla="*/ 28 w 220"/>
                        <a:gd name="T13" fmla="*/ 149 h 308"/>
                        <a:gd name="T14" fmla="*/ 41 w 220"/>
                        <a:gd name="T15" fmla="*/ 149 h 308"/>
                        <a:gd name="T16" fmla="*/ 56 w 220"/>
                        <a:gd name="T17" fmla="*/ 236 h 308"/>
                        <a:gd name="T18" fmla="*/ 57 w 220"/>
                        <a:gd name="T19" fmla="*/ 282 h 308"/>
                        <a:gd name="T20" fmla="*/ 59 w 220"/>
                        <a:gd name="T21" fmla="*/ 303 h 308"/>
                        <a:gd name="T22" fmla="*/ 70 w 220"/>
                        <a:gd name="T23" fmla="*/ 307 h 308"/>
                        <a:gd name="T24" fmla="*/ 89 w 220"/>
                        <a:gd name="T25" fmla="*/ 304 h 308"/>
                        <a:gd name="T26" fmla="*/ 99 w 220"/>
                        <a:gd name="T27" fmla="*/ 268 h 308"/>
                        <a:gd name="T28" fmla="*/ 107 w 220"/>
                        <a:gd name="T29" fmla="*/ 305 h 308"/>
                        <a:gd name="T30" fmla="*/ 123 w 220"/>
                        <a:gd name="T31" fmla="*/ 307 h 308"/>
                        <a:gd name="T32" fmla="*/ 137 w 220"/>
                        <a:gd name="T33" fmla="*/ 304 h 308"/>
                        <a:gd name="T34" fmla="*/ 153 w 220"/>
                        <a:gd name="T35" fmla="*/ 234 h 308"/>
                        <a:gd name="T36" fmla="*/ 173 w 220"/>
                        <a:gd name="T37" fmla="*/ 183 h 308"/>
                        <a:gd name="T38" fmla="*/ 202 w 220"/>
                        <a:gd name="T39" fmla="*/ 136 h 308"/>
                        <a:gd name="T40" fmla="*/ 219 w 220"/>
                        <a:gd name="T41" fmla="*/ 135 h 308"/>
                        <a:gd name="T42" fmla="*/ 204 w 220"/>
                        <a:gd name="T43" fmla="*/ 70 h 308"/>
                        <a:gd name="T44" fmla="*/ 203 w 220"/>
                        <a:gd name="T45" fmla="*/ 18 h 308"/>
                        <a:gd name="T46" fmla="*/ 193 w 220"/>
                        <a:gd name="T47" fmla="*/ 13 h 308"/>
                        <a:gd name="T48" fmla="*/ 148 w 220"/>
                        <a:gd name="T49" fmla="*/ 0 h 308"/>
                        <a:gd name="T50" fmla="*/ 109 w 220"/>
                        <a:gd name="T51" fmla="*/ 27 h 308"/>
                        <a:gd name="T52" fmla="*/ 62 w 220"/>
                        <a:gd name="T53" fmla="*/ 3 h 308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</a:cxnLst>
                      <a:rect l="0" t="0" r="r" b="b"/>
                      <a:pathLst>
                        <a:path w="220" h="308">
                          <a:moveTo>
                            <a:pt x="62" y="3"/>
                          </a:moveTo>
                          <a:lnTo>
                            <a:pt x="19" y="13"/>
                          </a:lnTo>
                          <a:lnTo>
                            <a:pt x="8" y="21"/>
                          </a:lnTo>
                          <a:lnTo>
                            <a:pt x="0" y="92"/>
                          </a:lnTo>
                          <a:lnTo>
                            <a:pt x="3" y="109"/>
                          </a:lnTo>
                          <a:lnTo>
                            <a:pt x="30" y="108"/>
                          </a:lnTo>
                          <a:lnTo>
                            <a:pt x="28" y="149"/>
                          </a:lnTo>
                          <a:lnTo>
                            <a:pt x="41" y="149"/>
                          </a:lnTo>
                          <a:lnTo>
                            <a:pt x="56" y="236"/>
                          </a:lnTo>
                          <a:lnTo>
                            <a:pt x="57" y="282"/>
                          </a:lnTo>
                          <a:lnTo>
                            <a:pt x="59" y="303"/>
                          </a:lnTo>
                          <a:lnTo>
                            <a:pt x="70" y="307"/>
                          </a:lnTo>
                          <a:lnTo>
                            <a:pt x="89" y="304"/>
                          </a:lnTo>
                          <a:lnTo>
                            <a:pt x="99" y="268"/>
                          </a:lnTo>
                          <a:lnTo>
                            <a:pt x="107" y="305"/>
                          </a:lnTo>
                          <a:lnTo>
                            <a:pt x="123" y="307"/>
                          </a:lnTo>
                          <a:lnTo>
                            <a:pt x="137" y="304"/>
                          </a:lnTo>
                          <a:lnTo>
                            <a:pt x="153" y="234"/>
                          </a:lnTo>
                          <a:lnTo>
                            <a:pt x="173" y="183"/>
                          </a:lnTo>
                          <a:lnTo>
                            <a:pt x="202" y="136"/>
                          </a:lnTo>
                          <a:lnTo>
                            <a:pt x="219" y="135"/>
                          </a:lnTo>
                          <a:lnTo>
                            <a:pt x="204" y="70"/>
                          </a:lnTo>
                          <a:lnTo>
                            <a:pt x="203" y="18"/>
                          </a:lnTo>
                          <a:lnTo>
                            <a:pt x="193" y="13"/>
                          </a:lnTo>
                          <a:lnTo>
                            <a:pt x="148" y="0"/>
                          </a:lnTo>
                          <a:lnTo>
                            <a:pt x="109" y="27"/>
                          </a:lnTo>
                          <a:lnTo>
                            <a:pt x="62" y="3"/>
                          </a:lnTo>
                        </a:path>
                      </a:pathLst>
                    </a:custGeom>
                    <a:solidFill>
                      <a:srgbClr val="7F5F3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grpSp>
                  <p:nvGrpSpPr>
                    <p:cNvPr id="167469" name="Group 55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164" y="1891"/>
                      <a:ext cx="99" cy="67"/>
                      <a:chOff x="3164" y="1891"/>
                      <a:chExt cx="99" cy="67"/>
                    </a:xfrm>
                  </p:grpSpPr>
                  <p:sp>
                    <p:nvSpPr>
                      <p:cNvPr id="167470" name="Freeform 55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176" y="1891"/>
                        <a:ext cx="87" cy="67"/>
                      </a:xfrm>
                      <a:custGeom>
                        <a:avLst/>
                        <a:gdLst>
                          <a:gd name="T0" fmla="*/ 0 w 87"/>
                          <a:gd name="T1" fmla="*/ 66 h 67"/>
                          <a:gd name="T2" fmla="*/ 84 w 87"/>
                          <a:gd name="T3" fmla="*/ 62 h 67"/>
                          <a:gd name="T4" fmla="*/ 86 w 87"/>
                          <a:gd name="T5" fmla="*/ 0 h 6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87" h="67">
                            <a:moveTo>
                              <a:pt x="0" y="66"/>
                            </a:moveTo>
                            <a:lnTo>
                              <a:pt x="84" y="62"/>
                            </a:lnTo>
                            <a:lnTo>
                              <a:pt x="86" y="0"/>
                            </a:lnTo>
                          </a:path>
                        </a:pathLst>
                      </a:custGeom>
                      <a:noFill/>
                      <a:ln w="12700" cap="rnd" cmpd="sng">
                        <a:solidFill>
                          <a:srgbClr val="5F3F1F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471" name="Freeform 55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164" y="1898"/>
                        <a:ext cx="97" cy="17"/>
                      </a:xfrm>
                      <a:custGeom>
                        <a:avLst/>
                        <a:gdLst>
                          <a:gd name="T0" fmla="*/ 0 w 97"/>
                          <a:gd name="T1" fmla="*/ 16 h 17"/>
                          <a:gd name="T2" fmla="*/ 34 w 97"/>
                          <a:gd name="T3" fmla="*/ 12 h 17"/>
                          <a:gd name="T4" fmla="*/ 96 w 97"/>
                          <a:gd name="T5" fmla="*/ 0 h 1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97" h="17">
                            <a:moveTo>
                              <a:pt x="0" y="16"/>
                            </a:moveTo>
                            <a:lnTo>
                              <a:pt x="34" y="12"/>
                            </a:lnTo>
                            <a:lnTo>
                              <a:pt x="96" y="0"/>
                            </a:lnTo>
                          </a:path>
                        </a:pathLst>
                      </a:custGeom>
                      <a:noFill/>
                      <a:ln w="12700" cap="rnd" cmpd="sng">
                        <a:solidFill>
                          <a:srgbClr val="5F3F1F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</p:grpSp>
              <p:grpSp>
                <p:nvGrpSpPr>
                  <p:cNvPr id="167472" name="Group 560"/>
                  <p:cNvGrpSpPr>
                    <a:grpSpLocks/>
                  </p:cNvGrpSpPr>
                  <p:nvPr/>
                </p:nvGrpSpPr>
                <p:grpSpPr bwMode="auto">
                  <a:xfrm>
                    <a:off x="3159" y="1838"/>
                    <a:ext cx="134" cy="74"/>
                    <a:chOff x="3159" y="1838"/>
                    <a:chExt cx="134" cy="74"/>
                  </a:xfrm>
                </p:grpSpPr>
                <p:sp>
                  <p:nvSpPr>
                    <p:cNvPr id="167473" name="Freeform 561"/>
                    <p:cNvSpPr>
                      <a:spLocks/>
                    </p:cNvSpPr>
                    <p:nvPr/>
                  </p:nvSpPr>
                  <p:spPr bwMode="auto">
                    <a:xfrm>
                      <a:off x="3169" y="1838"/>
                      <a:ext cx="114" cy="56"/>
                    </a:xfrm>
                    <a:custGeom>
                      <a:avLst/>
                      <a:gdLst>
                        <a:gd name="T0" fmla="*/ 0 w 114"/>
                        <a:gd name="T1" fmla="*/ 19 h 56"/>
                        <a:gd name="T2" fmla="*/ 73 w 114"/>
                        <a:gd name="T3" fmla="*/ 0 h 56"/>
                        <a:gd name="T4" fmla="*/ 113 w 114"/>
                        <a:gd name="T5" fmla="*/ 37 h 56"/>
                        <a:gd name="T6" fmla="*/ 40 w 114"/>
                        <a:gd name="T7" fmla="*/ 55 h 56"/>
                        <a:gd name="T8" fmla="*/ 0 w 114"/>
                        <a:gd name="T9" fmla="*/ 19 h 5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14" h="56">
                          <a:moveTo>
                            <a:pt x="0" y="19"/>
                          </a:moveTo>
                          <a:lnTo>
                            <a:pt x="73" y="0"/>
                          </a:lnTo>
                          <a:lnTo>
                            <a:pt x="113" y="37"/>
                          </a:lnTo>
                          <a:lnTo>
                            <a:pt x="40" y="55"/>
                          </a:lnTo>
                          <a:lnTo>
                            <a:pt x="0" y="19"/>
                          </a:lnTo>
                        </a:path>
                      </a:pathLst>
                    </a:custGeom>
                    <a:solidFill>
                      <a:srgbClr val="DFDFF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474" name="Freeform 562"/>
                    <p:cNvSpPr>
                      <a:spLocks/>
                    </p:cNvSpPr>
                    <p:nvPr/>
                  </p:nvSpPr>
                  <p:spPr bwMode="auto">
                    <a:xfrm>
                      <a:off x="3245" y="1861"/>
                      <a:ext cx="48" cy="31"/>
                    </a:xfrm>
                    <a:custGeom>
                      <a:avLst/>
                      <a:gdLst>
                        <a:gd name="T0" fmla="*/ 0 w 48"/>
                        <a:gd name="T1" fmla="*/ 18 h 31"/>
                        <a:gd name="T2" fmla="*/ 12 w 48"/>
                        <a:gd name="T3" fmla="*/ 14 h 31"/>
                        <a:gd name="T4" fmla="*/ 18 w 48"/>
                        <a:gd name="T5" fmla="*/ 5 h 31"/>
                        <a:gd name="T6" fmla="*/ 27 w 48"/>
                        <a:gd name="T7" fmla="*/ 2 h 31"/>
                        <a:gd name="T8" fmla="*/ 32 w 48"/>
                        <a:gd name="T9" fmla="*/ 0 h 31"/>
                        <a:gd name="T10" fmla="*/ 35 w 48"/>
                        <a:gd name="T11" fmla="*/ 1 h 31"/>
                        <a:gd name="T12" fmla="*/ 35 w 48"/>
                        <a:gd name="T13" fmla="*/ 3 h 31"/>
                        <a:gd name="T14" fmla="*/ 44 w 48"/>
                        <a:gd name="T15" fmla="*/ 7 h 31"/>
                        <a:gd name="T16" fmla="*/ 47 w 48"/>
                        <a:gd name="T17" fmla="*/ 15 h 31"/>
                        <a:gd name="T18" fmla="*/ 44 w 48"/>
                        <a:gd name="T19" fmla="*/ 20 h 31"/>
                        <a:gd name="T20" fmla="*/ 31 w 48"/>
                        <a:gd name="T21" fmla="*/ 26 h 31"/>
                        <a:gd name="T22" fmla="*/ 5 w 48"/>
                        <a:gd name="T23" fmla="*/ 30 h 31"/>
                        <a:gd name="T24" fmla="*/ 0 w 48"/>
                        <a:gd name="T25" fmla="*/ 18 h 3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</a:cxnLst>
                      <a:rect l="0" t="0" r="r" b="b"/>
                      <a:pathLst>
                        <a:path w="48" h="31">
                          <a:moveTo>
                            <a:pt x="0" y="18"/>
                          </a:moveTo>
                          <a:lnTo>
                            <a:pt x="12" y="14"/>
                          </a:lnTo>
                          <a:lnTo>
                            <a:pt x="18" y="5"/>
                          </a:lnTo>
                          <a:lnTo>
                            <a:pt x="27" y="2"/>
                          </a:lnTo>
                          <a:lnTo>
                            <a:pt x="32" y="0"/>
                          </a:lnTo>
                          <a:lnTo>
                            <a:pt x="35" y="1"/>
                          </a:lnTo>
                          <a:lnTo>
                            <a:pt x="35" y="3"/>
                          </a:lnTo>
                          <a:lnTo>
                            <a:pt x="44" y="7"/>
                          </a:lnTo>
                          <a:lnTo>
                            <a:pt x="47" y="15"/>
                          </a:lnTo>
                          <a:lnTo>
                            <a:pt x="44" y="20"/>
                          </a:lnTo>
                          <a:lnTo>
                            <a:pt x="31" y="26"/>
                          </a:lnTo>
                          <a:lnTo>
                            <a:pt x="5" y="30"/>
                          </a:lnTo>
                          <a:lnTo>
                            <a:pt x="0" y="18"/>
                          </a:lnTo>
                        </a:path>
                      </a:pathLst>
                    </a:custGeom>
                    <a:solidFill>
                      <a:srgbClr val="FF7F3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475" name="Freeform 563"/>
                    <p:cNvSpPr>
                      <a:spLocks/>
                    </p:cNvSpPr>
                    <p:nvPr/>
                  </p:nvSpPr>
                  <p:spPr bwMode="auto">
                    <a:xfrm>
                      <a:off x="3159" y="1880"/>
                      <a:ext cx="92" cy="32"/>
                    </a:xfrm>
                    <a:custGeom>
                      <a:avLst/>
                      <a:gdLst>
                        <a:gd name="T0" fmla="*/ 0 w 92"/>
                        <a:gd name="T1" fmla="*/ 31 h 32"/>
                        <a:gd name="T2" fmla="*/ 37 w 92"/>
                        <a:gd name="T3" fmla="*/ 26 h 32"/>
                        <a:gd name="T4" fmla="*/ 65 w 92"/>
                        <a:gd name="T5" fmla="*/ 19 h 32"/>
                        <a:gd name="T6" fmla="*/ 91 w 92"/>
                        <a:gd name="T7" fmla="*/ 13 h 32"/>
                        <a:gd name="T8" fmla="*/ 81 w 92"/>
                        <a:gd name="T9" fmla="*/ 0 h 32"/>
                        <a:gd name="T10" fmla="*/ 33 w 92"/>
                        <a:gd name="T11" fmla="*/ 9 h 32"/>
                        <a:gd name="T12" fmla="*/ 4 w 92"/>
                        <a:gd name="T13" fmla="*/ 13 h 32"/>
                        <a:gd name="T14" fmla="*/ 3 w 92"/>
                        <a:gd name="T15" fmla="*/ 10 h 32"/>
                        <a:gd name="T16" fmla="*/ 0 w 92"/>
                        <a:gd name="T17" fmla="*/ 31 h 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</a:cxnLst>
                      <a:rect l="0" t="0" r="r" b="b"/>
                      <a:pathLst>
                        <a:path w="92" h="32">
                          <a:moveTo>
                            <a:pt x="0" y="31"/>
                          </a:moveTo>
                          <a:lnTo>
                            <a:pt x="37" y="26"/>
                          </a:lnTo>
                          <a:lnTo>
                            <a:pt x="65" y="19"/>
                          </a:lnTo>
                          <a:lnTo>
                            <a:pt x="91" y="13"/>
                          </a:lnTo>
                          <a:lnTo>
                            <a:pt x="81" y="0"/>
                          </a:lnTo>
                          <a:lnTo>
                            <a:pt x="33" y="9"/>
                          </a:lnTo>
                          <a:lnTo>
                            <a:pt x="4" y="13"/>
                          </a:lnTo>
                          <a:lnTo>
                            <a:pt x="3" y="10"/>
                          </a:lnTo>
                          <a:lnTo>
                            <a:pt x="0" y="31"/>
                          </a:lnTo>
                        </a:path>
                      </a:pathLst>
                    </a:custGeom>
                    <a:solidFill>
                      <a:srgbClr val="7F5F3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</p:grpSp>
            <p:sp>
              <p:nvSpPr>
                <p:cNvPr id="167476" name="Freeform 564"/>
                <p:cNvSpPr>
                  <a:spLocks/>
                </p:cNvSpPr>
                <p:nvPr/>
              </p:nvSpPr>
              <p:spPr bwMode="auto">
                <a:xfrm>
                  <a:off x="3231" y="1964"/>
                  <a:ext cx="14" cy="116"/>
                </a:xfrm>
                <a:custGeom>
                  <a:avLst/>
                  <a:gdLst>
                    <a:gd name="T0" fmla="*/ 13 w 14"/>
                    <a:gd name="T1" fmla="*/ 0 h 116"/>
                    <a:gd name="T2" fmla="*/ 9 w 14"/>
                    <a:gd name="T3" fmla="*/ 62 h 116"/>
                    <a:gd name="T4" fmla="*/ 0 w 14"/>
                    <a:gd name="T5" fmla="*/ 115 h 1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4" h="116">
                      <a:moveTo>
                        <a:pt x="13" y="0"/>
                      </a:moveTo>
                      <a:lnTo>
                        <a:pt x="9" y="62"/>
                      </a:lnTo>
                      <a:lnTo>
                        <a:pt x="0" y="115"/>
                      </a:lnTo>
                    </a:path>
                  </a:pathLst>
                </a:custGeom>
                <a:noFill/>
                <a:ln w="12700" cap="rnd" cmpd="sng">
                  <a:solidFill>
                    <a:srgbClr val="5F3F1F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167477" name="Group 565"/>
              <p:cNvGrpSpPr>
                <a:grpSpLocks/>
              </p:cNvGrpSpPr>
              <p:nvPr/>
            </p:nvGrpSpPr>
            <p:grpSpPr bwMode="auto">
              <a:xfrm>
                <a:off x="2448" y="1762"/>
                <a:ext cx="217" cy="399"/>
                <a:chOff x="2448" y="1762"/>
                <a:chExt cx="217" cy="399"/>
              </a:xfrm>
            </p:grpSpPr>
            <p:grpSp>
              <p:nvGrpSpPr>
                <p:cNvPr id="167478" name="Group 566"/>
                <p:cNvGrpSpPr>
                  <a:grpSpLocks/>
                </p:cNvGrpSpPr>
                <p:nvPr/>
              </p:nvGrpSpPr>
              <p:grpSpPr bwMode="auto">
                <a:xfrm>
                  <a:off x="2451" y="1887"/>
                  <a:ext cx="204" cy="116"/>
                  <a:chOff x="2451" y="1887"/>
                  <a:chExt cx="204" cy="116"/>
                </a:xfrm>
              </p:grpSpPr>
              <p:sp>
                <p:nvSpPr>
                  <p:cNvPr id="167479" name="Freeform 567"/>
                  <p:cNvSpPr>
                    <a:spLocks/>
                  </p:cNvSpPr>
                  <p:nvPr/>
                </p:nvSpPr>
                <p:spPr bwMode="auto">
                  <a:xfrm>
                    <a:off x="2451" y="1891"/>
                    <a:ext cx="51" cy="112"/>
                  </a:xfrm>
                  <a:custGeom>
                    <a:avLst/>
                    <a:gdLst>
                      <a:gd name="T0" fmla="*/ 3 w 51"/>
                      <a:gd name="T1" fmla="*/ 0 h 112"/>
                      <a:gd name="T2" fmla="*/ 0 w 51"/>
                      <a:gd name="T3" fmla="*/ 25 h 112"/>
                      <a:gd name="T4" fmla="*/ 8 w 51"/>
                      <a:gd name="T5" fmla="*/ 60 h 112"/>
                      <a:gd name="T6" fmla="*/ 15 w 51"/>
                      <a:gd name="T7" fmla="*/ 89 h 112"/>
                      <a:gd name="T8" fmla="*/ 28 w 51"/>
                      <a:gd name="T9" fmla="*/ 108 h 112"/>
                      <a:gd name="T10" fmla="*/ 33 w 51"/>
                      <a:gd name="T11" fmla="*/ 111 h 112"/>
                      <a:gd name="T12" fmla="*/ 37 w 51"/>
                      <a:gd name="T13" fmla="*/ 106 h 112"/>
                      <a:gd name="T14" fmla="*/ 39 w 51"/>
                      <a:gd name="T15" fmla="*/ 93 h 112"/>
                      <a:gd name="T16" fmla="*/ 50 w 51"/>
                      <a:gd name="T17" fmla="*/ 90 h 112"/>
                      <a:gd name="T18" fmla="*/ 35 w 51"/>
                      <a:gd name="T19" fmla="*/ 80 h 112"/>
                      <a:gd name="T20" fmla="*/ 25 w 51"/>
                      <a:gd name="T21" fmla="*/ 74 h 112"/>
                      <a:gd name="T22" fmla="*/ 26 w 51"/>
                      <a:gd name="T23" fmla="*/ 23 h 112"/>
                      <a:gd name="T24" fmla="*/ 31 w 51"/>
                      <a:gd name="T25" fmla="*/ 2 h 112"/>
                      <a:gd name="T26" fmla="*/ 3 w 51"/>
                      <a:gd name="T27" fmla="*/ 0 h 11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1" h="112">
                        <a:moveTo>
                          <a:pt x="3" y="0"/>
                        </a:moveTo>
                        <a:lnTo>
                          <a:pt x="0" y="25"/>
                        </a:lnTo>
                        <a:lnTo>
                          <a:pt x="8" y="60"/>
                        </a:lnTo>
                        <a:lnTo>
                          <a:pt x="15" y="89"/>
                        </a:lnTo>
                        <a:lnTo>
                          <a:pt x="28" y="108"/>
                        </a:lnTo>
                        <a:lnTo>
                          <a:pt x="33" y="111"/>
                        </a:lnTo>
                        <a:lnTo>
                          <a:pt x="37" y="106"/>
                        </a:lnTo>
                        <a:lnTo>
                          <a:pt x="39" y="93"/>
                        </a:lnTo>
                        <a:lnTo>
                          <a:pt x="50" y="90"/>
                        </a:lnTo>
                        <a:lnTo>
                          <a:pt x="35" y="80"/>
                        </a:lnTo>
                        <a:lnTo>
                          <a:pt x="25" y="74"/>
                        </a:lnTo>
                        <a:lnTo>
                          <a:pt x="26" y="23"/>
                        </a:lnTo>
                        <a:lnTo>
                          <a:pt x="31" y="2"/>
                        </a:lnTo>
                        <a:lnTo>
                          <a:pt x="3" y="0"/>
                        </a:lnTo>
                      </a:path>
                    </a:pathLst>
                  </a:custGeom>
                  <a:solidFill>
                    <a:srgbClr val="FFBF7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480" name="Freeform 568"/>
                  <p:cNvSpPr>
                    <a:spLocks/>
                  </p:cNvSpPr>
                  <p:nvPr/>
                </p:nvSpPr>
                <p:spPr bwMode="auto">
                  <a:xfrm>
                    <a:off x="2610" y="1887"/>
                    <a:ext cx="45" cy="104"/>
                  </a:xfrm>
                  <a:custGeom>
                    <a:avLst/>
                    <a:gdLst>
                      <a:gd name="T0" fmla="*/ 13 w 45"/>
                      <a:gd name="T1" fmla="*/ 3 h 104"/>
                      <a:gd name="T2" fmla="*/ 19 w 45"/>
                      <a:gd name="T3" fmla="*/ 21 h 104"/>
                      <a:gd name="T4" fmla="*/ 18 w 45"/>
                      <a:gd name="T5" fmla="*/ 65 h 104"/>
                      <a:gd name="T6" fmla="*/ 0 w 45"/>
                      <a:gd name="T7" fmla="*/ 84 h 104"/>
                      <a:gd name="T8" fmla="*/ 4 w 45"/>
                      <a:gd name="T9" fmla="*/ 86 h 104"/>
                      <a:gd name="T10" fmla="*/ 0 w 45"/>
                      <a:gd name="T11" fmla="*/ 95 h 104"/>
                      <a:gd name="T12" fmla="*/ 4 w 45"/>
                      <a:gd name="T13" fmla="*/ 103 h 104"/>
                      <a:gd name="T14" fmla="*/ 18 w 45"/>
                      <a:gd name="T15" fmla="*/ 90 h 104"/>
                      <a:gd name="T16" fmla="*/ 31 w 45"/>
                      <a:gd name="T17" fmla="*/ 68 h 104"/>
                      <a:gd name="T18" fmla="*/ 44 w 45"/>
                      <a:gd name="T19" fmla="*/ 17 h 104"/>
                      <a:gd name="T20" fmla="*/ 38 w 45"/>
                      <a:gd name="T21" fmla="*/ 0 h 104"/>
                      <a:gd name="T22" fmla="*/ 13 w 45"/>
                      <a:gd name="T23" fmla="*/ 3 h 1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45" h="104">
                        <a:moveTo>
                          <a:pt x="13" y="3"/>
                        </a:moveTo>
                        <a:lnTo>
                          <a:pt x="19" y="21"/>
                        </a:lnTo>
                        <a:lnTo>
                          <a:pt x="18" y="65"/>
                        </a:lnTo>
                        <a:lnTo>
                          <a:pt x="0" y="84"/>
                        </a:lnTo>
                        <a:lnTo>
                          <a:pt x="4" y="86"/>
                        </a:lnTo>
                        <a:lnTo>
                          <a:pt x="0" y="95"/>
                        </a:lnTo>
                        <a:lnTo>
                          <a:pt x="4" y="103"/>
                        </a:lnTo>
                        <a:lnTo>
                          <a:pt x="18" y="90"/>
                        </a:lnTo>
                        <a:lnTo>
                          <a:pt x="31" y="68"/>
                        </a:lnTo>
                        <a:lnTo>
                          <a:pt x="44" y="17"/>
                        </a:lnTo>
                        <a:lnTo>
                          <a:pt x="38" y="0"/>
                        </a:lnTo>
                        <a:lnTo>
                          <a:pt x="13" y="3"/>
                        </a:lnTo>
                      </a:path>
                    </a:pathLst>
                  </a:custGeom>
                  <a:solidFill>
                    <a:srgbClr val="FFBF7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</p:grpSp>
            <p:sp>
              <p:nvSpPr>
                <p:cNvPr id="167481" name="Freeform 569"/>
                <p:cNvSpPr>
                  <a:spLocks/>
                </p:cNvSpPr>
                <p:nvPr/>
              </p:nvSpPr>
              <p:spPr bwMode="auto">
                <a:xfrm>
                  <a:off x="2448" y="1821"/>
                  <a:ext cx="217" cy="172"/>
                </a:xfrm>
                <a:custGeom>
                  <a:avLst/>
                  <a:gdLst>
                    <a:gd name="T0" fmla="*/ 87 w 217"/>
                    <a:gd name="T1" fmla="*/ 0 h 172"/>
                    <a:gd name="T2" fmla="*/ 34 w 217"/>
                    <a:gd name="T3" fmla="*/ 12 h 172"/>
                    <a:gd name="T4" fmla="*/ 28 w 217"/>
                    <a:gd name="T5" fmla="*/ 16 h 172"/>
                    <a:gd name="T6" fmla="*/ 0 w 217"/>
                    <a:gd name="T7" fmla="*/ 70 h 172"/>
                    <a:gd name="T8" fmla="*/ 4 w 217"/>
                    <a:gd name="T9" fmla="*/ 128 h 172"/>
                    <a:gd name="T10" fmla="*/ 38 w 217"/>
                    <a:gd name="T11" fmla="*/ 124 h 172"/>
                    <a:gd name="T12" fmla="*/ 41 w 217"/>
                    <a:gd name="T13" fmla="*/ 73 h 172"/>
                    <a:gd name="T14" fmla="*/ 47 w 217"/>
                    <a:gd name="T15" fmla="*/ 59 h 172"/>
                    <a:gd name="T16" fmla="*/ 48 w 217"/>
                    <a:gd name="T17" fmla="*/ 89 h 172"/>
                    <a:gd name="T18" fmla="*/ 38 w 217"/>
                    <a:gd name="T19" fmla="*/ 141 h 172"/>
                    <a:gd name="T20" fmla="*/ 54 w 217"/>
                    <a:gd name="T21" fmla="*/ 141 h 172"/>
                    <a:gd name="T22" fmla="*/ 53 w 217"/>
                    <a:gd name="T23" fmla="*/ 159 h 172"/>
                    <a:gd name="T24" fmla="*/ 54 w 217"/>
                    <a:gd name="T25" fmla="*/ 169 h 172"/>
                    <a:gd name="T26" fmla="*/ 110 w 217"/>
                    <a:gd name="T27" fmla="*/ 171 h 172"/>
                    <a:gd name="T28" fmla="*/ 156 w 217"/>
                    <a:gd name="T29" fmla="*/ 167 h 172"/>
                    <a:gd name="T30" fmla="*/ 182 w 217"/>
                    <a:gd name="T31" fmla="*/ 166 h 172"/>
                    <a:gd name="T32" fmla="*/ 179 w 217"/>
                    <a:gd name="T33" fmla="*/ 138 h 172"/>
                    <a:gd name="T34" fmla="*/ 183 w 217"/>
                    <a:gd name="T35" fmla="*/ 124 h 172"/>
                    <a:gd name="T36" fmla="*/ 169 w 217"/>
                    <a:gd name="T37" fmla="*/ 84 h 172"/>
                    <a:gd name="T38" fmla="*/ 168 w 217"/>
                    <a:gd name="T39" fmla="*/ 63 h 172"/>
                    <a:gd name="T40" fmla="*/ 173 w 217"/>
                    <a:gd name="T41" fmla="*/ 71 h 172"/>
                    <a:gd name="T42" fmla="*/ 179 w 217"/>
                    <a:gd name="T43" fmla="*/ 117 h 172"/>
                    <a:gd name="T44" fmla="*/ 207 w 217"/>
                    <a:gd name="T45" fmla="*/ 120 h 172"/>
                    <a:gd name="T46" fmla="*/ 216 w 217"/>
                    <a:gd name="T47" fmla="*/ 66 h 172"/>
                    <a:gd name="T48" fmla="*/ 183 w 217"/>
                    <a:gd name="T49" fmla="*/ 15 h 172"/>
                    <a:gd name="T50" fmla="*/ 129 w 217"/>
                    <a:gd name="T51" fmla="*/ 0 h 172"/>
                    <a:gd name="T52" fmla="*/ 87 w 217"/>
                    <a:gd name="T53" fmla="*/ 0 h 1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17" h="172">
                      <a:moveTo>
                        <a:pt x="87" y="0"/>
                      </a:moveTo>
                      <a:lnTo>
                        <a:pt x="34" y="12"/>
                      </a:lnTo>
                      <a:lnTo>
                        <a:pt x="28" y="16"/>
                      </a:lnTo>
                      <a:lnTo>
                        <a:pt x="0" y="70"/>
                      </a:lnTo>
                      <a:lnTo>
                        <a:pt x="4" y="128"/>
                      </a:lnTo>
                      <a:lnTo>
                        <a:pt x="38" y="124"/>
                      </a:lnTo>
                      <a:lnTo>
                        <a:pt x="41" y="73"/>
                      </a:lnTo>
                      <a:lnTo>
                        <a:pt x="47" y="59"/>
                      </a:lnTo>
                      <a:lnTo>
                        <a:pt x="48" y="89"/>
                      </a:lnTo>
                      <a:lnTo>
                        <a:pt x="38" y="141"/>
                      </a:lnTo>
                      <a:lnTo>
                        <a:pt x="54" y="141"/>
                      </a:lnTo>
                      <a:lnTo>
                        <a:pt x="53" y="159"/>
                      </a:lnTo>
                      <a:lnTo>
                        <a:pt x="54" y="169"/>
                      </a:lnTo>
                      <a:lnTo>
                        <a:pt x="110" y="171"/>
                      </a:lnTo>
                      <a:lnTo>
                        <a:pt x="156" y="167"/>
                      </a:lnTo>
                      <a:lnTo>
                        <a:pt x="182" y="166"/>
                      </a:lnTo>
                      <a:lnTo>
                        <a:pt x="179" y="138"/>
                      </a:lnTo>
                      <a:lnTo>
                        <a:pt x="183" y="124"/>
                      </a:lnTo>
                      <a:lnTo>
                        <a:pt x="169" y="84"/>
                      </a:lnTo>
                      <a:lnTo>
                        <a:pt x="168" y="63"/>
                      </a:lnTo>
                      <a:lnTo>
                        <a:pt x="173" y="71"/>
                      </a:lnTo>
                      <a:lnTo>
                        <a:pt x="179" y="117"/>
                      </a:lnTo>
                      <a:lnTo>
                        <a:pt x="207" y="120"/>
                      </a:lnTo>
                      <a:lnTo>
                        <a:pt x="216" y="66"/>
                      </a:lnTo>
                      <a:lnTo>
                        <a:pt x="183" y="15"/>
                      </a:lnTo>
                      <a:lnTo>
                        <a:pt x="129" y="0"/>
                      </a:lnTo>
                      <a:lnTo>
                        <a:pt x="87" y="0"/>
                      </a:lnTo>
                    </a:path>
                  </a:pathLst>
                </a:custGeom>
                <a:solidFill>
                  <a:srgbClr val="9FBFFF"/>
                </a:solidFill>
                <a:ln w="12700" cap="rnd" cmpd="sng">
                  <a:solidFill>
                    <a:srgbClr val="9FBFFF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167482" name="Group 570"/>
                <p:cNvGrpSpPr>
                  <a:grpSpLocks/>
                </p:cNvGrpSpPr>
                <p:nvPr/>
              </p:nvGrpSpPr>
              <p:grpSpPr bwMode="auto">
                <a:xfrm>
                  <a:off x="2486" y="1762"/>
                  <a:ext cx="128" cy="399"/>
                  <a:chOff x="2486" y="1762"/>
                  <a:chExt cx="128" cy="399"/>
                </a:xfrm>
              </p:grpSpPr>
              <p:sp>
                <p:nvSpPr>
                  <p:cNvPr id="167483" name="Freeform 571"/>
                  <p:cNvSpPr>
                    <a:spLocks/>
                  </p:cNvSpPr>
                  <p:nvPr/>
                </p:nvSpPr>
                <p:spPr bwMode="auto">
                  <a:xfrm>
                    <a:off x="2492" y="1986"/>
                    <a:ext cx="121" cy="165"/>
                  </a:xfrm>
                  <a:custGeom>
                    <a:avLst/>
                    <a:gdLst>
                      <a:gd name="T0" fmla="*/ 16 w 121"/>
                      <a:gd name="T1" fmla="*/ 3 h 165"/>
                      <a:gd name="T2" fmla="*/ 22 w 121"/>
                      <a:gd name="T3" fmla="*/ 60 h 165"/>
                      <a:gd name="T4" fmla="*/ 20 w 121"/>
                      <a:gd name="T5" fmla="*/ 76 h 165"/>
                      <a:gd name="T6" fmla="*/ 20 w 121"/>
                      <a:gd name="T7" fmla="*/ 92 h 165"/>
                      <a:gd name="T8" fmla="*/ 22 w 121"/>
                      <a:gd name="T9" fmla="*/ 106 h 165"/>
                      <a:gd name="T10" fmla="*/ 22 w 121"/>
                      <a:gd name="T11" fmla="*/ 118 h 165"/>
                      <a:gd name="T12" fmla="*/ 22 w 121"/>
                      <a:gd name="T13" fmla="*/ 133 h 165"/>
                      <a:gd name="T14" fmla="*/ 20 w 121"/>
                      <a:gd name="T15" fmla="*/ 139 h 165"/>
                      <a:gd name="T16" fmla="*/ 5 w 121"/>
                      <a:gd name="T17" fmla="*/ 157 h 165"/>
                      <a:gd name="T18" fmla="*/ 0 w 121"/>
                      <a:gd name="T19" fmla="*/ 164 h 165"/>
                      <a:gd name="T20" fmla="*/ 24 w 121"/>
                      <a:gd name="T21" fmla="*/ 164 h 165"/>
                      <a:gd name="T22" fmla="*/ 34 w 121"/>
                      <a:gd name="T23" fmla="*/ 156 h 165"/>
                      <a:gd name="T24" fmla="*/ 41 w 121"/>
                      <a:gd name="T25" fmla="*/ 147 h 165"/>
                      <a:gd name="T26" fmla="*/ 45 w 121"/>
                      <a:gd name="T27" fmla="*/ 132 h 165"/>
                      <a:gd name="T28" fmla="*/ 58 w 121"/>
                      <a:gd name="T29" fmla="*/ 92 h 165"/>
                      <a:gd name="T30" fmla="*/ 63 w 121"/>
                      <a:gd name="T31" fmla="*/ 80 h 165"/>
                      <a:gd name="T32" fmla="*/ 60 w 121"/>
                      <a:gd name="T33" fmla="*/ 102 h 165"/>
                      <a:gd name="T34" fmla="*/ 64 w 121"/>
                      <a:gd name="T35" fmla="*/ 116 h 165"/>
                      <a:gd name="T36" fmla="*/ 65 w 121"/>
                      <a:gd name="T37" fmla="*/ 128 h 165"/>
                      <a:gd name="T38" fmla="*/ 62 w 121"/>
                      <a:gd name="T39" fmla="*/ 139 h 165"/>
                      <a:gd name="T40" fmla="*/ 64 w 121"/>
                      <a:gd name="T41" fmla="*/ 145 h 165"/>
                      <a:gd name="T42" fmla="*/ 79 w 121"/>
                      <a:gd name="T43" fmla="*/ 162 h 165"/>
                      <a:gd name="T44" fmla="*/ 93 w 121"/>
                      <a:gd name="T45" fmla="*/ 162 h 165"/>
                      <a:gd name="T46" fmla="*/ 100 w 121"/>
                      <a:gd name="T47" fmla="*/ 162 h 165"/>
                      <a:gd name="T48" fmla="*/ 108 w 121"/>
                      <a:gd name="T49" fmla="*/ 159 h 165"/>
                      <a:gd name="T50" fmla="*/ 87 w 121"/>
                      <a:gd name="T51" fmla="*/ 139 h 165"/>
                      <a:gd name="T52" fmla="*/ 98 w 121"/>
                      <a:gd name="T53" fmla="*/ 99 h 165"/>
                      <a:gd name="T54" fmla="*/ 102 w 121"/>
                      <a:gd name="T55" fmla="*/ 79 h 165"/>
                      <a:gd name="T56" fmla="*/ 120 w 121"/>
                      <a:gd name="T57" fmla="*/ 0 h 165"/>
                      <a:gd name="T58" fmla="*/ 16 w 121"/>
                      <a:gd name="T59" fmla="*/ 3 h 1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</a:cxnLst>
                    <a:rect l="0" t="0" r="r" b="b"/>
                    <a:pathLst>
                      <a:path w="121" h="165">
                        <a:moveTo>
                          <a:pt x="16" y="3"/>
                        </a:moveTo>
                        <a:lnTo>
                          <a:pt x="22" y="60"/>
                        </a:lnTo>
                        <a:lnTo>
                          <a:pt x="20" y="76"/>
                        </a:lnTo>
                        <a:lnTo>
                          <a:pt x="20" y="92"/>
                        </a:lnTo>
                        <a:lnTo>
                          <a:pt x="22" y="106"/>
                        </a:lnTo>
                        <a:lnTo>
                          <a:pt x="22" y="118"/>
                        </a:lnTo>
                        <a:lnTo>
                          <a:pt x="22" y="133"/>
                        </a:lnTo>
                        <a:lnTo>
                          <a:pt x="20" y="139"/>
                        </a:lnTo>
                        <a:lnTo>
                          <a:pt x="5" y="157"/>
                        </a:lnTo>
                        <a:lnTo>
                          <a:pt x="0" y="164"/>
                        </a:lnTo>
                        <a:lnTo>
                          <a:pt x="24" y="164"/>
                        </a:lnTo>
                        <a:lnTo>
                          <a:pt x="34" y="156"/>
                        </a:lnTo>
                        <a:lnTo>
                          <a:pt x="41" y="147"/>
                        </a:lnTo>
                        <a:lnTo>
                          <a:pt x="45" y="132"/>
                        </a:lnTo>
                        <a:lnTo>
                          <a:pt x="58" y="92"/>
                        </a:lnTo>
                        <a:lnTo>
                          <a:pt x="63" y="80"/>
                        </a:lnTo>
                        <a:lnTo>
                          <a:pt x="60" y="102"/>
                        </a:lnTo>
                        <a:lnTo>
                          <a:pt x="64" y="116"/>
                        </a:lnTo>
                        <a:lnTo>
                          <a:pt x="65" y="128"/>
                        </a:lnTo>
                        <a:lnTo>
                          <a:pt x="62" y="139"/>
                        </a:lnTo>
                        <a:lnTo>
                          <a:pt x="64" y="145"/>
                        </a:lnTo>
                        <a:lnTo>
                          <a:pt x="79" y="162"/>
                        </a:lnTo>
                        <a:lnTo>
                          <a:pt x="93" y="162"/>
                        </a:lnTo>
                        <a:lnTo>
                          <a:pt x="100" y="162"/>
                        </a:lnTo>
                        <a:lnTo>
                          <a:pt x="108" y="159"/>
                        </a:lnTo>
                        <a:lnTo>
                          <a:pt x="87" y="139"/>
                        </a:lnTo>
                        <a:lnTo>
                          <a:pt x="98" y="99"/>
                        </a:lnTo>
                        <a:lnTo>
                          <a:pt x="102" y="79"/>
                        </a:lnTo>
                        <a:lnTo>
                          <a:pt x="120" y="0"/>
                        </a:lnTo>
                        <a:lnTo>
                          <a:pt x="16" y="3"/>
                        </a:lnTo>
                      </a:path>
                    </a:pathLst>
                  </a:custGeom>
                  <a:solidFill>
                    <a:srgbClr val="FFBF7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grpSp>
                <p:nvGrpSpPr>
                  <p:cNvPr id="167484" name="Group 572"/>
                  <p:cNvGrpSpPr>
                    <a:grpSpLocks/>
                  </p:cNvGrpSpPr>
                  <p:nvPr/>
                </p:nvGrpSpPr>
                <p:grpSpPr bwMode="auto">
                  <a:xfrm>
                    <a:off x="2512" y="1821"/>
                    <a:ext cx="94" cy="89"/>
                    <a:chOff x="2512" y="1821"/>
                    <a:chExt cx="94" cy="89"/>
                  </a:xfrm>
                </p:grpSpPr>
                <p:sp>
                  <p:nvSpPr>
                    <p:cNvPr id="167485" name="Freeform 573"/>
                    <p:cNvSpPr>
                      <a:spLocks/>
                    </p:cNvSpPr>
                    <p:nvPr/>
                  </p:nvSpPr>
                  <p:spPr bwMode="auto">
                    <a:xfrm>
                      <a:off x="2533" y="1821"/>
                      <a:ext cx="49" cy="9"/>
                    </a:xfrm>
                    <a:custGeom>
                      <a:avLst/>
                      <a:gdLst>
                        <a:gd name="T0" fmla="*/ 0 w 49"/>
                        <a:gd name="T1" fmla="*/ 1 h 9"/>
                        <a:gd name="T2" fmla="*/ 11 w 49"/>
                        <a:gd name="T3" fmla="*/ 8 h 9"/>
                        <a:gd name="T4" fmla="*/ 25 w 49"/>
                        <a:gd name="T5" fmla="*/ 0 h 9"/>
                        <a:gd name="T6" fmla="*/ 39 w 49"/>
                        <a:gd name="T7" fmla="*/ 8 h 9"/>
                        <a:gd name="T8" fmla="*/ 48 w 49"/>
                        <a:gd name="T9" fmla="*/ 1 h 9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49" h="9">
                          <a:moveTo>
                            <a:pt x="0" y="1"/>
                          </a:moveTo>
                          <a:lnTo>
                            <a:pt x="11" y="8"/>
                          </a:lnTo>
                          <a:lnTo>
                            <a:pt x="25" y="0"/>
                          </a:lnTo>
                          <a:lnTo>
                            <a:pt x="39" y="8"/>
                          </a:lnTo>
                          <a:lnTo>
                            <a:pt x="48" y="1"/>
                          </a:lnTo>
                        </a:path>
                      </a:pathLst>
                    </a:custGeom>
                    <a:noFill/>
                    <a:ln w="12700" cap="rnd" cmpd="sng">
                      <a:solidFill>
                        <a:srgbClr val="3F7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486" name="Freeform 574"/>
                    <p:cNvSpPr>
                      <a:spLocks/>
                    </p:cNvSpPr>
                    <p:nvPr/>
                  </p:nvSpPr>
                  <p:spPr bwMode="auto">
                    <a:xfrm>
                      <a:off x="2558" y="1823"/>
                      <a:ext cx="5" cy="86"/>
                    </a:xfrm>
                    <a:custGeom>
                      <a:avLst/>
                      <a:gdLst>
                        <a:gd name="T0" fmla="*/ 0 w 5"/>
                        <a:gd name="T1" fmla="*/ 0 h 86"/>
                        <a:gd name="T2" fmla="*/ 4 w 5"/>
                        <a:gd name="T3" fmla="*/ 35 h 86"/>
                        <a:gd name="T4" fmla="*/ 4 w 5"/>
                        <a:gd name="T5" fmla="*/ 85 h 8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5" h="86">
                          <a:moveTo>
                            <a:pt x="0" y="0"/>
                          </a:moveTo>
                          <a:lnTo>
                            <a:pt x="4" y="35"/>
                          </a:lnTo>
                          <a:lnTo>
                            <a:pt x="4" y="85"/>
                          </a:lnTo>
                        </a:path>
                      </a:pathLst>
                    </a:custGeom>
                    <a:noFill/>
                    <a:ln w="12700" cap="rnd" cmpd="sng">
                      <a:solidFill>
                        <a:srgbClr val="3F7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487" name="Freeform 575"/>
                    <p:cNvSpPr>
                      <a:spLocks/>
                    </p:cNvSpPr>
                    <p:nvPr/>
                  </p:nvSpPr>
                  <p:spPr bwMode="auto">
                    <a:xfrm>
                      <a:off x="2512" y="1908"/>
                      <a:ext cx="94" cy="2"/>
                    </a:xfrm>
                    <a:custGeom>
                      <a:avLst/>
                      <a:gdLst>
                        <a:gd name="T0" fmla="*/ 0 w 94"/>
                        <a:gd name="T1" fmla="*/ 1 h 2"/>
                        <a:gd name="T2" fmla="*/ 51 w 94"/>
                        <a:gd name="T3" fmla="*/ 0 h 2"/>
                        <a:gd name="T4" fmla="*/ 93 w 94"/>
                        <a:gd name="T5" fmla="*/ 0 h 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94" h="2">
                          <a:moveTo>
                            <a:pt x="0" y="1"/>
                          </a:moveTo>
                          <a:lnTo>
                            <a:pt x="51" y="0"/>
                          </a:lnTo>
                          <a:lnTo>
                            <a:pt x="93" y="0"/>
                          </a:lnTo>
                        </a:path>
                      </a:pathLst>
                    </a:custGeom>
                    <a:noFill/>
                    <a:ln w="12700" cap="rnd" cmpd="sng">
                      <a:solidFill>
                        <a:srgbClr val="3F7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7488" name="Group 576"/>
                  <p:cNvGrpSpPr>
                    <a:grpSpLocks/>
                  </p:cNvGrpSpPr>
                  <p:nvPr/>
                </p:nvGrpSpPr>
                <p:grpSpPr bwMode="auto">
                  <a:xfrm>
                    <a:off x="2486" y="2126"/>
                    <a:ext cx="122" cy="35"/>
                    <a:chOff x="2486" y="2126"/>
                    <a:chExt cx="122" cy="35"/>
                  </a:xfrm>
                </p:grpSpPr>
                <p:sp>
                  <p:nvSpPr>
                    <p:cNvPr id="167489" name="Freeform 577"/>
                    <p:cNvSpPr>
                      <a:spLocks/>
                    </p:cNvSpPr>
                    <p:nvPr/>
                  </p:nvSpPr>
                  <p:spPr bwMode="auto">
                    <a:xfrm>
                      <a:off x="2486" y="2130"/>
                      <a:ext cx="45" cy="31"/>
                    </a:xfrm>
                    <a:custGeom>
                      <a:avLst/>
                      <a:gdLst>
                        <a:gd name="T0" fmla="*/ 8 w 45"/>
                        <a:gd name="T1" fmla="*/ 15 h 31"/>
                        <a:gd name="T2" fmla="*/ 2 w 45"/>
                        <a:gd name="T3" fmla="*/ 19 h 31"/>
                        <a:gd name="T4" fmla="*/ 0 w 45"/>
                        <a:gd name="T5" fmla="*/ 23 h 31"/>
                        <a:gd name="T6" fmla="*/ 0 w 45"/>
                        <a:gd name="T7" fmla="*/ 26 h 31"/>
                        <a:gd name="T8" fmla="*/ 1 w 45"/>
                        <a:gd name="T9" fmla="*/ 28 h 31"/>
                        <a:gd name="T10" fmla="*/ 4 w 45"/>
                        <a:gd name="T11" fmla="*/ 29 h 31"/>
                        <a:gd name="T12" fmla="*/ 10 w 45"/>
                        <a:gd name="T13" fmla="*/ 30 h 31"/>
                        <a:gd name="T14" fmla="*/ 18 w 45"/>
                        <a:gd name="T15" fmla="*/ 30 h 31"/>
                        <a:gd name="T16" fmla="*/ 25 w 45"/>
                        <a:gd name="T17" fmla="*/ 28 h 31"/>
                        <a:gd name="T18" fmla="*/ 31 w 45"/>
                        <a:gd name="T19" fmla="*/ 25 h 31"/>
                        <a:gd name="T20" fmla="*/ 36 w 45"/>
                        <a:gd name="T21" fmla="*/ 21 h 31"/>
                        <a:gd name="T22" fmla="*/ 39 w 45"/>
                        <a:gd name="T23" fmla="*/ 13 h 31"/>
                        <a:gd name="T24" fmla="*/ 44 w 45"/>
                        <a:gd name="T25" fmla="*/ 5 h 31"/>
                        <a:gd name="T26" fmla="*/ 43 w 45"/>
                        <a:gd name="T27" fmla="*/ 0 h 31"/>
                        <a:gd name="T28" fmla="*/ 35 w 45"/>
                        <a:gd name="T29" fmla="*/ 12 h 31"/>
                        <a:gd name="T30" fmla="*/ 27 w 45"/>
                        <a:gd name="T31" fmla="*/ 19 h 31"/>
                        <a:gd name="T32" fmla="*/ 16 w 45"/>
                        <a:gd name="T33" fmla="*/ 19 h 31"/>
                        <a:gd name="T34" fmla="*/ 6 w 45"/>
                        <a:gd name="T35" fmla="*/ 18 h 31"/>
                        <a:gd name="T36" fmla="*/ 8 w 45"/>
                        <a:gd name="T37" fmla="*/ 15 h 3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</a:cxnLst>
                      <a:rect l="0" t="0" r="r" b="b"/>
                      <a:pathLst>
                        <a:path w="45" h="31">
                          <a:moveTo>
                            <a:pt x="8" y="15"/>
                          </a:moveTo>
                          <a:lnTo>
                            <a:pt x="2" y="19"/>
                          </a:lnTo>
                          <a:lnTo>
                            <a:pt x="0" y="23"/>
                          </a:lnTo>
                          <a:lnTo>
                            <a:pt x="0" y="26"/>
                          </a:lnTo>
                          <a:lnTo>
                            <a:pt x="1" y="28"/>
                          </a:lnTo>
                          <a:lnTo>
                            <a:pt x="4" y="29"/>
                          </a:lnTo>
                          <a:lnTo>
                            <a:pt x="10" y="30"/>
                          </a:lnTo>
                          <a:lnTo>
                            <a:pt x="18" y="30"/>
                          </a:lnTo>
                          <a:lnTo>
                            <a:pt x="25" y="28"/>
                          </a:lnTo>
                          <a:lnTo>
                            <a:pt x="31" y="25"/>
                          </a:lnTo>
                          <a:lnTo>
                            <a:pt x="36" y="21"/>
                          </a:lnTo>
                          <a:lnTo>
                            <a:pt x="39" y="13"/>
                          </a:lnTo>
                          <a:lnTo>
                            <a:pt x="44" y="5"/>
                          </a:lnTo>
                          <a:lnTo>
                            <a:pt x="43" y="0"/>
                          </a:lnTo>
                          <a:lnTo>
                            <a:pt x="35" y="12"/>
                          </a:lnTo>
                          <a:lnTo>
                            <a:pt x="27" y="19"/>
                          </a:lnTo>
                          <a:lnTo>
                            <a:pt x="16" y="19"/>
                          </a:lnTo>
                          <a:lnTo>
                            <a:pt x="6" y="18"/>
                          </a:lnTo>
                          <a:lnTo>
                            <a:pt x="8" y="15"/>
                          </a:lnTo>
                        </a:path>
                      </a:pathLst>
                    </a:custGeom>
                    <a:solidFill>
                      <a:srgbClr val="000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490" name="Freeform 578"/>
                    <p:cNvSpPr>
                      <a:spLocks/>
                    </p:cNvSpPr>
                    <p:nvPr/>
                  </p:nvSpPr>
                  <p:spPr bwMode="auto">
                    <a:xfrm>
                      <a:off x="2558" y="2126"/>
                      <a:ext cx="50" cy="35"/>
                    </a:xfrm>
                    <a:custGeom>
                      <a:avLst/>
                      <a:gdLst>
                        <a:gd name="T0" fmla="*/ 1 w 50"/>
                        <a:gd name="T1" fmla="*/ 0 h 35"/>
                        <a:gd name="T2" fmla="*/ 0 w 50"/>
                        <a:gd name="T3" fmla="*/ 3 h 35"/>
                        <a:gd name="T4" fmla="*/ 6 w 50"/>
                        <a:gd name="T5" fmla="*/ 12 h 35"/>
                        <a:gd name="T6" fmla="*/ 11 w 50"/>
                        <a:gd name="T7" fmla="*/ 19 h 35"/>
                        <a:gd name="T8" fmla="*/ 16 w 50"/>
                        <a:gd name="T9" fmla="*/ 26 h 35"/>
                        <a:gd name="T10" fmla="*/ 20 w 50"/>
                        <a:gd name="T11" fmla="*/ 30 h 35"/>
                        <a:gd name="T12" fmla="*/ 25 w 50"/>
                        <a:gd name="T13" fmla="*/ 32 h 35"/>
                        <a:gd name="T14" fmla="*/ 32 w 50"/>
                        <a:gd name="T15" fmla="*/ 33 h 35"/>
                        <a:gd name="T16" fmla="*/ 40 w 50"/>
                        <a:gd name="T17" fmla="*/ 34 h 35"/>
                        <a:gd name="T18" fmla="*/ 43 w 50"/>
                        <a:gd name="T19" fmla="*/ 33 h 35"/>
                        <a:gd name="T20" fmla="*/ 47 w 50"/>
                        <a:gd name="T21" fmla="*/ 32 h 35"/>
                        <a:gd name="T22" fmla="*/ 49 w 50"/>
                        <a:gd name="T23" fmla="*/ 29 h 35"/>
                        <a:gd name="T24" fmla="*/ 48 w 50"/>
                        <a:gd name="T25" fmla="*/ 24 h 35"/>
                        <a:gd name="T26" fmla="*/ 43 w 50"/>
                        <a:gd name="T27" fmla="*/ 19 h 35"/>
                        <a:gd name="T28" fmla="*/ 40 w 50"/>
                        <a:gd name="T29" fmla="*/ 16 h 35"/>
                        <a:gd name="T30" fmla="*/ 39 w 50"/>
                        <a:gd name="T31" fmla="*/ 19 h 35"/>
                        <a:gd name="T32" fmla="*/ 37 w 50"/>
                        <a:gd name="T33" fmla="*/ 20 h 35"/>
                        <a:gd name="T34" fmla="*/ 31 w 50"/>
                        <a:gd name="T35" fmla="*/ 21 h 35"/>
                        <a:gd name="T36" fmla="*/ 26 w 50"/>
                        <a:gd name="T37" fmla="*/ 21 h 35"/>
                        <a:gd name="T38" fmla="*/ 16 w 50"/>
                        <a:gd name="T39" fmla="*/ 20 h 35"/>
                        <a:gd name="T40" fmla="*/ 6 w 50"/>
                        <a:gd name="T41" fmla="*/ 7 h 35"/>
                        <a:gd name="T42" fmla="*/ 1 w 50"/>
                        <a:gd name="T43" fmla="*/ 0 h 3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</a:cxnLst>
                      <a:rect l="0" t="0" r="r" b="b"/>
                      <a:pathLst>
                        <a:path w="50" h="35">
                          <a:moveTo>
                            <a:pt x="1" y="0"/>
                          </a:moveTo>
                          <a:lnTo>
                            <a:pt x="0" y="3"/>
                          </a:lnTo>
                          <a:lnTo>
                            <a:pt x="6" y="12"/>
                          </a:lnTo>
                          <a:lnTo>
                            <a:pt x="11" y="19"/>
                          </a:lnTo>
                          <a:lnTo>
                            <a:pt x="16" y="26"/>
                          </a:lnTo>
                          <a:lnTo>
                            <a:pt x="20" y="30"/>
                          </a:lnTo>
                          <a:lnTo>
                            <a:pt x="25" y="32"/>
                          </a:lnTo>
                          <a:lnTo>
                            <a:pt x="32" y="33"/>
                          </a:lnTo>
                          <a:lnTo>
                            <a:pt x="40" y="34"/>
                          </a:lnTo>
                          <a:lnTo>
                            <a:pt x="43" y="33"/>
                          </a:lnTo>
                          <a:lnTo>
                            <a:pt x="47" y="32"/>
                          </a:lnTo>
                          <a:lnTo>
                            <a:pt x="49" y="29"/>
                          </a:lnTo>
                          <a:lnTo>
                            <a:pt x="48" y="24"/>
                          </a:lnTo>
                          <a:lnTo>
                            <a:pt x="43" y="19"/>
                          </a:lnTo>
                          <a:lnTo>
                            <a:pt x="40" y="16"/>
                          </a:lnTo>
                          <a:lnTo>
                            <a:pt x="39" y="19"/>
                          </a:lnTo>
                          <a:lnTo>
                            <a:pt x="37" y="20"/>
                          </a:lnTo>
                          <a:lnTo>
                            <a:pt x="31" y="21"/>
                          </a:lnTo>
                          <a:lnTo>
                            <a:pt x="26" y="21"/>
                          </a:lnTo>
                          <a:lnTo>
                            <a:pt x="16" y="20"/>
                          </a:lnTo>
                          <a:lnTo>
                            <a:pt x="6" y="7"/>
                          </a:lnTo>
                          <a:lnTo>
                            <a:pt x="1" y="0"/>
                          </a:lnTo>
                        </a:path>
                      </a:pathLst>
                    </a:custGeom>
                    <a:solidFill>
                      <a:srgbClr val="000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7491" name="Group 579"/>
                  <p:cNvGrpSpPr>
                    <a:grpSpLocks/>
                  </p:cNvGrpSpPr>
                  <p:nvPr/>
                </p:nvGrpSpPr>
                <p:grpSpPr bwMode="auto">
                  <a:xfrm>
                    <a:off x="2501" y="1762"/>
                    <a:ext cx="113" cy="55"/>
                    <a:chOff x="2501" y="1762"/>
                    <a:chExt cx="113" cy="55"/>
                  </a:xfrm>
                </p:grpSpPr>
                <p:sp>
                  <p:nvSpPr>
                    <p:cNvPr id="167492" name="Freeform 580"/>
                    <p:cNvSpPr>
                      <a:spLocks/>
                    </p:cNvSpPr>
                    <p:nvPr/>
                  </p:nvSpPr>
                  <p:spPr bwMode="auto">
                    <a:xfrm>
                      <a:off x="2516" y="1766"/>
                      <a:ext cx="82" cy="51"/>
                    </a:xfrm>
                    <a:custGeom>
                      <a:avLst/>
                      <a:gdLst>
                        <a:gd name="T0" fmla="*/ 20 w 82"/>
                        <a:gd name="T1" fmla="*/ 50 h 51"/>
                        <a:gd name="T2" fmla="*/ 20 w 82"/>
                        <a:gd name="T3" fmla="*/ 42 h 51"/>
                        <a:gd name="T4" fmla="*/ 13 w 82"/>
                        <a:gd name="T5" fmla="*/ 37 h 51"/>
                        <a:gd name="T6" fmla="*/ 7 w 82"/>
                        <a:gd name="T7" fmla="*/ 33 h 51"/>
                        <a:gd name="T8" fmla="*/ 4 w 82"/>
                        <a:gd name="T9" fmla="*/ 26 h 51"/>
                        <a:gd name="T10" fmla="*/ 1 w 82"/>
                        <a:gd name="T11" fmla="*/ 23 h 51"/>
                        <a:gd name="T12" fmla="*/ 0 w 82"/>
                        <a:gd name="T13" fmla="*/ 16 h 51"/>
                        <a:gd name="T14" fmla="*/ 7 w 82"/>
                        <a:gd name="T15" fmla="*/ 7 h 51"/>
                        <a:gd name="T16" fmla="*/ 19 w 82"/>
                        <a:gd name="T17" fmla="*/ 2 h 51"/>
                        <a:gd name="T18" fmla="*/ 33 w 82"/>
                        <a:gd name="T19" fmla="*/ 0 h 51"/>
                        <a:gd name="T20" fmla="*/ 50 w 82"/>
                        <a:gd name="T21" fmla="*/ 0 h 51"/>
                        <a:gd name="T22" fmla="*/ 65 w 82"/>
                        <a:gd name="T23" fmla="*/ 2 h 51"/>
                        <a:gd name="T24" fmla="*/ 76 w 82"/>
                        <a:gd name="T25" fmla="*/ 6 h 51"/>
                        <a:gd name="T26" fmla="*/ 81 w 82"/>
                        <a:gd name="T27" fmla="*/ 13 h 51"/>
                        <a:gd name="T28" fmla="*/ 81 w 82"/>
                        <a:gd name="T29" fmla="*/ 19 h 51"/>
                        <a:gd name="T30" fmla="*/ 79 w 82"/>
                        <a:gd name="T31" fmla="*/ 25 h 51"/>
                        <a:gd name="T32" fmla="*/ 71 w 82"/>
                        <a:gd name="T33" fmla="*/ 33 h 51"/>
                        <a:gd name="T34" fmla="*/ 67 w 82"/>
                        <a:gd name="T35" fmla="*/ 36 h 51"/>
                        <a:gd name="T36" fmla="*/ 64 w 82"/>
                        <a:gd name="T37" fmla="*/ 39 h 51"/>
                        <a:gd name="T38" fmla="*/ 62 w 82"/>
                        <a:gd name="T39" fmla="*/ 42 h 51"/>
                        <a:gd name="T40" fmla="*/ 59 w 82"/>
                        <a:gd name="T41" fmla="*/ 50 h 51"/>
                        <a:gd name="T42" fmla="*/ 20 w 82"/>
                        <a:gd name="T43" fmla="*/ 50 h 5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</a:cxnLst>
                      <a:rect l="0" t="0" r="r" b="b"/>
                      <a:pathLst>
                        <a:path w="82" h="51">
                          <a:moveTo>
                            <a:pt x="20" y="50"/>
                          </a:moveTo>
                          <a:lnTo>
                            <a:pt x="20" y="42"/>
                          </a:lnTo>
                          <a:lnTo>
                            <a:pt x="13" y="37"/>
                          </a:lnTo>
                          <a:lnTo>
                            <a:pt x="7" y="33"/>
                          </a:lnTo>
                          <a:lnTo>
                            <a:pt x="4" y="26"/>
                          </a:lnTo>
                          <a:lnTo>
                            <a:pt x="1" y="23"/>
                          </a:lnTo>
                          <a:lnTo>
                            <a:pt x="0" y="16"/>
                          </a:lnTo>
                          <a:lnTo>
                            <a:pt x="7" y="7"/>
                          </a:lnTo>
                          <a:lnTo>
                            <a:pt x="19" y="2"/>
                          </a:lnTo>
                          <a:lnTo>
                            <a:pt x="33" y="0"/>
                          </a:lnTo>
                          <a:lnTo>
                            <a:pt x="50" y="0"/>
                          </a:lnTo>
                          <a:lnTo>
                            <a:pt x="65" y="2"/>
                          </a:lnTo>
                          <a:lnTo>
                            <a:pt x="76" y="6"/>
                          </a:lnTo>
                          <a:lnTo>
                            <a:pt x="81" y="13"/>
                          </a:lnTo>
                          <a:lnTo>
                            <a:pt x="81" y="19"/>
                          </a:lnTo>
                          <a:lnTo>
                            <a:pt x="79" y="25"/>
                          </a:lnTo>
                          <a:lnTo>
                            <a:pt x="71" y="33"/>
                          </a:lnTo>
                          <a:lnTo>
                            <a:pt x="67" y="36"/>
                          </a:lnTo>
                          <a:lnTo>
                            <a:pt x="64" y="39"/>
                          </a:lnTo>
                          <a:lnTo>
                            <a:pt x="62" y="42"/>
                          </a:lnTo>
                          <a:lnTo>
                            <a:pt x="59" y="50"/>
                          </a:lnTo>
                          <a:lnTo>
                            <a:pt x="20" y="50"/>
                          </a:lnTo>
                        </a:path>
                      </a:pathLst>
                    </a:custGeom>
                    <a:solidFill>
                      <a:srgbClr val="FFBF7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493" name="Freeform 581"/>
                    <p:cNvSpPr>
                      <a:spLocks/>
                    </p:cNvSpPr>
                    <p:nvPr/>
                  </p:nvSpPr>
                  <p:spPr bwMode="auto">
                    <a:xfrm>
                      <a:off x="2501" y="1762"/>
                      <a:ext cx="113" cy="42"/>
                    </a:xfrm>
                    <a:custGeom>
                      <a:avLst/>
                      <a:gdLst>
                        <a:gd name="T0" fmla="*/ 8 w 113"/>
                        <a:gd name="T1" fmla="*/ 35 h 42"/>
                        <a:gd name="T2" fmla="*/ 1 w 113"/>
                        <a:gd name="T3" fmla="*/ 31 h 42"/>
                        <a:gd name="T4" fmla="*/ 0 w 113"/>
                        <a:gd name="T5" fmla="*/ 27 h 42"/>
                        <a:gd name="T6" fmla="*/ 1 w 113"/>
                        <a:gd name="T7" fmla="*/ 21 h 42"/>
                        <a:gd name="T8" fmla="*/ 4 w 113"/>
                        <a:gd name="T9" fmla="*/ 17 h 42"/>
                        <a:gd name="T10" fmla="*/ 8 w 113"/>
                        <a:gd name="T11" fmla="*/ 12 h 42"/>
                        <a:gd name="T12" fmla="*/ 14 w 113"/>
                        <a:gd name="T13" fmla="*/ 9 h 42"/>
                        <a:gd name="T14" fmla="*/ 19 w 113"/>
                        <a:gd name="T15" fmla="*/ 5 h 42"/>
                        <a:gd name="T16" fmla="*/ 30 w 113"/>
                        <a:gd name="T17" fmla="*/ 2 h 42"/>
                        <a:gd name="T18" fmla="*/ 38 w 113"/>
                        <a:gd name="T19" fmla="*/ 1 h 42"/>
                        <a:gd name="T20" fmla="*/ 55 w 113"/>
                        <a:gd name="T21" fmla="*/ 0 h 42"/>
                        <a:gd name="T22" fmla="*/ 70 w 113"/>
                        <a:gd name="T23" fmla="*/ 0 h 42"/>
                        <a:gd name="T24" fmla="*/ 81 w 113"/>
                        <a:gd name="T25" fmla="*/ 2 h 42"/>
                        <a:gd name="T26" fmla="*/ 90 w 113"/>
                        <a:gd name="T27" fmla="*/ 3 h 42"/>
                        <a:gd name="T28" fmla="*/ 98 w 113"/>
                        <a:gd name="T29" fmla="*/ 7 h 42"/>
                        <a:gd name="T30" fmla="*/ 104 w 113"/>
                        <a:gd name="T31" fmla="*/ 10 h 42"/>
                        <a:gd name="T32" fmla="*/ 109 w 113"/>
                        <a:gd name="T33" fmla="*/ 14 h 42"/>
                        <a:gd name="T34" fmla="*/ 112 w 113"/>
                        <a:gd name="T35" fmla="*/ 18 h 42"/>
                        <a:gd name="T36" fmla="*/ 112 w 113"/>
                        <a:gd name="T37" fmla="*/ 25 h 42"/>
                        <a:gd name="T38" fmla="*/ 112 w 113"/>
                        <a:gd name="T39" fmla="*/ 30 h 42"/>
                        <a:gd name="T40" fmla="*/ 108 w 113"/>
                        <a:gd name="T41" fmla="*/ 33 h 42"/>
                        <a:gd name="T42" fmla="*/ 102 w 113"/>
                        <a:gd name="T43" fmla="*/ 36 h 42"/>
                        <a:gd name="T44" fmla="*/ 98 w 113"/>
                        <a:gd name="T45" fmla="*/ 38 h 42"/>
                        <a:gd name="T46" fmla="*/ 87 w 113"/>
                        <a:gd name="T47" fmla="*/ 40 h 42"/>
                        <a:gd name="T48" fmla="*/ 77 w 113"/>
                        <a:gd name="T49" fmla="*/ 41 h 42"/>
                        <a:gd name="T50" fmla="*/ 85 w 113"/>
                        <a:gd name="T51" fmla="*/ 36 h 42"/>
                        <a:gd name="T52" fmla="*/ 93 w 113"/>
                        <a:gd name="T53" fmla="*/ 27 h 42"/>
                        <a:gd name="T54" fmla="*/ 90 w 113"/>
                        <a:gd name="T55" fmla="*/ 17 h 42"/>
                        <a:gd name="T56" fmla="*/ 72 w 113"/>
                        <a:gd name="T57" fmla="*/ 19 h 42"/>
                        <a:gd name="T58" fmla="*/ 51 w 113"/>
                        <a:gd name="T59" fmla="*/ 19 h 42"/>
                        <a:gd name="T60" fmla="*/ 36 w 113"/>
                        <a:gd name="T61" fmla="*/ 19 h 42"/>
                        <a:gd name="T62" fmla="*/ 25 w 113"/>
                        <a:gd name="T63" fmla="*/ 18 h 42"/>
                        <a:gd name="T64" fmla="*/ 24 w 113"/>
                        <a:gd name="T65" fmla="*/ 20 h 42"/>
                        <a:gd name="T66" fmla="*/ 18 w 113"/>
                        <a:gd name="T67" fmla="*/ 28 h 42"/>
                        <a:gd name="T68" fmla="*/ 26 w 113"/>
                        <a:gd name="T69" fmla="*/ 36 h 42"/>
                        <a:gd name="T70" fmla="*/ 31 w 113"/>
                        <a:gd name="T71" fmla="*/ 41 h 42"/>
                        <a:gd name="T72" fmla="*/ 18 w 113"/>
                        <a:gd name="T73" fmla="*/ 38 h 42"/>
                        <a:gd name="T74" fmla="*/ 8 w 113"/>
                        <a:gd name="T75" fmla="*/ 35 h 4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</a:cxnLst>
                      <a:rect l="0" t="0" r="r" b="b"/>
                      <a:pathLst>
                        <a:path w="113" h="42">
                          <a:moveTo>
                            <a:pt x="8" y="35"/>
                          </a:moveTo>
                          <a:lnTo>
                            <a:pt x="1" y="31"/>
                          </a:lnTo>
                          <a:lnTo>
                            <a:pt x="0" y="27"/>
                          </a:lnTo>
                          <a:lnTo>
                            <a:pt x="1" y="21"/>
                          </a:lnTo>
                          <a:lnTo>
                            <a:pt x="4" y="17"/>
                          </a:lnTo>
                          <a:lnTo>
                            <a:pt x="8" y="12"/>
                          </a:lnTo>
                          <a:lnTo>
                            <a:pt x="14" y="9"/>
                          </a:lnTo>
                          <a:lnTo>
                            <a:pt x="19" y="5"/>
                          </a:lnTo>
                          <a:lnTo>
                            <a:pt x="30" y="2"/>
                          </a:lnTo>
                          <a:lnTo>
                            <a:pt x="38" y="1"/>
                          </a:lnTo>
                          <a:lnTo>
                            <a:pt x="55" y="0"/>
                          </a:lnTo>
                          <a:lnTo>
                            <a:pt x="70" y="0"/>
                          </a:lnTo>
                          <a:lnTo>
                            <a:pt x="81" y="2"/>
                          </a:lnTo>
                          <a:lnTo>
                            <a:pt x="90" y="3"/>
                          </a:lnTo>
                          <a:lnTo>
                            <a:pt x="98" y="7"/>
                          </a:lnTo>
                          <a:lnTo>
                            <a:pt x="104" y="10"/>
                          </a:lnTo>
                          <a:lnTo>
                            <a:pt x="109" y="14"/>
                          </a:lnTo>
                          <a:lnTo>
                            <a:pt x="112" y="18"/>
                          </a:lnTo>
                          <a:lnTo>
                            <a:pt x="112" y="25"/>
                          </a:lnTo>
                          <a:lnTo>
                            <a:pt x="112" y="30"/>
                          </a:lnTo>
                          <a:lnTo>
                            <a:pt x="108" y="33"/>
                          </a:lnTo>
                          <a:lnTo>
                            <a:pt x="102" y="36"/>
                          </a:lnTo>
                          <a:lnTo>
                            <a:pt x="98" y="38"/>
                          </a:lnTo>
                          <a:lnTo>
                            <a:pt x="87" y="40"/>
                          </a:lnTo>
                          <a:lnTo>
                            <a:pt x="77" y="41"/>
                          </a:lnTo>
                          <a:lnTo>
                            <a:pt x="85" y="36"/>
                          </a:lnTo>
                          <a:lnTo>
                            <a:pt x="93" y="27"/>
                          </a:lnTo>
                          <a:lnTo>
                            <a:pt x="90" y="17"/>
                          </a:lnTo>
                          <a:lnTo>
                            <a:pt x="72" y="19"/>
                          </a:lnTo>
                          <a:lnTo>
                            <a:pt x="51" y="19"/>
                          </a:lnTo>
                          <a:lnTo>
                            <a:pt x="36" y="19"/>
                          </a:lnTo>
                          <a:lnTo>
                            <a:pt x="25" y="18"/>
                          </a:lnTo>
                          <a:lnTo>
                            <a:pt x="24" y="20"/>
                          </a:lnTo>
                          <a:lnTo>
                            <a:pt x="18" y="28"/>
                          </a:lnTo>
                          <a:lnTo>
                            <a:pt x="26" y="36"/>
                          </a:lnTo>
                          <a:lnTo>
                            <a:pt x="31" y="41"/>
                          </a:lnTo>
                          <a:lnTo>
                            <a:pt x="18" y="38"/>
                          </a:lnTo>
                          <a:lnTo>
                            <a:pt x="8" y="35"/>
                          </a:lnTo>
                        </a:path>
                      </a:pathLst>
                    </a:custGeom>
                    <a:solidFill>
                      <a:srgbClr val="7F3F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grpSp>
                  <p:nvGrpSpPr>
                    <p:cNvPr id="167494" name="Group 5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515" y="1792"/>
                      <a:ext cx="87" cy="3"/>
                      <a:chOff x="2515" y="1792"/>
                      <a:chExt cx="87" cy="3"/>
                    </a:xfrm>
                  </p:grpSpPr>
                  <p:sp>
                    <p:nvSpPr>
                      <p:cNvPr id="167495" name="Oval 5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15" y="1792"/>
                        <a:ext cx="6" cy="3"/>
                      </a:xfrm>
                      <a:prstGeom prst="ellipse">
                        <a:avLst/>
                      </a:prstGeom>
                      <a:solidFill>
                        <a:srgbClr val="5F7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496" name="Oval 58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597" y="1792"/>
                        <a:ext cx="5" cy="3"/>
                      </a:xfrm>
                      <a:prstGeom prst="ellipse">
                        <a:avLst/>
                      </a:prstGeom>
                      <a:solidFill>
                        <a:srgbClr val="5F7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</p:grpSp>
            </p:grpSp>
          </p:grpSp>
          <p:grpSp>
            <p:nvGrpSpPr>
              <p:cNvPr id="167497" name="Group 585"/>
              <p:cNvGrpSpPr>
                <a:grpSpLocks/>
              </p:cNvGrpSpPr>
              <p:nvPr/>
            </p:nvGrpSpPr>
            <p:grpSpPr bwMode="auto">
              <a:xfrm>
                <a:off x="2777" y="1728"/>
                <a:ext cx="259" cy="445"/>
                <a:chOff x="2777" y="1728"/>
                <a:chExt cx="259" cy="445"/>
              </a:xfrm>
            </p:grpSpPr>
            <p:grpSp>
              <p:nvGrpSpPr>
                <p:cNvPr id="167498" name="Group 586"/>
                <p:cNvGrpSpPr>
                  <a:grpSpLocks/>
                </p:cNvGrpSpPr>
                <p:nvPr/>
              </p:nvGrpSpPr>
              <p:grpSpPr bwMode="auto">
                <a:xfrm>
                  <a:off x="2777" y="2130"/>
                  <a:ext cx="254" cy="43"/>
                  <a:chOff x="2777" y="2130"/>
                  <a:chExt cx="254" cy="43"/>
                </a:xfrm>
              </p:grpSpPr>
              <p:sp>
                <p:nvSpPr>
                  <p:cNvPr id="167499" name="Freeform 587"/>
                  <p:cNvSpPr>
                    <a:spLocks/>
                  </p:cNvSpPr>
                  <p:nvPr/>
                </p:nvSpPr>
                <p:spPr bwMode="auto">
                  <a:xfrm>
                    <a:off x="2777" y="2130"/>
                    <a:ext cx="102" cy="26"/>
                  </a:xfrm>
                  <a:custGeom>
                    <a:avLst/>
                    <a:gdLst>
                      <a:gd name="T0" fmla="*/ 51 w 102"/>
                      <a:gd name="T1" fmla="*/ 0 h 26"/>
                      <a:gd name="T2" fmla="*/ 35 w 102"/>
                      <a:gd name="T3" fmla="*/ 6 h 26"/>
                      <a:gd name="T4" fmla="*/ 21 w 102"/>
                      <a:gd name="T5" fmla="*/ 14 h 26"/>
                      <a:gd name="T6" fmla="*/ 2 w 102"/>
                      <a:gd name="T7" fmla="*/ 20 h 26"/>
                      <a:gd name="T8" fmla="*/ 0 w 102"/>
                      <a:gd name="T9" fmla="*/ 23 h 26"/>
                      <a:gd name="T10" fmla="*/ 18 w 102"/>
                      <a:gd name="T11" fmla="*/ 25 h 26"/>
                      <a:gd name="T12" fmla="*/ 37 w 102"/>
                      <a:gd name="T13" fmla="*/ 24 h 26"/>
                      <a:gd name="T14" fmla="*/ 60 w 102"/>
                      <a:gd name="T15" fmla="*/ 20 h 26"/>
                      <a:gd name="T16" fmla="*/ 77 w 102"/>
                      <a:gd name="T17" fmla="*/ 16 h 26"/>
                      <a:gd name="T18" fmla="*/ 95 w 102"/>
                      <a:gd name="T19" fmla="*/ 15 h 26"/>
                      <a:gd name="T20" fmla="*/ 101 w 102"/>
                      <a:gd name="T21" fmla="*/ 13 h 26"/>
                      <a:gd name="T22" fmla="*/ 99 w 102"/>
                      <a:gd name="T23" fmla="*/ 1 h 26"/>
                      <a:gd name="T24" fmla="*/ 51 w 102"/>
                      <a:gd name="T25" fmla="*/ 0 h 2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102" h="26">
                        <a:moveTo>
                          <a:pt x="51" y="0"/>
                        </a:moveTo>
                        <a:lnTo>
                          <a:pt x="35" y="6"/>
                        </a:lnTo>
                        <a:lnTo>
                          <a:pt x="21" y="14"/>
                        </a:lnTo>
                        <a:lnTo>
                          <a:pt x="2" y="20"/>
                        </a:lnTo>
                        <a:lnTo>
                          <a:pt x="0" y="23"/>
                        </a:lnTo>
                        <a:lnTo>
                          <a:pt x="18" y="25"/>
                        </a:lnTo>
                        <a:lnTo>
                          <a:pt x="37" y="24"/>
                        </a:lnTo>
                        <a:lnTo>
                          <a:pt x="60" y="20"/>
                        </a:lnTo>
                        <a:lnTo>
                          <a:pt x="77" y="16"/>
                        </a:lnTo>
                        <a:lnTo>
                          <a:pt x="95" y="15"/>
                        </a:lnTo>
                        <a:lnTo>
                          <a:pt x="101" y="13"/>
                        </a:lnTo>
                        <a:lnTo>
                          <a:pt x="99" y="1"/>
                        </a:lnTo>
                        <a:lnTo>
                          <a:pt x="51" y="0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500" name="Freeform 588"/>
                  <p:cNvSpPr>
                    <a:spLocks/>
                  </p:cNvSpPr>
                  <p:nvPr/>
                </p:nvSpPr>
                <p:spPr bwMode="auto">
                  <a:xfrm>
                    <a:off x="2969" y="2144"/>
                    <a:ext cx="62" cy="29"/>
                  </a:xfrm>
                  <a:custGeom>
                    <a:avLst/>
                    <a:gdLst>
                      <a:gd name="T0" fmla="*/ 1 w 62"/>
                      <a:gd name="T1" fmla="*/ 1 h 29"/>
                      <a:gd name="T2" fmla="*/ 0 w 62"/>
                      <a:gd name="T3" fmla="*/ 8 h 29"/>
                      <a:gd name="T4" fmla="*/ 8 w 62"/>
                      <a:gd name="T5" fmla="*/ 12 h 29"/>
                      <a:gd name="T6" fmla="*/ 10 w 62"/>
                      <a:gd name="T7" fmla="*/ 18 h 29"/>
                      <a:gd name="T8" fmla="*/ 24 w 62"/>
                      <a:gd name="T9" fmla="*/ 24 h 29"/>
                      <a:gd name="T10" fmla="*/ 36 w 62"/>
                      <a:gd name="T11" fmla="*/ 27 h 29"/>
                      <a:gd name="T12" fmla="*/ 46 w 62"/>
                      <a:gd name="T13" fmla="*/ 28 h 29"/>
                      <a:gd name="T14" fmla="*/ 56 w 62"/>
                      <a:gd name="T15" fmla="*/ 28 h 29"/>
                      <a:gd name="T16" fmla="*/ 61 w 62"/>
                      <a:gd name="T17" fmla="*/ 23 h 29"/>
                      <a:gd name="T18" fmla="*/ 60 w 62"/>
                      <a:gd name="T19" fmla="*/ 17 h 29"/>
                      <a:gd name="T20" fmla="*/ 49 w 62"/>
                      <a:gd name="T21" fmla="*/ 10 h 29"/>
                      <a:gd name="T22" fmla="*/ 34 w 62"/>
                      <a:gd name="T23" fmla="*/ 2 h 29"/>
                      <a:gd name="T24" fmla="*/ 34 w 62"/>
                      <a:gd name="T25" fmla="*/ 0 h 29"/>
                      <a:gd name="T26" fmla="*/ 1 w 62"/>
                      <a:gd name="T27" fmla="*/ 1 h 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62" h="29">
                        <a:moveTo>
                          <a:pt x="1" y="1"/>
                        </a:moveTo>
                        <a:lnTo>
                          <a:pt x="0" y="8"/>
                        </a:lnTo>
                        <a:lnTo>
                          <a:pt x="8" y="12"/>
                        </a:lnTo>
                        <a:lnTo>
                          <a:pt x="10" y="18"/>
                        </a:lnTo>
                        <a:lnTo>
                          <a:pt x="24" y="24"/>
                        </a:lnTo>
                        <a:lnTo>
                          <a:pt x="36" y="27"/>
                        </a:lnTo>
                        <a:lnTo>
                          <a:pt x="46" y="28"/>
                        </a:lnTo>
                        <a:lnTo>
                          <a:pt x="56" y="28"/>
                        </a:lnTo>
                        <a:lnTo>
                          <a:pt x="61" y="23"/>
                        </a:lnTo>
                        <a:lnTo>
                          <a:pt x="60" y="17"/>
                        </a:lnTo>
                        <a:lnTo>
                          <a:pt x="49" y="10"/>
                        </a:lnTo>
                        <a:lnTo>
                          <a:pt x="34" y="2"/>
                        </a:lnTo>
                        <a:lnTo>
                          <a:pt x="34" y="0"/>
                        </a:lnTo>
                        <a:lnTo>
                          <a:pt x="1" y="1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167501" name="Group 589"/>
                <p:cNvGrpSpPr>
                  <a:grpSpLocks/>
                </p:cNvGrpSpPr>
                <p:nvPr/>
              </p:nvGrpSpPr>
              <p:grpSpPr bwMode="auto">
                <a:xfrm>
                  <a:off x="2804" y="1783"/>
                  <a:ext cx="232" cy="358"/>
                  <a:chOff x="2804" y="1783"/>
                  <a:chExt cx="232" cy="358"/>
                </a:xfrm>
              </p:grpSpPr>
              <p:sp>
                <p:nvSpPr>
                  <p:cNvPr id="167502" name="Freeform 590"/>
                  <p:cNvSpPr>
                    <a:spLocks/>
                  </p:cNvSpPr>
                  <p:nvPr/>
                </p:nvSpPr>
                <p:spPr bwMode="auto">
                  <a:xfrm>
                    <a:off x="2810" y="1972"/>
                    <a:ext cx="25" cy="31"/>
                  </a:xfrm>
                  <a:custGeom>
                    <a:avLst/>
                    <a:gdLst>
                      <a:gd name="T0" fmla="*/ 1 w 25"/>
                      <a:gd name="T1" fmla="*/ 0 h 31"/>
                      <a:gd name="T2" fmla="*/ 0 w 25"/>
                      <a:gd name="T3" fmla="*/ 17 h 31"/>
                      <a:gd name="T4" fmla="*/ 12 w 25"/>
                      <a:gd name="T5" fmla="*/ 27 h 31"/>
                      <a:gd name="T6" fmla="*/ 19 w 25"/>
                      <a:gd name="T7" fmla="*/ 30 h 31"/>
                      <a:gd name="T8" fmla="*/ 18 w 25"/>
                      <a:gd name="T9" fmla="*/ 16 h 31"/>
                      <a:gd name="T10" fmla="*/ 20 w 25"/>
                      <a:gd name="T11" fmla="*/ 17 h 31"/>
                      <a:gd name="T12" fmla="*/ 23 w 25"/>
                      <a:gd name="T13" fmla="*/ 22 h 31"/>
                      <a:gd name="T14" fmla="*/ 24 w 25"/>
                      <a:gd name="T15" fmla="*/ 17 h 31"/>
                      <a:gd name="T16" fmla="*/ 21 w 25"/>
                      <a:gd name="T17" fmla="*/ 8 h 31"/>
                      <a:gd name="T18" fmla="*/ 13 w 25"/>
                      <a:gd name="T19" fmla="*/ 0 h 31"/>
                      <a:gd name="T20" fmla="*/ 1 w 25"/>
                      <a:gd name="T21" fmla="*/ 0 h 3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25" h="31">
                        <a:moveTo>
                          <a:pt x="1" y="0"/>
                        </a:moveTo>
                        <a:lnTo>
                          <a:pt x="0" y="17"/>
                        </a:lnTo>
                        <a:lnTo>
                          <a:pt x="12" y="27"/>
                        </a:lnTo>
                        <a:lnTo>
                          <a:pt x="19" y="30"/>
                        </a:lnTo>
                        <a:lnTo>
                          <a:pt x="18" y="16"/>
                        </a:lnTo>
                        <a:lnTo>
                          <a:pt x="20" y="17"/>
                        </a:lnTo>
                        <a:lnTo>
                          <a:pt x="23" y="22"/>
                        </a:lnTo>
                        <a:lnTo>
                          <a:pt x="24" y="17"/>
                        </a:lnTo>
                        <a:lnTo>
                          <a:pt x="21" y="8"/>
                        </a:lnTo>
                        <a:lnTo>
                          <a:pt x="13" y="0"/>
                        </a:lnTo>
                        <a:lnTo>
                          <a:pt x="1" y="0"/>
                        </a:lnTo>
                      </a:path>
                    </a:pathLst>
                  </a:custGeom>
                  <a:solidFill>
                    <a:srgbClr val="FF7F3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503" name="Freeform 591"/>
                  <p:cNvSpPr>
                    <a:spLocks/>
                  </p:cNvSpPr>
                  <p:nvPr/>
                </p:nvSpPr>
                <p:spPr bwMode="auto">
                  <a:xfrm>
                    <a:off x="2825" y="1898"/>
                    <a:ext cx="182" cy="243"/>
                  </a:xfrm>
                  <a:custGeom>
                    <a:avLst/>
                    <a:gdLst>
                      <a:gd name="T0" fmla="*/ 2 w 182"/>
                      <a:gd name="T1" fmla="*/ 0 h 243"/>
                      <a:gd name="T2" fmla="*/ 0 w 182"/>
                      <a:gd name="T3" fmla="*/ 131 h 243"/>
                      <a:gd name="T4" fmla="*/ 2 w 182"/>
                      <a:gd name="T5" fmla="*/ 229 h 243"/>
                      <a:gd name="T6" fmla="*/ 56 w 182"/>
                      <a:gd name="T7" fmla="*/ 233 h 243"/>
                      <a:gd name="T8" fmla="*/ 64 w 182"/>
                      <a:gd name="T9" fmla="*/ 154 h 243"/>
                      <a:gd name="T10" fmla="*/ 58 w 182"/>
                      <a:gd name="T11" fmla="*/ 146 h 243"/>
                      <a:gd name="T12" fmla="*/ 64 w 182"/>
                      <a:gd name="T13" fmla="*/ 142 h 243"/>
                      <a:gd name="T14" fmla="*/ 64 w 182"/>
                      <a:gd name="T15" fmla="*/ 93 h 243"/>
                      <a:gd name="T16" fmla="*/ 77 w 182"/>
                      <a:gd name="T17" fmla="*/ 108 h 243"/>
                      <a:gd name="T18" fmla="*/ 108 w 182"/>
                      <a:gd name="T19" fmla="*/ 174 h 243"/>
                      <a:gd name="T20" fmla="*/ 135 w 182"/>
                      <a:gd name="T21" fmla="*/ 242 h 243"/>
                      <a:gd name="T22" fmla="*/ 181 w 182"/>
                      <a:gd name="T23" fmla="*/ 242 h 243"/>
                      <a:gd name="T24" fmla="*/ 160 w 182"/>
                      <a:gd name="T25" fmla="*/ 151 h 243"/>
                      <a:gd name="T26" fmla="*/ 152 w 182"/>
                      <a:gd name="T27" fmla="*/ 74 h 243"/>
                      <a:gd name="T28" fmla="*/ 156 w 182"/>
                      <a:gd name="T29" fmla="*/ 2 h 243"/>
                      <a:gd name="T30" fmla="*/ 2 w 182"/>
                      <a:gd name="T31" fmla="*/ 0 h 24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182" h="243">
                        <a:moveTo>
                          <a:pt x="2" y="0"/>
                        </a:moveTo>
                        <a:lnTo>
                          <a:pt x="0" y="131"/>
                        </a:lnTo>
                        <a:lnTo>
                          <a:pt x="2" y="229"/>
                        </a:lnTo>
                        <a:lnTo>
                          <a:pt x="56" y="233"/>
                        </a:lnTo>
                        <a:lnTo>
                          <a:pt x="64" y="154"/>
                        </a:lnTo>
                        <a:lnTo>
                          <a:pt x="58" y="146"/>
                        </a:lnTo>
                        <a:lnTo>
                          <a:pt x="64" y="142"/>
                        </a:lnTo>
                        <a:lnTo>
                          <a:pt x="64" y="93"/>
                        </a:lnTo>
                        <a:lnTo>
                          <a:pt x="77" y="108"/>
                        </a:lnTo>
                        <a:lnTo>
                          <a:pt x="108" y="174"/>
                        </a:lnTo>
                        <a:lnTo>
                          <a:pt x="135" y="242"/>
                        </a:lnTo>
                        <a:lnTo>
                          <a:pt x="181" y="242"/>
                        </a:lnTo>
                        <a:lnTo>
                          <a:pt x="160" y="151"/>
                        </a:lnTo>
                        <a:lnTo>
                          <a:pt x="152" y="74"/>
                        </a:lnTo>
                        <a:lnTo>
                          <a:pt x="156" y="2"/>
                        </a:lnTo>
                        <a:lnTo>
                          <a:pt x="2" y="0"/>
                        </a:lnTo>
                      </a:path>
                    </a:pathLst>
                  </a:custGeom>
                  <a:solidFill>
                    <a:srgbClr val="00007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504" name="Freeform 592"/>
                  <p:cNvSpPr>
                    <a:spLocks/>
                  </p:cNvSpPr>
                  <p:nvPr/>
                </p:nvSpPr>
                <p:spPr bwMode="auto">
                  <a:xfrm>
                    <a:off x="2804" y="1783"/>
                    <a:ext cx="232" cy="190"/>
                  </a:xfrm>
                  <a:custGeom>
                    <a:avLst/>
                    <a:gdLst>
                      <a:gd name="T0" fmla="*/ 76 w 232"/>
                      <a:gd name="T1" fmla="*/ 2 h 190"/>
                      <a:gd name="T2" fmla="*/ 6 w 232"/>
                      <a:gd name="T3" fmla="*/ 25 h 190"/>
                      <a:gd name="T4" fmla="*/ 1 w 232"/>
                      <a:gd name="T5" fmla="*/ 86 h 190"/>
                      <a:gd name="T6" fmla="*/ 0 w 232"/>
                      <a:gd name="T7" fmla="*/ 117 h 190"/>
                      <a:gd name="T8" fmla="*/ 4 w 232"/>
                      <a:gd name="T9" fmla="*/ 189 h 190"/>
                      <a:gd name="T10" fmla="*/ 20 w 232"/>
                      <a:gd name="T11" fmla="*/ 189 h 190"/>
                      <a:gd name="T12" fmla="*/ 28 w 232"/>
                      <a:gd name="T13" fmla="*/ 115 h 190"/>
                      <a:gd name="T14" fmla="*/ 176 w 232"/>
                      <a:gd name="T15" fmla="*/ 115 h 190"/>
                      <a:gd name="T16" fmla="*/ 180 w 232"/>
                      <a:gd name="T17" fmla="*/ 96 h 190"/>
                      <a:gd name="T18" fmla="*/ 185 w 232"/>
                      <a:gd name="T19" fmla="*/ 109 h 190"/>
                      <a:gd name="T20" fmla="*/ 174 w 232"/>
                      <a:gd name="T21" fmla="*/ 138 h 190"/>
                      <a:gd name="T22" fmla="*/ 165 w 232"/>
                      <a:gd name="T23" fmla="*/ 179 h 190"/>
                      <a:gd name="T24" fmla="*/ 190 w 232"/>
                      <a:gd name="T25" fmla="*/ 182 h 190"/>
                      <a:gd name="T26" fmla="*/ 231 w 232"/>
                      <a:gd name="T27" fmla="*/ 108 h 190"/>
                      <a:gd name="T28" fmla="*/ 205 w 232"/>
                      <a:gd name="T29" fmla="*/ 21 h 190"/>
                      <a:gd name="T30" fmla="*/ 126 w 232"/>
                      <a:gd name="T31" fmla="*/ 0 h 190"/>
                      <a:gd name="T32" fmla="*/ 91 w 232"/>
                      <a:gd name="T33" fmla="*/ 10 h 190"/>
                      <a:gd name="T34" fmla="*/ 76 w 232"/>
                      <a:gd name="T35" fmla="*/ 2 h 19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</a:cxnLst>
                    <a:rect l="0" t="0" r="r" b="b"/>
                    <a:pathLst>
                      <a:path w="232" h="190">
                        <a:moveTo>
                          <a:pt x="76" y="2"/>
                        </a:moveTo>
                        <a:lnTo>
                          <a:pt x="6" y="25"/>
                        </a:lnTo>
                        <a:lnTo>
                          <a:pt x="1" y="86"/>
                        </a:lnTo>
                        <a:lnTo>
                          <a:pt x="0" y="117"/>
                        </a:lnTo>
                        <a:lnTo>
                          <a:pt x="4" y="189"/>
                        </a:lnTo>
                        <a:lnTo>
                          <a:pt x="20" y="189"/>
                        </a:lnTo>
                        <a:lnTo>
                          <a:pt x="28" y="115"/>
                        </a:lnTo>
                        <a:lnTo>
                          <a:pt x="176" y="115"/>
                        </a:lnTo>
                        <a:lnTo>
                          <a:pt x="180" y="96"/>
                        </a:lnTo>
                        <a:lnTo>
                          <a:pt x="185" y="109"/>
                        </a:lnTo>
                        <a:lnTo>
                          <a:pt x="174" y="138"/>
                        </a:lnTo>
                        <a:lnTo>
                          <a:pt x="165" y="179"/>
                        </a:lnTo>
                        <a:lnTo>
                          <a:pt x="190" y="182"/>
                        </a:lnTo>
                        <a:lnTo>
                          <a:pt x="231" y="108"/>
                        </a:lnTo>
                        <a:lnTo>
                          <a:pt x="205" y="21"/>
                        </a:lnTo>
                        <a:lnTo>
                          <a:pt x="126" y="0"/>
                        </a:lnTo>
                        <a:lnTo>
                          <a:pt x="91" y="10"/>
                        </a:lnTo>
                        <a:lnTo>
                          <a:pt x="76" y="2"/>
                        </a:lnTo>
                      </a:path>
                    </a:pathLst>
                  </a:custGeom>
                  <a:solidFill>
                    <a:srgbClr val="3F7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505" name="Freeform 593"/>
                  <p:cNvSpPr>
                    <a:spLocks/>
                  </p:cNvSpPr>
                  <p:nvPr/>
                </p:nvSpPr>
                <p:spPr bwMode="auto">
                  <a:xfrm>
                    <a:off x="2965" y="1963"/>
                    <a:ext cx="32" cy="28"/>
                  </a:xfrm>
                  <a:custGeom>
                    <a:avLst/>
                    <a:gdLst>
                      <a:gd name="T0" fmla="*/ 9 w 32"/>
                      <a:gd name="T1" fmla="*/ 0 h 28"/>
                      <a:gd name="T2" fmla="*/ 0 w 32"/>
                      <a:gd name="T3" fmla="*/ 14 h 28"/>
                      <a:gd name="T4" fmla="*/ 16 w 32"/>
                      <a:gd name="T5" fmla="*/ 27 h 28"/>
                      <a:gd name="T6" fmla="*/ 22 w 32"/>
                      <a:gd name="T7" fmla="*/ 26 h 28"/>
                      <a:gd name="T8" fmla="*/ 31 w 32"/>
                      <a:gd name="T9" fmla="*/ 24 h 28"/>
                      <a:gd name="T10" fmla="*/ 27 w 32"/>
                      <a:gd name="T11" fmla="*/ 20 h 28"/>
                      <a:gd name="T12" fmla="*/ 26 w 32"/>
                      <a:gd name="T13" fmla="*/ 15 h 28"/>
                      <a:gd name="T14" fmla="*/ 31 w 32"/>
                      <a:gd name="T15" fmla="*/ 10 h 28"/>
                      <a:gd name="T16" fmla="*/ 27 w 32"/>
                      <a:gd name="T17" fmla="*/ 1 h 28"/>
                      <a:gd name="T18" fmla="*/ 9 w 32"/>
                      <a:gd name="T19" fmla="*/ 0 h 2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32" h="28">
                        <a:moveTo>
                          <a:pt x="9" y="0"/>
                        </a:moveTo>
                        <a:lnTo>
                          <a:pt x="0" y="14"/>
                        </a:lnTo>
                        <a:lnTo>
                          <a:pt x="16" y="27"/>
                        </a:lnTo>
                        <a:lnTo>
                          <a:pt x="22" y="26"/>
                        </a:lnTo>
                        <a:lnTo>
                          <a:pt x="31" y="24"/>
                        </a:lnTo>
                        <a:lnTo>
                          <a:pt x="27" y="20"/>
                        </a:lnTo>
                        <a:lnTo>
                          <a:pt x="26" y="15"/>
                        </a:lnTo>
                        <a:lnTo>
                          <a:pt x="31" y="10"/>
                        </a:lnTo>
                        <a:lnTo>
                          <a:pt x="27" y="1"/>
                        </a:lnTo>
                        <a:lnTo>
                          <a:pt x="9" y="0"/>
                        </a:lnTo>
                      </a:path>
                    </a:pathLst>
                  </a:custGeom>
                  <a:solidFill>
                    <a:srgbClr val="FF7F3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grpSp>
                <p:nvGrpSpPr>
                  <p:cNvPr id="167506" name="Group 594"/>
                  <p:cNvGrpSpPr>
                    <a:grpSpLocks/>
                  </p:cNvGrpSpPr>
                  <p:nvPr/>
                </p:nvGrpSpPr>
                <p:grpSpPr bwMode="auto">
                  <a:xfrm>
                    <a:off x="2846" y="1789"/>
                    <a:ext cx="126" cy="116"/>
                    <a:chOff x="2846" y="1789"/>
                    <a:chExt cx="126" cy="116"/>
                  </a:xfrm>
                </p:grpSpPr>
                <p:grpSp>
                  <p:nvGrpSpPr>
                    <p:cNvPr id="167507" name="Group 59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46" y="1789"/>
                      <a:ext cx="126" cy="116"/>
                      <a:chOff x="2846" y="1789"/>
                      <a:chExt cx="126" cy="116"/>
                    </a:xfrm>
                  </p:grpSpPr>
                  <p:grpSp>
                    <p:nvGrpSpPr>
                      <p:cNvPr id="167508" name="Group 59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846" y="1898"/>
                        <a:ext cx="126" cy="7"/>
                        <a:chOff x="2846" y="1898"/>
                        <a:chExt cx="126" cy="7"/>
                      </a:xfrm>
                    </p:grpSpPr>
                    <p:sp>
                      <p:nvSpPr>
                        <p:cNvPr id="167509" name="Line 59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846" y="1905"/>
                          <a:ext cx="126" cy="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pPr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</a:pPr>
                          <a:endParaRPr lang="en-US" sz="2400" smtClean="0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167510" name="Line 59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846" y="1898"/>
                          <a:ext cx="126" cy="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pPr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</a:pPr>
                          <a:endParaRPr lang="en-US" sz="2400" smtClean="0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</p:grpSp>
                  <p:sp>
                    <p:nvSpPr>
                      <p:cNvPr id="167511" name="Freeform 59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873" y="1789"/>
                        <a:ext cx="72" cy="17"/>
                      </a:xfrm>
                      <a:custGeom>
                        <a:avLst/>
                        <a:gdLst>
                          <a:gd name="T0" fmla="*/ 0 w 72"/>
                          <a:gd name="T1" fmla="*/ 2 h 17"/>
                          <a:gd name="T2" fmla="*/ 3 w 72"/>
                          <a:gd name="T3" fmla="*/ 16 h 17"/>
                          <a:gd name="T4" fmla="*/ 23 w 72"/>
                          <a:gd name="T5" fmla="*/ 6 h 17"/>
                          <a:gd name="T6" fmla="*/ 37 w 72"/>
                          <a:gd name="T7" fmla="*/ 16 h 17"/>
                          <a:gd name="T8" fmla="*/ 71 w 72"/>
                          <a:gd name="T9" fmla="*/ 0 h 1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</a:cxnLst>
                        <a:rect l="0" t="0" r="r" b="b"/>
                        <a:pathLst>
                          <a:path w="72" h="17">
                            <a:moveTo>
                              <a:pt x="0" y="2"/>
                            </a:moveTo>
                            <a:lnTo>
                              <a:pt x="3" y="16"/>
                            </a:lnTo>
                            <a:lnTo>
                              <a:pt x="23" y="6"/>
                            </a:lnTo>
                            <a:lnTo>
                              <a:pt x="37" y="16"/>
                            </a:lnTo>
                            <a:lnTo>
                              <a:pt x="71" y="0"/>
                            </a:lnTo>
                          </a:path>
                        </a:pathLst>
                      </a:custGeom>
                      <a:noFill/>
                      <a:ln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sp>
                  <p:nvSpPr>
                    <p:cNvPr id="167512" name="Line 60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97" y="1812"/>
                      <a:ext cx="0" cy="8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167513" name="Group 601"/>
                <p:cNvGrpSpPr>
                  <a:grpSpLocks/>
                </p:cNvGrpSpPr>
                <p:nvPr/>
              </p:nvGrpSpPr>
              <p:grpSpPr bwMode="auto">
                <a:xfrm>
                  <a:off x="2853" y="1728"/>
                  <a:ext cx="93" cy="65"/>
                  <a:chOff x="2853" y="1728"/>
                  <a:chExt cx="93" cy="65"/>
                </a:xfrm>
              </p:grpSpPr>
              <p:grpSp>
                <p:nvGrpSpPr>
                  <p:cNvPr id="167514" name="Group 602"/>
                  <p:cNvGrpSpPr>
                    <a:grpSpLocks/>
                  </p:cNvGrpSpPr>
                  <p:nvPr/>
                </p:nvGrpSpPr>
                <p:grpSpPr bwMode="auto">
                  <a:xfrm>
                    <a:off x="2855" y="1731"/>
                    <a:ext cx="87" cy="62"/>
                    <a:chOff x="2855" y="1731"/>
                    <a:chExt cx="87" cy="62"/>
                  </a:xfrm>
                </p:grpSpPr>
                <p:sp>
                  <p:nvSpPr>
                    <p:cNvPr id="167515" name="Freeform 603"/>
                    <p:cNvSpPr>
                      <a:spLocks/>
                    </p:cNvSpPr>
                    <p:nvPr/>
                  </p:nvSpPr>
                  <p:spPr bwMode="auto">
                    <a:xfrm>
                      <a:off x="2855" y="1731"/>
                      <a:ext cx="87" cy="62"/>
                    </a:xfrm>
                    <a:custGeom>
                      <a:avLst/>
                      <a:gdLst>
                        <a:gd name="T0" fmla="*/ 3 w 87"/>
                        <a:gd name="T1" fmla="*/ 11 h 62"/>
                        <a:gd name="T2" fmla="*/ 1 w 87"/>
                        <a:gd name="T3" fmla="*/ 17 h 62"/>
                        <a:gd name="T4" fmla="*/ 1 w 87"/>
                        <a:gd name="T5" fmla="*/ 19 h 62"/>
                        <a:gd name="T6" fmla="*/ 3 w 87"/>
                        <a:gd name="T7" fmla="*/ 22 h 62"/>
                        <a:gd name="T8" fmla="*/ 0 w 87"/>
                        <a:gd name="T9" fmla="*/ 26 h 62"/>
                        <a:gd name="T10" fmla="*/ 2 w 87"/>
                        <a:gd name="T11" fmla="*/ 33 h 62"/>
                        <a:gd name="T12" fmla="*/ 4 w 87"/>
                        <a:gd name="T13" fmla="*/ 37 h 62"/>
                        <a:gd name="T14" fmla="*/ 6 w 87"/>
                        <a:gd name="T15" fmla="*/ 40 h 62"/>
                        <a:gd name="T16" fmla="*/ 9 w 87"/>
                        <a:gd name="T17" fmla="*/ 44 h 62"/>
                        <a:gd name="T18" fmla="*/ 12 w 87"/>
                        <a:gd name="T19" fmla="*/ 48 h 62"/>
                        <a:gd name="T20" fmla="*/ 19 w 87"/>
                        <a:gd name="T21" fmla="*/ 48 h 62"/>
                        <a:gd name="T22" fmla="*/ 25 w 87"/>
                        <a:gd name="T23" fmla="*/ 49 h 62"/>
                        <a:gd name="T24" fmla="*/ 25 w 87"/>
                        <a:gd name="T25" fmla="*/ 52 h 62"/>
                        <a:gd name="T26" fmla="*/ 24 w 87"/>
                        <a:gd name="T27" fmla="*/ 54 h 62"/>
                        <a:gd name="T28" fmla="*/ 38 w 87"/>
                        <a:gd name="T29" fmla="*/ 61 h 62"/>
                        <a:gd name="T30" fmla="*/ 73 w 87"/>
                        <a:gd name="T31" fmla="*/ 52 h 62"/>
                        <a:gd name="T32" fmla="*/ 75 w 87"/>
                        <a:gd name="T33" fmla="*/ 35 h 62"/>
                        <a:gd name="T34" fmla="*/ 79 w 87"/>
                        <a:gd name="T35" fmla="*/ 30 h 62"/>
                        <a:gd name="T36" fmla="*/ 82 w 87"/>
                        <a:gd name="T37" fmla="*/ 27 h 62"/>
                        <a:gd name="T38" fmla="*/ 85 w 87"/>
                        <a:gd name="T39" fmla="*/ 22 h 62"/>
                        <a:gd name="T40" fmla="*/ 86 w 87"/>
                        <a:gd name="T41" fmla="*/ 18 h 62"/>
                        <a:gd name="T42" fmla="*/ 85 w 87"/>
                        <a:gd name="T43" fmla="*/ 14 h 62"/>
                        <a:gd name="T44" fmla="*/ 84 w 87"/>
                        <a:gd name="T45" fmla="*/ 10 h 62"/>
                        <a:gd name="T46" fmla="*/ 82 w 87"/>
                        <a:gd name="T47" fmla="*/ 7 h 62"/>
                        <a:gd name="T48" fmla="*/ 79 w 87"/>
                        <a:gd name="T49" fmla="*/ 5 h 62"/>
                        <a:gd name="T50" fmla="*/ 73 w 87"/>
                        <a:gd name="T51" fmla="*/ 3 h 62"/>
                        <a:gd name="T52" fmla="*/ 67 w 87"/>
                        <a:gd name="T53" fmla="*/ 2 h 62"/>
                        <a:gd name="T54" fmla="*/ 60 w 87"/>
                        <a:gd name="T55" fmla="*/ 1 h 62"/>
                        <a:gd name="T56" fmla="*/ 52 w 87"/>
                        <a:gd name="T57" fmla="*/ 0 h 62"/>
                        <a:gd name="T58" fmla="*/ 42 w 87"/>
                        <a:gd name="T59" fmla="*/ 0 h 62"/>
                        <a:gd name="T60" fmla="*/ 32 w 87"/>
                        <a:gd name="T61" fmla="*/ 0 h 62"/>
                        <a:gd name="T62" fmla="*/ 22 w 87"/>
                        <a:gd name="T63" fmla="*/ 1 h 62"/>
                        <a:gd name="T64" fmla="*/ 16 w 87"/>
                        <a:gd name="T65" fmla="*/ 3 h 62"/>
                        <a:gd name="T66" fmla="*/ 10 w 87"/>
                        <a:gd name="T67" fmla="*/ 5 h 62"/>
                        <a:gd name="T68" fmla="*/ 6 w 87"/>
                        <a:gd name="T69" fmla="*/ 8 h 62"/>
                        <a:gd name="T70" fmla="*/ 3 w 87"/>
                        <a:gd name="T71" fmla="*/ 11 h 6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</a:cxnLst>
                      <a:rect l="0" t="0" r="r" b="b"/>
                      <a:pathLst>
                        <a:path w="87" h="62">
                          <a:moveTo>
                            <a:pt x="3" y="11"/>
                          </a:moveTo>
                          <a:lnTo>
                            <a:pt x="1" y="17"/>
                          </a:lnTo>
                          <a:lnTo>
                            <a:pt x="1" y="19"/>
                          </a:lnTo>
                          <a:lnTo>
                            <a:pt x="3" y="22"/>
                          </a:lnTo>
                          <a:lnTo>
                            <a:pt x="0" y="26"/>
                          </a:lnTo>
                          <a:lnTo>
                            <a:pt x="2" y="33"/>
                          </a:lnTo>
                          <a:lnTo>
                            <a:pt x="4" y="37"/>
                          </a:lnTo>
                          <a:lnTo>
                            <a:pt x="6" y="40"/>
                          </a:lnTo>
                          <a:lnTo>
                            <a:pt x="9" y="44"/>
                          </a:lnTo>
                          <a:lnTo>
                            <a:pt x="12" y="48"/>
                          </a:lnTo>
                          <a:lnTo>
                            <a:pt x="19" y="48"/>
                          </a:lnTo>
                          <a:lnTo>
                            <a:pt x="25" y="49"/>
                          </a:lnTo>
                          <a:lnTo>
                            <a:pt x="25" y="52"/>
                          </a:lnTo>
                          <a:lnTo>
                            <a:pt x="24" y="54"/>
                          </a:lnTo>
                          <a:lnTo>
                            <a:pt x="38" y="61"/>
                          </a:lnTo>
                          <a:lnTo>
                            <a:pt x="73" y="52"/>
                          </a:lnTo>
                          <a:lnTo>
                            <a:pt x="75" y="35"/>
                          </a:lnTo>
                          <a:lnTo>
                            <a:pt x="79" y="30"/>
                          </a:lnTo>
                          <a:lnTo>
                            <a:pt x="82" y="27"/>
                          </a:lnTo>
                          <a:lnTo>
                            <a:pt x="85" y="22"/>
                          </a:lnTo>
                          <a:lnTo>
                            <a:pt x="86" y="18"/>
                          </a:lnTo>
                          <a:lnTo>
                            <a:pt x="85" y="14"/>
                          </a:lnTo>
                          <a:lnTo>
                            <a:pt x="84" y="10"/>
                          </a:lnTo>
                          <a:lnTo>
                            <a:pt x="82" y="7"/>
                          </a:lnTo>
                          <a:lnTo>
                            <a:pt x="79" y="5"/>
                          </a:lnTo>
                          <a:lnTo>
                            <a:pt x="73" y="3"/>
                          </a:lnTo>
                          <a:lnTo>
                            <a:pt x="67" y="2"/>
                          </a:lnTo>
                          <a:lnTo>
                            <a:pt x="60" y="1"/>
                          </a:lnTo>
                          <a:lnTo>
                            <a:pt x="52" y="0"/>
                          </a:lnTo>
                          <a:lnTo>
                            <a:pt x="42" y="0"/>
                          </a:lnTo>
                          <a:lnTo>
                            <a:pt x="32" y="0"/>
                          </a:lnTo>
                          <a:lnTo>
                            <a:pt x="22" y="1"/>
                          </a:lnTo>
                          <a:lnTo>
                            <a:pt x="16" y="3"/>
                          </a:lnTo>
                          <a:lnTo>
                            <a:pt x="10" y="5"/>
                          </a:lnTo>
                          <a:lnTo>
                            <a:pt x="6" y="8"/>
                          </a:lnTo>
                          <a:lnTo>
                            <a:pt x="3" y="11"/>
                          </a:lnTo>
                        </a:path>
                      </a:pathLst>
                    </a:custGeom>
                    <a:solidFill>
                      <a:srgbClr val="FF7F3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516" name="Freeform 604"/>
                    <p:cNvSpPr>
                      <a:spLocks/>
                    </p:cNvSpPr>
                    <p:nvPr/>
                  </p:nvSpPr>
                  <p:spPr bwMode="auto">
                    <a:xfrm>
                      <a:off x="2878" y="1751"/>
                      <a:ext cx="30" cy="15"/>
                    </a:xfrm>
                    <a:custGeom>
                      <a:avLst/>
                      <a:gdLst>
                        <a:gd name="T0" fmla="*/ 4 w 30"/>
                        <a:gd name="T1" fmla="*/ 1 h 15"/>
                        <a:gd name="T2" fmla="*/ 10 w 30"/>
                        <a:gd name="T3" fmla="*/ 0 h 15"/>
                        <a:gd name="T4" fmla="*/ 19 w 30"/>
                        <a:gd name="T5" fmla="*/ 0 h 15"/>
                        <a:gd name="T6" fmla="*/ 25 w 30"/>
                        <a:gd name="T7" fmla="*/ 1 h 15"/>
                        <a:gd name="T8" fmla="*/ 27 w 30"/>
                        <a:gd name="T9" fmla="*/ 1 h 15"/>
                        <a:gd name="T10" fmla="*/ 27 w 30"/>
                        <a:gd name="T11" fmla="*/ 2 h 15"/>
                        <a:gd name="T12" fmla="*/ 29 w 30"/>
                        <a:gd name="T13" fmla="*/ 3 h 15"/>
                        <a:gd name="T14" fmla="*/ 16 w 30"/>
                        <a:gd name="T15" fmla="*/ 3 h 15"/>
                        <a:gd name="T16" fmla="*/ 18 w 30"/>
                        <a:gd name="T17" fmla="*/ 4 h 15"/>
                        <a:gd name="T18" fmla="*/ 25 w 30"/>
                        <a:gd name="T19" fmla="*/ 4 h 15"/>
                        <a:gd name="T20" fmla="*/ 10 w 30"/>
                        <a:gd name="T21" fmla="*/ 4 h 15"/>
                        <a:gd name="T22" fmla="*/ 5 w 30"/>
                        <a:gd name="T23" fmla="*/ 4 h 15"/>
                        <a:gd name="T24" fmla="*/ 2 w 30"/>
                        <a:gd name="T25" fmla="*/ 11 h 15"/>
                        <a:gd name="T26" fmla="*/ 4 w 30"/>
                        <a:gd name="T27" fmla="*/ 13 h 15"/>
                        <a:gd name="T28" fmla="*/ 5 w 30"/>
                        <a:gd name="T29" fmla="*/ 14 h 15"/>
                        <a:gd name="T30" fmla="*/ 0 w 30"/>
                        <a:gd name="T31" fmla="*/ 12 h 15"/>
                        <a:gd name="T32" fmla="*/ 3 w 30"/>
                        <a:gd name="T33" fmla="*/ 3 h 15"/>
                        <a:gd name="T34" fmla="*/ 4 w 30"/>
                        <a:gd name="T35" fmla="*/ 1 h 1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</a:cxnLst>
                      <a:rect l="0" t="0" r="r" b="b"/>
                      <a:pathLst>
                        <a:path w="30" h="15">
                          <a:moveTo>
                            <a:pt x="4" y="1"/>
                          </a:moveTo>
                          <a:lnTo>
                            <a:pt x="10" y="0"/>
                          </a:lnTo>
                          <a:lnTo>
                            <a:pt x="19" y="0"/>
                          </a:lnTo>
                          <a:lnTo>
                            <a:pt x="25" y="1"/>
                          </a:lnTo>
                          <a:lnTo>
                            <a:pt x="27" y="1"/>
                          </a:lnTo>
                          <a:lnTo>
                            <a:pt x="27" y="2"/>
                          </a:lnTo>
                          <a:lnTo>
                            <a:pt x="29" y="3"/>
                          </a:lnTo>
                          <a:lnTo>
                            <a:pt x="16" y="3"/>
                          </a:lnTo>
                          <a:lnTo>
                            <a:pt x="18" y="4"/>
                          </a:lnTo>
                          <a:lnTo>
                            <a:pt x="25" y="4"/>
                          </a:lnTo>
                          <a:lnTo>
                            <a:pt x="10" y="4"/>
                          </a:lnTo>
                          <a:lnTo>
                            <a:pt x="5" y="4"/>
                          </a:lnTo>
                          <a:lnTo>
                            <a:pt x="2" y="11"/>
                          </a:lnTo>
                          <a:lnTo>
                            <a:pt x="4" y="13"/>
                          </a:lnTo>
                          <a:lnTo>
                            <a:pt x="5" y="14"/>
                          </a:lnTo>
                          <a:lnTo>
                            <a:pt x="0" y="12"/>
                          </a:lnTo>
                          <a:lnTo>
                            <a:pt x="3" y="3"/>
                          </a:lnTo>
                          <a:lnTo>
                            <a:pt x="4" y="1"/>
                          </a:lnTo>
                        </a:path>
                      </a:pathLst>
                    </a:custGeom>
                    <a:solidFill>
                      <a:srgbClr val="7F3F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517" name="Freeform 605"/>
                    <p:cNvSpPr>
                      <a:spLocks/>
                    </p:cNvSpPr>
                    <p:nvPr/>
                  </p:nvSpPr>
                  <p:spPr bwMode="auto">
                    <a:xfrm>
                      <a:off x="2857" y="1755"/>
                      <a:ext cx="13" cy="2"/>
                    </a:xfrm>
                    <a:custGeom>
                      <a:avLst/>
                      <a:gdLst>
                        <a:gd name="T0" fmla="*/ 11 w 13"/>
                        <a:gd name="T1" fmla="*/ 0 h 2"/>
                        <a:gd name="T2" fmla="*/ 5 w 13"/>
                        <a:gd name="T3" fmla="*/ 0 h 2"/>
                        <a:gd name="T4" fmla="*/ 0 w 13"/>
                        <a:gd name="T5" fmla="*/ 0 h 2"/>
                        <a:gd name="T6" fmla="*/ 1 w 13"/>
                        <a:gd name="T7" fmla="*/ 0 h 2"/>
                        <a:gd name="T8" fmla="*/ 0 w 13"/>
                        <a:gd name="T9" fmla="*/ 1 h 2"/>
                        <a:gd name="T10" fmla="*/ 5 w 13"/>
                        <a:gd name="T11" fmla="*/ 1 h 2"/>
                        <a:gd name="T12" fmla="*/ 8 w 13"/>
                        <a:gd name="T13" fmla="*/ 1 h 2"/>
                        <a:gd name="T14" fmla="*/ 4 w 13"/>
                        <a:gd name="T15" fmla="*/ 1 h 2"/>
                        <a:gd name="T16" fmla="*/ 1 w 13"/>
                        <a:gd name="T17" fmla="*/ 1 h 2"/>
                        <a:gd name="T18" fmla="*/ 10 w 13"/>
                        <a:gd name="T19" fmla="*/ 1 h 2"/>
                        <a:gd name="T20" fmla="*/ 12 w 13"/>
                        <a:gd name="T21" fmla="*/ 1 h 2"/>
                        <a:gd name="T22" fmla="*/ 11 w 13"/>
                        <a:gd name="T23" fmla="*/ 0 h 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3" h="2">
                          <a:moveTo>
                            <a:pt x="11" y="0"/>
                          </a:moveTo>
                          <a:lnTo>
                            <a:pt x="5" y="0"/>
                          </a:lnTo>
                          <a:lnTo>
                            <a:pt x="0" y="0"/>
                          </a:lnTo>
                          <a:lnTo>
                            <a:pt x="1" y="0"/>
                          </a:lnTo>
                          <a:lnTo>
                            <a:pt x="0" y="1"/>
                          </a:lnTo>
                          <a:lnTo>
                            <a:pt x="5" y="1"/>
                          </a:lnTo>
                          <a:lnTo>
                            <a:pt x="8" y="1"/>
                          </a:lnTo>
                          <a:lnTo>
                            <a:pt x="4" y="1"/>
                          </a:lnTo>
                          <a:lnTo>
                            <a:pt x="1" y="1"/>
                          </a:lnTo>
                          <a:lnTo>
                            <a:pt x="10" y="1"/>
                          </a:lnTo>
                          <a:lnTo>
                            <a:pt x="12" y="1"/>
                          </a:lnTo>
                          <a:lnTo>
                            <a:pt x="11" y="0"/>
                          </a:lnTo>
                        </a:path>
                      </a:pathLst>
                    </a:custGeom>
                    <a:solidFill>
                      <a:srgbClr val="7F3F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518" name="Freeform 606"/>
                    <p:cNvSpPr>
                      <a:spLocks/>
                    </p:cNvSpPr>
                    <p:nvPr/>
                  </p:nvSpPr>
                  <p:spPr bwMode="auto">
                    <a:xfrm>
                      <a:off x="2888" y="1766"/>
                      <a:ext cx="42" cy="17"/>
                    </a:xfrm>
                    <a:custGeom>
                      <a:avLst/>
                      <a:gdLst>
                        <a:gd name="T0" fmla="*/ 34 w 42"/>
                        <a:gd name="T1" fmla="*/ 4 h 17"/>
                        <a:gd name="T2" fmla="*/ 30 w 42"/>
                        <a:gd name="T3" fmla="*/ 8 h 17"/>
                        <a:gd name="T4" fmla="*/ 0 w 42"/>
                        <a:gd name="T5" fmla="*/ 14 h 17"/>
                        <a:gd name="T6" fmla="*/ 16 w 42"/>
                        <a:gd name="T7" fmla="*/ 12 h 17"/>
                        <a:gd name="T8" fmla="*/ 23 w 42"/>
                        <a:gd name="T9" fmla="*/ 12 h 17"/>
                        <a:gd name="T10" fmla="*/ 31 w 42"/>
                        <a:gd name="T11" fmla="*/ 12 h 17"/>
                        <a:gd name="T12" fmla="*/ 37 w 42"/>
                        <a:gd name="T13" fmla="*/ 13 h 17"/>
                        <a:gd name="T14" fmla="*/ 40 w 42"/>
                        <a:gd name="T15" fmla="*/ 16 h 17"/>
                        <a:gd name="T16" fmla="*/ 41 w 42"/>
                        <a:gd name="T17" fmla="*/ 5 h 17"/>
                        <a:gd name="T18" fmla="*/ 40 w 42"/>
                        <a:gd name="T19" fmla="*/ 2 h 17"/>
                        <a:gd name="T20" fmla="*/ 35 w 42"/>
                        <a:gd name="T21" fmla="*/ 0 h 17"/>
                        <a:gd name="T22" fmla="*/ 34 w 42"/>
                        <a:gd name="T23" fmla="*/ 4 h 1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42" h="17">
                          <a:moveTo>
                            <a:pt x="34" y="4"/>
                          </a:moveTo>
                          <a:lnTo>
                            <a:pt x="30" y="8"/>
                          </a:lnTo>
                          <a:lnTo>
                            <a:pt x="0" y="14"/>
                          </a:lnTo>
                          <a:lnTo>
                            <a:pt x="16" y="12"/>
                          </a:lnTo>
                          <a:lnTo>
                            <a:pt x="23" y="12"/>
                          </a:lnTo>
                          <a:lnTo>
                            <a:pt x="31" y="12"/>
                          </a:lnTo>
                          <a:lnTo>
                            <a:pt x="37" y="13"/>
                          </a:lnTo>
                          <a:lnTo>
                            <a:pt x="40" y="16"/>
                          </a:lnTo>
                          <a:lnTo>
                            <a:pt x="41" y="5"/>
                          </a:lnTo>
                          <a:lnTo>
                            <a:pt x="40" y="2"/>
                          </a:lnTo>
                          <a:lnTo>
                            <a:pt x="35" y="0"/>
                          </a:lnTo>
                          <a:lnTo>
                            <a:pt x="34" y="4"/>
                          </a:lnTo>
                        </a:path>
                      </a:pathLst>
                    </a:custGeom>
                    <a:solidFill>
                      <a:srgbClr val="7F3F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sp>
                <p:nvSpPr>
                  <p:cNvPr id="167519" name="Freeform 607"/>
                  <p:cNvSpPr>
                    <a:spLocks/>
                  </p:cNvSpPr>
                  <p:nvPr/>
                </p:nvSpPr>
                <p:spPr bwMode="auto">
                  <a:xfrm>
                    <a:off x="2853" y="1728"/>
                    <a:ext cx="93" cy="45"/>
                  </a:xfrm>
                  <a:custGeom>
                    <a:avLst/>
                    <a:gdLst>
                      <a:gd name="T0" fmla="*/ 16 w 93"/>
                      <a:gd name="T1" fmla="*/ 4 h 45"/>
                      <a:gd name="T2" fmla="*/ 24 w 93"/>
                      <a:gd name="T3" fmla="*/ 2 h 45"/>
                      <a:gd name="T4" fmla="*/ 31 w 93"/>
                      <a:gd name="T5" fmla="*/ 1 h 45"/>
                      <a:gd name="T6" fmla="*/ 43 w 93"/>
                      <a:gd name="T7" fmla="*/ 0 h 45"/>
                      <a:gd name="T8" fmla="*/ 51 w 93"/>
                      <a:gd name="T9" fmla="*/ 0 h 45"/>
                      <a:gd name="T10" fmla="*/ 59 w 93"/>
                      <a:gd name="T11" fmla="*/ 0 h 45"/>
                      <a:gd name="T12" fmla="*/ 68 w 93"/>
                      <a:gd name="T13" fmla="*/ 1 h 45"/>
                      <a:gd name="T14" fmla="*/ 74 w 93"/>
                      <a:gd name="T15" fmla="*/ 1 h 45"/>
                      <a:gd name="T16" fmla="*/ 80 w 93"/>
                      <a:gd name="T17" fmla="*/ 2 h 45"/>
                      <a:gd name="T18" fmla="*/ 85 w 93"/>
                      <a:gd name="T19" fmla="*/ 4 h 45"/>
                      <a:gd name="T20" fmla="*/ 89 w 93"/>
                      <a:gd name="T21" fmla="*/ 6 h 45"/>
                      <a:gd name="T22" fmla="*/ 89 w 93"/>
                      <a:gd name="T23" fmla="*/ 9 h 45"/>
                      <a:gd name="T24" fmla="*/ 91 w 93"/>
                      <a:gd name="T25" fmla="*/ 13 h 45"/>
                      <a:gd name="T26" fmla="*/ 92 w 93"/>
                      <a:gd name="T27" fmla="*/ 19 h 45"/>
                      <a:gd name="T28" fmla="*/ 91 w 93"/>
                      <a:gd name="T29" fmla="*/ 24 h 45"/>
                      <a:gd name="T30" fmla="*/ 89 w 93"/>
                      <a:gd name="T31" fmla="*/ 29 h 45"/>
                      <a:gd name="T32" fmla="*/ 87 w 93"/>
                      <a:gd name="T33" fmla="*/ 33 h 45"/>
                      <a:gd name="T34" fmla="*/ 84 w 93"/>
                      <a:gd name="T35" fmla="*/ 36 h 45"/>
                      <a:gd name="T36" fmla="*/ 81 w 93"/>
                      <a:gd name="T37" fmla="*/ 39 h 45"/>
                      <a:gd name="T38" fmla="*/ 79 w 93"/>
                      <a:gd name="T39" fmla="*/ 41 h 45"/>
                      <a:gd name="T40" fmla="*/ 76 w 93"/>
                      <a:gd name="T41" fmla="*/ 44 h 45"/>
                      <a:gd name="T42" fmla="*/ 72 w 93"/>
                      <a:gd name="T43" fmla="*/ 44 h 45"/>
                      <a:gd name="T44" fmla="*/ 74 w 93"/>
                      <a:gd name="T45" fmla="*/ 40 h 45"/>
                      <a:gd name="T46" fmla="*/ 72 w 93"/>
                      <a:gd name="T47" fmla="*/ 38 h 45"/>
                      <a:gd name="T48" fmla="*/ 70 w 93"/>
                      <a:gd name="T49" fmla="*/ 36 h 45"/>
                      <a:gd name="T50" fmla="*/ 72 w 93"/>
                      <a:gd name="T51" fmla="*/ 33 h 45"/>
                      <a:gd name="T52" fmla="*/ 74 w 93"/>
                      <a:gd name="T53" fmla="*/ 29 h 45"/>
                      <a:gd name="T54" fmla="*/ 71 w 93"/>
                      <a:gd name="T55" fmla="*/ 28 h 45"/>
                      <a:gd name="T56" fmla="*/ 67 w 93"/>
                      <a:gd name="T57" fmla="*/ 30 h 45"/>
                      <a:gd name="T58" fmla="*/ 64 w 93"/>
                      <a:gd name="T59" fmla="*/ 32 h 45"/>
                      <a:gd name="T60" fmla="*/ 64 w 93"/>
                      <a:gd name="T61" fmla="*/ 28 h 45"/>
                      <a:gd name="T62" fmla="*/ 62 w 93"/>
                      <a:gd name="T63" fmla="*/ 22 h 45"/>
                      <a:gd name="T64" fmla="*/ 62 w 93"/>
                      <a:gd name="T65" fmla="*/ 17 h 45"/>
                      <a:gd name="T66" fmla="*/ 62 w 93"/>
                      <a:gd name="T67" fmla="*/ 14 h 45"/>
                      <a:gd name="T68" fmla="*/ 65 w 93"/>
                      <a:gd name="T69" fmla="*/ 12 h 45"/>
                      <a:gd name="T70" fmla="*/ 58 w 93"/>
                      <a:gd name="T71" fmla="*/ 13 h 45"/>
                      <a:gd name="T72" fmla="*/ 53 w 93"/>
                      <a:gd name="T73" fmla="*/ 14 h 45"/>
                      <a:gd name="T74" fmla="*/ 49 w 93"/>
                      <a:gd name="T75" fmla="*/ 14 h 45"/>
                      <a:gd name="T76" fmla="*/ 39 w 93"/>
                      <a:gd name="T77" fmla="*/ 15 h 45"/>
                      <a:gd name="T78" fmla="*/ 34 w 93"/>
                      <a:gd name="T79" fmla="*/ 16 h 45"/>
                      <a:gd name="T80" fmla="*/ 42 w 93"/>
                      <a:gd name="T81" fmla="*/ 14 h 45"/>
                      <a:gd name="T82" fmla="*/ 37 w 93"/>
                      <a:gd name="T83" fmla="*/ 14 h 45"/>
                      <a:gd name="T84" fmla="*/ 26 w 93"/>
                      <a:gd name="T85" fmla="*/ 14 h 45"/>
                      <a:gd name="T86" fmla="*/ 18 w 93"/>
                      <a:gd name="T87" fmla="*/ 13 h 45"/>
                      <a:gd name="T88" fmla="*/ 9 w 93"/>
                      <a:gd name="T89" fmla="*/ 14 h 45"/>
                      <a:gd name="T90" fmla="*/ 6 w 93"/>
                      <a:gd name="T91" fmla="*/ 17 h 45"/>
                      <a:gd name="T92" fmla="*/ 5 w 93"/>
                      <a:gd name="T93" fmla="*/ 20 h 45"/>
                      <a:gd name="T94" fmla="*/ 3 w 93"/>
                      <a:gd name="T95" fmla="*/ 16 h 45"/>
                      <a:gd name="T96" fmla="*/ 0 w 93"/>
                      <a:gd name="T97" fmla="*/ 11 h 45"/>
                      <a:gd name="T98" fmla="*/ 5 w 93"/>
                      <a:gd name="T99" fmla="*/ 8 h 45"/>
                      <a:gd name="T100" fmla="*/ 10 w 93"/>
                      <a:gd name="T101" fmla="*/ 5 h 45"/>
                      <a:gd name="T102" fmla="*/ 16 w 93"/>
                      <a:gd name="T103" fmla="*/ 4 h 4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</a:cxnLst>
                    <a:rect l="0" t="0" r="r" b="b"/>
                    <a:pathLst>
                      <a:path w="93" h="45">
                        <a:moveTo>
                          <a:pt x="16" y="4"/>
                        </a:moveTo>
                        <a:lnTo>
                          <a:pt x="24" y="2"/>
                        </a:lnTo>
                        <a:lnTo>
                          <a:pt x="31" y="1"/>
                        </a:lnTo>
                        <a:lnTo>
                          <a:pt x="43" y="0"/>
                        </a:lnTo>
                        <a:lnTo>
                          <a:pt x="51" y="0"/>
                        </a:lnTo>
                        <a:lnTo>
                          <a:pt x="59" y="0"/>
                        </a:lnTo>
                        <a:lnTo>
                          <a:pt x="68" y="1"/>
                        </a:lnTo>
                        <a:lnTo>
                          <a:pt x="74" y="1"/>
                        </a:lnTo>
                        <a:lnTo>
                          <a:pt x="80" y="2"/>
                        </a:lnTo>
                        <a:lnTo>
                          <a:pt x="85" y="4"/>
                        </a:lnTo>
                        <a:lnTo>
                          <a:pt x="89" y="6"/>
                        </a:lnTo>
                        <a:lnTo>
                          <a:pt x="89" y="9"/>
                        </a:lnTo>
                        <a:lnTo>
                          <a:pt x="91" y="13"/>
                        </a:lnTo>
                        <a:lnTo>
                          <a:pt x="92" y="19"/>
                        </a:lnTo>
                        <a:lnTo>
                          <a:pt x="91" y="24"/>
                        </a:lnTo>
                        <a:lnTo>
                          <a:pt x="89" y="29"/>
                        </a:lnTo>
                        <a:lnTo>
                          <a:pt x="87" y="33"/>
                        </a:lnTo>
                        <a:lnTo>
                          <a:pt x="84" y="36"/>
                        </a:lnTo>
                        <a:lnTo>
                          <a:pt x="81" y="39"/>
                        </a:lnTo>
                        <a:lnTo>
                          <a:pt x="79" y="41"/>
                        </a:lnTo>
                        <a:lnTo>
                          <a:pt x="76" y="44"/>
                        </a:lnTo>
                        <a:lnTo>
                          <a:pt x="72" y="44"/>
                        </a:lnTo>
                        <a:lnTo>
                          <a:pt x="74" y="40"/>
                        </a:lnTo>
                        <a:lnTo>
                          <a:pt x="72" y="38"/>
                        </a:lnTo>
                        <a:lnTo>
                          <a:pt x="70" y="36"/>
                        </a:lnTo>
                        <a:lnTo>
                          <a:pt x="72" y="33"/>
                        </a:lnTo>
                        <a:lnTo>
                          <a:pt x="74" y="29"/>
                        </a:lnTo>
                        <a:lnTo>
                          <a:pt x="71" y="28"/>
                        </a:lnTo>
                        <a:lnTo>
                          <a:pt x="67" y="30"/>
                        </a:lnTo>
                        <a:lnTo>
                          <a:pt x="64" y="32"/>
                        </a:lnTo>
                        <a:lnTo>
                          <a:pt x="64" y="28"/>
                        </a:lnTo>
                        <a:lnTo>
                          <a:pt x="62" y="22"/>
                        </a:lnTo>
                        <a:lnTo>
                          <a:pt x="62" y="17"/>
                        </a:lnTo>
                        <a:lnTo>
                          <a:pt x="62" y="14"/>
                        </a:lnTo>
                        <a:lnTo>
                          <a:pt x="65" y="12"/>
                        </a:lnTo>
                        <a:lnTo>
                          <a:pt x="58" y="13"/>
                        </a:lnTo>
                        <a:lnTo>
                          <a:pt x="53" y="14"/>
                        </a:lnTo>
                        <a:lnTo>
                          <a:pt x="49" y="14"/>
                        </a:lnTo>
                        <a:lnTo>
                          <a:pt x="39" y="15"/>
                        </a:lnTo>
                        <a:lnTo>
                          <a:pt x="34" y="16"/>
                        </a:lnTo>
                        <a:lnTo>
                          <a:pt x="42" y="14"/>
                        </a:lnTo>
                        <a:lnTo>
                          <a:pt x="37" y="14"/>
                        </a:lnTo>
                        <a:lnTo>
                          <a:pt x="26" y="14"/>
                        </a:lnTo>
                        <a:lnTo>
                          <a:pt x="18" y="13"/>
                        </a:lnTo>
                        <a:lnTo>
                          <a:pt x="9" y="14"/>
                        </a:lnTo>
                        <a:lnTo>
                          <a:pt x="6" y="17"/>
                        </a:lnTo>
                        <a:lnTo>
                          <a:pt x="5" y="20"/>
                        </a:lnTo>
                        <a:lnTo>
                          <a:pt x="3" y="16"/>
                        </a:lnTo>
                        <a:lnTo>
                          <a:pt x="0" y="11"/>
                        </a:lnTo>
                        <a:lnTo>
                          <a:pt x="5" y="8"/>
                        </a:lnTo>
                        <a:lnTo>
                          <a:pt x="10" y="5"/>
                        </a:lnTo>
                        <a:lnTo>
                          <a:pt x="16" y="4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</p:grpSp>
          </p:grpSp>
          <p:grpSp>
            <p:nvGrpSpPr>
              <p:cNvPr id="167520" name="Group 608"/>
              <p:cNvGrpSpPr>
                <a:grpSpLocks/>
              </p:cNvGrpSpPr>
              <p:nvPr/>
            </p:nvGrpSpPr>
            <p:grpSpPr bwMode="auto">
              <a:xfrm>
                <a:off x="2625" y="1739"/>
                <a:ext cx="221" cy="428"/>
                <a:chOff x="2625" y="1739"/>
                <a:chExt cx="221" cy="428"/>
              </a:xfrm>
            </p:grpSpPr>
            <p:grpSp>
              <p:nvGrpSpPr>
                <p:cNvPr id="167521" name="Group 609"/>
                <p:cNvGrpSpPr>
                  <a:grpSpLocks/>
                </p:cNvGrpSpPr>
                <p:nvPr/>
              </p:nvGrpSpPr>
              <p:grpSpPr bwMode="auto">
                <a:xfrm>
                  <a:off x="2674" y="1739"/>
                  <a:ext cx="114" cy="74"/>
                  <a:chOff x="2674" y="1739"/>
                  <a:chExt cx="114" cy="74"/>
                </a:xfrm>
              </p:grpSpPr>
              <p:sp>
                <p:nvSpPr>
                  <p:cNvPr id="167522" name="Freeform 610"/>
                  <p:cNvSpPr>
                    <a:spLocks/>
                  </p:cNvSpPr>
                  <p:nvPr/>
                </p:nvSpPr>
                <p:spPr bwMode="auto">
                  <a:xfrm>
                    <a:off x="2674" y="1739"/>
                    <a:ext cx="114" cy="56"/>
                  </a:xfrm>
                  <a:custGeom>
                    <a:avLst/>
                    <a:gdLst>
                      <a:gd name="T0" fmla="*/ 43 w 114"/>
                      <a:gd name="T1" fmla="*/ 1 h 56"/>
                      <a:gd name="T2" fmla="*/ 30 w 114"/>
                      <a:gd name="T3" fmla="*/ 3 h 56"/>
                      <a:gd name="T4" fmla="*/ 23 w 114"/>
                      <a:gd name="T5" fmla="*/ 6 h 56"/>
                      <a:gd name="T6" fmla="*/ 17 w 114"/>
                      <a:gd name="T7" fmla="*/ 10 h 56"/>
                      <a:gd name="T8" fmla="*/ 11 w 114"/>
                      <a:gd name="T9" fmla="*/ 18 h 56"/>
                      <a:gd name="T10" fmla="*/ 4 w 114"/>
                      <a:gd name="T11" fmla="*/ 29 h 56"/>
                      <a:gd name="T12" fmla="*/ 0 w 114"/>
                      <a:gd name="T13" fmla="*/ 39 h 56"/>
                      <a:gd name="T14" fmla="*/ 1 w 114"/>
                      <a:gd name="T15" fmla="*/ 43 h 56"/>
                      <a:gd name="T16" fmla="*/ 3 w 114"/>
                      <a:gd name="T17" fmla="*/ 48 h 56"/>
                      <a:gd name="T18" fmla="*/ 5 w 114"/>
                      <a:gd name="T19" fmla="*/ 52 h 56"/>
                      <a:gd name="T20" fmla="*/ 5 w 114"/>
                      <a:gd name="T21" fmla="*/ 54 h 56"/>
                      <a:gd name="T22" fmla="*/ 9 w 114"/>
                      <a:gd name="T23" fmla="*/ 54 h 56"/>
                      <a:gd name="T24" fmla="*/ 15 w 114"/>
                      <a:gd name="T25" fmla="*/ 53 h 56"/>
                      <a:gd name="T26" fmla="*/ 23 w 114"/>
                      <a:gd name="T27" fmla="*/ 54 h 56"/>
                      <a:gd name="T28" fmla="*/ 33 w 114"/>
                      <a:gd name="T29" fmla="*/ 55 h 56"/>
                      <a:gd name="T30" fmla="*/ 39 w 114"/>
                      <a:gd name="T31" fmla="*/ 55 h 56"/>
                      <a:gd name="T32" fmla="*/ 39 w 114"/>
                      <a:gd name="T33" fmla="*/ 51 h 56"/>
                      <a:gd name="T34" fmla="*/ 31 w 114"/>
                      <a:gd name="T35" fmla="*/ 44 h 56"/>
                      <a:gd name="T36" fmla="*/ 29 w 114"/>
                      <a:gd name="T37" fmla="*/ 32 h 56"/>
                      <a:gd name="T38" fmla="*/ 31 w 114"/>
                      <a:gd name="T39" fmla="*/ 21 h 56"/>
                      <a:gd name="T40" fmla="*/ 46 w 114"/>
                      <a:gd name="T41" fmla="*/ 14 h 56"/>
                      <a:gd name="T42" fmla="*/ 73 w 114"/>
                      <a:gd name="T43" fmla="*/ 13 h 56"/>
                      <a:gd name="T44" fmla="*/ 86 w 114"/>
                      <a:gd name="T45" fmla="*/ 20 h 56"/>
                      <a:gd name="T46" fmla="*/ 85 w 114"/>
                      <a:gd name="T47" fmla="*/ 43 h 56"/>
                      <a:gd name="T48" fmla="*/ 73 w 114"/>
                      <a:gd name="T49" fmla="*/ 52 h 56"/>
                      <a:gd name="T50" fmla="*/ 73 w 114"/>
                      <a:gd name="T51" fmla="*/ 55 h 56"/>
                      <a:gd name="T52" fmla="*/ 80 w 114"/>
                      <a:gd name="T53" fmla="*/ 55 h 56"/>
                      <a:gd name="T54" fmla="*/ 88 w 114"/>
                      <a:gd name="T55" fmla="*/ 54 h 56"/>
                      <a:gd name="T56" fmla="*/ 96 w 114"/>
                      <a:gd name="T57" fmla="*/ 54 h 56"/>
                      <a:gd name="T58" fmla="*/ 102 w 114"/>
                      <a:gd name="T59" fmla="*/ 54 h 56"/>
                      <a:gd name="T60" fmla="*/ 105 w 114"/>
                      <a:gd name="T61" fmla="*/ 55 h 56"/>
                      <a:gd name="T62" fmla="*/ 106 w 114"/>
                      <a:gd name="T63" fmla="*/ 51 h 56"/>
                      <a:gd name="T64" fmla="*/ 110 w 114"/>
                      <a:gd name="T65" fmla="*/ 46 h 56"/>
                      <a:gd name="T66" fmla="*/ 112 w 114"/>
                      <a:gd name="T67" fmla="*/ 41 h 56"/>
                      <a:gd name="T68" fmla="*/ 113 w 114"/>
                      <a:gd name="T69" fmla="*/ 37 h 56"/>
                      <a:gd name="T70" fmla="*/ 112 w 114"/>
                      <a:gd name="T71" fmla="*/ 32 h 56"/>
                      <a:gd name="T72" fmla="*/ 110 w 114"/>
                      <a:gd name="T73" fmla="*/ 28 h 56"/>
                      <a:gd name="T74" fmla="*/ 108 w 114"/>
                      <a:gd name="T75" fmla="*/ 24 h 56"/>
                      <a:gd name="T76" fmla="*/ 106 w 114"/>
                      <a:gd name="T77" fmla="*/ 20 h 56"/>
                      <a:gd name="T78" fmla="*/ 106 w 114"/>
                      <a:gd name="T79" fmla="*/ 18 h 56"/>
                      <a:gd name="T80" fmla="*/ 104 w 114"/>
                      <a:gd name="T81" fmla="*/ 13 h 56"/>
                      <a:gd name="T82" fmla="*/ 101 w 114"/>
                      <a:gd name="T83" fmla="*/ 9 h 56"/>
                      <a:gd name="T84" fmla="*/ 93 w 114"/>
                      <a:gd name="T85" fmla="*/ 4 h 56"/>
                      <a:gd name="T86" fmla="*/ 81 w 114"/>
                      <a:gd name="T87" fmla="*/ 1 h 56"/>
                      <a:gd name="T88" fmla="*/ 69 w 114"/>
                      <a:gd name="T89" fmla="*/ 0 h 56"/>
                      <a:gd name="T90" fmla="*/ 59 w 114"/>
                      <a:gd name="T91" fmla="*/ 0 h 56"/>
                      <a:gd name="T92" fmla="*/ 43 w 114"/>
                      <a:gd name="T93" fmla="*/ 1 h 5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</a:cxnLst>
                    <a:rect l="0" t="0" r="r" b="b"/>
                    <a:pathLst>
                      <a:path w="114" h="56">
                        <a:moveTo>
                          <a:pt x="43" y="1"/>
                        </a:moveTo>
                        <a:lnTo>
                          <a:pt x="30" y="3"/>
                        </a:lnTo>
                        <a:lnTo>
                          <a:pt x="23" y="6"/>
                        </a:lnTo>
                        <a:lnTo>
                          <a:pt x="17" y="10"/>
                        </a:lnTo>
                        <a:lnTo>
                          <a:pt x="11" y="18"/>
                        </a:lnTo>
                        <a:lnTo>
                          <a:pt x="4" y="29"/>
                        </a:lnTo>
                        <a:lnTo>
                          <a:pt x="0" y="39"/>
                        </a:lnTo>
                        <a:lnTo>
                          <a:pt x="1" y="43"/>
                        </a:lnTo>
                        <a:lnTo>
                          <a:pt x="3" y="48"/>
                        </a:lnTo>
                        <a:lnTo>
                          <a:pt x="5" y="52"/>
                        </a:lnTo>
                        <a:lnTo>
                          <a:pt x="5" y="54"/>
                        </a:lnTo>
                        <a:lnTo>
                          <a:pt x="9" y="54"/>
                        </a:lnTo>
                        <a:lnTo>
                          <a:pt x="15" y="53"/>
                        </a:lnTo>
                        <a:lnTo>
                          <a:pt x="23" y="54"/>
                        </a:lnTo>
                        <a:lnTo>
                          <a:pt x="33" y="55"/>
                        </a:lnTo>
                        <a:lnTo>
                          <a:pt x="39" y="55"/>
                        </a:lnTo>
                        <a:lnTo>
                          <a:pt x="39" y="51"/>
                        </a:lnTo>
                        <a:lnTo>
                          <a:pt x="31" y="44"/>
                        </a:lnTo>
                        <a:lnTo>
                          <a:pt x="29" y="32"/>
                        </a:lnTo>
                        <a:lnTo>
                          <a:pt x="31" y="21"/>
                        </a:lnTo>
                        <a:lnTo>
                          <a:pt x="46" y="14"/>
                        </a:lnTo>
                        <a:lnTo>
                          <a:pt x="73" y="13"/>
                        </a:lnTo>
                        <a:lnTo>
                          <a:pt x="86" y="20"/>
                        </a:lnTo>
                        <a:lnTo>
                          <a:pt x="85" y="43"/>
                        </a:lnTo>
                        <a:lnTo>
                          <a:pt x="73" y="52"/>
                        </a:lnTo>
                        <a:lnTo>
                          <a:pt x="73" y="55"/>
                        </a:lnTo>
                        <a:lnTo>
                          <a:pt x="80" y="55"/>
                        </a:lnTo>
                        <a:lnTo>
                          <a:pt x="88" y="54"/>
                        </a:lnTo>
                        <a:lnTo>
                          <a:pt x="96" y="54"/>
                        </a:lnTo>
                        <a:lnTo>
                          <a:pt x="102" y="54"/>
                        </a:lnTo>
                        <a:lnTo>
                          <a:pt x="105" y="55"/>
                        </a:lnTo>
                        <a:lnTo>
                          <a:pt x="106" y="51"/>
                        </a:lnTo>
                        <a:lnTo>
                          <a:pt x="110" y="46"/>
                        </a:lnTo>
                        <a:lnTo>
                          <a:pt x="112" y="41"/>
                        </a:lnTo>
                        <a:lnTo>
                          <a:pt x="113" y="37"/>
                        </a:lnTo>
                        <a:lnTo>
                          <a:pt x="112" y="32"/>
                        </a:lnTo>
                        <a:lnTo>
                          <a:pt x="110" y="28"/>
                        </a:lnTo>
                        <a:lnTo>
                          <a:pt x="108" y="24"/>
                        </a:lnTo>
                        <a:lnTo>
                          <a:pt x="106" y="20"/>
                        </a:lnTo>
                        <a:lnTo>
                          <a:pt x="106" y="18"/>
                        </a:lnTo>
                        <a:lnTo>
                          <a:pt x="104" y="13"/>
                        </a:lnTo>
                        <a:lnTo>
                          <a:pt x="101" y="9"/>
                        </a:lnTo>
                        <a:lnTo>
                          <a:pt x="93" y="4"/>
                        </a:lnTo>
                        <a:lnTo>
                          <a:pt x="81" y="1"/>
                        </a:lnTo>
                        <a:lnTo>
                          <a:pt x="69" y="0"/>
                        </a:lnTo>
                        <a:lnTo>
                          <a:pt x="59" y="0"/>
                        </a:lnTo>
                        <a:lnTo>
                          <a:pt x="43" y="1"/>
                        </a:lnTo>
                      </a:path>
                    </a:pathLst>
                  </a:custGeom>
                  <a:solidFill>
                    <a:srgbClr val="BF3F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523" name="Freeform 611"/>
                  <p:cNvSpPr>
                    <a:spLocks/>
                  </p:cNvSpPr>
                  <p:nvPr/>
                </p:nvSpPr>
                <p:spPr bwMode="auto">
                  <a:xfrm>
                    <a:off x="2700" y="1749"/>
                    <a:ext cx="65" cy="64"/>
                  </a:xfrm>
                  <a:custGeom>
                    <a:avLst/>
                    <a:gdLst>
                      <a:gd name="T0" fmla="*/ 6 w 65"/>
                      <a:gd name="T1" fmla="*/ 7 h 64"/>
                      <a:gd name="T2" fmla="*/ 2 w 65"/>
                      <a:gd name="T3" fmla="*/ 11 h 64"/>
                      <a:gd name="T4" fmla="*/ 1 w 65"/>
                      <a:gd name="T5" fmla="*/ 16 h 64"/>
                      <a:gd name="T6" fmla="*/ 0 w 65"/>
                      <a:gd name="T7" fmla="*/ 22 h 64"/>
                      <a:gd name="T8" fmla="*/ 1 w 65"/>
                      <a:gd name="T9" fmla="*/ 26 h 64"/>
                      <a:gd name="T10" fmla="*/ 2 w 65"/>
                      <a:gd name="T11" fmla="*/ 30 h 64"/>
                      <a:gd name="T12" fmla="*/ 14 w 65"/>
                      <a:gd name="T13" fmla="*/ 43 h 64"/>
                      <a:gd name="T14" fmla="*/ 14 w 65"/>
                      <a:gd name="T15" fmla="*/ 55 h 64"/>
                      <a:gd name="T16" fmla="*/ 33 w 65"/>
                      <a:gd name="T17" fmla="*/ 63 h 64"/>
                      <a:gd name="T18" fmla="*/ 48 w 65"/>
                      <a:gd name="T19" fmla="*/ 54 h 64"/>
                      <a:gd name="T20" fmla="*/ 48 w 65"/>
                      <a:gd name="T21" fmla="*/ 43 h 64"/>
                      <a:gd name="T22" fmla="*/ 61 w 65"/>
                      <a:gd name="T23" fmla="*/ 33 h 64"/>
                      <a:gd name="T24" fmla="*/ 63 w 65"/>
                      <a:gd name="T25" fmla="*/ 26 h 64"/>
                      <a:gd name="T26" fmla="*/ 64 w 65"/>
                      <a:gd name="T27" fmla="*/ 22 h 64"/>
                      <a:gd name="T28" fmla="*/ 63 w 65"/>
                      <a:gd name="T29" fmla="*/ 17 h 64"/>
                      <a:gd name="T30" fmla="*/ 63 w 65"/>
                      <a:gd name="T31" fmla="*/ 13 h 64"/>
                      <a:gd name="T32" fmla="*/ 61 w 65"/>
                      <a:gd name="T33" fmla="*/ 9 h 64"/>
                      <a:gd name="T34" fmla="*/ 56 w 65"/>
                      <a:gd name="T35" fmla="*/ 4 h 64"/>
                      <a:gd name="T36" fmla="*/ 50 w 65"/>
                      <a:gd name="T37" fmla="*/ 2 h 64"/>
                      <a:gd name="T38" fmla="*/ 40 w 65"/>
                      <a:gd name="T39" fmla="*/ 1 h 64"/>
                      <a:gd name="T40" fmla="*/ 29 w 65"/>
                      <a:gd name="T41" fmla="*/ 0 h 64"/>
                      <a:gd name="T42" fmla="*/ 20 w 65"/>
                      <a:gd name="T43" fmla="*/ 1 h 64"/>
                      <a:gd name="T44" fmla="*/ 12 w 65"/>
                      <a:gd name="T45" fmla="*/ 3 h 64"/>
                      <a:gd name="T46" fmla="*/ 6 w 65"/>
                      <a:gd name="T47" fmla="*/ 7 h 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</a:cxnLst>
                    <a:rect l="0" t="0" r="r" b="b"/>
                    <a:pathLst>
                      <a:path w="65" h="64">
                        <a:moveTo>
                          <a:pt x="6" y="7"/>
                        </a:moveTo>
                        <a:lnTo>
                          <a:pt x="2" y="11"/>
                        </a:lnTo>
                        <a:lnTo>
                          <a:pt x="1" y="16"/>
                        </a:lnTo>
                        <a:lnTo>
                          <a:pt x="0" y="22"/>
                        </a:lnTo>
                        <a:lnTo>
                          <a:pt x="1" y="26"/>
                        </a:lnTo>
                        <a:lnTo>
                          <a:pt x="2" y="30"/>
                        </a:lnTo>
                        <a:lnTo>
                          <a:pt x="14" y="43"/>
                        </a:lnTo>
                        <a:lnTo>
                          <a:pt x="14" y="55"/>
                        </a:lnTo>
                        <a:lnTo>
                          <a:pt x="33" y="63"/>
                        </a:lnTo>
                        <a:lnTo>
                          <a:pt x="48" y="54"/>
                        </a:lnTo>
                        <a:lnTo>
                          <a:pt x="48" y="43"/>
                        </a:lnTo>
                        <a:lnTo>
                          <a:pt x="61" y="33"/>
                        </a:lnTo>
                        <a:lnTo>
                          <a:pt x="63" y="26"/>
                        </a:lnTo>
                        <a:lnTo>
                          <a:pt x="64" y="22"/>
                        </a:lnTo>
                        <a:lnTo>
                          <a:pt x="63" y="17"/>
                        </a:lnTo>
                        <a:lnTo>
                          <a:pt x="63" y="13"/>
                        </a:lnTo>
                        <a:lnTo>
                          <a:pt x="61" y="9"/>
                        </a:lnTo>
                        <a:lnTo>
                          <a:pt x="56" y="4"/>
                        </a:lnTo>
                        <a:lnTo>
                          <a:pt x="50" y="2"/>
                        </a:lnTo>
                        <a:lnTo>
                          <a:pt x="40" y="1"/>
                        </a:lnTo>
                        <a:lnTo>
                          <a:pt x="29" y="0"/>
                        </a:lnTo>
                        <a:lnTo>
                          <a:pt x="20" y="1"/>
                        </a:lnTo>
                        <a:lnTo>
                          <a:pt x="12" y="3"/>
                        </a:lnTo>
                        <a:lnTo>
                          <a:pt x="6" y="7"/>
                        </a:lnTo>
                      </a:path>
                    </a:pathLst>
                  </a:custGeom>
                  <a:solidFill>
                    <a:srgbClr val="FF7F7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grpSp>
                <p:nvGrpSpPr>
                  <p:cNvPr id="167524" name="Group 612"/>
                  <p:cNvGrpSpPr>
                    <a:grpSpLocks/>
                  </p:cNvGrpSpPr>
                  <p:nvPr/>
                </p:nvGrpSpPr>
                <p:grpSpPr bwMode="auto">
                  <a:xfrm>
                    <a:off x="2694" y="1778"/>
                    <a:ext cx="76" cy="5"/>
                    <a:chOff x="2694" y="1778"/>
                    <a:chExt cx="76" cy="5"/>
                  </a:xfrm>
                </p:grpSpPr>
                <p:grpSp>
                  <p:nvGrpSpPr>
                    <p:cNvPr id="167525" name="Group 61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94" y="1778"/>
                      <a:ext cx="6" cy="5"/>
                      <a:chOff x="2694" y="1778"/>
                      <a:chExt cx="6" cy="5"/>
                    </a:xfrm>
                  </p:grpSpPr>
                  <p:sp>
                    <p:nvSpPr>
                      <p:cNvPr id="167526" name="Oval 61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94" y="1778"/>
                        <a:ext cx="6" cy="5"/>
                      </a:xfrm>
                      <a:prstGeom prst="ellipse">
                        <a:avLst/>
                      </a:prstGeom>
                      <a:solidFill>
                        <a:srgbClr val="5F009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527" name="Oval 61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95" y="1778"/>
                        <a:ext cx="4" cy="4"/>
                      </a:xfrm>
                      <a:prstGeom prst="ellipse">
                        <a:avLst/>
                      </a:prstGeom>
                      <a:solidFill>
                        <a:srgbClr val="BF5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528" name="Group 61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762" y="1778"/>
                      <a:ext cx="8" cy="5"/>
                      <a:chOff x="2762" y="1778"/>
                      <a:chExt cx="8" cy="5"/>
                    </a:xfrm>
                  </p:grpSpPr>
                  <p:sp>
                    <p:nvSpPr>
                      <p:cNvPr id="167529" name="Oval 6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2" y="1778"/>
                        <a:ext cx="8" cy="5"/>
                      </a:xfrm>
                      <a:prstGeom prst="ellipse">
                        <a:avLst/>
                      </a:prstGeom>
                      <a:solidFill>
                        <a:srgbClr val="5F009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530" name="Oval 6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764" y="1778"/>
                        <a:ext cx="3" cy="4"/>
                      </a:xfrm>
                      <a:prstGeom prst="ellipse">
                        <a:avLst/>
                      </a:prstGeom>
                      <a:solidFill>
                        <a:srgbClr val="BF5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</p:grpSp>
            </p:grpSp>
            <p:grpSp>
              <p:nvGrpSpPr>
                <p:cNvPr id="167531" name="Group 619"/>
                <p:cNvGrpSpPr>
                  <a:grpSpLocks/>
                </p:cNvGrpSpPr>
                <p:nvPr/>
              </p:nvGrpSpPr>
              <p:grpSpPr bwMode="auto">
                <a:xfrm>
                  <a:off x="2662" y="1947"/>
                  <a:ext cx="180" cy="203"/>
                  <a:chOff x="2662" y="1947"/>
                  <a:chExt cx="180" cy="203"/>
                </a:xfrm>
              </p:grpSpPr>
              <p:grpSp>
                <p:nvGrpSpPr>
                  <p:cNvPr id="167532" name="Group 620"/>
                  <p:cNvGrpSpPr>
                    <a:grpSpLocks/>
                  </p:cNvGrpSpPr>
                  <p:nvPr/>
                </p:nvGrpSpPr>
                <p:grpSpPr bwMode="auto">
                  <a:xfrm>
                    <a:off x="2662" y="1947"/>
                    <a:ext cx="180" cy="203"/>
                    <a:chOff x="2662" y="1947"/>
                    <a:chExt cx="180" cy="203"/>
                  </a:xfrm>
                </p:grpSpPr>
                <p:sp>
                  <p:nvSpPr>
                    <p:cNvPr id="167533" name="Freeform 621"/>
                    <p:cNvSpPr>
                      <a:spLocks/>
                    </p:cNvSpPr>
                    <p:nvPr/>
                  </p:nvSpPr>
                  <p:spPr bwMode="auto">
                    <a:xfrm>
                      <a:off x="2662" y="1990"/>
                      <a:ext cx="128" cy="160"/>
                    </a:xfrm>
                    <a:custGeom>
                      <a:avLst/>
                      <a:gdLst>
                        <a:gd name="T0" fmla="*/ 23 w 128"/>
                        <a:gd name="T1" fmla="*/ 3 h 160"/>
                        <a:gd name="T2" fmla="*/ 24 w 128"/>
                        <a:gd name="T3" fmla="*/ 49 h 160"/>
                        <a:gd name="T4" fmla="*/ 24 w 128"/>
                        <a:gd name="T5" fmla="*/ 88 h 160"/>
                        <a:gd name="T6" fmla="*/ 29 w 128"/>
                        <a:gd name="T7" fmla="*/ 125 h 160"/>
                        <a:gd name="T8" fmla="*/ 15 w 128"/>
                        <a:gd name="T9" fmla="*/ 141 h 160"/>
                        <a:gd name="T10" fmla="*/ 3 w 128"/>
                        <a:gd name="T11" fmla="*/ 152 h 160"/>
                        <a:gd name="T12" fmla="*/ 0 w 128"/>
                        <a:gd name="T13" fmla="*/ 155 h 160"/>
                        <a:gd name="T14" fmla="*/ 5 w 128"/>
                        <a:gd name="T15" fmla="*/ 159 h 160"/>
                        <a:gd name="T16" fmla="*/ 28 w 128"/>
                        <a:gd name="T17" fmla="*/ 158 h 160"/>
                        <a:gd name="T18" fmla="*/ 48 w 128"/>
                        <a:gd name="T19" fmla="*/ 137 h 160"/>
                        <a:gd name="T20" fmla="*/ 50 w 128"/>
                        <a:gd name="T21" fmla="*/ 124 h 160"/>
                        <a:gd name="T22" fmla="*/ 65 w 128"/>
                        <a:gd name="T23" fmla="*/ 80 h 160"/>
                        <a:gd name="T24" fmla="*/ 67 w 128"/>
                        <a:gd name="T25" fmla="*/ 70 h 160"/>
                        <a:gd name="T26" fmla="*/ 66 w 128"/>
                        <a:gd name="T27" fmla="*/ 90 h 160"/>
                        <a:gd name="T28" fmla="*/ 73 w 128"/>
                        <a:gd name="T29" fmla="*/ 120 h 160"/>
                        <a:gd name="T30" fmla="*/ 71 w 128"/>
                        <a:gd name="T31" fmla="*/ 133 h 160"/>
                        <a:gd name="T32" fmla="*/ 81 w 128"/>
                        <a:gd name="T33" fmla="*/ 147 h 160"/>
                        <a:gd name="T34" fmla="*/ 94 w 128"/>
                        <a:gd name="T35" fmla="*/ 157 h 160"/>
                        <a:gd name="T36" fmla="*/ 115 w 128"/>
                        <a:gd name="T37" fmla="*/ 157 h 160"/>
                        <a:gd name="T38" fmla="*/ 121 w 128"/>
                        <a:gd name="T39" fmla="*/ 154 h 160"/>
                        <a:gd name="T40" fmla="*/ 99 w 128"/>
                        <a:gd name="T41" fmla="*/ 133 h 160"/>
                        <a:gd name="T42" fmla="*/ 97 w 128"/>
                        <a:gd name="T43" fmla="*/ 123 h 160"/>
                        <a:gd name="T44" fmla="*/ 101 w 128"/>
                        <a:gd name="T45" fmla="*/ 102 h 160"/>
                        <a:gd name="T46" fmla="*/ 109 w 128"/>
                        <a:gd name="T47" fmla="*/ 67 h 160"/>
                        <a:gd name="T48" fmla="*/ 127 w 128"/>
                        <a:gd name="T49" fmla="*/ 0 h 160"/>
                        <a:gd name="T50" fmla="*/ 23 w 128"/>
                        <a:gd name="T51" fmla="*/ 3 h 16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</a:cxnLst>
                      <a:rect l="0" t="0" r="r" b="b"/>
                      <a:pathLst>
                        <a:path w="128" h="160">
                          <a:moveTo>
                            <a:pt x="23" y="3"/>
                          </a:moveTo>
                          <a:lnTo>
                            <a:pt x="24" y="49"/>
                          </a:lnTo>
                          <a:lnTo>
                            <a:pt x="24" y="88"/>
                          </a:lnTo>
                          <a:lnTo>
                            <a:pt x="29" y="125"/>
                          </a:lnTo>
                          <a:lnTo>
                            <a:pt x="15" y="141"/>
                          </a:lnTo>
                          <a:lnTo>
                            <a:pt x="3" y="152"/>
                          </a:lnTo>
                          <a:lnTo>
                            <a:pt x="0" y="155"/>
                          </a:lnTo>
                          <a:lnTo>
                            <a:pt x="5" y="159"/>
                          </a:lnTo>
                          <a:lnTo>
                            <a:pt x="28" y="158"/>
                          </a:lnTo>
                          <a:lnTo>
                            <a:pt x="48" y="137"/>
                          </a:lnTo>
                          <a:lnTo>
                            <a:pt x="50" y="124"/>
                          </a:lnTo>
                          <a:lnTo>
                            <a:pt x="65" y="80"/>
                          </a:lnTo>
                          <a:lnTo>
                            <a:pt x="67" y="70"/>
                          </a:lnTo>
                          <a:lnTo>
                            <a:pt x="66" y="90"/>
                          </a:lnTo>
                          <a:lnTo>
                            <a:pt x="73" y="120"/>
                          </a:lnTo>
                          <a:lnTo>
                            <a:pt x="71" y="133"/>
                          </a:lnTo>
                          <a:lnTo>
                            <a:pt x="81" y="147"/>
                          </a:lnTo>
                          <a:lnTo>
                            <a:pt x="94" y="157"/>
                          </a:lnTo>
                          <a:lnTo>
                            <a:pt x="115" y="157"/>
                          </a:lnTo>
                          <a:lnTo>
                            <a:pt x="121" y="154"/>
                          </a:lnTo>
                          <a:lnTo>
                            <a:pt x="99" y="133"/>
                          </a:lnTo>
                          <a:lnTo>
                            <a:pt x="97" y="123"/>
                          </a:lnTo>
                          <a:lnTo>
                            <a:pt x="101" y="102"/>
                          </a:lnTo>
                          <a:lnTo>
                            <a:pt x="109" y="67"/>
                          </a:lnTo>
                          <a:lnTo>
                            <a:pt x="127" y="0"/>
                          </a:lnTo>
                          <a:lnTo>
                            <a:pt x="23" y="3"/>
                          </a:lnTo>
                        </a:path>
                      </a:pathLst>
                    </a:custGeom>
                    <a:solidFill>
                      <a:srgbClr val="FF7F3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534" name="Freeform 622"/>
                    <p:cNvSpPr>
                      <a:spLocks/>
                    </p:cNvSpPr>
                    <p:nvPr/>
                  </p:nvSpPr>
                  <p:spPr bwMode="auto">
                    <a:xfrm>
                      <a:off x="2816" y="1947"/>
                      <a:ext cx="26" cy="17"/>
                    </a:xfrm>
                    <a:custGeom>
                      <a:avLst/>
                      <a:gdLst>
                        <a:gd name="T0" fmla="*/ 25 w 26"/>
                        <a:gd name="T1" fmla="*/ 0 h 17"/>
                        <a:gd name="T2" fmla="*/ 25 w 26"/>
                        <a:gd name="T3" fmla="*/ 8 h 17"/>
                        <a:gd name="T4" fmla="*/ 0 w 26"/>
                        <a:gd name="T5" fmla="*/ 16 h 17"/>
                        <a:gd name="T6" fmla="*/ 11 w 26"/>
                        <a:gd name="T7" fmla="*/ 1 h 17"/>
                        <a:gd name="T8" fmla="*/ 25 w 26"/>
                        <a:gd name="T9" fmla="*/ 0 h 1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26" h="17">
                          <a:moveTo>
                            <a:pt x="25" y="0"/>
                          </a:moveTo>
                          <a:lnTo>
                            <a:pt x="25" y="8"/>
                          </a:lnTo>
                          <a:lnTo>
                            <a:pt x="0" y="16"/>
                          </a:lnTo>
                          <a:lnTo>
                            <a:pt x="11" y="1"/>
                          </a:lnTo>
                          <a:lnTo>
                            <a:pt x="25" y="0"/>
                          </a:lnTo>
                        </a:path>
                      </a:pathLst>
                    </a:custGeom>
                    <a:solidFill>
                      <a:srgbClr val="FF7F3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sp>
                <p:nvSpPr>
                  <p:cNvPr id="167535" name="Freeform 623"/>
                  <p:cNvSpPr>
                    <a:spLocks/>
                  </p:cNvSpPr>
                  <p:nvPr/>
                </p:nvSpPr>
                <p:spPr bwMode="auto">
                  <a:xfrm>
                    <a:off x="2731" y="1990"/>
                    <a:ext cx="11" cy="73"/>
                  </a:xfrm>
                  <a:custGeom>
                    <a:avLst/>
                    <a:gdLst>
                      <a:gd name="T0" fmla="*/ 10 w 11"/>
                      <a:gd name="T1" fmla="*/ 0 h 73"/>
                      <a:gd name="T2" fmla="*/ 10 w 11"/>
                      <a:gd name="T3" fmla="*/ 24 h 73"/>
                      <a:gd name="T4" fmla="*/ 8 w 11"/>
                      <a:gd name="T5" fmla="*/ 38 h 73"/>
                      <a:gd name="T6" fmla="*/ 6 w 11"/>
                      <a:gd name="T7" fmla="*/ 54 h 73"/>
                      <a:gd name="T8" fmla="*/ 0 w 11"/>
                      <a:gd name="T9" fmla="*/ 68 h 73"/>
                      <a:gd name="T10" fmla="*/ 1 w 11"/>
                      <a:gd name="T11" fmla="*/ 72 h 73"/>
                      <a:gd name="T12" fmla="*/ 10 w 11"/>
                      <a:gd name="T13" fmla="*/ 0 h 7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11" h="73">
                        <a:moveTo>
                          <a:pt x="10" y="0"/>
                        </a:moveTo>
                        <a:lnTo>
                          <a:pt x="10" y="24"/>
                        </a:lnTo>
                        <a:lnTo>
                          <a:pt x="8" y="38"/>
                        </a:lnTo>
                        <a:lnTo>
                          <a:pt x="6" y="54"/>
                        </a:lnTo>
                        <a:lnTo>
                          <a:pt x="0" y="68"/>
                        </a:lnTo>
                        <a:lnTo>
                          <a:pt x="1" y="72"/>
                        </a:lnTo>
                        <a:lnTo>
                          <a:pt x="10" y="0"/>
                        </a:lnTo>
                      </a:path>
                    </a:pathLst>
                  </a:custGeom>
                  <a:solidFill>
                    <a:srgbClr val="FF5F1F"/>
                  </a:solidFill>
                  <a:ln w="12700" cap="rnd" cmpd="sng">
                    <a:solidFill>
                      <a:srgbClr val="FF5F1F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167536" name="Group 624"/>
                <p:cNvGrpSpPr>
                  <a:grpSpLocks/>
                </p:cNvGrpSpPr>
                <p:nvPr/>
              </p:nvGrpSpPr>
              <p:grpSpPr bwMode="auto">
                <a:xfrm>
                  <a:off x="2625" y="1804"/>
                  <a:ext cx="221" cy="189"/>
                  <a:chOff x="2625" y="1804"/>
                  <a:chExt cx="221" cy="189"/>
                </a:xfrm>
              </p:grpSpPr>
              <p:sp>
                <p:nvSpPr>
                  <p:cNvPr id="167537" name="Freeform 625"/>
                  <p:cNvSpPr>
                    <a:spLocks/>
                  </p:cNvSpPr>
                  <p:nvPr/>
                </p:nvSpPr>
                <p:spPr bwMode="auto">
                  <a:xfrm>
                    <a:off x="2625" y="1804"/>
                    <a:ext cx="221" cy="189"/>
                  </a:xfrm>
                  <a:custGeom>
                    <a:avLst/>
                    <a:gdLst>
                      <a:gd name="T0" fmla="*/ 87 w 221"/>
                      <a:gd name="T1" fmla="*/ 1 h 189"/>
                      <a:gd name="T2" fmla="*/ 19 w 221"/>
                      <a:gd name="T3" fmla="*/ 19 h 189"/>
                      <a:gd name="T4" fmla="*/ 8 w 221"/>
                      <a:gd name="T5" fmla="*/ 27 h 189"/>
                      <a:gd name="T6" fmla="*/ 0 w 221"/>
                      <a:gd name="T7" fmla="*/ 98 h 189"/>
                      <a:gd name="T8" fmla="*/ 3 w 221"/>
                      <a:gd name="T9" fmla="*/ 115 h 189"/>
                      <a:gd name="T10" fmla="*/ 30 w 221"/>
                      <a:gd name="T11" fmla="*/ 113 h 189"/>
                      <a:gd name="T12" fmla="*/ 28 w 221"/>
                      <a:gd name="T13" fmla="*/ 154 h 189"/>
                      <a:gd name="T14" fmla="*/ 41 w 221"/>
                      <a:gd name="T15" fmla="*/ 154 h 189"/>
                      <a:gd name="T16" fmla="*/ 53 w 221"/>
                      <a:gd name="T17" fmla="*/ 187 h 189"/>
                      <a:gd name="T18" fmla="*/ 99 w 221"/>
                      <a:gd name="T19" fmla="*/ 187 h 189"/>
                      <a:gd name="T20" fmla="*/ 138 w 221"/>
                      <a:gd name="T21" fmla="*/ 185 h 189"/>
                      <a:gd name="T22" fmla="*/ 165 w 221"/>
                      <a:gd name="T23" fmla="*/ 188 h 189"/>
                      <a:gd name="T24" fmla="*/ 203 w 221"/>
                      <a:gd name="T25" fmla="*/ 141 h 189"/>
                      <a:gd name="T26" fmla="*/ 220 w 221"/>
                      <a:gd name="T27" fmla="*/ 141 h 189"/>
                      <a:gd name="T28" fmla="*/ 204 w 221"/>
                      <a:gd name="T29" fmla="*/ 75 h 189"/>
                      <a:gd name="T30" fmla="*/ 203 w 221"/>
                      <a:gd name="T31" fmla="*/ 24 h 189"/>
                      <a:gd name="T32" fmla="*/ 194 w 221"/>
                      <a:gd name="T33" fmla="*/ 18 h 189"/>
                      <a:gd name="T34" fmla="*/ 121 w 221"/>
                      <a:gd name="T35" fmla="*/ 0 h 189"/>
                      <a:gd name="T36" fmla="*/ 107 w 221"/>
                      <a:gd name="T37" fmla="*/ 8 h 189"/>
                      <a:gd name="T38" fmla="*/ 87 w 221"/>
                      <a:gd name="T39" fmla="*/ 1 h 18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</a:cxnLst>
                    <a:rect l="0" t="0" r="r" b="b"/>
                    <a:pathLst>
                      <a:path w="221" h="189">
                        <a:moveTo>
                          <a:pt x="87" y="1"/>
                        </a:moveTo>
                        <a:lnTo>
                          <a:pt x="19" y="19"/>
                        </a:lnTo>
                        <a:lnTo>
                          <a:pt x="8" y="27"/>
                        </a:lnTo>
                        <a:lnTo>
                          <a:pt x="0" y="98"/>
                        </a:lnTo>
                        <a:lnTo>
                          <a:pt x="3" y="115"/>
                        </a:lnTo>
                        <a:lnTo>
                          <a:pt x="30" y="113"/>
                        </a:lnTo>
                        <a:lnTo>
                          <a:pt x="28" y="154"/>
                        </a:lnTo>
                        <a:lnTo>
                          <a:pt x="41" y="154"/>
                        </a:lnTo>
                        <a:lnTo>
                          <a:pt x="53" y="187"/>
                        </a:lnTo>
                        <a:lnTo>
                          <a:pt x="99" y="187"/>
                        </a:lnTo>
                        <a:lnTo>
                          <a:pt x="138" y="185"/>
                        </a:lnTo>
                        <a:lnTo>
                          <a:pt x="165" y="188"/>
                        </a:lnTo>
                        <a:lnTo>
                          <a:pt x="203" y="141"/>
                        </a:lnTo>
                        <a:lnTo>
                          <a:pt x="220" y="141"/>
                        </a:lnTo>
                        <a:lnTo>
                          <a:pt x="204" y="75"/>
                        </a:lnTo>
                        <a:lnTo>
                          <a:pt x="203" y="24"/>
                        </a:lnTo>
                        <a:lnTo>
                          <a:pt x="194" y="18"/>
                        </a:lnTo>
                        <a:lnTo>
                          <a:pt x="121" y="0"/>
                        </a:lnTo>
                        <a:lnTo>
                          <a:pt x="107" y="8"/>
                        </a:lnTo>
                        <a:lnTo>
                          <a:pt x="87" y="1"/>
                        </a:lnTo>
                      </a:path>
                    </a:pathLst>
                  </a:custGeom>
                  <a:solidFill>
                    <a:srgbClr val="5F009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grpSp>
                <p:nvGrpSpPr>
                  <p:cNvPr id="167538" name="Group 626"/>
                  <p:cNvGrpSpPr>
                    <a:grpSpLocks/>
                  </p:cNvGrpSpPr>
                  <p:nvPr/>
                </p:nvGrpSpPr>
                <p:grpSpPr bwMode="auto">
                  <a:xfrm>
                    <a:off x="2655" y="1842"/>
                    <a:ext cx="135" cy="121"/>
                    <a:chOff x="2655" y="1842"/>
                    <a:chExt cx="135" cy="121"/>
                  </a:xfrm>
                </p:grpSpPr>
                <p:grpSp>
                  <p:nvGrpSpPr>
                    <p:cNvPr id="167539" name="Group 62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60" y="1897"/>
                      <a:ext cx="100" cy="66"/>
                      <a:chOff x="2660" y="1897"/>
                      <a:chExt cx="100" cy="66"/>
                    </a:xfrm>
                  </p:grpSpPr>
                  <p:sp>
                    <p:nvSpPr>
                      <p:cNvPr id="167540" name="Freeform 62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72" y="1897"/>
                        <a:ext cx="88" cy="66"/>
                      </a:xfrm>
                      <a:custGeom>
                        <a:avLst/>
                        <a:gdLst>
                          <a:gd name="T0" fmla="*/ 0 w 88"/>
                          <a:gd name="T1" fmla="*/ 65 h 66"/>
                          <a:gd name="T2" fmla="*/ 85 w 88"/>
                          <a:gd name="T3" fmla="*/ 62 h 66"/>
                          <a:gd name="T4" fmla="*/ 87 w 88"/>
                          <a:gd name="T5" fmla="*/ 0 h 6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88" h="66">
                            <a:moveTo>
                              <a:pt x="0" y="65"/>
                            </a:moveTo>
                            <a:lnTo>
                              <a:pt x="85" y="62"/>
                            </a:lnTo>
                            <a:lnTo>
                              <a:pt x="87" y="0"/>
                            </a:lnTo>
                          </a:path>
                        </a:pathLst>
                      </a:custGeom>
                      <a:noFill/>
                      <a:ln w="12700" cap="rnd" cmpd="sng">
                        <a:solidFill>
                          <a:srgbClr val="9F3FDF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541" name="Freeform 62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60" y="1904"/>
                        <a:ext cx="98" cy="18"/>
                      </a:xfrm>
                      <a:custGeom>
                        <a:avLst/>
                        <a:gdLst>
                          <a:gd name="T0" fmla="*/ 0 w 98"/>
                          <a:gd name="T1" fmla="*/ 17 h 18"/>
                          <a:gd name="T2" fmla="*/ 34 w 98"/>
                          <a:gd name="T3" fmla="*/ 12 h 18"/>
                          <a:gd name="T4" fmla="*/ 97 w 98"/>
                          <a:gd name="T5" fmla="*/ 0 h 18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98" h="18">
                            <a:moveTo>
                              <a:pt x="0" y="17"/>
                            </a:moveTo>
                            <a:lnTo>
                              <a:pt x="34" y="12"/>
                            </a:lnTo>
                            <a:lnTo>
                              <a:pt x="97" y="0"/>
                            </a:lnTo>
                          </a:path>
                        </a:pathLst>
                      </a:custGeom>
                      <a:noFill/>
                      <a:ln w="12700" cap="rnd" cmpd="sng">
                        <a:solidFill>
                          <a:srgbClr val="9F3FDF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542" name="Group 63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655" y="1842"/>
                      <a:ext cx="135" cy="77"/>
                      <a:chOff x="2655" y="1842"/>
                      <a:chExt cx="135" cy="77"/>
                    </a:xfrm>
                  </p:grpSpPr>
                  <p:sp>
                    <p:nvSpPr>
                      <p:cNvPr id="167543" name="Freeform 63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666" y="1842"/>
                        <a:ext cx="115" cy="57"/>
                      </a:xfrm>
                      <a:custGeom>
                        <a:avLst/>
                        <a:gdLst>
                          <a:gd name="T0" fmla="*/ 0 w 115"/>
                          <a:gd name="T1" fmla="*/ 20 h 57"/>
                          <a:gd name="T2" fmla="*/ 73 w 115"/>
                          <a:gd name="T3" fmla="*/ 0 h 57"/>
                          <a:gd name="T4" fmla="*/ 114 w 115"/>
                          <a:gd name="T5" fmla="*/ 38 h 57"/>
                          <a:gd name="T6" fmla="*/ 41 w 115"/>
                          <a:gd name="T7" fmla="*/ 56 h 57"/>
                          <a:gd name="T8" fmla="*/ 0 w 115"/>
                          <a:gd name="T9" fmla="*/ 20 h 5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</a:cxnLst>
                        <a:rect l="0" t="0" r="r" b="b"/>
                        <a:pathLst>
                          <a:path w="115" h="57">
                            <a:moveTo>
                              <a:pt x="0" y="20"/>
                            </a:moveTo>
                            <a:lnTo>
                              <a:pt x="73" y="0"/>
                            </a:lnTo>
                            <a:lnTo>
                              <a:pt x="114" y="38"/>
                            </a:lnTo>
                            <a:lnTo>
                              <a:pt x="41" y="56"/>
                            </a:lnTo>
                            <a:lnTo>
                              <a:pt x="0" y="20"/>
                            </a:lnTo>
                          </a:path>
                        </a:pathLst>
                      </a:custGeom>
                      <a:solidFill>
                        <a:srgbClr val="DFD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grpSp>
                    <p:nvGrpSpPr>
                      <p:cNvPr id="167544" name="Group 63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55" y="1866"/>
                        <a:ext cx="135" cy="53"/>
                        <a:chOff x="2655" y="1866"/>
                        <a:chExt cx="135" cy="53"/>
                      </a:xfrm>
                    </p:grpSpPr>
                    <p:sp>
                      <p:nvSpPr>
                        <p:cNvPr id="167545" name="Freeform 63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743" y="1866"/>
                          <a:ext cx="47" cy="32"/>
                        </a:xfrm>
                        <a:custGeom>
                          <a:avLst/>
                          <a:gdLst>
                            <a:gd name="T0" fmla="*/ 0 w 47"/>
                            <a:gd name="T1" fmla="*/ 19 h 32"/>
                            <a:gd name="T2" fmla="*/ 11 w 47"/>
                            <a:gd name="T3" fmla="*/ 14 h 32"/>
                            <a:gd name="T4" fmla="*/ 18 w 47"/>
                            <a:gd name="T5" fmla="*/ 5 h 32"/>
                            <a:gd name="T6" fmla="*/ 26 w 47"/>
                            <a:gd name="T7" fmla="*/ 2 h 32"/>
                            <a:gd name="T8" fmla="*/ 31 w 47"/>
                            <a:gd name="T9" fmla="*/ 0 h 32"/>
                            <a:gd name="T10" fmla="*/ 34 w 47"/>
                            <a:gd name="T11" fmla="*/ 1 h 32"/>
                            <a:gd name="T12" fmla="*/ 35 w 47"/>
                            <a:gd name="T13" fmla="*/ 3 h 32"/>
                            <a:gd name="T14" fmla="*/ 43 w 47"/>
                            <a:gd name="T15" fmla="*/ 7 h 32"/>
                            <a:gd name="T16" fmla="*/ 46 w 47"/>
                            <a:gd name="T17" fmla="*/ 15 h 32"/>
                            <a:gd name="T18" fmla="*/ 43 w 47"/>
                            <a:gd name="T19" fmla="*/ 21 h 32"/>
                            <a:gd name="T20" fmla="*/ 30 w 47"/>
                            <a:gd name="T21" fmla="*/ 27 h 32"/>
                            <a:gd name="T22" fmla="*/ 4 w 47"/>
                            <a:gd name="T23" fmla="*/ 31 h 32"/>
                            <a:gd name="T24" fmla="*/ 0 w 47"/>
                            <a:gd name="T25" fmla="*/ 19 h 32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  <a:cxn ang="0">
                              <a:pos x="T22" y="T23"/>
                            </a:cxn>
                            <a:cxn ang="0">
                              <a:pos x="T24" y="T25"/>
                            </a:cxn>
                          </a:cxnLst>
                          <a:rect l="0" t="0" r="r" b="b"/>
                          <a:pathLst>
                            <a:path w="47" h="32">
                              <a:moveTo>
                                <a:pt x="0" y="19"/>
                              </a:moveTo>
                              <a:lnTo>
                                <a:pt x="11" y="14"/>
                              </a:lnTo>
                              <a:lnTo>
                                <a:pt x="18" y="5"/>
                              </a:lnTo>
                              <a:lnTo>
                                <a:pt x="26" y="2"/>
                              </a:lnTo>
                              <a:lnTo>
                                <a:pt x="31" y="0"/>
                              </a:lnTo>
                              <a:lnTo>
                                <a:pt x="34" y="1"/>
                              </a:lnTo>
                              <a:lnTo>
                                <a:pt x="35" y="3"/>
                              </a:lnTo>
                              <a:lnTo>
                                <a:pt x="43" y="7"/>
                              </a:lnTo>
                              <a:lnTo>
                                <a:pt x="46" y="15"/>
                              </a:lnTo>
                              <a:lnTo>
                                <a:pt x="43" y="21"/>
                              </a:lnTo>
                              <a:lnTo>
                                <a:pt x="30" y="27"/>
                              </a:lnTo>
                              <a:lnTo>
                                <a:pt x="4" y="31"/>
                              </a:lnTo>
                              <a:lnTo>
                                <a:pt x="0" y="19"/>
                              </a:lnTo>
                            </a:path>
                          </a:pathLst>
                        </a:custGeom>
                        <a:solidFill>
                          <a:srgbClr val="FF7F3F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12700" cap="rnd" cmpd="sng">
                              <a:solidFill>
                                <a:schemeClr val="tx1"/>
                              </a:solidFill>
                              <a:prstDash val="solid"/>
                              <a:round/>
                              <a:headEnd type="none" w="med" len="med"/>
                              <a:tailEnd type="none" w="med" len="med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pPr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</a:pPr>
                          <a:endParaRPr lang="en-US" sz="2400" smtClean="0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167546" name="Freeform 63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655" y="1886"/>
                          <a:ext cx="92" cy="33"/>
                        </a:xfrm>
                        <a:custGeom>
                          <a:avLst/>
                          <a:gdLst>
                            <a:gd name="T0" fmla="*/ 0 w 92"/>
                            <a:gd name="T1" fmla="*/ 32 h 33"/>
                            <a:gd name="T2" fmla="*/ 37 w 92"/>
                            <a:gd name="T3" fmla="*/ 26 h 33"/>
                            <a:gd name="T4" fmla="*/ 65 w 92"/>
                            <a:gd name="T5" fmla="*/ 20 h 33"/>
                            <a:gd name="T6" fmla="*/ 91 w 92"/>
                            <a:gd name="T7" fmla="*/ 14 h 33"/>
                            <a:gd name="T8" fmla="*/ 81 w 92"/>
                            <a:gd name="T9" fmla="*/ 0 h 33"/>
                            <a:gd name="T10" fmla="*/ 33 w 92"/>
                            <a:gd name="T11" fmla="*/ 9 h 33"/>
                            <a:gd name="T12" fmla="*/ 4 w 92"/>
                            <a:gd name="T13" fmla="*/ 13 h 33"/>
                            <a:gd name="T14" fmla="*/ 3 w 92"/>
                            <a:gd name="T15" fmla="*/ 11 h 33"/>
                            <a:gd name="T16" fmla="*/ 0 w 92"/>
                            <a:gd name="T17" fmla="*/ 32 h 33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</a:cxnLst>
                          <a:rect l="0" t="0" r="r" b="b"/>
                          <a:pathLst>
                            <a:path w="92" h="33">
                              <a:moveTo>
                                <a:pt x="0" y="32"/>
                              </a:moveTo>
                              <a:lnTo>
                                <a:pt x="37" y="26"/>
                              </a:lnTo>
                              <a:lnTo>
                                <a:pt x="65" y="20"/>
                              </a:lnTo>
                              <a:lnTo>
                                <a:pt x="91" y="14"/>
                              </a:lnTo>
                              <a:lnTo>
                                <a:pt x="81" y="0"/>
                              </a:lnTo>
                              <a:lnTo>
                                <a:pt x="33" y="9"/>
                              </a:lnTo>
                              <a:lnTo>
                                <a:pt x="4" y="13"/>
                              </a:lnTo>
                              <a:lnTo>
                                <a:pt x="3" y="11"/>
                              </a:lnTo>
                              <a:lnTo>
                                <a:pt x="0" y="32"/>
                              </a:lnTo>
                            </a:path>
                          </a:pathLst>
                        </a:custGeom>
                        <a:solidFill>
                          <a:srgbClr val="5F009F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12700" cap="rnd" cmpd="sng">
                              <a:solidFill>
                                <a:schemeClr val="tx1"/>
                              </a:solidFill>
                              <a:prstDash val="solid"/>
                              <a:round/>
                              <a:headEnd type="none" w="med" len="med"/>
                              <a:tailEnd type="none" w="med" len="med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pPr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</a:pPr>
                          <a:endParaRPr lang="en-US" sz="2400" smtClean="0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</p:grpSp>
                </p:grpSp>
              </p:grpSp>
            </p:grpSp>
            <p:grpSp>
              <p:nvGrpSpPr>
                <p:cNvPr id="167547" name="Group 635"/>
                <p:cNvGrpSpPr>
                  <a:grpSpLocks/>
                </p:cNvGrpSpPr>
                <p:nvPr/>
              </p:nvGrpSpPr>
              <p:grpSpPr bwMode="auto">
                <a:xfrm>
                  <a:off x="2655" y="2125"/>
                  <a:ext cx="136" cy="42"/>
                  <a:chOff x="2655" y="2125"/>
                  <a:chExt cx="136" cy="42"/>
                </a:xfrm>
              </p:grpSpPr>
              <p:sp>
                <p:nvSpPr>
                  <p:cNvPr id="167548" name="Freeform 636"/>
                  <p:cNvSpPr>
                    <a:spLocks/>
                  </p:cNvSpPr>
                  <p:nvPr/>
                </p:nvSpPr>
                <p:spPr bwMode="auto">
                  <a:xfrm>
                    <a:off x="2731" y="2125"/>
                    <a:ext cx="60" cy="41"/>
                  </a:xfrm>
                  <a:custGeom>
                    <a:avLst/>
                    <a:gdLst>
                      <a:gd name="T0" fmla="*/ 4 w 60"/>
                      <a:gd name="T1" fmla="*/ 0 h 41"/>
                      <a:gd name="T2" fmla="*/ 0 w 60"/>
                      <a:gd name="T3" fmla="*/ 6 h 41"/>
                      <a:gd name="T4" fmla="*/ 0 w 60"/>
                      <a:gd name="T5" fmla="*/ 18 h 41"/>
                      <a:gd name="T6" fmla="*/ 6 w 60"/>
                      <a:gd name="T7" fmla="*/ 13 h 41"/>
                      <a:gd name="T8" fmla="*/ 12 w 60"/>
                      <a:gd name="T9" fmla="*/ 19 h 41"/>
                      <a:gd name="T10" fmla="*/ 14 w 60"/>
                      <a:gd name="T11" fmla="*/ 27 h 41"/>
                      <a:gd name="T12" fmla="*/ 24 w 60"/>
                      <a:gd name="T13" fmla="*/ 35 h 41"/>
                      <a:gd name="T14" fmla="*/ 38 w 60"/>
                      <a:gd name="T15" fmla="*/ 39 h 41"/>
                      <a:gd name="T16" fmla="*/ 49 w 60"/>
                      <a:gd name="T17" fmla="*/ 40 h 41"/>
                      <a:gd name="T18" fmla="*/ 59 w 60"/>
                      <a:gd name="T19" fmla="*/ 39 h 41"/>
                      <a:gd name="T20" fmla="*/ 59 w 60"/>
                      <a:gd name="T21" fmla="*/ 31 h 41"/>
                      <a:gd name="T22" fmla="*/ 51 w 60"/>
                      <a:gd name="T23" fmla="*/ 19 h 41"/>
                      <a:gd name="T24" fmla="*/ 47 w 60"/>
                      <a:gd name="T25" fmla="*/ 22 h 41"/>
                      <a:gd name="T26" fmla="*/ 38 w 60"/>
                      <a:gd name="T27" fmla="*/ 22 h 41"/>
                      <a:gd name="T28" fmla="*/ 26 w 60"/>
                      <a:gd name="T29" fmla="*/ 22 h 41"/>
                      <a:gd name="T30" fmla="*/ 18 w 60"/>
                      <a:gd name="T31" fmla="*/ 17 h 41"/>
                      <a:gd name="T32" fmla="*/ 11 w 60"/>
                      <a:gd name="T33" fmla="*/ 10 h 41"/>
                      <a:gd name="T34" fmla="*/ 4 w 60"/>
                      <a:gd name="T35" fmla="*/ 0 h 4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</a:cxnLst>
                    <a:rect l="0" t="0" r="r" b="b"/>
                    <a:pathLst>
                      <a:path w="60" h="41">
                        <a:moveTo>
                          <a:pt x="4" y="0"/>
                        </a:moveTo>
                        <a:lnTo>
                          <a:pt x="0" y="6"/>
                        </a:lnTo>
                        <a:lnTo>
                          <a:pt x="0" y="18"/>
                        </a:lnTo>
                        <a:lnTo>
                          <a:pt x="6" y="13"/>
                        </a:lnTo>
                        <a:lnTo>
                          <a:pt x="12" y="19"/>
                        </a:lnTo>
                        <a:lnTo>
                          <a:pt x="14" y="27"/>
                        </a:lnTo>
                        <a:lnTo>
                          <a:pt x="24" y="35"/>
                        </a:lnTo>
                        <a:lnTo>
                          <a:pt x="38" y="39"/>
                        </a:lnTo>
                        <a:lnTo>
                          <a:pt x="49" y="40"/>
                        </a:lnTo>
                        <a:lnTo>
                          <a:pt x="59" y="39"/>
                        </a:lnTo>
                        <a:lnTo>
                          <a:pt x="59" y="31"/>
                        </a:lnTo>
                        <a:lnTo>
                          <a:pt x="51" y="19"/>
                        </a:lnTo>
                        <a:lnTo>
                          <a:pt x="47" y="22"/>
                        </a:lnTo>
                        <a:lnTo>
                          <a:pt x="38" y="22"/>
                        </a:lnTo>
                        <a:lnTo>
                          <a:pt x="26" y="22"/>
                        </a:lnTo>
                        <a:lnTo>
                          <a:pt x="18" y="17"/>
                        </a:lnTo>
                        <a:lnTo>
                          <a:pt x="11" y="10"/>
                        </a:lnTo>
                        <a:lnTo>
                          <a:pt x="4" y="0"/>
                        </a:lnTo>
                      </a:path>
                    </a:pathLst>
                  </a:custGeom>
                  <a:solidFill>
                    <a:srgbClr val="DF3F5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549" name="Freeform 637"/>
                  <p:cNvSpPr>
                    <a:spLocks/>
                  </p:cNvSpPr>
                  <p:nvPr/>
                </p:nvSpPr>
                <p:spPr bwMode="auto">
                  <a:xfrm>
                    <a:off x="2655" y="2125"/>
                    <a:ext cx="54" cy="42"/>
                  </a:xfrm>
                  <a:custGeom>
                    <a:avLst/>
                    <a:gdLst>
                      <a:gd name="T0" fmla="*/ 52 w 54"/>
                      <a:gd name="T1" fmla="*/ 0 h 42"/>
                      <a:gd name="T2" fmla="*/ 53 w 54"/>
                      <a:gd name="T3" fmla="*/ 16 h 42"/>
                      <a:gd name="T4" fmla="*/ 50 w 54"/>
                      <a:gd name="T5" fmla="*/ 12 h 42"/>
                      <a:gd name="T6" fmla="*/ 45 w 54"/>
                      <a:gd name="T7" fmla="*/ 17 h 42"/>
                      <a:gd name="T8" fmla="*/ 42 w 54"/>
                      <a:gd name="T9" fmla="*/ 25 h 42"/>
                      <a:gd name="T10" fmla="*/ 37 w 54"/>
                      <a:gd name="T11" fmla="*/ 32 h 42"/>
                      <a:gd name="T12" fmla="*/ 26 w 54"/>
                      <a:gd name="T13" fmla="*/ 37 h 42"/>
                      <a:gd name="T14" fmla="*/ 17 w 54"/>
                      <a:gd name="T15" fmla="*/ 40 h 42"/>
                      <a:gd name="T16" fmla="*/ 7 w 54"/>
                      <a:gd name="T17" fmla="*/ 41 h 42"/>
                      <a:gd name="T18" fmla="*/ 4 w 54"/>
                      <a:gd name="T19" fmla="*/ 39 h 42"/>
                      <a:gd name="T20" fmla="*/ 1 w 54"/>
                      <a:gd name="T21" fmla="*/ 35 h 42"/>
                      <a:gd name="T22" fmla="*/ 0 w 54"/>
                      <a:gd name="T23" fmla="*/ 31 h 42"/>
                      <a:gd name="T24" fmla="*/ 1 w 54"/>
                      <a:gd name="T25" fmla="*/ 27 h 42"/>
                      <a:gd name="T26" fmla="*/ 6 w 54"/>
                      <a:gd name="T27" fmla="*/ 20 h 42"/>
                      <a:gd name="T28" fmla="*/ 13 w 54"/>
                      <a:gd name="T29" fmla="*/ 23 h 42"/>
                      <a:gd name="T30" fmla="*/ 25 w 54"/>
                      <a:gd name="T31" fmla="*/ 23 h 42"/>
                      <a:gd name="T32" fmla="*/ 33 w 54"/>
                      <a:gd name="T33" fmla="*/ 22 h 42"/>
                      <a:gd name="T34" fmla="*/ 47 w 54"/>
                      <a:gd name="T35" fmla="*/ 8 h 42"/>
                      <a:gd name="T36" fmla="*/ 52 w 54"/>
                      <a:gd name="T37" fmla="*/ 0 h 4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54" h="42">
                        <a:moveTo>
                          <a:pt x="52" y="0"/>
                        </a:moveTo>
                        <a:lnTo>
                          <a:pt x="53" y="16"/>
                        </a:lnTo>
                        <a:lnTo>
                          <a:pt x="50" y="12"/>
                        </a:lnTo>
                        <a:lnTo>
                          <a:pt x="45" y="17"/>
                        </a:lnTo>
                        <a:lnTo>
                          <a:pt x="42" y="25"/>
                        </a:lnTo>
                        <a:lnTo>
                          <a:pt x="37" y="32"/>
                        </a:lnTo>
                        <a:lnTo>
                          <a:pt x="26" y="37"/>
                        </a:lnTo>
                        <a:lnTo>
                          <a:pt x="17" y="40"/>
                        </a:lnTo>
                        <a:lnTo>
                          <a:pt x="7" y="41"/>
                        </a:lnTo>
                        <a:lnTo>
                          <a:pt x="4" y="39"/>
                        </a:lnTo>
                        <a:lnTo>
                          <a:pt x="1" y="35"/>
                        </a:lnTo>
                        <a:lnTo>
                          <a:pt x="0" y="31"/>
                        </a:lnTo>
                        <a:lnTo>
                          <a:pt x="1" y="27"/>
                        </a:lnTo>
                        <a:lnTo>
                          <a:pt x="6" y="20"/>
                        </a:lnTo>
                        <a:lnTo>
                          <a:pt x="13" y="23"/>
                        </a:lnTo>
                        <a:lnTo>
                          <a:pt x="25" y="23"/>
                        </a:lnTo>
                        <a:lnTo>
                          <a:pt x="33" y="22"/>
                        </a:lnTo>
                        <a:lnTo>
                          <a:pt x="47" y="8"/>
                        </a:lnTo>
                        <a:lnTo>
                          <a:pt x="52" y="0"/>
                        </a:lnTo>
                      </a:path>
                    </a:pathLst>
                  </a:custGeom>
                  <a:solidFill>
                    <a:srgbClr val="DF3F5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</p:grpSp>
          </p:grpSp>
        </p:grpSp>
        <p:grpSp>
          <p:nvGrpSpPr>
            <p:cNvPr id="167550" name="Group 638"/>
            <p:cNvGrpSpPr>
              <a:grpSpLocks/>
            </p:cNvGrpSpPr>
            <p:nvPr/>
          </p:nvGrpSpPr>
          <p:grpSpPr bwMode="auto">
            <a:xfrm>
              <a:off x="2880" y="2025"/>
              <a:ext cx="869" cy="532"/>
              <a:chOff x="758" y="2511"/>
              <a:chExt cx="869" cy="532"/>
            </a:xfrm>
          </p:grpSpPr>
          <p:grpSp>
            <p:nvGrpSpPr>
              <p:cNvPr id="167551" name="Group 639"/>
              <p:cNvGrpSpPr>
                <a:grpSpLocks/>
              </p:cNvGrpSpPr>
              <p:nvPr/>
            </p:nvGrpSpPr>
            <p:grpSpPr bwMode="auto">
              <a:xfrm>
                <a:off x="949" y="2511"/>
                <a:ext cx="283" cy="470"/>
                <a:chOff x="949" y="2511"/>
                <a:chExt cx="283" cy="470"/>
              </a:xfrm>
            </p:grpSpPr>
            <p:grpSp>
              <p:nvGrpSpPr>
                <p:cNvPr id="167552" name="Group 640"/>
                <p:cNvGrpSpPr>
                  <a:grpSpLocks/>
                </p:cNvGrpSpPr>
                <p:nvPr/>
              </p:nvGrpSpPr>
              <p:grpSpPr bwMode="auto">
                <a:xfrm>
                  <a:off x="949" y="2580"/>
                  <a:ext cx="283" cy="131"/>
                  <a:chOff x="949" y="2580"/>
                  <a:chExt cx="283" cy="131"/>
                </a:xfrm>
              </p:grpSpPr>
              <p:sp>
                <p:nvSpPr>
                  <p:cNvPr id="167553" name="Freeform 641"/>
                  <p:cNvSpPr>
                    <a:spLocks/>
                  </p:cNvSpPr>
                  <p:nvPr/>
                </p:nvSpPr>
                <p:spPr bwMode="auto">
                  <a:xfrm>
                    <a:off x="949" y="2580"/>
                    <a:ext cx="283" cy="131"/>
                  </a:xfrm>
                  <a:custGeom>
                    <a:avLst/>
                    <a:gdLst>
                      <a:gd name="T0" fmla="*/ 106 w 283"/>
                      <a:gd name="T1" fmla="*/ 0 h 131"/>
                      <a:gd name="T2" fmla="*/ 73 w 283"/>
                      <a:gd name="T3" fmla="*/ 11 h 131"/>
                      <a:gd name="T4" fmla="*/ 39 w 283"/>
                      <a:gd name="T5" fmla="*/ 20 h 131"/>
                      <a:gd name="T6" fmla="*/ 18 w 283"/>
                      <a:gd name="T7" fmla="*/ 57 h 131"/>
                      <a:gd name="T8" fmla="*/ 1 w 283"/>
                      <a:gd name="T9" fmla="*/ 86 h 131"/>
                      <a:gd name="T10" fmla="*/ 0 w 283"/>
                      <a:gd name="T11" fmla="*/ 91 h 131"/>
                      <a:gd name="T12" fmla="*/ 15 w 283"/>
                      <a:gd name="T13" fmla="*/ 106 h 131"/>
                      <a:gd name="T14" fmla="*/ 25 w 283"/>
                      <a:gd name="T15" fmla="*/ 110 h 131"/>
                      <a:gd name="T16" fmla="*/ 34 w 283"/>
                      <a:gd name="T17" fmla="*/ 111 h 131"/>
                      <a:gd name="T18" fmla="*/ 35 w 283"/>
                      <a:gd name="T19" fmla="*/ 115 h 131"/>
                      <a:gd name="T20" fmla="*/ 51 w 283"/>
                      <a:gd name="T21" fmla="*/ 109 h 131"/>
                      <a:gd name="T22" fmla="*/ 53 w 283"/>
                      <a:gd name="T23" fmla="*/ 125 h 131"/>
                      <a:gd name="T24" fmla="*/ 63 w 283"/>
                      <a:gd name="T25" fmla="*/ 130 h 131"/>
                      <a:gd name="T26" fmla="*/ 227 w 283"/>
                      <a:gd name="T27" fmla="*/ 130 h 131"/>
                      <a:gd name="T28" fmla="*/ 241 w 283"/>
                      <a:gd name="T29" fmla="*/ 123 h 131"/>
                      <a:gd name="T30" fmla="*/ 238 w 283"/>
                      <a:gd name="T31" fmla="*/ 109 h 131"/>
                      <a:gd name="T32" fmla="*/ 257 w 283"/>
                      <a:gd name="T33" fmla="*/ 118 h 131"/>
                      <a:gd name="T34" fmla="*/ 282 w 283"/>
                      <a:gd name="T35" fmla="*/ 93 h 131"/>
                      <a:gd name="T36" fmla="*/ 231 w 283"/>
                      <a:gd name="T37" fmla="*/ 17 h 131"/>
                      <a:gd name="T38" fmla="*/ 177 w 283"/>
                      <a:gd name="T39" fmla="*/ 7 h 131"/>
                      <a:gd name="T40" fmla="*/ 160 w 283"/>
                      <a:gd name="T41" fmla="*/ 2 h 131"/>
                      <a:gd name="T42" fmla="*/ 135 w 283"/>
                      <a:gd name="T43" fmla="*/ 15 h 131"/>
                      <a:gd name="T44" fmla="*/ 106 w 283"/>
                      <a:gd name="T45" fmla="*/ 0 h 13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</a:cxnLst>
                    <a:rect l="0" t="0" r="r" b="b"/>
                    <a:pathLst>
                      <a:path w="283" h="131">
                        <a:moveTo>
                          <a:pt x="106" y="0"/>
                        </a:moveTo>
                        <a:lnTo>
                          <a:pt x="73" y="11"/>
                        </a:lnTo>
                        <a:lnTo>
                          <a:pt x="39" y="20"/>
                        </a:lnTo>
                        <a:lnTo>
                          <a:pt x="18" y="57"/>
                        </a:lnTo>
                        <a:lnTo>
                          <a:pt x="1" y="86"/>
                        </a:lnTo>
                        <a:lnTo>
                          <a:pt x="0" y="91"/>
                        </a:lnTo>
                        <a:lnTo>
                          <a:pt x="15" y="106"/>
                        </a:lnTo>
                        <a:lnTo>
                          <a:pt x="25" y="110"/>
                        </a:lnTo>
                        <a:lnTo>
                          <a:pt x="34" y="111"/>
                        </a:lnTo>
                        <a:lnTo>
                          <a:pt x="35" y="115"/>
                        </a:lnTo>
                        <a:lnTo>
                          <a:pt x="51" y="109"/>
                        </a:lnTo>
                        <a:lnTo>
                          <a:pt x="53" y="125"/>
                        </a:lnTo>
                        <a:lnTo>
                          <a:pt x="63" y="130"/>
                        </a:lnTo>
                        <a:lnTo>
                          <a:pt x="227" y="130"/>
                        </a:lnTo>
                        <a:lnTo>
                          <a:pt x="241" y="123"/>
                        </a:lnTo>
                        <a:lnTo>
                          <a:pt x="238" y="109"/>
                        </a:lnTo>
                        <a:lnTo>
                          <a:pt x="257" y="118"/>
                        </a:lnTo>
                        <a:lnTo>
                          <a:pt x="282" y="93"/>
                        </a:lnTo>
                        <a:lnTo>
                          <a:pt x="231" y="17"/>
                        </a:lnTo>
                        <a:lnTo>
                          <a:pt x="177" y="7"/>
                        </a:lnTo>
                        <a:lnTo>
                          <a:pt x="160" y="2"/>
                        </a:lnTo>
                        <a:lnTo>
                          <a:pt x="135" y="15"/>
                        </a:lnTo>
                        <a:lnTo>
                          <a:pt x="106" y="0"/>
                        </a:lnTo>
                      </a:path>
                    </a:pathLst>
                  </a:custGeom>
                  <a:solidFill>
                    <a:srgbClr val="3F7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grpSp>
                <p:nvGrpSpPr>
                  <p:cNvPr id="167554" name="Group 642"/>
                  <p:cNvGrpSpPr>
                    <a:grpSpLocks/>
                  </p:cNvGrpSpPr>
                  <p:nvPr/>
                </p:nvGrpSpPr>
                <p:grpSpPr bwMode="auto">
                  <a:xfrm>
                    <a:off x="1005" y="2594"/>
                    <a:ext cx="196" cy="117"/>
                    <a:chOff x="1005" y="2594"/>
                    <a:chExt cx="196" cy="117"/>
                  </a:xfrm>
                </p:grpSpPr>
                <p:sp>
                  <p:nvSpPr>
                    <p:cNvPr id="167555" name="Freeform 643"/>
                    <p:cNvSpPr>
                      <a:spLocks/>
                    </p:cNvSpPr>
                    <p:nvPr/>
                  </p:nvSpPr>
                  <p:spPr bwMode="auto">
                    <a:xfrm>
                      <a:off x="1068" y="2594"/>
                      <a:ext cx="38" cy="117"/>
                    </a:xfrm>
                    <a:custGeom>
                      <a:avLst/>
                      <a:gdLst>
                        <a:gd name="T0" fmla="*/ 10 w 38"/>
                        <a:gd name="T1" fmla="*/ 0 h 117"/>
                        <a:gd name="T2" fmla="*/ 3 w 38"/>
                        <a:gd name="T3" fmla="*/ 8 h 117"/>
                        <a:gd name="T4" fmla="*/ 10 w 38"/>
                        <a:gd name="T5" fmla="*/ 12 h 117"/>
                        <a:gd name="T6" fmla="*/ 0 w 38"/>
                        <a:gd name="T7" fmla="*/ 93 h 117"/>
                        <a:gd name="T8" fmla="*/ 1 w 38"/>
                        <a:gd name="T9" fmla="*/ 107 h 117"/>
                        <a:gd name="T10" fmla="*/ 20 w 38"/>
                        <a:gd name="T11" fmla="*/ 116 h 117"/>
                        <a:gd name="T12" fmla="*/ 37 w 38"/>
                        <a:gd name="T13" fmla="*/ 106 h 117"/>
                        <a:gd name="T14" fmla="*/ 37 w 38"/>
                        <a:gd name="T15" fmla="*/ 90 h 117"/>
                        <a:gd name="T16" fmla="*/ 22 w 38"/>
                        <a:gd name="T17" fmla="*/ 12 h 117"/>
                        <a:gd name="T18" fmla="*/ 28 w 38"/>
                        <a:gd name="T19" fmla="*/ 8 h 117"/>
                        <a:gd name="T20" fmla="*/ 22 w 38"/>
                        <a:gd name="T21" fmla="*/ 0 h 117"/>
                        <a:gd name="T22" fmla="*/ 17 w 38"/>
                        <a:gd name="T23" fmla="*/ 3 h 117"/>
                        <a:gd name="T24" fmla="*/ 10 w 38"/>
                        <a:gd name="T25" fmla="*/ 0 h 11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</a:cxnLst>
                      <a:rect l="0" t="0" r="r" b="b"/>
                      <a:pathLst>
                        <a:path w="38" h="117">
                          <a:moveTo>
                            <a:pt x="10" y="0"/>
                          </a:moveTo>
                          <a:lnTo>
                            <a:pt x="3" y="8"/>
                          </a:lnTo>
                          <a:lnTo>
                            <a:pt x="10" y="12"/>
                          </a:lnTo>
                          <a:lnTo>
                            <a:pt x="0" y="93"/>
                          </a:lnTo>
                          <a:lnTo>
                            <a:pt x="1" y="107"/>
                          </a:lnTo>
                          <a:lnTo>
                            <a:pt x="20" y="116"/>
                          </a:lnTo>
                          <a:lnTo>
                            <a:pt x="37" y="106"/>
                          </a:lnTo>
                          <a:lnTo>
                            <a:pt x="37" y="90"/>
                          </a:lnTo>
                          <a:lnTo>
                            <a:pt x="22" y="12"/>
                          </a:lnTo>
                          <a:lnTo>
                            <a:pt x="28" y="8"/>
                          </a:lnTo>
                          <a:lnTo>
                            <a:pt x="22" y="0"/>
                          </a:lnTo>
                          <a:lnTo>
                            <a:pt x="17" y="3"/>
                          </a:lnTo>
                          <a:lnTo>
                            <a:pt x="10" y="0"/>
                          </a:lnTo>
                        </a:path>
                      </a:pathLst>
                    </a:custGeom>
                    <a:solidFill>
                      <a:srgbClr val="001F9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grpSp>
                  <p:nvGrpSpPr>
                    <p:cNvPr id="167556" name="Group 64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05" y="2645"/>
                      <a:ext cx="196" cy="38"/>
                      <a:chOff x="1005" y="2645"/>
                      <a:chExt cx="196" cy="38"/>
                    </a:xfrm>
                  </p:grpSpPr>
                  <p:sp>
                    <p:nvSpPr>
                      <p:cNvPr id="167557" name="Freeform 64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048" y="2653"/>
                        <a:ext cx="152" cy="24"/>
                      </a:xfrm>
                      <a:custGeom>
                        <a:avLst/>
                        <a:gdLst>
                          <a:gd name="T0" fmla="*/ 13 w 152"/>
                          <a:gd name="T1" fmla="*/ 14 h 24"/>
                          <a:gd name="T2" fmla="*/ 115 w 152"/>
                          <a:gd name="T3" fmla="*/ 0 h 24"/>
                          <a:gd name="T4" fmla="*/ 151 w 152"/>
                          <a:gd name="T5" fmla="*/ 2 h 24"/>
                          <a:gd name="T6" fmla="*/ 25 w 152"/>
                          <a:gd name="T7" fmla="*/ 23 h 24"/>
                          <a:gd name="T8" fmla="*/ 0 w 152"/>
                          <a:gd name="T9" fmla="*/ 17 h 24"/>
                          <a:gd name="T10" fmla="*/ 13 w 152"/>
                          <a:gd name="T11" fmla="*/ 14 h 2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</a:cxnLst>
                        <a:rect l="0" t="0" r="r" b="b"/>
                        <a:pathLst>
                          <a:path w="152" h="24">
                            <a:moveTo>
                              <a:pt x="13" y="14"/>
                            </a:moveTo>
                            <a:lnTo>
                              <a:pt x="115" y="0"/>
                            </a:lnTo>
                            <a:lnTo>
                              <a:pt x="151" y="2"/>
                            </a:lnTo>
                            <a:lnTo>
                              <a:pt x="25" y="23"/>
                            </a:lnTo>
                            <a:lnTo>
                              <a:pt x="0" y="17"/>
                            </a:lnTo>
                            <a:lnTo>
                              <a:pt x="13" y="14"/>
                            </a:lnTo>
                          </a:path>
                        </a:pathLst>
                      </a:custGeom>
                      <a:solidFill>
                        <a:srgbClr val="0000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558" name="Freeform 64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117" y="2654"/>
                        <a:ext cx="84" cy="28"/>
                      </a:xfrm>
                      <a:custGeom>
                        <a:avLst/>
                        <a:gdLst>
                          <a:gd name="T0" fmla="*/ 43 w 84"/>
                          <a:gd name="T1" fmla="*/ 0 h 28"/>
                          <a:gd name="T2" fmla="*/ 10 w 84"/>
                          <a:gd name="T3" fmla="*/ 4 h 28"/>
                          <a:gd name="T4" fmla="*/ 8 w 84"/>
                          <a:gd name="T5" fmla="*/ 10 h 28"/>
                          <a:gd name="T6" fmla="*/ 0 w 84"/>
                          <a:gd name="T7" fmla="*/ 14 h 28"/>
                          <a:gd name="T8" fmla="*/ 14 w 84"/>
                          <a:gd name="T9" fmla="*/ 22 h 28"/>
                          <a:gd name="T10" fmla="*/ 32 w 84"/>
                          <a:gd name="T11" fmla="*/ 26 h 28"/>
                          <a:gd name="T12" fmla="*/ 59 w 84"/>
                          <a:gd name="T13" fmla="*/ 27 h 28"/>
                          <a:gd name="T14" fmla="*/ 83 w 84"/>
                          <a:gd name="T15" fmla="*/ 15 h 28"/>
                          <a:gd name="T16" fmla="*/ 80 w 84"/>
                          <a:gd name="T17" fmla="*/ 1 h 28"/>
                          <a:gd name="T18" fmla="*/ 59 w 84"/>
                          <a:gd name="T19" fmla="*/ 8 h 28"/>
                          <a:gd name="T20" fmla="*/ 43 w 84"/>
                          <a:gd name="T21" fmla="*/ 0 h 28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</a:cxnLst>
                        <a:rect l="0" t="0" r="r" b="b"/>
                        <a:pathLst>
                          <a:path w="84" h="28">
                            <a:moveTo>
                              <a:pt x="43" y="0"/>
                            </a:moveTo>
                            <a:lnTo>
                              <a:pt x="10" y="4"/>
                            </a:lnTo>
                            <a:lnTo>
                              <a:pt x="8" y="10"/>
                            </a:lnTo>
                            <a:lnTo>
                              <a:pt x="0" y="14"/>
                            </a:lnTo>
                            <a:lnTo>
                              <a:pt x="14" y="22"/>
                            </a:lnTo>
                            <a:lnTo>
                              <a:pt x="32" y="26"/>
                            </a:lnTo>
                            <a:lnTo>
                              <a:pt x="59" y="27"/>
                            </a:lnTo>
                            <a:lnTo>
                              <a:pt x="83" y="15"/>
                            </a:lnTo>
                            <a:lnTo>
                              <a:pt x="80" y="1"/>
                            </a:lnTo>
                            <a:lnTo>
                              <a:pt x="59" y="8"/>
                            </a:lnTo>
                            <a:lnTo>
                              <a:pt x="43" y="0"/>
                            </a:lnTo>
                          </a:path>
                        </a:pathLst>
                      </a:custGeom>
                      <a:solidFill>
                        <a:srgbClr val="FF7F7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559" name="Freeform 64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005" y="2645"/>
                        <a:ext cx="67" cy="38"/>
                      </a:xfrm>
                      <a:custGeom>
                        <a:avLst/>
                        <a:gdLst>
                          <a:gd name="T0" fmla="*/ 0 w 67"/>
                          <a:gd name="T1" fmla="*/ 23 h 38"/>
                          <a:gd name="T2" fmla="*/ 8 w 67"/>
                          <a:gd name="T3" fmla="*/ 17 h 38"/>
                          <a:gd name="T4" fmla="*/ 15 w 67"/>
                          <a:gd name="T5" fmla="*/ 9 h 38"/>
                          <a:gd name="T6" fmla="*/ 18 w 67"/>
                          <a:gd name="T7" fmla="*/ 3 h 38"/>
                          <a:gd name="T8" fmla="*/ 38 w 67"/>
                          <a:gd name="T9" fmla="*/ 0 h 38"/>
                          <a:gd name="T10" fmla="*/ 53 w 67"/>
                          <a:gd name="T11" fmla="*/ 0 h 38"/>
                          <a:gd name="T12" fmla="*/ 66 w 67"/>
                          <a:gd name="T13" fmla="*/ 19 h 38"/>
                          <a:gd name="T14" fmla="*/ 62 w 67"/>
                          <a:gd name="T15" fmla="*/ 23 h 38"/>
                          <a:gd name="T16" fmla="*/ 53 w 67"/>
                          <a:gd name="T17" fmla="*/ 28 h 38"/>
                          <a:gd name="T18" fmla="*/ 40 w 67"/>
                          <a:gd name="T19" fmla="*/ 30 h 38"/>
                          <a:gd name="T20" fmla="*/ 30 w 67"/>
                          <a:gd name="T21" fmla="*/ 30 h 38"/>
                          <a:gd name="T22" fmla="*/ 25 w 67"/>
                          <a:gd name="T23" fmla="*/ 31 h 38"/>
                          <a:gd name="T24" fmla="*/ 19 w 67"/>
                          <a:gd name="T25" fmla="*/ 35 h 38"/>
                          <a:gd name="T26" fmla="*/ 8 w 67"/>
                          <a:gd name="T27" fmla="*/ 37 h 38"/>
                          <a:gd name="T28" fmla="*/ 2 w 67"/>
                          <a:gd name="T29" fmla="*/ 37 h 38"/>
                          <a:gd name="T30" fmla="*/ 0 w 67"/>
                          <a:gd name="T31" fmla="*/ 23 h 38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</a:cxnLst>
                        <a:rect l="0" t="0" r="r" b="b"/>
                        <a:pathLst>
                          <a:path w="67" h="38">
                            <a:moveTo>
                              <a:pt x="0" y="23"/>
                            </a:moveTo>
                            <a:lnTo>
                              <a:pt x="8" y="17"/>
                            </a:lnTo>
                            <a:lnTo>
                              <a:pt x="15" y="9"/>
                            </a:lnTo>
                            <a:lnTo>
                              <a:pt x="18" y="3"/>
                            </a:lnTo>
                            <a:lnTo>
                              <a:pt x="38" y="0"/>
                            </a:lnTo>
                            <a:lnTo>
                              <a:pt x="53" y="0"/>
                            </a:lnTo>
                            <a:lnTo>
                              <a:pt x="66" y="19"/>
                            </a:lnTo>
                            <a:lnTo>
                              <a:pt x="62" y="23"/>
                            </a:lnTo>
                            <a:lnTo>
                              <a:pt x="53" y="28"/>
                            </a:lnTo>
                            <a:lnTo>
                              <a:pt x="40" y="30"/>
                            </a:lnTo>
                            <a:lnTo>
                              <a:pt x="30" y="30"/>
                            </a:lnTo>
                            <a:lnTo>
                              <a:pt x="25" y="31"/>
                            </a:lnTo>
                            <a:lnTo>
                              <a:pt x="19" y="35"/>
                            </a:lnTo>
                            <a:lnTo>
                              <a:pt x="8" y="37"/>
                            </a:lnTo>
                            <a:lnTo>
                              <a:pt x="2" y="37"/>
                            </a:lnTo>
                            <a:lnTo>
                              <a:pt x="0" y="23"/>
                            </a:lnTo>
                          </a:path>
                        </a:pathLst>
                      </a:custGeom>
                      <a:solidFill>
                        <a:srgbClr val="FF7F7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</p:grpSp>
            </p:grpSp>
            <p:grpSp>
              <p:nvGrpSpPr>
                <p:cNvPr id="167560" name="Group 648"/>
                <p:cNvGrpSpPr>
                  <a:grpSpLocks/>
                </p:cNvGrpSpPr>
                <p:nvPr/>
              </p:nvGrpSpPr>
              <p:grpSpPr bwMode="auto">
                <a:xfrm>
                  <a:off x="956" y="2511"/>
                  <a:ext cx="266" cy="470"/>
                  <a:chOff x="956" y="2511"/>
                  <a:chExt cx="266" cy="470"/>
                </a:xfrm>
              </p:grpSpPr>
              <p:grpSp>
                <p:nvGrpSpPr>
                  <p:cNvPr id="167561" name="Group 649"/>
                  <p:cNvGrpSpPr>
                    <a:grpSpLocks/>
                  </p:cNvGrpSpPr>
                  <p:nvPr/>
                </p:nvGrpSpPr>
                <p:grpSpPr bwMode="auto">
                  <a:xfrm>
                    <a:off x="1039" y="2511"/>
                    <a:ext cx="95" cy="84"/>
                    <a:chOff x="1039" y="2511"/>
                    <a:chExt cx="95" cy="84"/>
                  </a:xfrm>
                </p:grpSpPr>
                <p:sp>
                  <p:nvSpPr>
                    <p:cNvPr id="167562" name="Freeform 650"/>
                    <p:cNvSpPr>
                      <a:spLocks/>
                    </p:cNvSpPr>
                    <p:nvPr/>
                  </p:nvSpPr>
                  <p:spPr bwMode="auto">
                    <a:xfrm>
                      <a:off x="1041" y="2516"/>
                      <a:ext cx="88" cy="79"/>
                    </a:xfrm>
                    <a:custGeom>
                      <a:avLst/>
                      <a:gdLst>
                        <a:gd name="T0" fmla="*/ 0 w 88"/>
                        <a:gd name="T1" fmla="*/ 33 h 79"/>
                        <a:gd name="T2" fmla="*/ 4 w 88"/>
                        <a:gd name="T3" fmla="*/ 40 h 79"/>
                        <a:gd name="T4" fmla="*/ 7 w 88"/>
                        <a:gd name="T5" fmla="*/ 44 h 79"/>
                        <a:gd name="T6" fmla="*/ 10 w 88"/>
                        <a:gd name="T7" fmla="*/ 47 h 79"/>
                        <a:gd name="T8" fmla="*/ 15 w 88"/>
                        <a:gd name="T9" fmla="*/ 47 h 79"/>
                        <a:gd name="T10" fmla="*/ 16 w 88"/>
                        <a:gd name="T11" fmla="*/ 47 h 79"/>
                        <a:gd name="T12" fmla="*/ 16 w 88"/>
                        <a:gd name="T13" fmla="*/ 62 h 79"/>
                        <a:gd name="T14" fmla="*/ 44 w 88"/>
                        <a:gd name="T15" fmla="*/ 78 h 79"/>
                        <a:gd name="T16" fmla="*/ 68 w 88"/>
                        <a:gd name="T17" fmla="*/ 66 h 79"/>
                        <a:gd name="T18" fmla="*/ 69 w 88"/>
                        <a:gd name="T19" fmla="*/ 62 h 79"/>
                        <a:gd name="T20" fmla="*/ 72 w 88"/>
                        <a:gd name="T21" fmla="*/ 59 h 79"/>
                        <a:gd name="T22" fmla="*/ 76 w 88"/>
                        <a:gd name="T23" fmla="*/ 56 h 79"/>
                        <a:gd name="T24" fmla="*/ 79 w 88"/>
                        <a:gd name="T25" fmla="*/ 49 h 79"/>
                        <a:gd name="T26" fmla="*/ 85 w 88"/>
                        <a:gd name="T27" fmla="*/ 43 h 79"/>
                        <a:gd name="T28" fmla="*/ 86 w 88"/>
                        <a:gd name="T29" fmla="*/ 36 h 79"/>
                        <a:gd name="T30" fmla="*/ 86 w 88"/>
                        <a:gd name="T31" fmla="*/ 23 h 79"/>
                        <a:gd name="T32" fmla="*/ 87 w 88"/>
                        <a:gd name="T33" fmla="*/ 18 h 79"/>
                        <a:gd name="T34" fmla="*/ 85 w 88"/>
                        <a:gd name="T35" fmla="*/ 12 h 79"/>
                        <a:gd name="T36" fmla="*/ 80 w 88"/>
                        <a:gd name="T37" fmla="*/ 7 h 79"/>
                        <a:gd name="T38" fmla="*/ 70 w 88"/>
                        <a:gd name="T39" fmla="*/ 3 h 79"/>
                        <a:gd name="T40" fmla="*/ 59 w 88"/>
                        <a:gd name="T41" fmla="*/ 1 h 79"/>
                        <a:gd name="T42" fmla="*/ 47 w 88"/>
                        <a:gd name="T43" fmla="*/ 0 h 79"/>
                        <a:gd name="T44" fmla="*/ 34 w 88"/>
                        <a:gd name="T45" fmla="*/ 1 h 79"/>
                        <a:gd name="T46" fmla="*/ 25 w 88"/>
                        <a:gd name="T47" fmla="*/ 3 h 79"/>
                        <a:gd name="T48" fmla="*/ 17 w 88"/>
                        <a:gd name="T49" fmla="*/ 6 h 79"/>
                        <a:gd name="T50" fmla="*/ 10 w 88"/>
                        <a:gd name="T51" fmla="*/ 9 h 79"/>
                        <a:gd name="T52" fmla="*/ 7 w 88"/>
                        <a:gd name="T53" fmla="*/ 13 h 79"/>
                        <a:gd name="T54" fmla="*/ 3 w 88"/>
                        <a:gd name="T55" fmla="*/ 17 h 79"/>
                        <a:gd name="T56" fmla="*/ 2 w 88"/>
                        <a:gd name="T57" fmla="*/ 22 h 79"/>
                        <a:gd name="T58" fmla="*/ 1 w 88"/>
                        <a:gd name="T59" fmla="*/ 27 h 79"/>
                        <a:gd name="T60" fmla="*/ 2 w 88"/>
                        <a:gd name="T61" fmla="*/ 31 h 79"/>
                        <a:gd name="T62" fmla="*/ 0 w 88"/>
                        <a:gd name="T63" fmla="*/ 33 h 79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</a:cxnLst>
                      <a:rect l="0" t="0" r="r" b="b"/>
                      <a:pathLst>
                        <a:path w="88" h="79">
                          <a:moveTo>
                            <a:pt x="0" y="33"/>
                          </a:moveTo>
                          <a:lnTo>
                            <a:pt x="4" y="40"/>
                          </a:lnTo>
                          <a:lnTo>
                            <a:pt x="7" y="44"/>
                          </a:lnTo>
                          <a:lnTo>
                            <a:pt x="10" y="47"/>
                          </a:lnTo>
                          <a:lnTo>
                            <a:pt x="15" y="47"/>
                          </a:lnTo>
                          <a:lnTo>
                            <a:pt x="16" y="47"/>
                          </a:lnTo>
                          <a:lnTo>
                            <a:pt x="16" y="62"/>
                          </a:lnTo>
                          <a:lnTo>
                            <a:pt x="44" y="78"/>
                          </a:lnTo>
                          <a:lnTo>
                            <a:pt x="68" y="66"/>
                          </a:lnTo>
                          <a:lnTo>
                            <a:pt x="69" y="62"/>
                          </a:lnTo>
                          <a:lnTo>
                            <a:pt x="72" y="59"/>
                          </a:lnTo>
                          <a:lnTo>
                            <a:pt x="76" y="56"/>
                          </a:lnTo>
                          <a:lnTo>
                            <a:pt x="79" y="49"/>
                          </a:lnTo>
                          <a:lnTo>
                            <a:pt x="85" y="43"/>
                          </a:lnTo>
                          <a:lnTo>
                            <a:pt x="86" y="36"/>
                          </a:lnTo>
                          <a:lnTo>
                            <a:pt x="86" y="23"/>
                          </a:lnTo>
                          <a:lnTo>
                            <a:pt x="87" y="18"/>
                          </a:lnTo>
                          <a:lnTo>
                            <a:pt x="85" y="12"/>
                          </a:lnTo>
                          <a:lnTo>
                            <a:pt x="80" y="7"/>
                          </a:lnTo>
                          <a:lnTo>
                            <a:pt x="70" y="3"/>
                          </a:lnTo>
                          <a:lnTo>
                            <a:pt x="59" y="1"/>
                          </a:lnTo>
                          <a:lnTo>
                            <a:pt x="47" y="0"/>
                          </a:lnTo>
                          <a:lnTo>
                            <a:pt x="34" y="1"/>
                          </a:lnTo>
                          <a:lnTo>
                            <a:pt x="25" y="3"/>
                          </a:lnTo>
                          <a:lnTo>
                            <a:pt x="17" y="6"/>
                          </a:lnTo>
                          <a:lnTo>
                            <a:pt x="10" y="9"/>
                          </a:lnTo>
                          <a:lnTo>
                            <a:pt x="7" y="13"/>
                          </a:lnTo>
                          <a:lnTo>
                            <a:pt x="3" y="17"/>
                          </a:lnTo>
                          <a:lnTo>
                            <a:pt x="2" y="22"/>
                          </a:lnTo>
                          <a:lnTo>
                            <a:pt x="1" y="27"/>
                          </a:lnTo>
                          <a:lnTo>
                            <a:pt x="2" y="31"/>
                          </a:lnTo>
                          <a:lnTo>
                            <a:pt x="0" y="33"/>
                          </a:lnTo>
                        </a:path>
                      </a:pathLst>
                    </a:custGeom>
                    <a:solidFill>
                      <a:srgbClr val="FF9F7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563" name="Freeform 651"/>
                    <p:cNvSpPr>
                      <a:spLocks/>
                    </p:cNvSpPr>
                    <p:nvPr/>
                  </p:nvSpPr>
                  <p:spPr bwMode="auto">
                    <a:xfrm>
                      <a:off x="1041" y="2523"/>
                      <a:ext cx="61" cy="71"/>
                    </a:xfrm>
                    <a:custGeom>
                      <a:avLst/>
                      <a:gdLst>
                        <a:gd name="T0" fmla="*/ 9 w 61"/>
                        <a:gd name="T1" fmla="*/ 5 h 71"/>
                        <a:gd name="T2" fmla="*/ 13 w 61"/>
                        <a:gd name="T3" fmla="*/ 3 h 71"/>
                        <a:gd name="T4" fmla="*/ 17 w 61"/>
                        <a:gd name="T5" fmla="*/ 0 h 71"/>
                        <a:gd name="T6" fmla="*/ 34 w 61"/>
                        <a:gd name="T7" fmla="*/ 8 h 71"/>
                        <a:gd name="T8" fmla="*/ 34 w 61"/>
                        <a:gd name="T9" fmla="*/ 20 h 71"/>
                        <a:gd name="T10" fmla="*/ 51 w 61"/>
                        <a:gd name="T11" fmla="*/ 22 h 71"/>
                        <a:gd name="T12" fmla="*/ 58 w 61"/>
                        <a:gd name="T13" fmla="*/ 23 h 71"/>
                        <a:gd name="T14" fmla="*/ 60 w 61"/>
                        <a:gd name="T15" fmla="*/ 38 h 71"/>
                        <a:gd name="T16" fmla="*/ 55 w 61"/>
                        <a:gd name="T17" fmla="*/ 37 h 71"/>
                        <a:gd name="T18" fmla="*/ 52 w 61"/>
                        <a:gd name="T19" fmla="*/ 39 h 71"/>
                        <a:gd name="T20" fmla="*/ 52 w 61"/>
                        <a:gd name="T21" fmla="*/ 25 h 71"/>
                        <a:gd name="T22" fmla="*/ 35 w 61"/>
                        <a:gd name="T23" fmla="*/ 27 h 71"/>
                        <a:gd name="T24" fmla="*/ 31 w 61"/>
                        <a:gd name="T25" fmla="*/ 29 h 71"/>
                        <a:gd name="T26" fmla="*/ 27 w 61"/>
                        <a:gd name="T27" fmla="*/ 32 h 71"/>
                        <a:gd name="T28" fmla="*/ 34 w 61"/>
                        <a:gd name="T29" fmla="*/ 38 h 71"/>
                        <a:gd name="T30" fmla="*/ 28 w 61"/>
                        <a:gd name="T31" fmla="*/ 41 h 71"/>
                        <a:gd name="T32" fmla="*/ 28 w 61"/>
                        <a:gd name="T33" fmla="*/ 51 h 71"/>
                        <a:gd name="T34" fmla="*/ 36 w 61"/>
                        <a:gd name="T35" fmla="*/ 54 h 71"/>
                        <a:gd name="T36" fmla="*/ 46 w 61"/>
                        <a:gd name="T37" fmla="*/ 56 h 71"/>
                        <a:gd name="T38" fmla="*/ 41 w 61"/>
                        <a:gd name="T39" fmla="*/ 70 h 71"/>
                        <a:gd name="T40" fmla="*/ 16 w 61"/>
                        <a:gd name="T41" fmla="*/ 56 h 71"/>
                        <a:gd name="T42" fmla="*/ 16 w 61"/>
                        <a:gd name="T43" fmla="*/ 40 h 71"/>
                        <a:gd name="T44" fmla="*/ 9 w 61"/>
                        <a:gd name="T45" fmla="*/ 40 h 71"/>
                        <a:gd name="T46" fmla="*/ 0 w 61"/>
                        <a:gd name="T47" fmla="*/ 28 h 71"/>
                        <a:gd name="T48" fmla="*/ 2 w 61"/>
                        <a:gd name="T49" fmla="*/ 25 h 71"/>
                        <a:gd name="T50" fmla="*/ 1 w 61"/>
                        <a:gd name="T51" fmla="*/ 21 h 71"/>
                        <a:gd name="T52" fmla="*/ 2 w 61"/>
                        <a:gd name="T53" fmla="*/ 18 h 71"/>
                        <a:gd name="T54" fmla="*/ 2 w 61"/>
                        <a:gd name="T55" fmla="*/ 14 h 71"/>
                        <a:gd name="T56" fmla="*/ 4 w 61"/>
                        <a:gd name="T57" fmla="*/ 10 h 71"/>
                        <a:gd name="T58" fmla="*/ 9 w 61"/>
                        <a:gd name="T59" fmla="*/ 5 h 7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</a:cxnLst>
                      <a:rect l="0" t="0" r="r" b="b"/>
                      <a:pathLst>
                        <a:path w="61" h="71">
                          <a:moveTo>
                            <a:pt x="9" y="5"/>
                          </a:moveTo>
                          <a:lnTo>
                            <a:pt x="13" y="3"/>
                          </a:lnTo>
                          <a:lnTo>
                            <a:pt x="17" y="0"/>
                          </a:lnTo>
                          <a:lnTo>
                            <a:pt x="34" y="8"/>
                          </a:lnTo>
                          <a:lnTo>
                            <a:pt x="34" y="20"/>
                          </a:lnTo>
                          <a:lnTo>
                            <a:pt x="51" y="22"/>
                          </a:lnTo>
                          <a:lnTo>
                            <a:pt x="58" y="23"/>
                          </a:lnTo>
                          <a:lnTo>
                            <a:pt x="60" y="38"/>
                          </a:lnTo>
                          <a:lnTo>
                            <a:pt x="55" y="37"/>
                          </a:lnTo>
                          <a:lnTo>
                            <a:pt x="52" y="39"/>
                          </a:lnTo>
                          <a:lnTo>
                            <a:pt x="52" y="25"/>
                          </a:lnTo>
                          <a:lnTo>
                            <a:pt x="35" y="27"/>
                          </a:lnTo>
                          <a:lnTo>
                            <a:pt x="31" y="29"/>
                          </a:lnTo>
                          <a:lnTo>
                            <a:pt x="27" y="32"/>
                          </a:lnTo>
                          <a:lnTo>
                            <a:pt x="34" y="38"/>
                          </a:lnTo>
                          <a:lnTo>
                            <a:pt x="28" y="41"/>
                          </a:lnTo>
                          <a:lnTo>
                            <a:pt x="28" y="51"/>
                          </a:lnTo>
                          <a:lnTo>
                            <a:pt x="36" y="54"/>
                          </a:lnTo>
                          <a:lnTo>
                            <a:pt x="46" y="56"/>
                          </a:lnTo>
                          <a:lnTo>
                            <a:pt x="41" y="70"/>
                          </a:lnTo>
                          <a:lnTo>
                            <a:pt x="16" y="56"/>
                          </a:lnTo>
                          <a:lnTo>
                            <a:pt x="16" y="40"/>
                          </a:lnTo>
                          <a:lnTo>
                            <a:pt x="9" y="40"/>
                          </a:lnTo>
                          <a:lnTo>
                            <a:pt x="0" y="28"/>
                          </a:lnTo>
                          <a:lnTo>
                            <a:pt x="2" y="25"/>
                          </a:lnTo>
                          <a:lnTo>
                            <a:pt x="1" y="21"/>
                          </a:lnTo>
                          <a:lnTo>
                            <a:pt x="2" y="18"/>
                          </a:lnTo>
                          <a:lnTo>
                            <a:pt x="2" y="14"/>
                          </a:lnTo>
                          <a:lnTo>
                            <a:pt x="4" y="10"/>
                          </a:lnTo>
                          <a:lnTo>
                            <a:pt x="9" y="5"/>
                          </a:lnTo>
                        </a:path>
                      </a:pathLst>
                    </a:custGeom>
                    <a:solidFill>
                      <a:srgbClr val="FF7F3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564" name="Freeform 652"/>
                    <p:cNvSpPr>
                      <a:spLocks/>
                    </p:cNvSpPr>
                    <p:nvPr/>
                  </p:nvSpPr>
                  <p:spPr bwMode="auto">
                    <a:xfrm>
                      <a:off x="1039" y="2511"/>
                      <a:ext cx="95" cy="43"/>
                    </a:xfrm>
                    <a:custGeom>
                      <a:avLst/>
                      <a:gdLst>
                        <a:gd name="T0" fmla="*/ 1 w 95"/>
                        <a:gd name="T1" fmla="*/ 34 h 43"/>
                        <a:gd name="T2" fmla="*/ 0 w 95"/>
                        <a:gd name="T3" fmla="*/ 29 h 43"/>
                        <a:gd name="T4" fmla="*/ 2 w 95"/>
                        <a:gd name="T5" fmla="*/ 22 h 43"/>
                        <a:gd name="T6" fmla="*/ 4 w 95"/>
                        <a:gd name="T7" fmla="*/ 16 h 43"/>
                        <a:gd name="T8" fmla="*/ 7 w 95"/>
                        <a:gd name="T9" fmla="*/ 11 h 43"/>
                        <a:gd name="T10" fmla="*/ 12 w 95"/>
                        <a:gd name="T11" fmla="*/ 7 h 43"/>
                        <a:gd name="T12" fmla="*/ 20 w 95"/>
                        <a:gd name="T13" fmla="*/ 6 h 43"/>
                        <a:gd name="T14" fmla="*/ 25 w 95"/>
                        <a:gd name="T15" fmla="*/ 4 h 43"/>
                        <a:gd name="T16" fmla="*/ 33 w 95"/>
                        <a:gd name="T17" fmla="*/ 2 h 43"/>
                        <a:gd name="T18" fmla="*/ 42 w 95"/>
                        <a:gd name="T19" fmla="*/ 0 h 43"/>
                        <a:gd name="T20" fmla="*/ 53 w 95"/>
                        <a:gd name="T21" fmla="*/ 0 h 43"/>
                        <a:gd name="T22" fmla="*/ 64 w 95"/>
                        <a:gd name="T23" fmla="*/ 1 h 43"/>
                        <a:gd name="T24" fmla="*/ 71 w 95"/>
                        <a:gd name="T25" fmla="*/ 3 h 43"/>
                        <a:gd name="T26" fmla="*/ 76 w 95"/>
                        <a:gd name="T27" fmla="*/ 5 h 43"/>
                        <a:gd name="T28" fmla="*/ 85 w 95"/>
                        <a:gd name="T29" fmla="*/ 9 h 43"/>
                        <a:gd name="T30" fmla="*/ 90 w 95"/>
                        <a:gd name="T31" fmla="*/ 12 h 43"/>
                        <a:gd name="T32" fmla="*/ 94 w 95"/>
                        <a:gd name="T33" fmla="*/ 13 h 43"/>
                        <a:gd name="T34" fmla="*/ 90 w 95"/>
                        <a:gd name="T35" fmla="*/ 14 h 43"/>
                        <a:gd name="T36" fmla="*/ 90 w 95"/>
                        <a:gd name="T37" fmla="*/ 15 h 43"/>
                        <a:gd name="T38" fmla="*/ 90 w 95"/>
                        <a:gd name="T39" fmla="*/ 17 h 43"/>
                        <a:gd name="T40" fmla="*/ 89 w 95"/>
                        <a:gd name="T41" fmla="*/ 20 h 43"/>
                        <a:gd name="T42" fmla="*/ 92 w 95"/>
                        <a:gd name="T43" fmla="*/ 25 h 43"/>
                        <a:gd name="T44" fmla="*/ 92 w 95"/>
                        <a:gd name="T45" fmla="*/ 30 h 43"/>
                        <a:gd name="T46" fmla="*/ 87 w 95"/>
                        <a:gd name="T47" fmla="*/ 36 h 43"/>
                        <a:gd name="T48" fmla="*/ 88 w 95"/>
                        <a:gd name="T49" fmla="*/ 28 h 43"/>
                        <a:gd name="T50" fmla="*/ 87 w 95"/>
                        <a:gd name="T51" fmla="*/ 22 h 43"/>
                        <a:gd name="T52" fmla="*/ 85 w 95"/>
                        <a:gd name="T53" fmla="*/ 20 h 43"/>
                        <a:gd name="T54" fmla="*/ 81 w 95"/>
                        <a:gd name="T55" fmla="*/ 18 h 43"/>
                        <a:gd name="T56" fmla="*/ 79 w 95"/>
                        <a:gd name="T57" fmla="*/ 17 h 43"/>
                        <a:gd name="T58" fmla="*/ 76 w 95"/>
                        <a:gd name="T59" fmla="*/ 17 h 43"/>
                        <a:gd name="T60" fmla="*/ 70 w 95"/>
                        <a:gd name="T61" fmla="*/ 18 h 43"/>
                        <a:gd name="T62" fmla="*/ 64 w 95"/>
                        <a:gd name="T63" fmla="*/ 18 h 43"/>
                        <a:gd name="T64" fmla="*/ 57 w 95"/>
                        <a:gd name="T65" fmla="*/ 18 h 43"/>
                        <a:gd name="T66" fmla="*/ 50 w 95"/>
                        <a:gd name="T67" fmla="*/ 18 h 43"/>
                        <a:gd name="T68" fmla="*/ 46 w 95"/>
                        <a:gd name="T69" fmla="*/ 18 h 43"/>
                        <a:gd name="T70" fmla="*/ 50 w 95"/>
                        <a:gd name="T71" fmla="*/ 19 h 43"/>
                        <a:gd name="T72" fmla="*/ 53 w 95"/>
                        <a:gd name="T73" fmla="*/ 20 h 43"/>
                        <a:gd name="T74" fmla="*/ 49 w 95"/>
                        <a:gd name="T75" fmla="*/ 20 h 43"/>
                        <a:gd name="T76" fmla="*/ 42 w 95"/>
                        <a:gd name="T77" fmla="*/ 20 h 43"/>
                        <a:gd name="T78" fmla="*/ 36 w 95"/>
                        <a:gd name="T79" fmla="*/ 19 h 43"/>
                        <a:gd name="T80" fmla="*/ 28 w 95"/>
                        <a:gd name="T81" fmla="*/ 19 h 43"/>
                        <a:gd name="T82" fmla="*/ 24 w 95"/>
                        <a:gd name="T83" fmla="*/ 19 h 43"/>
                        <a:gd name="T84" fmla="*/ 21 w 95"/>
                        <a:gd name="T85" fmla="*/ 19 h 43"/>
                        <a:gd name="T86" fmla="*/ 22 w 95"/>
                        <a:gd name="T87" fmla="*/ 20 h 43"/>
                        <a:gd name="T88" fmla="*/ 24 w 95"/>
                        <a:gd name="T89" fmla="*/ 21 h 43"/>
                        <a:gd name="T90" fmla="*/ 24 w 95"/>
                        <a:gd name="T91" fmla="*/ 24 h 43"/>
                        <a:gd name="T92" fmla="*/ 23 w 95"/>
                        <a:gd name="T93" fmla="*/ 26 h 43"/>
                        <a:gd name="T94" fmla="*/ 19 w 95"/>
                        <a:gd name="T95" fmla="*/ 29 h 43"/>
                        <a:gd name="T96" fmla="*/ 17 w 95"/>
                        <a:gd name="T97" fmla="*/ 32 h 43"/>
                        <a:gd name="T98" fmla="*/ 17 w 95"/>
                        <a:gd name="T99" fmla="*/ 36 h 43"/>
                        <a:gd name="T100" fmla="*/ 17 w 95"/>
                        <a:gd name="T101" fmla="*/ 40 h 43"/>
                        <a:gd name="T102" fmla="*/ 18 w 95"/>
                        <a:gd name="T103" fmla="*/ 42 h 43"/>
                        <a:gd name="T104" fmla="*/ 13 w 95"/>
                        <a:gd name="T105" fmla="*/ 39 h 43"/>
                        <a:gd name="T106" fmla="*/ 6 w 95"/>
                        <a:gd name="T107" fmla="*/ 36 h 43"/>
                        <a:gd name="T108" fmla="*/ 4 w 95"/>
                        <a:gd name="T109" fmla="*/ 36 h 43"/>
                        <a:gd name="T110" fmla="*/ 2 w 95"/>
                        <a:gd name="T111" fmla="*/ 39 h 43"/>
                        <a:gd name="T112" fmla="*/ 1 w 95"/>
                        <a:gd name="T113" fmla="*/ 34 h 43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</a:cxnLst>
                      <a:rect l="0" t="0" r="r" b="b"/>
                      <a:pathLst>
                        <a:path w="95" h="43">
                          <a:moveTo>
                            <a:pt x="1" y="34"/>
                          </a:moveTo>
                          <a:lnTo>
                            <a:pt x="0" y="29"/>
                          </a:lnTo>
                          <a:lnTo>
                            <a:pt x="2" y="22"/>
                          </a:lnTo>
                          <a:lnTo>
                            <a:pt x="4" y="16"/>
                          </a:lnTo>
                          <a:lnTo>
                            <a:pt x="7" y="11"/>
                          </a:lnTo>
                          <a:lnTo>
                            <a:pt x="12" y="7"/>
                          </a:lnTo>
                          <a:lnTo>
                            <a:pt x="20" y="6"/>
                          </a:lnTo>
                          <a:lnTo>
                            <a:pt x="25" y="4"/>
                          </a:lnTo>
                          <a:lnTo>
                            <a:pt x="33" y="2"/>
                          </a:lnTo>
                          <a:lnTo>
                            <a:pt x="42" y="0"/>
                          </a:lnTo>
                          <a:lnTo>
                            <a:pt x="53" y="0"/>
                          </a:lnTo>
                          <a:lnTo>
                            <a:pt x="64" y="1"/>
                          </a:lnTo>
                          <a:lnTo>
                            <a:pt x="71" y="3"/>
                          </a:lnTo>
                          <a:lnTo>
                            <a:pt x="76" y="5"/>
                          </a:lnTo>
                          <a:lnTo>
                            <a:pt x="85" y="9"/>
                          </a:lnTo>
                          <a:lnTo>
                            <a:pt x="90" y="12"/>
                          </a:lnTo>
                          <a:lnTo>
                            <a:pt x="94" y="13"/>
                          </a:lnTo>
                          <a:lnTo>
                            <a:pt x="90" y="14"/>
                          </a:lnTo>
                          <a:lnTo>
                            <a:pt x="90" y="15"/>
                          </a:lnTo>
                          <a:lnTo>
                            <a:pt x="90" y="17"/>
                          </a:lnTo>
                          <a:lnTo>
                            <a:pt x="89" y="20"/>
                          </a:lnTo>
                          <a:lnTo>
                            <a:pt x="92" y="25"/>
                          </a:lnTo>
                          <a:lnTo>
                            <a:pt x="92" y="30"/>
                          </a:lnTo>
                          <a:lnTo>
                            <a:pt x="87" y="36"/>
                          </a:lnTo>
                          <a:lnTo>
                            <a:pt x="88" y="28"/>
                          </a:lnTo>
                          <a:lnTo>
                            <a:pt x="87" y="22"/>
                          </a:lnTo>
                          <a:lnTo>
                            <a:pt x="85" y="20"/>
                          </a:lnTo>
                          <a:lnTo>
                            <a:pt x="81" y="18"/>
                          </a:lnTo>
                          <a:lnTo>
                            <a:pt x="79" y="17"/>
                          </a:lnTo>
                          <a:lnTo>
                            <a:pt x="76" y="17"/>
                          </a:lnTo>
                          <a:lnTo>
                            <a:pt x="70" y="18"/>
                          </a:lnTo>
                          <a:lnTo>
                            <a:pt x="64" y="18"/>
                          </a:lnTo>
                          <a:lnTo>
                            <a:pt x="57" y="18"/>
                          </a:lnTo>
                          <a:lnTo>
                            <a:pt x="50" y="18"/>
                          </a:lnTo>
                          <a:lnTo>
                            <a:pt x="46" y="18"/>
                          </a:lnTo>
                          <a:lnTo>
                            <a:pt x="50" y="19"/>
                          </a:lnTo>
                          <a:lnTo>
                            <a:pt x="53" y="20"/>
                          </a:lnTo>
                          <a:lnTo>
                            <a:pt x="49" y="20"/>
                          </a:lnTo>
                          <a:lnTo>
                            <a:pt x="42" y="20"/>
                          </a:lnTo>
                          <a:lnTo>
                            <a:pt x="36" y="19"/>
                          </a:lnTo>
                          <a:lnTo>
                            <a:pt x="28" y="19"/>
                          </a:lnTo>
                          <a:lnTo>
                            <a:pt x="24" y="19"/>
                          </a:lnTo>
                          <a:lnTo>
                            <a:pt x="21" y="19"/>
                          </a:lnTo>
                          <a:lnTo>
                            <a:pt x="22" y="20"/>
                          </a:lnTo>
                          <a:lnTo>
                            <a:pt x="24" y="21"/>
                          </a:lnTo>
                          <a:lnTo>
                            <a:pt x="24" y="24"/>
                          </a:lnTo>
                          <a:lnTo>
                            <a:pt x="23" y="26"/>
                          </a:lnTo>
                          <a:lnTo>
                            <a:pt x="19" y="29"/>
                          </a:lnTo>
                          <a:lnTo>
                            <a:pt x="17" y="32"/>
                          </a:lnTo>
                          <a:lnTo>
                            <a:pt x="17" y="36"/>
                          </a:lnTo>
                          <a:lnTo>
                            <a:pt x="17" y="40"/>
                          </a:lnTo>
                          <a:lnTo>
                            <a:pt x="18" y="42"/>
                          </a:lnTo>
                          <a:lnTo>
                            <a:pt x="13" y="39"/>
                          </a:lnTo>
                          <a:lnTo>
                            <a:pt x="6" y="36"/>
                          </a:lnTo>
                          <a:lnTo>
                            <a:pt x="4" y="36"/>
                          </a:lnTo>
                          <a:lnTo>
                            <a:pt x="2" y="39"/>
                          </a:lnTo>
                          <a:lnTo>
                            <a:pt x="1" y="34"/>
                          </a:lnTo>
                        </a:path>
                      </a:pathLst>
                    </a:custGeom>
                    <a:solidFill>
                      <a:srgbClr val="000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7565" name="Group 653"/>
                  <p:cNvGrpSpPr>
                    <a:grpSpLocks/>
                  </p:cNvGrpSpPr>
                  <p:nvPr/>
                </p:nvGrpSpPr>
                <p:grpSpPr bwMode="auto">
                  <a:xfrm>
                    <a:off x="956" y="2947"/>
                    <a:ext cx="266" cy="34"/>
                    <a:chOff x="956" y="2947"/>
                    <a:chExt cx="266" cy="34"/>
                  </a:xfrm>
                </p:grpSpPr>
                <p:sp>
                  <p:nvSpPr>
                    <p:cNvPr id="167566" name="Freeform 654"/>
                    <p:cNvSpPr>
                      <a:spLocks/>
                    </p:cNvSpPr>
                    <p:nvPr/>
                  </p:nvSpPr>
                  <p:spPr bwMode="auto">
                    <a:xfrm>
                      <a:off x="956" y="2947"/>
                      <a:ext cx="113" cy="34"/>
                    </a:xfrm>
                    <a:custGeom>
                      <a:avLst/>
                      <a:gdLst>
                        <a:gd name="T0" fmla="*/ 53 w 113"/>
                        <a:gd name="T1" fmla="*/ 5 h 34"/>
                        <a:gd name="T2" fmla="*/ 40 w 113"/>
                        <a:gd name="T3" fmla="*/ 10 h 34"/>
                        <a:gd name="T4" fmla="*/ 22 w 113"/>
                        <a:gd name="T5" fmla="*/ 16 h 34"/>
                        <a:gd name="T6" fmla="*/ 9 w 113"/>
                        <a:gd name="T7" fmla="*/ 20 h 34"/>
                        <a:gd name="T8" fmla="*/ 1 w 113"/>
                        <a:gd name="T9" fmla="*/ 23 h 34"/>
                        <a:gd name="T10" fmla="*/ 0 w 113"/>
                        <a:gd name="T11" fmla="*/ 29 h 34"/>
                        <a:gd name="T12" fmla="*/ 7 w 113"/>
                        <a:gd name="T13" fmla="*/ 31 h 34"/>
                        <a:gd name="T14" fmla="*/ 23 w 113"/>
                        <a:gd name="T15" fmla="*/ 32 h 34"/>
                        <a:gd name="T16" fmla="*/ 39 w 113"/>
                        <a:gd name="T17" fmla="*/ 33 h 34"/>
                        <a:gd name="T18" fmla="*/ 53 w 113"/>
                        <a:gd name="T19" fmla="*/ 32 h 34"/>
                        <a:gd name="T20" fmla="*/ 64 w 113"/>
                        <a:gd name="T21" fmla="*/ 29 h 34"/>
                        <a:gd name="T22" fmla="*/ 82 w 113"/>
                        <a:gd name="T23" fmla="*/ 25 h 34"/>
                        <a:gd name="T24" fmla="*/ 110 w 113"/>
                        <a:gd name="T25" fmla="*/ 21 h 34"/>
                        <a:gd name="T26" fmla="*/ 112 w 113"/>
                        <a:gd name="T27" fmla="*/ 8 h 34"/>
                        <a:gd name="T28" fmla="*/ 108 w 113"/>
                        <a:gd name="T29" fmla="*/ 0 h 34"/>
                        <a:gd name="T30" fmla="*/ 53 w 113"/>
                        <a:gd name="T31" fmla="*/ 5 h 3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</a:cxnLst>
                      <a:rect l="0" t="0" r="r" b="b"/>
                      <a:pathLst>
                        <a:path w="113" h="34">
                          <a:moveTo>
                            <a:pt x="53" y="5"/>
                          </a:moveTo>
                          <a:lnTo>
                            <a:pt x="40" y="10"/>
                          </a:lnTo>
                          <a:lnTo>
                            <a:pt x="22" y="16"/>
                          </a:lnTo>
                          <a:lnTo>
                            <a:pt x="9" y="20"/>
                          </a:lnTo>
                          <a:lnTo>
                            <a:pt x="1" y="23"/>
                          </a:lnTo>
                          <a:lnTo>
                            <a:pt x="0" y="29"/>
                          </a:lnTo>
                          <a:lnTo>
                            <a:pt x="7" y="31"/>
                          </a:lnTo>
                          <a:lnTo>
                            <a:pt x="23" y="32"/>
                          </a:lnTo>
                          <a:lnTo>
                            <a:pt x="39" y="33"/>
                          </a:lnTo>
                          <a:lnTo>
                            <a:pt x="53" y="32"/>
                          </a:lnTo>
                          <a:lnTo>
                            <a:pt x="64" y="29"/>
                          </a:lnTo>
                          <a:lnTo>
                            <a:pt x="82" y="25"/>
                          </a:lnTo>
                          <a:lnTo>
                            <a:pt x="110" y="21"/>
                          </a:lnTo>
                          <a:lnTo>
                            <a:pt x="112" y="8"/>
                          </a:lnTo>
                          <a:lnTo>
                            <a:pt x="108" y="0"/>
                          </a:lnTo>
                          <a:lnTo>
                            <a:pt x="53" y="5"/>
                          </a:lnTo>
                        </a:path>
                      </a:pathLst>
                    </a:custGeom>
                    <a:solidFill>
                      <a:srgbClr val="3F1F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567" name="Freeform 655"/>
                    <p:cNvSpPr>
                      <a:spLocks/>
                    </p:cNvSpPr>
                    <p:nvPr/>
                  </p:nvSpPr>
                  <p:spPr bwMode="auto">
                    <a:xfrm>
                      <a:off x="1102" y="2949"/>
                      <a:ext cx="120" cy="29"/>
                    </a:xfrm>
                    <a:custGeom>
                      <a:avLst/>
                      <a:gdLst>
                        <a:gd name="T0" fmla="*/ 2 w 120"/>
                        <a:gd name="T1" fmla="*/ 0 h 29"/>
                        <a:gd name="T2" fmla="*/ 0 w 120"/>
                        <a:gd name="T3" fmla="*/ 11 h 29"/>
                        <a:gd name="T4" fmla="*/ 2 w 120"/>
                        <a:gd name="T5" fmla="*/ 19 h 29"/>
                        <a:gd name="T6" fmla="*/ 30 w 120"/>
                        <a:gd name="T7" fmla="*/ 22 h 29"/>
                        <a:gd name="T8" fmla="*/ 44 w 120"/>
                        <a:gd name="T9" fmla="*/ 22 h 29"/>
                        <a:gd name="T10" fmla="*/ 64 w 120"/>
                        <a:gd name="T11" fmla="*/ 25 h 29"/>
                        <a:gd name="T12" fmla="*/ 87 w 120"/>
                        <a:gd name="T13" fmla="*/ 27 h 29"/>
                        <a:gd name="T14" fmla="*/ 118 w 120"/>
                        <a:gd name="T15" fmla="*/ 28 h 29"/>
                        <a:gd name="T16" fmla="*/ 119 w 120"/>
                        <a:gd name="T17" fmla="*/ 24 h 29"/>
                        <a:gd name="T18" fmla="*/ 119 w 120"/>
                        <a:gd name="T19" fmla="*/ 20 h 29"/>
                        <a:gd name="T20" fmla="*/ 94 w 120"/>
                        <a:gd name="T21" fmla="*/ 13 h 29"/>
                        <a:gd name="T22" fmla="*/ 67 w 120"/>
                        <a:gd name="T23" fmla="*/ 6 h 29"/>
                        <a:gd name="T24" fmla="*/ 51 w 120"/>
                        <a:gd name="T25" fmla="*/ 0 h 29"/>
                        <a:gd name="T26" fmla="*/ 2 w 120"/>
                        <a:gd name="T27" fmla="*/ 0 h 29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</a:cxnLst>
                      <a:rect l="0" t="0" r="r" b="b"/>
                      <a:pathLst>
                        <a:path w="120" h="29">
                          <a:moveTo>
                            <a:pt x="2" y="0"/>
                          </a:moveTo>
                          <a:lnTo>
                            <a:pt x="0" y="11"/>
                          </a:lnTo>
                          <a:lnTo>
                            <a:pt x="2" y="19"/>
                          </a:lnTo>
                          <a:lnTo>
                            <a:pt x="30" y="22"/>
                          </a:lnTo>
                          <a:lnTo>
                            <a:pt x="44" y="22"/>
                          </a:lnTo>
                          <a:lnTo>
                            <a:pt x="64" y="25"/>
                          </a:lnTo>
                          <a:lnTo>
                            <a:pt x="87" y="27"/>
                          </a:lnTo>
                          <a:lnTo>
                            <a:pt x="118" y="28"/>
                          </a:lnTo>
                          <a:lnTo>
                            <a:pt x="119" y="24"/>
                          </a:lnTo>
                          <a:lnTo>
                            <a:pt x="119" y="20"/>
                          </a:lnTo>
                          <a:lnTo>
                            <a:pt x="94" y="13"/>
                          </a:lnTo>
                          <a:lnTo>
                            <a:pt x="67" y="6"/>
                          </a:lnTo>
                          <a:lnTo>
                            <a:pt x="51" y="0"/>
                          </a:lnTo>
                          <a:lnTo>
                            <a:pt x="2" y="0"/>
                          </a:lnTo>
                        </a:path>
                      </a:pathLst>
                    </a:custGeom>
                    <a:solidFill>
                      <a:srgbClr val="3F1F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sp>
                <p:nvSpPr>
                  <p:cNvPr id="167568" name="Freeform 656"/>
                  <p:cNvSpPr>
                    <a:spLocks/>
                  </p:cNvSpPr>
                  <p:nvPr/>
                </p:nvSpPr>
                <p:spPr bwMode="auto">
                  <a:xfrm>
                    <a:off x="1002" y="2711"/>
                    <a:ext cx="181" cy="247"/>
                  </a:xfrm>
                  <a:custGeom>
                    <a:avLst/>
                    <a:gdLst>
                      <a:gd name="T0" fmla="*/ 6 w 181"/>
                      <a:gd name="T1" fmla="*/ 0 h 247"/>
                      <a:gd name="T2" fmla="*/ 0 w 181"/>
                      <a:gd name="T3" fmla="*/ 22 h 247"/>
                      <a:gd name="T4" fmla="*/ 0 w 181"/>
                      <a:gd name="T5" fmla="*/ 56 h 247"/>
                      <a:gd name="T6" fmla="*/ 0 w 181"/>
                      <a:gd name="T7" fmla="*/ 95 h 247"/>
                      <a:gd name="T8" fmla="*/ 6 w 181"/>
                      <a:gd name="T9" fmla="*/ 119 h 247"/>
                      <a:gd name="T10" fmla="*/ 6 w 181"/>
                      <a:gd name="T11" fmla="*/ 129 h 247"/>
                      <a:gd name="T12" fmla="*/ 2 w 181"/>
                      <a:gd name="T13" fmla="*/ 166 h 247"/>
                      <a:gd name="T14" fmla="*/ 4 w 181"/>
                      <a:gd name="T15" fmla="*/ 193 h 247"/>
                      <a:gd name="T16" fmla="*/ 8 w 181"/>
                      <a:gd name="T17" fmla="*/ 230 h 247"/>
                      <a:gd name="T18" fmla="*/ 8 w 181"/>
                      <a:gd name="T19" fmla="*/ 240 h 247"/>
                      <a:gd name="T20" fmla="*/ 19 w 181"/>
                      <a:gd name="T21" fmla="*/ 245 h 247"/>
                      <a:gd name="T22" fmla="*/ 64 w 181"/>
                      <a:gd name="T23" fmla="*/ 239 h 247"/>
                      <a:gd name="T24" fmla="*/ 78 w 181"/>
                      <a:gd name="T25" fmla="*/ 160 h 247"/>
                      <a:gd name="T26" fmla="*/ 81 w 181"/>
                      <a:gd name="T27" fmla="*/ 111 h 247"/>
                      <a:gd name="T28" fmla="*/ 87 w 181"/>
                      <a:gd name="T29" fmla="*/ 67 h 247"/>
                      <a:gd name="T30" fmla="*/ 93 w 181"/>
                      <a:gd name="T31" fmla="*/ 137 h 247"/>
                      <a:gd name="T32" fmla="*/ 99 w 181"/>
                      <a:gd name="T33" fmla="*/ 238 h 247"/>
                      <a:gd name="T34" fmla="*/ 144 w 181"/>
                      <a:gd name="T35" fmla="*/ 246 h 247"/>
                      <a:gd name="T36" fmla="*/ 153 w 181"/>
                      <a:gd name="T37" fmla="*/ 240 h 247"/>
                      <a:gd name="T38" fmla="*/ 165 w 181"/>
                      <a:gd name="T39" fmla="*/ 150 h 247"/>
                      <a:gd name="T40" fmla="*/ 167 w 181"/>
                      <a:gd name="T41" fmla="*/ 107 h 247"/>
                      <a:gd name="T42" fmla="*/ 180 w 181"/>
                      <a:gd name="T43" fmla="*/ 12 h 247"/>
                      <a:gd name="T44" fmla="*/ 176 w 181"/>
                      <a:gd name="T45" fmla="*/ 1 h 247"/>
                      <a:gd name="T46" fmla="*/ 6 w 181"/>
                      <a:gd name="T47" fmla="*/ 0 h 24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</a:cxnLst>
                    <a:rect l="0" t="0" r="r" b="b"/>
                    <a:pathLst>
                      <a:path w="181" h="247">
                        <a:moveTo>
                          <a:pt x="6" y="0"/>
                        </a:moveTo>
                        <a:lnTo>
                          <a:pt x="0" y="22"/>
                        </a:lnTo>
                        <a:lnTo>
                          <a:pt x="0" y="56"/>
                        </a:lnTo>
                        <a:lnTo>
                          <a:pt x="0" y="95"/>
                        </a:lnTo>
                        <a:lnTo>
                          <a:pt x="6" y="119"/>
                        </a:lnTo>
                        <a:lnTo>
                          <a:pt x="6" y="129"/>
                        </a:lnTo>
                        <a:lnTo>
                          <a:pt x="2" y="166"/>
                        </a:lnTo>
                        <a:lnTo>
                          <a:pt x="4" y="193"/>
                        </a:lnTo>
                        <a:lnTo>
                          <a:pt x="8" y="230"/>
                        </a:lnTo>
                        <a:lnTo>
                          <a:pt x="8" y="240"/>
                        </a:lnTo>
                        <a:lnTo>
                          <a:pt x="19" y="245"/>
                        </a:lnTo>
                        <a:lnTo>
                          <a:pt x="64" y="239"/>
                        </a:lnTo>
                        <a:lnTo>
                          <a:pt x="78" y="160"/>
                        </a:lnTo>
                        <a:lnTo>
                          <a:pt x="81" y="111"/>
                        </a:lnTo>
                        <a:lnTo>
                          <a:pt x="87" y="67"/>
                        </a:lnTo>
                        <a:lnTo>
                          <a:pt x="93" y="137"/>
                        </a:lnTo>
                        <a:lnTo>
                          <a:pt x="99" y="238"/>
                        </a:lnTo>
                        <a:lnTo>
                          <a:pt x="144" y="246"/>
                        </a:lnTo>
                        <a:lnTo>
                          <a:pt x="153" y="240"/>
                        </a:lnTo>
                        <a:lnTo>
                          <a:pt x="165" y="150"/>
                        </a:lnTo>
                        <a:lnTo>
                          <a:pt x="167" y="107"/>
                        </a:lnTo>
                        <a:lnTo>
                          <a:pt x="180" y="12"/>
                        </a:lnTo>
                        <a:lnTo>
                          <a:pt x="176" y="1"/>
                        </a:lnTo>
                        <a:lnTo>
                          <a:pt x="6" y="0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</p:grpSp>
          </p:grpSp>
          <p:grpSp>
            <p:nvGrpSpPr>
              <p:cNvPr id="167569" name="Group 657"/>
              <p:cNvGrpSpPr>
                <a:grpSpLocks/>
              </p:cNvGrpSpPr>
              <p:nvPr/>
            </p:nvGrpSpPr>
            <p:grpSpPr bwMode="auto">
              <a:xfrm>
                <a:off x="758" y="2540"/>
                <a:ext cx="302" cy="472"/>
                <a:chOff x="758" y="2540"/>
                <a:chExt cx="302" cy="472"/>
              </a:xfrm>
            </p:grpSpPr>
            <p:grpSp>
              <p:nvGrpSpPr>
                <p:cNvPr id="167570" name="Group 658"/>
                <p:cNvGrpSpPr>
                  <a:grpSpLocks/>
                </p:cNvGrpSpPr>
                <p:nvPr/>
              </p:nvGrpSpPr>
              <p:grpSpPr bwMode="auto">
                <a:xfrm>
                  <a:off x="758" y="2600"/>
                  <a:ext cx="302" cy="412"/>
                  <a:chOff x="758" y="2600"/>
                  <a:chExt cx="302" cy="412"/>
                </a:xfrm>
              </p:grpSpPr>
              <p:grpSp>
                <p:nvGrpSpPr>
                  <p:cNvPr id="167571" name="Group 659"/>
                  <p:cNvGrpSpPr>
                    <a:grpSpLocks/>
                  </p:cNvGrpSpPr>
                  <p:nvPr/>
                </p:nvGrpSpPr>
                <p:grpSpPr bwMode="auto">
                  <a:xfrm>
                    <a:off x="768" y="2971"/>
                    <a:ext cx="266" cy="41"/>
                    <a:chOff x="768" y="2971"/>
                    <a:chExt cx="266" cy="41"/>
                  </a:xfrm>
                </p:grpSpPr>
                <p:sp>
                  <p:nvSpPr>
                    <p:cNvPr id="167572" name="Freeform 660"/>
                    <p:cNvSpPr>
                      <a:spLocks/>
                    </p:cNvSpPr>
                    <p:nvPr/>
                  </p:nvSpPr>
                  <p:spPr bwMode="auto">
                    <a:xfrm>
                      <a:off x="768" y="2980"/>
                      <a:ext cx="80" cy="32"/>
                    </a:xfrm>
                    <a:custGeom>
                      <a:avLst/>
                      <a:gdLst>
                        <a:gd name="T0" fmla="*/ 30 w 80"/>
                        <a:gd name="T1" fmla="*/ 6 h 32"/>
                        <a:gd name="T2" fmla="*/ 13 w 80"/>
                        <a:gd name="T3" fmla="*/ 15 h 32"/>
                        <a:gd name="T4" fmla="*/ 0 w 80"/>
                        <a:gd name="T5" fmla="*/ 23 h 32"/>
                        <a:gd name="T6" fmla="*/ 1 w 80"/>
                        <a:gd name="T7" fmla="*/ 29 h 32"/>
                        <a:gd name="T8" fmla="*/ 10 w 80"/>
                        <a:gd name="T9" fmla="*/ 31 h 32"/>
                        <a:gd name="T10" fmla="*/ 35 w 80"/>
                        <a:gd name="T11" fmla="*/ 30 h 32"/>
                        <a:gd name="T12" fmla="*/ 49 w 80"/>
                        <a:gd name="T13" fmla="*/ 26 h 32"/>
                        <a:gd name="T14" fmla="*/ 57 w 80"/>
                        <a:gd name="T15" fmla="*/ 20 h 32"/>
                        <a:gd name="T16" fmla="*/ 78 w 80"/>
                        <a:gd name="T17" fmla="*/ 16 h 32"/>
                        <a:gd name="T18" fmla="*/ 79 w 80"/>
                        <a:gd name="T19" fmla="*/ 7 h 32"/>
                        <a:gd name="T20" fmla="*/ 75 w 80"/>
                        <a:gd name="T21" fmla="*/ 0 h 32"/>
                        <a:gd name="T22" fmla="*/ 54 w 80"/>
                        <a:gd name="T23" fmla="*/ 5 h 32"/>
                        <a:gd name="T24" fmla="*/ 30 w 80"/>
                        <a:gd name="T25" fmla="*/ 6 h 3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</a:cxnLst>
                      <a:rect l="0" t="0" r="r" b="b"/>
                      <a:pathLst>
                        <a:path w="80" h="32">
                          <a:moveTo>
                            <a:pt x="30" y="6"/>
                          </a:moveTo>
                          <a:lnTo>
                            <a:pt x="13" y="15"/>
                          </a:lnTo>
                          <a:lnTo>
                            <a:pt x="0" y="23"/>
                          </a:lnTo>
                          <a:lnTo>
                            <a:pt x="1" y="29"/>
                          </a:lnTo>
                          <a:lnTo>
                            <a:pt x="10" y="31"/>
                          </a:lnTo>
                          <a:lnTo>
                            <a:pt x="35" y="30"/>
                          </a:lnTo>
                          <a:lnTo>
                            <a:pt x="49" y="26"/>
                          </a:lnTo>
                          <a:lnTo>
                            <a:pt x="57" y="20"/>
                          </a:lnTo>
                          <a:lnTo>
                            <a:pt x="78" y="16"/>
                          </a:lnTo>
                          <a:lnTo>
                            <a:pt x="79" y="7"/>
                          </a:lnTo>
                          <a:lnTo>
                            <a:pt x="75" y="0"/>
                          </a:lnTo>
                          <a:lnTo>
                            <a:pt x="54" y="5"/>
                          </a:lnTo>
                          <a:lnTo>
                            <a:pt x="30" y="6"/>
                          </a:lnTo>
                        </a:path>
                      </a:pathLst>
                    </a:custGeom>
                    <a:solidFill>
                      <a:srgbClr val="000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573" name="Freeform 661"/>
                    <p:cNvSpPr>
                      <a:spLocks/>
                    </p:cNvSpPr>
                    <p:nvPr/>
                  </p:nvSpPr>
                  <p:spPr bwMode="auto">
                    <a:xfrm>
                      <a:off x="944" y="2971"/>
                      <a:ext cx="90" cy="33"/>
                    </a:xfrm>
                    <a:custGeom>
                      <a:avLst/>
                      <a:gdLst>
                        <a:gd name="T0" fmla="*/ 1 w 90"/>
                        <a:gd name="T1" fmla="*/ 2 h 33"/>
                        <a:gd name="T2" fmla="*/ 0 w 90"/>
                        <a:gd name="T3" fmla="*/ 15 h 33"/>
                        <a:gd name="T4" fmla="*/ 12 w 90"/>
                        <a:gd name="T5" fmla="*/ 20 h 33"/>
                        <a:gd name="T6" fmla="*/ 25 w 90"/>
                        <a:gd name="T7" fmla="*/ 21 h 33"/>
                        <a:gd name="T8" fmla="*/ 33 w 90"/>
                        <a:gd name="T9" fmla="*/ 24 h 33"/>
                        <a:gd name="T10" fmla="*/ 47 w 90"/>
                        <a:gd name="T11" fmla="*/ 29 h 33"/>
                        <a:gd name="T12" fmla="*/ 73 w 90"/>
                        <a:gd name="T13" fmla="*/ 32 h 33"/>
                        <a:gd name="T14" fmla="*/ 82 w 90"/>
                        <a:gd name="T15" fmla="*/ 31 h 33"/>
                        <a:gd name="T16" fmla="*/ 89 w 90"/>
                        <a:gd name="T17" fmla="*/ 29 h 33"/>
                        <a:gd name="T18" fmla="*/ 89 w 90"/>
                        <a:gd name="T19" fmla="*/ 26 h 33"/>
                        <a:gd name="T20" fmla="*/ 80 w 90"/>
                        <a:gd name="T21" fmla="*/ 18 h 33"/>
                        <a:gd name="T22" fmla="*/ 59 w 90"/>
                        <a:gd name="T23" fmla="*/ 11 h 33"/>
                        <a:gd name="T24" fmla="*/ 44 w 90"/>
                        <a:gd name="T25" fmla="*/ 5 h 33"/>
                        <a:gd name="T26" fmla="*/ 38 w 90"/>
                        <a:gd name="T27" fmla="*/ 0 h 33"/>
                        <a:gd name="T28" fmla="*/ 1 w 90"/>
                        <a:gd name="T29" fmla="*/ 2 h 33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</a:cxnLst>
                      <a:rect l="0" t="0" r="r" b="b"/>
                      <a:pathLst>
                        <a:path w="90" h="33">
                          <a:moveTo>
                            <a:pt x="1" y="2"/>
                          </a:moveTo>
                          <a:lnTo>
                            <a:pt x="0" y="15"/>
                          </a:lnTo>
                          <a:lnTo>
                            <a:pt x="12" y="20"/>
                          </a:lnTo>
                          <a:lnTo>
                            <a:pt x="25" y="21"/>
                          </a:lnTo>
                          <a:lnTo>
                            <a:pt x="33" y="24"/>
                          </a:lnTo>
                          <a:lnTo>
                            <a:pt x="47" y="29"/>
                          </a:lnTo>
                          <a:lnTo>
                            <a:pt x="73" y="32"/>
                          </a:lnTo>
                          <a:lnTo>
                            <a:pt x="82" y="31"/>
                          </a:lnTo>
                          <a:lnTo>
                            <a:pt x="89" y="29"/>
                          </a:lnTo>
                          <a:lnTo>
                            <a:pt x="89" y="26"/>
                          </a:lnTo>
                          <a:lnTo>
                            <a:pt x="80" y="18"/>
                          </a:lnTo>
                          <a:lnTo>
                            <a:pt x="59" y="11"/>
                          </a:lnTo>
                          <a:lnTo>
                            <a:pt x="44" y="5"/>
                          </a:lnTo>
                          <a:lnTo>
                            <a:pt x="38" y="0"/>
                          </a:lnTo>
                          <a:lnTo>
                            <a:pt x="1" y="2"/>
                          </a:lnTo>
                        </a:path>
                      </a:pathLst>
                    </a:custGeom>
                    <a:solidFill>
                      <a:srgbClr val="0000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7574" name="Group 662"/>
                  <p:cNvGrpSpPr>
                    <a:grpSpLocks/>
                  </p:cNvGrpSpPr>
                  <p:nvPr/>
                </p:nvGrpSpPr>
                <p:grpSpPr bwMode="auto">
                  <a:xfrm>
                    <a:off x="758" y="2600"/>
                    <a:ext cx="302" cy="389"/>
                    <a:chOff x="758" y="2600"/>
                    <a:chExt cx="302" cy="389"/>
                  </a:xfrm>
                </p:grpSpPr>
                <p:grpSp>
                  <p:nvGrpSpPr>
                    <p:cNvPr id="167575" name="Group 66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797" y="2600"/>
                      <a:ext cx="189" cy="124"/>
                      <a:chOff x="797" y="2600"/>
                      <a:chExt cx="189" cy="124"/>
                    </a:xfrm>
                  </p:grpSpPr>
                  <p:sp>
                    <p:nvSpPr>
                      <p:cNvPr id="167576" name="Freeform 66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797" y="2608"/>
                        <a:ext cx="189" cy="116"/>
                      </a:xfrm>
                      <a:custGeom>
                        <a:avLst/>
                        <a:gdLst>
                          <a:gd name="T0" fmla="*/ 0 w 189"/>
                          <a:gd name="T1" fmla="*/ 22 h 116"/>
                          <a:gd name="T2" fmla="*/ 56 w 189"/>
                          <a:gd name="T3" fmla="*/ 0 h 116"/>
                          <a:gd name="T4" fmla="*/ 118 w 189"/>
                          <a:gd name="T5" fmla="*/ 51 h 116"/>
                          <a:gd name="T6" fmla="*/ 129 w 189"/>
                          <a:gd name="T7" fmla="*/ 3 h 116"/>
                          <a:gd name="T8" fmla="*/ 167 w 189"/>
                          <a:gd name="T9" fmla="*/ 9 h 116"/>
                          <a:gd name="T10" fmla="*/ 188 w 189"/>
                          <a:gd name="T11" fmla="*/ 26 h 116"/>
                          <a:gd name="T12" fmla="*/ 184 w 189"/>
                          <a:gd name="T13" fmla="*/ 115 h 116"/>
                          <a:gd name="T14" fmla="*/ 20 w 189"/>
                          <a:gd name="T15" fmla="*/ 115 h 116"/>
                          <a:gd name="T16" fmla="*/ 0 w 189"/>
                          <a:gd name="T17" fmla="*/ 22 h 11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</a:cxnLst>
                        <a:rect l="0" t="0" r="r" b="b"/>
                        <a:pathLst>
                          <a:path w="189" h="116">
                            <a:moveTo>
                              <a:pt x="0" y="22"/>
                            </a:moveTo>
                            <a:lnTo>
                              <a:pt x="56" y="0"/>
                            </a:lnTo>
                            <a:lnTo>
                              <a:pt x="118" y="51"/>
                            </a:lnTo>
                            <a:lnTo>
                              <a:pt x="129" y="3"/>
                            </a:lnTo>
                            <a:lnTo>
                              <a:pt x="167" y="9"/>
                            </a:lnTo>
                            <a:lnTo>
                              <a:pt x="188" y="26"/>
                            </a:lnTo>
                            <a:lnTo>
                              <a:pt x="184" y="115"/>
                            </a:lnTo>
                            <a:lnTo>
                              <a:pt x="20" y="115"/>
                            </a:lnTo>
                            <a:lnTo>
                              <a:pt x="0" y="22"/>
                            </a:lnTo>
                          </a:path>
                        </a:pathLst>
                      </a:custGeom>
                      <a:solidFill>
                        <a:srgbClr val="7F00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577" name="Freeform 66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852" y="2600"/>
                        <a:ext cx="74" cy="68"/>
                      </a:xfrm>
                      <a:custGeom>
                        <a:avLst/>
                        <a:gdLst>
                          <a:gd name="T0" fmla="*/ 0 w 74"/>
                          <a:gd name="T1" fmla="*/ 7 h 68"/>
                          <a:gd name="T2" fmla="*/ 6 w 74"/>
                          <a:gd name="T3" fmla="*/ 0 h 68"/>
                          <a:gd name="T4" fmla="*/ 51 w 74"/>
                          <a:gd name="T5" fmla="*/ 12 h 68"/>
                          <a:gd name="T6" fmla="*/ 62 w 74"/>
                          <a:gd name="T7" fmla="*/ 4 h 68"/>
                          <a:gd name="T8" fmla="*/ 70 w 74"/>
                          <a:gd name="T9" fmla="*/ 7 h 68"/>
                          <a:gd name="T10" fmla="*/ 73 w 74"/>
                          <a:gd name="T11" fmla="*/ 46 h 68"/>
                          <a:gd name="T12" fmla="*/ 72 w 74"/>
                          <a:gd name="T13" fmla="*/ 67 h 68"/>
                          <a:gd name="T14" fmla="*/ 0 w 74"/>
                          <a:gd name="T15" fmla="*/ 7 h 68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</a:cxnLst>
                        <a:rect l="0" t="0" r="r" b="b"/>
                        <a:pathLst>
                          <a:path w="74" h="68">
                            <a:moveTo>
                              <a:pt x="0" y="7"/>
                            </a:moveTo>
                            <a:lnTo>
                              <a:pt x="6" y="0"/>
                            </a:lnTo>
                            <a:lnTo>
                              <a:pt x="51" y="12"/>
                            </a:lnTo>
                            <a:lnTo>
                              <a:pt x="62" y="4"/>
                            </a:lnTo>
                            <a:lnTo>
                              <a:pt x="70" y="7"/>
                            </a:lnTo>
                            <a:lnTo>
                              <a:pt x="73" y="46"/>
                            </a:lnTo>
                            <a:lnTo>
                              <a:pt x="72" y="67"/>
                            </a:lnTo>
                            <a:lnTo>
                              <a:pt x="0" y="7"/>
                            </a:lnTo>
                          </a:path>
                        </a:pathLst>
                      </a:custGeom>
                      <a:solidFill>
                        <a:srgbClr val="FFDFB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578" name="Freeform 66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877" y="2614"/>
                        <a:ext cx="50" cy="16"/>
                      </a:xfrm>
                      <a:custGeom>
                        <a:avLst/>
                        <a:gdLst>
                          <a:gd name="T0" fmla="*/ 0 w 50"/>
                          <a:gd name="T1" fmla="*/ 15 h 16"/>
                          <a:gd name="T2" fmla="*/ 28 w 50"/>
                          <a:gd name="T3" fmla="*/ 0 h 16"/>
                          <a:gd name="T4" fmla="*/ 49 w 50"/>
                          <a:gd name="T5" fmla="*/ 12 h 1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50" h="16">
                            <a:moveTo>
                              <a:pt x="0" y="15"/>
                            </a:moveTo>
                            <a:lnTo>
                              <a:pt x="28" y="0"/>
                            </a:lnTo>
                            <a:lnTo>
                              <a:pt x="49" y="12"/>
                            </a:lnTo>
                          </a:path>
                        </a:pathLst>
                      </a:custGeom>
                      <a:noFill/>
                      <a:ln w="12700" cap="rnd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579" name="Group 66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758" y="2606"/>
                      <a:ext cx="302" cy="383"/>
                      <a:chOff x="758" y="2606"/>
                      <a:chExt cx="302" cy="383"/>
                    </a:xfrm>
                  </p:grpSpPr>
                  <p:sp>
                    <p:nvSpPr>
                      <p:cNvPr id="167580" name="Freeform 66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758" y="2606"/>
                        <a:ext cx="302" cy="383"/>
                      </a:xfrm>
                      <a:custGeom>
                        <a:avLst/>
                        <a:gdLst>
                          <a:gd name="T0" fmla="*/ 95 w 302"/>
                          <a:gd name="T1" fmla="*/ 0 h 383"/>
                          <a:gd name="T2" fmla="*/ 23 w 302"/>
                          <a:gd name="T3" fmla="*/ 28 h 383"/>
                          <a:gd name="T4" fmla="*/ 0 w 302"/>
                          <a:gd name="T5" fmla="*/ 118 h 383"/>
                          <a:gd name="T6" fmla="*/ 56 w 302"/>
                          <a:gd name="T7" fmla="*/ 178 h 383"/>
                          <a:gd name="T8" fmla="*/ 57 w 302"/>
                          <a:gd name="T9" fmla="*/ 189 h 383"/>
                          <a:gd name="T10" fmla="*/ 60 w 302"/>
                          <a:gd name="T11" fmla="*/ 203 h 383"/>
                          <a:gd name="T12" fmla="*/ 67 w 302"/>
                          <a:gd name="T13" fmla="*/ 212 h 383"/>
                          <a:gd name="T14" fmla="*/ 58 w 302"/>
                          <a:gd name="T15" fmla="*/ 277 h 383"/>
                          <a:gd name="T16" fmla="*/ 39 w 302"/>
                          <a:gd name="T17" fmla="*/ 381 h 383"/>
                          <a:gd name="T18" fmla="*/ 59 w 302"/>
                          <a:gd name="T19" fmla="*/ 382 h 383"/>
                          <a:gd name="T20" fmla="*/ 91 w 302"/>
                          <a:gd name="T21" fmla="*/ 376 h 383"/>
                          <a:gd name="T22" fmla="*/ 114 w 302"/>
                          <a:gd name="T23" fmla="*/ 306 h 383"/>
                          <a:gd name="T24" fmla="*/ 125 w 302"/>
                          <a:gd name="T25" fmla="*/ 281 h 383"/>
                          <a:gd name="T26" fmla="*/ 159 w 302"/>
                          <a:gd name="T27" fmla="*/ 213 h 383"/>
                          <a:gd name="T28" fmla="*/ 163 w 302"/>
                          <a:gd name="T29" fmla="*/ 284 h 383"/>
                          <a:gd name="T30" fmla="*/ 181 w 302"/>
                          <a:gd name="T31" fmla="*/ 370 h 383"/>
                          <a:gd name="T32" fmla="*/ 229 w 302"/>
                          <a:gd name="T33" fmla="*/ 371 h 383"/>
                          <a:gd name="T34" fmla="*/ 234 w 302"/>
                          <a:gd name="T35" fmla="*/ 279 h 383"/>
                          <a:gd name="T36" fmla="*/ 230 w 302"/>
                          <a:gd name="T37" fmla="*/ 186 h 383"/>
                          <a:gd name="T38" fmla="*/ 232 w 302"/>
                          <a:gd name="T39" fmla="*/ 140 h 383"/>
                          <a:gd name="T40" fmla="*/ 241 w 302"/>
                          <a:gd name="T41" fmla="*/ 125 h 383"/>
                          <a:gd name="T42" fmla="*/ 246 w 302"/>
                          <a:gd name="T43" fmla="*/ 126 h 383"/>
                          <a:gd name="T44" fmla="*/ 297 w 302"/>
                          <a:gd name="T45" fmla="*/ 110 h 383"/>
                          <a:gd name="T46" fmla="*/ 301 w 302"/>
                          <a:gd name="T47" fmla="*/ 81 h 383"/>
                          <a:gd name="T48" fmla="*/ 220 w 302"/>
                          <a:gd name="T49" fmla="*/ 10 h 383"/>
                          <a:gd name="T50" fmla="*/ 163 w 302"/>
                          <a:gd name="T51" fmla="*/ 0 h 383"/>
                          <a:gd name="T52" fmla="*/ 175 w 302"/>
                          <a:gd name="T53" fmla="*/ 48 h 383"/>
                          <a:gd name="T54" fmla="*/ 161 w 302"/>
                          <a:gd name="T55" fmla="*/ 95 h 383"/>
                          <a:gd name="T56" fmla="*/ 139 w 302"/>
                          <a:gd name="T57" fmla="*/ 51 h 383"/>
                          <a:gd name="T58" fmla="*/ 95 w 302"/>
                          <a:gd name="T59" fmla="*/ 0 h 383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</a:cxnLst>
                        <a:rect l="0" t="0" r="r" b="b"/>
                        <a:pathLst>
                          <a:path w="302" h="383">
                            <a:moveTo>
                              <a:pt x="95" y="0"/>
                            </a:moveTo>
                            <a:lnTo>
                              <a:pt x="23" y="28"/>
                            </a:lnTo>
                            <a:lnTo>
                              <a:pt x="0" y="118"/>
                            </a:lnTo>
                            <a:lnTo>
                              <a:pt x="56" y="178"/>
                            </a:lnTo>
                            <a:lnTo>
                              <a:pt x="57" y="189"/>
                            </a:lnTo>
                            <a:lnTo>
                              <a:pt x="60" y="203"/>
                            </a:lnTo>
                            <a:lnTo>
                              <a:pt x="67" y="212"/>
                            </a:lnTo>
                            <a:lnTo>
                              <a:pt x="58" y="277"/>
                            </a:lnTo>
                            <a:lnTo>
                              <a:pt x="39" y="381"/>
                            </a:lnTo>
                            <a:lnTo>
                              <a:pt x="59" y="382"/>
                            </a:lnTo>
                            <a:lnTo>
                              <a:pt x="91" y="376"/>
                            </a:lnTo>
                            <a:lnTo>
                              <a:pt x="114" y="306"/>
                            </a:lnTo>
                            <a:lnTo>
                              <a:pt x="125" y="281"/>
                            </a:lnTo>
                            <a:lnTo>
                              <a:pt x="159" y="213"/>
                            </a:lnTo>
                            <a:lnTo>
                              <a:pt x="163" y="284"/>
                            </a:lnTo>
                            <a:lnTo>
                              <a:pt x="181" y="370"/>
                            </a:lnTo>
                            <a:lnTo>
                              <a:pt x="229" y="371"/>
                            </a:lnTo>
                            <a:lnTo>
                              <a:pt x="234" y="279"/>
                            </a:lnTo>
                            <a:lnTo>
                              <a:pt x="230" y="186"/>
                            </a:lnTo>
                            <a:lnTo>
                              <a:pt x="232" y="140"/>
                            </a:lnTo>
                            <a:lnTo>
                              <a:pt x="241" y="125"/>
                            </a:lnTo>
                            <a:lnTo>
                              <a:pt x="246" y="126"/>
                            </a:lnTo>
                            <a:lnTo>
                              <a:pt x="297" y="110"/>
                            </a:lnTo>
                            <a:lnTo>
                              <a:pt x="301" y="81"/>
                            </a:lnTo>
                            <a:lnTo>
                              <a:pt x="220" y="10"/>
                            </a:lnTo>
                            <a:lnTo>
                              <a:pt x="163" y="0"/>
                            </a:lnTo>
                            <a:lnTo>
                              <a:pt x="175" y="48"/>
                            </a:lnTo>
                            <a:lnTo>
                              <a:pt x="161" y="95"/>
                            </a:lnTo>
                            <a:lnTo>
                              <a:pt x="139" y="51"/>
                            </a:lnTo>
                            <a:lnTo>
                              <a:pt x="95" y="0"/>
                            </a:lnTo>
                          </a:path>
                        </a:pathLst>
                      </a:custGeom>
                      <a:solidFill>
                        <a:srgbClr val="5F3F1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581" name="Freeform 66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775" y="2648"/>
                        <a:ext cx="72" cy="99"/>
                      </a:xfrm>
                      <a:custGeom>
                        <a:avLst/>
                        <a:gdLst>
                          <a:gd name="T0" fmla="*/ 35 w 72"/>
                          <a:gd name="T1" fmla="*/ 0 h 99"/>
                          <a:gd name="T2" fmla="*/ 42 w 72"/>
                          <a:gd name="T3" fmla="*/ 24 h 99"/>
                          <a:gd name="T4" fmla="*/ 39 w 72"/>
                          <a:gd name="T5" fmla="*/ 59 h 99"/>
                          <a:gd name="T6" fmla="*/ 0 w 72"/>
                          <a:gd name="T7" fmla="*/ 65 h 99"/>
                          <a:gd name="T8" fmla="*/ 39 w 72"/>
                          <a:gd name="T9" fmla="*/ 67 h 99"/>
                          <a:gd name="T10" fmla="*/ 50 w 72"/>
                          <a:gd name="T11" fmla="*/ 88 h 99"/>
                          <a:gd name="T12" fmla="*/ 71 w 72"/>
                          <a:gd name="T13" fmla="*/ 98 h 99"/>
                          <a:gd name="T14" fmla="*/ 64 w 72"/>
                          <a:gd name="T15" fmla="*/ 80 h 99"/>
                          <a:gd name="T16" fmla="*/ 57 w 72"/>
                          <a:gd name="T17" fmla="*/ 71 h 99"/>
                          <a:gd name="T18" fmla="*/ 53 w 72"/>
                          <a:gd name="T19" fmla="*/ 47 h 99"/>
                          <a:gd name="T20" fmla="*/ 35 w 72"/>
                          <a:gd name="T21" fmla="*/ 0 h 99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</a:cxnLst>
                        <a:rect l="0" t="0" r="r" b="b"/>
                        <a:pathLst>
                          <a:path w="72" h="99">
                            <a:moveTo>
                              <a:pt x="35" y="0"/>
                            </a:moveTo>
                            <a:lnTo>
                              <a:pt x="42" y="24"/>
                            </a:lnTo>
                            <a:lnTo>
                              <a:pt x="39" y="59"/>
                            </a:lnTo>
                            <a:lnTo>
                              <a:pt x="0" y="65"/>
                            </a:lnTo>
                            <a:lnTo>
                              <a:pt x="39" y="67"/>
                            </a:lnTo>
                            <a:lnTo>
                              <a:pt x="50" y="88"/>
                            </a:lnTo>
                            <a:lnTo>
                              <a:pt x="71" y="98"/>
                            </a:lnTo>
                            <a:lnTo>
                              <a:pt x="64" y="80"/>
                            </a:lnTo>
                            <a:lnTo>
                              <a:pt x="57" y="71"/>
                            </a:lnTo>
                            <a:lnTo>
                              <a:pt x="53" y="47"/>
                            </a:lnTo>
                            <a:lnTo>
                              <a:pt x="35" y="0"/>
                            </a:lnTo>
                          </a:path>
                        </a:pathLst>
                      </a:custGeom>
                      <a:solidFill>
                        <a:srgbClr val="3F1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582" name="Freeform 67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844" y="2653"/>
                        <a:ext cx="23" cy="13"/>
                      </a:xfrm>
                      <a:custGeom>
                        <a:avLst/>
                        <a:gdLst>
                          <a:gd name="T0" fmla="*/ 0 w 23"/>
                          <a:gd name="T1" fmla="*/ 12 h 13"/>
                          <a:gd name="T2" fmla="*/ 5 w 23"/>
                          <a:gd name="T3" fmla="*/ 0 h 13"/>
                          <a:gd name="T4" fmla="*/ 22 w 23"/>
                          <a:gd name="T5" fmla="*/ 10 h 13"/>
                          <a:gd name="T6" fmla="*/ 0 w 23"/>
                          <a:gd name="T7" fmla="*/ 12 h 13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</a:cxnLst>
                        <a:rect l="0" t="0" r="r" b="b"/>
                        <a:pathLst>
                          <a:path w="23" h="13">
                            <a:moveTo>
                              <a:pt x="0" y="12"/>
                            </a:moveTo>
                            <a:lnTo>
                              <a:pt x="5" y="0"/>
                            </a:lnTo>
                            <a:lnTo>
                              <a:pt x="22" y="10"/>
                            </a:lnTo>
                            <a:lnTo>
                              <a:pt x="0" y="12"/>
                            </a:lnTo>
                          </a:path>
                        </a:pathLst>
                      </a:custGeom>
                      <a:solidFill>
                        <a:srgbClr val="FFDFB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</p:grpSp>
            </p:grpSp>
            <p:grpSp>
              <p:nvGrpSpPr>
                <p:cNvPr id="167583" name="Group 671"/>
                <p:cNvGrpSpPr>
                  <a:grpSpLocks/>
                </p:cNvGrpSpPr>
                <p:nvPr/>
              </p:nvGrpSpPr>
              <p:grpSpPr bwMode="auto">
                <a:xfrm>
                  <a:off x="843" y="2540"/>
                  <a:ext cx="160" cy="192"/>
                  <a:chOff x="843" y="2540"/>
                  <a:chExt cx="160" cy="192"/>
                </a:xfrm>
              </p:grpSpPr>
              <p:grpSp>
                <p:nvGrpSpPr>
                  <p:cNvPr id="167584" name="Group 672"/>
                  <p:cNvGrpSpPr>
                    <a:grpSpLocks/>
                  </p:cNvGrpSpPr>
                  <p:nvPr/>
                </p:nvGrpSpPr>
                <p:grpSpPr bwMode="auto">
                  <a:xfrm>
                    <a:off x="843" y="2540"/>
                    <a:ext cx="93" cy="73"/>
                    <a:chOff x="843" y="2540"/>
                    <a:chExt cx="93" cy="73"/>
                  </a:xfrm>
                </p:grpSpPr>
                <p:grpSp>
                  <p:nvGrpSpPr>
                    <p:cNvPr id="167585" name="Group 67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46" y="2540"/>
                      <a:ext cx="82" cy="73"/>
                      <a:chOff x="846" y="2540"/>
                      <a:chExt cx="82" cy="73"/>
                    </a:xfrm>
                  </p:grpSpPr>
                  <p:sp>
                    <p:nvSpPr>
                      <p:cNvPr id="167586" name="Freeform 67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846" y="2540"/>
                        <a:ext cx="82" cy="73"/>
                      </a:xfrm>
                      <a:custGeom>
                        <a:avLst/>
                        <a:gdLst>
                          <a:gd name="T0" fmla="*/ 80 w 82"/>
                          <a:gd name="T1" fmla="*/ 12 h 73"/>
                          <a:gd name="T2" fmla="*/ 81 w 82"/>
                          <a:gd name="T3" fmla="*/ 24 h 73"/>
                          <a:gd name="T4" fmla="*/ 78 w 82"/>
                          <a:gd name="T5" fmla="*/ 28 h 73"/>
                          <a:gd name="T6" fmla="*/ 81 w 82"/>
                          <a:gd name="T7" fmla="*/ 32 h 73"/>
                          <a:gd name="T8" fmla="*/ 80 w 82"/>
                          <a:gd name="T9" fmla="*/ 36 h 73"/>
                          <a:gd name="T10" fmla="*/ 79 w 82"/>
                          <a:gd name="T11" fmla="*/ 42 h 73"/>
                          <a:gd name="T12" fmla="*/ 78 w 82"/>
                          <a:gd name="T13" fmla="*/ 48 h 73"/>
                          <a:gd name="T14" fmla="*/ 79 w 82"/>
                          <a:gd name="T15" fmla="*/ 54 h 73"/>
                          <a:gd name="T16" fmla="*/ 74 w 82"/>
                          <a:gd name="T17" fmla="*/ 58 h 73"/>
                          <a:gd name="T18" fmla="*/ 66 w 82"/>
                          <a:gd name="T19" fmla="*/ 60 h 73"/>
                          <a:gd name="T20" fmla="*/ 69 w 82"/>
                          <a:gd name="T21" fmla="*/ 64 h 73"/>
                          <a:gd name="T22" fmla="*/ 55 w 82"/>
                          <a:gd name="T23" fmla="*/ 72 h 73"/>
                          <a:gd name="T24" fmla="*/ 12 w 82"/>
                          <a:gd name="T25" fmla="*/ 60 h 73"/>
                          <a:gd name="T26" fmla="*/ 10 w 82"/>
                          <a:gd name="T27" fmla="*/ 44 h 73"/>
                          <a:gd name="T28" fmla="*/ 8 w 82"/>
                          <a:gd name="T29" fmla="*/ 42 h 73"/>
                          <a:gd name="T30" fmla="*/ 6 w 82"/>
                          <a:gd name="T31" fmla="*/ 40 h 73"/>
                          <a:gd name="T32" fmla="*/ 2 w 82"/>
                          <a:gd name="T33" fmla="*/ 35 h 73"/>
                          <a:gd name="T34" fmla="*/ 0 w 82"/>
                          <a:gd name="T35" fmla="*/ 27 h 73"/>
                          <a:gd name="T36" fmla="*/ 5 w 82"/>
                          <a:gd name="T37" fmla="*/ 26 h 73"/>
                          <a:gd name="T38" fmla="*/ 4 w 82"/>
                          <a:gd name="T39" fmla="*/ 23 h 73"/>
                          <a:gd name="T40" fmla="*/ 4 w 82"/>
                          <a:gd name="T41" fmla="*/ 17 h 73"/>
                          <a:gd name="T42" fmla="*/ 4 w 82"/>
                          <a:gd name="T43" fmla="*/ 13 h 73"/>
                          <a:gd name="T44" fmla="*/ 8 w 82"/>
                          <a:gd name="T45" fmla="*/ 8 h 73"/>
                          <a:gd name="T46" fmla="*/ 12 w 82"/>
                          <a:gd name="T47" fmla="*/ 5 h 73"/>
                          <a:gd name="T48" fmla="*/ 20 w 82"/>
                          <a:gd name="T49" fmla="*/ 2 h 73"/>
                          <a:gd name="T50" fmla="*/ 29 w 82"/>
                          <a:gd name="T51" fmla="*/ 1 h 73"/>
                          <a:gd name="T52" fmla="*/ 38 w 82"/>
                          <a:gd name="T53" fmla="*/ 0 h 73"/>
                          <a:gd name="T54" fmla="*/ 47 w 82"/>
                          <a:gd name="T55" fmla="*/ 0 h 73"/>
                          <a:gd name="T56" fmla="*/ 56 w 82"/>
                          <a:gd name="T57" fmla="*/ 0 h 73"/>
                          <a:gd name="T58" fmla="*/ 63 w 82"/>
                          <a:gd name="T59" fmla="*/ 1 h 73"/>
                          <a:gd name="T60" fmla="*/ 71 w 82"/>
                          <a:gd name="T61" fmla="*/ 3 h 73"/>
                          <a:gd name="T62" fmla="*/ 76 w 82"/>
                          <a:gd name="T63" fmla="*/ 6 h 73"/>
                          <a:gd name="T64" fmla="*/ 77 w 82"/>
                          <a:gd name="T65" fmla="*/ 8 h 73"/>
                          <a:gd name="T66" fmla="*/ 80 w 82"/>
                          <a:gd name="T67" fmla="*/ 12 h 73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</a:cxnLst>
                        <a:rect l="0" t="0" r="r" b="b"/>
                        <a:pathLst>
                          <a:path w="82" h="73">
                            <a:moveTo>
                              <a:pt x="80" y="12"/>
                            </a:moveTo>
                            <a:lnTo>
                              <a:pt x="81" y="24"/>
                            </a:lnTo>
                            <a:lnTo>
                              <a:pt x="78" y="28"/>
                            </a:lnTo>
                            <a:lnTo>
                              <a:pt x="81" y="32"/>
                            </a:lnTo>
                            <a:lnTo>
                              <a:pt x="80" y="36"/>
                            </a:lnTo>
                            <a:lnTo>
                              <a:pt x="79" y="42"/>
                            </a:lnTo>
                            <a:lnTo>
                              <a:pt x="78" y="48"/>
                            </a:lnTo>
                            <a:lnTo>
                              <a:pt x="79" y="54"/>
                            </a:lnTo>
                            <a:lnTo>
                              <a:pt x="74" y="58"/>
                            </a:lnTo>
                            <a:lnTo>
                              <a:pt x="66" y="60"/>
                            </a:lnTo>
                            <a:lnTo>
                              <a:pt x="69" y="64"/>
                            </a:lnTo>
                            <a:lnTo>
                              <a:pt x="55" y="72"/>
                            </a:lnTo>
                            <a:lnTo>
                              <a:pt x="12" y="60"/>
                            </a:lnTo>
                            <a:lnTo>
                              <a:pt x="10" y="44"/>
                            </a:lnTo>
                            <a:lnTo>
                              <a:pt x="8" y="42"/>
                            </a:lnTo>
                            <a:lnTo>
                              <a:pt x="6" y="40"/>
                            </a:lnTo>
                            <a:lnTo>
                              <a:pt x="2" y="35"/>
                            </a:lnTo>
                            <a:lnTo>
                              <a:pt x="0" y="27"/>
                            </a:lnTo>
                            <a:lnTo>
                              <a:pt x="5" y="26"/>
                            </a:lnTo>
                            <a:lnTo>
                              <a:pt x="4" y="23"/>
                            </a:lnTo>
                            <a:lnTo>
                              <a:pt x="4" y="17"/>
                            </a:lnTo>
                            <a:lnTo>
                              <a:pt x="4" y="13"/>
                            </a:lnTo>
                            <a:lnTo>
                              <a:pt x="8" y="8"/>
                            </a:lnTo>
                            <a:lnTo>
                              <a:pt x="12" y="5"/>
                            </a:lnTo>
                            <a:lnTo>
                              <a:pt x="20" y="2"/>
                            </a:lnTo>
                            <a:lnTo>
                              <a:pt x="29" y="1"/>
                            </a:lnTo>
                            <a:lnTo>
                              <a:pt x="38" y="0"/>
                            </a:lnTo>
                            <a:lnTo>
                              <a:pt x="47" y="0"/>
                            </a:lnTo>
                            <a:lnTo>
                              <a:pt x="56" y="0"/>
                            </a:lnTo>
                            <a:lnTo>
                              <a:pt x="63" y="1"/>
                            </a:lnTo>
                            <a:lnTo>
                              <a:pt x="71" y="3"/>
                            </a:lnTo>
                            <a:lnTo>
                              <a:pt x="76" y="6"/>
                            </a:lnTo>
                            <a:lnTo>
                              <a:pt x="77" y="8"/>
                            </a:lnTo>
                            <a:lnTo>
                              <a:pt x="80" y="12"/>
                            </a:lnTo>
                          </a:path>
                        </a:pathLst>
                      </a:custGeom>
                      <a:solidFill>
                        <a:srgbClr val="FF7F7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grpSp>
                    <p:nvGrpSpPr>
                      <p:cNvPr id="167587" name="Group 67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55" y="2565"/>
                        <a:ext cx="71" cy="35"/>
                        <a:chOff x="855" y="2565"/>
                        <a:chExt cx="71" cy="35"/>
                      </a:xfrm>
                    </p:grpSpPr>
                    <p:sp>
                      <p:nvSpPr>
                        <p:cNvPr id="167588" name="Freeform 67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882" y="2565"/>
                          <a:ext cx="27" cy="6"/>
                        </a:xfrm>
                        <a:custGeom>
                          <a:avLst/>
                          <a:gdLst>
                            <a:gd name="T0" fmla="*/ 0 w 27"/>
                            <a:gd name="T1" fmla="*/ 1 h 6"/>
                            <a:gd name="T2" fmla="*/ 12 w 27"/>
                            <a:gd name="T3" fmla="*/ 0 h 6"/>
                            <a:gd name="T4" fmla="*/ 20 w 27"/>
                            <a:gd name="T5" fmla="*/ 1 h 6"/>
                            <a:gd name="T6" fmla="*/ 23 w 27"/>
                            <a:gd name="T7" fmla="*/ 1 h 6"/>
                            <a:gd name="T8" fmla="*/ 26 w 27"/>
                            <a:gd name="T9" fmla="*/ 2 h 6"/>
                            <a:gd name="T10" fmla="*/ 24 w 27"/>
                            <a:gd name="T11" fmla="*/ 3 h 6"/>
                            <a:gd name="T12" fmla="*/ 22 w 27"/>
                            <a:gd name="T13" fmla="*/ 4 h 6"/>
                            <a:gd name="T14" fmla="*/ 23 w 27"/>
                            <a:gd name="T15" fmla="*/ 5 h 6"/>
                            <a:gd name="T16" fmla="*/ 15 w 27"/>
                            <a:gd name="T17" fmla="*/ 4 h 6"/>
                            <a:gd name="T18" fmla="*/ 7 w 27"/>
                            <a:gd name="T19" fmla="*/ 5 h 6"/>
                            <a:gd name="T20" fmla="*/ 11 w 27"/>
                            <a:gd name="T21" fmla="*/ 4 h 6"/>
                            <a:gd name="T22" fmla="*/ 6 w 27"/>
                            <a:gd name="T23" fmla="*/ 3 h 6"/>
                            <a:gd name="T24" fmla="*/ 0 w 27"/>
                            <a:gd name="T25" fmla="*/ 1 h 6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  <a:cxn ang="0">
                              <a:pos x="T22" y="T23"/>
                            </a:cxn>
                            <a:cxn ang="0">
                              <a:pos x="T24" y="T25"/>
                            </a:cxn>
                          </a:cxnLst>
                          <a:rect l="0" t="0" r="r" b="b"/>
                          <a:pathLst>
                            <a:path w="27" h="6">
                              <a:moveTo>
                                <a:pt x="0" y="1"/>
                              </a:moveTo>
                              <a:lnTo>
                                <a:pt x="12" y="0"/>
                              </a:lnTo>
                              <a:lnTo>
                                <a:pt x="20" y="1"/>
                              </a:lnTo>
                              <a:lnTo>
                                <a:pt x="23" y="1"/>
                              </a:lnTo>
                              <a:lnTo>
                                <a:pt x="26" y="2"/>
                              </a:lnTo>
                              <a:lnTo>
                                <a:pt x="24" y="3"/>
                              </a:lnTo>
                              <a:lnTo>
                                <a:pt x="22" y="4"/>
                              </a:lnTo>
                              <a:lnTo>
                                <a:pt x="23" y="5"/>
                              </a:lnTo>
                              <a:lnTo>
                                <a:pt x="15" y="4"/>
                              </a:lnTo>
                              <a:lnTo>
                                <a:pt x="7" y="5"/>
                              </a:lnTo>
                              <a:lnTo>
                                <a:pt x="11" y="4"/>
                              </a:lnTo>
                              <a:lnTo>
                                <a:pt x="6" y="3"/>
                              </a:lnTo>
                              <a:lnTo>
                                <a:pt x="0" y="1"/>
                              </a:lnTo>
                            </a:path>
                          </a:pathLst>
                        </a:custGeom>
                        <a:solidFill>
                          <a:srgbClr val="7F5F3F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12700" cap="rnd" cmpd="sng">
                              <a:solidFill>
                                <a:schemeClr val="tx1"/>
                              </a:solidFill>
                              <a:prstDash val="solid"/>
                              <a:round/>
                              <a:headEnd type="none" w="med" len="med"/>
                              <a:tailEnd type="none" w="med" len="med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pPr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</a:pPr>
                          <a:endParaRPr lang="en-US" sz="2400" smtClean="0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167589" name="Freeform 67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921" y="2582"/>
                          <a:ext cx="5" cy="2"/>
                        </a:xfrm>
                        <a:custGeom>
                          <a:avLst/>
                          <a:gdLst>
                            <a:gd name="T0" fmla="*/ 0 w 5"/>
                            <a:gd name="T1" fmla="*/ 0 h 2"/>
                            <a:gd name="T2" fmla="*/ 4 w 5"/>
                            <a:gd name="T3" fmla="*/ 0 h 2"/>
                            <a:gd name="T4" fmla="*/ 3 w 5"/>
                            <a:gd name="T5" fmla="*/ 1 h 2"/>
                            <a:gd name="T6" fmla="*/ 0 w 5"/>
                            <a:gd name="T7" fmla="*/ 0 h 2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</a:cxnLst>
                          <a:rect l="0" t="0" r="r" b="b"/>
                          <a:pathLst>
                            <a:path w="5" h="2">
                              <a:moveTo>
                                <a:pt x="0" y="0"/>
                              </a:moveTo>
                              <a:lnTo>
                                <a:pt x="4" y="0"/>
                              </a:lnTo>
                              <a:lnTo>
                                <a:pt x="3" y="1"/>
                              </a:lnTo>
                              <a:lnTo>
                                <a:pt x="0" y="0"/>
                              </a:lnTo>
                            </a:path>
                          </a:pathLst>
                        </a:custGeom>
                        <a:solidFill>
                          <a:srgbClr val="7F5F3F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12700" cap="rnd" cmpd="sng">
                              <a:solidFill>
                                <a:schemeClr val="tx1"/>
                              </a:solidFill>
                              <a:prstDash val="solid"/>
                              <a:round/>
                              <a:headEnd type="none" w="med" len="med"/>
                              <a:tailEnd type="none" w="med" len="med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pPr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</a:pPr>
                          <a:endParaRPr lang="en-US" sz="2400" smtClean="0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167590" name="Freeform 67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855" y="2583"/>
                          <a:ext cx="43" cy="17"/>
                        </a:xfrm>
                        <a:custGeom>
                          <a:avLst/>
                          <a:gdLst>
                            <a:gd name="T0" fmla="*/ 3 w 43"/>
                            <a:gd name="T1" fmla="*/ 2 h 17"/>
                            <a:gd name="T2" fmla="*/ 8 w 43"/>
                            <a:gd name="T3" fmla="*/ 1 h 17"/>
                            <a:gd name="T4" fmla="*/ 18 w 43"/>
                            <a:gd name="T5" fmla="*/ 10 h 17"/>
                            <a:gd name="T6" fmla="*/ 42 w 43"/>
                            <a:gd name="T7" fmla="*/ 16 h 17"/>
                            <a:gd name="T8" fmla="*/ 17 w 43"/>
                            <a:gd name="T9" fmla="*/ 12 h 17"/>
                            <a:gd name="T10" fmla="*/ 7 w 43"/>
                            <a:gd name="T11" fmla="*/ 7 h 17"/>
                            <a:gd name="T12" fmla="*/ 2 w 43"/>
                            <a:gd name="T13" fmla="*/ 9 h 17"/>
                            <a:gd name="T14" fmla="*/ 0 w 43"/>
                            <a:gd name="T15" fmla="*/ 0 h 17"/>
                            <a:gd name="T16" fmla="*/ 3 w 43"/>
                            <a:gd name="T17" fmla="*/ 2 h 17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</a:cxnLst>
                          <a:rect l="0" t="0" r="r" b="b"/>
                          <a:pathLst>
                            <a:path w="43" h="17">
                              <a:moveTo>
                                <a:pt x="3" y="2"/>
                              </a:moveTo>
                              <a:lnTo>
                                <a:pt x="8" y="1"/>
                              </a:lnTo>
                              <a:lnTo>
                                <a:pt x="18" y="10"/>
                              </a:lnTo>
                              <a:lnTo>
                                <a:pt x="42" y="16"/>
                              </a:lnTo>
                              <a:lnTo>
                                <a:pt x="17" y="12"/>
                              </a:lnTo>
                              <a:lnTo>
                                <a:pt x="7" y="7"/>
                              </a:lnTo>
                              <a:lnTo>
                                <a:pt x="2" y="9"/>
                              </a:lnTo>
                              <a:lnTo>
                                <a:pt x="0" y="0"/>
                              </a:lnTo>
                              <a:lnTo>
                                <a:pt x="3" y="2"/>
                              </a:lnTo>
                            </a:path>
                          </a:pathLst>
                        </a:custGeom>
                        <a:solidFill>
                          <a:srgbClr val="7F5F3F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12700" cap="rnd" cmpd="sng">
                              <a:solidFill>
                                <a:schemeClr val="tx1"/>
                              </a:solidFill>
                              <a:prstDash val="solid"/>
                              <a:round/>
                              <a:headEnd type="none" w="med" len="med"/>
                              <a:tailEnd type="none" w="med" len="med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pPr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</a:pPr>
                          <a:endParaRPr lang="en-US" sz="2400" smtClean="0">
                            <a:solidFill>
                              <a:srgbClr val="000000"/>
                            </a:solidFill>
                          </a:endParaRPr>
                        </a:p>
                      </p:txBody>
                    </p:sp>
                  </p:grpSp>
                </p:grpSp>
                <p:sp>
                  <p:nvSpPr>
                    <p:cNvPr id="167591" name="Freeform 679"/>
                    <p:cNvSpPr>
                      <a:spLocks/>
                    </p:cNvSpPr>
                    <p:nvPr/>
                  </p:nvSpPr>
                  <p:spPr bwMode="auto">
                    <a:xfrm>
                      <a:off x="843" y="2540"/>
                      <a:ext cx="93" cy="46"/>
                    </a:xfrm>
                    <a:custGeom>
                      <a:avLst/>
                      <a:gdLst>
                        <a:gd name="T0" fmla="*/ 13 w 93"/>
                        <a:gd name="T1" fmla="*/ 45 h 46"/>
                        <a:gd name="T2" fmla="*/ 6 w 93"/>
                        <a:gd name="T3" fmla="*/ 40 h 46"/>
                        <a:gd name="T4" fmla="*/ 2 w 93"/>
                        <a:gd name="T5" fmla="*/ 33 h 46"/>
                        <a:gd name="T6" fmla="*/ 0 w 93"/>
                        <a:gd name="T7" fmla="*/ 24 h 46"/>
                        <a:gd name="T8" fmla="*/ 0 w 93"/>
                        <a:gd name="T9" fmla="*/ 15 h 46"/>
                        <a:gd name="T10" fmla="*/ 3 w 93"/>
                        <a:gd name="T11" fmla="*/ 8 h 46"/>
                        <a:gd name="T12" fmla="*/ 12 w 93"/>
                        <a:gd name="T13" fmla="*/ 3 h 46"/>
                        <a:gd name="T14" fmla="*/ 22 w 93"/>
                        <a:gd name="T15" fmla="*/ 1 h 46"/>
                        <a:gd name="T16" fmla="*/ 40 w 93"/>
                        <a:gd name="T17" fmla="*/ 0 h 46"/>
                        <a:gd name="T18" fmla="*/ 64 w 93"/>
                        <a:gd name="T19" fmla="*/ 1 h 46"/>
                        <a:gd name="T20" fmla="*/ 79 w 93"/>
                        <a:gd name="T21" fmla="*/ 3 h 46"/>
                        <a:gd name="T22" fmla="*/ 88 w 93"/>
                        <a:gd name="T23" fmla="*/ 4 h 46"/>
                        <a:gd name="T24" fmla="*/ 92 w 93"/>
                        <a:gd name="T25" fmla="*/ 4 h 46"/>
                        <a:gd name="T26" fmla="*/ 87 w 93"/>
                        <a:gd name="T27" fmla="*/ 7 h 46"/>
                        <a:gd name="T28" fmla="*/ 83 w 93"/>
                        <a:gd name="T29" fmla="*/ 12 h 46"/>
                        <a:gd name="T30" fmla="*/ 83 w 93"/>
                        <a:gd name="T31" fmla="*/ 14 h 46"/>
                        <a:gd name="T32" fmla="*/ 75 w 93"/>
                        <a:gd name="T33" fmla="*/ 11 h 46"/>
                        <a:gd name="T34" fmla="*/ 64 w 93"/>
                        <a:gd name="T35" fmla="*/ 10 h 46"/>
                        <a:gd name="T36" fmla="*/ 51 w 93"/>
                        <a:gd name="T37" fmla="*/ 10 h 46"/>
                        <a:gd name="T38" fmla="*/ 41 w 93"/>
                        <a:gd name="T39" fmla="*/ 10 h 46"/>
                        <a:gd name="T40" fmla="*/ 31 w 93"/>
                        <a:gd name="T41" fmla="*/ 10 h 46"/>
                        <a:gd name="T42" fmla="*/ 36 w 93"/>
                        <a:gd name="T43" fmla="*/ 11 h 46"/>
                        <a:gd name="T44" fmla="*/ 36 w 93"/>
                        <a:gd name="T45" fmla="*/ 14 h 46"/>
                        <a:gd name="T46" fmla="*/ 33 w 93"/>
                        <a:gd name="T47" fmla="*/ 17 h 46"/>
                        <a:gd name="T48" fmla="*/ 27 w 93"/>
                        <a:gd name="T49" fmla="*/ 22 h 46"/>
                        <a:gd name="T50" fmla="*/ 24 w 93"/>
                        <a:gd name="T51" fmla="*/ 27 h 46"/>
                        <a:gd name="T52" fmla="*/ 24 w 93"/>
                        <a:gd name="T53" fmla="*/ 33 h 46"/>
                        <a:gd name="T54" fmla="*/ 16 w 93"/>
                        <a:gd name="T55" fmla="*/ 30 h 46"/>
                        <a:gd name="T56" fmla="*/ 16 w 93"/>
                        <a:gd name="T57" fmla="*/ 27 h 46"/>
                        <a:gd name="T58" fmla="*/ 11 w 93"/>
                        <a:gd name="T59" fmla="*/ 26 h 46"/>
                        <a:gd name="T60" fmla="*/ 5 w 93"/>
                        <a:gd name="T61" fmla="*/ 26 h 46"/>
                        <a:gd name="T62" fmla="*/ 4 w 93"/>
                        <a:gd name="T63" fmla="*/ 28 h 46"/>
                        <a:gd name="T64" fmla="*/ 6 w 93"/>
                        <a:gd name="T65" fmla="*/ 36 h 46"/>
                        <a:gd name="T66" fmla="*/ 10 w 93"/>
                        <a:gd name="T67" fmla="*/ 40 h 46"/>
                        <a:gd name="T68" fmla="*/ 13 w 93"/>
                        <a:gd name="T69" fmla="*/ 45 h 4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</a:cxnLst>
                      <a:rect l="0" t="0" r="r" b="b"/>
                      <a:pathLst>
                        <a:path w="93" h="46">
                          <a:moveTo>
                            <a:pt x="13" y="45"/>
                          </a:moveTo>
                          <a:lnTo>
                            <a:pt x="6" y="40"/>
                          </a:lnTo>
                          <a:lnTo>
                            <a:pt x="2" y="33"/>
                          </a:lnTo>
                          <a:lnTo>
                            <a:pt x="0" y="24"/>
                          </a:lnTo>
                          <a:lnTo>
                            <a:pt x="0" y="15"/>
                          </a:lnTo>
                          <a:lnTo>
                            <a:pt x="3" y="8"/>
                          </a:lnTo>
                          <a:lnTo>
                            <a:pt x="12" y="3"/>
                          </a:lnTo>
                          <a:lnTo>
                            <a:pt x="22" y="1"/>
                          </a:lnTo>
                          <a:lnTo>
                            <a:pt x="40" y="0"/>
                          </a:lnTo>
                          <a:lnTo>
                            <a:pt x="64" y="1"/>
                          </a:lnTo>
                          <a:lnTo>
                            <a:pt x="79" y="3"/>
                          </a:lnTo>
                          <a:lnTo>
                            <a:pt x="88" y="4"/>
                          </a:lnTo>
                          <a:lnTo>
                            <a:pt x="92" y="4"/>
                          </a:lnTo>
                          <a:lnTo>
                            <a:pt x="87" y="7"/>
                          </a:lnTo>
                          <a:lnTo>
                            <a:pt x="83" y="12"/>
                          </a:lnTo>
                          <a:lnTo>
                            <a:pt x="83" y="14"/>
                          </a:lnTo>
                          <a:lnTo>
                            <a:pt x="75" y="11"/>
                          </a:lnTo>
                          <a:lnTo>
                            <a:pt x="64" y="10"/>
                          </a:lnTo>
                          <a:lnTo>
                            <a:pt x="51" y="10"/>
                          </a:lnTo>
                          <a:lnTo>
                            <a:pt x="41" y="10"/>
                          </a:lnTo>
                          <a:lnTo>
                            <a:pt x="31" y="10"/>
                          </a:lnTo>
                          <a:lnTo>
                            <a:pt x="36" y="11"/>
                          </a:lnTo>
                          <a:lnTo>
                            <a:pt x="36" y="14"/>
                          </a:lnTo>
                          <a:lnTo>
                            <a:pt x="33" y="17"/>
                          </a:lnTo>
                          <a:lnTo>
                            <a:pt x="27" y="22"/>
                          </a:lnTo>
                          <a:lnTo>
                            <a:pt x="24" y="27"/>
                          </a:lnTo>
                          <a:lnTo>
                            <a:pt x="24" y="33"/>
                          </a:lnTo>
                          <a:lnTo>
                            <a:pt x="16" y="30"/>
                          </a:lnTo>
                          <a:lnTo>
                            <a:pt x="16" y="27"/>
                          </a:lnTo>
                          <a:lnTo>
                            <a:pt x="11" y="26"/>
                          </a:lnTo>
                          <a:lnTo>
                            <a:pt x="5" y="26"/>
                          </a:lnTo>
                          <a:lnTo>
                            <a:pt x="4" y="28"/>
                          </a:lnTo>
                          <a:lnTo>
                            <a:pt x="6" y="36"/>
                          </a:lnTo>
                          <a:lnTo>
                            <a:pt x="10" y="40"/>
                          </a:lnTo>
                          <a:lnTo>
                            <a:pt x="13" y="45"/>
                          </a:lnTo>
                        </a:path>
                      </a:pathLst>
                    </a:custGeom>
                    <a:solidFill>
                      <a:srgbClr val="BF7F1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sp>
                <p:nvSpPr>
                  <p:cNvPr id="167592" name="Freeform 680"/>
                  <p:cNvSpPr>
                    <a:spLocks/>
                  </p:cNvSpPr>
                  <p:nvPr/>
                </p:nvSpPr>
                <p:spPr bwMode="auto">
                  <a:xfrm>
                    <a:off x="923" y="2709"/>
                    <a:ext cx="80" cy="23"/>
                  </a:xfrm>
                  <a:custGeom>
                    <a:avLst/>
                    <a:gdLst>
                      <a:gd name="T0" fmla="*/ 79 w 80"/>
                      <a:gd name="T1" fmla="*/ 20 h 23"/>
                      <a:gd name="T2" fmla="*/ 61 w 80"/>
                      <a:gd name="T3" fmla="*/ 22 h 23"/>
                      <a:gd name="T4" fmla="*/ 35 w 80"/>
                      <a:gd name="T5" fmla="*/ 20 h 23"/>
                      <a:gd name="T6" fmla="*/ 13 w 80"/>
                      <a:gd name="T7" fmla="*/ 17 h 23"/>
                      <a:gd name="T8" fmla="*/ 0 w 80"/>
                      <a:gd name="T9" fmla="*/ 4 h 23"/>
                      <a:gd name="T10" fmla="*/ 36 w 80"/>
                      <a:gd name="T11" fmla="*/ 6 h 23"/>
                      <a:gd name="T12" fmla="*/ 33 w 80"/>
                      <a:gd name="T13" fmla="*/ 0 h 23"/>
                      <a:gd name="T14" fmla="*/ 50 w 80"/>
                      <a:gd name="T15" fmla="*/ 1 h 23"/>
                      <a:gd name="T16" fmla="*/ 66 w 80"/>
                      <a:gd name="T17" fmla="*/ 6 h 23"/>
                      <a:gd name="T18" fmla="*/ 73 w 80"/>
                      <a:gd name="T19" fmla="*/ 7 h 23"/>
                      <a:gd name="T20" fmla="*/ 79 w 80"/>
                      <a:gd name="T21" fmla="*/ 20 h 2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80" h="23">
                        <a:moveTo>
                          <a:pt x="79" y="20"/>
                        </a:moveTo>
                        <a:lnTo>
                          <a:pt x="61" y="22"/>
                        </a:lnTo>
                        <a:lnTo>
                          <a:pt x="35" y="20"/>
                        </a:lnTo>
                        <a:lnTo>
                          <a:pt x="13" y="17"/>
                        </a:lnTo>
                        <a:lnTo>
                          <a:pt x="0" y="4"/>
                        </a:lnTo>
                        <a:lnTo>
                          <a:pt x="36" y="6"/>
                        </a:lnTo>
                        <a:lnTo>
                          <a:pt x="33" y="0"/>
                        </a:lnTo>
                        <a:lnTo>
                          <a:pt x="50" y="1"/>
                        </a:lnTo>
                        <a:lnTo>
                          <a:pt x="66" y="6"/>
                        </a:lnTo>
                        <a:lnTo>
                          <a:pt x="73" y="7"/>
                        </a:lnTo>
                        <a:lnTo>
                          <a:pt x="79" y="20"/>
                        </a:lnTo>
                      </a:path>
                    </a:pathLst>
                  </a:custGeom>
                  <a:solidFill>
                    <a:srgbClr val="FF7F7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</p:grpSp>
          </p:grpSp>
          <p:sp>
            <p:nvSpPr>
              <p:cNvPr id="167593" name="Freeform 681"/>
              <p:cNvSpPr>
                <a:spLocks/>
              </p:cNvSpPr>
              <p:nvPr/>
            </p:nvSpPr>
            <p:spPr bwMode="auto">
              <a:xfrm>
                <a:off x="1313" y="2807"/>
                <a:ext cx="24" cy="37"/>
              </a:xfrm>
              <a:custGeom>
                <a:avLst/>
                <a:gdLst>
                  <a:gd name="T0" fmla="*/ 22 w 24"/>
                  <a:gd name="T1" fmla="*/ 0 h 37"/>
                  <a:gd name="T2" fmla="*/ 23 w 24"/>
                  <a:gd name="T3" fmla="*/ 20 h 37"/>
                  <a:gd name="T4" fmla="*/ 11 w 24"/>
                  <a:gd name="T5" fmla="*/ 32 h 37"/>
                  <a:gd name="T6" fmla="*/ 5 w 24"/>
                  <a:gd name="T7" fmla="*/ 36 h 37"/>
                  <a:gd name="T8" fmla="*/ 6 w 24"/>
                  <a:gd name="T9" fmla="*/ 19 h 37"/>
                  <a:gd name="T10" fmla="*/ 4 w 24"/>
                  <a:gd name="T11" fmla="*/ 21 h 37"/>
                  <a:gd name="T12" fmla="*/ 1 w 24"/>
                  <a:gd name="T13" fmla="*/ 26 h 37"/>
                  <a:gd name="T14" fmla="*/ 0 w 24"/>
                  <a:gd name="T15" fmla="*/ 20 h 37"/>
                  <a:gd name="T16" fmla="*/ 3 w 24"/>
                  <a:gd name="T17" fmla="*/ 9 h 37"/>
                  <a:gd name="T18" fmla="*/ 11 w 24"/>
                  <a:gd name="T19" fmla="*/ 0 h 37"/>
                  <a:gd name="T20" fmla="*/ 22 w 24"/>
                  <a:gd name="T21" fmla="*/ 0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" h="37">
                    <a:moveTo>
                      <a:pt x="22" y="0"/>
                    </a:moveTo>
                    <a:lnTo>
                      <a:pt x="23" y="20"/>
                    </a:lnTo>
                    <a:lnTo>
                      <a:pt x="11" y="32"/>
                    </a:lnTo>
                    <a:lnTo>
                      <a:pt x="5" y="36"/>
                    </a:lnTo>
                    <a:lnTo>
                      <a:pt x="6" y="19"/>
                    </a:lnTo>
                    <a:lnTo>
                      <a:pt x="4" y="21"/>
                    </a:lnTo>
                    <a:lnTo>
                      <a:pt x="1" y="26"/>
                    </a:lnTo>
                    <a:lnTo>
                      <a:pt x="0" y="20"/>
                    </a:lnTo>
                    <a:lnTo>
                      <a:pt x="3" y="9"/>
                    </a:lnTo>
                    <a:lnTo>
                      <a:pt x="11" y="0"/>
                    </a:lnTo>
                    <a:lnTo>
                      <a:pt x="22" y="0"/>
                    </a:lnTo>
                  </a:path>
                </a:pathLst>
              </a:custGeom>
              <a:solidFill>
                <a:srgbClr val="FF7F9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7594" name="Freeform 682"/>
              <p:cNvSpPr>
                <a:spLocks/>
              </p:cNvSpPr>
              <p:nvPr/>
            </p:nvSpPr>
            <p:spPr bwMode="auto">
              <a:xfrm>
                <a:off x="1167" y="2797"/>
                <a:ext cx="28" cy="34"/>
              </a:xfrm>
              <a:custGeom>
                <a:avLst/>
                <a:gdLst>
                  <a:gd name="T0" fmla="*/ 19 w 28"/>
                  <a:gd name="T1" fmla="*/ 0 h 34"/>
                  <a:gd name="T2" fmla="*/ 27 w 28"/>
                  <a:gd name="T3" fmla="*/ 17 h 34"/>
                  <a:gd name="T4" fmla="*/ 13 w 28"/>
                  <a:gd name="T5" fmla="*/ 33 h 34"/>
                  <a:gd name="T6" fmla="*/ 8 w 28"/>
                  <a:gd name="T7" fmla="*/ 31 h 34"/>
                  <a:gd name="T8" fmla="*/ 0 w 28"/>
                  <a:gd name="T9" fmla="*/ 30 h 34"/>
                  <a:gd name="T10" fmla="*/ 3 w 28"/>
                  <a:gd name="T11" fmla="*/ 25 h 34"/>
                  <a:gd name="T12" fmla="*/ 4 w 28"/>
                  <a:gd name="T13" fmla="*/ 18 h 34"/>
                  <a:gd name="T14" fmla="*/ 0 w 28"/>
                  <a:gd name="T15" fmla="*/ 12 h 34"/>
                  <a:gd name="T16" fmla="*/ 3 w 28"/>
                  <a:gd name="T17" fmla="*/ 1 h 34"/>
                  <a:gd name="T18" fmla="*/ 19 w 28"/>
                  <a:gd name="T1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8" h="34">
                    <a:moveTo>
                      <a:pt x="19" y="0"/>
                    </a:moveTo>
                    <a:lnTo>
                      <a:pt x="27" y="17"/>
                    </a:lnTo>
                    <a:lnTo>
                      <a:pt x="13" y="33"/>
                    </a:lnTo>
                    <a:lnTo>
                      <a:pt x="8" y="31"/>
                    </a:lnTo>
                    <a:lnTo>
                      <a:pt x="0" y="30"/>
                    </a:lnTo>
                    <a:lnTo>
                      <a:pt x="3" y="25"/>
                    </a:lnTo>
                    <a:lnTo>
                      <a:pt x="4" y="18"/>
                    </a:lnTo>
                    <a:lnTo>
                      <a:pt x="0" y="12"/>
                    </a:lnTo>
                    <a:lnTo>
                      <a:pt x="3" y="1"/>
                    </a:lnTo>
                    <a:lnTo>
                      <a:pt x="19" y="0"/>
                    </a:lnTo>
                  </a:path>
                </a:pathLst>
              </a:custGeom>
              <a:solidFill>
                <a:srgbClr val="FF7F9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67595" name="Group 683"/>
              <p:cNvGrpSpPr>
                <a:grpSpLocks/>
              </p:cNvGrpSpPr>
              <p:nvPr/>
            </p:nvGrpSpPr>
            <p:grpSpPr bwMode="auto">
              <a:xfrm>
                <a:off x="1435" y="2570"/>
                <a:ext cx="192" cy="461"/>
                <a:chOff x="1435" y="2570"/>
                <a:chExt cx="192" cy="461"/>
              </a:xfrm>
            </p:grpSpPr>
            <p:sp>
              <p:nvSpPr>
                <p:cNvPr id="167596" name="Freeform 684"/>
                <p:cNvSpPr>
                  <a:spLocks/>
                </p:cNvSpPr>
                <p:nvPr/>
              </p:nvSpPr>
              <p:spPr bwMode="auto">
                <a:xfrm>
                  <a:off x="1475" y="2885"/>
                  <a:ext cx="100" cy="134"/>
                </a:xfrm>
                <a:custGeom>
                  <a:avLst/>
                  <a:gdLst>
                    <a:gd name="T0" fmla="*/ 22 w 100"/>
                    <a:gd name="T1" fmla="*/ 0 h 134"/>
                    <a:gd name="T2" fmla="*/ 20 w 100"/>
                    <a:gd name="T3" fmla="*/ 16 h 134"/>
                    <a:gd name="T4" fmla="*/ 18 w 100"/>
                    <a:gd name="T5" fmla="*/ 34 h 134"/>
                    <a:gd name="T6" fmla="*/ 18 w 100"/>
                    <a:gd name="T7" fmla="*/ 51 h 134"/>
                    <a:gd name="T8" fmla="*/ 20 w 100"/>
                    <a:gd name="T9" fmla="*/ 68 h 134"/>
                    <a:gd name="T10" fmla="*/ 20 w 100"/>
                    <a:gd name="T11" fmla="*/ 81 h 134"/>
                    <a:gd name="T12" fmla="*/ 20 w 100"/>
                    <a:gd name="T13" fmla="*/ 98 h 134"/>
                    <a:gd name="T14" fmla="*/ 18 w 100"/>
                    <a:gd name="T15" fmla="*/ 105 h 134"/>
                    <a:gd name="T16" fmla="*/ 5 w 100"/>
                    <a:gd name="T17" fmla="*/ 125 h 134"/>
                    <a:gd name="T18" fmla="*/ 0 w 100"/>
                    <a:gd name="T19" fmla="*/ 133 h 134"/>
                    <a:gd name="T20" fmla="*/ 21 w 100"/>
                    <a:gd name="T21" fmla="*/ 133 h 134"/>
                    <a:gd name="T22" fmla="*/ 31 w 100"/>
                    <a:gd name="T23" fmla="*/ 124 h 134"/>
                    <a:gd name="T24" fmla="*/ 37 w 100"/>
                    <a:gd name="T25" fmla="*/ 113 h 134"/>
                    <a:gd name="T26" fmla="*/ 40 w 100"/>
                    <a:gd name="T27" fmla="*/ 97 h 134"/>
                    <a:gd name="T28" fmla="*/ 53 w 100"/>
                    <a:gd name="T29" fmla="*/ 51 h 134"/>
                    <a:gd name="T30" fmla="*/ 57 w 100"/>
                    <a:gd name="T31" fmla="*/ 39 h 134"/>
                    <a:gd name="T32" fmla="*/ 54 w 100"/>
                    <a:gd name="T33" fmla="*/ 63 h 134"/>
                    <a:gd name="T34" fmla="*/ 57 w 100"/>
                    <a:gd name="T35" fmla="*/ 78 h 134"/>
                    <a:gd name="T36" fmla="*/ 59 w 100"/>
                    <a:gd name="T37" fmla="*/ 92 h 134"/>
                    <a:gd name="T38" fmla="*/ 56 w 100"/>
                    <a:gd name="T39" fmla="*/ 105 h 134"/>
                    <a:gd name="T40" fmla="*/ 58 w 100"/>
                    <a:gd name="T41" fmla="*/ 111 h 134"/>
                    <a:gd name="T42" fmla="*/ 72 w 100"/>
                    <a:gd name="T43" fmla="*/ 131 h 134"/>
                    <a:gd name="T44" fmla="*/ 84 w 100"/>
                    <a:gd name="T45" fmla="*/ 131 h 134"/>
                    <a:gd name="T46" fmla="*/ 90 w 100"/>
                    <a:gd name="T47" fmla="*/ 131 h 134"/>
                    <a:gd name="T48" fmla="*/ 97 w 100"/>
                    <a:gd name="T49" fmla="*/ 127 h 134"/>
                    <a:gd name="T50" fmla="*/ 79 w 100"/>
                    <a:gd name="T51" fmla="*/ 105 h 134"/>
                    <a:gd name="T52" fmla="*/ 88 w 100"/>
                    <a:gd name="T53" fmla="*/ 59 h 134"/>
                    <a:gd name="T54" fmla="*/ 92 w 100"/>
                    <a:gd name="T55" fmla="*/ 38 h 134"/>
                    <a:gd name="T56" fmla="*/ 99 w 100"/>
                    <a:gd name="T57" fmla="*/ 1 h 134"/>
                    <a:gd name="T58" fmla="*/ 22 w 100"/>
                    <a:gd name="T59" fmla="*/ 0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100" h="134">
                      <a:moveTo>
                        <a:pt x="22" y="0"/>
                      </a:moveTo>
                      <a:lnTo>
                        <a:pt x="20" y="16"/>
                      </a:lnTo>
                      <a:lnTo>
                        <a:pt x="18" y="34"/>
                      </a:lnTo>
                      <a:lnTo>
                        <a:pt x="18" y="51"/>
                      </a:lnTo>
                      <a:lnTo>
                        <a:pt x="20" y="68"/>
                      </a:lnTo>
                      <a:lnTo>
                        <a:pt x="20" y="81"/>
                      </a:lnTo>
                      <a:lnTo>
                        <a:pt x="20" y="98"/>
                      </a:lnTo>
                      <a:lnTo>
                        <a:pt x="18" y="105"/>
                      </a:lnTo>
                      <a:lnTo>
                        <a:pt x="5" y="125"/>
                      </a:lnTo>
                      <a:lnTo>
                        <a:pt x="0" y="133"/>
                      </a:lnTo>
                      <a:lnTo>
                        <a:pt x="21" y="133"/>
                      </a:lnTo>
                      <a:lnTo>
                        <a:pt x="31" y="124"/>
                      </a:lnTo>
                      <a:lnTo>
                        <a:pt x="37" y="113"/>
                      </a:lnTo>
                      <a:lnTo>
                        <a:pt x="40" y="97"/>
                      </a:lnTo>
                      <a:lnTo>
                        <a:pt x="53" y="51"/>
                      </a:lnTo>
                      <a:lnTo>
                        <a:pt x="57" y="39"/>
                      </a:lnTo>
                      <a:lnTo>
                        <a:pt x="54" y="63"/>
                      </a:lnTo>
                      <a:lnTo>
                        <a:pt x="57" y="78"/>
                      </a:lnTo>
                      <a:lnTo>
                        <a:pt x="59" y="92"/>
                      </a:lnTo>
                      <a:lnTo>
                        <a:pt x="56" y="105"/>
                      </a:lnTo>
                      <a:lnTo>
                        <a:pt x="58" y="111"/>
                      </a:lnTo>
                      <a:lnTo>
                        <a:pt x="72" y="131"/>
                      </a:lnTo>
                      <a:lnTo>
                        <a:pt x="84" y="131"/>
                      </a:lnTo>
                      <a:lnTo>
                        <a:pt x="90" y="131"/>
                      </a:lnTo>
                      <a:lnTo>
                        <a:pt x="97" y="127"/>
                      </a:lnTo>
                      <a:lnTo>
                        <a:pt x="79" y="105"/>
                      </a:lnTo>
                      <a:lnTo>
                        <a:pt x="88" y="59"/>
                      </a:lnTo>
                      <a:lnTo>
                        <a:pt x="92" y="38"/>
                      </a:lnTo>
                      <a:lnTo>
                        <a:pt x="99" y="1"/>
                      </a:lnTo>
                      <a:lnTo>
                        <a:pt x="22" y="0"/>
                      </a:lnTo>
                    </a:path>
                  </a:pathLst>
                </a:custGeom>
                <a:solidFill>
                  <a:srgbClr val="7F3F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167597" name="Group 685"/>
                <p:cNvGrpSpPr>
                  <a:grpSpLocks/>
                </p:cNvGrpSpPr>
                <p:nvPr/>
              </p:nvGrpSpPr>
              <p:grpSpPr bwMode="auto">
                <a:xfrm>
                  <a:off x="1437" y="2717"/>
                  <a:ext cx="186" cy="133"/>
                  <a:chOff x="1437" y="2717"/>
                  <a:chExt cx="186" cy="133"/>
                </a:xfrm>
              </p:grpSpPr>
              <p:sp>
                <p:nvSpPr>
                  <p:cNvPr id="167598" name="Freeform 686"/>
                  <p:cNvSpPr>
                    <a:spLocks/>
                  </p:cNvSpPr>
                  <p:nvPr/>
                </p:nvSpPr>
                <p:spPr bwMode="auto">
                  <a:xfrm>
                    <a:off x="1437" y="2721"/>
                    <a:ext cx="48" cy="129"/>
                  </a:xfrm>
                  <a:custGeom>
                    <a:avLst/>
                    <a:gdLst>
                      <a:gd name="T0" fmla="*/ 2 w 48"/>
                      <a:gd name="T1" fmla="*/ 0 h 129"/>
                      <a:gd name="T2" fmla="*/ 0 w 48"/>
                      <a:gd name="T3" fmla="*/ 29 h 129"/>
                      <a:gd name="T4" fmla="*/ 8 w 48"/>
                      <a:gd name="T5" fmla="*/ 69 h 129"/>
                      <a:gd name="T6" fmla="*/ 14 w 48"/>
                      <a:gd name="T7" fmla="*/ 103 h 129"/>
                      <a:gd name="T8" fmla="*/ 26 w 48"/>
                      <a:gd name="T9" fmla="*/ 124 h 129"/>
                      <a:gd name="T10" fmla="*/ 31 w 48"/>
                      <a:gd name="T11" fmla="*/ 128 h 129"/>
                      <a:gd name="T12" fmla="*/ 35 w 48"/>
                      <a:gd name="T13" fmla="*/ 122 h 129"/>
                      <a:gd name="T14" fmla="*/ 36 w 48"/>
                      <a:gd name="T15" fmla="*/ 107 h 129"/>
                      <a:gd name="T16" fmla="*/ 47 w 48"/>
                      <a:gd name="T17" fmla="*/ 104 h 129"/>
                      <a:gd name="T18" fmla="*/ 33 w 48"/>
                      <a:gd name="T19" fmla="*/ 92 h 129"/>
                      <a:gd name="T20" fmla="*/ 24 w 48"/>
                      <a:gd name="T21" fmla="*/ 85 h 129"/>
                      <a:gd name="T22" fmla="*/ 25 w 48"/>
                      <a:gd name="T23" fmla="*/ 26 h 129"/>
                      <a:gd name="T24" fmla="*/ 29 w 48"/>
                      <a:gd name="T25" fmla="*/ 2 h 129"/>
                      <a:gd name="T26" fmla="*/ 2 w 48"/>
                      <a:gd name="T27" fmla="*/ 0 h 1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48" h="129">
                        <a:moveTo>
                          <a:pt x="2" y="0"/>
                        </a:moveTo>
                        <a:lnTo>
                          <a:pt x="0" y="29"/>
                        </a:lnTo>
                        <a:lnTo>
                          <a:pt x="8" y="69"/>
                        </a:lnTo>
                        <a:lnTo>
                          <a:pt x="14" y="103"/>
                        </a:lnTo>
                        <a:lnTo>
                          <a:pt x="26" y="124"/>
                        </a:lnTo>
                        <a:lnTo>
                          <a:pt x="31" y="128"/>
                        </a:lnTo>
                        <a:lnTo>
                          <a:pt x="35" y="122"/>
                        </a:lnTo>
                        <a:lnTo>
                          <a:pt x="36" y="107"/>
                        </a:lnTo>
                        <a:lnTo>
                          <a:pt x="47" y="104"/>
                        </a:lnTo>
                        <a:lnTo>
                          <a:pt x="33" y="92"/>
                        </a:lnTo>
                        <a:lnTo>
                          <a:pt x="24" y="85"/>
                        </a:lnTo>
                        <a:lnTo>
                          <a:pt x="25" y="26"/>
                        </a:lnTo>
                        <a:lnTo>
                          <a:pt x="29" y="2"/>
                        </a:lnTo>
                        <a:lnTo>
                          <a:pt x="2" y="0"/>
                        </a:lnTo>
                      </a:path>
                    </a:pathLst>
                  </a:custGeom>
                  <a:solidFill>
                    <a:srgbClr val="7F3F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599" name="Freeform 687"/>
                  <p:cNvSpPr>
                    <a:spLocks/>
                  </p:cNvSpPr>
                  <p:nvPr/>
                </p:nvSpPr>
                <p:spPr bwMode="auto">
                  <a:xfrm>
                    <a:off x="1582" y="2717"/>
                    <a:ext cx="41" cy="120"/>
                  </a:xfrm>
                  <a:custGeom>
                    <a:avLst/>
                    <a:gdLst>
                      <a:gd name="T0" fmla="*/ 11 w 41"/>
                      <a:gd name="T1" fmla="*/ 3 h 120"/>
                      <a:gd name="T2" fmla="*/ 17 w 41"/>
                      <a:gd name="T3" fmla="*/ 25 h 120"/>
                      <a:gd name="T4" fmla="*/ 17 w 41"/>
                      <a:gd name="T5" fmla="*/ 75 h 120"/>
                      <a:gd name="T6" fmla="*/ 0 w 41"/>
                      <a:gd name="T7" fmla="*/ 97 h 120"/>
                      <a:gd name="T8" fmla="*/ 4 w 41"/>
                      <a:gd name="T9" fmla="*/ 99 h 120"/>
                      <a:gd name="T10" fmla="*/ 0 w 41"/>
                      <a:gd name="T11" fmla="*/ 110 h 120"/>
                      <a:gd name="T12" fmla="*/ 3 w 41"/>
                      <a:gd name="T13" fmla="*/ 119 h 120"/>
                      <a:gd name="T14" fmla="*/ 17 w 41"/>
                      <a:gd name="T15" fmla="*/ 104 h 120"/>
                      <a:gd name="T16" fmla="*/ 29 w 41"/>
                      <a:gd name="T17" fmla="*/ 78 h 120"/>
                      <a:gd name="T18" fmla="*/ 40 w 41"/>
                      <a:gd name="T19" fmla="*/ 20 h 120"/>
                      <a:gd name="T20" fmla="*/ 35 w 41"/>
                      <a:gd name="T21" fmla="*/ 0 h 120"/>
                      <a:gd name="T22" fmla="*/ 11 w 41"/>
                      <a:gd name="T23" fmla="*/ 3 h 12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41" h="120">
                        <a:moveTo>
                          <a:pt x="11" y="3"/>
                        </a:moveTo>
                        <a:lnTo>
                          <a:pt x="17" y="25"/>
                        </a:lnTo>
                        <a:lnTo>
                          <a:pt x="17" y="75"/>
                        </a:lnTo>
                        <a:lnTo>
                          <a:pt x="0" y="97"/>
                        </a:lnTo>
                        <a:lnTo>
                          <a:pt x="4" y="99"/>
                        </a:lnTo>
                        <a:lnTo>
                          <a:pt x="0" y="110"/>
                        </a:lnTo>
                        <a:lnTo>
                          <a:pt x="3" y="119"/>
                        </a:lnTo>
                        <a:lnTo>
                          <a:pt x="17" y="104"/>
                        </a:lnTo>
                        <a:lnTo>
                          <a:pt x="29" y="78"/>
                        </a:lnTo>
                        <a:lnTo>
                          <a:pt x="40" y="20"/>
                        </a:lnTo>
                        <a:lnTo>
                          <a:pt x="35" y="0"/>
                        </a:lnTo>
                        <a:lnTo>
                          <a:pt x="11" y="3"/>
                        </a:lnTo>
                      </a:path>
                    </a:pathLst>
                  </a:custGeom>
                  <a:solidFill>
                    <a:srgbClr val="7F3F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</p:grpSp>
            <p:sp>
              <p:nvSpPr>
                <p:cNvPr id="167600" name="Freeform 688"/>
                <p:cNvSpPr>
                  <a:spLocks/>
                </p:cNvSpPr>
                <p:nvPr/>
              </p:nvSpPr>
              <p:spPr bwMode="auto">
                <a:xfrm>
                  <a:off x="1506" y="2579"/>
                  <a:ext cx="62" cy="59"/>
                </a:xfrm>
                <a:custGeom>
                  <a:avLst/>
                  <a:gdLst>
                    <a:gd name="T0" fmla="*/ 9 w 62"/>
                    <a:gd name="T1" fmla="*/ 58 h 59"/>
                    <a:gd name="T2" fmla="*/ 9 w 62"/>
                    <a:gd name="T3" fmla="*/ 49 h 59"/>
                    <a:gd name="T4" fmla="*/ 2 w 62"/>
                    <a:gd name="T5" fmla="*/ 39 h 59"/>
                    <a:gd name="T6" fmla="*/ 0 w 62"/>
                    <a:gd name="T7" fmla="*/ 32 h 59"/>
                    <a:gd name="T8" fmla="*/ 0 w 62"/>
                    <a:gd name="T9" fmla="*/ 27 h 59"/>
                    <a:gd name="T10" fmla="*/ 0 w 62"/>
                    <a:gd name="T11" fmla="*/ 19 h 59"/>
                    <a:gd name="T12" fmla="*/ 2 w 62"/>
                    <a:gd name="T13" fmla="*/ 13 h 59"/>
                    <a:gd name="T14" fmla="*/ 5 w 62"/>
                    <a:gd name="T15" fmla="*/ 9 h 59"/>
                    <a:gd name="T16" fmla="*/ 9 w 62"/>
                    <a:gd name="T17" fmla="*/ 5 h 59"/>
                    <a:gd name="T18" fmla="*/ 14 w 62"/>
                    <a:gd name="T19" fmla="*/ 3 h 59"/>
                    <a:gd name="T20" fmla="*/ 23 w 62"/>
                    <a:gd name="T21" fmla="*/ 0 h 59"/>
                    <a:gd name="T22" fmla="*/ 33 w 62"/>
                    <a:gd name="T23" fmla="*/ 0 h 59"/>
                    <a:gd name="T24" fmla="*/ 41 w 62"/>
                    <a:gd name="T25" fmla="*/ 1 h 59"/>
                    <a:gd name="T26" fmla="*/ 48 w 62"/>
                    <a:gd name="T27" fmla="*/ 2 h 59"/>
                    <a:gd name="T28" fmla="*/ 54 w 62"/>
                    <a:gd name="T29" fmla="*/ 5 h 59"/>
                    <a:gd name="T30" fmla="*/ 58 w 62"/>
                    <a:gd name="T31" fmla="*/ 9 h 59"/>
                    <a:gd name="T32" fmla="*/ 61 w 62"/>
                    <a:gd name="T33" fmla="*/ 13 h 59"/>
                    <a:gd name="T34" fmla="*/ 60 w 62"/>
                    <a:gd name="T35" fmla="*/ 24 h 59"/>
                    <a:gd name="T36" fmla="*/ 58 w 62"/>
                    <a:gd name="T37" fmla="*/ 31 h 59"/>
                    <a:gd name="T38" fmla="*/ 56 w 62"/>
                    <a:gd name="T39" fmla="*/ 40 h 59"/>
                    <a:gd name="T40" fmla="*/ 51 w 62"/>
                    <a:gd name="T41" fmla="*/ 45 h 59"/>
                    <a:gd name="T42" fmla="*/ 47 w 62"/>
                    <a:gd name="T43" fmla="*/ 48 h 59"/>
                    <a:gd name="T44" fmla="*/ 44 w 62"/>
                    <a:gd name="T45" fmla="*/ 51 h 59"/>
                    <a:gd name="T46" fmla="*/ 42 w 62"/>
                    <a:gd name="T47" fmla="*/ 58 h 59"/>
                    <a:gd name="T48" fmla="*/ 9 w 62"/>
                    <a:gd name="T49" fmla="*/ 58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62" h="59">
                      <a:moveTo>
                        <a:pt x="9" y="58"/>
                      </a:moveTo>
                      <a:lnTo>
                        <a:pt x="9" y="49"/>
                      </a:lnTo>
                      <a:lnTo>
                        <a:pt x="2" y="39"/>
                      </a:lnTo>
                      <a:lnTo>
                        <a:pt x="0" y="32"/>
                      </a:lnTo>
                      <a:lnTo>
                        <a:pt x="0" y="27"/>
                      </a:lnTo>
                      <a:lnTo>
                        <a:pt x="0" y="19"/>
                      </a:lnTo>
                      <a:lnTo>
                        <a:pt x="2" y="13"/>
                      </a:lnTo>
                      <a:lnTo>
                        <a:pt x="5" y="9"/>
                      </a:lnTo>
                      <a:lnTo>
                        <a:pt x="9" y="5"/>
                      </a:lnTo>
                      <a:lnTo>
                        <a:pt x="14" y="3"/>
                      </a:lnTo>
                      <a:lnTo>
                        <a:pt x="23" y="0"/>
                      </a:lnTo>
                      <a:lnTo>
                        <a:pt x="33" y="0"/>
                      </a:lnTo>
                      <a:lnTo>
                        <a:pt x="41" y="1"/>
                      </a:lnTo>
                      <a:lnTo>
                        <a:pt x="48" y="2"/>
                      </a:lnTo>
                      <a:lnTo>
                        <a:pt x="54" y="5"/>
                      </a:lnTo>
                      <a:lnTo>
                        <a:pt x="58" y="9"/>
                      </a:lnTo>
                      <a:lnTo>
                        <a:pt x="61" y="13"/>
                      </a:lnTo>
                      <a:lnTo>
                        <a:pt x="60" y="24"/>
                      </a:lnTo>
                      <a:lnTo>
                        <a:pt x="58" y="31"/>
                      </a:lnTo>
                      <a:lnTo>
                        <a:pt x="56" y="40"/>
                      </a:lnTo>
                      <a:lnTo>
                        <a:pt x="51" y="45"/>
                      </a:lnTo>
                      <a:lnTo>
                        <a:pt x="47" y="48"/>
                      </a:lnTo>
                      <a:lnTo>
                        <a:pt x="44" y="51"/>
                      </a:lnTo>
                      <a:lnTo>
                        <a:pt x="42" y="58"/>
                      </a:lnTo>
                      <a:lnTo>
                        <a:pt x="9" y="58"/>
                      </a:lnTo>
                    </a:path>
                  </a:pathLst>
                </a:custGeom>
                <a:solidFill>
                  <a:srgbClr val="7F3F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601" name="Freeform 689"/>
                <p:cNvSpPr>
                  <a:spLocks/>
                </p:cNvSpPr>
                <p:nvPr/>
              </p:nvSpPr>
              <p:spPr bwMode="auto">
                <a:xfrm>
                  <a:off x="1477" y="2570"/>
                  <a:ext cx="116" cy="48"/>
                </a:xfrm>
                <a:custGeom>
                  <a:avLst/>
                  <a:gdLst>
                    <a:gd name="T0" fmla="*/ 12 w 116"/>
                    <a:gd name="T1" fmla="*/ 46 h 48"/>
                    <a:gd name="T2" fmla="*/ 7 w 116"/>
                    <a:gd name="T3" fmla="*/ 47 h 48"/>
                    <a:gd name="T4" fmla="*/ 0 w 116"/>
                    <a:gd name="T5" fmla="*/ 45 h 48"/>
                    <a:gd name="T6" fmla="*/ 3 w 116"/>
                    <a:gd name="T7" fmla="*/ 38 h 48"/>
                    <a:gd name="T8" fmla="*/ 7 w 116"/>
                    <a:gd name="T9" fmla="*/ 29 h 48"/>
                    <a:gd name="T10" fmla="*/ 14 w 116"/>
                    <a:gd name="T11" fmla="*/ 18 h 48"/>
                    <a:gd name="T12" fmla="*/ 19 w 116"/>
                    <a:gd name="T13" fmla="*/ 12 h 48"/>
                    <a:gd name="T14" fmla="*/ 23 w 116"/>
                    <a:gd name="T15" fmla="*/ 7 h 48"/>
                    <a:gd name="T16" fmla="*/ 33 w 116"/>
                    <a:gd name="T17" fmla="*/ 3 h 48"/>
                    <a:gd name="T18" fmla="*/ 51 w 116"/>
                    <a:gd name="T19" fmla="*/ 1 h 48"/>
                    <a:gd name="T20" fmla="*/ 66 w 116"/>
                    <a:gd name="T21" fmla="*/ 0 h 48"/>
                    <a:gd name="T22" fmla="*/ 88 w 116"/>
                    <a:gd name="T23" fmla="*/ 5 h 48"/>
                    <a:gd name="T24" fmla="*/ 97 w 116"/>
                    <a:gd name="T25" fmla="*/ 10 h 48"/>
                    <a:gd name="T26" fmla="*/ 104 w 116"/>
                    <a:gd name="T27" fmla="*/ 19 h 48"/>
                    <a:gd name="T28" fmla="*/ 112 w 116"/>
                    <a:gd name="T29" fmla="*/ 30 h 48"/>
                    <a:gd name="T30" fmla="*/ 115 w 116"/>
                    <a:gd name="T31" fmla="*/ 40 h 48"/>
                    <a:gd name="T32" fmla="*/ 114 w 116"/>
                    <a:gd name="T33" fmla="*/ 44 h 48"/>
                    <a:gd name="T34" fmla="*/ 103 w 116"/>
                    <a:gd name="T35" fmla="*/ 45 h 48"/>
                    <a:gd name="T36" fmla="*/ 95 w 116"/>
                    <a:gd name="T37" fmla="*/ 45 h 48"/>
                    <a:gd name="T38" fmla="*/ 84 w 116"/>
                    <a:gd name="T39" fmla="*/ 46 h 48"/>
                    <a:gd name="T40" fmla="*/ 87 w 116"/>
                    <a:gd name="T41" fmla="*/ 37 h 48"/>
                    <a:gd name="T42" fmla="*/ 87 w 116"/>
                    <a:gd name="T43" fmla="*/ 31 h 48"/>
                    <a:gd name="T44" fmla="*/ 86 w 116"/>
                    <a:gd name="T45" fmla="*/ 26 h 48"/>
                    <a:gd name="T46" fmla="*/ 87 w 116"/>
                    <a:gd name="T47" fmla="*/ 20 h 48"/>
                    <a:gd name="T48" fmla="*/ 74 w 116"/>
                    <a:gd name="T49" fmla="*/ 17 h 48"/>
                    <a:gd name="T50" fmla="*/ 70 w 116"/>
                    <a:gd name="T51" fmla="*/ 11 h 48"/>
                    <a:gd name="T52" fmla="*/ 59 w 116"/>
                    <a:gd name="T53" fmla="*/ 15 h 48"/>
                    <a:gd name="T54" fmla="*/ 44 w 116"/>
                    <a:gd name="T55" fmla="*/ 22 h 48"/>
                    <a:gd name="T56" fmla="*/ 50 w 116"/>
                    <a:gd name="T57" fmla="*/ 19 h 48"/>
                    <a:gd name="T58" fmla="*/ 37 w 116"/>
                    <a:gd name="T59" fmla="*/ 24 h 48"/>
                    <a:gd name="T60" fmla="*/ 37 w 116"/>
                    <a:gd name="T61" fmla="*/ 33 h 48"/>
                    <a:gd name="T62" fmla="*/ 40 w 116"/>
                    <a:gd name="T63" fmla="*/ 37 h 48"/>
                    <a:gd name="T64" fmla="*/ 44 w 116"/>
                    <a:gd name="T65" fmla="*/ 41 h 48"/>
                    <a:gd name="T66" fmla="*/ 47 w 116"/>
                    <a:gd name="T67" fmla="*/ 47 h 48"/>
                    <a:gd name="T68" fmla="*/ 33 w 116"/>
                    <a:gd name="T69" fmla="*/ 47 h 48"/>
                    <a:gd name="T70" fmla="*/ 39 w 116"/>
                    <a:gd name="T71" fmla="*/ 47 h 48"/>
                    <a:gd name="T72" fmla="*/ 20 w 116"/>
                    <a:gd name="T73" fmla="*/ 45 h 48"/>
                    <a:gd name="T74" fmla="*/ 19 w 116"/>
                    <a:gd name="T75" fmla="*/ 45 h 48"/>
                    <a:gd name="T76" fmla="*/ 12 w 116"/>
                    <a:gd name="T77" fmla="*/ 46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116" h="48">
                      <a:moveTo>
                        <a:pt x="12" y="46"/>
                      </a:moveTo>
                      <a:lnTo>
                        <a:pt x="7" y="47"/>
                      </a:lnTo>
                      <a:lnTo>
                        <a:pt x="0" y="45"/>
                      </a:lnTo>
                      <a:lnTo>
                        <a:pt x="3" y="38"/>
                      </a:lnTo>
                      <a:lnTo>
                        <a:pt x="7" y="29"/>
                      </a:lnTo>
                      <a:lnTo>
                        <a:pt x="14" y="18"/>
                      </a:lnTo>
                      <a:lnTo>
                        <a:pt x="19" y="12"/>
                      </a:lnTo>
                      <a:lnTo>
                        <a:pt x="23" y="7"/>
                      </a:lnTo>
                      <a:lnTo>
                        <a:pt x="33" y="3"/>
                      </a:lnTo>
                      <a:lnTo>
                        <a:pt x="51" y="1"/>
                      </a:lnTo>
                      <a:lnTo>
                        <a:pt x="66" y="0"/>
                      </a:lnTo>
                      <a:lnTo>
                        <a:pt x="88" y="5"/>
                      </a:lnTo>
                      <a:lnTo>
                        <a:pt x="97" y="10"/>
                      </a:lnTo>
                      <a:lnTo>
                        <a:pt x="104" y="19"/>
                      </a:lnTo>
                      <a:lnTo>
                        <a:pt x="112" y="30"/>
                      </a:lnTo>
                      <a:lnTo>
                        <a:pt x="115" y="40"/>
                      </a:lnTo>
                      <a:lnTo>
                        <a:pt x="114" y="44"/>
                      </a:lnTo>
                      <a:lnTo>
                        <a:pt x="103" y="45"/>
                      </a:lnTo>
                      <a:lnTo>
                        <a:pt x="95" y="45"/>
                      </a:lnTo>
                      <a:lnTo>
                        <a:pt x="84" y="46"/>
                      </a:lnTo>
                      <a:lnTo>
                        <a:pt x="87" y="37"/>
                      </a:lnTo>
                      <a:lnTo>
                        <a:pt x="87" y="31"/>
                      </a:lnTo>
                      <a:lnTo>
                        <a:pt x="86" y="26"/>
                      </a:lnTo>
                      <a:lnTo>
                        <a:pt x="87" y="20"/>
                      </a:lnTo>
                      <a:lnTo>
                        <a:pt x="74" y="17"/>
                      </a:lnTo>
                      <a:lnTo>
                        <a:pt x="70" y="11"/>
                      </a:lnTo>
                      <a:lnTo>
                        <a:pt x="59" y="15"/>
                      </a:lnTo>
                      <a:lnTo>
                        <a:pt x="44" y="22"/>
                      </a:lnTo>
                      <a:lnTo>
                        <a:pt x="50" y="19"/>
                      </a:lnTo>
                      <a:lnTo>
                        <a:pt x="37" y="24"/>
                      </a:lnTo>
                      <a:lnTo>
                        <a:pt x="37" y="33"/>
                      </a:lnTo>
                      <a:lnTo>
                        <a:pt x="40" y="37"/>
                      </a:lnTo>
                      <a:lnTo>
                        <a:pt x="44" y="41"/>
                      </a:lnTo>
                      <a:lnTo>
                        <a:pt x="47" y="47"/>
                      </a:lnTo>
                      <a:lnTo>
                        <a:pt x="33" y="47"/>
                      </a:lnTo>
                      <a:lnTo>
                        <a:pt x="39" y="47"/>
                      </a:lnTo>
                      <a:lnTo>
                        <a:pt x="20" y="45"/>
                      </a:lnTo>
                      <a:lnTo>
                        <a:pt x="19" y="45"/>
                      </a:lnTo>
                      <a:lnTo>
                        <a:pt x="12" y="4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602" name="Freeform 690"/>
                <p:cNvSpPr>
                  <a:spLocks/>
                </p:cNvSpPr>
                <p:nvPr/>
              </p:nvSpPr>
              <p:spPr bwMode="auto">
                <a:xfrm>
                  <a:off x="1435" y="2640"/>
                  <a:ext cx="192" cy="247"/>
                </a:xfrm>
                <a:custGeom>
                  <a:avLst/>
                  <a:gdLst>
                    <a:gd name="T0" fmla="*/ 77 w 192"/>
                    <a:gd name="T1" fmla="*/ 0 h 247"/>
                    <a:gd name="T2" fmla="*/ 30 w 192"/>
                    <a:gd name="T3" fmla="*/ 14 h 247"/>
                    <a:gd name="T4" fmla="*/ 24 w 192"/>
                    <a:gd name="T5" fmla="*/ 18 h 247"/>
                    <a:gd name="T6" fmla="*/ 0 w 192"/>
                    <a:gd name="T7" fmla="*/ 80 h 247"/>
                    <a:gd name="T8" fmla="*/ 36 w 192"/>
                    <a:gd name="T9" fmla="*/ 83 h 247"/>
                    <a:gd name="T10" fmla="*/ 41 w 192"/>
                    <a:gd name="T11" fmla="*/ 67 h 247"/>
                    <a:gd name="T12" fmla="*/ 55 w 192"/>
                    <a:gd name="T13" fmla="*/ 100 h 247"/>
                    <a:gd name="T14" fmla="*/ 32 w 192"/>
                    <a:gd name="T15" fmla="*/ 174 h 247"/>
                    <a:gd name="T16" fmla="*/ 44 w 192"/>
                    <a:gd name="T17" fmla="*/ 245 h 247"/>
                    <a:gd name="T18" fmla="*/ 58 w 192"/>
                    <a:gd name="T19" fmla="*/ 246 h 247"/>
                    <a:gd name="T20" fmla="*/ 78 w 192"/>
                    <a:gd name="T21" fmla="*/ 245 h 247"/>
                    <a:gd name="T22" fmla="*/ 106 w 192"/>
                    <a:gd name="T23" fmla="*/ 244 h 247"/>
                    <a:gd name="T24" fmla="*/ 132 w 192"/>
                    <a:gd name="T25" fmla="*/ 244 h 247"/>
                    <a:gd name="T26" fmla="*/ 153 w 192"/>
                    <a:gd name="T27" fmla="*/ 244 h 247"/>
                    <a:gd name="T28" fmla="*/ 161 w 192"/>
                    <a:gd name="T29" fmla="*/ 142 h 247"/>
                    <a:gd name="T30" fmla="*/ 140 w 192"/>
                    <a:gd name="T31" fmla="*/ 97 h 247"/>
                    <a:gd name="T32" fmla="*/ 148 w 192"/>
                    <a:gd name="T33" fmla="*/ 72 h 247"/>
                    <a:gd name="T34" fmla="*/ 153 w 192"/>
                    <a:gd name="T35" fmla="*/ 81 h 247"/>
                    <a:gd name="T36" fmla="*/ 191 w 192"/>
                    <a:gd name="T37" fmla="*/ 76 h 247"/>
                    <a:gd name="T38" fmla="*/ 162 w 192"/>
                    <a:gd name="T39" fmla="*/ 17 h 247"/>
                    <a:gd name="T40" fmla="*/ 113 w 192"/>
                    <a:gd name="T41" fmla="*/ 0 h 247"/>
                    <a:gd name="T42" fmla="*/ 77 w 192"/>
                    <a:gd name="T43" fmla="*/ 0 h 2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92" h="247">
                      <a:moveTo>
                        <a:pt x="77" y="0"/>
                      </a:moveTo>
                      <a:lnTo>
                        <a:pt x="30" y="14"/>
                      </a:lnTo>
                      <a:lnTo>
                        <a:pt x="24" y="18"/>
                      </a:lnTo>
                      <a:lnTo>
                        <a:pt x="0" y="80"/>
                      </a:lnTo>
                      <a:lnTo>
                        <a:pt x="36" y="83"/>
                      </a:lnTo>
                      <a:lnTo>
                        <a:pt x="41" y="67"/>
                      </a:lnTo>
                      <a:lnTo>
                        <a:pt x="55" y="100"/>
                      </a:lnTo>
                      <a:lnTo>
                        <a:pt x="32" y="174"/>
                      </a:lnTo>
                      <a:lnTo>
                        <a:pt x="44" y="245"/>
                      </a:lnTo>
                      <a:lnTo>
                        <a:pt x="58" y="246"/>
                      </a:lnTo>
                      <a:lnTo>
                        <a:pt x="78" y="245"/>
                      </a:lnTo>
                      <a:lnTo>
                        <a:pt x="106" y="244"/>
                      </a:lnTo>
                      <a:lnTo>
                        <a:pt x="132" y="244"/>
                      </a:lnTo>
                      <a:lnTo>
                        <a:pt x="153" y="244"/>
                      </a:lnTo>
                      <a:lnTo>
                        <a:pt x="161" y="142"/>
                      </a:lnTo>
                      <a:lnTo>
                        <a:pt x="140" y="97"/>
                      </a:lnTo>
                      <a:lnTo>
                        <a:pt x="148" y="72"/>
                      </a:lnTo>
                      <a:lnTo>
                        <a:pt x="153" y="81"/>
                      </a:lnTo>
                      <a:lnTo>
                        <a:pt x="191" y="76"/>
                      </a:lnTo>
                      <a:lnTo>
                        <a:pt x="162" y="17"/>
                      </a:lnTo>
                      <a:lnTo>
                        <a:pt x="113" y="0"/>
                      </a:lnTo>
                      <a:lnTo>
                        <a:pt x="77" y="0"/>
                      </a:lnTo>
                    </a:path>
                  </a:pathLst>
                </a:custGeom>
                <a:solidFill>
                  <a:srgbClr val="001F9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167603" name="Group 691"/>
                <p:cNvGrpSpPr>
                  <a:grpSpLocks/>
                </p:cNvGrpSpPr>
                <p:nvPr/>
              </p:nvGrpSpPr>
              <p:grpSpPr bwMode="auto">
                <a:xfrm>
                  <a:off x="1491" y="2641"/>
                  <a:ext cx="87" cy="102"/>
                  <a:chOff x="1491" y="2641"/>
                  <a:chExt cx="87" cy="102"/>
                </a:xfrm>
              </p:grpSpPr>
              <p:sp>
                <p:nvSpPr>
                  <p:cNvPr id="167604" name="Freeform 692"/>
                  <p:cNvSpPr>
                    <a:spLocks/>
                  </p:cNvSpPr>
                  <p:nvPr/>
                </p:nvSpPr>
                <p:spPr bwMode="auto">
                  <a:xfrm>
                    <a:off x="1511" y="2641"/>
                    <a:ext cx="45" cy="13"/>
                  </a:xfrm>
                  <a:custGeom>
                    <a:avLst/>
                    <a:gdLst>
                      <a:gd name="T0" fmla="*/ 0 w 45"/>
                      <a:gd name="T1" fmla="*/ 1 h 13"/>
                      <a:gd name="T2" fmla="*/ 10 w 45"/>
                      <a:gd name="T3" fmla="*/ 12 h 13"/>
                      <a:gd name="T4" fmla="*/ 23 w 45"/>
                      <a:gd name="T5" fmla="*/ 0 h 13"/>
                      <a:gd name="T6" fmla="*/ 36 w 45"/>
                      <a:gd name="T7" fmla="*/ 12 h 13"/>
                      <a:gd name="T8" fmla="*/ 44 w 45"/>
                      <a:gd name="T9" fmla="*/ 1 h 13"/>
                      <a:gd name="T10" fmla="*/ 0 w 45"/>
                      <a:gd name="T11" fmla="*/ 1 h 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5" h="13">
                        <a:moveTo>
                          <a:pt x="0" y="1"/>
                        </a:moveTo>
                        <a:lnTo>
                          <a:pt x="10" y="12"/>
                        </a:lnTo>
                        <a:lnTo>
                          <a:pt x="23" y="0"/>
                        </a:lnTo>
                        <a:lnTo>
                          <a:pt x="36" y="12"/>
                        </a:lnTo>
                        <a:lnTo>
                          <a:pt x="44" y="1"/>
                        </a:lnTo>
                        <a:lnTo>
                          <a:pt x="0" y="1"/>
                        </a:lnTo>
                      </a:path>
                    </a:pathLst>
                  </a:custGeom>
                  <a:solidFill>
                    <a:srgbClr val="00007F"/>
                  </a:solidFill>
                  <a:ln w="12700" cap="rnd" cmpd="sng">
                    <a:solidFill>
                      <a:srgbClr val="00007F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605" name="Freeform 693"/>
                  <p:cNvSpPr>
                    <a:spLocks/>
                  </p:cNvSpPr>
                  <p:nvPr/>
                </p:nvSpPr>
                <p:spPr bwMode="auto">
                  <a:xfrm>
                    <a:off x="1534" y="2643"/>
                    <a:ext cx="4" cy="98"/>
                  </a:xfrm>
                  <a:custGeom>
                    <a:avLst/>
                    <a:gdLst>
                      <a:gd name="T0" fmla="*/ 0 w 4"/>
                      <a:gd name="T1" fmla="*/ 0 h 98"/>
                      <a:gd name="T2" fmla="*/ 3 w 4"/>
                      <a:gd name="T3" fmla="*/ 40 h 98"/>
                      <a:gd name="T4" fmla="*/ 3 w 4"/>
                      <a:gd name="T5" fmla="*/ 97 h 98"/>
                      <a:gd name="T6" fmla="*/ 0 w 4"/>
                      <a:gd name="T7" fmla="*/ 0 h 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4" h="98">
                        <a:moveTo>
                          <a:pt x="0" y="0"/>
                        </a:moveTo>
                        <a:lnTo>
                          <a:pt x="3" y="40"/>
                        </a:lnTo>
                        <a:lnTo>
                          <a:pt x="3" y="97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00007F"/>
                  </a:solidFill>
                  <a:ln w="12700" cap="rnd" cmpd="sng">
                    <a:solidFill>
                      <a:srgbClr val="00007F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606" name="Freeform 694"/>
                  <p:cNvSpPr>
                    <a:spLocks/>
                  </p:cNvSpPr>
                  <p:nvPr/>
                </p:nvSpPr>
                <p:spPr bwMode="auto">
                  <a:xfrm>
                    <a:off x="1491" y="2739"/>
                    <a:ext cx="87" cy="4"/>
                  </a:xfrm>
                  <a:custGeom>
                    <a:avLst/>
                    <a:gdLst>
                      <a:gd name="T0" fmla="*/ 0 w 87"/>
                      <a:gd name="T1" fmla="*/ 3 h 4"/>
                      <a:gd name="T2" fmla="*/ 47 w 87"/>
                      <a:gd name="T3" fmla="*/ 0 h 4"/>
                      <a:gd name="T4" fmla="*/ 86 w 87"/>
                      <a:gd name="T5" fmla="*/ 1 h 4"/>
                      <a:gd name="T6" fmla="*/ 0 w 87"/>
                      <a:gd name="T7" fmla="*/ 3 h 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87" h="4">
                        <a:moveTo>
                          <a:pt x="0" y="3"/>
                        </a:moveTo>
                        <a:lnTo>
                          <a:pt x="47" y="0"/>
                        </a:lnTo>
                        <a:lnTo>
                          <a:pt x="86" y="1"/>
                        </a:lnTo>
                        <a:lnTo>
                          <a:pt x="0" y="3"/>
                        </a:lnTo>
                      </a:path>
                    </a:pathLst>
                  </a:custGeom>
                  <a:solidFill>
                    <a:srgbClr val="00007F"/>
                  </a:solidFill>
                  <a:ln w="12700" cap="rnd" cmpd="sng">
                    <a:solidFill>
                      <a:srgbClr val="00007F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167607" name="Group 695"/>
                <p:cNvGrpSpPr>
                  <a:grpSpLocks/>
                </p:cNvGrpSpPr>
                <p:nvPr/>
              </p:nvGrpSpPr>
              <p:grpSpPr bwMode="auto">
                <a:xfrm>
                  <a:off x="1469" y="2993"/>
                  <a:ext cx="111" cy="38"/>
                  <a:chOff x="1469" y="2993"/>
                  <a:chExt cx="111" cy="38"/>
                </a:xfrm>
              </p:grpSpPr>
              <p:sp>
                <p:nvSpPr>
                  <p:cNvPr id="167608" name="Freeform 696"/>
                  <p:cNvSpPr>
                    <a:spLocks/>
                  </p:cNvSpPr>
                  <p:nvPr/>
                </p:nvSpPr>
                <p:spPr bwMode="auto">
                  <a:xfrm>
                    <a:off x="1469" y="2997"/>
                    <a:ext cx="42" cy="34"/>
                  </a:xfrm>
                  <a:custGeom>
                    <a:avLst/>
                    <a:gdLst>
                      <a:gd name="T0" fmla="*/ 8 w 42"/>
                      <a:gd name="T1" fmla="*/ 16 h 34"/>
                      <a:gd name="T2" fmla="*/ 2 w 42"/>
                      <a:gd name="T3" fmla="*/ 21 h 34"/>
                      <a:gd name="T4" fmla="*/ 0 w 42"/>
                      <a:gd name="T5" fmla="*/ 25 h 34"/>
                      <a:gd name="T6" fmla="*/ 0 w 42"/>
                      <a:gd name="T7" fmla="*/ 28 h 34"/>
                      <a:gd name="T8" fmla="*/ 1 w 42"/>
                      <a:gd name="T9" fmla="*/ 30 h 34"/>
                      <a:gd name="T10" fmla="*/ 4 w 42"/>
                      <a:gd name="T11" fmla="*/ 32 h 34"/>
                      <a:gd name="T12" fmla="*/ 9 w 42"/>
                      <a:gd name="T13" fmla="*/ 33 h 34"/>
                      <a:gd name="T14" fmla="*/ 16 w 42"/>
                      <a:gd name="T15" fmla="*/ 33 h 34"/>
                      <a:gd name="T16" fmla="*/ 23 w 42"/>
                      <a:gd name="T17" fmla="*/ 31 h 34"/>
                      <a:gd name="T18" fmla="*/ 29 w 42"/>
                      <a:gd name="T19" fmla="*/ 28 h 34"/>
                      <a:gd name="T20" fmla="*/ 33 w 42"/>
                      <a:gd name="T21" fmla="*/ 23 h 34"/>
                      <a:gd name="T22" fmla="*/ 36 w 42"/>
                      <a:gd name="T23" fmla="*/ 15 h 34"/>
                      <a:gd name="T24" fmla="*/ 41 w 42"/>
                      <a:gd name="T25" fmla="*/ 6 h 34"/>
                      <a:gd name="T26" fmla="*/ 40 w 42"/>
                      <a:gd name="T27" fmla="*/ 0 h 34"/>
                      <a:gd name="T28" fmla="*/ 32 w 42"/>
                      <a:gd name="T29" fmla="*/ 13 h 34"/>
                      <a:gd name="T30" fmla="*/ 25 w 42"/>
                      <a:gd name="T31" fmla="*/ 21 h 34"/>
                      <a:gd name="T32" fmla="*/ 15 w 42"/>
                      <a:gd name="T33" fmla="*/ 21 h 34"/>
                      <a:gd name="T34" fmla="*/ 6 w 42"/>
                      <a:gd name="T35" fmla="*/ 20 h 34"/>
                      <a:gd name="T36" fmla="*/ 8 w 42"/>
                      <a:gd name="T37" fmla="*/ 16 h 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42" h="34">
                        <a:moveTo>
                          <a:pt x="8" y="16"/>
                        </a:moveTo>
                        <a:lnTo>
                          <a:pt x="2" y="21"/>
                        </a:lnTo>
                        <a:lnTo>
                          <a:pt x="0" y="25"/>
                        </a:lnTo>
                        <a:lnTo>
                          <a:pt x="0" y="28"/>
                        </a:lnTo>
                        <a:lnTo>
                          <a:pt x="1" y="30"/>
                        </a:lnTo>
                        <a:lnTo>
                          <a:pt x="4" y="32"/>
                        </a:lnTo>
                        <a:lnTo>
                          <a:pt x="9" y="33"/>
                        </a:lnTo>
                        <a:lnTo>
                          <a:pt x="16" y="33"/>
                        </a:lnTo>
                        <a:lnTo>
                          <a:pt x="23" y="31"/>
                        </a:lnTo>
                        <a:lnTo>
                          <a:pt x="29" y="28"/>
                        </a:lnTo>
                        <a:lnTo>
                          <a:pt x="33" y="23"/>
                        </a:lnTo>
                        <a:lnTo>
                          <a:pt x="36" y="15"/>
                        </a:lnTo>
                        <a:lnTo>
                          <a:pt x="41" y="6"/>
                        </a:lnTo>
                        <a:lnTo>
                          <a:pt x="40" y="0"/>
                        </a:lnTo>
                        <a:lnTo>
                          <a:pt x="32" y="13"/>
                        </a:lnTo>
                        <a:lnTo>
                          <a:pt x="25" y="21"/>
                        </a:lnTo>
                        <a:lnTo>
                          <a:pt x="15" y="21"/>
                        </a:lnTo>
                        <a:lnTo>
                          <a:pt x="6" y="20"/>
                        </a:lnTo>
                        <a:lnTo>
                          <a:pt x="8" y="16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609" name="Freeform 697"/>
                  <p:cNvSpPr>
                    <a:spLocks/>
                  </p:cNvSpPr>
                  <p:nvPr/>
                </p:nvSpPr>
                <p:spPr bwMode="auto">
                  <a:xfrm>
                    <a:off x="1533" y="2993"/>
                    <a:ext cx="47" cy="38"/>
                  </a:xfrm>
                  <a:custGeom>
                    <a:avLst/>
                    <a:gdLst>
                      <a:gd name="T0" fmla="*/ 1 w 47"/>
                      <a:gd name="T1" fmla="*/ 0 h 38"/>
                      <a:gd name="T2" fmla="*/ 0 w 47"/>
                      <a:gd name="T3" fmla="*/ 4 h 38"/>
                      <a:gd name="T4" fmla="*/ 6 w 47"/>
                      <a:gd name="T5" fmla="*/ 13 h 38"/>
                      <a:gd name="T6" fmla="*/ 10 w 47"/>
                      <a:gd name="T7" fmla="*/ 21 h 38"/>
                      <a:gd name="T8" fmla="*/ 15 w 47"/>
                      <a:gd name="T9" fmla="*/ 28 h 38"/>
                      <a:gd name="T10" fmla="*/ 19 w 47"/>
                      <a:gd name="T11" fmla="*/ 32 h 38"/>
                      <a:gd name="T12" fmla="*/ 24 w 47"/>
                      <a:gd name="T13" fmla="*/ 35 h 38"/>
                      <a:gd name="T14" fmla="*/ 30 w 47"/>
                      <a:gd name="T15" fmla="*/ 36 h 38"/>
                      <a:gd name="T16" fmla="*/ 37 w 47"/>
                      <a:gd name="T17" fmla="*/ 37 h 38"/>
                      <a:gd name="T18" fmla="*/ 41 w 47"/>
                      <a:gd name="T19" fmla="*/ 36 h 38"/>
                      <a:gd name="T20" fmla="*/ 44 w 47"/>
                      <a:gd name="T21" fmla="*/ 35 h 38"/>
                      <a:gd name="T22" fmla="*/ 46 w 47"/>
                      <a:gd name="T23" fmla="*/ 31 h 38"/>
                      <a:gd name="T24" fmla="*/ 45 w 47"/>
                      <a:gd name="T25" fmla="*/ 26 h 38"/>
                      <a:gd name="T26" fmla="*/ 41 w 47"/>
                      <a:gd name="T27" fmla="*/ 20 h 38"/>
                      <a:gd name="T28" fmla="*/ 38 w 47"/>
                      <a:gd name="T29" fmla="*/ 17 h 38"/>
                      <a:gd name="T30" fmla="*/ 37 w 47"/>
                      <a:gd name="T31" fmla="*/ 20 h 38"/>
                      <a:gd name="T32" fmla="*/ 35 w 47"/>
                      <a:gd name="T33" fmla="*/ 21 h 38"/>
                      <a:gd name="T34" fmla="*/ 29 w 47"/>
                      <a:gd name="T35" fmla="*/ 22 h 38"/>
                      <a:gd name="T36" fmla="*/ 24 w 47"/>
                      <a:gd name="T37" fmla="*/ 23 h 38"/>
                      <a:gd name="T38" fmla="*/ 15 w 47"/>
                      <a:gd name="T39" fmla="*/ 22 h 38"/>
                      <a:gd name="T40" fmla="*/ 6 w 47"/>
                      <a:gd name="T41" fmla="*/ 7 h 38"/>
                      <a:gd name="T42" fmla="*/ 1 w 47"/>
                      <a:gd name="T43" fmla="*/ 0 h 3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</a:cxnLst>
                    <a:rect l="0" t="0" r="r" b="b"/>
                    <a:pathLst>
                      <a:path w="47" h="38">
                        <a:moveTo>
                          <a:pt x="1" y="0"/>
                        </a:moveTo>
                        <a:lnTo>
                          <a:pt x="0" y="4"/>
                        </a:lnTo>
                        <a:lnTo>
                          <a:pt x="6" y="13"/>
                        </a:lnTo>
                        <a:lnTo>
                          <a:pt x="10" y="21"/>
                        </a:lnTo>
                        <a:lnTo>
                          <a:pt x="15" y="28"/>
                        </a:lnTo>
                        <a:lnTo>
                          <a:pt x="19" y="32"/>
                        </a:lnTo>
                        <a:lnTo>
                          <a:pt x="24" y="35"/>
                        </a:lnTo>
                        <a:lnTo>
                          <a:pt x="30" y="36"/>
                        </a:lnTo>
                        <a:lnTo>
                          <a:pt x="37" y="37"/>
                        </a:lnTo>
                        <a:lnTo>
                          <a:pt x="41" y="36"/>
                        </a:lnTo>
                        <a:lnTo>
                          <a:pt x="44" y="35"/>
                        </a:lnTo>
                        <a:lnTo>
                          <a:pt x="46" y="31"/>
                        </a:lnTo>
                        <a:lnTo>
                          <a:pt x="45" y="26"/>
                        </a:lnTo>
                        <a:lnTo>
                          <a:pt x="41" y="20"/>
                        </a:lnTo>
                        <a:lnTo>
                          <a:pt x="38" y="17"/>
                        </a:lnTo>
                        <a:lnTo>
                          <a:pt x="37" y="20"/>
                        </a:lnTo>
                        <a:lnTo>
                          <a:pt x="35" y="21"/>
                        </a:lnTo>
                        <a:lnTo>
                          <a:pt x="29" y="22"/>
                        </a:lnTo>
                        <a:lnTo>
                          <a:pt x="24" y="23"/>
                        </a:lnTo>
                        <a:lnTo>
                          <a:pt x="15" y="22"/>
                        </a:lnTo>
                        <a:lnTo>
                          <a:pt x="6" y="7"/>
                        </a:lnTo>
                        <a:lnTo>
                          <a:pt x="1" y="0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</p:grpSp>
            <p:sp>
              <p:nvSpPr>
                <p:cNvPr id="167610" name="Freeform 698"/>
                <p:cNvSpPr>
                  <a:spLocks/>
                </p:cNvSpPr>
                <p:nvPr/>
              </p:nvSpPr>
              <p:spPr bwMode="auto">
                <a:xfrm>
                  <a:off x="1533" y="2617"/>
                  <a:ext cx="18" cy="3"/>
                </a:xfrm>
                <a:custGeom>
                  <a:avLst/>
                  <a:gdLst>
                    <a:gd name="T0" fmla="*/ 0 w 18"/>
                    <a:gd name="T1" fmla="*/ 2 h 3"/>
                    <a:gd name="T2" fmla="*/ 5 w 18"/>
                    <a:gd name="T3" fmla="*/ 0 h 3"/>
                    <a:gd name="T4" fmla="*/ 8 w 18"/>
                    <a:gd name="T5" fmla="*/ 1 h 3"/>
                    <a:gd name="T6" fmla="*/ 14 w 18"/>
                    <a:gd name="T7" fmla="*/ 0 h 3"/>
                    <a:gd name="T8" fmla="*/ 17 w 18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8" h="3">
                      <a:moveTo>
                        <a:pt x="0" y="2"/>
                      </a:moveTo>
                      <a:lnTo>
                        <a:pt x="5" y="0"/>
                      </a:lnTo>
                      <a:lnTo>
                        <a:pt x="8" y="1"/>
                      </a:lnTo>
                      <a:lnTo>
                        <a:pt x="14" y="0"/>
                      </a:lnTo>
                      <a:lnTo>
                        <a:pt x="17" y="2"/>
                      </a:lnTo>
                    </a:path>
                  </a:pathLst>
                </a:custGeom>
                <a:noFill/>
                <a:ln w="12700" cap="rnd" cmpd="sng">
                  <a:solidFill>
                    <a:srgbClr val="FF009F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167611" name="Group 699"/>
              <p:cNvGrpSpPr>
                <a:grpSpLocks/>
              </p:cNvGrpSpPr>
              <p:nvPr/>
            </p:nvGrpSpPr>
            <p:grpSpPr bwMode="auto">
              <a:xfrm>
                <a:off x="1136" y="2523"/>
                <a:ext cx="236" cy="510"/>
                <a:chOff x="1136" y="2523"/>
                <a:chExt cx="236" cy="510"/>
              </a:xfrm>
            </p:grpSpPr>
            <p:grpSp>
              <p:nvGrpSpPr>
                <p:cNvPr id="167612" name="Group 700"/>
                <p:cNvGrpSpPr>
                  <a:grpSpLocks/>
                </p:cNvGrpSpPr>
                <p:nvPr/>
              </p:nvGrpSpPr>
              <p:grpSpPr bwMode="auto">
                <a:xfrm>
                  <a:off x="1141" y="2985"/>
                  <a:ext cx="231" cy="48"/>
                  <a:chOff x="1141" y="2985"/>
                  <a:chExt cx="231" cy="48"/>
                </a:xfrm>
              </p:grpSpPr>
              <p:sp>
                <p:nvSpPr>
                  <p:cNvPr id="167613" name="Freeform 701"/>
                  <p:cNvSpPr>
                    <a:spLocks/>
                  </p:cNvSpPr>
                  <p:nvPr/>
                </p:nvSpPr>
                <p:spPr bwMode="auto">
                  <a:xfrm>
                    <a:off x="1278" y="2985"/>
                    <a:ext cx="94" cy="29"/>
                  </a:xfrm>
                  <a:custGeom>
                    <a:avLst/>
                    <a:gdLst>
                      <a:gd name="T0" fmla="*/ 46 w 94"/>
                      <a:gd name="T1" fmla="*/ 0 h 29"/>
                      <a:gd name="T2" fmla="*/ 61 w 94"/>
                      <a:gd name="T3" fmla="*/ 7 h 29"/>
                      <a:gd name="T4" fmla="*/ 74 w 94"/>
                      <a:gd name="T5" fmla="*/ 15 h 29"/>
                      <a:gd name="T6" fmla="*/ 91 w 94"/>
                      <a:gd name="T7" fmla="*/ 22 h 29"/>
                      <a:gd name="T8" fmla="*/ 93 w 94"/>
                      <a:gd name="T9" fmla="*/ 26 h 29"/>
                      <a:gd name="T10" fmla="*/ 76 w 94"/>
                      <a:gd name="T11" fmla="*/ 28 h 29"/>
                      <a:gd name="T12" fmla="*/ 59 w 94"/>
                      <a:gd name="T13" fmla="*/ 27 h 29"/>
                      <a:gd name="T14" fmla="*/ 38 w 94"/>
                      <a:gd name="T15" fmla="*/ 22 h 29"/>
                      <a:gd name="T16" fmla="*/ 22 w 94"/>
                      <a:gd name="T17" fmla="*/ 18 h 29"/>
                      <a:gd name="T18" fmla="*/ 6 w 94"/>
                      <a:gd name="T19" fmla="*/ 17 h 29"/>
                      <a:gd name="T20" fmla="*/ 0 w 94"/>
                      <a:gd name="T21" fmla="*/ 14 h 29"/>
                      <a:gd name="T22" fmla="*/ 2 w 94"/>
                      <a:gd name="T23" fmla="*/ 2 h 29"/>
                      <a:gd name="T24" fmla="*/ 46 w 94"/>
                      <a:gd name="T25" fmla="*/ 0 h 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94" h="29">
                        <a:moveTo>
                          <a:pt x="46" y="0"/>
                        </a:moveTo>
                        <a:lnTo>
                          <a:pt x="61" y="7"/>
                        </a:lnTo>
                        <a:lnTo>
                          <a:pt x="74" y="15"/>
                        </a:lnTo>
                        <a:lnTo>
                          <a:pt x="91" y="22"/>
                        </a:lnTo>
                        <a:lnTo>
                          <a:pt x="93" y="26"/>
                        </a:lnTo>
                        <a:lnTo>
                          <a:pt x="76" y="28"/>
                        </a:lnTo>
                        <a:lnTo>
                          <a:pt x="59" y="27"/>
                        </a:lnTo>
                        <a:lnTo>
                          <a:pt x="38" y="22"/>
                        </a:lnTo>
                        <a:lnTo>
                          <a:pt x="22" y="18"/>
                        </a:lnTo>
                        <a:lnTo>
                          <a:pt x="6" y="17"/>
                        </a:lnTo>
                        <a:lnTo>
                          <a:pt x="0" y="14"/>
                        </a:lnTo>
                        <a:lnTo>
                          <a:pt x="2" y="2"/>
                        </a:lnTo>
                        <a:lnTo>
                          <a:pt x="46" y="0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614" name="Freeform 702"/>
                  <p:cNvSpPr>
                    <a:spLocks/>
                  </p:cNvSpPr>
                  <p:nvPr/>
                </p:nvSpPr>
                <p:spPr bwMode="auto">
                  <a:xfrm>
                    <a:off x="1141" y="3000"/>
                    <a:ext cx="56" cy="33"/>
                  </a:xfrm>
                  <a:custGeom>
                    <a:avLst/>
                    <a:gdLst>
                      <a:gd name="T0" fmla="*/ 54 w 56"/>
                      <a:gd name="T1" fmla="*/ 1 h 33"/>
                      <a:gd name="T2" fmla="*/ 55 w 56"/>
                      <a:gd name="T3" fmla="*/ 9 h 33"/>
                      <a:gd name="T4" fmla="*/ 47 w 56"/>
                      <a:gd name="T5" fmla="*/ 13 h 33"/>
                      <a:gd name="T6" fmla="*/ 46 w 56"/>
                      <a:gd name="T7" fmla="*/ 21 h 33"/>
                      <a:gd name="T8" fmla="*/ 33 w 56"/>
                      <a:gd name="T9" fmla="*/ 27 h 33"/>
                      <a:gd name="T10" fmla="*/ 23 w 56"/>
                      <a:gd name="T11" fmla="*/ 31 h 33"/>
                      <a:gd name="T12" fmla="*/ 13 w 56"/>
                      <a:gd name="T13" fmla="*/ 32 h 33"/>
                      <a:gd name="T14" fmla="*/ 5 w 56"/>
                      <a:gd name="T15" fmla="*/ 32 h 33"/>
                      <a:gd name="T16" fmla="*/ 0 w 56"/>
                      <a:gd name="T17" fmla="*/ 27 h 33"/>
                      <a:gd name="T18" fmla="*/ 1 w 56"/>
                      <a:gd name="T19" fmla="*/ 20 h 33"/>
                      <a:gd name="T20" fmla="*/ 11 w 56"/>
                      <a:gd name="T21" fmla="*/ 11 h 33"/>
                      <a:gd name="T22" fmla="*/ 24 w 56"/>
                      <a:gd name="T23" fmla="*/ 3 h 33"/>
                      <a:gd name="T24" fmla="*/ 25 w 56"/>
                      <a:gd name="T25" fmla="*/ 0 h 33"/>
                      <a:gd name="T26" fmla="*/ 54 w 56"/>
                      <a:gd name="T27" fmla="*/ 1 h 3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6" h="33">
                        <a:moveTo>
                          <a:pt x="54" y="1"/>
                        </a:moveTo>
                        <a:lnTo>
                          <a:pt x="55" y="9"/>
                        </a:lnTo>
                        <a:lnTo>
                          <a:pt x="47" y="13"/>
                        </a:lnTo>
                        <a:lnTo>
                          <a:pt x="46" y="21"/>
                        </a:lnTo>
                        <a:lnTo>
                          <a:pt x="33" y="27"/>
                        </a:lnTo>
                        <a:lnTo>
                          <a:pt x="23" y="31"/>
                        </a:lnTo>
                        <a:lnTo>
                          <a:pt x="13" y="32"/>
                        </a:lnTo>
                        <a:lnTo>
                          <a:pt x="5" y="32"/>
                        </a:lnTo>
                        <a:lnTo>
                          <a:pt x="0" y="27"/>
                        </a:lnTo>
                        <a:lnTo>
                          <a:pt x="1" y="20"/>
                        </a:lnTo>
                        <a:lnTo>
                          <a:pt x="11" y="11"/>
                        </a:lnTo>
                        <a:lnTo>
                          <a:pt x="24" y="3"/>
                        </a:lnTo>
                        <a:lnTo>
                          <a:pt x="25" y="0"/>
                        </a:lnTo>
                        <a:lnTo>
                          <a:pt x="54" y="1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</p:grpSp>
            <p:sp>
              <p:nvSpPr>
                <p:cNvPr id="167615" name="Freeform 703"/>
                <p:cNvSpPr>
                  <a:spLocks/>
                </p:cNvSpPr>
                <p:nvPr/>
              </p:nvSpPr>
              <p:spPr bwMode="auto">
                <a:xfrm>
                  <a:off x="1318" y="2801"/>
                  <a:ext cx="24" cy="36"/>
                </a:xfrm>
                <a:custGeom>
                  <a:avLst/>
                  <a:gdLst>
                    <a:gd name="T0" fmla="*/ 22 w 24"/>
                    <a:gd name="T1" fmla="*/ 0 h 36"/>
                    <a:gd name="T2" fmla="*/ 23 w 24"/>
                    <a:gd name="T3" fmla="*/ 19 h 36"/>
                    <a:gd name="T4" fmla="*/ 11 w 24"/>
                    <a:gd name="T5" fmla="*/ 31 h 36"/>
                    <a:gd name="T6" fmla="*/ 5 w 24"/>
                    <a:gd name="T7" fmla="*/ 35 h 36"/>
                    <a:gd name="T8" fmla="*/ 6 w 24"/>
                    <a:gd name="T9" fmla="*/ 18 h 36"/>
                    <a:gd name="T10" fmla="*/ 4 w 24"/>
                    <a:gd name="T11" fmla="*/ 20 h 36"/>
                    <a:gd name="T12" fmla="*/ 1 w 24"/>
                    <a:gd name="T13" fmla="*/ 26 h 36"/>
                    <a:gd name="T14" fmla="*/ 0 w 24"/>
                    <a:gd name="T15" fmla="*/ 19 h 36"/>
                    <a:gd name="T16" fmla="*/ 3 w 24"/>
                    <a:gd name="T17" fmla="*/ 9 h 36"/>
                    <a:gd name="T18" fmla="*/ 11 w 24"/>
                    <a:gd name="T19" fmla="*/ 0 h 36"/>
                    <a:gd name="T20" fmla="*/ 22 w 24"/>
                    <a:gd name="T21" fmla="*/ 0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24" h="36">
                      <a:moveTo>
                        <a:pt x="22" y="0"/>
                      </a:moveTo>
                      <a:lnTo>
                        <a:pt x="23" y="19"/>
                      </a:lnTo>
                      <a:lnTo>
                        <a:pt x="11" y="31"/>
                      </a:lnTo>
                      <a:lnTo>
                        <a:pt x="5" y="35"/>
                      </a:lnTo>
                      <a:lnTo>
                        <a:pt x="6" y="18"/>
                      </a:lnTo>
                      <a:lnTo>
                        <a:pt x="4" y="20"/>
                      </a:lnTo>
                      <a:lnTo>
                        <a:pt x="1" y="26"/>
                      </a:lnTo>
                      <a:lnTo>
                        <a:pt x="0" y="19"/>
                      </a:lnTo>
                      <a:lnTo>
                        <a:pt x="3" y="9"/>
                      </a:lnTo>
                      <a:lnTo>
                        <a:pt x="11" y="0"/>
                      </a:lnTo>
                      <a:lnTo>
                        <a:pt x="22" y="0"/>
                      </a:lnTo>
                    </a:path>
                  </a:pathLst>
                </a:custGeom>
                <a:solidFill>
                  <a:srgbClr val="FF7F3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616" name="Freeform 704"/>
                <p:cNvSpPr>
                  <a:spLocks/>
                </p:cNvSpPr>
                <p:nvPr/>
              </p:nvSpPr>
              <p:spPr bwMode="auto">
                <a:xfrm>
                  <a:off x="1163" y="2718"/>
                  <a:ext cx="165" cy="280"/>
                </a:xfrm>
                <a:custGeom>
                  <a:avLst/>
                  <a:gdLst>
                    <a:gd name="T0" fmla="*/ 162 w 165"/>
                    <a:gd name="T1" fmla="*/ 0 h 280"/>
                    <a:gd name="T2" fmla="*/ 164 w 165"/>
                    <a:gd name="T3" fmla="*/ 151 h 280"/>
                    <a:gd name="T4" fmla="*/ 162 w 165"/>
                    <a:gd name="T5" fmla="*/ 264 h 280"/>
                    <a:gd name="T6" fmla="*/ 113 w 165"/>
                    <a:gd name="T7" fmla="*/ 269 h 280"/>
                    <a:gd name="T8" fmla="*/ 106 w 165"/>
                    <a:gd name="T9" fmla="*/ 177 h 280"/>
                    <a:gd name="T10" fmla="*/ 111 w 165"/>
                    <a:gd name="T11" fmla="*/ 168 h 280"/>
                    <a:gd name="T12" fmla="*/ 106 w 165"/>
                    <a:gd name="T13" fmla="*/ 163 h 280"/>
                    <a:gd name="T14" fmla="*/ 106 w 165"/>
                    <a:gd name="T15" fmla="*/ 107 h 280"/>
                    <a:gd name="T16" fmla="*/ 95 w 165"/>
                    <a:gd name="T17" fmla="*/ 125 h 280"/>
                    <a:gd name="T18" fmla="*/ 66 w 165"/>
                    <a:gd name="T19" fmla="*/ 201 h 280"/>
                    <a:gd name="T20" fmla="*/ 41 w 165"/>
                    <a:gd name="T21" fmla="*/ 279 h 280"/>
                    <a:gd name="T22" fmla="*/ 0 w 165"/>
                    <a:gd name="T23" fmla="*/ 279 h 280"/>
                    <a:gd name="T24" fmla="*/ 19 w 165"/>
                    <a:gd name="T25" fmla="*/ 174 h 280"/>
                    <a:gd name="T26" fmla="*/ 26 w 165"/>
                    <a:gd name="T27" fmla="*/ 85 h 280"/>
                    <a:gd name="T28" fmla="*/ 23 w 165"/>
                    <a:gd name="T29" fmla="*/ 2 h 280"/>
                    <a:gd name="T30" fmla="*/ 162 w 165"/>
                    <a:gd name="T31" fmla="*/ 0 h 2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65" h="280">
                      <a:moveTo>
                        <a:pt x="162" y="0"/>
                      </a:moveTo>
                      <a:lnTo>
                        <a:pt x="164" y="151"/>
                      </a:lnTo>
                      <a:lnTo>
                        <a:pt x="162" y="264"/>
                      </a:lnTo>
                      <a:lnTo>
                        <a:pt x="113" y="269"/>
                      </a:lnTo>
                      <a:lnTo>
                        <a:pt x="106" y="177"/>
                      </a:lnTo>
                      <a:lnTo>
                        <a:pt x="111" y="168"/>
                      </a:lnTo>
                      <a:lnTo>
                        <a:pt x="106" y="163"/>
                      </a:lnTo>
                      <a:lnTo>
                        <a:pt x="106" y="107"/>
                      </a:lnTo>
                      <a:lnTo>
                        <a:pt x="95" y="125"/>
                      </a:lnTo>
                      <a:lnTo>
                        <a:pt x="66" y="201"/>
                      </a:lnTo>
                      <a:lnTo>
                        <a:pt x="41" y="279"/>
                      </a:lnTo>
                      <a:lnTo>
                        <a:pt x="0" y="279"/>
                      </a:lnTo>
                      <a:lnTo>
                        <a:pt x="19" y="174"/>
                      </a:lnTo>
                      <a:lnTo>
                        <a:pt x="26" y="85"/>
                      </a:lnTo>
                      <a:lnTo>
                        <a:pt x="23" y="2"/>
                      </a:lnTo>
                      <a:lnTo>
                        <a:pt x="162" y="0"/>
                      </a:lnTo>
                    </a:path>
                  </a:pathLst>
                </a:custGeom>
                <a:solidFill>
                  <a:srgbClr val="7F7F7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617" name="Freeform 705"/>
                <p:cNvSpPr>
                  <a:spLocks/>
                </p:cNvSpPr>
                <p:nvPr/>
              </p:nvSpPr>
              <p:spPr bwMode="auto">
                <a:xfrm>
                  <a:off x="1136" y="2587"/>
                  <a:ext cx="212" cy="215"/>
                </a:xfrm>
                <a:custGeom>
                  <a:avLst/>
                  <a:gdLst>
                    <a:gd name="T0" fmla="*/ 142 w 212"/>
                    <a:gd name="T1" fmla="*/ 3 h 215"/>
                    <a:gd name="T2" fmla="*/ 205 w 212"/>
                    <a:gd name="T3" fmla="*/ 29 h 215"/>
                    <a:gd name="T4" fmla="*/ 210 w 212"/>
                    <a:gd name="T5" fmla="*/ 97 h 215"/>
                    <a:gd name="T6" fmla="*/ 211 w 212"/>
                    <a:gd name="T7" fmla="*/ 132 h 215"/>
                    <a:gd name="T8" fmla="*/ 207 w 212"/>
                    <a:gd name="T9" fmla="*/ 214 h 215"/>
                    <a:gd name="T10" fmla="*/ 193 w 212"/>
                    <a:gd name="T11" fmla="*/ 214 h 215"/>
                    <a:gd name="T12" fmla="*/ 186 w 212"/>
                    <a:gd name="T13" fmla="*/ 130 h 215"/>
                    <a:gd name="T14" fmla="*/ 51 w 212"/>
                    <a:gd name="T15" fmla="*/ 130 h 215"/>
                    <a:gd name="T16" fmla="*/ 47 w 212"/>
                    <a:gd name="T17" fmla="*/ 109 h 215"/>
                    <a:gd name="T18" fmla="*/ 42 w 212"/>
                    <a:gd name="T19" fmla="*/ 124 h 215"/>
                    <a:gd name="T20" fmla="*/ 52 w 212"/>
                    <a:gd name="T21" fmla="*/ 156 h 215"/>
                    <a:gd name="T22" fmla="*/ 61 w 212"/>
                    <a:gd name="T23" fmla="*/ 203 h 215"/>
                    <a:gd name="T24" fmla="*/ 38 w 212"/>
                    <a:gd name="T25" fmla="*/ 206 h 215"/>
                    <a:gd name="T26" fmla="*/ 0 w 212"/>
                    <a:gd name="T27" fmla="*/ 123 h 215"/>
                    <a:gd name="T28" fmla="*/ 24 w 212"/>
                    <a:gd name="T29" fmla="*/ 24 h 215"/>
                    <a:gd name="T30" fmla="*/ 97 w 212"/>
                    <a:gd name="T31" fmla="*/ 0 h 215"/>
                    <a:gd name="T32" fmla="*/ 128 w 212"/>
                    <a:gd name="T33" fmla="*/ 11 h 215"/>
                    <a:gd name="T34" fmla="*/ 142 w 212"/>
                    <a:gd name="T35" fmla="*/ 3 h 2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12" h="215">
                      <a:moveTo>
                        <a:pt x="142" y="3"/>
                      </a:moveTo>
                      <a:lnTo>
                        <a:pt x="205" y="29"/>
                      </a:lnTo>
                      <a:lnTo>
                        <a:pt x="210" y="97"/>
                      </a:lnTo>
                      <a:lnTo>
                        <a:pt x="211" y="132"/>
                      </a:lnTo>
                      <a:lnTo>
                        <a:pt x="207" y="214"/>
                      </a:lnTo>
                      <a:lnTo>
                        <a:pt x="193" y="214"/>
                      </a:lnTo>
                      <a:lnTo>
                        <a:pt x="186" y="130"/>
                      </a:lnTo>
                      <a:lnTo>
                        <a:pt x="51" y="130"/>
                      </a:lnTo>
                      <a:lnTo>
                        <a:pt x="47" y="109"/>
                      </a:lnTo>
                      <a:lnTo>
                        <a:pt x="42" y="124"/>
                      </a:lnTo>
                      <a:lnTo>
                        <a:pt x="52" y="156"/>
                      </a:lnTo>
                      <a:lnTo>
                        <a:pt x="61" y="203"/>
                      </a:lnTo>
                      <a:lnTo>
                        <a:pt x="38" y="206"/>
                      </a:lnTo>
                      <a:lnTo>
                        <a:pt x="0" y="123"/>
                      </a:lnTo>
                      <a:lnTo>
                        <a:pt x="24" y="24"/>
                      </a:lnTo>
                      <a:lnTo>
                        <a:pt x="97" y="0"/>
                      </a:lnTo>
                      <a:lnTo>
                        <a:pt x="128" y="11"/>
                      </a:lnTo>
                      <a:lnTo>
                        <a:pt x="142" y="3"/>
                      </a:lnTo>
                    </a:path>
                  </a:pathLst>
                </a:custGeom>
                <a:solidFill>
                  <a:srgbClr val="BFBFB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618" name="Freeform 706"/>
                <p:cNvSpPr>
                  <a:spLocks/>
                </p:cNvSpPr>
                <p:nvPr/>
              </p:nvSpPr>
              <p:spPr bwMode="auto">
                <a:xfrm>
                  <a:off x="1172" y="2791"/>
                  <a:ext cx="28" cy="34"/>
                </a:xfrm>
                <a:custGeom>
                  <a:avLst/>
                  <a:gdLst>
                    <a:gd name="T0" fmla="*/ 19 w 28"/>
                    <a:gd name="T1" fmla="*/ 0 h 34"/>
                    <a:gd name="T2" fmla="*/ 27 w 28"/>
                    <a:gd name="T3" fmla="*/ 17 h 34"/>
                    <a:gd name="T4" fmla="*/ 13 w 28"/>
                    <a:gd name="T5" fmla="*/ 33 h 34"/>
                    <a:gd name="T6" fmla="*/ 8 w 28"/>
                    <a:gd name="T7" fmla="*/ 31 h 34"/>
                    <a:gd name="T8" fmla="*/ 0 w 28"/>
                    <a:gd name="T9" fmla="*/ 30 h 34"/>
                    <a:gd name="T10" fmla="*/ 3 w 28"/>
                    <a:gd name="T11" fmla="*/ 25 h 34"/>
                    <a:gd name="T12" fmla="*/ 4 w 28"/>
                    <a:gd name="T13" fmla="*/ 18 h 34"/>
                    <a:gd name="T14" fmla="*/ 0 w 28"/>
                    <a:gd name="T15" fmla="*/ 12 h 34"/>
                    <a:gd name="T16" fmla="*/ 3 w 28"/>
                    <a:gd name="T17" fmla="*/ 1 h 34"/>
                    <a:gd name="T18" fmla="*/ 19 w 28"/>
                    <a:gd name="T19" fmla="*/ 0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28" h="34">
                      <a:moveTo>
                        <a:pt x="19" y="0"/>
                      </a:moveTo>
                      <a:lnTo>
                        <a:pt x="27" y="17"/>
                      </a:lnTo>
                      <a:lnTo>
                        <a:pt x="13" y="33"/>
                      </a:lnTo>
                      <a:lnTo>
                        <a:pt x="8" y="31"/>
                      </a:lnTo>
                      <a:lnTo>
                        <a:pt x="0" y="30"/>
                      </a:lnTo>
                      <a:lnTo>
                        <a:pt x="3" y="25"/>
                      </a:lnTo>
                      <a:lnTo>
                        <a:pt x="4" y="18"/>
                      </a:lnTo>
                      <a:lnTo>
                        <a:pt x="0" y="12"/>
                      </a:lnTo>
                      <a:lnTo>
                        <a:pt x="3" y="1"/>
                      </a:lnTo>
                      <a:lnTo>
                        <a:pt x="19" y="0"/>
                      </a:lnTo>
                    </a:path>
                  </a:pathLst>
                </a:custGeom>
                <a:solidFill>
                  <a:srgbClr val="FF7F3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167619" name="Group 707"/>
                <p:cNvGrpSpPr>
                  <a:grpSpLocks/>
                </p:cNvGrpSpPr>
                <p:nvPr/>
              </p:nvGrpSpPr>
              <p:grpSpPr bwMode="auto">
                <a:xfrm>
                  <a:off x="1177" y="2592"/>
                  <a:ext cx="161" cy="134"/>
                  <a:chOff x="1177" y="2592"/>
                  <a:chExt cx="161" cy="134"/>
                </a:xfrm>
              </p:grpSpPr>
              <p:grpSp>
                <p:nvGrpSpPr>
                  <p:cNvPr id="167620" name="Group 708"/>
                  <p:cNvGrpSpPr>
                    <a:grpSpLocks/>
                  </p:cNvGrpSpPr>
                  <p:nvPr/>
                </p:nvGrpSpPr>
                <p:grpSpPr bwMode="auto">
                  <a:xfrm>
                    <a:off x="1177" y="2592"/>
                    <a:ext cx="161" cy="134"/>
                    <a:chOff x="1177" y="2592"/>
                    <a:chExt cx="161" cy="134"/>
                  </a:xfrm>
                </p:grpSpPr>
                <p:grpSp>
                  <p:nvGrpSpPr>
                    <p:cNvPr id="167621" name="Group 70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177" y="2719"/>
                      <a:ext cx="161" cy="7"/>
                      <a:chOff x="1177" y="2719"/>
                      <a:chExt cx="161" cy="7"/>
                    </a:xfrm>
                  </p:grpSpPr>
                  <p:sp>
                    <p:nvSpPr>
                      <p:cNvPr id="167622" name="Line 710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1177" y="2726"/>
                        <a:ext cx="161" cy="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623" name="Line 711"/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1177" y="2719"/>
                        <a:ext cx="161" cy="0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sp>
                  <p:nvSpPr>
                    <p:cNvPr id="167624" name="Freeform 712"/>
                    <p:cNvSpPr>
                      <a:spLocks/>
                    </p:cNvSpPr>
                    <p:nvPr/>
                  </p:nvSpPr>
                  <p:spPr bwMode="auto">
                    <a:xfrm>
                      <a:off x="1225" y="2592"/>
                      <a:ext cx="64" cy="21"/>
                    </a:xfrm>
                    <a:custGeom>
                      <a:avLst/>
                      <a:gdLst>
                        <a:gd name="T0" fmla="*/ 63 w 64"/>
                        <a:gd name="T1" fmla="*/ 2 h 21"/>
                        <a:gd name="T2" fmla="*/ 60 w 64"/>
                        <a:gd name="T3" fmla="*/ 20 h 21"/>
                        <a:gd name="T4" fmla="*/ 43 w 64"/>
                        <a:gd name="T5" fmla="*/ 7 h 21"/>
                        <a:gd name="T6" fmla="*/ 31 w 64"/>
                        <a:gd name="T7" fmla="*/ 20 h 21"/>
                        <a:gd name="T8" fmla="*/ 0 w 64"/>
                        <a:gd name="T9" fmla="*/ 0 h 2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64" h="21">
                          <a:moveTo>
                            <a:pt x="63" y="2"/>
                          </a:moveTo>
                          <a:lnTo>
                            <a:pt x="60" y="20"/>
                          </a:lnTo>
                          <a:lnTo>
                            <a:pt x="43" y="7"/>
                          </a:lnTo>
                          <a:lnTo>
                            <a:pt x="31" y="20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sp>
                <p:nvSpPr>
                  <p:cNvPr id="167625" name="Line 713"/>
                  <p:cNvSpPr>
                    <a:spLocks noChangeShapeType="1"/>
                  </p:cNvSpPr>
                  <p:nvPr/>
                </p:nvSpPr>
                <p:spPr bwMode="auto">
                  <a:xfrm>
                    <a:off x="1269" y="2616"/>
                    <a:ext cx="0" cy="97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167626" name="Group 714"/>
                <p:cNvGrpSpPr>
                  <a:grpSpLocks/>
                </p:cNvGrpSpPr>
                <p:nvPr/>
              </p:nvGrpSpPr>
              <p:grpSpPr bwMode="auto">
                <a:xfrm>
                  <a:off x="1217" y="2523"/>
                  <a:ext cx="87" cy="73"/>
                  <a:chOff x="1217" y="2523"/>
                  <a:chExt cx="87" cy="73"/>
                </a:xfrm>
              </p:grpSpPr>
              <p:grpSp>
                <p:nvGrpSpPr>
                  <p:cNvPr id="167627" name="Group 715"/>
                  <p:cNvGrpSpPr>
                    <a:grpSpLocks/>
                  </p:cNvGrpSpPr>
                  <p:nvPr/>
                </p:nvGrpSpPr>
                <p:grpSpPr bwMode="auto">
                  <a:xfrm>
                    <a:off x="1222" y="2526"/>
                    <a:ext cx="79" cy="70"/>
                    <a:chOff x="1222" y="2526"/>
                    <a:chExt cx="79" cy="70"/>
                  </a:xfrm>
                </p:grpSpPr>
                <p:sp>
                  <p:nvSpPr>
                    <p:cNvPr id="167628" name="Freeform 716"/>
                    <p:cNvSpPr>
                      <a:spLocks/>
                    </p:cNvSpPr>
                    <p:nvPr/>
                  </p:nvSpPr>
                  <p:spPr bwMode="auto">
                    <a:xfrm>
                      <a:off x="1222" y="2526"/>
                      <a:ext cx="79" cy="70"/>
                    </a:xfrm>
                    <a:custGeom>
                      <a:avLst/>
                      <a:gdLst>
                        <a:gd name="T0" fmla="*/ 75 w 79"/>
                        <a:gd name="T1" fmla="*/ 12 h 70"/>
                        <a:gd name="T2" fmla="*/ 77 w 79"/>
                        <a:gd name="T3" fmla="*/ 19 h 70"/>
                        <a:gd name="T4" fmla="*/ 77 w 79"/>
                        <a:gd name="T5" fmla="*/ 22 h 70"/>
                        <a:gd name="T6" fmla="*/ 75 w 79"/>
                        <a:gd name="T7" fmla="*/ 24 h 70"/>
                        <a:gd name="T8" fmla="*/ 78 w 79"/>
                        <a:gd name="T9" fmla="*/ 30 h 70"/>
                        <a:gd name="T10" fmla="*/ 76 w 79"/>
                        <a:gd name="T11" fmla="*/ 38 h 70"/>
                        <a:gd name="T12" fmla="*/ 74 w 79"/>
                        <a:gd name="T13" fmla="*/ 42 h 70"/>
                        <a:gd name="T14" fmla="*/ 73 w 79"/>
                        <a:gd name="T15" fmla="*/ 46 h 70"/>
                        <a:gd name="T16" fmla="*/ 70 w 79"/>
                        <a:gd name="T17" fmla="*/ 50 h 70"/>
                        <a:gd name="T18" fmla="*/ 67 w 79"/>
                        <a:gd name="T19" fmla="*/ 54 h 70"/>
                        <a:gd name="T20" fmla="*/ 61 w 79"/>
                        <a:gd name="T21" fmla="*/ 55 h 70"/>
                        <a:gd name="T22" fmla="*/ 55 w 79"/>
                        <a:gd name="T23" fmla="*/ 56 h 70"/>
                        <a:gd name="T24" fmla="*/ 55 w 79"/>
                        <a:gd name="T25" fmla="*/ 59 h 70"/>
                        <a:gd name="T26" fmla="*/ 56 w 79"/>
                        <a:gd name="T27" fmla="*/ 61 h 70"/>
                        <a:gd name="T28" fmla="*/ 44 w 79"/>
                        <a:gd name="T29" fmla="*/ 69 h 70"/>
                        <a:gd name="T30" fmla="*/ 11 w 79"/>
                        <a:gd name="T31" fmla="*/ 59 h 70"/>
                        <a:gd name="T32" fmla="*/ 10 w 79"/>
                        <a:gd name="T33" fmla="*/ 40 h 70"/>
                        <a:gd name="T34" fmla="*/ 6 w 79"/>
                        <a:gd name="T35" fmla="*/ 34 h 70"/>
                        <a:gd name="T36" fmla="*/ 4 w 79"/>
                        <a:gd name="T37" fmla="*/ 30 h 70"/>
                        <a:gd name="T38" fmla="*/ 1 w 79"/>
                        <a:gd name="T39" fmla="*/ 25 h 70"/>
                        <a:gd name="T40" fmla="*/ 0 w 79"/>
                        <a:gd name="T41" fmla="*/ 20 h 70"/>
                        <a:gd name="T42" fmla="*/ 1 w 79"/>
                        <a:gd name="T43" fmla="*/ 16 h 70"/>
                        <a:gd name="T44" fmla="*/ 2 w 79"/>
                        <a:gd name="T45" fmla="*/ 12 h 70"/>
                        <a:gd name="T46" fmla="*/ 4 w 79"/>
                        <a:gd name="T47" fmla="*/ 8 h 70"/>
                        <a:gd name="T48" fmla="*/ 7 w 79"/>
                        <a:gd name="T49" fmla="*/ 5 h 70"/>
                        <a:gd name="T50" fmla="*/ 11 w 79"/>
                        <a:gd name="T51" fmla="*/ 3 h 70"/>
                        <a:gd name="T52" fmla="*/ 17 w 79"/>
                        <a:gd name="T53" fmla="*/ 2 h 70"/>
                        <a:gd name="T54" fmla="*/ 24 w 79"/>
                        <a:gd name="T55" fmla="*/ 1 h 70"/>
                        <a:gd name="T56" fmla="*/ 31 w 79"/>
                        <a:gd name="T57" fmla="*/ 0 h 70"/>
                        <a:gd name="T58" fmla="*/ 40 w 79"/>
                        <a:gd name="T59" fmla="*/ 0 h 70"/>
                        <a:gd name="T60" fmla="*/ 48 w 79"/>
                        <a:gd name="T61" fmla="*/ 0 h 70"/>
                        <a:gd name="T62" fmla="*/ 58 w 79"/>
                        <a:gd name="T63" fmla="*/ 2 h 70"/>
                        <a:gd name="T64" fmla="*/ 63 w 79"/>
                        <a:gd name="T65" fmla="*/ 3 h 70"/>
                        <a:gd name="T66" fmla="*/ 69 w 79"/>
                        <a:gd name="T67" fmla="*/ 5 h 70"/>
                        <a:gd name="T68" fmla="*/ 73 w 79"/>
                        <a:gd name="T69" fmla="*/ 9 h 70"/>
                        <a:gd name="T70" fmla="*/ 75 w 79"/>
                        <a:gd name="T71" fmla="*/ 12 h 7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</a:cxnLst>
                      <a:rect l="0" t="0" r="r" b="b"/>
                      <a:pathLst>
                        <a:path w="79" h="70">
                          <a:moveTo>
                            <a:pt x="75" y="12"/>
                          </a:moveTo>
                          <a:lnTo>
                            <a:pt x="77" y="19"/>
                          </a:lnTo>
                          <a:lnTo>
                            <a:pt x="77" y="22"/>
                          </a:lnTo>
                          <a:lnTo>
                            <a:pt x="75" y="24"/>
                          </a:lnTo>
                          <a:lnTo>
                            <a:pt x="78" y="30"/>
                          </a:lnTo>
                          <a:lnTo>
                            <a:pt x="76" y="38"/>
                          </a:lnTo>
                          <a:lnTo>
                            <a:pt x="74" y="42"/>
                          </a:lnTo>
                          <a:lnTo>
                            <a:pt x="73" y="46"/>
                          </a:lnTo>
                          <a:lnTo>
                            <a:pt x="70" y="50"/>
                          </a:lnTo>
                          <a:lnTo>
                            <a:pt x="67" y="54"/>
                          </a:lnTo>
                          <a:lnTo>
                            <a:pt x="61" y="55"/>
                          </a:lnTo>
                          <a:lnTo>
                            <a:pt x="55" y="56"/>
                          </a:lnTo>
                          <a:lnTo>
                            <a:pt x="55" y="59"/>
                          </a:lnTo>
                          <a:lnTo>
                            <a:pt x="56" y="61"/>
                          </a:lnTo>
                          <a:lnTo>
                            <a:pt x="44" y="69"/>
                          </a:lnTo>
                          <a:lnTo>
                            <a:pt x="11" y="59"/>
                          </a:lnTo>
                          <a:lnTo>
                            <a:pt x="10" y="40"/>
                          </a:lnTo>
                          <a:lnTo>
                            <a:pt x="6" y="34"/>
                          </a:lnTo>
                          <a:lnTo>
                            <a:pt x="4" y="30"/>
                          </a:lnTo>
                          <a:lnTo>
                            <a:pt x="1" y="25"/>
                          </a:lnTo>
                          <a:lnTo>
                            <a:pt x="0" y="20"/>
                          </a:lnTo>
                          <a:lnTo>
                            <a:pt x="1" y="16"/>
                          </a:lnTo>
                          <a:lnTo>
                            <a:pt x="2" y="12"/>
                          </a:lnTo>
                          <a:lnTo>
                            <a:pt x="4" y="8"/>
                          </a:lnTo>
                          <a:lnTo>
                            <a:pt x="7" y="5"/>
                          </a:lnTo>
                          <a:lnTo>
                            <a:pt x="11" y="3"/>
                          </a:lnTo>
                          <a:lnTo>
                            <a:pt x="17" y="2"/>
                          </a:lnTo>
                          <a:lnTo>
                            <a:pt x="24" y="1"/>
                          </a:lnTo>
                          <a:lnTo>
                            <a:pt x="31" y="0"/>
                          </a:lnTo>
                          <a:lnTo>
                            <a:pt x="40" y="0"/>
                          </a:lnTo>
                          <a:lnTo>
                            <a:pt x="48" y="0"/>
                          </a:lnTo>
                          <a:lnTo>
                            <a:pt x="58" y="2"/>
                          </a:lnTo>
                          <a:lnTo>
                            <a:pt x="63" y="3"/>
                          </a:lnTo>
                          <a:lnTo>
                            <a:pt x="69" y="5"/>
                          </a:lnTo>
                          <a:lnTo>
                            <a:pt x="73" y="9"/>
                          </a:lnTo>
                          <a:lnTo>
                            <a:pt x="75" y="12"/>
                          </a:lnTo>
                        </a:path>
                      </a:pathLst>
                    </a:custGeom>
                    <a:solidFill>
                      <a:srgbClr val="FF7F3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629" name="Freeform 717"/>
                    <p:cNvSpPr>
                      <a:spLocks/>
                    </p:cNvSpPr>
                    <p:nvPr/>
                  </p:nvSpPr>
                  <p:spPr bwMode="auto">
                    <a:xfrm>
                      <a:off x="1252" y="2551"/>
                      <a:ext cx="27" cy="15"/>
                    </a:xfrm>
                    <a:custGeom>
                      <a:avLst/>
                      <a:gdLst>
                        <a:gd name="T0" fmla="*/ 23 w 27"/>
                        <a:gd name="T1" fmla="*/ 1 h 15"/>
                        <a:gd name="T2" fmla="*/ 17 w 27"/>
                        <a:gd name="T3" fmla="*/ 0 h 15"/>
                        <a:gd name="T4" fmla="*/ 9 w 27"/>
                        <a:gd name="T5" fmla="*/ 0 h 15"/>
                        <a:gd name="T6" fmla="*/ 4 w 27"/>
                        <a:gd name="T7" fmla="*/ 1 h 15"/>
                        <a:gd name="T8" fmla="*/ 2 w 27"/>
                        <a:gd name="T9" fmla="*/ 1 h 15"/>
                        <a:gd name="T10" fmla="*/ 2 w 27"/>
                        <a:gd name="T11" fmla="*/ 2 h 15"/>
                        <a:gd name="T12" fmla="*/ 0 w 27"/>
                        <a:gd name="T13" fmla="*/ 3 h 15"/>
                        <a:gd name="T14" fmla="*/ 12 w 27"/>
                        <a:gd name="T15" fmla="*/ 3 h 15"/>
                        <a:gd name="T16" fmla="*/ 10 w 27"/>
                        <a:gd name="T17" fmla="*/ 4 h 15"/>
                        <a:gd name="T18" fmla="*/ 4 w 27"/>
                        <a:gd name="T19" fmla="*/ 4 h 15"/>
                        <a:gd name="T20" fmla="*/ 17 w 27"/>
                        <a:gd name="T21" fmla="*/ 4 h 15"/>
                        <a:gd name="T22" fmla="*/ 22 w 27"/>
                        <a:gd name="T23" fmla="*/ 4 h 15"/>
                        <a:gd name="T24" fmla="*/ 24 w 27"/>
                        <a:gd name="T25" fmla="*/ 11 h 15"/>
                        <a:gd name="T26" fmla="*/ 22 w 27"/>
                        <a:gd name="T27" fmla="*/ 13 h 15"/>
                        <a:gd name="T28" fmla="*/ 22 w 27"/>
                        <a:gd name="T29" fmla="*/ 14 h 15"/>
                        <a:gd name="T30" fmla="*/ 26 w 27"/>
                        <a:gd name="T31" fmla="*/ 12 h 15"/>
                        <a:gd name="T32" fmla="*/ 23 w 27"/>
                        <a:gd name="T33" fmla="*/ 3 h 15"/>
                        <a:gd name="T34" fmla="*/ 23 w 27"/>
                        <a:gd name="T35" fmla="*/ 1 h 15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</a:cxnLst>
                      <a:rect l="0" t="0" r="r" b="b"/>
                      <a:pathLst>
                        <a:path w="27" h="15">
                          <a:moveTo>
                            <a:pt x="23" y="1"/>
                          </a:moveTo>
                          <a:lnTo>
                            <a:pt x="17" y="0"/>
                          </a:lnTo>
                          <a:lnTo>
                            <a:pt x="9" y="0"/>
                          </a:lnTo>
                          <a:lnTo>
                            <a:pt x="4" y="1"/>
                          </a:lnTo>
                          <a:lnTo>
                            <a:pt x="2" y="1"/>
                          </a:lnTo>
                          <a:lnTo>
                            <a:pt x="2" y="2"/>
                          </a:lnTo>
                          <a:lnTo>
                            <a:pt x="0" y="3"/>
                          </a:lnTo>
                          <a:lnTo>
                            <a:pt x="12" y="3"/>
                          </a:lnTo>
                          <a:lnTo>
                            <a:pt x="10" y="4"/>
                          </a:lnTo>
                          <a:lnTo>
                            <a:pt x="4" y="4"/>
                          </a:lnTo>
                          <a:lnTo>
                            <a:pt x="17" y="4"/>
                          </a:lnTo>
                          <a:lnTo>
                            <a:pt x="22" y="4"/>
                          </a:lnTo>
                          <a:lnTo>
                            <a:pt x="24" y="11"/>
                          </a:lnTo>
                          <a:lnTo>
                            <a:pt x="22" y="13"/>
                          </a:lnTo>
                          <a:lnTo>
                            <a:pt x="22" y="14"/>
                          </a:lnTo>
                          <a:lnTo>
                            <a:pt x="26" y="12"/>
                          </a:lnTo>
                          <a:lnTo>
                            <a:pt x="23" y="3"/>
                          </a:lnTo>
                          <a:lnTo>
                            <a:pt x="23" y="1"/>
                          </a:lnTo>
                        </a:path>
                      </a:pathLst>
                    </a:custGeom>
                    <a:solidFill>
                      <a:srgbClr val="7F3F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630" name="Freeform 718"/>
                    <p:cNvSpPr>
                      <a:spLocks/>
                    </p:cNvSpPr>
                    <p:nvPr/>
                  </p:nvSpPr>
                  <p:spPr bwMode="auto">
                    <a:xfrm>
                      <a:off x="1287" y="2552"/>
                      <a:ext cx="13" cy="3"/>
                    </a:xfrm>
                    <a:custGeom>
                      <a:avLst/>
                      <a:gdLst>
                        <a:gd name="T0" fmla="*/ 1 w 13"/>
                        <a:gd name="T1" fmla="*/ 0 h 3"/>
                        <a:gd name="T2" fmla="*/ 7 w 13"/>
                        <a:gd name="T3" fmla="*/ 0 h 3"/>
                        <a:gd name="T4" fmla="*/ 12 w 13"/>
                        <a:gd name="T5" fmla="*/ 0 h 3"/>
                        <a:gd name="T6" fmla="*/ 11 w 13"/>
                        <a:gd name="T7" fmla="*/ 1 h 3"/>
                        <a:gd name="T8" fmla="*/ 12 w 13"/>
                        <a:gd name="T9" fmla="*/ 1 h 3"/>
                        <a:gd name="T10" fmla="*/ 7 w 13"/>
                        <a:gd name="T11" fmla="*/ 1 h 3"/>
                        <a:gd name="T12" fmla="*/ 4 w 13"/>
                        <a:gd name="T13" fmla="*/ 1 h 3"/>
                        <a:gd name="T14" fmla="*/ 8 w 13"/>
                        <a:gd name="T15" fmla="*/ 2 h 3"/>
                        <a:gd name="T16" fmla="*/ 11 w 13"/>
                        <a:gd name="T17" fmla="*/ 2 h 3"/>
                        <a:gd name="T18" fmla="*/ 2 w 13"/>
                        <a:gd name="T19" fmla="*/ 2 h 3"/>
                        <a:gd name="T20" fmla="*/ 0 w 13"/>
                        <a:gd name="T21" fmla="*/ 2 h 3"/>
                        <a:gd name="T22" fmla="*/ 1 w 13"/>
                        <a:gd name="T23" fmla="*/ 0 h 3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3" h="3">
                          <a:moveTo>
                            <a:pt x="1" y="0"/>
                          </a:moveTo>
                          <a:lnTo>
                            <a:pt x="7" y="0"/>
                          </a:lnTo>
                          <a:lnTo>
                            <a:pt x="12" y="0"/>
                          </a:lnTo>
                          <a:lnTo>
                            <a:pt x="11" y="1"/>
                          </a:lnTo>
                          <a:lnTo>
                            <a:pt x="12" y="1"/>
                          </a:lnTo>
                          <a:lnTo>
                            <a:pt x="7" y="1"/>
                          </a:lnTo>
                          <a:lnTo>
                            <a:pt x="4" y="1"/>
                          </a:lnTo>
                          <a:lnTo>
                            <a:pt x="8" y="2"/>
                          </a:lnTo>
                          <a:lnTo>
                            <a:pt x="11" y="2"/>
                          </a:lnTo>
                          <a:lnTo>
                            <a:pt x="2" y="2"/>
                          </a:lnTo>
                          <a:lnTo>
                            <a:pt x="0" y="2"/>
                          </a:lnTo>
                          <a:lnTo>
                            <a:pt x="1" y="0"/>
                          </a:lnTo>
                        </a:path>
                      </a:pathLst>
                    </a:custGeom>
                    <a:solidFill>
                      <a:srgbClr val="7F3F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631" name="Freeform 719"/>
                    <p:cNvSpPr>
                      <a:spLocks/>
                    </p:cNvSpPr>
                    <p:nvPr/>
                  </p:nvSpPr>
                  <p:spPr bwMode="auto">
                    <a:xfrm>
                      <a:off x="1234" y="2566"/>
                      <a:ext cx="37" cy="20"/>
                    </a:xfrm>
                    <a:custGeom>
                      <a:avLst/>
                      <a:gdLst>
                        <a:gd name="T0" fmla="*/ 6 w 37"/>
                        <a:gd name="T1" fmla="*/ 5 h 20"/>
                        <a:gd name="T2" fmla="*/ 9 w 37"/>
                        <a:gd name="T3" fmla="*/ 10 h 20"/>
                        <a:gd name="T4" fmla="*/ 36 w 37"/>
                        <a:gd name="T5" fmla="*/ 16 h 20"/>
                        <a:gd name="T6" fmla="*/ 22 w 37"/>
                        <a:gd name="T7" fmla="*/ 15 h 20"/>
                        <a:gd name="T8" fmla="*/ 16 w 37"/>
                        <a:gd name="T9" fmla="*/ 14 h 20"/>
                        <a:gd name="T10" fmla="*/ 9 w 37"/>
                        <a:gd name="T11" fmla="*/ 14 h 20"/>
                        <a:gd name="T12" fmla="*/ 3 w 37"/>
                        <a:gd name="T13" fmla="*/ 16 h 20"/>
                        <a:gd name="T14" fmla="*/ 1 w 37"/>
                        <a:gd name="T15" fmla="*/ 19 h 20"/>
                        <a:gd name="T16" fmla="*/ 0 w 37"/>
                        <a:gd name="T17" fmla="*/ 6 h 20"/>
                        <a:gd name="T18" fmla="*/ 1 w 37"/>
                        <a:gd name="T19" fmla="*/ 3 h 20"/>
                        <a:gd name="T20" fmla="*/ 5 w 37"/>
                        <a:gd name="T21" fmla="*/ 0 h 20"/>
                        <a:gd name="T22" fmla="*/ 6 w 37"/>
                        <a:gd name="T23" fmla="*/ 5 h 2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37" h="20">
                          <a:moveTo>
                            <a:pt x="6" y="5"/>
                          </a:moveTo>
                          <a:lnTo>
                            <a:pt x="9" y="10"/>
                          </a:lnTo>
                          <a:lnTo>
                            <a:pt x="36" y="16"/>
                          </a:lnTo>
                          <a:lnTo>
                            <a:pt x="22" y="15"/>
                          </a:lnTo>
                          <a:lnTo>
                            <a:pt x="16" y="14"/>
                          </a:lnTo>
                          <a:lnTo>
                            <a:pt x="9" y="14"/>
                          </a:lnTo>
                          <a:lnTo>
                            <a:pt x="3" y="16"/>
                          </a:lnTo>
                          <a:lnTo>
                            <a:pt x="1" y="19"/>
                          </a:lnTo>
                          <a:lnTo>
                            <a:pt x="0" y="6"/>
                          </a:lnTo>
                          <a:lnTo>
                            <a:pt x="1" y="3"/>
                          </a:lnTo>
                          <a:lnTo>
                            <a:pt x="5" y="0"/>
                          </a:lnTo>
                          <a:lnTo>
                            <a:pt x="6" y="5"/>
                          </a:lnTo>
                        </a:path>
                      </a:pathLst>
                    </a:custGeom>
                    <a:solidFill>
                      <a:srgbClr val="7F3F0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sp>
                <p:nvSpPr>
                  <p:cNvPr id="167632" name="Freeform 720"/>
                  <p:cNvSpPr>
                    <a:spLocks/>
                  </p:cNvSpPr>
                  <p:nvPr/>
                </p:nvSpPr>
                <p:spPr bwMode="auto">
                  <a:xfrm>
                    <a:off x="1217" y="2523"/>
                    <a:ext cx="87" cy="51"/>
                  </a:xfrm>
                  <a:custGeom>
                    <a:avLst/>
                    <a:gdLst>
                      <a:gd name="T0" fmla="*/ 71 w 87"/>
                      <a:gd name="T1" fmla="*/ 4 h 51"/>
                      <a:gd name="T2" fmla="*/ 63 w 87"/>
                      <a:gd name="T3" fmla="*/ 2 h 51"/>
                      <a:gd name="T4" fmla="*/ 57 w 87"/>
                      <a:gd name="T5" fmla="*/ 1 h 51"/>
                      <a:gd name="T6" fmla="*/ 47 w 87"/>
                      <a:gd name="T7" fmla="*/ 0 h 51"/>
                      <a:gd name="T8" fmla="*/ 39 w 87"/>
                      <a:gd name="T9" fmla="*/ 0 h 51"/>
                      <a:gd name="T10" fmla="*/ 31 w 87"/>
                      <a:gd name="T11" fmla="*/ 0 h 51"/>
                      <a:gd name="T12" fmla="*/ 23 w 87"/>
                      <a:gd name="T13" fmla="*/ 1 h 51"/>
                      <a:gd name="T14" fmla="*/ 18 w 87"/>
                      <a:gd name="T15" fmla="*/ 1 h 51"/>
                      <a:gd name="T16" fmla="*/ 12 w 87"/>
                      <a:gd name="T17" fmla="*/ 2 h 51"/>
                      <a:gd name="T18" fmla="*/ 7 w 87"/>
                      <a:gd name="T19" fmla="*/ 4 h 51"/>
                      <a:gd name="T20" fmla="*/ 4 w 87"/>
                      <a:gd name="T21" fmla="*/ 7 h 51"/>
                      <a:gd name="T22" fmla="*/ 3 w 87"/>
                      <a:gd name="T23" fmla="*/ 11 h 51"/>
                      <a:gd name="T24" fmla="*/ 2 w 87"/>
                      <a:gd name="T25" fmla="*/ 15 h 51"/>
                      <a:gd name="T26" fmla="*/ 0 w 87"/>
                      <a:gd name="T27" fmla="*/ 22 h 51"/>
                      <a:gd name="T28" fmla="*/ 1 w 87"/>
                      <a:gd name="T29" fmla="*/ 28 h 51"/>
                      <a:gd name="T30" fmla="*/ 4 w 87"/>
                      <a:gd name="T31" fmla="*/ 33 h 51"/>
                      <a:gd name="T32" fmla="*/ 6 w 87"/>
                      <a:gd name="T33" fmla="*/ 38 h 51"/>
                      <a:gd name="T34" fmla="*/ 8 w 87"/>
                      <a:gd name="T35" fmla="*/ 41 h 51"/>
                      <a:gd name="T36" fmla="*/ 10 w 87"/>
                      <a:gd name="T37" fmla="*/ 44 h 51"/>
                      <a:gd name="T38" fmla="*/ 13 w 87"/>
                      <a:gd name="T39" fmla="*/ 47 h 51"/>
                      <a:gd name="T40" fmla="*/ 16 w 87"/>
                      <a:gd name="T41" fmla="*/ 50 h 51"/>
                      <a:gd name="T42" fmla="*/ 19 w 87"/>
                      <a:gd name="T43" fmla="*/ 50 h 51"/>
                      <a:gd name="T44" fmla="*/ 18 w 87"/>
                      <a:gd name="T45" fmla="*/ 46 h 51"/>
                      <a:gd name="T46" fmla="*/ 20 w 87"/>
                      <a:gd name="T47" fmla="*/ 43 h 51"/>
                      <a:gd name="T48" fmla="*/ 21 w 87"/>
                      <a:gd name="T49" fmla="*/ 41 h 51"/>
                      <a:gd name="T50" fmla="*/ 19 w 87"/>
                      <a:gd name="T51" fmla="*/ 38 h 51"/>
                      <a:gd name="T52" fmla="*/ 18 w 87"/>
                      <a:gd name="T53" fmla="*/ 33 h 51"/>
                      <a:gd name="T54" fmla="*/ 20 w 87"/>
                      <a:gd name="T55" fmla="*/ 32 h 51"/>
                      <a:gd name="T56" fmla="*/ 24 w 87"/>
                      <a:gd name="T57" fmla="*/ 34 h 51"/>
                      <a:gd name="T58" fmla="*/ 27 w 87"/>
                      <a:gd name="T59" fmla="*/ 37 h 51"/>
                      <a:gd name="T60" fmla="*/ 26 w 87"/>
                      <a:gd name="T61" fmla="*/ 32 h 51"/>
                      <a:gd name="T62" fmla="*/ 28 w 87"/>
                      <a:gd name="T63" fmla="*/ 25 h 51"/>
                      <a:gd name="T64" fmla="*/ 28 w 87"/>
                      <a:gd name="T65" fmla="*/ 19 h 51"/>
                      <a:gd name="T66" fmla="*/ 29 w 87"/>
                      <a:gd name="T67" fmla="*/ 16 h 51"/>
                      <a:gd name="T68" fmla="*/ 26 w 87"/>
                      <a:gd name="T69" fmla="*/ 14 h 51"/>
                      <a:gd name="T70" fmla="*/ 32 w 87"/>
                      <a:gd name="T71" fmla="*/ 15 h 51"/>
                      <a:gd name="T72" fmla="*/ 37 w 87"/>
                      <a:gd name="T73" fmla="*/ 16 h 51"/>
                      <a:gd name="T74" fmla="*/ 41 w 87"/>
                      <a:gd name="T75" fmla="*/ 16 h 51"/>
                      <a:gd name="T76" fmla="*/ 49 w 87"/>
                      <a:gd name="T77" fmla="*/ 17 h 51"/>
                      <a:gd name="T78" fmla="*/ 55 w 87"/>
                      <a:gd name="T79" fmla="*/ 18 h 51"/>
                      <a:gd name="T80" fmla="*/ 47 w 87"/>
                      <a:gd name="T81" fmla="*/ 16 h 51"/>
                      <a:gd name="T82" fmla="*/ 52 w 87"/>
                      <a:gd name="T83" fmla="*/ 16 h 51"/>
                      <a:gd name="T84" fmla="*/ 61 w 87"/>
                      <a:gd name="T85" fmla="*/ 16 h 51"/>
                      <a:gd name="T86" fmla="*/ 69 w 87"/>
                      <a:gd name="T87" fmla="*/ 15 h 51"/>
                      <a:gd name="T88" fmla="*/ 78 w 87"/>
                      <a:gd name="T89" fmla="*/ 16 h 51"/>
                      <a:gd name="T90" fmla="*/ 80 w 87"/>
                      <a:gd name="T91" fmla="*/ 19 h 51"/>
                      <a:gd name="T92" fmla="*/ 82 w 87"/>
                      <a:gd name="T93" fmla="*/ 23 h 51"/>
                      <a:gd name="T94" fmla="*/ 84 w 87"/>
                      <a:gd name="T95" fmla="*/ 18 h 51"/>
                      <a:gd name="T96" fmla="*/ 86 w 87"/>
                      <a:gd name="T97" fmla="*/ 12 h 51"/>
                      <a:gd name="T98" fmla="*/ 82 w 87"/>
                      <a:gd name="T99" fmla="*/ 9 h 51"/>
                      <a:gd name="T100" fmla="*/ 77 w 87"/>
                      <a:gd name="T101" fmla="*/ 6 h 51"/>
                      <a:gd name="T102" fmla="*/ 71 w 87"/>
                      <a:gd name="T103" fmla="*/ 4 h 5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</a:cxnLst>
                    <a:rect l="0" t="0" r="r" b="b"/>
                    <a:pathLst>
                      <a:path w="87" h="51">
                        <a:moveTo>
                          <a:pt x="71" y="4"/>
                        </a:moveTo>
                        <a:lnTo>
                          <a:pt x="63" y="2"/>
                        </a:lnTo>
                        <a:lnTo>
                          <a:pt x="57" y="1"/>
                        </a:lnTo>
                        <a:lnTo>
                          <a:pt x="47" y="0"/>
                        </a:lnTo>
                        <a:lnTo>
                          <a:pt x="39" y="0"/>
                        </a:lnTo>
                        <a:lnTo>
                          <a:pt x="31" y="0"/>
                        </a:lnTo>
                        <a:lnTo>
                          <a:pt x="23" y="1"/>
                        </a:lnTo>
                        <a:lnTo>
                          <a:pt x="18" y="1"/>
                        </a:lnTo>
                        <a:lnTo>
                          <a:pt x="12" y="2"/>
                        </a:lnTo>
                        <a:lnTo>
                          <a:pt x="7" y="4"/>
                        </a:lnTo>
                        <a:lnTo>
                          <a:pt x="4" y="7"/>
                        </a:lnTo>
                        <a:lnTo>
                          <a:pt x="3" y="11"/>
                        </a:lnTo>
                        <a:lnTo>
                          <a:pt x="2" y="15"/>
                        </a:lnTo>
                        <a:lnTo>
                          <a:pt x="0" y="22"/>
                        </a:lnTo>
                        <a:lnTo>
                          <a:pt x="1" y="28"/>
                        </a:lnTo>
                        <a:lnTo>
                          <a:pt x="4" y="33"/>
                        </a:lnTo>
                        <a:lnTo>
                          <a:pt x="6" y="38"/>
                        </a:lnTo>
                        <a:lnTo>
                          <a:pt x="8" y="41"/>
                        </a:lnTo>
                        <a:lnTo>
                          <a:pt x="10" y="44"/>
                        </a:lnTo>
                        <a:lnTo>
                          <a:pt x="13" y="47"/>
                        </a:lnTo>
                        <a:lnTo>
                          <a:pt x="16" y="50"/>
                        </a:lnTo>
                        <a:lnTo>
                          <a:pt x="19" y="50"/>
                        </a:lnTo>
                        <a:lnTo>
                          <a:pt x="18" y="46"/>
                        </a:lnTo>
                        <a:lnTo>
                          <a:pt x="20" y="43"/>
                        </a:lnTo>
                        <a:lnTo>
                          <a:pt x="21" y="41"/>
                        </a:lnTo>
                        <a:lnTo>
                          <a:pt x="19" y="38"/>
                        </a:lnTo>
                        <a:lnTo>
                          <a:pt x="18" y="33"/>
                        </a:lnTo>
                        <a:lnTo>
                          <a:pt x="20" y="32"/>
                        </a:lnTo>
                        <a:lnTo>
                          <a:pt x="24" y="34"/>
                        </a:lnTo>
                        <a:lnTo>
                          <a:pt x="27" y="37"/>
                        </a:lnTo>
                        <a:lnTo>
                          <a:pt x="26" y="32"/>
                        </a:lnTo>
                        <a:lnTo>
                          <a:pt x="28" y="25"/>
                        </a:lnTo>
                        <a:lnTo>
                          <a:pt x="28" y="19"/>
                        </a:lnTo>
                        <a:lnTo>
                          <a:pt x="29" y="16"/>
                        </a:lnTo>
                        <a:lnTo>
                          <a:pt x="26" y="14"/>
                        </a:lnTo>
                        <a:lnTo>
                          <a:pt x="32" y="15"/>
                        </a:lnTo>
                        <a:lnTo>
                          <a:pt x="37" y="16"/>
                        </a:lnTo>
                        <a:lnTo>
                          <a:pt x="41" y="16"/>
                        </a:lnTo>
                        <a:lnTo>
                          <a:pt x="49" y="17"/>
                        </a:lnTo>
                        <a:lnTo>
                          <a:pt x="55" y="18"/>
                        </a:lnTo>
                        <a:lnTo>
                          <a:pt x="47" y="16"/>
                        </a:lnTo>
                        <a:lnTo>
                          <a:pt x="52" y="16"/>
                        </a:lnTo>
                        <a:lnTo>
                          <a:pt x="61" y="16"/>
                        </a:lnTo>
                        <a:lnTo>
                          <a:pt x="69" y="15"/>
                        </a:lnTo>
                        <a:lnTo>
                          <a:pt x="78" y="16"/>
                        </a:lnTo>
                        <a:lnTo>
                          <a:pt x="80" y="19"/>
                        </a:lnTo>
                        <a:lnTo>
                          <a:pt x="82" y="23"/>
                        </a:lnTo>
                        <a:lnTo>
                          <a:pt x="84" y="18"/>
                        </a:lnTo>
                        <a:lnTo>
                          <a:pt x="86" y="12"/>
                        </a:lnTo>
                        <a:lnTo>
                          <a:pt x="82" y="9"/>
                        </a:lnTo>
                        <a:lnTo>
                          <a:pt x="77" y="6"/>
                        </a:lnTo>
                        <a:lnTo>
                          <a:pt x="71" y="4"/>
                        </a:lnTo>
                      </a:path>
                    </a:pathLst>
                  </a:custGeom>
                  <a:solidFill>
                    <a:srgbClr val="BF7F1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</p:grpSp>
          </p:grpSp>
          <p:grpSp>
            <p:nvGrpSpPr>
              <p:cNvPr id="167633" name="Group 721"/>
              <p:cNvGrpSpPr>
                <a:grpSpLocks/>
              </p:cNvGrpSpPr>
              <p:nvPr/>
            </p:nvGrpSpPr>
            <p:grpSpPr bwMode="auto">
              <a:xfrm>
                <a:off x="1293" y="2551"/>
                <a:ext cx="202" cy="492"/>
                <a:chOff x="1293" y="2551"/>
                <a:chExt cx="202" cy="492"/>
              </a:xfrm>
            </p:grpSpPr>
            <p:grpSp>
              <p:nvGrpSpPr>
                <p:cNvPr id="167634" name="Group 722"/>
                <p:cNvGrpSpPr>
                  <a:grpSpLocks/>
                </p:cNvGrpSpPr>
                <p:nvPr/>
              </p:nvGrpSpPr>
              <p:grpSpPr bwMode="auto">
                <a:xfrm>
                  <a:off x="1347" y="2551"/>
                  <a:ext cx="104" cy="117"/>
                  <a:chOff x="1347" y="2551"/>
                  <a:chExt cx="104" cy="117"/>
                </a:xfrm>
              </p:grpSpPr>
              <p:sp>
                <p:nvSpPr>
                  <p:cNvPr id="167635" name="Freeform 723"/>
                  <p:cNvSpPr>
                    <a:spLocks/>
                  </p:cNvSpPr>
                  <p:nvPr/>
                </p:nvSpPr>
                <p:spPr bwMode="auto">
                  <a:xfrm>
                    <a:off x="1347" y="2551"/>
                    <a:ext cx="104" cy="65"/>
                  </a:xfrm>
                  <a:custGeom>
                    <a:avLst/>
                    <a:gdLst>
                      <a:gd name="T0" fmla="*/ 59 w 104"/>
                      <a:gd name="T1" fmla="*/ 1 h 65"/>
                      <a:gd name="T2" fmla="*/ 74 w 104"/>
                      <a:gd name="T3" fmla="*/ 4 h 65"/>
                      <a:gd name="T4" fmla="*/ 82 w 104"/>
                      <a:gd name="T5" fmla="*/ 7 h 65"/>
                      <a:gd name="T6" fmla="*/ 88 w 104"/>
                      <a:gd name="T7" fmla="*/ 12 h 65"/>
                      <a:gd name="T8" fmla="*/ 93 w 104"/>
                      <a:gd name="T9" fmla="*/ 21 h 65"/>
                      <a:gd name="T10" fmla="*/ 99 w 104"/>
                      <a:gd name="T11" fmla="*/ 34 h 65"/>
                      <a:gd name="T12" fmla="*/ 103 w 104"/>
                      <a:gd name="T13" fmla="*/ 45 h 65"/>
                      <a:gd name="T14" fmla="*/ 102 w 104"/>
                      <a:gd name="T15" fmla="*/ 50 h 65"/>
                      <a:gd name="T16" fmla="*/ 101 w 104"/>
                      <a:gd name="T17" fmla="*/ 55 h 65"/>
                      <a:gd name="T18" fmla="*/ 99 w 104"/>
                      <a:gd name="T19" fmla="*/ 63 h 65"/>
                      <a:gd name="T20" fmla="*/ 95 w 104"/>
                      <a:gd name="T21" fmla="*/ 63 h 65"/>
                      <a:gd name="T22" fmla="*/ 89 w 104"/>
                      <a:gd name="T23" fmla="*/ 62 h 65"/>
                      <a:gd name="T24" fmla="*/ 82 w 104"/>
                      <a:gd name="T25" fmla="*/ 62 h 65"/>
                      <a:gd name="T26" fmla="*/ 73 w 104"/>
                      <a:gd name="T27" fmla="*/ 63 h 65"/>
                      <a:gd name="T28" fmla="*/ 67 w 104"/>
                      <a:gd name="T29" fmla="*/ 64 h 65"/>
                      <a:gd name="T30" fmla="*/ 67 w 104"/>
                      <a:gd name="T31" fmla="*/ 60 h 65"/>
                      <a:gd name="T32" fmla="*/ 75 w 104"/>
                      <a:gd name="T33" fmla="*/ 51 h 65"/>
                      <a:gd name="T34" fmla="*/ 77 w 104"/>
                      <a:gd name="T35" fmla="*/ 37 h 65"/>
                      <a:gd name="T36" fmla="*/ 75 w 104"/>
                      <a:gd name="T37" fmla="*/ 24 h 65"/>
                      <a:gd name="T38" fmla="*/ 61 w 104"/>
                      <a:gd name="T39" fmla="*/ 16 h 65"/>
                      <a:gd name="T40" fmla="*/ 36 w 104"/>
                      <a:gd name="T41" fmla="*/ 15 h 65"/>
                      <a:gd name="T42" fmla="*/ 25 w 104"/>
                      <a:gd name="T43" fmla="*/ 23 h 65"/>
                      <a:gd name="T44" fmla="*/ 26 w 104"/>
                      <a:gd name="T45" fmla="*/ 49 h 65"/>
                      <a:gd name="T46" fmla="*/ 36 w 104"/>
                      <a:gd name="T47" fmla="*/ 60 h 65"/>
                      <a:gd name="T48" fmla="*/ 36 w 104"/>
                      <a:gd name="T49" fmla="*/ 63 h 65"/>
                      <a:gd name="T50" fmla="*/ 30 w 104"/>
                      <a:gd name="T51" fmla="*/ 63 h 65"/>
                      <a:gd name="T52" fmla="*/ 23 w 104"/>
                      <a:gd name="T53" fmla="*/ 63 h 65"/>
                      <a:gd name="T54" fmla="*/ 16 w 104"/>
                      <a:gd name="T55" fmla="*/ 62 h 65"/>
                      <a:gd name="T56" fmla="*/ 8 w 104"/>
                      <a:gd name="T57" fmla="*/ 64 h 65"/>
                      <a:gd name="T58" fmla="*/ 7 w 104"/>
                      <a:gd name="T59" fmla="*/ 60 h 65"/>
                      <a:gd name="T60" fmla="*/ 2 w 104"/>
                      <a:gd name="T61" fmla="*/ 53 h 65"/>
                      <a:gd name="T62" fmla="*/ 1 w 104"/>
                      <a:gd name="T63" fmla="*/ 47 h 65"/>
                      <a:gd name="T64" fmla="*/ 0 w 104"/>
                      <a:gd name="T65" fmla="*/ 42 h 65"/>
                      <a:gd name="T66" fmla="*/ 1 w 104"/>
                      <a:gd name="T67" fmla="*/ 37 h 65"/>
                      <a:gd name="T68" fmla="*/ 2 w 104"/>
                      <a:gd name="T69" fmla="*/ 32 h 65"/>
                      <a:gd name="T70" fmla="*/ 5 w 104"/>
                      <a:gd name="T71" fmla="*/ 28 h 65"/>
                      <a:gd name="T72" fmla="*/ 7 w 104"/>
                      <a:gd name="T73" fmla="*/ 24 h 65"/>
                      <a:gd name="T74" fmla="*/ 7 w 104"/>
                      <a:gd name="T75" fmla="*/ 20 h 65"/>
                      <a:gd name="T76" fmla="*/ 9 w 104"/>
                      <a:gd name="T77" fmla="*/ 16 h 65"/>
                      <a:gd name="T78" fmla="*/ 11 w 104"/>
                      <a:gd name="T79" fmla="*/ 10 h 65"/>
                      <a:gd name="T80" fmla="*/ 21 w 104"/>
                      <a:gd name="T81" fmla="*/ 5 h 65"/>
                      <a:gd name="T82" fmla="*/ 29 w 104"/>
                      <a:gd name="T83" fmla="*/ 1 h 65"/>
                      <a:gd name="T84" fmla="*/ 40 w 104"/>
                      <a:gd name="T85" fmla="*/ 0 h 65"/>
                      <a:gd name="T86" fmla="*/ 50 w 104"/>
                      <a:gd name="T87" fmla="*/ 0 h 65"/>
                      <a:gd name="T88" fmla="*/ 59 w 104"/>
                      <a:gd name="T89" fmla="*/ 1 h 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</a:cxnLst>
                    <a:rect l="0" t="0" r="r" b="b"/>
                    <a:pathLst>
                      <a:path w="104" h="65">
                        <a:moveTo>
                          <a:pt x="59" y="1"/>
                        </a:moveTo>
                        <a:lnTo>
                          <a:pt x="74" y="4"/>
                        </a:lnTo>
                        <a:lnTo>
                          <a:pt x="82" y="7"/>
                        </a:lnTo>
                        <a:lnTo>
                          <a:pt x="88" y="12"/>
                        </a:lnTo>
                        <a:lnTo>
                          <a:pt x="93" y="21"/>
                        </a:lnTo>
                        <a:lnTo>
                          <a:pt x="99" y="34"/>
                        </a:lnTo>
                        <a:lnTo>
                          <a:pt x="103" y="45"/>
                        </a:lnTo>
                        <a:lnTo>
                          <a:pt x="102" y="50"/>
                        </a:lnTo>
                        <a:lnTo>
                          <a:pt x="101" y="55"/>
                        </a:lnTo>
                        <a:lnTo>
                          <a:pt x="99" y="63"/>
                        </a:lnTo>
                        <a:lnTo>
                          <a:pt x="95" y="63"/>
                        </a:lnTo>
                        <a:lnTo>
                          <a:pt x="89" y="62"/>
                        </a:lnTo>
                        <a:lnTo>
                          <a:pt x="82" y="62"/>
                        </a:lnTo>
                        <a:lnTo>
                          <a:pt x="73" y="63"/>
                        </a:lnTo>
                        <a:lnTo>
                          <a:pt x="67" y="64"/>
                        </a:lnTo>
                        <a:lnTo>
                          <a:pt x="67" y="60"/>
                        </a:lnTo>
                        <a:lnTo>
                          <a:pt x="75" y="51"/>
                        </a:lnTo>
                        <a:lnTo>
                          <a:pt x="77" y="37"/>
                        </a:lnTo>
                        <a:lnTo>
                          <a:pt x="75" y="24"/>
                        </a:lnTo>
                        <a:lnTo>
                          <a:pt x="61" y="16"/>
                        </a:lnTo>
                        <a:lnTo>
                          <a:pt x="36" y="15"/>
                        </a:lnTo>
                        <a:lnTo>
                          <a:pt x="25" y="23"/>
                        </a:lnTo>
                        <a:lnTo>
                          <a:pt x="26" y="49"/>
                        </a:lnTo>
                        <a:lnTo>
                          <a:pt x="36" y="60"/>
                        </a:lnTo>
                        <a:lnTo>
                          <a:pt x="36" y="63"/>
                        </a:lnTo>
                        <a:lnTo>
                          <a:pt x="30" y="63"/>
                        </a:lnTo>
                        <a:lnTo>
                          <a:pt x="23" y="63"/>
                        </a:lnTo>
                        <a:lnTo>
                          <a:pt x="16" y="62"/>
                        </a:lnTo>
                        <a:lnTo>
                          <a:pt x="8" y="64"/>
                        </a:lnTo>
                        <a:lnTo>
                          <a:pt x="7" y="60"/>
                        </a:lnTo>
                        <a:lnTo>
                          <a:pt x="2" y="53"/>
                        </a:lnTo>
                        <a:lnTo>
                          <a:pt x="1" y="47"/>
                        </a:lnTo>
                        <a:lnTo>
                          <a:pt x="0" y="42"/>
                        </a:lnTo>
                        <a:lnTo>
                          <a:pt x="1" y="37"/>
                        </a:lnTo>
                        <a:lnTo>
                          <a:pt x="2" y="32"/>
                        </a:lnTo>
                        <a:lnTo>
                          <a:pt x="5" y="28"/>
                        </a:lnTo>
                        <a:lnTo>
                          <a:pt x="7" y="24"/>
                        </a:lnTo>
                        <a:lnTo>
                          <a:pt x="7" y="20"/>
                        </a:lnTo>
                        <a:lnTo>
                          <a:pt x="9" y="16"/>
                        </a:lnTo>
                        <a:lnTo>
                          <a:pt x="11" y="10"/>
                        </a:lnTo>
                        <a:lnTo>
                          <a:pt x="21" y="5"/>
                        </a:lnTo>
                        <a:lnTo>
                          <a:pt x="29" y="1"/>
                        </a:lnTo>
                        <a:lnTo>
                          <a:pt x="40" y="0"/>
                        </a:lnTo>
                        <a:lnTo>
                          <a:pt x="50" y="0"/>
                        </a:lnTo>
                        <a:lnTo>
                          <a:pt x="59" y="1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636" name="Freeform 724"/>
                  <p:cNvSpPr>
                    <a:spLocks/>
                  </p:cNvSpPr>
                  <p:nvPr/>
                </p:nvSpPr>
                <p:spPr bwMode="auto">
                  <a:xfrm>
                    <a:off x="1354" y="2563"/>
                    <a:ext cx="85" cy="105"/>
                  </a:xfrm>
                  <a:custGeom>
                    <a:avLst/>
                    <a:gdLst>
                      <a:gd name="T0" fmla="*/ 52 w 85"/>
                      <a:gd name="T1" fmla="*/ 1 h 105"/>
                      <a:gd name="T2" fmla="*/ 58 w 85"/>
                      <a:gd name="T3" fmla="*/ 3 h 105"/>
                      <a:gd name="T4" fmla="*/ 63 w 85"/>
                      <a:gd name="T5" fmla="*/ 5 h 105"/>
                      <a:gd name="T6" fmla="*/ 68 w 85"/>
                      <a:gd name="T7" fmla="*/ 8 h 105"/>
                      <a:gd name="T8" fmla="*/ 69 w 85"/>
                      <a:gd name="T9" fmla="*/ 12 h 105"/>
                      <a:gd name="T10" fmla="*/ 71 w 85"/>
                      <a:gd name="T11" fmla="*/ 25 h 105"/>
                      <a:gd name="T12" fmla="*/ 71 w 85"/>
                      <a:gd name="T13" fmla="*/ 30 h 105"/>
                      <a:gd name="T14" fmla="*/ 68 w 85"/>
                      <a:gd name="T15" fmla="*/ 39 h 105"/>
                      <a:gd name="T16" fmla="*/ 65 w 85"/>
                      <a:gd name="T17" fmla="*/ 43 h 105"/>
                      <a:gd name="T18" fmla="*/ 60 w 85"/>
                      <a:gd name="T19" fmla="*/ 49 h 105"/>
                      <a:gd name="T20" fmla="*/ 60 w 85"/>
                      <a:gd name="T21" fmla="*/ 65 h 105"/>
                      <a:gd name="T22" fmla="*/ 84 w 85"/>
                      <a:gd name="T23" fmla="*/ 73 h 105"/>
                      <a:gd name="T24" fmla="*/ 40 w 85"/>
                      <a:gd name="T25" fmla="*/ 104 h 105"/>
                      <a:gd name="T26" fmla="*/ 0 w 85"/>
                      <a:gd name="T27" fmla="*/ 71 h 105"/>
                      <a:gd name="T28" fmla="*/ 29 w 85"/>
                      <a:gd name="T29" fmla="*/ 62 h 105"/>
                      <a:gd name="T30" fmla="*/ 29 w 85"/>
                      <a:gd name="T31" fmla="*/ 50 h 105"/>
                      <a:gd name="T32" fmla="*/ 21 w 85"/>
                      <a:gd name="T33" fmla="*/ 43 h 105"/>
                      <a:gd name="T34" fmla="*/ 18 w 85"/>
                      <a:gd name="T35" fmla="*/ 39 h 105"/>
                      <a:gd name="T36" fmla="*/ 16 w 85"/>
                      <a:gd name="T37" fmla="*/ 34 h 105"/>
                      <a:gd name="T38" fmla="*/ 15 w 85"/>
                      <a:gd name="T39" fmla="*/ 28 h 105"/>
                      <a:gd name="T40" fmla="*/ 15 w 85"/>
                      <a:gd name="T41" fmla="*/ 23 h 105"/>
                      <a:gd name="T42" fmla="*/ 15 w 85"/>
                      <a:gd name="T43" fmla="*/ 17 h 105"/>
                      <a:gd name="T44" fmla="*/ 15 w 85"/>
                      <a:gd name="T45" fmla="*/ 13 h 105"/>
                      <a:gd name="T46" fmla="*/ 17 w 85"/>
                      <a:gd name="T47" fmla="*/ 8 h 105"/>
                      <a:gd name="T48" fmla="*/ 22 w 85"/>
                      <a:gd name="T49" fmla="*/ 4 h 105"/>
                      <a:gd name="T50" fmla="*/ 29 w 85"/>
                      <a:gd name="T51" fmla="*/ 2 h 105"/>
                      <a:gd name="T52" fmla="*/ 35 w 85"/>
                      <a:gd name="T53" fmla="*/ 0 h 105"/>
                      <a:gd name="T54" fmla="*/ 43 w 85"/>
                      <a:gd name="T55" fmla="*/ 0 h 105"/>
                      <a:gd name="T56" fmla="*/ 52 w 85"/>
                      <a:gd name="T57" fmla="*/ 1 h 1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</a:cxnLst>
                    <a:rect l="0" t="0" r="r" b="b"/>
                    <a:pathLst>
                      <a:path w="85" h="105">
                        <a:moveTo>
                          <a:pt x="52" y="1"/>
                        </a:moveTo>
                        <a:lnTo>
                          <a:pt x="58" y="3"/>
                        </a:lnTo>
                        <a:lnTo>
                          <a:pt x="63" y="5"/>
                        </a:lnTo>
                        <a:lnTo>
                          <a:pt x="68" y="8"/>
                        </a:lnTo>
                        <a:lnTo>
                          <a:pt x="69" y="12"/>
                        </a:lnTo>
                        <a:lnTo>
                          <a:pt x="71" y="25"/>
                        </a:lnTo>
                        <a:lnTo>
                          <a:pt x="71" y="30"/>
                        </a:lnTo>
                        <a:lnTo>
                          <a:pt x="68" y="39"/>
                        </a:lnTo>
                        <a:lnTo>
                          <a:pt x="65" y="43"/>
                        </a:lnTo>
                        <a:lnTo>
                          <a:pt x="60" y="49"/>
                        </a:lnTo>
                        <a:lnTo>
                          <a:pt x="60" y="65"/>
                        </a:lnTo>
                        <a:lnTo>
                          <a:pt x="84" y="73"/>
                        </a:lnTo>
                        <a:lnTo>
                          <a:pt x="40" y="104"/>
                        </a:lnTo>
                        <a:lnTo>
                          <a:pt x="0" y="71"/>
                        </a:lnTo>
                        <a:lnTo>
                          <a:pt x="29" y="62"/>
                        </a:lnTo>
                        <a:lnTo>
                          <a:pt x="29" y="50"/>
                        </a:lnTo>
                        <a:lnTo>
                          <a:pt x="21" y="43"/>
                        </a:lnTo>
                        <a:lnTo>
                          <a:pt x="18" y="39"/>
                        </a:lnTo>
                        <a:lnTo>
                          <a:pt x="16" y="34"/>
                        </a:lnTo>
                        <a:lnTo>
                          <a:pt x="15" y="28"/>
                        </a:lnTo>
                        <a:lnTo>
                          <a:pt x="15" y="23"/>
                        </a:lnTo>
                        <a:lnTo>
                          <a:pt x="15" y="17"/>
                        </a:lnTo>
                        <a:lnTo>
                          <a:pt x="15" y="13"/>
                        </a:lnTo>
                        <a:lnTo>
                          <a:pt x="17" y="8"/>
                        </a:lnTo>
                        <a:lnTo>
                          <a:pt x="22" y="4"/>
                        </a:lnTo>
                        <a:lnTo>
                          <a:pt x="29" y="2"/>
                        </a:lnTo>
                        <a:lnTo>
                          <a:pt x="35" y="0"/>
                        </a:lnTo>
                        <a:lnTo>
                          <a:pt x="43" y="0"/>
                        </a:lnTo>
                        <a:lnTo>
                          <a:pt x="52" y="1"/>
                        </a:lnTo>
                      </a:path>
                    </a:pathLst>
                  </a:custGeom>
                  <a:solidFill>
                    <a:srgbClr val="FF7F7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167637" name="Group 725"/>
                <p:cNvGrpSpPr>
                  <a:grpSpLocks/>
                </p:cNvGrpSpPr>
                <p:nvPr/>
              </p:nvGrpSpPr>
              <p:grpSpPr bwMode="auto">
                <a:xfrm>
                  <a:off x="1297" y="2789"/>
                  <a:ext cx="164" cy="233"/>
                  <a:chOff x="1297" y="2789"/>
                  <a:chExt cx="164" cy="233"/>
                </a:xfrm>
              </p:grpSpPr>
              <p:grpSp>
                <p:nvGrpSpPr>
                  <p:cNvPr id="167638" name="Group 726"/>
                  <p:cNvGrpSpPr>
                    <a:grpSpLocks/>
                  </p:cNvGrpSpPr>
                  <p:nvPr/>
                </p:nvGrpSpPr>
                <p:grpSpPr bwMode="auto">
                  <a:xfrm>
                    <a:off x="1297" y="2789"/>
                    <a:ext cx="164" cy="233"/>
                    <a:chOff x="1297" y="2789"/>
                    <a:chExt cx="164" cy="233"/>
                  </a:xfrm>
                </p:grpSpPr>
                <p:sp>
                  <p:nvSpPr>
                    <p:cNvPr id="167639" name="Freeform 727"/>
                    <p:cNvSpPr>
                      <a:spLocks/>
                    </p:cNvSpPr>
                    <p:nvPr/>
                  </p:nvSpPr>
                  <p:spPr bwMode="auto">
                    <a:xfrm>
                      <a:off x="1345" y="2839"/>
                      <a:ext cx="116" cy="183"/>
                    </a:xfrm>
                    <a:custGeom>
                      <a:avLst/>
                      <a:gdLst>
                        <a:gd name="T0" fmla="*/ 94 w 116"/>
                        <a:gd name="T1" fmla="*/ 4 h 183"/>
                        <a:gd name="T2" fmla="*/ 93 w 116"/>
                        <a:gd name="T3" fmla="*/ 56 h 183"/>
                        <a:gd name="T4" fmla="*/ 93 w 116"/>
                        <a:gd name="T5" fmla="*/ 101 h 183"/>
                        <a:gd name="T6" fmla="*/ 89 w 116"/>
                        <a:gd name="T7" fmla="*/ 143 h 183"/>
                        <a:gd name="T8" fmla="*/ 101 w 116"/>
                        <a:gd name="T9" fmla="*/ 162 h 183"/>
                        <a:gd name="T10" fmla="*/ 112 w 116"/>
                        <a:gd name="T11" fmla="*/ 174 h 183"/>
                        <a:gd name="T12" fmla="*/ 115 w 116"/>
                        <a:gd name="T13" fmla="*/ 178 h 183"/>
                        <a:gd name="T14" fmla="*/ 110 w 116"/>
                        <a:gd name="T15" fmla="*/ 182 h 183"/>
                        <a:gd name="T16" fmla="*/ 90 w 116"/>
                        <a:gd name="T17" fmla="*/ 181 h 183"/>
                        <a:gd name="T18" fmla="*/ 71 w 116"/>
                        <a:gd name="T19" fmla="*/ 157 h 183"/>
                        <a:gd name="T20" fmla="*/ 70 w 116"/>
                        <a:gd name="T21" fmla="*/ 142 h 183"/>
                        <a:gd name="T22" fmla="*/ 57 w 116"/>
                        <a:gd name="T23" fmla="*/ 92 h 183"/>
                        <a:gd name="T24" fmla="*/ 55 w 116"/>
                        <a:gd name="T25" fmla="*/ 80 h 183"/>
                        <a:gd name="T26" fmla="*/ 55 w 116"/>
                        <a:gd name="T27" fmla="*/ 104 h 183"/>
                        <a:gd name="T28" fmla="*/ 49 w 116"/>
                        <a:gd name="T29" fmla="*/ 137 h 183"/>
                        <a:gd name="T30" fmla="*/ 51 w 116"/>
                        <a:gd name="T31" fmla="*/ 153 h 183"/>
                        <a:gd name="T32" fmla="*/ 42 w 116"/>
                        <a:gd name="T33" fmla="*/ 168 h 183"/>
                        <a:gd name="T34" fmla="*/ 30 w 116"/>
                        <a:gd name="T35" fmla="*/ 179 h 183"/>
                        <a:gd name="T36" fmla="*/ 11 w 116"/>
                        <a:gd name="T37" fmla="*/ 180 h 183"/>
                        <a:gd name="T38" fmla="*/ 6 w 116"/>
                        <a:gd name="T39" fmla="*/ 176 h 183"/>
                        <a:gd name="T40" fmla="*/ 25 w 116"/>
                        <a:gd name="T41" fmla="*/ 152 h 183"/>
                        <a:gd name="T42" fmla="*/ 27 w 116"/>
                        <a:gd name="T43" fmla="*/ 141 h 183"/>
                        <a:gd name="T44" fmla="*/ 23 w 116"/>
                        <a:gd name="T45" fmla="*/ 116 h 183"/>
                        <a:gd name="T46" fmla="*/ 16 w 116"/>
                        <a:gd name="T47" fmla="*/ 77 h 183"/>
                        <a:gd name="T48" fmla="*/ 0 w 116"/>
                        <a:gd name="T49" fmla="*/ 0 h 183"/>
                        <a:gd name="T50" fmla="*/ 94 w 116"/>
                        <a:gd name="T51" fmla="*/ 4 h 183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</a:cxnLst>
                      <a:rect l="0" t="0" r="r" b="b"/>
                      <a:pathLst>
                        <a:path w="116" h="183">
                          <a:moveTo>
                            <a:pt x="94" y="4"/>
                          </a:moveTo>
                          <a:lnTo>
                            <a:pt x="93" y="56"/>
                          </a:lnTo>
                          <a:lnTo>
                            <a:pt x="93" y="101"/>
                          </a:lnTo>
                          <a:lnTo>
                            <a:pt x="89" y="143"/>
                          </a:lnTo>
                          <a:lnTo>
                            <a:pt x="101" y="162"/>
                          </a:lnTo>
                          <a:lnTo>
                            <a:pt x="112" y="174"/>
                          </a:lnTo>
                          <a:lnTo>
                            <a:pt x="115" y="178"/>
                          </a:lnTo>
                          <a:lnTo>
                            <a:pt x="110" y="182"/>
                          </a:lnTo>
                          <a:lnTo>
                            <a:pt x="90" y="181"/>
                          </a:lnTo>
                          <a:lnTo>
                            <a:pt x="71" y="157"/>
                          </a:lnTo>
                          <a:lnTo>
                            <a:pt x="70" y="142"/>
                          </a:lnTo>
                          <a:lnTo>
                            <a:pt x="57" y="92"/>
                          </a:lnTo>
                          <a:lnTo>
                            <a:pt x="55" y="80"/>
                          </a:lnTo>
                          <a:lnTo>
                            <a:pt x="55" y="104"/>
                          </a:lnTo>
                          <a:lnTo>
                            <a:pt x="49" y="137"/>
                          </a:lnTo>
                          <a:lnTo>
                            <a:pt x="51" y="153"/>
                          </a:lnTo>
                          <a:lnTo>
                            <a:pt x="42" y="168"/>
                          </a:lnTo>
                          <a:lnTo>
                            <a:pt x="30" y="179"/>
                          </a:lnTo>
                          <a:lnTo>
                            <a:pt x="11" y="180"/>
                          </a:lnTo>
                          <a:lnTo>
                            <a:pt x="6" y="176"/>
                          </a:lnTo>
                          <a:lnTo>
                            <a:pt x="25" y="152"/>
                          </a:lnTo>
                          <a:lnTo>
                            <a:pt x="27" y="141"/>
                          </a:lnTo>
                          <a:lnTo>
                            <a:pt x="23" y="116"/>
                          </a:lnTo>
                          <a:lnTo>
                            <a:pt x="16" y="77"/>
                          </a:lnTo>
                          <a:lnTo>
                            <a:pt x="0" y="0"/>
                          </a:lnTo>
                          <a:lnTo>
                            <a:pt x="94" y="4"/>
                          </a:lnTo>
                        </a:path>
                      </a:pathLst>
                    </a:custGeom>
                    <a:solidFill>
                      <a:srgbClr val="FF7F7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640" name="Freeform 728"/>
                    <p:cNvSpPr>
                      <a:spLocks/>
                    </p:cNvSpPr>
                    <p:nvPr/>
                  </p:nvSpPr>
                  <p:spPr bwMode="auto">
                    <a:xfrm>
                      <a:off x="1297" y="2789"/>
                      <a:ext cx="25" cy="21"/>
                    </a:xfrm>
                    <a:custGeom>
                      <a:avLst/>
                      <a:gdLst>
                        <a:gd name="T0" fmla="*/ 0 w 25"/>
                        <a:gd name="T1" fmla="*/ 0 h 21"/>
                        <a:gd name="T2" fmla="*/ 0 w 25"/>
                        <a:gd name="T3" fmla="*/ 10 h 21"/>
                        <a:gd name="T4" fmla="*/ 24 w 25"/>
                        <a:gd name="T5" fmla="*/ 20 h 21"/>
                        <a:gd name="T6" fmla="*/ 13 w 25"/>
                        <a:gd name="T7" fmla="*/ 1 h 21"/>
                        <a:gd name="T8" fmla="*/ 0 w 25"/>
                        <a:gd name="T9" fmla="*/ 0 h 2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25" h="21">
                          <a:moveTo>
                            <a:pt x="0" y="0"/>
                          </a:moveTo>
                          <a:lnTo>
                            <a:pt x="0" y="10"/>
                          </a:lnTo>
                          <a:lnTo>
                            <a:pt x="24" y="20"/>
                          </a:lnTo>
                          <a:lnTo>
                            <a:pt x="13" y="1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FF7F7F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sp>
                <p:nvSpPr>
                  <p:cNvPr id="167641" name="Freeform 729"/>
                  <p:cNvSpPr>
                    <a:spLocks/>
                  </p:cNvSpPr>
                  <p:nvPr/>
                </p:nvSpPr>
                <p:spPr bwMode="auto">
                  <a:xfrm>
                    <a:off x="1394" y="2841"/>
                    <a:ext cx="10" cy="82"/>
                  </a:xfrm>
                  <a:custGeom>
                    <a:avLst/>
                    <a:gdLst>
                      <a:gd name="T0" fmla="*/ 0 w 10"/>
                      <a:gd name="T1" fmla="*/ 0 h 82"/>
                      <a:gd name="T2" fmla="*/ 0 w 10"/>
                      <a:gd name="T3" fmla="*/ 27 h 82"/>
                      <a:gd name="T4" fmla="*/ 2 w 10"/>
                      <a:gd name="T5" fmla="*/ 43 h 82"/>
                      <a:gd name="T6" fmla="*/ 4 w 10"/>
                      <a:gd name="T7" fmla="*/ 60 h 82"/>
                      <a:gd name="T8" fmla="*/ 9 w 10"/>
                      <a:gd name="T9" fmla="*/ 77 h 82"/>
                      <a:gd name="T10" fmla="*/ 8 w 10"/>
                      <a:gd name="T11" fmla="*/ 81 h 82"/>
                      <a:gd name="T12" fmla="*/ 0 w 10"/>
                      <a:gd name="T13" fmla="*/ 0 h 8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10" h="82">
                        <a:moveTo>
                          <a:pt x="0" y="0"/>
                        </a:moveTo>
                        <a:lnTo>
                          <a:pt x="0" y="27"/>
                        </a:lnTo>
                        <a:lnTo>
                          <a:pt x="2" y="43"/>
                        </a:lnTo>
                        <a:lnTo>
                          <a:pt x="4" y="60"/>
                        </a:lnTo>
                        <a:lnTo>
                          <a:pt x="9" y="77"/>
                        </a:lnTo>
                        <a:lnTo>
                          <a:pt x="8" y="81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FF7F7F"/>
                  </a:solidFill>
                  <a:ln w="12700" cap="rnd" cmpd="sng">
                    <a:solidFill>
                      <a:srgbClr val="FF5F1F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167642" name="Group 730"/>
                <p:cNvGrpSpPr>
                  <a:grpSpLocks/>
                </p:cNvGrpSpPr>
                <p:nvPr/>
              </p:nvGrpSpPr>
              <p:grpSpPr bwMode="auto">
                <a:xfrm>
                  <a:off x="1344" y="2993"/>
                  <a:ext cx="124" cy="50"/>
                  <a:chOff x="1344" y="2993"/>
                  <a:chExt cx="124" cy="50"/>
                </a:xfrm>
              </p:grpSpPr>
              <p:sp>
                <p:nvSpPr>
                  <p:cNvPr id="167643" name="Freeform 731"/>
                  <p:cNvSpPr>
                    <a:spLocks/>
                  </p:cNvSpPr>
                  <p:nvPr/>
                </p:nvSpPr>
                <p:spPr bwMode="auto">
                  <a:xfrm>
                    <a:off x="1344" y="2993"/>
                    <a:ext cx="54" cy="47"/>
                  </a:xfrm>
                  <a:custGeom>
                    <a:avLst/>
                    <a:gdLst>
                      <a:gd name="T0" fmla="*/ 49 w 54"/>
                      <a:gd name="T1" fmla="*/ 0 h 47"/>
                      <a:gd name="T2" fmla="*/ 53 w 54"/>
                      <a:gd name="T3" fmla="*/ 7 h 47"/>
                      <a:gd name="T4" fmla="*/ 53 w 54"/>
                      <a:gd name="T5" fmla="*/ 20 h 47"/>
                      <a:gd name="T6" fmla="*/ 48 w 54"/>
                      <a:gd name="T7" fmla="*/ 15 h 47"/>
                      <a:gd name="T8" fmla="*/ 42 w 54"/>
                      <a:gd name="T9" fmla="*/ 22 h 47"/>
                      <a:gd name="T10" fmla="*/ 40 w 54"/>
                      <a:gd name="T11" fmla="*/ 32 h 47"/>
                      <a:gd name="T12" fmla="*/ 32 w 54"/>
                      <a:gd name="T13" fmla="*/ 40 h 47"/>
                      <a:gd name="T14" fmla="*/ 19 w 54"/>
                      <a:gd name="T15" fmla="*/ 45 h 47"/>
                      <a:gd name="T16" fmla="*/ 9 w 54"/>
                      <a:gd name="T17" fmla="*/ 46 h 47"/>
                      <a:gd name="T18" fmla="*/ 0 w 54"/>
                      <a:gd name="T19" fmla="*/ 45 h 47"/>
                      <a:gd name="T20" fmla="*/ 0 w 54"/>
                      <a:gd name="T21" fmla="*/ 36 h 47"/>
                      <a:gd name="T22" fmla="*/ 7 w 54"/>
                      <a:gd name="T23" fmla="*/ 22 h 47"/>
                      <a:gd name="T24" fmla="*/ 11 w 54"/>
                      <a:gd name="T25" fmla="*/ 26 h 47"/>
                      <a:gd name="T26" fmla="*/ 19 w 54"/>
                      <a:gd name="T27" fmla="*/ 26 h 47"/>
                      <a:gd name="T28" fmla="*/ 29 w 54"/>
                      <a:gd name="T29" fmla="*/ 25 h 47"/>
                      <a:gd name="T30" fmla="*/ 37 w 54"/>
                      <a:gd name="T31" fmla="*/ 19 h 47"/>
                      <a:gd name="T32" fmla="*/ 43 w 54"/>
                      <a:gd name="T33" fmla="*/ 12 h 47"/>
                      <a:gd name="T34" fmla="*/ 49 w 54"/>
                      <a:gd name="T35" fmla="*/ 0 h 4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</a:cxnLst>
                    <a:rect l="0" t="0" r="r" b="b"/>
                    <a:pathLst>
                      <a:path w="54" h="47">
                        <a:moveTo>
                          <a:pt x="49" y="0"/>
                        </a:moveTo>
                        <a:lnTo>
                          <a:pt x="53" y="7"/>
                        </a:lnTo>
                        <a:lnTo>
                          <a:pt x="53" y="20"/>
                        </a:lnTo>
                        <a:lnTo>
                          <a:pt x="48" y="15"/>
                        </a:lnTo>
                        <a:lnTo>
                          <a:pt x="42" y="22"/>
                        </a:lnTo>
                        <a:lnTo>
                          <a:pt x="40" y="32"/>
                        </a:lnTo>
                        <a:lnTo>
                          <a:pt x="32" y="40"/>
                        </a:lnTo>
                        <a:lnTo>
                          <a:pt x="19" y="45"/>
                        </a:lnTo>
                        <a:lnTo>
                          <a:pt x="9" y="46"/>
                        </a:lnTo>
                        <a:lnTo>
                          <a:pt x="0" y="45"/>
                        </a:lnTo>
                        <a:lnTo>
                          <a:pt x="0" y="36"/>
                        </a:lnTo>
                        <a:lnTo>
                          <a:pt x="7" y="22"/>
                        </a:lnTo>
                        <a:lnTo>
                          <a:pt x="11" y="26"/>
                        </a:lnTo>
                        <a:lnTo>
                          <a:pt x="19" y="26"/>
                        </a:lnTo>
                        <a:lnTo>
                          <a:pt x="29" y="25"/>
                        </a:lnTo>
                        <a:lnTo>
                          <a:pt x="37" y="19"/>
                        </a:lnTo>
                        <a:lnTo>
                          <a:pt x="43" y="12"/>
                        </a:lnTo>
                        <a:lnTo>
                          <a:pt x="49" y="0"/>
                        </a:lnTo>
                      </a:path>
                    </a:pathLst>
                  </a:custGeom>
                  <a:solidFill>
                    <a:srgbClr val="7F7F7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644" name="Freeform 732"/>
                  <p:cNvSpPr>
                    <a:spLocks/>
                  </p:cNvSpPr>
                  <p:nvPr/>
                </p:nvSpPr>
                <p:spPr bwMode="auto">
                  <a:xfrm>
                    <a:off x="1419" y="2994"/>
                    <a:ext cx="49" cy="49"/>
                  </a:xfrm>
                  <a:custGeom>
                    <a:avLst/>
                    <a:gdLst>
                      <a:gd name="T0" fmla="*/ 1 w 49"/>
                      <a:gd name="T1" fmla="*/ 0 h 49"/>
                      <a:gd name="T2" fmla="*/ 0 w 49"/>
                      <a:gd name="T3" fmla="*/ 19 h 49"/>
                      <a:gd name="T4" fmla="*/ 3 w 49"/>
                      <a:gd name="T5" fmla="*/ 14 h 49"/>
                      <a:gd name="T6" fmla="*/ 7 w 49"/>
                      <a:gd name="T7" fmla="*/ 20 h 49"/>
                      <a:gd name="T8" fmla="*/ 10 w 49"/>
                      <a:gd name="T9" fmla="*/ 29 h 49"/>
                      <a:gd name="T10" fmla="*/ 14 w 49"/>
                      <a:gd name="T11" fmla="*/ 37 h 49"/>
                      <a:gd name="T12" fmla="*/ 24 w 49"/>
                      <a:gd name="T13" fmla="*/ 43 h 49"/>
                      <a:gd name="T14" fmla="*/ 33 w 49"/>
                      <a:gd name="T15" fmla="*/ 46 h 49"/>
                      <a:gd name="T16" fmla="*/ 42 w 49"/>
                      <a:gd name="T17" fmla="*/ 48 h 49"/>
                      <a:gd name="T18" fmla="*/ 45 w 49"/>
                      <a:gd name="T19" fmla="*/ 45 h 49"/>
                      <a:gd name="T20" fmla="*/ 47 w 49"/>
                      <a:gd name="T21" fmla="*/ 41 h 49"/>
                      <a:gd name="T22" fmla="*/ 48 w 49"/>
                      <a:gd name="T23" fmla="*/ 36 h 49"/>
                      <a:gd name="T24" fmla="*/ 47 w 49"/>
                      <a:gd name="T25" fmla="*/ 32 h 49"/>
                      <a:gd name="T26" fmla="*/ 43 w 49"/>
                      <a:gd name="T27" fmla="*/ 23 h 49"/>
                      <a:gd name="T28" fmla="*/ 36 w 49"/>
                      <a:gd name="T29" fmla="*/ 26 h 49"/>
                      <a:gd name="T30" fmla="*/ 25 w 49"/>
                      <a:gd name="T31" fmla="*/ 26 h 49"/>
                      <a:gd name="T32" fmla="*/ 19 w 49"/>
                      <a:gd name="T33" fmla="*/ 26 h 49"/>
                      <a:gd name="T34" fmla="*/ 6 w 49"/>
                      <a:gd name="T35" fmla="*/ 10 h 49"/>
                      <a:gd name="T36" fmla="*/ 1 w 49"/>
                      <a:gd name="T37" fmla="*/ 0 h 4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49" h="49">
                        <a:moveTo>
                          <a:pt x="1" y="0"/>
                        </a:moveTo>
                        <a:lnTo>
                          <a:pt x="0" y="19"/>
                        </a:lnTo>
                        <a:lnTo>
                          <a:pt x="3" y="14"/>
                        </a:lnTo>
                        <a:lnTo>
                          <a:pt x="7" y="20"/>
                        </a:lnTo>
                        <a:lnTo>
                          <a:pt x="10" y="29"/>
                        </a:lnTo>
                        <a:lnTo>
                          <a:pt x="14" y="37"/>
                        </a:lnTo>
                        <a:lnTo>
                          <a:pt x="24" y="43"/>
                        </a:lnTo>
                        <a:lnTo>
                          <a:pt x="33" y="46"/>
                        </a:lnTo>
                        <a:lnTo>
                          <a:pt x="42" y="48"/>
                        </a:lnTo>
                        <a:lnTo>
                          <a:pt x="45" y="45"/>
                        </a:lnTo>
                        <a:lnTo>
                          <a:pt x="47" y="41"/>
                        </a:lnTo>
                        <a:lnTo>
                          <a:pt x="48" y="36"/>
                        </a:lnTo>
                        <a:lnTo>
                          <a:pt x="47" y="32"/>
                        </a:lnTo>
                        <a:lnTo>
                          <a:pt x="43" y="23"/>
                        </a:lnTo>
                        <a:lnTo>
                          <a:pt x="36" y="26"/>
                        </a:lnTo>
                        <a:lnTo>
                          <a:pt x="25" y="26"/>
                        </a:lnTo>
                        <a:lnTo>
                          <a:pt x="19" y="26"/>
                        </a:lnTo>
                        <a:lnTo>
                          <a:pt x="6" y="10"/>
                        </a:lnTo>
                        <a:lnTo>
                          <a:pt x="1" y="0"/>
                        </a:lnTo>
                      </a:path>
                    </a:pathLst>
                  </a:custGeom>
                  <a:solidFill>
                    <a:srgbClr val="7F7F7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</p:grpSp>
            <p:sp>
              <p:nvSpPr>
                <p:cNvPr id="167645" name="Freeform 733"/>
                <p:cNvSpPr>
                  <a:spLocks/>
                </p:cNvSpPr>
                <p:nvPr/>
              </p:nvSpPr>
              <p:spPr bwMode="auto">
                <a:xfrm>
                  <a:off x="1293" y="2633"/>
                  <a:ext cx="202" cy="356"/>
                </a:xfrm>
                <a:custGeom>
                  <a:avLst/>
                  <a:gdLst>
                    <a:gd name="T0" fmla="*/ 144 w 202"/>
                    <a:gd name="T1" fmla="*/ 4 h 356"/>
                    <a:gd name="T2" fmla="*/ 183 w 202"/>
                    <a:gd name="T3" fmla="*/ 16 h 356"/>
                    <a:gd name="T4" fmla="*/ 193 w 202"/>
                    <a:gd name="T5" fmla="*/ 25 h 356"/>
                    <a:gd name="T6" fmla="*/ 201 w 202"/>
                    <a:gd name="T7" fmla="*/ 107 h 356"/>
                    <a:gd name="T8" fmla="*/ 198 w 202"/>
                    <a:gd name="T9" fmla="*/ 126 h 356"/>
                    <a:gd name="T10" fmla="*/ 174 w 202"/>
                    <a:gd name="T11" fmla="*/ 125 h 356"/>
                    <a:gd name="T12" fmla="*/ 175 w 202"/>
                    <a:gd name="T13" fmla="*/ 173 h 356"/>
                    <a:gd name="T14" fmla="*/ 164 w 202"/>
                    <a:gd name="T15" fmla="*/ 173 h 356"/>
                    <a:gd name="T16" fmla="*/ 150 w 202"/>
                    <a:gd name="T17" fmla="*/ 273 h 356"/>
                    <a:gd name="T18" fmla="*/ 149 w 202"/>
                    <a:gd name="T19" fmla="*/ 326 h 356"/>
                    <a:gd name="T20" fmla="*/ 147 w 202"/>
                    <a:gd name="T21" fmla="*/ 350 h 356"/>
                    <a:gd name="T22" fmla="*/ 137 w 202"/>
                    <a:gd name="T23" fmla="*/ 355 h 356"/>
                    <a:gd name="T24" fmla="*/ 119 w 202"/>
                    <a:gd name="T25" fmla="*/ 351 h 356"/>
                    <a:gd name="T26" fmla="*/ 110 w 202"/>
                    <a:gd name="T27" fmla="*/ 310 h 356"/>
                    <a:gd name="T28" fmla="*/ 103 w 202"/>
                    <a:gd name="T29" fmla="*/ 353 h 356"/>
                    <a:gd name="T30" fmla="*/ 88 w 202"/>
                    <a:gd name="T31" fmla="*/ 355 h 356"/>
                    <a:gd name="T32" fmla="*/ 75 w 202"/>
                    <a:gd name="T33" fmla="*/ 352 h 356"/>
                    <a:gd name="T34" fmla="*/ 61 w 202"/>
                    <a:gd name="T35" fmla="*/ 271 h 356"/>
                    <a:gd name="T36" fmla="*/ 43 w 202"/>
                    <a:gd name="T37" fmla="*/ 212 h 356"/>
                    <a:gd name="T38" fmla="*/ 16 w 202"/>
                    <a:gd name="T39" fmla="*/ 157 h 356"/>
                    <a:gd name="T40" fmla="*/ 0 w 202"/>
                    <a:gd name="T41" fmla="*/ 156 h 356"/>
                    <a:gd name="T42" fmla="*/ 15 w 202"/>
                    <a:gd name="T43" fmla="*/ 81 h 356"/>
                    <a:gd name="T44" fmla="*/ 15 w 202"/>
                    <a:gd name="T45" fmla="*/ 21 h 356"/>
                    <a:gd name="T46" fmla="*/ 24 w 202"/>
                    <a:gd name="T47" fmla="*/ 15 h 356"/>
                    <a:gd name="T48" fmla="*/ 66 w 202"/>
                    <a:gd name="T49" fmla="*/ 0 h 356"/>
                    <a:gd name="T50" fmla="*/ 101 w 202"/>
                    <a:gd name="T51" fmla="*/ 32 h 356"/>
                    <a:gd name="T52" fmla="*/ 144 w 202"/>
                    <a:gd name="T53" fmla="*/ 4 h 3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02" h="356">
                      <a:moveTo>
                        <a:pt x="144" y="4"/>
                      </a:moveTo>
                      <a:lnTo>
                        <a:pt x="183" y="16"/>
                      </a:lnTo>
                      <a:lnTo>
                        <a:pt x="193" y="25"/>
                      </a:lnTo>
                      <a:lnTo>
                        <a:pt x="201" y="107"/>
                      </a:lnTo>
                      <a:lnTo>
                        <a:pt x="198" y="126"/>
                      </a:lnTo>
                      <a:lnTo>
                        <a:pt x="174" y="125"/>
                      </a:lnTo>
                      <a:lnTo>
                        <a:pt x="175" y="173"/>
                      </a:lnTo>
                      <a:lnTo>
                        <a:pt x="164" y="173"/>
                      </a:lnTo>
                      <a:lnTo>
                        <a:pt x="150" y="273"/>
                      </a:lnTo>
                      <a:lnTo>
                        <a:pt x="149" y="326"/>
                      </a:lnTo>
                      <a:lnTo>
                        <a:pt x="147" y="350"/>
                      </a:lnTo>
                      <a:lnTo>
                        <a:pt x="137" y="355"/>
                      </a:lnTo>
                      <a:lnTo>
                        <a:pt x="119" y="351"/>
                      </a:lnTo>
                      <a:lnTo>
                        <a:pt x="110" y="310"/>
                      </a:lnTo>
                      <a:lnTo>
                        <a:pt x="103" y="353"/>
                      </a:lnTo>
                      <a:lnTo>
                        <a:pt x="88" y="355"/>
                      </a:lnTo>
                      <a:lnTo>
                        <a:pt x="75" y="352"/>
                      </a:lnTo>
                      <a:lnTo>
                        <a:pt x="61" y="271"/>
                      </a:lnTo>
                      <a:lnTo>
                        <a:pt x="43" y="212"/>
                      </a:lnTo>
                      <a:lnTo>
                        <a:pt x="16" y="157"/>
                      </a:lnTo>
                      <a:lnTo>
                        <a:pt x="0" y="156"/>
                      </a:lnTo>
                      <a:lnTo>
                        <a:pt x="15" y="81"/>
                      </a:lnTo>
                      <a:lnTo>
                        <a:pt x="15" y="21"/>
                      </a:lnTo>
                      <a:lnTo>
                        <a:pt x="24" y="15"/>
                      </a:lnTo>
                      <a:lnTo>
                        <a:pt x="66" y="0"/>
                      </a:lnTo>
                      <a:lnTo>
                        <a:pt x="101" y="32"/>
                      </a:lnTo>
                      <a:lnTo>
                        <a:pt x="144" y="4"/>
                      </a:lnTo>
                    </a:path>
                  </a:pathLst>
                </a:custGeom>
                <a:solidFill>
                  <a:srgbClr val="9F9F9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167646" name="Group 734"/>
                <p:cNvGrpSpPr>
                  <a:grpSpLocks/>
                </p:cNvGrpSpPr>
                <p:nvPr/>
              </p:nvGrpSpPr>
              <p:grpSpPr bwMode="auto">
                <a:xfrm>
                  <a:off x="1345" y="2670"/>
                  <a:ext cx="123" cy="87"/>
                  <a:chOff x="1345" y="2670"/>
                  <a:chExt cx="123" cy="87"/>
                </a:xfrm>
              </p:grpSpPr>
              <p:sp>
                <p:nvSpPr>
                  <p:cNvPr id="167647" name="Freeform 735"/>
                  <p:cNvSpPr>
                    <a:spLocks/>
                  </p:cNvSpPr>
                  <p:nvPr/>
                </p:nvSpPr>
                <p:spPr bwMode="auto">
                  <a:xfrm>
                    <a:off x="1353" y="2670"/>
                    <a:ext cx="105" cy="65"/>
                  </a:xfrm>
                  <a:custGeom>
                    <a:avLst/>
                    <a:gdLst>
                      <a:gd name="T0" fmla="*/ 104 w 105"/>
                      <a:gd name="T1" fmla="*/ 23 h 65"/>
                      <a:gd name="T2" fmla="*/ 37 w 105"/>
                      <a:gd name="T3" fmla="*/ 0 h 65"/>
                      <a:gd name="T4" fmla="*/ 0 w 105"/>
                      <a:gd name="T5" fmla="*/ 43 h 65"/>
                      <a:gd name="T6" fmla="*/ 67 w 105"/>
                      <a:gd name="T7" fmla="*/ 64 h 65"/>
                      <a:gd name="T8" fmla="*/ 104 w 105"/>
                      <a:gd name="T9" fmla="*/ 23 h 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05" h="65">
                        <a:moveTo>
                          <a:pt x="104" y="23"/>
                        </a:moveTo>
                        <a:lnTo>
                          <a:pt x="37" y="0"/>
                        </a:lnTo>
                        <a:lnTo>
                          <a:pt x="0" y="43"/>
                        </a:lnTo>
                        <a:lnTo>
                          <a:pt x="67" y="64"/>
                        </a:lnTo>
                        <a:lnTo>
                          <a:pt x="104" y="23"/>
                        </a:lnTo>
                      </a:path>
                    </a:pathLst>
                  </a:custGeom>
                  <a:solidFill>
                    <a:srgbClr val="DFDF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648" name="Freeform 736"/>
                  <p:cNvSpPr>
                    <a:spLocks/>
                  </p:cNvSpPr>
                  <p:nvPr/>
                </p:nvSpPr>
                <p:spPr bwMode="auto">
                  <a:xfrm>
                    <a:off x="1345" y="2699"/>
                    <a:ext cx="43" cy="33"/>
                  </a:xfrm>
                  <a:custGeom>
                    <a:avLst/>
                    <a:gdLst>
                      <a:gd name="T0" fmla="*/ 42 w 43"/>
                      <a:gd name="T1" fmla="*/ 20 h 33"/>
                      <a:gd name="T2" fmla="*/ 32 w 43"/>
                      <a:gd name="T3" fmla="*/ 15 h 33"/>
                      <a:gd name="T4" fmla="*/ 26 w 43"/>
                      <a:gd name="T5" fmla="*/ 5 h 33"/>
                      <a:gd name="T6" fmla="*/ 18 w 43"/>
                      <a:gd name="T7" fmla="*/ 2 h 33"/>
                      <a:gd name="T8" fmla="*/ 14 w 43"/>
                      <a:gd name="T9" fmla="*/ 0 h 33"/>
                      <a:gd name="T10" fmla="*/ 11 w 43"/>
                      <a:gd name="T11" fmla="*/ 1 h 33"/>
                      <a:gd name="T12" fmla="*/ 10 w 43"/>
                      <a:gd name="T13" fmla="*/ 3 h 33"/>
                      <a:gd name="T14" fmla="*/ 2 w 43"/>
                      <a:gd name="T15" fmla="*/ 8 h 33"/>
                      <a:gd name="T16" fmla="*/ 0 w 43"/>
                      <a:gd name="T17" fmla="*/ 16 h 33"/>
                      <a:gd name="T18" fmla="*/ 2 w 43"/>
                      <a:gd name="T19" fmla="*/ 21 h 33"/>
                      <a:gd name="T20" fmla="*/ 14 w 43"/>
                      <a:gd name="T21" fmla="*/ 28 h 33"/>
                      <a:gd name="T22" fmla="*/ 38 w 43"/>
                      <a:gd name="T23" fmla="*/ 32 h 33"/>
                      <a:gd name="T24" fmla="*/ 42 w 43"/>
                      <a:gd name="T25" fmla="*/ 20 h 3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43" h="33">
                        <a:moveTo>
                          <a:pt x="42" y="20"/>
                        </a:moveTo>
                        <a:lnTo>
                          <a:pt x="32" y="15"/>
                        </a:lnTo>
                        <a:lnTo>
                          <a:pt x="26" y="5"/>
                        </a:lnTo>
                        <a:lnTo>
                          <a:pt x="18" y="2"/>
                        </a:lnTo>
                        <a:lnTo>
                          <a:pt x="14" y="0"/>
                        </a:lnTo>
                        <a:lnTo>
                          <a:pt x="11" y="1"/>
                        </a:lnTo>
                        <a:lnTo>
                          <a:pt x="10" y="3"/>
                        </a:lnTo>
                        <a:lnTo>
                          <a:pt x="2" y="8"/>
                        </a:lnTo>
                        <a:lnTo>
                          <a:pt x="0" y="16"/>
                        </a:lnTo>
                        <a:lnTo>
                          <a:pt x="2" y="21"/>
                        </a:lnTo>
                        <a:lnTo>
                          <a:pt x="14" y="28"/>
                        </a:lnTo>
                        <a:lnTo>
                          <a:pt x="38" y="32"/>
                        </a:lnTo>
                        <a:lnTo>
                          <a:pt x="42" y="20"/>
                        </a:lnTo>
                      </a:path>
                    </a:pathLst>
                  </a:custGeom>
                  <a:solidFill>
                    <a:srgbClr val="FF7F7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649" name="Freeform 737"/>
                  <p:cNvSpPr>
                    <a:spLocks/>
                  </p:cNvSpPr>
                  <p:nvPr/>
                </p:nvSpPr>
                <p:spPr bwMode="auto">
                  <a:xfrm>
                    <a:off x="1384" y="2719"/>
                    <a:ext cx="84" cy="38"/>
                  </a:xfrm>
                  <a:custGeom>
                    <a:avLst/>
                    <a:gdLst>
                      <a:gd name="T0" fmla="*/ 83 w 84"/>
                      <a:gd name="T1" fmla="*/ 37 h 38"/>
                      <a:gd name="T2" fmla="*/ 49 w 84"/>
                      <a:gd name="T3" fmla="*/ 31 h 38"/>
                      <a:gd name="T4" fmla="*/ 24 w 84"/>
                      <a:gd name="T5" fmla="*/ 23 h 38"/>
                      <a:gd name="T6" fmla="*/ 0 w 84"/>
                      <a:gd name="T7" fmla="*/ 16 h 38"/>
                      <a:gd name="T8" fmla="*/ 9 w 84"/>
                      <a:gd name="T9" fmla="*/ 0 h 38"/>
                      <a:gd name="T10" fmla="*/ 53 w 84"/>
                      <a:gd name="T11" fmla="*/ 10 h 38"/>
                      <a:gd name="T12" fmla="*/ 79 w 84"/>
                      <a:gd name="T13" fmla="*/ 15 h 38"/>
                      <a:gd name="T14" fmla="*/ 81 w 84"/>
                      <a:gd name="T15" fmla="*/ 12 h 38"/>
                      <a:gd name="T16" fmla="*/ 83 w 84"/>
                      <a:gd name="T17" fmla="*/ 37 h 3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84" h="38">
                        <a:moveTo>
                          <a:pt x="83" y="37"/>
                        </a:moveTo>
                        <a:lnTo>
                          <a:pt x="49" y="31"/>
                        </a:lnTo>
                        <a:lnTo>
                          <a:pt x="24" y="23"/>
                        </a:lnTo>
                        <a:lnTo>
                          <a:pt x="0" y="16"/>
                        </a:lnTo>
                        <a:lnTo>
                          <a:pt x="9" y="0"/>
                        </a:lnTo>
                        <a:lnTo>
                          <a:pt x="53" y="10"/>
                        </a:lnTo>
                        <a:lnTo>
                          <a:pt x="79" y="15"/>
                        </a:lnTo>
                        <a:lnTo>
                          <a:pt x="81" y="12"/>
                        </a:lnTo>
                        <a:lnTo>
                          <a:pt x="83" y="37"/>
                        </a:lnTo>
                      </a:path>
                    </a:pathLst>
                  </a:custGeom>
                  <a:solidFill>
                    <a:srgbClr val="9F9F9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167650" name="Group 738"/>
                <p:cNvGrpSpPr>
                  <a:grpSpLocks/>
                </p:cNvGrpSpPr>
                <p:nvPr/>
              </p:nvGrpSpPr>
              <p:grpSpPr bwMode="auto">
                <a:xfrm>
                  <a:off x="1378" y="2731"/>
                  <a:ext cx="91" cy="218"/>
                  <a:chOff x="1378" y="2731"/>
                  <a:chExt cx="91" cy="218"/>
                </a:xfrm>
              </p:grpSpPr>
              <p:grpSp>
                <p:nvGrpSpPr>
                  <p:cNvPr id="167651" name="Group 739"/>
                  <p:cNvGrpSpPr>
                    <a:grpSpLocks/>
                  </p:cNvGrpSpPr>
                  <p:nvPr/>
                </p:nvGrpSpPr>
                <p:grpSpPr bwMode="auto">
                  <a:xfrm>
                    <a:off x="1378" y="2731"/>
                    <a:ext cx="91" cy="77"/>
                    <a:chOff x="1378" y="2731"/>
                    <a:chExt cx="91" cy="77"/>
                  </a:xfrm>
                </p:grpSpPr>
                <p:sp>
                  <p:nvSpPr>
                    <p:cNvPr id="167652" name="Freeform 740"/>
                    <p:cNvSpPr>
                      <a:spLocks/>
                    </p:cNvSpPr>
                    <p:nvPr/>
                  </p:nvSpPr>
                  <p:spPr bwMode="auto">
                    <a:xfrm>
                      <a:off x="1378" y="2731"/>
                      <a:ext cx="80" cy="77"/>
                    </a:xfrm>
                    <a:custGeom>
                      <a:avLst/>
                      <a:gdLst>
                        <a:gd name="T0" fmla="*/ 79 w 80"/>
                        <a:gd name="T1" fmla="*/ 76 h 77"/>
                        <a:gd name="T2" fmla="*/ 2 w 80"/>
                        <a:gd name="T3" fmla="*/ 72 h 77"/>
                        <a:gd name="T4" fmla="*/ 0 w 80"/>
                        <a:gd name="T5" fmla="*/ 0 h 7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80" h="77">
                          <a:moveTo>
                            <a:pt x="79" y="76"/>
                          </a:moveTo>
                          <a:lnTo>
                            <a:pt x="2" y="72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2700" cap="rnd" cmpd="sng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653" name="Freeform 741"/>
                    <p:cNvSpPr>
                      <a:spLocks/>
                    </p:cNvSpPr>
                    <p:nvPr/>
                  </p:nvSpPr>
                  <p:spPr bwMode="auto">
                    <a:xfrm>
                      <a:off x="1380" y="2740"/>
                      <a:ext cx="89" cy="21"/>
                    </a:xfrm>
                    <a:custGeom>
                      <a:avLst/>
                      <a:gdLst>
                        <a:gd name="T0" fmla="*/ 88 w 89"/>
                        <a:gd name="T1" fmla="*/ 20 h 21"/>
                        <a:gd name="T2" fmla="*/ 57 w 89"/>
                        <a:gd name="T3" fmla="*/ 14 h 21"/>
                        <a:gd name="T4" fmla="*/ 0 w 89"/>
                        <a:gd name="T5" fmla="*/ 0 h 2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89" h="21">
                          <a:moveTo>
                            <a:pt x="88" y="20"/>
                          </a:moveTo>
                          <a:lnTo>
                            <a:pt x="57" y="14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2700" cap="rnd" cmpd="sng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sp>
                <p:nvSpPr>
                  <p:cNvPr id="167654" name="Freeform 742"/>
                  <p:cNvSpPr>
                    <a:spLocks/>
                  </p:cNvSpPr>
                  <p:nvPr/>
                </p:nvSpPr>
                <p:spPr bwMode="auto">
                  <a:xfrm>
                    <a:off x="1393" y="2818"/>
                    <a:ext cx="13" cy="131"/>
                  </a:xfrm>
                  <a:custGeom>
                    <a:avLst/>
                    <a:gdLst>
                      <a:gd name="T0" fmla="*/ 0 w 13"/>
                      <a:gd name="T1" fmla="*/ 0 h 131"/>
                      <a:gd name="T2" fmla="*/ 4 w 13"/>
                      <a:gd name="T3" fmla="*/ 70 h 131"/>
                      <a:gd name="T4" fmla="*/ 12 w 13"/>
                      <a:gd name="T5" fmla="*/ 130 h 13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" h="131">
                        <a:moveTo>
                          <a:pt x="0" y="0"/>
                        </a:moveTo>
                        <a:lnTo>
                          <a:pt x="4" y="70"/>
                        </a:lnTo>
                        <a:lnTo>
                          <a:pt x="12" y="13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7F7F7F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</p:grpSp>
          </p:grpSp>
        </p:grpSp>
        <p:sp>
          <p:nvSpPr>
            <p:cNvPr id="167655" name="Rectangle 743"/>
            <p:cNvSpPr>
              <a:spLocks noChangeArrowheads="1"/>
            </p:cNvSpPr>
            <p:nvPr/>
          </p:nvSpPr>
          <p:spPr bwMode="auto">
            <a:xfrm flipH="1">
              <a:off x="3269" y="1431"/>
              <a:ext cx="1341" cy="2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smtClean="0">
                  <a:solidFill>
                    <a:srgbClr val="1C1C1C"/>
                  </a:solidFill>
                  <a:latin typeface="Arial" charset="0"/>
                </a:rPr>
                <a:t>Demographic</a:t>
              </a:r>
            </a:p>
          </p:txBody>
        </p:sp>
        <p:sp>
          <p:nvSpPr>
            <p:cNvPr id="167656" name="Rectangle 744"/>
            <p:cNvSpPr>
              <a:spLocks noChangeArrowheads="1"/>
            </p:cNvSpPr>
            <p:nvPr/>
          </p:nvSpPr>
          <p:spPr bwMode="auto">
            <a:xfrm>
              <a:off x="3320" y="1693"/>
              <a:ext cx="1915" cy="5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b="1" smtClean="0">
                  <a:solidFill>
                    <a:srgbClr val="1C1C1C"/>
                  </a:solidFill>
                  <a:latin typeface="Arial" charset="0"/>
                </a:rPr>
                <a:t>Age, Gender, Family size and life cycle, Race, Occupation, or Income ...</a:t>
              </a:r>
            </a:p>
          </p:txBody>
        </p:sp>
      </p:grpSp>
      <p:grpSp>
        <p:nvGrpSpPr>
          <p:cNvPr id="167657" name="Group 745"/>
          <p:cNvGrpSpPr>
            <a:grpSpLocks/>
          </p:cNvGrpSpPr>
          <p:nvPr/>
        </p:nvGrpSpPr>
        <p:grpSpPr bwMode="auto">
          <a:xfrm>
            <a:off x="457200" y="3657600"/>
            <a:ext cx="3562350" cy="1893888"/>
            <a:chOff x="288" y="2304"/>
            <a:chExt cx="2244" cy="1193"/>
          </a:xfrm>
        </p:grpSpPr>
        <p:grpSp>
          <p:nvGrpSpPr>
            <p:cNvPr id="167658" name="Group 746"/>
            <p:cNvGrpSpPr>
              <a:grpSpLocks/>
            </p:cNvGrpSpPr>
            <p:nvPr/>
          </p:nvGrpSpPr>
          <p:grpSpPr bwMode="auto">
            <a:xfrm>
              <a:off x="288" y="2304"/>
              <a:ext cx="2244" cy="1193"/>
              <a:chOff x="304" y="2103"/>
              <a:chExt cx="2244" cy="1193"/>
            </a:xfrm>
          </p:grpSpPr>
          <p:sp>
            <p:nvSpPr>
              <p:cNvPr id="167659" name="Rectangle 747"/>
              <p:cNvSpPr>
                <a:spLocks noChangeArrowheads="1"/>
              </p:cNvSpPr>
              <p:nvPr/>
            </p:nvSpPr>
            <p:spPr bwMode="auto">
              <a:xfrm>
                <a:off x="304" y="2566"/>
                <a:ext cx="2032" cy="730"/>
              </a:xfrm>
              <a:prstGeom prst="rect">
                <a:avLst/>
              </a:prstGeom>
              <a:gradFill rotWithShape="0">
                <a:gsLst>
                  <a:gs pos="0">
                    <a:srgbClr val="EAEC5E">
                      <a:gamma/>
                      <a:tint val="0"/>
                      <a:invGamma/>
                    </a:srgbClr>
                  </a:gs>
                  <a:gs pos="100000">
                    <a:srgbClr val="EAEC5E"/>
                  </a:gs>
                </a:gsLst>
                <a:lin ang="1890000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tx1"/>
                </a:outerShdw>
              </a:effec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67660" name="Group 748"/>
              <p:cNvGrpSpPr>
                <a:grpSpLocks/>
              </p:cNvGrpSpPr>
              <p:nvPr/>
            </p:nvGrpSpPr>
            <p:grpSpPr bwMode="auto">
              <a:xfrm>
                <a:off x="1410" y="2103"/>
                <a:ext cx="1138" cy="811"/>
                <a:chOff x="3210" y="2367"/>
                <a:chExt cx="1138" cy="811"/>
              </a:xfrm>
            </p:grpSpPr>
            <p:grpSp>
              <p:nvGrpSpPr>
                <p:cNvPr id="167661" name="Group 749"/>
                <p:cNvGrpSpPr>
                  <a:grpSpLocks/>
                </p:cNvGrpSpPr>
                <p:nvPr/>
              </p:nvGrpSpPr>
              <p:grpSpPr bwMode="auto">
                <a:xfrm>
                  <a:off x="3703" y="2650"/>
                  <a:ext cx="622" cy="528"/>
                  <a:chOff x="3703" y="2650"/>
                  <a:chExt cx="622" cy="528"/>
                </a:xfrm>
              </p:grpSpPr>
              <p:grpSp>
                <p:nvGrpSpPr>
                  <p:cNvPr id="167662" name="Group 750"/>
                  <p:cNvGrpSpPr>
                    <a:grpSpLocks/>
                  </p:cNvGrpSpPr>
                  <p:nvPr/>
                </p:nvGrpSpPr>
                <p:grpSpPr bwMode="auto">
                  <a:xfrm>
                    <a:off x="3703" y="2747"/>
                    <a:ext cx="622" cy="431"/>
                    <a:chOff x="3703" y="2747"/>
                    <a:chExt cx="622" cy="431"/>
                  </a:xfrm>
                </p:grpSpPr>
                <p:grpSp>
                  <p:nvGrpSpPr>
                    <p:cNvPr id="167663" name="Group 75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035" y="2783"/>
                      <a:ext cx="206" cy="137"/>
                      <a:chOff x="4035" y="2783"/>
                      <a:chExt cx="206" cy="137"/>
                    </a:xfrm>
                  </p:grpSpPr>
                  <p:sp>
                    <p:nvSpPr>
                      <p:cNvPr id="167664" name="Freeform 75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035" y="2783"/>
                        <a:ext cx="206" cy="137"/>
                      </a:xfrm>
                      <a:custGeom>
                        <a:avLst/>
                        <a:gdLst>
                          <a:gd name="T0" fmla="*/ 82 w 206"/>
                          <a:gd name="T1" fmla="*/ 0 h 137"/>
                          <a:gd name="T2" fmla="*/ 42 w 206"/>
                          <a:gd name="T3" fmla="*/ 36 h 137"/>
                          <a:gd name="T4" fmla="*/ 0 w 206"/>
                          <a:gd name="T5" fmla="*/ 46 h 137"/>
                          <a:gd name="T6" fmla="*/ 18 w 206"/>
                          <a:gd name="T7" fmla="*/ 64 h 137"/>
                          <a:gd name="T8" fmla="*/ 26 w 206"/>
                          <a:gd name="T9" fmla="*/ 72 h 137"/>
                          <a:gd name="T10" fmla="*/ 39 w 206"/>
                          <a:gd name="T11" fmla="*/ 82 h 137"/>
                          <a:gd name="T12" fmla="*/ 54 w 206"/>
                          <a:gd name="T13" fmla="*/ 93 h 137"/>
                          <a:gd name="T14" fmla="*/ 67 w 206"/>
                          <a:gd name="T15" fmla="*/ 102 h 137"/>
                          <a:gd name="T16" fmla="*/ 78 w 206"/>
                          <a:gd name="T17" fmla="*/ 106 h 137"/>
                          <a:gd name="T18" fmla="*/ 85 w 206"/>
                          <a:gd name="T19" fmla="*/ 114 h 137"/>
                          <a:gd name="T20" fmla="*/ 99 w 206"/>
                          <a:gd name="T21" fmla="*/ 120 h 137"/>
                          <a:gd name="T22" fmla="*/ 104 w 206"/>
                          <a:gd name="T23" fmla="*/ 121 h 137"/>
                          <a:gd name="T24" fmla="*/ 114 w 206"/>
                          <a:gd name="T25" fmla="*/ 121 h 137"/>
                          <a:gd name="T26" fmla="*/ 127 w 206"/>
                          <a:gd name="T27" fmla="*/ 121 h 137"/>
                          <a:gd name="T28" fmla="*/ 138 w 206"/>
                          <a:gd name="T29" fmla="*/ 125 h 137"/>
                          <a:gd name="T30" fmla="*/ 152 w 206"/>
                          <a:gd name="T31" fmla="*/ 130 h 137"/>
                          <a:gd name="T32" fmla="*/ 163 w 206"/>
                          <a:gd name="T33" fmla="*/ 133 h 137"/>
                          <a:gd name="T34" fmla="*/ 173 w 206"/>
                          <a:gd name="T35" fmla="*/ 136 h 137"/>
                          <a:gd name="T36" fmla="*/ 186 w 206"/>
                          <a:gd name="T37" fmla="*/ 135 h 137"/>
                          <a:gd name="T38" fmla="*/ 194 w 206"/>
                          <a:gd name="T39" fmla="*/ 135 h 137"/>
                          <a:gd name="T40" fmla="*/ 197 w 206"/>
                          <a:gd name="T41" fmla="*/ 135 h 137"/>
                          <a:gd name="T42" fmla="*/ 201 w 206"/>
                          <a:gd name="T43" fmla="*/ 125 h 137"/>
                          <a:gd name="T44" fmla="*/ 205 w 206"/>
                          <a:gd name="T45" fmla="*/ 114 h 137"/>
                          <a:gd name="T46" fmla="*/ 202 w 206"/>
                          <a:gd name="T47" fmla="*/ 104 h 137"/>
                          <a:gd name="T48" fmla="*/ 200 w 206"/>
                          <a:gd name="T49" fmla="*/ 98 h 137"/>
                          <a:gd name="T50" fmla="*/ 192 w 206"/>
                          <a:gd name="T51" fmla="*/ 91 h 137"/>
                          <a:gd name="T52" fmla="*/ 185 w 206"/>
                          <a:gd name="T53" fmla="*/ 87 h 137"/>
                          <a:gd name="T54" fmla="*/ 172 w 206"/>
                          <a:gd name="T55" fmla="*/ 83 h 137"/>
                          <a:gd name="T56" fmla="*/ 157 w 206"/>
                          <a:gd name="T57" fmla="*/ 81 h 137"/>
                          <a:gd name="T58" fmla="*/ 148 w 206"/>
                          <a:gd name="T59" fmla="*/ 81 h 137"/>
                          <a:gd name="T60" fmla="*/ 131 w 206"/>
                          <a:gd name="T61" fmla="*/ 80 h 137"/>
                          <a:gd name="T62" fmla="*/ 117 w 206"/>
                          <a:gd name="T63" fmla="*/ 77 h 137"/>
                          <a:gd name="T64" fmla="*/ 111 w 206"/>
                          <a:gd name="T65" fmla="*/ 74 h 137"/>
                          <a:gd name="T66" fmla="*/ 106 w 206"/>
                          <a:gd name="T67" fmla="*/ 65 h 137"/>
                          <a:gd name="T68" fmla="*/ 99 w 206"/>
                          <a:gd name="T69" fmla="*/ 50 h 137"/>
                          <a:gd name="T70" fmla="*/ 92 w 206"/>
                          <a:gd name="T71" fmla="*/ 36 h 137"/>
                          <a:gd name="T72" fmla="*/ 88 w 206"/>
                          <a:gd name="T73" fmla="*/ 24 h 137"/>
                          <a:gd name="T74" fmla="*/ 82 w 206"/>
                          <a:gd name="T75" fmla="*/ 0 h 13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</a:cxnLst>
                        <a:rect l="0" t="0" r="r" b="b"/>
                        <a:pathLst>
                          <a:path w="206" h="137">
                            <a:moveTo>
                              <a:pt x="82" y="0"/>
                            </a:moveTo>
                            <a:lnTo>
                              <a:pt x="42" y="36"/>
                            </a:lnTo>
                            <a:lnTo>
                              <a:pt x="0" y="46"/>
                            </a:lnTo>
                            <a:lnTo>
                              <a:pt x="18" y="64"/>
                            </a:lnTo>
                            <a:lnTo>
                              <a:pt x="26" y="72"/>
                            </a:lnTo>
                            <a:lnTo>
                              <a:pt x="39" y="82"/>
                            </a:lnTo>
                            <a:lnTo>
                              <a:pt x="54" y="93"/>
                            </a:lnTo>
                            <a:lnTo>
                              <a:pt x="67" y="102"/>
                            </a:lnTo>
                            <a:lnTo>
                              <a:pt x="78" y="106"/>
                            </a:lnTo>
                            <a:lnTo>
                              <a:pt x="85" y="114"/>
                            </a:lnTo>
                            <a:lnTo>
                              <a:pt x="99" y="120"/>
                            </a:lnTo>
                            <a:lnTo>
                              <a:pt x="104" y="121"/>
                            </a:lnTo>
                            <a:lnTo>
                              <a:pt x="114" y="121"/>
                            </a:lnTo>
                            <a:lnTo>
                              <a:pt x="127" y="121"/>
                            </a:lnTo>
                            <a:lnTo>
                              <a:pt x="138" y="125"/>
                            </a:lnTo>
                            <a:lnTo>
                              <a:pt x="152" y="130"/>
                            </a:lnTo>
                            <a:lnTo>
                              <a:pt x="163" y="133"/>
                            </a:lnTo>
                            <a:lnTo>
                              <a:pt x="173" y="136"/>
                            </a:lnTo>
                            <a:lnTo>
                              <a:pt x="186" y="135"/>
                            </a:lnTo>
                            <a:lnTo>
                              <a:pt x="194" y="135"/>
                            </a:lnTo>
                            <a:lnTo>
                              <a:pt x="197" y="135"/>
                            </a:lnTo>
                            <a:lnTo>
                              <a:pt x="201" y="125"/>
                            </a:lnTo>
                            <a:lnTo>
                              <a:pt x="205" y="114"/>
                            </a:lnTo>
                            <a:lnTo>
                              <a:pt x="202" y="104"/>
                            </a:lnTo>
                            <a:lnTo>
                              <a:pt x="200" y="98"/>
                            </a:lnTo>
                            <a:lnTo>
                              <a:pt x="192" y="91"/>
                            </a:lnTo>
                            <a:lnTo>
                              <a:pt x="185" y="87"/>
                            </a:lnTo>
                            <a:lnTo>
                              <a:pt x="172" y="83"/>
                            </a:lnTo>
                            <a:lnTo>
                              <a:pt x="157" y="81"/>
                            </a:lnTo>
                            <a:lnTo>
                              <a:pt x="148" y="81"/>
                            </a:lnTo>
                            <a:lnTo>
                              <a:pt x="131" y="80"/>
                            </a:lnTo>
                            <a:lnTo>
                              <a:pt x="117" y="77"/>
                            </a:lnTo>
                            <a:lnTo>
                              <a:pt x="111" y="74"/>
                            </a:lnTo>
                            <a:lnTo>
                              <a:pt x="106" y="65"/>
                            </a:lnTo>
                            <a:lnTo>
                              <a:pt x="99" y="50"/>
                            </a:lnTo>
                            <a:lnTo>
                              <a:pt x="92" y="36"/>
                            </a:lnTo>
                            <a:lnTo>
                              <a:pt x="88" y="24"/>
                            </a:lnTo>
                            <a:lnTo>
                              <a:pt x="82" y="0"/>
                            </a:lnTo>
                          </a:path>
                        </a:pathLst>
                      </a:custGeom>
                      <a:solidFill>
                        <a:srgbClr val="FFE0C0"/>
                      </a:solidFill>
                      <a:ln w="12700" cap="rnd" cmpd="sng">
                        <a:solidFill>
                          <a:srgbClr val="804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665" name="Freeform 75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127" y="2849"/>
                        <a:ext cx="18" cy="34"/>
                      </a:xfrm>
                      <a:custGeom>
                        <a:avLst/>
                        <a:gdLst>
                          <a:gd name="T0" fmla="*/ 0 w 18"/>
                          <a:gd name="T1" fmla="*/ 0 h 34"/>
                          <a:gd name="T2" fmla="*/ 4 w 18"/>
                          <a:gd name="T3" fmla="*/ 14 h 34"/>
                          <a:gd name="T4" fmla="*/ 5 w 18"/>
                          <a:gd name="T5" fmla="*/ 23 h 34"/>
                          <a:gd name="T6" fmla="*/ 10 w 18"/>
                          <a:gd name="T7" fmla="*/ 31 h 34"/>
                          <a:gd name="T8" fmla="*/ 17 w 18"/>
                          <a:gd name="T9" fmla="*/ 33 h 34"/>
                          <a:gd name="T10" fmla="*/ 14 w 18"/>
                          <a:gd name="T11" fmla="*/ 26 h 34"/>
                          <a:gd name="T12" fmla="*/ 9 w 18"/>
                          <a:gd name="T13" fmla="*/ 20 h 34"/>
                          <a:gd name="T14" fmla="*/ 0 w 18"/>
                          <a:gd name="T15" fmla="*/ 0 h 3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</a:cxnLst>
                        <a:rect l="0" t="0" r="r" b="b"/>
                        <a:pathLst>
                          <a:path w="18" h="34">
                            <a:moveTo>
                              <a:pt x="0" y="0"/>
                            </a:moveTo>
                            <a:lnTo>
                              <a:pt x="4" y="14"/>
                            </a:lnTo>
                            <a:lnTo>
                              <a:pt x="5" y="23"/>
                            </a:lnTo>
                            <a:lnTo>
                              <a:pt x="10" y="31"/>
                            </a:lnTo>
                            <a:lnTo>
                              <a:pt x="17" y="33"/>
                            </a:lnTo>
                            <a:lnTo>
                              <a:pt x="14" y="26"/>
                            </a:lnTo>
                            <a:lnTo>
                              <a:pt x="9" y="20"/>
                            </a:lnTo>
                            <a:lnTo>
                              <a:pt x="0" y="0"/>
                            </a:lnTo>
                          </a:path>
                        </a:pathLst>
                      </a:custGeom>
                      <a:solidFill>
                        <a:srgbClr val="8040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666" name="Freeform 75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035" y="2788"/>
                        <a:ext cx="81" cy="95"/>
                      </a:xfrm>
                      <a:custGeom>
                        <a:avLst/>
                        <a:gdLst>
                          <a:gd name="T0" fmla="*/ 80 w 81"/>
                          <a:gd name="T1" fmla="*/ 0 h 95"/>
                          <a:gd name="T2" fmla="*/ 79 w 81"/>
                          <a:gd name="T3" fmla="*/ 10 h 95"/>
                          <a:gd name="T4" fmla="*/ 77 w 81"/>
                          <a:gd name="T5" fmla="*/ 20 h 95"/>
                          <a:gd name="T6" fmla="*/ 73 w 81"/>
                          <a:gd name="T7" fmla="*/ 30 h 95"/>
                          <a:gd name="T8" fmla="*/ 69 w 81"/>
                          <a:gd name="T9" fmla="*/ 47 h 95"/>
                          <a:gd name="T10" fmla="*/ 69 w 81"/>
                          <a:gd name="T11" fmla="*/ 58 h 95"/>
                          <a:gd name="T12" fmla="*/ 68 w 81"/>
                          <a:gd name="T13" fmla="*/ 69 h 95"/>
                          <a:gd name="T14" fmla="*/ 68 w 81"/>
                          <a:gd name="T15" fmla="*/ 88 h 95"/>
                          <a:gd name="T16" fmla="*/ 66 w 81"/>
                          <a:gd name="T17" fmla="*/ 94 h 95"/>
                          <a:gd name="T18" fmla="*/ 51 w 81"/>
                          <a:gd name="T19" fmla="*/ 85 h 95"/>
                          <a:gd name="T20" fmla="*/ 43 w 81"/>
                          <a:gd name="T21" fmla="*/ 77 h 95"/>
                          <a:gd name="T22" fmla="*/ 29 w 81"/>
                          <a:gd name="T23" fmla="*/ 69 h 95"/>
                          <a:gd name="T24" fmla="*/ 18 w 81"/>
                          <a:gd name="T25" fmla="*/ 58 h 95"/>
                          <a:gd name="T26" fmla="*/ 9 w 81"/>
                          <a:gd name="T27" fmla="*/ 47 h 95"/>
                          <a:gd name="T28" fmla="*/ 0 w 81"/>
                          <a:gd name="T29" fmla="*/ 37 h 95"/>
                          <a:gd name="T30" fmla="*/ 48 w 81"/>
                          <a:gd name="T31" fmla="*/ 0 h 95"/>
                          <a:gd name="T32" fmla="*/ 80 w 81"/>
                          <a:gd name="T33" fmla="*/ 0 h 95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</a:cxnLst>
                        <a:rect l="0" t="0" r="r" b="b"/>
                        <a:pathLst>
                          <a:path w="81" h="95">
                            <a:moveTo>
                              <a:pt x="80" y="0"/>
                            </a:moveTo>
                            <a:lnTo>
                              <a:pt x="79" y="10"/>
                            </a:lnTo>
                            <a:lnTo>
                              <a:pt x="77" y="20"/>
                            </a:lnTo>
                            <a:lnTo>
                              <a:pt x="73" y="30"/>
                            </a:lnTo>
                            <a:lnTo>
                              <a:pt x="69" y="47"/>
                            </a:lnTo>
                            <a:lnTo>
                              <a:pt x="69" y="58"/>
                            </a:lnTo>
                            <a:lnTo>
                              <a:pt x="68" y="69"/>
                            </a:lnTo>
                            <a:lnTo>
                              <a:pt x="68" y="88"/>
                            </a:lnTo>
                            <a:lnTo>
                              <a:pt x="66" y="94"/>
                            </a:lnTo>
                            <a:lnTo>
                              <a:pt x="51" y="85"/>
                            </a:lnTo>
                            <a:lnTo>
                              <a:pt x="43" y="77"/>
                            </a:lnTo>
                            <a:lnTo>
                              <a:pt x="29" y="69"/>
                            </a:lnTo>
                            <a:lnTo>
                              <a:pt x="18" y="58"/>
                            </a:lnTo>
                            <a:lnTo>
                              <a:pt x="9" y="47"/>
                            </a:lnTo>
                            <a:lnTo>
                              <a:pt x="0" y="37"/>
                            </a:lnTo>
                            <a:lnTo>
                              <a:pt x="48" y="0"/>
                            </a:lnTo>
                            <a:lnTo>
                              <a:pt x="80" y="0"/>
                            </a:lnTo>
                          </a:path>
                        </a:pathLst>
                      </a:custGeom>
                      <a:solidFill>
                        <a:srgbClr val="8040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667" name="Group 75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820" y="2747"/>
                      <a:ext cx="210" cy="271"/>
                      <a:chOff x="3820" y="2747"/>
                      <a:chExt cx="210" cy="271"/>
                    </a:xfrm>
                  </p:grpSpPr>
                  <p:sp>
                    <p:nvSpPr>
                      <p:cNvPr id="167668" name="Freeform 75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820" y="2747"/>
                        <a:ext cx="210" cy="271"/>
                      </a:xfrm>
                      <a:custGeom>
                        <a:avLst/>
                        <a:gdLst>
                          <a:gd name="T0" fmla="*/ 208 w 210"/>
                          <a:gd name="T1" fmla="*/ 82 h 271"/>
                          <a:gd name="T2" fmla="*/ 197 w 210"/>
                          <a:gd name="T3" fmla="*/ 91 h 271"/>
                          <a:gd name="T4" fmla="*/ 187 w 210"/>
                          <a:gd name="T5" fmla="*/ 95 h 271"/>
                          <a:gd name="T6" fmla="*/ 172 w 210"/>
                          <a:gd name="T7" fmla="*/ 103 h 271"/>
                          <a:gd name="T8" fmla="*/ 159 w 210"/>
                          <a:gd name="T9" fmla="*/ 109 h 271"/>
                          <a:gd name="T10" fmla="*/ 146 w 210"/>
                          <a:gd name="T11" fmla="*/ 114 h 271"/>
                          <a:gd name="T12" fmla="*/ 134 w 210"/>
                          <a:gd name="T13" fmla="*/ 119 h 271"/>
                          <a:gd name="T14" fmla="*/ 122 w 210"/>
                          <a:gd name="T15" fmla="*/ 124 h 271"/>
                          <a:gd name="T16" fmla="*/ 109 w 210"/>
                          <a:gd name="T17" fmla="*/ 126 h 271"/>
                          <a:gd name="T18" fmla="*/ 99 w 210"/>
                          <a:gd name="T19" fmla="*/ 132 h 271"/>
                          <a:gd name="T20" fmla="*/ 91 w 210"/>
                          <a:gd name="T21" fmla="*/ 140 h 271"/>
                          <a:gd name="T22" fmla="*/ 84 w 210"/>
                          <a:gd name="T23" fmla="*/ 147 h 271"/>
                          <a:gd name="T24" fmla="*/ 82 w 210"/>
                          <a:gd name="T25" fmla="*/ 155 h 271"/>
                          <a:gd name="T26" fmla="*/ 81 w 210"/>
                          <a:gd name="T27" fmla="*/ 162 h 271"/>
                          <a:gd name="T28" fmla="*/ 84 w 210"/>
                          <a:gd name="T29" fmla="*/ 173 h 271"/>
                          <a:gd name="T30" fmla="*/ 86 w 210"/>
                          <a:gd name="T31" fmla="*/ 184 h 271"/>
                          <a:gd name="T32" fmla="*/ 87 w 210"/>
                          <a:gd name="T33" fmla="*/ 198 h 271"/>
                          <a:gd name="T34" fmla="*/ 87 w 210"/>
                          <a:gd name="T35" fmla="*/ 216 h 271"/>
                          <a:gd name="T36" fmla="*/ 86 w 210"/>
                          <a:gd name="T37" fmla="*/ 226 h 271"/>
                          <a:gd name="T38" fmla="*/ 81 w 210"/>
                          <a:gd name="T39" fmla="*/ 240 h 271"/>
                          <a:gd name="T40" fmla="*/ 77 w 210"/>
                          <a:gd name="T41" fmla="*/ 254 h 271"/>
                          <a:gd name="T42" fmla="*/ 69 w 210"/>
                          <a:gd name="T43" fmla="*/ 270 h 271"/>
                          <a:gd name="T44" fmla="*/ 36 w 210"/>
                          <a:gd name="T45" fmla="*/ 266 h 271"/>
                          <a:gd name="T46" fmla="*/ 5 w 210"/>
                          <a:gd name="T47" fmla="*/ 266 h 271"/>
                          <a:gd name="T48" fmla="*/ 2 w 210"/>
                          <a:gd name="T49" fmla="*/ 252 h 271"/>
                          <a:gd name="T50" fmla="*/ 1 w 210"/>
                          <a:gd name="T51" fmla="*/ 236 h 271"/>
                          <a:gd name="T52" fmla="*/ 0 w 210"/>
                          <a:gd name="T53" fmla="*/ 224 h 271"/>
                          <a:gd name="T54" fmla="*/ 2 w 210"/>
                          <a:gd name="T55" fmla="*/ 210 h 271"/>
                          <a:gd name="T56" fmla="*/ 5 w 210"/>
                          <a:gd name="T57" fmla="*/ 201 h 271"/>
                          <a:gd name="T58" fmla="*/ 9 w 210"/>
                          <a:gd name="T59" fmla="*/ 187 h 271"/>
                          <a:gd name="T60" fmla="*/ 12 w 210"/>
                          <a:gd name="T61" fmla="*/ 176 h 271"/>
                          <a:gd name="T62" fmla="*/ 11 w 210"/>
                          <a:gd name="T63" fmla="*/ 165 h 271"/>
                          <a:gd name="T64" fmla="*/ 9 w 210"/>
                          <a:gd name="T65" fmla="*/ 153 h 271"/>
                          <a:gd name="T66" fmla="*/ 10 w 210"/>
                          <a:gd name="T67" fmla="*/ 142 h 271"/>
                          <a:gd name="T68" fmla="*/ 8 w 210"/>
                          <a:gd name="T69" fmla="*/ 134 h 271"/>
                          <a:gd name="T70" fmla="*/ 10 w 210"/>
                          <a:gd name="T71" fmla="*/ 127 h 271"/>
                          <a:gd name="T72" fmla="*/ 14 w 210"/>
                          <a:gd name="T73" fmla="*/ 121 h 271"/>
                          <a:gd name="T74" fmla="*/ 24 w 210"/>
                          <a:gd name="T75" fmla="*/ 112 h 271"/>
                          <a:gd name="T76" fmla="*/ 30 w 210"/>
                          <a:gd name="T77" fmla="*/ 103 h 271"/>
                          <a:gd name="T78" fmla="*/ 36 w 210"/>
                          <a:gd name="T79" fmla="*/ 92 h 271"/>
                          <a:gd name="T80" fmla="*/ 43 w 210"/>
                          <a:gd name="T81" fmla="*/ 82 h 271"/>
                          <a:gd name="T82" fmla="*/ 50 w 210"/>
                          <a:gd name="T83" fmla="*/ 72 h 271"/>
                          <a:gd name="T84" fmla="*/ 60 w 210"/>
                          <a:gd name="T85" fmla="*/ 62 h 271"/>
                          <a:gd name="T86" fmla="*/ 69 w 210"/>
                          <a:gd name="T87" fmla="*/ 52 h 271"/>
                          <a:gd name="T88" fmla="*/ 78 w 210"/>
                          <a:gd name="T89" fmla="*/ 43 h 271"/>
                          <a:gd name="T90" fmla="*/ 87 w 210"/>
                          <a:gd name="T91" fmla="*/ 35 h 271"/>
                          <a:gd name="T92" fmla="*/ 96 w 210"/>
                          <a:gd name="T93" fmla="*/ 27 h 271"/>
                          <a:gd name="T94" fmla="*/ 107 w 210"/>
                          <a:gd name="T95" fmla="*/ 16 h 271"/>
                          <a:gd name="T96" fmla="*/ 150 w 210"/>
                          <a:gd name="T97" fmla="*/ 0 h 271"/>
                          <a:gd name="T98" fmla="*/ 201 w 210"/>
                          <a:gd name="T99" fmla="*/ 13 h 271"/>
                          <a:gd name="T100" fmla="*/ 209 w 210"/>
                          <a:gd name="T101" fmla="*/ 54 h 271"/>
                          <a:gd name="T102" fmla="*/ 208 w 210"/>
                          <a:gd name="T103" fmla="*/ 82 h 271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  <a:cxn ang="0">
                            <a:pos x="T92" y="T93"/>
                          </a:cxn>
                          <a:cxn ang="0">
                            <a:pos x="T94" y="T95"/>
                          </a:cxn>
                          <a:cxn ang="0">
                            <a:pos x="T96" y="T97"/>
                          </a:cxn>
                          <a:cxn ang="0">
                            <a:pos x="T98" y="T99"/>
                          </a:cxn>
                          <a:cxn ang="0">
                            <a:pos x="T100" y="T101"/>
                          </a:cxn>
                          <a:cxn ang="0">
                            <a:pos x="T102" y="T103"/>
                          </a:cxn>
                        </a:cxnLst>
                        <a:rect l="0" t="0" r="r" b="b"/>
                        <a:pathLst>
                          <a:path w="210" h="271">
                            <a:moveTo>
                              <a:pt x="208" y="82"/>
                            </a:moveTo>
                            <a:lnTo>
                              <a:pt x="197" y="91"/>
                            </a:lnTo>
                            <a:lnTo>
                              <a:pt x="187" y="95"/>
                            </a:lnTo>
                            <a:lnTo>
                              <a:pt x="172" y="103"/>
                            </a:lnTo>
                            <a:lnTo>
                              <a:pt x="159" y="109"/>
                            </a:lnTo>
                            <a:lnTo>
                              <a:pt x="146" y="114"/>
                            </a:lnTo>
                            <a:lnTo>
                              <a:pt x="134" y="119"/>
                            </a:lnTo>
                            <a:lnTo>
                              <a:pt x="122" y="124"/>
                            </a:lnTo>
                            <a:lnTo>
                              <a:pt x="109" y="126"/>
                            </a:lnTo>
                            <a:lnTo>
                              <a:pt x="99" y="132"/>
                            </a:lnTo>
                            <a:lnTo>
                              <a:pt x="91" y="140"/>
                            </a:lnTo>
                            <a:lnTo>
                              <a:pt x="84" y="147"/>
                            </a:lnTo>
                            <a:lnTo>
                              <a:pt x="82" y="155"/>
                            </a:lnTo>
                            <a:lnTo>
                              <a:pt x="81" y="162"/>
                            </a:lnTo>
                            <a:lnTo>
                              <a:pt x="84" y="173"/>
                            </a:lnTo>
                            <a:lnTo>
                              <a:pt x="86" y="184"/>
                            </a:lnTo>
                            <a:lnTo>
                              <a:pt x="87" y="198"/>
                            </a:lnTo>
                            <a:lnTo>
                              <a:pt x="87" y="216"/>
                            </a:lnTo>
                            <a:lnTo>
                              <a:pt x="86" y="226"/>
                            </a:lnTo>
                            <a:lnTo>
                              <a:pt x="81" y="240"/>
                            </a:lnTo>
                            <a:lnTo>
                              <a:pt x="77" y="254"/>
                            </a:lnTo>
                            <a:lnTo>
                              <a:pt x="69" y="270"/>
                            </a:lnTo>
                            <a:lnTo>
                              <a:pt x="36" y="266"/>
                            </a:lnTo>
                            <a:lnTo>
                              <a:pt x="5" y="266"/>
                            </a:lnTo>
                            <a:lnTo>
                              <a:pt x="2" y="252"/>
                            </a:lnTo>
                            <a:lnTo>
                              <a:pt x="1" y="236"/>
                            </a:lnTo>
                            <a:lnTo>
                              <a:pt x="0" y="224"/>
                            </a:lnTo>
                            <a:lnTo>
                              <a:pt x="2" y="210"/>
                            </a:lnTo>
                            <a:lnTo>
                              <a:pt x="5" y="201"/>
                            </a:lnTo>
                            <a:lnTo>
                              <a:pt x="9" y="187"/>
                            </a:lnTo>
                            <a:lnTo>
                              <a:pt x="12" y="176"/>
                            </a:lnTo>
                            <a:lnTo>
                              <a:pt x="11" y="165"/>
                            </a:lnTo>
                            <a:lnTo>
                              <a:pt x="9" y="153"/>
                            </a:lnTo>
                            <a:lnTo>
                              <a:pt x="10" y="142"/>
                            </a:lnTo>
                            <a:lnTo>
                              <a:pt x="8" y="134"/>
                            </a:lnTo>
                            <a:lnTo>
                              <a:pt x="10" y="127"/>
                            </a:lnTo>
                            <a:lnTo>
                              <a:pt x="14" y="121"/>
                            </a:lnTo>
                            <a:lnTo>
                              <a:pt x="24" y="112"/>
                            </a:lnTo>
                            <a:lnTo>
                              <a:pt x="30" y="103"/>
                            </a:lnTo>
                            <a:lnTo>
                              <a:pt x="36" y="92"/>
                            </a:lnTo>
                            <a:lnTo>
                              <a:pt x="43" y="82"/>
                            </a:lnTo>
                            <a:lnTo>
                              <a:pt x="50" y="72"/>
                            </a:lnTo>
                            <a:lnTo>
                              <a:pt x="60" y="62"/>
                            </a:lnTo>
                            <a:lnTo>
                              <a:pt x="69" y="52"/>
                            </a:lnTo>
                            <a:lnTo>
                              <a:pt x="78" y="43"/>
                            </a:lnTo>
                            <a:lnTo>
                              <a:pt x="87" y="35"/>
                            </a:lnTo>
                            <a:lnTo>
                              <a:pt x="96" y="27"/>
                            </a:lnTo>
                            <a:lnTo>
                              <a:pt x="107" y="16"/>
                            </a:lnTo>
                            <a:lnTo>
                              <a:pt x="150" y="0"/>
                            </a:lnTo>
                            <a:lnTo>
                              <a:pt x="201" y="13"/>
                            </a:lnTo>
                            <a:lnTo>
                              <a:pt x="209" y="54"/>
                            </a:lnTo>
                            <a:lnTo>
                              <a:pt x="208" y="82"/>
                            </a:lnTo>
                          </a:path>
                        </a:pathLst>
                      </a:custGeom>
                      <a:solidFill>
                        <a:srgbClr val="FFE0C0"/>
                      </a:solidFill>
                      <a:ln w="12700" cap="rnd" cmpd="sng">
                        <a:solidFill>
                          <a:srgbClr val="804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669" name="Freeform 75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903" y="2793"/>
                        <a:ext cx="127" cy="99"/>
                      </a:xfrm>
                      <a:custGeom>
                        <a:avLst/>
                        <a:gdLst>
                          <a:gd name="T0" fmla="*/ 9 w 127"/>
                          <a:gd name="T1" fmla="*/ 81 h 99"/>
                          <a:gd name="T2" fmla="*/ 22 w 127"/>
                          <a:gd name="T3" fmla="*/ 75 h 99"/>
                          <a:gd name="T4" fmla="*/ 38 w 127"/>
                          <a:gd name="T5" fmla="*/ 70 h 99"/>
                          <a:gd name="T6" fmla="*/ 63 w 127"/>
                          <a:gd name="T7" fmla="*/ 63 h 99"/>
                          <a:gd name="T8" fmla="*/ 87 w 127"/>
                          <a:gd name="T9" fmla="*/ 52 h 99"/>
                          <a:gd name="T10" fmla="*/ 109 w 127"/>
                          <a:gd name="T11" fmla="*/ 37 h 99"/>
                          <a:gd name="T12" fmla="*/ 112 w 127"/>
                          <a:gd name="T13" fmla="*/ 33 h 99"/>
                          <a:gd name="T14" fmla="*/ 111 w 127"/>
                          <a:gd name="T15" fmla="*/ 24 h 99"/>
                          <a:gd name="T16" fmla="*/ 103 w 127"/>
                          <a:gd name="T17" fmla="*/ 8 h 99"/>
                          <a:gd name="T18" fmla="*/ 97 w 127"/>
                          <a:gd name="T19" fmla="*/ 0 h 99"/>
                          <a:gd name="T20" fmla="*/ 126 w 127"/>
                          <a:gd name="T21" fmla="*/ 2 h 99"/>
                          <a:gd name="T22" fmla="*/ 122 w 127"/>
                          <a:gd name="T23" fmla="*/ 27 h 99"/>
                          <a:gd name="T24" fmla="*/ 121 w 127"/>
                          <a:gd name="T25" fmla="*/ 38 h 99"/>
                          <a:gd name="T26" fmla="*/ 114 w 127"/>
                          <a:gd name="T27" fmla="*/ 42 h 99"/>
                          <a:gd name="T28" fmla="*/ 107 w 127"/>
                          <a:gd name="T29" fmla="*/ 47 h 99"/>
                          <a:gd name="T30" fmla="*/ 95 w 127"/>
                          <a:gd name="T31" fmla="*/ 53 h 99"/>
                          <a:gd name="T32" fmla="*/ 83 w 127"/>
                          <a:gd name="T33" fmla="*/ 57 h 99"/>
                          <a:gd name="T34" fmla="*/ 67 w 127"/>
                          <a:gd name="T35" fmla="*/ 65 h 99"/>
                          <a:gd name="T36" fmla="*/ 49 w 127"/>
                          <a:gd name="T37" fmla="*/ 72 h 99"/>
                          <a:gd name="T38" fmla="*/ 42 w 127"/>
                          <a:gd name="T39" fmla="*/ 75 h 99"/>
                          <a:gd name="T40" fmla="*/ 31 w 127"/>
                          <a:gd name="T41" fmla="*/ 77 h 99"/>
                          <a:gd name="T42" fmla="*/ 18 w 127"/>
                          <a:gd name="T43" fmla="*/ 83 h 99"/>
                          <a:gd name="T44" fmla="*/ 9 w 127"/>
                          <a:gd name="T45" fmla="*/ 89 h 99"/>
                          <a:gd name="T46" fmla="*/ 0 w 127"/>
                          <a:gd name="T47" fmla="*/ 98 h 99"/>
                          <a:gd name="T48" fmla="*/ 9 w 127"/>
                          <a:gd name="T49" fmla="*/ 81 h 99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</a:cxnLst>
                        <a:rect l="0" t="0" r="r" b="b"/>
                        <a:pathLst>
                          <a:path w="127" h="99">
                            <a:moveTo>
                              <a:pt x="9" y="81"/>
                            </a:moveTo>
                            <a:lnTo>
                              <a:pt x="22" y="75"/>
                            </a:lnTo>
                            <a:lnTo>
                              <a:pt x="38" y="70"/>
                            </a:lnTo>
                            <a:lnTo>
                              <a:pt x="63" y="63"/>
                            </a:lnTo>
                            <a:lnTo>
                              <a:pt x="87" y="52"/>
                            </a:lnTo>
                            <a:lnTo>
                              <a:pt x="109" y="37"/>
                            </a:lnTo>
                            <a:lnTo>
                              <a:pt x="112" y="33"/>
                            </a:lnTo>
                            <a:lnTo>
                              <a:pt x="111" y="24"/>
                            </a:lnTo>
                            <a:lnTo>
                              <a:pt x="103" y="8"/>
                            </a:lnTo>
                            <a:lnTo>
                              <a:pt x="97" y="0"/>
                            </a:lnTo>
                            <a:lnTo>
                              <a:pt x="126" y="2"/>
                            </a:lnTo>
                            <a:lnTo>
                              <a:pt x="122" y="27"/>
                            </a:lnTo>
                            <a:lnTo>
                              <a:pt x="121" y="38"/>
                            </a:lnTo>
                            <a:lnTo>
                              <a:pt x="114" y="42"/>
                            </a:lnTo>
                            <a:lnTo>
                              <a:pt x="107" y="47"/>
                            </a:lnTo>
                            <a:lnTo>
                              <a:pt x="95" y="53"/>
                            </a:lnTo>
                            <a:lnTo>
                              <a:pt x="83" y="57"/>
                            </a:lnTo>
                            <a:lnTo>
                              <a:pt x="67" y="65"/>
                            </a:lnTo>
                            <a:lnTo>
                              <a:pt x="49" y="72"/>
                            </a:lnTo>
                            <a:lnTo>
                              <a:pt x="42" y="75"/>
                            </a:lnTo>
                            <a:lnTo>
                              <a:pt x="31" y="77"/>
                            </a:lnTo>
                            <a:lnTo>
                              <a:pt x="18" y="83"/>
                            </a:lnTo>
                            <a:lnTo>
                              <a:pt x="9" y="89"/>
                            </a:lnTo>
                            <a:lnTo>
                              <a:pt x="0" y="98"/>
                            </a:lnTo>
                            <a:lnTo>
                              <a:pt x="9" y="81"/>
                            </a:lnTo>
                          </a:path>
                        </a:pathLst>
                      </a:custGeom>
                      <a:solidFill>
                        <a:srgbClr val="8040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670" name="Freeform 75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872" y="2958"/>
                        <a:ext cx="12" cy="54"/>
                      </a:xfrm>
                      <a:custGeom>
                        <a:avLst/>
                        <a:gdLst>
                          <a:gd name="T0" fmla="*/ 9 w 12"/>
                          <a:gd name="T1" fmla="*/ 0 h 54"/>
                          <a:gd name="T2" fmla="*/ 8 w 12"/>
                          <a:gd name="T3" fmla="*/ 14 h 54"/>
                          <a:gd name="T4" fmla="*/ 6 w 12"/>
                          <a:gd name="T5" fmla="*/ 34 h 54"/>
                          <a:gd name="T6" fmla="*/ 0 w 12"/>
                          <a:gd name="T7" fmla="*/ 53 h 54"/>
                          <a:gd name="T8" fmla="*/ 8 w 12"/>
                          <a:gd name="T9" fmla="*/ 53 h 54"/>
                          <a:gd name="T10" fmla="*/ 9 w 12"/>
                          <a:gd name="T11" fmla="*/ 45 h 54"/>
                          <a:gd name="T12" fmla="*/ 11 w 12"/>
                          <a:gd name="T13" fmla="*/ 30 h 54"/>
                          <a:gd name="T14" fmla="*/ 11 w 12"/>
                          <a:gd name="T15" fmla="*/ 18 h 54"/>
                          <a:gd name="T16" fmla="*/ 9 w 12"/>
                          <a:gd name="T17" fmla="*/ 0 h 5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</a:cxnLst>
                        <a:rect l="0" t="0" r="r" b="b"/>
                        <a:pathLst>
                          <a:path w="12" h="54">
                            <a:moveTo>
                              <a:pt x="9" y="0"/>
                            </a:moveTo>
                            <a:lnTo>
                              <a:pt x="8" y="14"/>
                            </a:lnTo>
                            <a:lnTo>
                              <a:pt x="6" y="34"/>
                            </a:lnTo>
                            <a:lnTo>
                              <a:pt x="0" y="53"/>
                            </a:lnTo>
                            <a:lnTo>
                              <a:pt x="8" y="53"/>
                            </a:lnTo>
                            <a:lnTo>
                              <a:pt x="9" y="45"/>
                            </a:lnTo>
                            <a:lnTo>
                              <a:pt x="11" y="30"/>
                            </a:lnTo>
                            <a:lnTo>
                              <a:pt x="11" y="18"/>
                            </a:lnTo>
                            <a:lnTo>
                              <a:pt x="9" y="0"/>
                            </a:lnTo>
                          </a:path>
                        </a:pathLst>
                      </a:custGeom>
                      <a:solidFill>
                        <a:srgbClr val="8040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671" name="Freeform 75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861" y="2852"/>
                        <a:ext cx="70" cy="11"/>
                      </a:xfrm>
                      <a:custGeom>
                        <a:avLst/>
                        <a:gdLst>
                          <a:gd name="T0" fmla="*/ 0 w 70"/>
                          <a:gd name="T1" fmla="*/ 8 h 11"/>
                          <a:gd name="T2" fmla="*/ 19 w 70"/>
                          <a:gd name="T3" fmla="*/ 8 h 11"/>
                          <a:gd name="T4" fmla="*/ 28 w 70"/>
                          <a:gd name="T5" fmla="*/ 6 h 11"/>
                          <a:gd name="T6" fmla="*/ 49 w 70"/>
                          <a:gd name="T7" fmla="*/ 5 h 11"/>
                          <a:gd name="T8" fmla="*/ 69 w 70"/>
                          <a:gd name="T9" fmla="*/ 0 h 11"/>
                          <a:gd name="T10" fmla="*/ 49 w 70"/>
                          <a:gd name="T11" fmla="*/ 6 h 11"/>
                          <a:gd name="T12" fmla="*/ 42 w 70"/>
                          <a:gd name="T13" fmla="*/ 9 h 11"/>
                          <a:gd name="T14" fmla="*/ 29 w 70"/>
                          <a:gd name="T15" fmla="*/ 10 h 11"/>
                          <a:gd name="T16" fmla="*/ 14 w 70"/>
                          <a:gd name="T17" fmla="*/ 10 h 11"/>
                          <a:gd name="T18" fmla="*/ 0 w 70"/>
                          <a:gd name="T19" fmla="*/ 8 h 11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</a:cxnLst>
                        <a:rect l="0" t="0" r="r" b="b"/>
                        <a:pathLst>
                          <a:path w="70" h="11">
                            <a:moveTo>
                              <a:pt x="0" y="8"/>
                            </a:moveTo>
                            <a:lnTo>
                              <a:pt x="19" y="8"/>
                            </a:lnTo>
                            <a:lnTo>
                              <a:pt x="28" y="6"/>
                            </a:lnTo>
                            <a:lnTo>
                              <a:pt x="49" y="5"/>
                            </a:lnTo>
                            <a:lnTo>
                              <a:pt x="69" y="0"/>
                            </a:lnTo>
                            <a:lnTo>
                              <a:pt x="49" y="6"/>
                            </a:lnTo>
                            <a:lnTo>
                              <a:pt x="42" y="9"/>
                            </a:lnTo>
                            <a:lnTo>
                              <a:pt x="29" y="10"/>
                            </a:lnTo>
                            <a:lnTo>
                              <a:pt x="14" y="10"/>
                            </a:lnTo>
                            <a:lnTo>
                              <a:pt x="0" y="8"/>
                            </a:lnTo>
                          </a:path>
                        </a:pathLst>
                      </a:custGeom>
                      <a:solidFill>
                        <a:srgbClr val="8040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672" name="Freeform 76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843" y="2890"/>
                        <a:ext cx="2" cy="26"/>
                      </a:xfrm>
                      <a:custGeom>
                        <a:avLst/>
                        <a:gdLst>
                          <a:gd name="T0" fmla="*/ 0 w 2"/>
                          <a:gd name="T1" fmla="*/ 0 h 26"/>
                          <a:gd name="T2" fmla="*/ 0 w 2"/>
                          <a:gd name="T3" fmla="*/ 2 h 26"/>
                          <a:gd name="T4" fmla="*/ 0 w 2"/>
                          <a:gd name="T5" fmla="*/ 7 h 26"/>
                          <a:gd name="T6" fmla="*/ 0 w 2"/>
                          <a:gd name="T7" fmla="*/ 13 h 26"/>
                          <a:gd name="T8" fmla="*/ 0 w 2"/>
                          <a:gd name="T9" fmla="*/ 18 h 26"/>
                          <a:gd name="T10" fmla="*/ 0 w 2"/>
                          <a:gd name="T11" fmla="*/ 25 h 26"/>
                          <a:gd name="T12" fmla="*/ 0 w 2"/>
                          <a:gd name="T13" fmla="*/ 19 h 26"/>
                          <a:gd name="T14" fmla="*/ 1 w 2"/>
                          <a:gd name="T15" fmla="*/ 16 h 26"/>
                          <a:gd name="T16" fmla="*/ 1 w 2"/>
                          <a:gd name="T17" fmla="*/ 8 h 26"/>
                          <a:gd name="T18" fmla="*/ 0 w 2"/>
                          <a:gd name="T19" fmla="*/ 0 h 2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</a:cxnLst>
                        <a:rect l="0" t="0" r="r" b="b"/>
                        <a:pathLst>
                          <a:path w="2" h="26">
                            <a:moveTo>
                              <a:pt x="0" y="0"/>
                            </a:moveTo>
                            <a:lnTo>
                              <a:pt x="0" y="2"/>
                            </a:lnTo>
                            <a:lnTo>
                              <a:pt x="0" y="7"/>
                            </a:lnTo>
                            <a:lnTo>
                              <a:pt x="0" y="13"/>
                            </a:lnTo>
                            <a:lnTo>
                              <a:pt x="0" y="18"/>
                            </a:lnTo>
                            <a:lnTo>
                              <a:pt x="0" y="25"/>
                            </a:lnTo>
                            <a:lnTo>
                              <a:pt x="0" y="19"/>
                            </a:lnTo>
                            <a:lnTo>
                              <a:pt x="1" y="16"/>
                            </a:lnTo>
                            <a:lnTo>
                              <a:pt x="1" y="8"/>
                            </a:lnTo>
                            <a:lnTo>
                              <a:pt x="0" y="0"/>
                            </a:lnTo>
                          </a:path>
                        </a:pathLst>
                      </a:custGeom>
                      <a:solidFill>
                        <a:srgbClr val="8040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673" name="Freeform 76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967" y="2796"/>
                        <a:ext cx="43" cy="35"/>
                      </a:xfrm>
                      <a:custGeom>
                        <a:avLst/>
                        <a:gdLst>
                          <a:gd name="T0" fmla="*/ 38 w 43"/>
                          <a:gd name="T1" fmla="*/ 0 h 35"/>
                          <a:gd name="T2" fmla="*/ 23 w 43"/>
                          <a:gd name="T3" fmla="*/ 15 h 35"/>
                          <a:gd name="T4" fmla="*/ 9 w 43"/>
                          <a:gd name="T5" fmla="*/ 27 h 35"/>
                          <a:gd name="T6" fmla="*/ 0 w 43"/>
                          <a:gd name="T7" fmla="*/ 34 h 35"/>
                          <a:gd name="T8" fmla="*/ 12 w 43"/>
                          <a:gd name="T9" fmla="*/ 30 h 35"/>
                          <a:gd name="T10" fmla="*/ 24 w 43"/>
                          <a:gd name="T11" fmla="*/ 21 h 35"/>
                          <a:gd name="T12" fmla="*/ 42 w 43"/>
                          <a:gd name="T13" fmla="*/ 7 h 35"/>
                          <a:gd name="T14" fmla="*/ 38 w 43"/>
                          <a:gd name="T15" fmla="*/ 0 h 35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</a:cxnLst>
                        <a:rect l="0" t="0" r="r" b="b"/>
                        <a:pathLst>
                          <a:path w="43" h="35">
                            <a:moveTo>
                              <a:pt x="38" y="0"/>
                            </a:moveTo>
                            <a:lnTo>
                              <a:pt x="23" y="15"/>
                            </a:lnTo>
                            <a:lnTo>
                              <a:pt x="9" y="27"/>
                            </a:lnTo>
                            <a:lnTo>
                              <a:pt x="0" y="34"/>
                            </a:lnTo>
                            <a:lnTo>
                              <a:pt x="12" y="30"/>
                            </a:lnTo>
                            <a:lnTo>
                              <a:pt x="24" y="21"/>
                            </a:lnTo>
                            <a:lnTo>
                              <a:pt x="42" y="7"/>
                            </a:lnTo>
                            <a:lnTo>
                              <a:pt x="38" y="0"/>
                            </a:lnTo>
                          </a:path>
                        </a:pathLst>
                      </a:custGeom>
                      <a:solidFill>
                        <a:srgbClr val="8040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674" name="Freeform 76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891" y="2879"/>
                        <a:ext cx="14" cy="41"/>
                      </a:xfrm>
                      <a:custGeom>
                        <a:avLst/>
                        <a:gdLst>
                          <a:gd name="T0" fmla="*/ 13 w 14"/>
                          <a:gd name="T1" fmla="*/ 0 h 41"/>
                          <a:gd name="T2" fmla="*/ 2 w 14"/>
                          <a:gd name="T3" fmla="*/ 9 h 41"/>
                          <a:gd name="T4" fmla="*/ 0 w 14"/>
                          <a:gd name="T5" fmla="*/ 13 h 41"/>
                          <a:gd name="T6" fmla="*/ 0 w 14"/>
                          <a:gd name="T7" fmla="*/ 20 h 41"/>
                          <a:gd name="T8" fmla="*/ 2 w 14"/>
                          <a:gd name="T9" fmla="*/ 26 h 41"/>
                          <a:gd name="T10" fmla="*/ 4 w 14"/>
                          <a:gd name="T11" fmla="*/ 34 h 41"/>
                          <a:gd name="T12" fmla="*/ 4 w 14"/>
                          <a:gd name="T13" fmla="*/ 40 h 41"/>
                          <a:gd name="T14" fmla="*/ 4 w 14"/>
                          <a:gd name="T15" fmla="*/ 29 h 41"/>
                          <a:gd name="T16" fmla="*/ 4 w 14"/>
                          <a:gd name="T17" fmla="*/ 22 h 41"/>
                          <a:gd name="T18" fmla="*/ 4 w 14"/>
                          <a:gd name="T19" fmla="*/ 14 h 41"/>
                          <a:gd name="T20" fmla="*/ 7 w 14"/>
                          <a:gd name="T21" fmla="*/ 9 h 41"/>
                          <a:gd name="T22" fmla="*/ 13 w 14"/>
                          <a:gd name="T23" fmla="*/ 0 h 41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</a:cxnLst>
                        <a:rect l="0" t="0" r="r" b="b"/>
                        <a:pathLst>
                          <a:path w="14" h="41">
                            <a:moveTo>
                              <a:pt x="13" y="0"/>
                            </a:moveTo>
                            <a:lnTo>
                              <a:pt x="2" y="9"/>
                            </a:lnTo>
                            <a:lnTo>
                              <a:pt x="0" y="13"/>
                            </a:lnTo>
                            <a:lnTo>
                              <a:pt x="0" y="20"/>
                            </a:lnTo>
                            <a:lnTo>
                              <a:pt x="2" y="26"/>
                            </a:lnTo>
                            <a:lnTo>
                              <a:pt x="4" y="34"/>
                            </a:lnTo>
                            <a:lnTo>
                              <a:pt x="4" y="40"/>
                            </a:lnTo>
                            <a:lnTo>
                              <a:pt x="4" y="29"/>
                            </a:lnTo>
                            <a:lnTo>
                              <a:pt x="4" y="22"/>
                            </a:lnTo>
                            <a:lnTo>
                              <a:pt x="4" y="14"/>
                            </a:lnTo>
                            <a:lnTo>
                              <a:pt x="7" y="9"/>
                            </a:lnTo>
                            <a:lnTo>
                              <a:pt x="13" y="0"/>
                            </a:lnTo>
                          </a:path>
                        </a:pathLst>
                      </a:custGeom>
                      <a:solidFill>
                        <a:srgbClr val="8040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675" name="Freeform 76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825" y="2933"/>
                        <a:ext cx="8" cy="79"/>
                      </a:xfrm>
                      <a:custGeom>
                        <a:avLst/>
                        <a:gdLst>
                          <a:gd name="T0" fmla="*/ 4 w 8"/>
                          <a:gd name="T1" fmla="*/ 0 h 79"/>
                          <a:gd name="T2" fmla="*/ 7 w 8"/>
                          <a:gd name="T3" fmla="*/ 6 h 79"/>
                          <a:gd name="T4" fmla="*/ 4 w 8"/>
                          <a:gd name="T5" fmla="*/ 19 h 79"/>
                          <a:gd name="T6" fmla="*/ 2 w 8"/>
                          <a:gd name="T7" fmla="*/ 38 h 79"/>
                          <a:gd name="T8" fmla="*/ 2 w 8"/>
                          <a:gd name="T9" fmla="*/ 51 h 79"/>
                          <a:gd name="T10" fmla="*/ 3 w 8"/>
                          <a:gd name="T11" fmla="*/ 65 h 79"/>
                          <a:gd name="T12" fmla="*/ 4 w 8"/>
                          <a:gd name="T13" fmla="*/ 78 h 79"/>
                          <a:gd name="T14" fmla="*/ 1 w 8"/>
                          <a:gd name="T15" fmla="*/ 78 h 79"/>
                          <a:gd name="T16" fmla="*/ 0 w 8"/>
                          <a:gd name="T17" fmla="*/ 65 h 79"/>
                          <a:gd name="T18" fmla="*/ 0 w 8"/>
                          <a:gd name="T19" fmla="*/ 48 h 79"/>
                          <a:gd name="T20" fmla="*/ 1 w 8"/>
                          <a:gd name="T21" fmla="*/ 29 h 79"/>
                          <a:gd name="T22" fmla="*/ 4 w 8"/>
                          <a:gd name="T23" fmla="*/ 17 h 79"/>
                          <a:gd name="T24" fmla="*/ 4 w 8"/>
                          <a:gd name="T25" fmla="*/ 13 h 79"/>
                          <a:gd name="T26" fmla="*/ 4 w 8"/>
                          <a:gd name="T27" fmla="*/ 0 h 79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</a:cxnLst>
                        <a:rect l="0" t="0" r="r" b="b"/>
                        <a:pathLst>
                          <a:path w="8" h="79">
                            <a:moveTo>
                              <a:pt x="4" y="0"/>
                            </a:moveTo>
                            <a:lnTo>
                              <a:pt x="7" y="6"/>
                            </a:lnTo>
                            <a:lnTo>
                              <a:pt x="4" y="19"/>
                            </a:lnTo>
                            <a:lnTo>
                              <a:pt x="2" y="38"/>
                            </a:lnTo>
                            <a:lnTo>
                              <a:pt x="2" y="51"/>
                            </a:lnTo>
                            <a:lnTo>
                              <a:pt x="3" y="65"/>
                            </a:lnTo>
                            <a:lnTo>
                              <a:pt x="4" y="78"/>
                            </a:lnTo>
                            <a:lnTo>
                              <a:pt x="1" y="78"/>
                            </a:lnTo>
                            <a:lnTo>
                              <a:pt x="0" y="65"/>
                            </a:lnTo>
                            <a:lnTo>
                              <a:pt x="0" y="48"/>
                            </a:lnTo>
                            <a:lnTo>
                              <a:pt x="1" y="29"/>
                            </a:lnTo>
                            <a:lnTo>
                              <a:pt x="4" y="17"/>
                            </a:lnTo>
                            <a:lnTo>
                              <a:pt x="4" y="13"/>
                            </a:lnTo>
                            <a:lnTo>
                              <a:pt x="4" y="0"/>
                            </a:lnTo>
                          </a:path>
                        </a:pathLst>
                      </a:custGeom>
                      <a:solidFill>
                        <a:srgbClr val="8040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sp>
                  <p:nvSpPr>
                    <p:cNvPr id="167676" name="Freeform 764"/>
                    <p:cNvSpPr>
                      <a:spLocks/>
                    </p:cNvSpPr>
                    <p:nvPr/>
                  </p:nvSpPr>
                  <p:spPr bwMode="auto">
                    <a:xfrm>
                      <a:off x="4230" y="2882"/>
                      <a:ext cx="53" cy="52"/>
                    </a:xfrm>
                    <a:custGeom>
                      <a:avLst/>
                      <a:gdLst>
                        <a:gd name="T0" fmla="*/ 5 w 53"/>
                        <a:gd name="T1" fmla="*/ 0 h 52"/>
                        <a:gd name="T2" fmla="*/ 16 w 53"/>
                        <a:gd name="T3" fmla="*/ 7 h 52"/>
                        <a:gd name="T4" fmla="*/ 25 w 53"/>
                        <a:gd name="T5" fmla="*/ 11 h 52"/>
                        <a:gd name="T6" fmla="*/ 32 w 53"/>
                        <a:gd name="T7" fmla="*/ 13 h 52"/>
                        <a:gd name="T8" fmla="*/ 40 w 53"/>
                        <a:gd name="T9" fmla="*/ 15 h 52"/>
                        <a:gd name="T10" fmla="*/ 45 w 53"/>
                        <a:gd name="T11" fmla="*/ 16 h 52"/>
                        <a:gd name="T12" fmla="*/ 49 w 53"/>
                        <a:gd name="T13" fmla="*/ 20 h 52"/>
                        <a:gd name="T14" fmla="*/ 51 w 53"/>
                        <a:gd name="T15" fmla="*/ 26 h 52"/>
                        <a:gd name="T16" fmla="*/ 51 w 53"/>
                        <a:gd name="T17" fmla="*/ 31 h 52"/>
                        <a:gd name="T18" fmla="*/ 52 w 53"/>
                        <a:gd name="T19" fmla="*/ 38 h 52"/>
                        <a:gd name="T20" fmla="*/ 50 w 53"/>
                        <a:gd name="T21" fmla="*/ 46 h 52"/>
                        <a:gd name="T22" fmla="*/ 44 w 53"/>
                        <a:gd name="T23" fmla="*/ 51 h 52"/>
                        <a:gd name="T24" fmla="*/ 37 w 53"/>
                        <a:gd name="T25" fmla="*/ 51 h 52"/>
                        <a:gd name="T26" fmla="*/ 33 w 53"/>
                        <a:gd name="T27" fmla="*/ 48 h 52"/>
                        <a:gd name="T28" fmla="*/ 26 w 53"/>
                        <a:gd name="T29" fmla="*/ 45 h 52"/>
                        <a:gd name="T30" fmla="*/ 21 w 53"/>
                        <a:gd name="T31" fmla="*/ 42 h 52"/>
                        <a:gd name="T32" fmla="*/ 11 w 53"/>
                        <a:gd name="T33" fmla="*/ 39 h 52"/>
                        <a:gd name="T34" fmla="*/ 0 w 53"/>
                        <a:gd name="T35" fmla="*/ 38 h 52"/>
                        <a:gd name="T36" fmla="*/ 4 w 53"/>
                        <a:gd name="T37" fmla="*/ 29 h 52"/>
                        <a:gd name="T38" fmla="*/ 8 w 53"/>
                        <a:gd name="T39" fmla="*/ 20 h 52"/>
                        <a:gd name="T40" fmla="*/ 9 w 53"/>
                        <a:gd name="T41" fmla="*/ 15 h 52"/>
                        <a:gd name="T42" fmla="*/ 7 w 53"/>
                        <a:gd name="T43" fmla="*/ 7 h 52"/>
                        <a:gd name="T44" fmla="*/ 5 w 53"/>
                        <a:gd name="T45" fmla="*/ 0 h 5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</a:cxnLst>
                      <a:rect l="0" t="0" r="r" b="b"/>
                      <a:pathLst>
                        <a:path w="53" h="52">
                          <a:moveTo>
                            <a:pt x="5" y="0"/>
                          </a:moveTo>
                          <a:lnTo>
                            <a:pt x="16" y="7"/>
                          </a:lnTo>
                          <a:lnTo>
                            <a:pt x="25" y="11"/>
                          </a:lnTo>
                          <a:lnTo>
                            <a:pt x="32" y="13"/>
                          </a:lnTo>
                          <a:lnTo>
                            <a:pt x="40" y="15"/>
                          </a:lnTo>
                          <a:lnTo>
                            <a:pt x="45" y="16"/>
                          </a:lnTo>
                          <a:lnTo>
                            <a:pt x="49" y="20"/>
                          </a:lnTo>
                          <a:lnTo>
                            <a:pt x="51" y="26"/>
                          </a:lnTo>
                          <a:lnTo>
                            <a:pt x="51" y="31"/>
                          </a:lnTo>
                          <a:lnTo>
                            <a:pt x="52" y="38"/>
                          </a:lnTo>
                          <a:lnTo>
                            <a:pt x="50" y="46"/>
                          </a:lnTo>
                          <a:lnTo>
                            <a:pt x="44" y="51"/>
                          </a:lnTo>
                          <a:lnTo>
                            <a:pt x="37" y="51"/>
                          </a:lnTo>
                          <a:lnTo>
                            <a:pt x="33" y="48"/>
                          </a:lnTo>
                          <a:lnTo>
                            <a:pt x="26" y="45"/>
                          </a:lnTo>
                          <a:lnTo>
                            <a:pt x="21" y="42"/>
                          </a:lnTo>
                          <a:lnTo>
                            <a:pt x="11" y="39"/>
                          </a:lnTo>
                          <a:lnTo>
                            <a:pt x="0" y="38"/>
                          </a:lnTo>
                          <a:lnTo>
                            <a:pt x="4" y="29"/>
                          </a:lnTo>
                          <a:lnTo>
                            <a:pt x="8" y="20"/>
                          </a:lnTo>
                          <a:lnTo>
                            <a:pt x="9" y="15"/>
                          </a:lnTo>
                          <a:lnTo>
                            <a:pt x="7" y="7"/>
                          </a:lnTo>
                          <a:lnTo>
                            <a:pt x="5" y="0"/>
                          </a:lnTo>
                        </a:path>
                      </a:pathLst>
                    </a:custGeom>
                    <a:solidFill>
                      <a:srgbClr val="E0E0E0"/>
                    </a:solidFill>
                    <a:ln w="12700" cap="rnd" cmpd="sng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grpSp>
                  <p:nvGrpSpPr>
                    <p:cNvPr id="167677" name="Group 76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814" y="3012"/>
                      <a:ext cx="77" cy="108"/>
                      <a:chOff x="3814" y="3012"/>
                      <a:chExt cx="77" cy="108"/>
                    </a:xfrm>
                  </p:grpSpPr>
                  <p:sp>
                    <p:nvSpPr>
                      <p:cNvPr id="167678" name="Freeform 76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814" y="3012"/>
                        <a:ext cx="77" cy="108"/>
                      </a:xfrm>
                      <a:custGeom>
                        <a:avLst/>
                        <a:gdLst>
                          <a:gd name="T0" fmla="*/ 11 w 77"/>
                          <a:gd name="T1" fmla="*/ 2 h 108"/>
                          <a:gd name="T2" fmla="*/ 13 w 77"/>
                          <a:gd name="T3" fmla="*/ 16 h 108"/>
                          <a:gd name="T4" fmla="*/ 11 w 77"/>
                          <a:gd name="T5" fmla="*/ 41 h 108"/>
                          <a:gd name="T6" fmla="*/ 11 w 77"/>
                          <a:gd name="T7" fmla="*/ 64 h 108"/>
                          <a:gd name="T8" fmla="*/ 7 w 77"/>
                          <a:gd name="T9" fmla="*/ 75 h 108"/>
                          <a:gd name="T10" fmla="*/ 0 w 77"/>
                          <a:gd name="T11" fmla="*/ 86 h 108"/>
                          <a:gd name="T12" fmla="*/ 19 w 77"/>
                          <a:gd name="T13" fmla="*/ 99 h 108"/>
                          <a:gd name="T14" fmla="*/ 32 w 77"/>
                          <a:gd name="T15" fmla="*/ 107 h 108"/>
                          <a:gd name="T16" fmla="*/ 51 w 77"/>
                          <a:gd name="T17" fmla="*/ 106 h 108"/>
                          <a:gd name="T18" fmla="*/ 62 w 77"/>
                          <a:gd name="T19" fmla="*/ 96 h 108"/>
                          <a:gd name="T20" fmla="*/ 67 w 77"/>
                          <a:gd name="T21" fmla="*/ 90 h 108"/>
                          <a:gd name="T22" fmla="*/ 64 w 77"/>
                          <a:gd name="T23" fmla="*/ 77 h 108"/>
                          <a:gd name="T24" fmla="*/ 65 w 77"/>
                          <a:gd name="T25" fmla="*/ 53 h 108"/>
                          <a:gd name="T26" fmla="*/ 68 w 77"/>
                          <a:gd name="T27" fmla="*/ 35 h 108"/>
                          <a:gd name="T28" fmla="*/ 70 w 77"/>
                          <a:gd name="T29" fmla="*/ 21 h 108"/>
                          <a:gd name="T30" fmla="*/ 76 w 77"/>
                          <a:gd name="T31" fmla="*/ 4 h 108"/>
                          <a:gd name="T32" fmla="*/ 57 w 77"/>
                          <a:gd name="T33" fmla="*/ 2 h 108"/>
                          <a:gd name="T34" fmla="*/ 37 w 77"/>
                          <a:gd name="T35" fmla="*/ 0 h 108"/>
                          <a:gd name="T36" fmla="*/ 11 w 77"/>
                          <a:gd name="T37" fmla="*/ 2 h 108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</a:cxnLst>
                        <a:rect l="0" t="0" r="r" b="b"/>
                        <a:pathLst>
                          <a:path w="77" h="108">
                            <a:moveTo>
                              <a:pt x="11" y="2"/>
                            </a:moveTo>
                            <a:lnTo>
                              <a:pt x="13" y="16"/>
                            </a:lnTo>
                            <a:lnTo>
                              <a:pt x="11" y="41"/>
                            </a:lnTo>
                            <a:lnTo>
                              <a:pt x="11" y="64"/>
                            </a:lnTo>
                            <a:lnTo>
                              <a:pt x="7" y="75"/>
                            </a:lnTo>
                            <a:lnTo>
                              <a:pt x="0" y="86"/>
                            </a:lnTo>
                            <a:lnTo>
                              <a:pt x="19" y="99"/>
                            </a:lnTo>
                            <a:lnTo>
                              <a:pt x="32" y="107"/>
                            </a:lnTo>
                            <a:lnTo>
                              <a:pt x="51" y="106"/>
                            </a:lnTo>
                            <a:lnTo>
                              <a:pt x="62" y="96"/>
                            </a:lnTo>
                            <a:lnTo>
                              <a:pt x="67" y="90"/>
                            </a:lnTo>
                            <a:lnTo>
                              <a:pt x="64" y="77"/>
                            </a:lnTo>
                            <a:lnTo>
                              <a:pt x="65" y="53"/>
                            </a:lnTo>
                            <a:lnTo>
                              <a:pt x="68" y="35"/>
                            </a:lnTo>
                            <a:lnTo>
                              <a:pt x="70" y="21"/>
                            </a:lnTo>
                            <a:lnTo>
                              <a:pt x="76" y="4"/>
                            </a:lnTo>
                            <a:lnTo>
                              <a:pt x="57" y="2"/>
                            </a:lnTo>
                            <a:lnTo>
                              <a:pt x="37" y="0"/>
                            </a:lnTo>
                            <a:lnTo>
                              <a:pt x="11" y="2"/>
                            </a:lnTo>
                          </a:path>
                        </a:pathLst>
                      </a:custGeom>
                      <a:solidFill>
                        <a:srgbClr val="E0E0E0"/>
                      </a:solidFill>
                      <a:ln w="12700" cap="rnd" cmpd="sng">
                        <a:solidFill>
                          <a:srgbClr val="C0C0C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679" name="Freeform 76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842" y="3092"/>
                        <a:ext cx="21" cy="17"/>
                      </a:xfrm>
                      <a:custGeom>
                        <a:avLst/>
                        <a:gdLst>
                          <a:gd name="T0" fmla="*/ 17 w 21"/>
                          <a:gd name="T1" fmla="*/ 0 h 17"/>
                          <a:gd name="T2" fmla="*/ 13 w 21"/>
                          <a:gd name="T3" fmla="*/ 7 h 17"/>
                          <a:gd name="T4" fmla="*/ 6 w 21"/>
                          <a:gd name="T5" fmla="*/ 14 h 17"/>
                          <a:gd name="T6" fmla="*/ 0 w 21"/>
                          <a:gd name="T7" fmla="*/ 16 h 17"/>
                          <a:gd name="T8" fmla="*/ 16 w 21"/>
                          <a:gd name="T9" fmla="*/ 15 h 17"/>
                          <a:gd name="T10" fmla="*/ 20 w 21"/>
                          <a:gd name="T11" fmla="*/ 9 h 17"/>
                          <a:gd name="T12" fmla="*/ 17 w 21"/>
                          <a:gd name="T13" fmla="*/ 0 h 1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</a:cxnLst>
                        <a:rect l="0" t="0" r="r" b="b"/>
                        <a:pathLst>
                          <a:path w="21" h="17">
                            <a:moveTo>
                              <a:pt x="17" y="0"/>
                            </a:moveTo>
                            <a:lnTo>
                              <a:pt x="13" y="7"/>
                            </a:lnTo>
                            <a:lnTo>
                              <a:pt x="6" y="14"/>
                            </a:lnTo>
                            <a:lnTo>
                              <a:pt x="0" y="16"/>
                            </a:lnTo>
                            <a:lnTo>
                              <a:pt x="16" y="15"/>
                            </a:lnTo>
                            <a:lnTo>
                              <a:pt x="20" y="9"/>
                            </a:lnTo>
                            <a:lnTo>
                              <a:pt x="17" y="0"/>
                            </a:lnTo>
                          </a:path>
                        </a:pathLst>
                      </a:custGeom>
                      <a:solidFill>
                        <a:srgbClr val="C0C0C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680" name="Group 76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703" y="3097"/>
                      <a:ext cx="194" cy="81"/>
                      <a:chOff x="3703" y="3097"/>
                      <a:chExt cx="194" cy="81"/>
                    </a:xfrm>
                  </p:grpSpPr>
                  <p:sp>
                    <p:nvSpPr>
                      <p:cNvPr id="167681" name="Freeform 76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703" y="3097"/>
                        <a:ext cx="194" cy="81"/>
                      </a:xfrm>
                      <a:custGeom>
                        <a:avLst/>
                        <a:gdLst>
                          <a:gd name="T0" fmla="*/ 110 w 194"/>
                          <a:gd name="T1" fmla="*/ 0 h 81"/>
                          <a:gd name="T2" fmla="*/ 100 w 194"/>
                          <a:gd name="T3" fmla="*/ 3 h 81"/>
                          <a:gd name="T4" fmla="*/ 99 w 194"/>
                          <a:gd name="T5" fmla="*/ 9 h 81"/>
                          <a:gd name="T6" fmla="*/ 81 w 194"/>
                          <a:gd name="T7" fmla="*/ 23 h 81"/>
                          <a:gd name="T8" fmla="*/ 66 w 194"/>
                          <a:gd name="T9" fmla="*/ 32 h 81"/>
                          <a:gd name="T10" fmla="*/ 51 w 194"/>
                          <a:gd name="T11" fmla="*/ 39 h 81"/>
                          <a:gd name="T12" fmla="*/ 37 w 194"/>
                          <a:gd name="T13" fmla="*/ 44 h 81"/>
                          <a:gd name="T14" fmla="*/ 18 w 194"/>
                          <a:gd name="T15" fmla="*/ 48 h 81"/>
                          <a:gd name="T16" fmla="*/ 5 w 194"/>
                          <a:gd name="T17" fmla="*/ 56 h 81"/>
                          <a:gd name="T18" fmla="*/ 1 w 194"/>
                          <a:gd name="T19" fmla="*/ 61 h 81"/>
                          <a:gd name="T20" fmla="*/ 2 w 194"/>
                          <a:gd name="T21" fmla="*/ 66 h 81"/>
                          <a:gd name="T22" fmla="*/ 0 w 194"/>
                          <a:gd name="T23" fmla="*/ 70 h 81"/>
                          <a:gd name="T24" fmla="*/ 2 w 194"/>
                          <a:gd name="T25" fmla="*/ 75 h 81"/>
                          <a:gd name="T26" fmla="*/ 12 w 194"/>
                          <a:gd name="T27" fmla="*/ 77 h 81"/>
                          <a:gd name="T28" fmla="*/ 48 w 194"/>
                          <a:gd name="T29" fmla="*/ 79 h 81"/>
                          <a:gd name="T30" fmla="*/ 77 w 194"/>
                          <a:gd name="T31" fmla="*/ 80 h 81"/>
                          <a:gd name="T32" fmla="*/ 116 w 194"/>
                          <a:gd name="T33" fmla="*/ 77 h 81"/>
                          <a:gd name="T34" fmla="*/ 147 w 194"/>
                          <a:gd name="T35" fmla="*/ 75 h 81"/>
                          <a:gd name="T36" fmla="*/ 171 w 194"/>
                          <a:gd name="T37" fmla="*/ 76 h 81"/>
                          <a:gd name="T38" fmla="*/ 182 w 194"/>
                          <a:gd name="T39" fmla="*/ 74 h 81"/>
                          <a:gd name="T40" fmla="*/ 188 w 194"/>
                          <a:gd name="T41" fmla="*/ 68 h 81"/>
                          <a:gd name="T42" fmla="*/ 185 w 194"/>
                          <a:gd name="T43" fmla="*/ 63 h 81"/>
                          <a:gd name="T44" fmla="*/ 192 w 194"/>
                          <a:gd name="T45" fmla="*/ 48 h 81"/>
                          <a:gd name="T46" fmla="*/ 193 w 194"/>
                          <a:gd name="T47" fmla="*/ 38 h 81"/>
                          <a:gd name="T48" fmla="*/ 192 w 194"/>
                          <a:gd name="T49" fmla="*/ 29 h 81"/>
                          <a:gd name="T50" fmla="*/ 189 w 194"/>
                          <a:gd name="T51" fmla="*/ 18 h 81"/>
                          <a:gd name="T52" fmla="*/ 184 w 194"/>
                          <a:gd name="T53" fmla="*/ 11 h 81"/>
                          <a:gd name="T54" fmla="*/ 186 w 194"/>
                          <a:gd name="T55" fmla="*/ 5 h 81"/>
                          <a:gd name="T56" fmla="*/ 180 w 194"/>
                          <a:gd name="T57" fmla="*/ 4 h 81"/>
                          <a:gd name="T58" fmla="*/ 169 w 194"/>
                          <a:gd name="T59" fmla="*/ 17 h 81"/>
                          <a:gd name="T60" fmla="*/ 162 w 194"/>
                          <a:gd name="T61" fmla="*/ 23 h 81"/>
                          <a:gd name="T62" fmla="*/ 144 w 194"/>
                          <a:gd name="T63" fmla="*/ 23 h 81"/>
                          <a:gd name="T64" fmla="*/ 133 w 194"/>
                          <a:gd name="T65" fmla="*/ 17 h 81"/>
                          <a:gd name="T66" fmla="*/ 120 w 194"/>
                          <a:gd name="T67" fmla="*/ 8 h 81"/>
                          <a:gd name="T68" fmla="*/ 110 w 194"/>
                          <a:gd name="T69" fmla="*/ 0 h 81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</a:cxnLst>
                        <a:rect l="0" t="0" r="r" b="b"/>
                        <a:pathLst>
                          <a:path w="194" h="81">
                            <a:moveTo>
                              <a:pt x="110" y="0"/>
                            </a:moveTo>
                            <a:lnTo>
                              <a:pt x="100" y="3"/>
                            </a:lnTo>
                            <a:lnTo>
                              <a:pt x="99" y="9"/>
                            </a:lnTo>
                            <a:lnTo>
                              <a:pt x="81" y="23"/>
                            </a:lnTo>
                            <a:lnTo>
                              <a:pt x="66" y="32"/>
                            </a:lnTo>
                            <a:lnTo>
                              <a:pt x="51" y="39"/>
                            </a:lnTo>
                            <a:lnTo>
                              <a:pt x="37" y="44"/>
                            </a:lnTo>
                            <a:lnTo>
                              <a:pt x="18" y="48"/>
                            </a:lnTo>
                            <a:lnTo>
                              <a:pt x="5" y="56"/>
                            </a:lnTo>
                            <a:lnTo>
                              <a:pt x="1" y="61"/>
                            </a:lnTo>
                            <a:lnTo>
                              <a:pt x="2" y="66"/>
                            </a:lnTo>
                            <a:lnTo>
                              <a:pt x="0" y="70"/>
                            </a:lnTo>
                            <a:lnTo>
                              <a:pt x="2" y="75"/>
                            </a:lnTo>
                            <a:lnTo>
                              <a:pt x="12" y="77"/>
                            </a:lnTo>
                            <a:lnTo>
                              <a:pt x="48" y="79"/>
                            </a:lnTo>
                            <a:lnTo>
                              <a:pt x="77" y="80"/>
                            </a:lnTo>
                            <a:lnTo>
                              <a:pt x="116" y="77"/>
                            </a:lnTo>
                            <a:lnTo>
                              <a:pt x="147" y="75"/>
                            </a:lnTo>
                            <a:lnTo>
                              <a:pt x="171" y="76"/>
                            </a:lnTo>
                            <a:lnTo>
                              <a:pt x="182" y="74"/>
                            </a:lnTo>
                            <a:lnTo>
                              <a:pt x="188" y="68"/>
                            </a:lnTo>
                            <a:lnTo>
                              <a:pt x="185" y="63"/>
                            </a:lnTo>
                            <a:lnTo>
                              <a:pt x="192" y="48"/>
                            </a:lnTo>
                            <a:lnTo>
                              <a:pt x="193" y="38"/>
                            </a:lnTo>
                            <a:lnTo>
                              <a:pt x="192" y="29"/>
                            </a:lnTo>
                            <a:lnTo>
                              <a:pt x="189" y="18"/>
                            </a:lnTo>
                            <a:lnTo>
                              <a:pt x="184" y="11"/>
                            </a:lnTo>
                            <a:lnTo>
                              <a:pt x="186" y="5"/>
                            </a:lnTo>
                            <a:lnTo>
                              <a:pt x="180" y="4"/>
                            </a:lnTo>
                            <a:lnTo>
                              <a:pt x="169" y="17"/>
                            </a:lnTo>
                            <a:lnTo>
                              <a:pt x="162" y="23"/>
                            </a:lnTo>
                            <a:lnTo>
                              <a:pt x="144" y="23"/>
                            </a:lnTo>
                            <a:lnTo>
                              <a:pt x="133" y="17"/>
                            </a:lnTo>
                            <a:lnTo>
                              <a:pt x="120" y="8"/>
                            </a:lnTo>
                            <a:lnTo>
                              <a:pt x="110" y="0"/>
                            </a:lnTo>
                          </a:path>
                        </a:pathLst>
                      </a:custGeom>
                      <a:solidFill>
                        <a:srgbClr val="C0FFFF"/>
                      </a:solidFill>
                      <a:ln w="12700" cap="rnd" cmpd="sng">
                        <a:solidFill>
                          <a:srgbClr val="00808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682" name="Freeform 77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745" y="3115"/>
                        <a:ext cx="65" cy="32"/>
                      </a:xfrm>
                      <a:custGeom>
                        <a:avLst/>
                        <a:gdLst>
                          <a:gd name="T0" fmla="*/ 49 w 65"/>
                          <a:gd name="T1" fmla="*/ 0 h 32"/>
                          <a:gd name="T2" fmla="*/ 55 w 65"/>
                          <a:gd name="T3" fmla="*/ 7 h 32"/>
                          <a:gd name="T4" fmla="*/ 46 w 65"/>
                          <a:gd name="T5" fmla="*/ 14 h 32"/>
                          <a:gd name="T6" fmla="*/ 42 w 65"/>
                          <a:gd name="T7" fmla="*/ 7 h 32"/>
                          <a:gd name="T8" fmla="*/ 38 w 65"/>
                          <a:gd name="T9" fmla="*/ 9 h 32"/>
                          <a:gd name="T10" fmla="*/ 44 w 65"/>
                          <a:gd name="T11" fmla="*/ 14 h 32"/>
                          <a:gd name="T12" fmla="*/ 32 w 65"/>
                          <a:gd name="T13" fmla="*/ 19 h 32"/>
                          <a:gd name="T14" fmla="*/ 28 w 65"/>
                          <a:gd name="T15" fmla="*/ 12 h 32"/>
                          <a:gd name="T16" fmla="*/ 23 w 65"/>
                          <a:gd name="T17" fmla="*/ 15 h 32"/>
                          <a:gd name="T18" fmla="*/ 28 w 65"/>
                          <a:gd name="T19" fmla="*/ 19 h 32"/>
                          <a:gd name="T20" fmla="*/ 19 w 65"/>
                          <a:gd name="T21" fmla="*/ 24 h 32"/>
                          <a:gd name="T22" fmla="*/ 11 w 65"/>
                          <a:gd name="T23" fmla="*/ 25 h 32"/>
                          <a:gd name="T24" fmla="*/ 9 w 65"/>
                          <a:gd name="T25" fmla="*/ 21 h 32"/>
                          <a:gd name="T26" fmla="*/ 0 w 65"/>
                          <a:gd name="T27" fmla="*/ 25 h 32"/>
                          <a:gd name="T28" fmla="*/ 8 w 65"/>
                          <a:gd name="T29" fmla="*/ 27 h 32"/>
                          <a:gd name="T30" fmla="*/ 2 w 65"/>
                          <a:gd name="T31" fmla="*/ 29 h 32"/>
                          <a:gd name="T32" fmla="*/ 6 w 65"/>
                          <a:gd name="T33" fmla="*/ 31 h 32"/>
                          <a:gd name="T34" fmla="*/ 17 w 65"/>
                          <a:gd name="T35" fmla="*/ 28 h 32"/>
                          <a:gd name="T36" fmla="*/ 30 w 65"/>
                          <a:gd name="T37" fmla="*/ 23 h 32"/>
                          <a:gd name="T38" fmla="*/ 50 w 65"/>
                          <a:gd name="T39" fmla="*/ 14 h 32"/>
                          <a:gd name="T40" fmla="*/ 64 w 65"/>
                          <a:gd name="T41" fmla="*/ 4 h 32"/>
                          <a:gd name="T42" fmla="*/ 49 w 65"/>
                          <a:gd name="T43" fmla="*/ 0 h 3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</a:cxnLst>
                        <a:rect l="0" t="0" r="r" b="b"/>
                        <a:pathLst>
                          <a:path w="65" h="32">
                            <a:moveTo>
                              <a:pt x="49" y="0"/>
                            </a:moveTo>
                            <a:lnTo>
                              <a:pt x="55" y="7"/>
                            </a:lnTo>
                            <a:lnTo>
                              <a:pt x="46" y="14"/>
                            </a:lnTo>
                            <a:lnTo>
                              <a:pt x="42" y="7"/>
                            </a:lnTo>
                            <a:lnTo>
                              <a:pt x="38" y="9"/>
                            </a:lnTo>
                            <a:lnTo>
                              <a:pt x="44" y="14"/>
                            </a:lnTo>
                            <a:lnTo>
                              <a:pt x="32" y="19"/>
                            </a:lnTo>
                            <a:lnTo>
                              <a:pt x="28" y="12"/>
                            </a:lnTo>
                            <a:lnTo>
                              <a:pt x="23" y="15"/>
                            </a:lnTo>
                            <a:lnTo>
                              <a:pt x="28" y="19"/>
                            </a:lnTo>
                            <a:lnTo>
                              <a:pt x="19" y="24"/>
                            </a:lnTo>
                            <a:lnTo>
                              <a:pt x="11" y="25"/>
                            </a:lnTo>
                            <a:lnTo>
                              <a:pt x="9" y="21"/>
                            </a:lnTo>
                            <a:lnTo>
                              <a:pt x="0" y="25"/>
                            </a:lnTo>
                            <a:lnTo>
                              <a:pt x="8" y="27"/>
                            </a:lnTo>
                            <a:lnTo>
                              <a:pt x="2" y="29"/>
                            </a:lnTo>
                            <a:lnTo>
                              <a:pt x="6" y="31"/>
                            </a:lnTo>
                            <a:lnTo>
                              <a:pt x="17" y="28"/>
                            </a:lnTo>
                            <a:lnTo>
                              <a:pt x="30" y="23"/>
                            </a:lnTo>
                            <a:lnTo>
                              <a:pt x="50" y="14"/>
                            </a:lnTo>
                            <a:lnTo>
                              <a:pt x="64" y="4"/>
                            </a:lnTo>
                            <a:lnTo>
                              <a:pt x="49" y="0"/>
                            </a:lnTo>
                          </a:path>
                        </a:pathLst>
                      </a:custGeom>
                      <a:solidFill>
                        <a:srgbClr val="00808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683" name="Freeform 77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706" y="3110"/>
                        <a:ext cx="187" cy="59"/>
                      </a:xfrm>
                      <a:custGeom>
                        <a:avLst/>
                        <a:gdLst>
                          <a:gd name="T0" fmla="*/ 177 w 187"/>
                          <a:gd name="T1" fmla="*/ 0 h 59"/>
                          <a:gd name="T2" fmla="*/ 174 w 187"/>
                          <a:gd name="T3" fmla="*/ 17 h 59"/>
                          <a:gd name="T4" fmla="*/ 166 w 187"/>
                          <a:gd name="T5" fmla="*/ 27 h 59"/>
                          <a:gd name="T6" fmla="*/ 149 w 187"/>
                          <a:gd name="T7" fmla="*/ 40 h 59"/>
                          <a:gd name="T8" fmla="*/ 136 w 187"/>
                          <a:gd name="T9" fmla="*/ 48 h 59"/>
                          <a:gd name="T10" fmla="*/ 130 w 187"/>
                          <a:gd name="T11" fmla="*/ 52 h 59"/>
                          <a:gd name="T12" fmla="*/ 89 w 187"/>
                          <a:gd name="T13" fmla="*/ 55 h 59"/>
                          <a:gd name="T14" fmla="*/ 42 w 187"/>
                          <a:gd name="T15" fmla="*/ 56 h 59"/>
                          <a:gd name="T16" fmla="*/ 20 w 187"/>
                          <a:gd name="T17" fmla="*/ 56 h 59"/>
                          <a:gd name="T18" fmla="*/ 3 w 187"/>
                          <a:gd name="T19" fmla="*/ 52 h 59"/>
                          <a:gd name="T20" fmla="*/ 0 w 187"/>
                          <a:gd name="T21" fmla="*/ 54 h 59"/>
                          <a:gd name="T22" fmla="*/ 5 w 187"/>
                          <a:gd name="T23" fmla="*/ 56 h 59"/>
                          <a:gd name="T24" fmla="*/ 19 w 187"/>
                          <a:gd name="T25" fmla="*/ 57 h 59"/>
                          <a:gd name="T26" fmla="*/ 43 w 187"/>
                          <a:gd name="T27" fmla="*/ 58 h 59"/>
                          <a:gd name="T28" fmla="*/ 61 w 187"/>
                          <a:gd name="T29" fmla="*/ 58 h 59"/>
                          <a:gd name="T30" fmla="*/ 95 w 187"/>
                          <a:gd name="T31" fmla="*/ 57 h 59"/>
                          <a:gd name="T32" fmla="*/ 123 w 187"/>
                          <a:gd name="T33" fmla="*/ 55 h 59"/>
                          <a:gd name="T34" fmla="*/ 150 w 187"/>
                          <a:gd name="T35" fmla="*/ 53 h 59"/>
                          <a:gd name="T36" fmla="*/ 167 w 187"/>
                          <a:gd name="T37" fmla="*/ 50 h 59"/>
                          <a:gd name="T38" fmla="*/ 178 w 187"/>
                          <a:gd name="T39" fmla="*/ 48 h 59"/>
                          <a:gd name="T40" fmla="*/ 181 w 187"/>
                          <a:gd name="T41" fmla="*/ 43 h 59"/>
                          <a:gd name="T42" fmla="*/ 184 w 187"/>
                          <a:gd name="T43" fmla="*/ 37 h 59"/>
                          <a:gd name="T44" fmla="*/ 186 w 187"/>
                          <a:gd name="T45" fmla="*/ 28 h 59"/>
                          <a:gd name="T46" fmla="*/ 186 w 187"/>
                          <a:gd name="T47" fmla="*/ 21 h 59"/>
                          <a:gd name="T48" fmla="*/ 185 w 187"/>
                          <a:gd name="T49" fmla="*/ 14 h 59"/>
                          <a:gd name="T50" fmla="*/ 184 w 187"/>
                          <a:gd name="T51" fmla="*/ 9 h 59"/>
                          <a:gd name="T52" fmla="*/ 177 w 187"/>
                          <a:gd name="T53" fmla="*/ 0 h 59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</a:cxnLst>
                        <a:rect l="0" t="0" r="r" b="b"/>
                        <a:pathLst>
                          <a:path w="187" h="59">
                            <a:moveTo>
                              <a:pt x="177" y="0"/>
                            </a:moveTo>
                            <a:lnTo>
                              <a:pt x="174" y="17"/>
                            </a:lnTo>
                            <a:lnTo>
                              <a:pt x="166" y="27"/>
                            </a:lnTo>
                            <a:lnTo>
                              <a:pt x="149" y="40"/>
                            </a:lnTo>
                            <a:lnTo>
                              <a:pt x="136" y="48"/>
                            </a:lnTo>
                            <a:lnTo>
                              <a:pt x="130" y="52"/>
                            </a:lnTo>
                            <a:lnTo>
                              <a:pt x="89" y="55"/>
                            </a:lnTo>
                            <a:lnTo>
                              <a:pt x="42" y="56"/>
                            </a:lnTo>
                            <a:lnTo>
                              <a:pt x="20" y="56"/>
                            </a:lnTo>
                            <a:lnTo>
                              <a:pt x="3" y="52"/>
                            </a:lnTo>
                            <a:lnTo>
                              <a:pt x="0" y="54"/>
                            </a:lnTo>
                            <a:lnTo>
                              <a:pt x="5" y="56"/>
                            </a:lnTo>
                            <a:lnTo>
                              <a:pt x="19" y="57"/>
                            </a:lnTo>
                            <a:lnTo>
                              <a:pt x="43" y="58"/>
                            </a:lnTo>
                            <a:lnTo>
                              <a:pt x="61" y="58"/>
                            </a:lnTo>
                            <a:lnTo>
                              <a:pt x="95" y="57"/>
                            </a:lnTo>
                            <a:lnTo>
                              <a:pt x="123" y="55"/>
                            </a:lnTo>
                            <a:lnTo>
                              <a:pt x="150" y="53"/>
                            </a:lnTo>
                            <a:lnTo>
                              <a:pt x="167" y="50"/>
                            </a:lnTo>
                            <a:lnTo>
                              <a:pt x="178" y="48"/>
                            </a:lnTo>
                            <a:lnTo>
                              <a:pt x="181" y="43"/>
                            </a:lnTo>
                            <a:lnTo>
                              <a:pt x="184" y="37"/>
                            </a:lnTo>
                            <a:lnTo>
                              <a:pt x="186" y="28"/>
                            </a:lnTo>
                            <a:lnTo>
                              <a:pt x="186" y="21"/>
                            </a:lnTo>
                            <a:lnTo>
                              <a:pt x="185" y="14"/>
                            </a:lnTo>
                            <a:lnTo>
                              <a:pt x="184" y="9"/>
                            </a:lnTo>
                            <a:lnTo>
                              <a:pt x="177" y="0"/>
                            </a:lnTo>
                          </a:path>
                        </a:pathLst>
                      </a:custGeom>
                      <a:solidFill>
                        <a:srgbClr val="00808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684" name="Freeform 77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756" y="3123"/>
                        <a:ext cx="79" cy="36"/>
                      </a:xfrm>
                      <a:custGeom>
                        <a:avLst/>
                        <a:gdLst>
                          <a:gd name="T0" fmla="*/ 66 w 79"/>
                          <a:gd name="T1" fmla="*/ 0 h 36"/>
                          <a:gd name="T2" fmla="*/ 44 w 79"/>
                          <a:gd name="T3" fmla="*/ 11 h 36"/>
                          <a:gd name="T4" fmla="*/ 13 w 79"/>
                          <a:gd name="T5" fmla="*/ 23 h 36"/>
                          <a:gd name="T6" fmla="*/ 0 w 79"/>
                          <a:gd name="T7" fmla="*/ 26 h 36"/>
                          <a:gd name="T8" fmla="*/ 7 w 79"/>
                          <a:gd name="T9" fmla="*/ 32 h 36"/>
                          <a:gd name="T10" fmla="*/ 20 w 79"/>
                          <a:gd name="T11" fmla="*/ 35 h 36"/>
                          <a:gd name="T12" fmla="*/ 60 w 79"/>
                          <a:gd name="T13" fmla="*/ 32 h 36"/>
                          <a:gd name="T14" fmla="*/ 78 w 79"/>
                          <a:gd name="T15" fmla="*/ 32 h 36"/>
                          <a:gd name="T16" fmla="*/ 69 w 79"/>
                          <a:gd name="T17" fmla="*/ 19 h 36"/>
                          <a:gd name="T18" fmla="*/ 47 w 79"/>
                          <a:gd name="T19" fmla="*/ 25 h 36"/>
                          <a:gd name="T20" fmla="*/ 23 w 79"/>
                          <a:gd name="T21" fmla="*/ 27 h 36"/>
                          <a:gd name="T22" fmla="*/ 16 w 79"/>
                          <a:gd name="T23" fmla="*/ 27 h 36"/>
                          <a:gd name="T24" fmla="*/ 41 w 79"/>
                          <a:gd name="T25" fmla="*/ 20 h 36"/>
                          <a:gd name="T26" fmla="*/ 68 w 79"/>
                          <a:gd name="T27" fmla="*/ 13 h 36"/>
                          <a:gd name="T28" fmla="*/ 66 w 79"/>
                          <a:gd name="T29" fmla="*/ 0 h 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</a:cxnLst>
                        <a:rect l="0" t="0" r="r" b="b"/>
                        <a:pathLst>
                          <a:path w="79" h="36">
                            <a:moveTo>
                              <a:pt x="66" y="0"/>
                            </a:moveTo>
                            <a:lnTo>
                              <a:pt x="44" y="11"/>
                            </a:lnTo>
                            <a:lnTo>
                              <a:pt x="13" y="23"/>
                            </a:lnTo>
                            <a:lnTo>
                              <a:pt x="0" y="26"/>
                            </a:lnTo>
                            <a:lnTo>
                              <a:pt x="7" y="32"/>
                            </a:lnTo>
                            <a:lnTo>
                              <a:pt x="20" y="35"/>
                            </a:lnTo>
                            <a:lnTo>
                              <a:pt x="60" y="32"/>
                            </a:lnTo>
                            <a:lnTo>
                              <a:pt x="78" y="32"/>
                            </a:lnTo>
                            <a:lnTo>
                              <a:pt x="69" y="19"/>
                            </a:lnTo>
                            <a:lnTo>
                              <a:pt x="47" y="25"/>
                            </a:lnTo>
                            <a:lnTo>
                              <a:pt x="23" y="27"/>
                            </a:lnTo>
                            <a:lnTo>
                              <a:pt x="16" y="27"/>
                            </a:lnTo>
                            <a:lnTo>
                              <a:pt x="41" y="20"/>
                            </a:lnTo>
                            <a:lnTo>
                              <a:pt x="68" y="13"/>
                            </a:lnTo>
                            <a:lnTo>
                              <a:pt x="66" y="0"/>
                            </a:lnTo>
                          </a:path>
                        </a:pathLst>
                      </a:custGeom>
                      <a:solidFill>
                        <a:srgbClr val="00808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685" name="Oval 77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839" y="3125"/>
                        <a:ext cx="22" cy="21"/>
                      </a:xfrm>
                      <a:prstGeom prst="ellipse">
                        <a:avLst/>
                      </a:prstGeom>
                      <a:solidFill>
                        <a:srgbClr val="00808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167686" name="Group 77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259" y="2893"/>
                      <a:ext cx="66" cy="132"/>
                      <a:chOff x="4259" y="2893"/>
                      <a:chExt cx="66" cy="132"/>
                    </a:xfrm>
                  </p:grpSpPr>
                  <p:sp>
                    <p:nvSpPr>
                      <p:cNvPr id="167687" name="Freeform 77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259" y="2893"/>
                        <a:ext cx="66" cy="132"/>
                      </a:xfrm>
                      <a:custGeom>
                        <a:avLst/>
                        <a:gdLst>
                          <a:gd name="T0" fmla="*/ 0 w 66"/>
                          <a:gd name="T1" fmla="*/ 36 h 132"/>
                          <a:gd name="T2" fmla="*/ 2 w 66"/>
                          <a:gd name="T3" fmla="*/ 44 h 132"/>
                          <a:gd name="T4" fmla="*/ 7 w 66"/>
                          <a:gd name="T5" fmla="*/ 50 h 132"/>
                          <a:gd name="T6" fmla="*/ 9 w 66"/>
                          <a:gd name="T7" fmla="*/ 61 h 132"/>
                          <a:gd name="T8" fmla="*/ 10 w 66"/>
                          <a:gd name="T9" fmla="*/ 75 h 132"/>
                          <a:gd name="T10" fmla="*/ 10 w 66"/>
                          <a:gd name="T11" fmla="*/ 90 h 132"/>
                          <a:gd name="T12" fmla="*/ 9 w 66"/>
                          <a:gd name="T13" fmla="*/ 100 h 132"/>
                          <a:gd name="T14" fmla="*/ 3 w 66"/>
                          <a:gd name="T15" fmla="*/ 111 h 132"/>
                          <a:gd name="T16" fmla="*/ 2 w 66"/>
                          <a:gd name="T17" fmla="*/ 118 h 132"/>
                          <a:gd name="T18" fmla="*/ 4 w 66"/>
                          <a:gd name="T19" fmla="*/ 123 h 132"/>
                          <a:gd name="T20" fmla="*/ 7 w 66"/>
                          <a:gd name="T21" fmla="*/ 127 h 132"/>
                          <a:gd name="T22" fmla="*/ 12 w 66"/>
                          <a:gd name="T23" fmla="*/ 130 h 132"/>
                          <a:gd name="T24" fmla="*/ 19 w 66"/>
                          <a:gd name="T25" fmla="*/ 131 h 132"/>
                          <a:gd name="T26" fmla="*/ 28 w 66"/>
                          <a:gd name="T27" fmla="*/ 127 h 132"/>
                          <a:gd name="T28" fmla="*/ 35 w 66"/>
                          <a:gd name="T29" fmla="*/ 119 h 132"/>
                          <a:gd name="T30" fmla="*/ 42 w 66"/>
                          <a:gd name="T31" fmla="*/ 109 h 132"/>
                          <a:gd name="T32" fmla="*/ 48 w 66"/>
                          <a:gd name="T33" fmla="*/ 97 h 132"/>
                          <a:gd name="T34" fmla="*/ 50 w 66"/>
                          <a:gd name="T35" fmla="*/ 88 h 132"/>
                          <a:gd name="T36" fmla="*/ 50 w 66"/>
                          <a:gd name="T37" fmla="*/ 82 h 132"/>
                          <a:gd name="T38" fmla="*/ 50 w 66"/>
                          <a:gd name="T39" fmla="*/ 66 h 132"/>
                          <a:gd name="T40" fmla="*/ 53 w 66"/>
                          <a:gd name="T41" fmla="*/ 54 h 132"/>
                          <a:gd name="T42" fmla="*/ 59 w 66"/>
                          <a:gd name="T43" fmla="*/ 44 h 132"/>
                          <a:gd name="T44" fmla="*/ 64 w 66"/>
                          <a:gd name="T45" fmla="*/ 30 h 132"/>
                          <a:gd name="T46" fmla="*/ 65 w 66"/>
                          <a:gd name="T47" fmla="*/ 21 h 132"/>
                          <a:gd name="T48" fmla="*/ 64 w 66"/>
                          <a:gd name="T49" fmla="*/ 14 h 132"/>
                          <a:gd name="T50" fmla="*/ 63 w 66"/>
                          <a:gd name="T51" fmla="*/ 9 h 132"/>
                          <a:gd name="T52" fmla="*/ 59 w 66"/>
                          <a:gd name="T53" fmla="*/ 7 h 132"/>
                          <a:gd name="T54" fmla="*/ 56 w 66"/>
                          <a:gd name="T55" fmla="*/ 7 h 132"/>
                          <a:gd name="T56" fmla="*/ 50 w 66"/>
                          <a:gd name="T57" fmla="*/ 3 h 132"/>
                          <a:gd name="T58" fmla="*/ 41 w 66"/>
                          <a:gd name="T59" fmla="*/ 0 h 132"/>
                          <a:gd name="T60" fmla="*/ 31 w 66"/>
                          <a:gd name="T61" fmla="*/ 1 h 132"/>
                          <a:gd name="T62" fmla="*/ 17 w 66"/>
                          <a:gd name="T63" fmla="*/ 3 h 132"/>
                          <a:gd name="T64" fmla="*/ 22 w 66"/>
                          <a:gd name="T65" fmla="*/ 10 h 132"/>
                          <a:gd name="T66" fmla="*/ 25 w 66"/>
                          <a:gd name="T67" fmla="*/ 19 h 132"/>
                          <a:gd name="T68" fmla="*/ 25 w 66"/>
                          <a:gd name="T69" fmla="*/ 28 h 132"/>
                          <a:gd name="T70" fmla="*/ 23 w 66"/>
                          <a:gd name="T71" fmla="*/ 35 h 132"/>
                          <a:gd name="T72" fmla="*/ 16 w 66"/>
                          <a:gd name="T73" fmla="*/ 41 h 132"/>
                          <a:gd name="T74" fmla="*/ 8 w 66"/>
                          <a:gd name="T75" fmla="*/ 41 h 132"/>
                          <a:gd name="T76" fmla="*/ 4 w 66"/>
                          <a:gd name="T77" fmla="*/ 38 h 132"/>
                          <a:gd name="T78" fmla="*/ 0 w 66"/>
                          <a:gd name="T79" fmla="*/ 36 h 13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</a:cxnLst>
                        <a:rect l="0" t="0" r="r" b="b"/>
                        <a:pathLst>
                          <a:path w="66" h="132">
                            <a:moveTo>
                              <a:pt x="0" y="36"/>
                            </a:moveTo>
                            <a:lnTo>
                              <a:pt x="2" y="44"/>
                            </a:lnTo>
                            <a:lnTo>
                              <a:pt x="7" y="50"/>
                            </a:lnTo>
                            <a:lnTo>
                              <a:pt x="9" y="61"/>
                            </a:lnTo>
                            <a:lnTo>
                              <a:pt x="10" y="75"/>
                            </a:lnTo>
                            <a:lnTo>
                              <a:pt x="10" y="90"/>
                            </a:lnTo>
                            <a:lnTo>
                              <a:pt x="9" y="100"/>
                            </a:lnTo>
                            <a:lnTo>
                              <a:pt x="3" y="111"/>
                            </a:lnTo>
                            <a:lnTo>
                              <a:pt x="2" y="118"/>
                            </a:lnTo>
                            <a:lnTo>
                              <a:pt x="4" y="123"/>
                            </a:lnTo>
                            <a:lnTo>
                              <a:pt x="7" y="127"/>
                            </a:lnTo>
                            <a:lnTo>
                              <a:pt x="12" y="130"/>
                            </a:lnTo>
                            <a:lnTo>
                              <a:pt x="19" y="131"/>
                            </a:lnTo>
                            <a:lnTo>
                              <a:pt x="28" y="127"/>
                            </a:lnTo>
                            <a:lnTo>
                              <a:pt x="35" y="119"/>
                            </a:lnTo>
                            <a:lnTo>
                              <a:pt x="42" y="109"/>
                            </a:lnTo>
                            <a:lnTo>
                              <a:pt x="48" y="97"/>
                            </a:lnTo>
                            <a:lnTo>
                              <a:pt x="50" y="88"/>
                            </a:lnTo>
                            <a:lnTo>
                              <a:pt x="50" y="82"/>
                            </a:lnTo>
                            <a:lnTo>
                              <a:pt x="50" y="66"/>
                            </a:lnTo>
                            <a:lnTo>
                              <a:pt x="53" y="54"/>
                            </a:lnTo>
                            <a:lnTo>
                              <a:pt x="59" y="44"/>
                            </a:lnTo>
                            <a:lnTo>
                              <a:pt x="64" y="30"/>
                            </a:lnTo>
                            <a:lnTo>
                              <a:pt x="65" y="21"/>
                            </a:lnTo>
                            <a:lnTo>
                              <a:pt x="64" y="14"/>
                            </a:lnTo>
                            <a:lnTo>
                              <a:pt x="63" y="9"/>
                            </a:lnTo>
                            <a:lnTo>
                              <a:pt x="59" y="7"/>
                            </a:lnTo>
                            <a:lnTo>
                              <a:pt x="56" y="7"/>
                            </a:lnTo>
                            <a:lnTo>
                              <a:pt x="50" y="3"/>
                            </a:lnTo>
                            <a:lnTo>
                              <a:pt x="41" y="0"/>
                            </a:lnTo>
                            <a:lnTo>
                              <a:pt x="31" y="1"/>
                            </a:lnTo>
                            <a:lnTo>
                              <a:pt x="17" y="3"/>
                            </a:lnTo>
                            <a:lnTo>
                              <a:pt x="22" y="10"/>
                            </a:lnTo>
                            <a:lnTo>
                              <a:pt x="25" y="19"/>
                            </a:lnTo>
                            <a:lnTo>
                              <a:pt x="25" y="28"/>
                            </a:lnTo>
                            <a:lnTo>
                              <a:pt x="23" y="35"/>
                            </a:lnTo>
                            <a:lnTo>
                              <a:pt x="16" y="41"/>
                            </a:lnTo>
                            <a:lnTo>
                              <a:pt x="8" y="41"/>
                            </a:lnTo>
                            <a:lnTo>
                              <a:pt x="4" y="38"/>
                            </a:lnTo>
                            <a:lnTo>
                              <a:pt x="0" y="36"/>
                            </a:lnTo>
                          </a:path>
                        </a:pathLst>
                      </a:custGeom>
                      <a:solidFill>
                        <a:srgbClr val="C0FFFF"/>
                      </a:solidFill>
                      <a:ln w="12700" cap="rnd" cmpd="sng">
                        <a:solidFill>
                          <a:srgbClr val="00808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688" name="Freeform 77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269" y="2942"/>
                        <a:ext cx="10" cy="43"/>
                      </a:xfrm>
                      <a:custGeom>
                        <a:avLst/>
                        <a:gdLst>
                          <a:gd name="T0" fmla="*/ 0 w 10"/>
                          <a:gd name="T1" fmla="*/ 0 h 43"/>
                          <a:gd name="T2" fmla="*/ 5 w 10"/>
                          <a:gd name="T3" fmla="*/ 1 h 43"/>
                          <a:gd name="T4" fmla="*/ 9 w 10"/>
                          <a:gd name="T5" fmla="*/ 0 h 43"/>
                          <a:gd name="T6" fmla="*/ 9 w 10"/>
                          <a:gd name="T7" fmla="*/ 14 h 43"/>
                          <a:gd name="T8" fmla="*/ 9 w 10"/>
                          <a:gd name="T9" fmla="*/ 29 h 43"/>
                          <a:gd name="T10" fmla="*/ 6 w 10"/>
                          <a:gd name="T11" fmla="*/ 42 h 43"/>
                          <a:gd name="T12" fmla="*/ 1 w 10"/>
                          <a:gd name="T13" fmla="*/ 41 h 43"/>
                          <a:gd name="T14" fmla="*/ 2 w 10"/>
                          <a:gd name="T15" fmla="*/ 35 h 43"/>
                          <a:gd name="T16" fmla="*/ 5 w 10"/>
                          <a:gd name="T17" fmla="*/ 36 h 43"/>
                          <a:gd name="T18" fmla="*/ 6 w 10"/>
                          <a:gd name="T19" fmla="*/ 30 h 43"/>
                          <a:gd name="T20" fmla="*/ 2 w 10"/>
                          <a:gd name="T21" fmla="*/ 30 h 43"/>
                          <a:gd name="T22" fmla="*/ 2 w 10"/>
                          <a:gd name="T23" fmla="*/ 24 h 43"/>
                          <a:gd name="T24" fmla="*/ 6 w 10"/>
                          <a:gd name="T25" fmla="*/ 25 h 43"/>
                          <a:gd name="T26" fmla="*/ 6 w 10"/>
                          <a:gd name="T27" fmla="*/ 18 h 43"/>
                          <a:gd name="T28" fmla="*/ 2 w 10"/>
                          <a:gd name="T29" fmla="*/ 19 h 43"/>
                          <a:gd name="T30" fmla="*/ 2 w 10"/>
                          <a:gd name="T31" fmla="*/ 12 h 43"/>
                          <a:gd name="T32" fmla="*/ 7 w 10"/>
                          <a:gd name="T33" fmla="*/ 12 h 43"/>
                          <a:gd name="T34" fmla="*/ 6 w 10"/>
                          <a:gd name="T35" fmla="*/ 6 h 43"/>
                          <a:gd name="T36" fmla="*/ 1 w 10"/>
                          <a:gd name="T37" fmla="*/ 8 h 43"/>
                          <a:gd name="T38" fmla="*/ 0 w 10"/>
                          <a:gd name="T39" fmla="*/ 0 h 43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</a:cxnLst>
                        <a:rect l="0" t="0" r="r" b="b"/>
                        <a:pathLst>
                          <a:path w="10" h="43">
                            <a:moveTo>
                              <a:pt x="0" y="0"/>
                            </a:moveTo>
                            <a:lnTo>
                              <a:pt x="5" y="1"/>
                            </a:lnTo>
                            <a:lnTo>
                              <a:pt x="9" y="0"/>
                            </a:lnTo>
                            <a:lnTo>
                              <a:pt x="9" y="14"/>
                            </a:lnTo>
                            <a:lnTo>
                              <a:pt x="9" y="29"/>
                            </a:lnTo>
                            <a:lnTo>
                              <a:pt x="6" y="42"/>
                            </a:lnTo>
                            <a:lnTo>
                              <a:pt x="1" y="41"/>
                            </a:lnTo>
                            <a:lnTo>
                              <a:pt x="2" y="35"/>
                            </a:lnTo>
                            <a:lnTo>
                              <a:pt x="5" y="36"/>
                            </a:lnTo>
                            <a:lnTo>
                              <a:pt x="6" y="30"/>
                            </a:lnTo>
                            <a:lnTo>
                              <a:pt x="2" y="30"/>
                            </a:lnTo>
                            <a:lnTo>
                              <a:pt x="2" y="24"/>
                            </a:lnTo>
                            <a:lnTo>
                              <a:pt x="6" y="25"/>
                            </a:lnTo>
                            <a:lnTo>
                              <a:pt x="6" y="18"/>
                            </a:lnTo>
                            <a:lnTo>
                              <a:pt x="2" y="19"/>
                            </a:lnTo>
                            <a:lnTo>
                              <a:pt x="2" y="12"/>
                            </a:lnTo>
                            <a:lnTo>
                              <a:pt x="7" y="12"/>
                            </a:lnTo>
                            <a:lnTo>
                              <a:pt x="6" y="6"/>
                            </a:lnTo>
                            <a:lnTo>
                              <a:pt x="1" y="8"/>
                            </a:lnTo>
                            <a:lnTo>
                              <a:pt x="0" y="0"/>
                            </a:lnTo>
                          </a:path>
                        </a:pathLst>
                      </a:custGeom>
                      <a:solidFill>
                        <a:srgbClr val="00808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689" name="Freeform 77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275" y="2893"/>
                        <a:ext cx="38" cy="125"/>
                      </a:xfrm>
                      <a:custGeom>
                        <a:avLst/>
                        <a:gdLst>
                          <a:gd name="T0" fmla="*/ 4 w 38"/>
                          <a:gd name="T1" fmla="*/ 6 h 125"/>
                          <a:gd name="T2" fmla="*/ 13 w 38"/>
                          <a:gd name="T3" fmla="*/ 9 h 125"/>
                          <a:gd name="T4" fmla="*/ 21 w 38"/>
                          <a:gd name="T5" fmla="*/ 14 h 125"/>
                          <a:gd name="T6" fmla="*/ 31 w 38"/>
                          <a:gd name="T7" fmla="*/ 22 h 125"/>
                          <a:gd name="T8" fmla="*/ 32 w 38"/>
                          <a:gd name="T9" fmla="*/ 27 h 125"/>
                          <a:gd name="T10" fmla="*/ 31 w 38"/>
                          <a:gd name="T11" fmla="*/ 44 h 125"/>
                          <a:gd name="T12" fmla="*/ 27 w 38"/>
                          <a:gd name="T13" fmla="*/ 59 h 125"/>
                          <a:gd name="T14" fmla="*/ 26 w 38"/>
                          <a:gd name="T15" fmla="*/ 68 h 125"/>
                          <a:gd name="T16" fmla="*/ 26 w 38"/>
                          <a:gd name="T17" fmla="*/ 78 h 125"/>
                          <a:gd name="T18" fmla="*/ 25 w 38"/>
                          <a:gd name="T19" fmla="*/ 90 h 125"/>
                          <a:gd name="T20" fmla="*/ 21 w 38"/>
                          <a:gd name="T21" fmla="*/ 99 h 125"/>
                          <a:gd name="T22" fmla="*/ 11 w 38"/>
                          <a:gd name="T23" fmla="*/ 115 h 125"/>
                          <a:gd name="T24" fmla="*/ 4 w 38"/>
                          <a:gd name="T25" fmla="*/ 123 h 125"/>
                          <a:gd name="T26" fmla="*/ 0 w 38"/>
                          <a:gd name="T27" fmla="*/ 124 h 125"/>
                          <a:gd name="T28" fmla="*/ 7 w 38"/>
                          <a:gd name="T29" fmla="*/ 121 h 125"/>
                          <a:gd name="T30" fmla="*/ 13 w 38"/>
                          <a:gd name="T31" fmla="*/ 115 h 125"/>
                          <a:gd name="T32" fmla="*/ 22 w 38"/>
                          <a:gd name="T33" fmla="*/ 102 h 125"/>
                          <a:gd name="T34" fmla="*/ 26 w 38"/>
                          <a:gd name="T35" fmla="*/ 94 h 125"/>
                          <a:gd name="T36" fmla="*/ 28 w 38"/>
                          <a:gd name="T37" fmla="*/ 82 h 125"/>
                          <a:gd name="T38" fmla="*/ 28 w 38"/>
                          <a:gd name="T39" fmla="*/ 71 h 125"/>
                          <a:gd name="T40" fmla="*/ 28 w 38"/>
                          <a:gd name="T41" fmla="*/ 62 h 125"/>
                          <a:gd name="T42" fmla="*/ 31 w 38"/>
                          <a:gd name="T43" fmla="*/ 50 h 125"/>
                          <a:gd name="T44" fmla="*/ 34 w 38"/>
                          <a:gd name="T45" fmla="*/ 38 h 125"/>
                          <a:gd name="T46" fmla="*/ 37 w 38"/>
                          <a:gd name="T47" fmla="*/ 27 h 125"/>
                          <a:gd name="T48" fmla="*/ 36 w 38"/>
                          <a:gd name="T49" fmla="*/ 16 h 125"/>
                          <a:gd name="T50" fmla="*/ 35 w 38"/>
                          <a:gd name="T51" fmla="*/ 9 h 125"/>
                          <a:gd name="T52" fmla="*/ 33 w 38"/>
                          <a:gd name="T53" fmla="*/ 7 h 125"/>
                          <a:gd name="T54" fmla="*/ 28 w 38"/>
                          <a:gd name="T55" fmla="*/ 2 h 125"/>
                          <a:gd name="T56" fmla="*/ 23 w 38"/>
                          <a:gd name="T57" fmla="*/ 0 h 125"/>
                          <a:gd name="T58" fmla="*/ 15 w 38"/>
                          <a:gd name="T59" fmla="*/ 1 h 125"/>
                          <a:gd name="T60" fmla="*/ 9 w 38"/>
                          <a:gd name="T61" fmla="*/ 2 h 125"/>
                          <a:gd name="T62" fmla="*/ 3 w 38"/>
                          <a:gd name="T63" fmla="*/ 2 h 125"/>
                          <a:gd name="T64" fmla="*/ 4 w 38"/>
                          <a:gd name="T65" fmla="*/ 6 h 125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38" h="125">
                            <a:moveTo>
                              <a:pt x="4" y="6"/>
                            </a:moveTo>
                            <a:lnTo>
                              <a:pt x="13" y="9"/>
                            </a:lnTo>
                            <a:lnTo>
                              <a:pt x="21" y="14"/>
                            </a:lnTo>
                            <a:lnTo>
                              <a:pt x="31" y="22"/>
                            </a:lnTo>
                            <a:lnTo>
                              <a:pt x="32" y="27"/>
                            </a:lnTo>
                            <a:lnTo>
                              <a:pt x="31" y="44"/>
                            </a:lnTo>
                            <a:lnTo>
                              <a:pt x="27" y="59"/>
                            </a:lnTo>
                            <a:lnTo>
                              <a:pt x="26" y="68"/>
                            </a:lnTo>
                            <a:lnTo>
                              <a:pt x="26" y="78"/>
                            </a:lnTo>
                            <a:lnTo>
                              <a:pt x="25" y="90"/>
                            </a:lnTo>
                            <a:lnTo>
                              <a:pt x="21" y="99"/>
                            </a:lnTo>
                            <a:lnTo>
                              <a:pt x="11" y="115"/>
                            </a:lnTo>
                            <a:lnTo>
                              <a:pt x="4" y="123"/>
                            </a:lnTo>
                            <a:lnTo>
                              <a:pt x="0" y="124"/>
                            </a:lnTo>
                            <a:lnTo>
                              <a:pt x="7" y="121"/>
                            </a:lnTo>
                            <a:lnTo>
                              <a:pt x="13" y="115"/>
                            </a:lnTo>
                            <a:lnTo>
                              <a:pt x="22" y="102"/>
                            </a:lnTo>
                            <a:lnTo>
                              <a:pt x="26" y="94"/>
                            </a:lnTo>
                            <a:lnTo>
                              <a:pt x="28" y="82"/>
                            </a:lnTo>
                            <a:lnTo>
                              <a:pt x="28" y="71"/>
                            </a:lnTo>
                            <a:lnTo>
                              <a:pt x="28" y="62"/>
                            </a:lnTo>
                            <a:lnTo>
                              <a:pt x="31" y="50"/>
                            </a:lnTo>
                            <a:lnTo>
                              <a:pt x="34" y="38"/>
                            </a:lnTo>
                            <a:lnTo>
                              <a:pt x="37" y="27"/>
                            </a:lnTo>
                            <a:lnTo>
                              <a:pt x="36" y="16"/>
                            </a:lnTo>
                            <a:lnTo>
                              <a:pt x="35" y="9"/>
                            </a:lnTo>
                            <a:lnTo>
                              <a:pt x="33" y="7"/>
                            </a:lnTo>
                            <a:lnTo>
                              <a:pt x="28" y="2"/>
                            </a:lnTo>
                            <a:lnTo>
                              <a:pt x="23" y="0"/>
                            </a:lnTo>
                            <a:lnTo>
                              <a:pt x="15" y="1"/>
                            </a:lnTo>
                            <a:lnTo>
                              <a:pt x="9" y="2"/>
                            </a:lnTo>
                            <a:lnTo>
                              <a:pt x="3" y="2"/>
                            </a:lnTo>
                            <a:lnTo>
                              <a:pt x="4" y="6"/>
                            </a:lnTo>
                          </a:path>
                        </a:pathLst>
                      </a:custGeom>
                      <a:solidFill>
                        <a:srgbClr val="00808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690" name="Freeform 77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280" y="2942"/>
                        <a:ext cx="9" cy="42"/>
                      </a:xfrm>
                      <a:custGeom>
                        <a:avLst/>
                        <a:gdLst>
                          <a:gd name="T0" fmla="*/ 2 w 9"/>
                          <a:gd name="T1" fmla="*/ 0 h 42"/>
                          <a:gd name="T2" fmla="*/ 4 w 9"/>
                          <a:gd name="T3" fmla="*/ 12 h 42"/>
                          <a:gd name="T4" fmla="*/ 4 w 9"/>
                          <a:gd name="T5" fmla="*/ 20 h 42"/>
                          <a:gd name="T6" fmla="*/ 3 w 9"/>
                          <a:gd name="T7" fmla="*/ 34 h 42"/>
                          <a:gd name="T8" fmla="*/ 0 w 9"/>
                          <a:gd name="T9" fmla="*/ 41 h 42"/>
                          <a:gd name="T10" fmla="*/ 4 w 9"/>
                          <a:gd name="T11" fmla="*/ 39 h 42"/>
                          <a:gd name="T12" fmla="*/ 6 w 9"/>
                          <a:gd name="T13" fmla="*/ 34 h 42"/>
                          <a:gd name="T14" fmla="*/ 8 w 9"/>
                          <a:gd name="T15" fmla="*/ 27 h 42"/>
                          <a:gd name="T16" fmla="*/ 8 w 9"/>
                          <a:gd name="T17" fmla="*/ 18 h 42"/>
                          <a:gd name="T18" fmla="*/ 8 w 9"/>
                          <a:gd name="T19" fmla="*/ 0 h 42"/>
                          <a:gd name="T20" fmla="*/ 2 w 9"/>
                          <a:gd name="T21" fmla="*/ 0 h 42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</a:cxnLst>
                        <a:rect l="0" t="0" r="r" b="b"/>
                        <a:pathLst>
                          <a:path w="9" h="42">
                            <a:moveTo>
                              <a:pt x="2" y="0"/>
                            </a:moveTo>
                            <a:lnTo>
                              <a:pt x="4" y="12"/>
                            </a:lnTo>
                            <a:lnTo>
                              <a:pt x="4" y="20"/>
                            </a:lnTo>
                            <a:lnTo>
                              <a:pt x="3" y="34"/>
                            </a:lnTo>
                            <a:lnTo>
                              <a:pt x="0" y="41"/>
                            </a:lnTo>
                            <a:lnTo>
                              <a:pt x="4" y="39"/>
                            </a:lnTo>
                            <a:lnTo>
                              <a:pt x="6" y="34"/>
                            </a:lnTo>
                            <a:lnTo>
                              <a:pt x="8" y="27"/>
                            </a:lnTo>
                            <a:lnTo>
                              <a:pt x="8" y="18"/>
                            </a:lnTo>
                            <a:lnTo>
                              <a:pt x="8" y="0"/>
                            </a:lnTo>
                            <a:lnTo>
                              <a:pt x="2" y="0"/>
                            </a:lnTo>
                          </a:path>
                        </a:pathLst>
                      </a:custGeom>
                      <a:solidFill>
                        <a:srgbClr val="00808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691" name="Oval 7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291" y="2921"/>
                        <a:ext cx="8" cy="12"/>
                      </a:xfrm>
                      <a:prstGeom prst="ellipse">
                        <a:avLst/>
                      </a:prstGeom>
                      <a:solidFill>
                        <a:srgbClr val="00808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</p:grpSp>
              <p:grpSp>
                <p:nvGrpSpPr>
                  <p:cNvPr id="167692" name="Group 780"/>
                  <p:cNvGrpSpPr>
                    <a:grpSpLocks/>
                  </p:cNvGrpSpPr>
                  <p:nvPr/>
                </p:nvGrpSpPr>
                <p:grpSpPr bwMode="auto">
                  <a:xfrm>
                    <a:off x="4035" y="2756"/>
                    <a:ext cx="88" cy="76"/>
                    <a:chOff x="4035" y="2756"/>
                    <a:chExt cx="88" cy="76"/>
                  </a:xfrm>
                </p:grpSpPr>
                <p:sp>
                  <p:nvSpPr>
                    <p:cNvPr id="167693" name="Freeform 781"/>
                    <p:cNvSpPr>
                      <a:spLocks/>
                    </p:cNvSpPr>
                    <p:nvPr/>
                  </p:nvSpPr>
                  <p:spPr bwMode="auto">
                    <a:xfrm>
                      <a:off x="4035" y="2756"/>
                      <a:ext cx="88" cy="76"/>
                    </a:xfrm>
                    <a:custGeom>
                      <a:avLst/>
                      <a:gdLst>
                        <a:gd name="T0" fmla="*/ 3 w 88"/>
                        <a:gd name="T1" fmla="*/ 75 h 76"/>
                        <a:gd name="T2" fmla="*/ 25 w 88"/>
                        <a:gd name="T3" fmla="*/ 73 h 76"/>
                        <a:gd name="T4" fmla="*/ 40 w 88"/>
                        <a:gd name="T5" fmla="*/ 65 h 76"/>
                        <a:gd name="T6" fmla="*/ 58 w 88"/>
                        <a:gd name="T7" fmla="*/ 54 h 76"/>
                        <a:gd name="T8" fmla="*/ 73 w 88"/>
                        <a:gd name="T9" fmla="*/ 41 h 76"/>
                        <a:gd name="T10" fmla="*/ 87 w 88"/>
                        <a:gd name="T11" fmla="*/ 28 h 76"/>
                        <a:gd name="T12" fmla="*/ 79 w 88"/>
                        <a:gd name="T13" fmla="*/ 11 h 76"/>
                        <a:gd name="T14" fmla="*/ 71 w 88"/>
                        <a:gd name="T15" fmla="*/ 0 h 76"/>
                        <a:gd name="T16" fmla="*/ 0 w 88"/>
                        <a:gd name="T17" fmla="*/ 32 h 76"/>
                        <a:gd name="T18" fmla="*/ 3 w 88"/>
                        <a:gd name="T19" fmla="*/ 75 h 7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</a:cxnLst>
                      <a:rect l="0" t="0" r="r" b="b"/>
                      <a:pathLst>
                        <a:path w="88" h="76">
                          <a:moveTo>
                            <a:pt x="3" y="75"/>
                          </a:moveTo>
                          <a:lnTo>
                            <a:pt x="25" y="73"/>
                          </a:lnTo>
                          <a:lnTo>
                            <a:pt x="40" y="65"/>
                          </a:lnTo>
                          <a:lnTo>
                            <a:pt x="58" y="54"/>
                          </a:lnTo>
                          <a:lnTo>
                            <a:pt x="73" y="41"/>
                          </a:lnTo>
                          <a:lnTo>
                            <a:pt x="87" y="28"/>
                          </a:lnTo>
                          <a:lnTo>
                            <a:pt x="79" y="11"/>
                          </a:lnTo>
                          <a:lnTo>
                            <a:pt x="71" y="0"/>
                          </a:lnTo>
                          <a:lnTo>
                            <a:pt x="0" y="32"/>
                          </a:lnTo>
                          <a:lnTo>
                            <a:pt x="3" y="75"/>
                          </a:lnTo>
                        </a:path>
                      </a:pathLst>
                    </a:custGeom>
                    <a:solidFill>
                      <a:srgbClr val="FF80FF"/>
                    </a:solidFill>
                    <a:ln w="12700" cap="rnd" cmpd="sng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694" name="Freeform 782"/>
                    <p:cNvSpPr>
                      <a:spLocks/>
                    </p:cNvSpPr>
                    <p:nvPr/>
                  </p:nvSpPr>
                  <p:spPr bwMode="auto">
                    <a:xfrm>
                      <a:off x="4043" y="2789"/>
                      <a:ext cx="60" cy="34"/>
                    </a:xfrm>
                    <a:custGeom>
                      <a:avLst/>
                      <a:gdLst>
                        <a:gd name="T0" fmla="*/ 0 w 60"/>
                        <a:gd name="T1" fmla="*/ 33 h 34"/>
                        <a:gd name="T2" fmla="*/ 9 w 60"/>
                        <a:gd name="T3" fmla="*/ 32 h 34"/>
                        <a:gd name="T4" fmla="*/ 28 w 60"/>
                        <a:gd name="T5" fmla="*/ 24 h 34"/>
                        <a:gd name="T6" fmla="*/ 50 w 60"/>
                        <a:gd name="T7" fmla="*/ 11 h 34"/>
                        <a:gd name="T8" fmla="*/ 59 w 60"/>
                        <a:gd name="T9" fmla="*/ 0 h 34"/>
                        <a:gd name="T10" fmla="*/ 52 w 60"/>
                        <a:gd name="T11" fmla="*/ 4 h 34"/>
                        <a:gd name="T12" fmla="*/ 44 w 60"/>
                        <a:gd name="T13" fmla="*/ 9 h 34"/>
                        <a:gd name="T14" fmla="*/ 33 w 60"/>
                        <a:gd name="T15" fmla="*/ 15 h 34"/>
                        <a:gd name="T16" fmla="*/ 26 w 60"/>
                        <a:gd name="T17" fmla="*/ 18 h 34"/>
                        <a:gd name="T18" fmla="*/ 8 w 60"/>
                        <a:gd name="T19" fmla="*/ 23 h 34"/>
                        <a:gd name="T20" fmla="*/ 0 w 60"/>
                        <a:gd name="T21" fmla="*/ 33 h 3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</a:cxnLst>
                      <a:rect l="0" t="0" r="r" b="b"/>
                      <a:pathLst>
                        <a:path w="60" h="34">
                          <a:moveTo>
                            <a:pt x="0" y="33"/>
                          </a:moveTo>
                          <a:lnTo>
                            <a:pt x="9" y="32"/>
                          </a:lnTo>
                          <a:lnTo>
                            <a:pt x="28" y="24"/>
                          </a:lnTo>
                          <a:lnTo>
                            <a:pt x="50" y="11"/>
                          </a:lnTo>
                          <a:lnTo>
                            <a:pt x="59" y="0"/>
                          </a:lnTo>
                          <a:lnTo>
                            <a:pt x="52" y="4"/>
                          </a:lnTo>
                          <a:lnTo>
                            <a:pt x="44" y="9"/>
                          </a:lnTo>
                          <a:lnTo>
                            <a:pt x="33" y="15"/>
                          </a:lnTo>
                          <a:lnTo>
                            <a:pt x="26" y="18"/>
                          </a:lnTo>
                          <a:lnTo>
                            <a:pt x="8" y="23"/>
                          </a:lnTo>
                          <a:lnTo>
                            <a:pt x="0" y="33"/>
                          </a:lnTo>
                        </a:path>
                      </a:pathLst>
                    </a:custGeom>
                    <a:solidFill>
                      <a:srgbClr val="80008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695" name="Freeform 783"/>
                    <p:cNvSpPr>
                      <a:spLocks/>
                    </p:cNvSpPr>
                    <p:nvPr/>
                  </p:nvSpPr>
                  <p:spPr bwMode="auto">
                    <a:xfrm>
                      <a:off x="4058" y="2793"/>
                      <a:ext cx="35" cy="10"/>
                    </a:xfrm>
                    <a:custGeom>
                      <a:avLst/>
                      <a:gdLst>
                        <a:gd name="T0" fmla="*/ 0 w 35"/>
                        <a:gd name="T1" fmla="*/ 9 h 10"/>
                        <a:gd name="T2" fmla="*/ 15 w 35"/>
                        <a:gd name="T3" fmla="*/ 6 h 10"/>
                        <a:gd name="T4" fmla="*/ 34 w 35"/>
                        <a:gd name="T5" fmla="*/ 0 h 10"/>
                        <a:gd name="T6" fmla="*/ 14 w 35"/>
                        <a:gd name="T7" fmla="*/ 5 h 10"/>
                        <a:gd name="T8" fmla="*/ 0 w 35"/>
                        <a:gd name="T9" fmla="*/ 9 h 1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35" h="10">
                          <a:moveTo>
                            <a:pt x="0" y="9"/>
                          </a:moveTo>
                          <a:lnTo>
                            <a:pt x="15" y="6"/>
                          </a:lnTo>
                          <a:lnTo>
                            <a:pt x="34" y="0"/>
                          </a:lnTo>
                          <a:lnTo>
                            <a:pt x="14" y="5"/>
                          </a:lnTo>
                          <a:lnTo>
                            <a:pt x="0" y="9"/>
                          </a:lnTo>
                        </a:path>
                      </a:pathLst>
                    </a:custGeom>
                    <a:solidFill>
                      <a:srgbClr val="80008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67696" name="Group 784"/>
                  <p:cNvGrpSpPr>
                    <a:grpSpLocks/>
                  </p:cNvGrpSpPr>
                  <p:nvPr/>
                </p:nvGrpSpPr>
                <p:grpSpPr bwMode="auto">
                  <a:xfrm>
                    <a:off x="3919" y="2650"/>
                    <a:ext cx="196" cy="194"/>
                    <a:chOff x="3919" y="2650"/>
                    <a:chExt cx="196" cy="194"/>
                  </a:xfrm>
                </p:grpSpPr>
                <p:grpSp>
                  <p:nvGrpSpPr>
                    <p:cNvPr id="167697" name="Group 78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19" y="2650"/>
                      <a:ext cx="196" cy="194"/>
                      <a:chOff x="3919" y="2650"/>
                      <a:chExt cx="196" cy="194"/>
                    </a:xfrm>
                  </p:grpSpPr>
                  <p:sp>
                    <p:nvSpPr>
                      <p:cNvPr id="167698" name="Freeform 78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919" y="2650"/>
                        <a:ext cx="196" cy="194"/>
                      </a:xfrm>
                      <a:custGeom>
                        <a:avLst/>
                        <a:gdLst>
                          <a:gd name="T0" fmla="*/ 37 w 196"/>
                          <a:gd name="T1" fmla="*/ 58 h 194"/>
                          <a:gd name="T2" fmla="*/ 41 w 196"/>
                          <a:gd name="T3" fmla="*/ 67 h 194"/>
                          <a:gd name="T4" fmla="*/ 43 w 196"/>
                          <a:gd name="T5" fmla="*/ 71 h 194"/>
                          <a:gd name="T6" fmla="*/ 38 w 196"/>
                          <a:gd name="T7" fmla="*/ 77 h 194"/>
                          <a:gd name="T8" fmla="*/ 28 w 196"/>
                          <a:gd name="T9" fmla="*/ 83 h 194"/>
                          <a:gd name="T10" fmla="*/ 29 w 196"/>
                          <a:gd name="T11" fmla="*/ 90 h 194"/>
                          <a:gd name="T12" fmla="*/ 26 w 196"/>
                          <a:gd name="T13" fmla="*/ 95 h 194"/>
                          <a:gd name="T14" fmla="*/ 16 w 196"/>
                          <a:gd name="T15" fmla="*/ 98 h 194"/>
                          <a:gd name="T16" fmla="*/ 0 w 196"/>
                          <a:gd name="T17" fmla="*/ 118 h 194"/>
                          <a:gd name="T18" fmla="*/ 0 w 196"/>
                          <a:gd name="T19" fmla="*/ 121 h 194"/>
                          <a:gd name="T20" fmla="*/ 6 w 196"/>
                          <a:gd name="T21" fmla="*/ 119 h 194"/>
                          <a:gd name="T22" fmla="*/ 26 w 196"/>
                          <a:gd name="T23" fmla="*/ 118 h 194"/>
                          <a:gd name="T24" fmla="*/ 40 w 196"/>
                          <a:gd name="T25" fmla="*/ 120 h 194"/>
                          <a:gd name="T26" fmla="*/ 51 w 196"/>
                          <a:gd name="T27" fmla="*/ 123 h 194"/>
                          <a:gd name="T28" fmla="*/ 63 w 196"/>
                          <a:gd name="T29" fmla="*/ 132 h 194"/>
                          <a:gd name="T30" fmla="*/ 68 w 196"/>
                          <a:gd name="T31" fmla="*/ 124 h 194"/>
                          <a:gd name="T32" fmla="*/ 83 w 196"/>
                          <a:gd name="T33" fmla="*/ 116 h 194"/>
                          <a:gd name="T34" fmla="*/ 88 w 196"/>
                          <a:gd name="T35" fmla="*/ 115 h 194"/>
                          <a:gd name="T36" fmla="*/ 85 w 196"/>
                          <a:gd name="T37" fmla="*/ 125 h 194"/>
                          <a:gd name="T38" fmla="*/ 78 w 196"/>
                          <a:gd name="T39" fmla="*/ 135 h 194"/>
                          <a:gd name="T40" fmla="*/ 85 w 196"/>
                          <a:gd name="T41" fmla="*/ 142 h 194"/>
                          <a:gd name="T42" fmla="*/ 97 w 196"/>
                          <a:gd name="T43" fmla="*/ 154 h 194"/>
                          <a:gd name="T44" fmla="*/ 103 w 196"/>
                          <a:gd name="T45" fmla="*/ 166 h 194"/>
                          <a:gd name="T46" fmla="*/ 107 w 196"/>
                          <a:gd name="T47" fmla="*/ 182 h 194"/>
                          <a:gd name="T48" fmla="*/ 105 w 196"/>
                          <a:gd name="T49" fmla="*/ 189 h 194"/>
                          <a:gd name="T50" fmla="*/ 104 w 196"/>
                          <a:gd name="T51" fmla="*/ 193 h 194"/>
                          <a:gd name="T52" fmla="*/ 122 w 196"/>
                          <a:gd name="T53" fmla="*/ 175 h 194"/>
                          <a:gd name="T54" fmla="*/ 136 w 196"/>
                          <a:gd name="T55" fmla="*/ 158 h 194"/>
                          <a:gd name="T56" fmla="*/ 148 w 196"/>
                          <a:gd name="T57" fmla="*/ 145 h 194"/>
                          <a:gd name="T58" fmla="*/ 153 w 196"/>
                          <a:gd name="T59" fmla="*/ 138 h 194"/>
                          <a:gd name="T60" fmla="*/ 168 w 196"/>
                          <a:gd name="T61" fmla="*/ 129 h 194"/>
                          <a:gd name="T62" fmla="*/ 175 w 196"/>
                          <a:gd name="T63" fmla="*/ 125 h 194"/>
                          <a:gd name="T64" fmla="*/ 187 w 196"/>
                          <a:gd name="T65" fmla="*/ 111 h 194"/>
                          <a:gd name="T66" fmla="*/ 194 w 196"/>
                          <a:gd name="T67" fmla="*/ 91 h 194"/>
                          <a:gd name="T68" fmla="*/ 195 w 196"/>
                          <a:gd name="T69" fmla="*/ 77 h 194"/>
                          <a:gd name="T70" fmla="*/ 194 w 196"/>
                          <a:gd name="T71" fmla="*/ 71 h 194"/>
                          <a:gd name="T72" fmla="*/ 190 w 196"/>
                          <a:gd name="T73" fmla="*/ 62 h 194"/>
                          <a:gd name="T74" fmla="*/ 182 w 196"/>
                          <a:gd name="T75" fmla="*/ 47 h 194"/>
                          <a:gd name="T76" fmla="*/ 177 w 196"/>
                          <a:gd name="T77" fmla="*/ 36 h 194"/>
                          <a:gd name="T78" fmla="*/ 168 w 196"/>
                          <a:gd name="T79" fmla="*/ 25 h 194"/>
                          <a:gd name="T80" fmla="*/ 165 w 196"/>
                          <a:gd name="T81" fmla="*/ 19 h 194"/>
                          <a:gd name="T82" fmla="*/ 156 w 196"/>
                          <a:gd name="T83" fmla="*/ 0 h 194"/>
                          <a:gd name="T84" fmla="*/ 140 w 196"/>
                          <a:gd name="T85" fmla="*/ 7 h 194"/>
                          <a:gd name="T86" fmla="*/ 109 w 196"/>
                          <a:gd name="T87" fmla="*/ 21 h 194"/>
                          <a:gd name="T88" fmla="*/ 70 w 196"/>
                          <a:gd name="T89" fmla="*/ 40 h 194"/>
                          <a:gd name="T90" fmla="*/ 37 w 196"/>
                          <a:gd name="T91" fmla="*/ 58 h 19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  <a:cxn ang="0">
                            <a:pos x="T80" y="T81"/>
                          </a:cxn>
                          <a:cxn ang="0">
                            <a:pos x="T82" y="T83"/>
                          </a:cxn>
                          <a:cxn ang="0">
                            <a:pos x="T84" y="T85"/>
                          </a:cxn>
                          <a:cxn ang="0">
                            <a:pos x="T86" y="T87"/>
                          </a:cxn>
                          <a:cxn ang="0">
                            <a:pos x="T88" y="T89"/>
                          </a:cxn>
                          <a:cxn ang="0">
                            <a:pos x="T90" y="T91"/>
                          </a:cxn>
                        </a:cxnLst>
                        <a:rect l="0" t="0" r="r" b="b"/>
                        <a:pathLst>
                          <a:path w="196" h="194">
                            <a:moveTo>
                              <a:pt x="37" y="58"/>
                            </a:moveTo>
                            <a:lnTo>
                              <a:pt x="41" y="67"/>
                            </a:lnTo>
                            <a:lnTo>
                              <a:pt x="43" y="71"/>
                            </a:lnTo>
                            <a:lnTo>
                              <a:pt x="38" y="77"/>
                            </a:lnTo>
                            <a:lnTo>
                              <a:pt x="28" y="83"/>
                            </a:lnTo>
                            <a:lnTo>
                              <a:pt x="29" y="90"/>
                            </a:lnTo>
                            <a:lnTo>
                              <a:pt x="26" y="95"/>
                            </a:lnTo>
                            <a:lnTo>
                              <a:pt x="16" y="98"/>
                            </a:lnTo>
                            <a:lnTo>
                              <a:pt x="0" y="118"/>
                            </a:lnTo>
                            <a:lnTo>
                              <a:pt x="0" y="121"/>
                            </a:lnTo>
                            <a:lnTo>
                              <a:pt x="6" y="119"/>
                            </a:lnTo>
                            <a:lnTo>
                              <a:pt x="26" y="118"/>
                            </a:lnTo>
                            <a:lnTo>
                              <a:pt x="40" y="120"/>
                            </a:lnTo>
                            <a:lnTo>
                              <a:pt x="51" y="123"/>
                            </a:lnTo>
                            <a:lnTo>
                              <a:pt x="63" y="132"/>
                            </a:lnTo>
                            <a:lnTo>
                              <a:pt x="68" y="124"/>
                            </a:lnTo>
                            <a:lnTo>
                              <a:pt x="83" y="116"/>
                            </a:lnTo>
                            <a:lnTo>
                              <a:pt x="88" y="115"/>
                            </a:lnTo>
                            <a:lnTo>
                              <a:pt x="85" y="125"/>
                            </a:lnTo>
                            <a:lnTo>
                              <a:pt x="78" y="135"/>
                            </a:lnTo>
                            <a:lnTo>
                              <a:pt x="85" y="142"/>
                            </a:lnTo>
                            <a:lnTo>
                              <a:pt x="97" y="154"/>
                            </a:lnTo>
                            <a:lnTo>
                              <a:pt x="103" y="166"/>
                            </a:lnTo>
                            <a:lnTo>
                              <a:pt x="107" y="182"/>
                            </a:lnTo>
                            <a:lnTo>
                              <a:pt x="105" y="189"/>
                            </a:lnTo>
                            <a:lnTo>
                              <a:pt x="104" y="193"/>
                            </a:lnTo>
                            <a:lnTo>
                              <a:pt x="122" y="175"/>
                            </a:lnTo>
                            <a:lnTo>
                              <a:pt x="136" y="158"/>
                            </a:lnTo>
                            <a:lnTo>
                              <a:pt x="148" y="145"/>
                            </a:lnTo>
                            <a:lnTo>
                              <a:pt x="153" y="138"/>
                            </a:lnTo>
                            <a:lnTo>
                              <a:pt x="168" y="129"/>
                            </a:lnTo>
                            <a:lnTo>
                              <a:pt x="175" y="125"/>
                            </a:lnTo>
                            <a:lnTo>
                              <a:pt x="187" y="111"/>
                            </a:lnTo>
                            <a:lnTo>
                              <a:pt x="194" y="91"/>
                            </a:lnTo>
                            <a:lnTo>
                              <a:pt x="195" y="77"/>
                            </a:lnTo>
                            <a:lnTo>
                              <a:pt x="194" y="71"/>
                            </a:lnTo>
                            <a:lnTo>
                              <a:pt x="190" y="62"/>
                            </a:lnTo>
                            <a:lnTo>
                              <a:pt x="182" y="47"/>
                            </a:lnTo>
                            <a:lnTo>
                              <a:pt x="177" y="36"/>
                            </a:lnTo>
                            <a:lnTo>
                              <a:pt x="168" y="25"/>
                            </a:lnTo>
                            <a:lnTo>
                              <a:pt x="165" y="19"/>
                            </a:lnTo>
                            <a:lnTo>
                              <a:pt x="156" y="0"/>
                            </a:lnTo>
                            <a:lnTo>
                              <a:pt x="140" y="7"/>
                            </a:lnTo>
                            <a:lnTo>
                              <a:pt x="109" y="21"/>
                            </a:lnTo>
                            <a:lnTo>
                              <a:pt x="70" y="40"/>
                            </a:lnTo>
                            <a:lnTo>
                              <a:pt x="37" y="58"/>
                            </a:lnTo>
                          </a:path>
                        </a:pathLst>
                      </a:custGeom>
                      <a:solidFill>
                        <a:srgbClr val="FFC0FF"/>
                      </a:solidFill>
                      <a:ln w="12700" cap="rnd" cmpd="sng">
                        <a:solidFill>
                          <a:srgbClr val="80008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699" name="Freeform 78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938" y="2740"/>
                        <a:ext cx="67" cy="11"/>
                      </a:xfrm>
                      <a:custGeom>
                        <a:avLst/>
                        <a:gdLst>
                          <a:gd name="T0" fmla="*/ 0 w 67"/>
                          <a:gd name="T1" fmla="*/ 6 h 11"/>
                          <a:gd name="T2" fmla="*/ 14 w 67"/>
                          <a:gd name="T3" fmla="*/ 4 h 11"/>
                          <a:gd name="T4" fmla="*/ 18 w 67"/>
                          <a:gd name="T5" fmla="*/ 4 h 11"/>
                          <a:gd name="T6" fmla="*/ 38 w 67"/>
                          <a:gd name="T7" fmla="*/ 6 h 11"/>
                          <a:gd name="T8" fmla="*/ 46 w 67"/>
                          <a:gd name="T9" fmla="*/ 8 h 11"/>
                          <a:gd name="T10" fmla="*/ 66 w 67"/>
                          <a:gd name="T11" fmla="*/ 10 h 11"/>
                          <a:gd name="T12" fmla="*/ 43 w 67"/>
                          <a:gd name="T13" fmla="*/ 4 h 11"/>
                          <a:gd name="T14" fmla="*/ 28 w 67"/>
                          <a:gd name="T15" fmla="*/ 1 h 11"/>
                          <a:gd name="T16" fmla="*/ 18 w 67"/>
                          <a:gd name="T17" fmla="*/ 0 h 11"/>
                          <a:gd name="T18" fmla="*/ 9 w 67"/>
                          <a:gd name="T19" fmla="*/ 0 h 11"/>
                          <a:gd name="T20" fmla="*/ 8 w 67"/>
                          <a:gd name="T21" fmla="*/ 3 h 11"/>
                          <a:gd name="T22" fmla="*/ 0 w 67"/>
                          <a:gd name="T23" fmla="*/ 6 h 11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</a:cxnLst>
                        <a:rect l="0" t="0" r="r" b="b"/>
                        <a:pathLst>
                          <a:path w="67" h="11">
                            <a:moveTo>
                              <a:pt x="0" y="6"/>
                            </a:moveTo>
                            <a:lnTo>
                              <a:pt x="14" y="4"/>
                            </a:lnTo>
                            <a:lnTo>
                              <a:pt x="18" y="4"/>
                            </a:lnTo>
                            <a:lnTo>
                              <a:pt x="38" y="6"/>
                            </a:lnTo>
                            <a:lnTo>
                              <a:pt x="46" y="8"/>
                            </a:lnTo>
                            <a:lnTo>
                              <a:pt x="66" y="10"/>
                            </a:lnTo>
                            <a:lnTo>
                              <a:pt x="43" y="4"/>
                            </a:lnTo>
                            <a:lnTo>
                              <a:pt x="28" y="1"/>
                            </a:lnTo>
                            <a:lnTo>
                              <a:pt x="18" y="0"/>
                            </a:lnTo>
                            <a:lnTo>
                              <a:pt x="9" y="0"/>
                            </a:lnTo>
                            <a:lnTo>
                              <a:pt x="8" y="3"/>
                            </a:lnTo>
                            <a:lnTo>
                              <a:pt x="0" y="6"/>
                            </a:lnTo>
                          </a:path>
                        </a:pathLst>
                      </a:custGeom>
                      <a:solidFill>
                        <a:srgbClr val="80008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700" name="Freeform 78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956" y="2725"/>
                        <a:ext cx="82" cy="4"/>
                      </a:xfrm>
                      <a:custGeom>
                        <a:avLst/>
                        <a:gdLst>
                          <a:gd name="T0" fmla="*/ 0 w 82"/>
                          <a:gd name="T1" fmla="*/ 2 h 4"/>
                          <a:gd name="T2" fmla="*/ 12 w 82"/>
                          <a:gd name="T3" fmla="*/ 2 h 4"/>
                          <a:gd name="T4" fmla="*/ 18 w 82"/>
                          <a:gd name="T5" fmla="*/ 2 h 4"/>
                          <a:gd name="T6" fmla="*/ 36 w 82"/>
                          <a:gd name="T7" fmla="*/ 2 h 4"/>
                          <a:gd name="T8" fmla="*/ 44 w 82"/>
                          <a:gd name="T9" fmla="*/ 1 h 4"/>
                          <a:gd name="T10" fmla="*/ 63 w 82"/>
                          <a:gd name="T11" fmla="*/ 2 h 4"/>
                          <a:gd name="T12" fmla="*/ 81 w 82"/>
                          <a:gd name="T13" fmla="*/ 3 h 4"/>
                          <a:gd name="T14" fmla="*/ 71 w 82"/>
                          <a:gd name="T15" fmla="*/ 1 h 4"/>
                          <a:gd name="T16" fmla="*/ 49 w 82"/>
                          <a:gd name="T17" fmla="*/ 0 h 4"/>
                          <a:gd name="T18" fmla="*/ 40 w 82"/>
                          <a:gd name="T19" fmla="*/ 0 h 4"/>
                          <a:gd name="T20" fmla="*/ 24 w 82"/>
                          <a:gd name="T21" fmla="*/ 1 h 4"/>
                          <a:gd name="T22" fmla="*/ 8 w 82"/>
                          <a:gd name="T23" fmla="*/ 1 h 4"/>
                          <a:gd name="T24" fmla="*/ 5 w 82"/>
                          <a:gd name="T25" fmla="*/ 0 h 4"/>
                          <a:gd name="T26" fmla="*/ 0 w 82"/>
                          <a:gd name="T27" fmla="*/ 2 h 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</a:cxnLst>
                        <a:rect l="0" t="0" r="r" b="b"/>
                        <a:pathLst>
                          <a:path w="82" h="4">
                            <a:moveTo>
                              <a:pt x="0" y="2"/>
                            </a:moveTo>
                            <a:lnTo>
                              <a:pt x="12" y="2"/>
                            </a:lnTo>
                            <a:lnTo>
                              <a:pt x="18" y="2"/>
                            </a:lnTo>
                            <a:lnTo>
                              <a:pt x="36" y="2"/>
                            </a:lnTo>
                            <a:lnTo>
                              <a:pt x="44" y="1"/>
                            </a:lnTo>
                            <a:lnTo>
                              <a:pt x="63" y="2"/>
                            </a:lnTo>
                            <a:lnTo>
                              <a:pt x="81" y="3"/>
                            </a:lnTo>
                            <a:lnTo>
                              <a:pt x="71" y="1"/>
                            </a:lnTo>
                            <a:lnTo>
                              <a:pt x="49" y="0"/>
                            </a:lnTo>
                            <a:lnTo>
                              <a:pt x="40" y="0"/>
                            </a:lnTo>
                            <a:lnTo>
                              <a:pt x="24" y="1"/>
                            </a:lnTo>
                            <a:lnTo>
                              <a:pt x="8" y="1"/>
                            </a:lnTo>
                            <a:lnTo>
                              <a:pt x="5" y="0"/>
                            </a:lnTo>
                            <a:lnTo>
                              <a:pt x="0" y="2"/>
                            </a:lnTo>
                          </a:path>
                        </a:pathLst>
                      </a:custGeom>
                      <a:solidFill>
                        <a:srgbClr val="80008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701" name="Freeform 78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976" y="2736"/>
                        <a:ext cx="60" cy="24"/>
                      </a:xfrm>
                      <a:custGeom>
                        <a:avLst/>
                        <a:gdLst>
                          <a:gd name="T0" fmla="*/ 0 w 60"/>
                          <a:gd name="T1" fmla="*/ 0 h 24"/>
                          <a:gd name="T2" fmla="*/ 13 w 60"/>
                          <a:gd name="T3" fmla="*/ 2 h 24"/>
                          <a:gd name="T4" fmla="*/ 33 w 60"/>
                          <a:gd name="T5" fmla="*/ 6 h 24"/>
                          <a:gd name="T6" fmla="*/ 40 w 60"/>
                          <a:gd name="T7" fmla="*/ 10 h 24"/>
                          <a:gd name="T8" fmla="*/ 55 w 60"/>
                          <a:gd name="T9" fmla="*/ 18 h 24"/>
                          <a:gd name="T10" fmla="*/ 59 w 60"/>
                          <a:gd name="T11" fmla="*/ 23 h 24"/>
                          <a:gd name="T12" fmla="*/ 55 w 60"/>
                          <a:gd name="T13" fmla="*/ 14 h 24"/>
                          <a:gd name="T14" fmla="*/ 42 w 60"/>
                          <a:gd name="T15" fmla="*/ 8 h 24"/>
                          <a:gd name="T16" fmla="*/ 37 w 60"/>
                          <a:gd name="T17" fmla="*/ 4 h 24"/>
                          <a:gd name="T18" fmla="*/ 13 w 60"/>
                          <a:gd name="T19" fmla="*/ 0 h 24"/>
                          <a:gd name="T20" fmla="*/ 0 w 60"/>
                          <a:gd name="T21" fmla="*/ 0 h 2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</a:cxnLst>
                        <a:rect l="0" t="0" r="r" b="b"/>
                        <a:pathLst>
                          <a:path w="60" h="24">
                            <a:moveTo>
                              <a:pt x="0" y="0"/>
                            </a:moveTo>
                            <a:lnTo>
                              <a:pt x="13" y="2"/>
                            </a:lnTo>
                            <a:lnTo>
                              <a:pt x="33" y="6"/>
                            </a:lnTo>
                            <a:lnTo>
                              <a:pt x="40" y="10"/>
                            </a:lnTo>
                            <a:lnTo>
                              <a:pt x="55" y="18"/>
                            </a:lnTo>
                            <a:lnTo>
                              <a:pt x="59" y="23"/>
                            </a:lnTo>
                            <a:lnTo>
                              <a:pt x="55" y="14"/>
                            </a:lnTo>
                            <a:lnTo>
                              <a:pt x="42" y="8"/>
                            </a:lnTo>
                            <a:lnTo>
                              <a:pt x="37" y="4"/>
                            </a:lnTo>
                            <a:lnTo>
                              <a:pt x="13" y="0"/>
                            </a:lnTo>
                            <a:lnTo>
                              <a:pt x="0" y="0"/>
                            </a:lnTo>
                          </a:path>
                        </a:pathLst>
                      </a:custGeom>
                      <a:solidFill>
                        <a:srgbClr val="80008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702" name="Freeform 79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960" y="2693"/>
                        <a:ext cx="70" cy="25"/>
                      </a:xfrm>
                      <a:custGeom>
                        <a:avLst/>
                        <a:gdLst>
                          <a:gd name="T0" fmla="*/ 3 w 70"/>
                          <a:gd name="T1" fmla="*/ 24 h 25"/>
                          <a:gd name="T2" fmla="*/ 16 w 70"/>
                          <a:gd name="T3" fmla="*/ 22 h 25"/>
                          <a:gd name="T4" fmla="*/ 27 w 70"/>
                          <a:gd name="T5" fmla="*/ 21 h 25"/>
                          <a:gd name="T6" fmla="*/ 48 w 70"/>
                          <a:gd name="T7" fmla="*/ 17 h 25"/>
                          <a:gd name="T8" fmla="*/ 55 w 70"/>
                          <a:gd name="T9" fmla="*/ 14 h 25"/>
                          <a:gd name="T10" fmla="*/ 62 w 70"/>
                          <a:gd name="T11" fmla="*/ 5 h 25"/>
                          <a:gd name="T12" fmla="*/ 69 w 70"/>
                          <a:gd name="T13" fmla="*/ 0 h 25"/>
                          <a:gd name="T14" fmla="*/ 57 w 70"/>
                          <a:gd name="T15" fmla="*/ 5 h 25"/>
                          <a:gd name="T16" fmla="*/ 52 w 70"/>
                          <a:gd name="T17" fmla="*/ 10 h 25"/>
                          <a:gd name="T18" fmla="*/ 41 w 70"/>
                          <a:gd name="T19" fmla="*/ 15 h 25"/>
                          <a:gd name="T20" fmla="*/ 27 w 70"/>
                          <a:gd name="T21" fmla="*/ 17 h 25"/>
                          <a:gd name="T22" fmla="*/ 16 w 70"/>
                          <a:gd name="T23" fmla="*/ 18 h 25"/>
                          <a:gd name="T24" fmla="*/ 0 w 70"/>
                          <a:gd name="T25" fmla="*/ 20 h 25"/>
                          <a:gd name="T26" fmla="*/ 3 w 70"/>
                          <a:gd name="T27" fmla="*/ 24 h 25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</a:cxnLst>
                        <a:rect l="0" t="0" r="r" b="b"/>
                        <a:pathLst>
                          <a:path w="70" h="25">
                            <a:moveTo>
                              <a:pt x="3" y="24"/>
                            </a:moveTo>
                            <a:lnTo>
                              <a:pt x="16" y="22"/>
                            </a:lnTo>
                            <a:lnTo>
                              <a:pt x="27" y="21"/>
                            </a:lnTo>
                            <a:lnTo>
                              <a:pt x="48" y="17"/>
                            </a:lnTo>
                            <a:lnTo>
                              <a:pt x="55" y="14"/>
                            </a:lnTo>
                            <a:lnTo>
                              <a:pt x="62" y="5"/>
                            </a:lnTo>
                            <a:lnTo>
                              <a:pt x="69" y="0"/>
                            </a:lnTo>
                            <a:lnTo>
                              <a:pt x="57" y="5"/>
                            </a:lnTo>
                            <a:lnTo>
                              <a:pt x="52" y="10"/>
                            </a:lnTo>
                            <a:lnTo>
                              <a:pt x="41" y="15"/>
                            </a:lnTo>
                            <a:lnTo>
                              <a:pt x="27" y="17"/>
                            </a:lnTo>
                            <a:lnTo>
                              <a:pt x="16" y="18"/>
                            </a:lnTo>
                            <a:lnTo>
                              <a:pt x="0" y="20"/>
                            </a:lnTo>
                            <a:lnTo>
                              <a:pt x="3" y="24"/>
                            </a:lnTo>
                          </a:path>
                        </a:pathLst>
                      </a:custGeom>
                      <a:solidFill>
                        <a:srgbClr val="80008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703" name="Freeform 79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956" y="2660"/>
                        <a:ext cx="93" cy="51"/>
                      </a:xfrm>
                      <a:custGeom>
                        <a:avLst/>
                        <a:gdLst>
                          <a:gd name="T0" fmla="*/ 2 w 93"/>
                          <a:gd name="T1" fmla="*/ 50 h 51"/>
                          <a:gd name="T2" fmla="*/ 18 w 93"/>
                          <a:gd name="T3" fmla="*/ 47 h 51"/>
                          <a:gd name="T4" fmla="*/ 24 w 93"/>
                          <a:gd name="T5" fmla="*/ 42 h 51"/>
                          <a:gd name="T6" fmla="*/ 40 w 93"/>
                          <a:gd name="T7" fmla="*/ 31 h 51"/>
                          <a:gd name="T8" fmla="*/ 61 w 93"/>
                          <a:gd name="T9" fmla="*/ 22 h 51"/>
                          <a:gd name="T10" fmla="*/ 83 w 93"/>
                          <a:gd name="T11" fmla="*/ 10 h 51"/>
                          <a:gd name="T12" fmla="*/ 87 w 93"/>
                          <a:gd name="T13" fmla="*/ 8 h 51"/>
                          <a:gd name="T14" fmla="*/ 92 w 93"/>
                          <a:gd name="T15" fmla="*/ 0 h 51"/>
                          <a:gd name="T16" fmla="*/ 66 w 93"/>
                          <a:gd name="T17" fmla="*/ 10 h 51"/>
                          <a:gd name="T18" fmla="*/ 48 w 93"/>
                          <a:gd name="T19" fmla="*/ 19 h 51"/>
                          <a:gd name="T20" fmla="*/ 39 w 93"/>
                          <a:gd name="T21" fmla="*/ 24 h 51"/>
                          <a:gd name="T22" fmla="*/ 29 w 93"/>
                          <a:gd name="T23" fmla="*/ 30 h 51"/>
                          <a:gd name="T24" fmla="*/ 19 w 93"/>
                          <a:gd name="T25" fmla="*/ 36 h 51"/>
                          <a:gd name="T26" fmla="*/ 10 w 93"/>
                          <a:gd name="T27" fmla="*/ 41 h 51"/>
                          <a:gd name="T28" fmla="*/ 0 w 93"/>
                          <a:gd name="T29" fmla="*/ 45 h 51"/>
                          <a:gd name="T30" fmla="*/ 2 w 93"/>
                          <a:gd name="T31" fmla="*/ 50 h 51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</a:cxnLst>
                        <a:rect l="0" t="0" r="r" b="b"/>
                        <a:pathLst>
                          <a:path w="93" h="51">
                            <a:moveTo>
                              <a:pt x="2" y="50"/>
                            </a:moveTo>
                            <a:lnTo>
                              <a:pt x="18" y="47"/>
                            </a:lnTo>
                            <a:lnTo>
                              <a:pt x="24" y="42"/>
                            </a:lnTo>
                            <a:lnTo>
                              <a:pt x="40" y="31"/>
                            </a:lnTo>
                            <a:lnTo>
                              <a:pt x="61" y="22"/>
                            </a:lnTo>
                            <a:lnTo>
                              <a:pt x="83" y="10"/>
                            </a:lnTo>
                            <a:lnTo>
                              <a:pt x="87" y="8"/>
                            </a:lnTo>
                            <a:lnTo>
                              <a:pt x="92" y="0"/>
                            </a:lnTo>
                            <a:lnTo>
                              <a:pt x="66" y="10"/>
                            </a:lnTo>
                            <a:lnTo>
                              <a:pt x="48" y="19"/>
                            </a:lnTo>
                            <a:lnTo>
                              <a:pt x="39" y="24"/>
                            </a:lnTo>
                            <a:lnTo>
                              <a:pt x="29" y="30"/>
                            </a:lnTo>
                            <a:lnTo>
                              <a:pt x="19" y="36"/>
                            </a:lnTo>
                            <a:lnTo>
                              <a:pt x="10" y="41"/>
                            </a:lnTo>
                            <a:lnTo>
                              <a:pt x="0" y="45"/>
                            </a:lnTo>
                            <a:lnTo>
                              <a:pt x="2" y="50"/>
                            </a:lnTo>
                          </a:path>
                        </a:pathLst>
                      </a:custGeom>
                      <a:solidFill>
                        <a:srgbClr val="80008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167704" name="Freeform 79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038" y="2685"/>
                        <a:ext cx="17" cy="46"/>
                      </a:xfrm>
                      <a:custGeom>
                        <a:avLst/>
                        <a:gdLst>
                          <a:gd name="T0" fmla="*/ 15 w 17"/>
                          <a:gd name="T1" fmla="*/ 0 h 46"/>
                          <a:gd name="T2" fmla="*/ 5 w 17"/>
                          <a:gd name="T3" fmla="*/ 7 h 46"/>
                          <a:gd name="T4" fmla="*/ 0 w 17"/>
                          <a:gd name="T5" fmla="*/ 15 h 46"/>
                          <a:gd name="T6" fmla="*/ 0 w 17"/>
                          <a:gd name="T7" fmla="*/ 22 h 46"/>
                          <a:gd name="T8" fmla="*/ 4 w 17"/>
                          <a:gd name="T9" fmla="*/ 26 h 46"/>
                          <a:gd name="T10" fmla="*/ 11 w 17"/>
                          <a:gd name="T11" fmla="*/ 30 h 46"/>
                          <a:gd name="T12" fmla="*/ 15 w 17"/>
                          <a:gd name="T13" fmla="*/ 36 h 46"/>
                          <a:gd name="T14" fmla="*/ 12 w 17"/>
                          <a:gd name="T15" fmla="*/ 45 h 46"/>
                          <a:gd name="T16" fmla="*/ 16 w 17"/>
                          <a:gd name="T17" fmla="*/ 37 h 46"/>
                          <a:gd name="T18" fmla="*/ 15 w 17"/>
                          <a:gd name="T19" fmla="*/ 29 h 46"/>
                          <a:gd name="T20" fmla="*/ 7 w 17"/>
                          <a:gd name="T21" fmla="*/ 24 h 46"/>
                          <a:gd name="T22" fmla="*/ 4 w 17"/>
                          <a:gd name="T23" fmla="*/ 20 h 46"/>
                          <a:gd name="T24" fmla="*/ 4 w 17"/>
                          <a:gd name="T25" fmla="*/ 16 h 46"/>
                          <a:gd name="T26" fmla="*/ 6 w 17"/>
                          <a:gd name="T27" fmla="*/ 10 h 46"/>
                          <a:gd name="T28" fmla="*/ 15 w 17"/>
                          <a:gd name="T29" fmla="*/ 0 h 4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</a:cxnLst>
                        <a:rect l="0" t="0" r="r" b="b"/>
                        <a:pathLst>
                          <a:path w="17" h="46">
                            <a:moveTo>
                              <a:pt x="15" y="0"/>
                            </a:moveTo>
                            <a:lnTo>
                              <a:pt x="5" y="7"/>
                            </a:lnTo>
                            <a:lnTo>
                              <a:pt x="0" y="15"/>
                            </a:lnTo>
                            <a:lnTo>
                              <a:pt x="0" y="22"/>
                            </a:lnTo>
                            <a:lnTo>
                              <a:pt x="4" y="26"/>
                            </a:lnTo>
                            <a:lnTo>
                              <a:pt x="11" y="30"/>
                            </a:lnTo>
                            <a:lnTo>
                              <a:pt x="15" y="36"/>
                            </a:lnTo>
                            <a:lnTo>
                              <a:pt x="12" y="45"/>
                            </a:lnTo>
                            <a:lnTo>
                              <a:pt x="16" y="37"/>
                            </a:lnTo>
                            <a:lnTo>
                              <a:pt x="15" y="29"/>
                            </a:lnTo>
                            <a:lnTo>
                              <a:pt x="7" y="24"/>
                            </a:lnTo>
                            <a:lnTo>
                              <a:pt x="4" y="20"/>
                            </a:lnTo>
                            <a:lnTo>
                              <a:pt x="4" y="16"/>
                            </a:lnTo>
                            <a:lnTo>
                              <a:pt x="6" y="10"/>
                            </a:lnTo>
                            <a:lnTo>
                              <a:pt x="15" y="0"/>
                            </a:lnTo>
                          </a:path>
                        </a:pathLst>
                      </a:custGeom>
                      <a:solidFill>
                        <a:srgbClr val="80008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sp>
                  <p:nvSpPr>
                    <p:cNvPr id="167705" name="Freeform 793"/>
                    <p:cNvSpPr>
                      <a:spLocks/>
                    </p:cNvSpPr>
                    <p:nvPr/>
                  </p:nvSpPr>
                  <p:spPr bwMode="auto">
                    <a:xfrm>
                      <a:off x="4016" y="2833"/>
                      <a:ext cx="5" cy="9"/>
                    </a:xfrm>
                    <a:custGeom>
                      <a:avLst/>
                      <a:gdLst>
                        <a:gd name="T0" fmla="*/ 4 w 5"/>
                        <a:gd name="T1" fmla="*/ 0 h 9"/>
                        <a:gd name="T2" fmla="*/ 2 w 5"/>
                        <a:gd name="T3" fmla="*/ 3 h 9"/>
                        <a:gd name="T4" fmla="*/ 0 w 5"/>
                        <a:gd name="T5" fmla="*/ 6 h 9"/>
                        <a:gd name="T6" fmla="*/ 1 w 5"/>
                        <a:gd name="T7" fmla="*/ 8 h 9"/>
                        <a:gd name="T8" fmla="*/ 3 w 5"/>
                        <a:gd name="T9" fmla="*/ 8 h 9"/>
                        <a:gd name="T10" fmla="*/ 4 w 5"/>
                        <a:gd name="T11" fmla="*/ 0 h 9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</a:cxnLst>
                      <a:rect l="0" t="0" r="r" b="b"/>
                      <a:pathLst>
                        <a:path w="5" h="9">
                          <a:moveTo>
                            <a:pt x="4" y="0"/>
                          </a:moveTo>
                          <a:lnTo>
                            <a:pt x="2" y="3"/>
                          </a:lnTo>
                          <a:lnTo>
                            <a:pt x="0" y="6"/>
                          </a:lnTo>
                          <a:lnTo>
                            <a:pt x="1" y="8"/>
                          </a:lnTo>
                          <a:lnTo>
                            <a:pt x="3" y="8"/>
                          </a:lnTo>
                          <a:lnTo>
                            <a:pt x="4" y="0"/>
                          </a:lnTo>
                        </a:path>
                      </a:pathLst>
                    </a:custGeom>
                    <a:solidFill>
                      <a:srgbClr val="80008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</p:grpSp>
            <p:sp>
              <p:nvSpPr>
                <p:cNvPr id="167706" name="Freeform 794"/>
                <p:cNvSpPr>
                  <a:spLocks/>
                </p:cNvSpPr>
                <p:nvPr/>
              </p:nvSpPr>
              <p:spPr bwMode="auto">
                <a:xfrm>
                  <a:off x="3560" y="2657"/>
                  <a:ext cx="71" cy="32"/>
                </a:xfrm>
                <a:custGeom>
                  <a:avLst/>
                  <a:gdLst>
                    <a:gd name="T0" fmla="*/ 29 w 71"/>
                    <a:gd name="T1" fmla="*/ 2 h 32"/>
                    <a:gd name="T2" fmla="*/ 68 w 71"/>
                    <a:gd name="T3" fmla="*/ 12 h 32"/>
                    <a:gd name="T4" fmla="*/ 69 w 71"/>
                    <a:gd name="T5" fmla="*/ 15 h 32"/>
                    <a:gd name="T6" fmla="*/ 70 w 71"/>
                    <a:gd name="T7" fmla="*/ 20 h 32"/>
                    <a:gd name="T8" fmla="*/ 68 w 71"/>
                    <a:gd name="T9" fmla="*/ 28 h 32"/>
                    <a:gd name="T10" fmla="*/ 65 w 71"/>
                    <a:gd name="T11" fmla="*/ 30 h 32"/>
                    <a:gd name="T12" fmla="*/ 59 w 71"/>
                    <a:gd name="T13" fmla="*/ 31 h 32"/>
                    <a:gd name="T14" fmla="*/ 0 w 71"/>
                    <a:gd name="T15" fmla="*/ 18 h 32"/>
                    <a:gd name="T16" fmla="*/ 10 w 71"/>
                    <a:gd name="T17" fmla="*/ 0 h 32"/>
                    <a:gd name="T18" fmla="*/ 29 w 71"/>
                    <a:gd name="T19" fmla="*/ 2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71" h="32">
                      <a:moveTo>
                        <a:pt x="29" y="2"/>
                      </a:moveTo>
                      <a:lnTo>
                        <a:pt x="68" y="12"/>
                      </a:lnTo>
                      <a:lnTo>
                        <a:pt x="69" y="15"/>
                      </a:lnTo>
                      <a:lnTo>
                        <a:pt x="70" y="20"/>
                      </a:lnTo>
                      <a:lnTo>
                        <a:pt x="68" y="28"/>
                      </a:lnTo>
                      <a:lnTo>
                        <a:pt x="65" y="30"/>
                      </a:lnTo>
                      <a:lnTo>
                        <a:pt x="59" y="31"/>
                      </a:lnTo>
                      <a:lnTo>
                        <a:pt x="0" y="18"/>
                      </a:lnTo>
                      <a:lnTo>
                        <a:pt x="10" y="0"/>
                      </a:lnTo>
                      <a:lnTo>
                        <a:pt x="29" y="2"/>
                      </a:lnTo>
                    </a:path>
                  </a:pathLst>
                </a:custGeom>
                <a:solidFill>
                  <a:srgbClr val="808080"/>
                </a:solidFill>
                <a:ln w="12700" cap="rnd" cmpd="sng">
                  <a:solidFill>
                    <a:srgbClr val="40404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167707" name="Group 795"/>
                <p:cNvGrpSpPr>
                  <a:grpSpLocks/>
                </p:cNvGrpSpPr>
                <p:nvPr/>
              </p:nvGrpSpPr>
              <p:grpSpPr bwMode="auto">
                <a:xfrm>
                  <a:off x="3213" y="2511"/>
                  <a:ext cx="181" cy="168"/>
                  <a:chOff x="3213" y="2511"/>
                  <a:chExt cx="181" cy="168"/>
                </a:xfrm>
              </p:grpSpPr>
              <p:sp>
                <p:nvSpPr>
                  <p:cNvPr id="167708" name="Line 79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288" y="2542"/>
                    <a:ext cx="52" cy="114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09" name="Line 79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297" y="2543"/>
                    <a:ext cx="52" cy="114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10" name="Line 79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307" y="2548"/>
                    <a:ext cx="51" cy="108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11" name="Line 79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319" y="2553"/>
                    <a:ext cx="50" cy="104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12" name="Line 80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328" y="2557"/>
                    <a:ext cx="49" cy="99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13" name="Line 80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359" y="2535"/>
                    <a:ext cx="0" cy="144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14" name="Line 80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367" y="2544"/>
                    <a:ext cx="5" cy="132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15" name="Line 80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378" y="2550"/>
                    <a:ext cx="1" cy="124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16" name="Line 80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277" y="2537"/>
                    <a:ext cx="52" cy="114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17" name="Line 80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267" y="2534"/>
                    <a:ext cx="54" cy="116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18" name="Line 80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255" y="2534"/>
                    <a:ext cx="55" cy="114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19" name="Line 80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267" y="2511"/>
                    <a:ext cx="7" cy="157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20" name="Line 80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236" y="2536"/>
                    <a:ext cx="53" cy="10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21" name="Line 80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228" y="2536"/>
                    <a:ext cx="51" cy="91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22" name="Line 81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221" y="2542"/>
                    <a:ext cx="49" cy="75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23" name="Line 81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213" y="2548"/>
                    <a:ext cx="44" cy="58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24" name="Line 812"/>
                  <p:cNvSpPr>
                    <a:spLocks noChangeShapeType="1"/>
                  </p:cNvSpPr>
                  <p:nvPr/>
                </p:nvSpPr>
                <p:spPr bwMode="auto">
                  <a:xfrm>
                    <a:off x="3232" y="2581"/>
                    <a:ext cx="160" cy="2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25" name="Line 813"/>
                  <p:cNvSpPr>
                    <a:spLocks noChangeShapeType="1"/>
                  </p:cNvSpPr>
                  <p:nvPr/>
                </p:nvSpPr>
                <p:spPr bwMode="auto">
                  <a:xfrm>
                    <a:off x="3231" y="2591"/>
                    <a:ext cx="158" cy="18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26" name="Line 814"/>
                  <p:cNvSpPr>
                    <a:spLocks noChangeShapeType="1"/>
                  </p:cNvSpPr>
                  <p:nvPr/>
                </p:nvSpPr>
                <p:spPr bwMode="auto">
                  <a:xfrm>
                    <a:off x="3231" y="2599"/>
                    <a:ext cx="158" cy="18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27" name="Line 815"/>
                  <p:cNvSpPr>
                    <a:spLocks noChangeShapeType="1"/>
                  </p:cNvSpPr>
                  <p:nvPr/>
                </p:nvSpPr>
                <p:spPr bwMode="auto">
                  <a:xfrm>
                    <a:off x="3231" y="2608"/>
                    <a:ext cx="154" cy="17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28" name="Line 816"/>
                  <p:cNvSpPr>
                    <a:spLocks noChangeShapeType="1"/>
                  </p:cNvSpPr>
                  <p:nvPr/>
                </p:nvSpPr>
                <p:spPr bwMode="auto">
                  <a:xfrm>
                    <a:off x="3232" y="2619"/>
                    <a:ext cx="144" cy="14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29" name="Line 817"/>
                  <p:cNvSpPr>
                    <a:spLocks noChangeShapeType="1"/>
                  </p:cNvSpPr>
                  <p:nvPr/>
                </p:nvSpPr>
                <p:spPr bwMode="auto">
                  <a:xfrm>
                    <a:off x="3236" y="2627"/>
                    <a:ext cx="139" cy="12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30" name="Line 818"/>
                  <p:cNvSpPr>
                    <a:spLocks noChangeShapeType="1"/>
                  </p:cNvSpPr>
                  <p:nvPr/>
                </p:nvSpPr>
                <p:spPr bwMode="auto">
                  <a:xfrm>
                    <a:off x="3241" y="2636"/>
                    <a:ext cx="121" cy="9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31" name="Line 819"/>
                  <p:cNvSpPr>
                    <a:spLocks noChangeShapeType="1"/>
                  </p:cNvSpPr>
                  <p:nvPr/>
                </p:nvSpPr>
                <p:spPr bwMode="auto">
                  <a:xfrm>
                    <a:off x="3247" y="2647"/>
                    <a:ext cx="105" cy="4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32" name="Line 820"/>
                  <p:cNvSpPr>
                    <a:spLocks noChangeShapeType="1"/>
                  </p:cNvSpPr>
                  <p:nvPr/>
                </p:nvSpPr>
                <p:spPr bwMode="auto">
                  <a:xfrm>
                    <a:off x="3236" y="2575"/>
                    <a:ext cx="158" cy="16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33" name="Line 821"/>
                  <p:cNvSpPr>
                    <a:spLocks noChangeShapeType="1"/>
                  </p:cNvSpPr>
                  <p:nvPr/>
                </p:nvSpPr>
                <p:spPr bwMode="auto">
                  <a:xfrm>
                    <a:off x="3239" y="2567"/>
                    <a:ext cx="155" cy="15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34" name="Line 822"/>
                  <p:cNvSpPr>
                    <a:spLocks noChangeShapeType="1"/>
                  </p:cNvSpPr>
                  <p:nvPr/>
                </p:nvSpPr>
                <p:spPr bwMode="auto">
                  <a:xfrm>
                    <a:off x="3246" y="2558"/>
                    <a:ext cx="146" cy="14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35" name="Line 823"/>
                  <p:cNvSpPr>
                    <a:spLocks noChangeShapeType="1"/>
                  </p:cNvSpPr>
                  <p:nvPr/>
                </p:nvSpPr>
                <p:spPr bwMode="auto">
                  <a:xfrm>
                    <a:off x="3254" y="2550"/>
                    <a:ext cx="136" cy="13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36" name="Line 824"/>
                  <p:cNvSpPr>
                    <a:spLocks noChangeShapeType="1"/>
                  </p:cNvSpPr>
                  <p:nvPr/>
                </p:nvSpPr>
                <p:spPr bwMode="auto">
                  <a:xfrm>
                    <a:off x="3265" y="2545"/>
                    <a:ext cx="120" cy="7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37" name="Line 825"/>
                  <p:cNvSpPr>
                    <a:spLocks noChangeShapeType="1"/>
                  </p:cNvSpPr>
                  <p:nvPr/>
                </p:nvSpPr>
                <p:spPr bwMode="auto">
                  <a:xfrm>
                    <a:off x="3279" y="2538"/>
                    <a:ext cx="100" cy="5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38" name="Line 826"/>
                  <p:cNvSpPr>
                    <a:spLocks noChangeShapeType="1"/>
                  </p:cNvSpPr>
                  <p:nvPr/>
                </p:nvSpPr>
                <p:spPr bwMode="auto">
                  <a:xfrm>
                    <a:off x="3260" y="2653"/>
                    <a:ext cx="72" cy="4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167739" name="Group 827"/>
                <p:cNvGrpSpPr>
                  <a:grpSpLocks/>
                </p:cNvGrpSpPr>
                <p:nvPr/>
              </p:nvGrpSpPr>
              <p:grpSpPr bwMode="auto">
                <a:xfrm>
                  <a:off x="4077" y="2454"/>
                  <a:ext cx="271" cy="129"/>
                  <a:chOff x="4077" y="2454"/>
                  <a:chExt cx="271" cy="129"/>
                </a:xfrm>
              </p:grpSpPr>
              <p:sp>
                <p:nvSpPr>
                  <p:cNvPr id="167740" name="Freeform 828"/>
                  <p:cNvSpPr>
                    <a:spLocks/>
                  </p:cNvSpPr>
                  <p:nvPr/>
                </p:nvSpPr>
                <p:spPr bwMode="auto">
                  <a:xfrm>
                    <a:off x="4077" y="2454"/>
                    <a:ext cx="271" cy="129"/>
                  </a:xfrm>
                  <a:custGeom>
                    <a:avLst/>
                    <a:gdLst>
                      <a:gd name="T0" fmla="*/ 6 w 271"/>
                      <a:gd name="T1" fmla="*/ 9 h 129"/>
                      <a:gd name="T2" fmla="*/ 11 w 271"/>
                      <a:gd name="T3" fmla="*/ 29 h 129"/>
                      <a:gd name="T4" fmla="*/ 10 w 271"/>
                      <a:gd name="T5" fmla="*/ 45 h 129"/>
                      <a:gd name="T6" fmla="*/ 3 w 271"/>
                      <a:gd name="T7" fmla="*/ 58 h 129"/>
                      <a:gd name="T8" fmla="*/ 19 w 271"/>
                      <a:gd name="T9" fmla="*/ 57 h 129"/>
                      <a:gd name="T10" fmla="*/ 36 w 271"/>
                      <a:gd name="T11" fmla="*/ 54 h 129"/>
                      <a:gd name="T12" fmla="*/ 53 w 271"/>
                      <a:gd name="T13" fmla="*/ 51 h 129"/>
                      <a:gd name="T14" fmla="*/ 69 w 271"/>
                      <a:gd name="T15" fmla="*/ 57 h 129"/>
                      <a:gd name="T16" fmla="*/ 87 w 271"/>
                      <a:gd name="T17" fmla="*/ 63 h 129"/>
                      <a:gd name="T18" fmla="*/ 104 w 271"/>
                      <a:gd name="T19" fmla="*/ 66 h 129"/>
                      <a:gd name="T20" fmla="*/ 131 w 271"/>
                      <a:gd name="T21" fmla="*/ 67 h 129"/>
                      <a:gd name="T22" fmla="*/ 170 w 271"/>
                      <a:gd name="T23" fmla="*/ 78 h 129"/>
                      <a:gd name="T24" fmla="*/ 177 w 271"/>
                      <a:gd name="T25" fmla="*/ 94 h 129"/>
                      <a:gd name="T26" fmla="*/ 187 w 271"/>
                      <a:gd name="T27" fmla="*/ 102 h 129"/>
                      <a:gd name="T28" fmla="*/ 195 w 271"/>
                      <a:gd name="T29" fmla="*/ 110 h 129"/>
                      <a:gd name="T30" fmla="*/ 206 w 271"/>
                      <a:gd name="T31" fmla="*/ 119 h 129"/>
                      <a:gd name="T32" fmla="*/ 216 w 271"/>
                      <a:gd name="T33" fmla="*/ 127 h 129"/>
                      <a:gd name="T34" fmla="*/ 222 w 271"/>
                      <a:gd name="T35" fmla="*/ 125 h 129"/>
                      <a:gd name="T36" fmla="*/ 221 w 271"/>
                      <a:gd name="T37" fmla="*/ 118 h 129"/>
                      <a:gd name="T38" fmla="*/ 216 w 271"/>
                      <a:gd name="T39" fmla="*/ 112 h 129"/>
                      <a:gd name="T40" fmla="*/ 210 w 271"/>
                      <a:gd name="T41" fmla="*/ 104 h 129"/>
                      <a:gd name="T42" fmla="*/ 212 w 271"/>
                      <a:gd name="T43" fmla="*/ 96 h 129"/>
                      <a:gd name="T44" fmla="*/ 224 w 271"/>
                      <a:gd name="T45" fmla="*/ 95 h 129"/>
                      <a:gd name="T46" fmla="*/ 237 w 271"/>
                      <a:gd name="T47" fmla="*/ 96 h 129"/>
                      <a:gd name="T48" fmla="*/ 247 w 271"/>
                      <a:gd name="T49" fmla="*/ 106 h 129"/>
                      <a:gd name="T50" fmla="*/ 250 w 271"/>
                      <a:gd name="T51" fmla="*/ 115 h 129"/>
                      <a:gd name="T52" fmla="*/ 259 w 271"/>
                      <a:gd name="T53" fmla="*/ 117 h 129"/>
                      <a:gd name="T54" fmla="*/ 265 w 271"/>
                      <a:gd name="T55" fmla="*/ 117 h 129"/>
                      <a:gd name="T56" fmla="*/ 266 w 271"/>
                      <a:gd name="T57" fmla="*/ 109 h 129"/>
                      <a:gd name="T58" fmla="*/ 269 w 271"/>
                      <a:gd name="T59" fmla="*/ 106 h 129"/>
                      <a:gd name="T60" fmla="*/ 266 w 271"/>
                      <a:gd name="T61" fmla="*/ 98 h 129"/>
                      <a:gd name="T62" fmla="*/ 260 w 271"/>
                      <a:gd name="T63" fmla="*/ 88 h 129"/>
                      <a:gd name="T64" fmla="*/ 253 w 271"/>
                      <a:gd name="T65" fmla="*/ 77 h 129"/>
                      <a:gd name="T66" fmla="*/ 244 w 271"/>
                      <a:gd name="T67" fmla="*/ 70 h 129"/>
                      <a:gd name="T68" fmla="*/ 235 w 271"/>
                      <a:gd name="T69" fmla="*/ 62 h 129"/>
                      <a:gd name="T70" fmla="*/ 227 w 271"/>
                      <a:gd name="T71" fmla="*/ 58 h 129"/>
                      <a:gd name="T72" fmla="*/ 204 w 271"/>
                      <a:gd name="T73" fmla="*/ 53 h 129"/>
                      <a:gd name="T74" fmla="*/ 179 w 271"/>
                      <a:gd name="T75" fmla="*/ 50 h 129"/>
                      <a:gd name="T76" fmla="*/ 135 w 271"/>
                      <a:gd name="T77" fmla="*/ 28 h 129"/>
                      <a:gd name="T78" fmla="*/ 120 w 271"/>
                      <a:gd name="T79" fmla="*/ 20 h 129"/>
                      <a:gd name="T80" fmla="*/ 105 w 271"/>
                      <a:gd name="T81" fmla="*/ 11 h 129"/>
                      <a:gd name="T82" fmla="*/ 86 w 271"/>
                      <a:gd name="T83" fmla="*/ 5 h 129"/>
                      <a:gd name="T84" fmla="*/ 70 w 271"/>
                      <a:gd name="T85" fmla="*/ 3 h 129"/>
                      <a:gd name="T86" fmla="*/ 53 w 271"/>
                      <a:gd name="T87" fmla="*/ 3 h 129"/>
                      <a:gd name="T88" fmla="*/ 35 w 271"/>
                      <a:gd name="T89" fmla="*/ 2 h 129"/>
                      <a:gd name="T90" fmla="*/ 11 w 271"/>
                      <a:gd name="T91" fmla="*/ 0 h 1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</a:cxnLst>
                    <a:rect l="0" t="0" r="r" b="b"/>
                    <a:pathLst>
                      <a:path w="271" h="129">
                        <a:moveTo>
                          <a:pt x="0" y="0"/>
                        </a:moveTo>
                        <a:lnTo>
                          <a:pt x="6" y="9"/>
                        </a:lnTo>
                        <a:lnTo>
                          <a:pt x="10" y="22"/>
                        </a:lnTo>
                        <a:lnTo>
                          <a:pt x="11" y="29"/>
                        </a:lnTo>
                        <a:lnTo>
                          <a:pt x="11" y="38"/>
                        </a:lnTo>
                        <a:lnTo>
                          <a:pt x="10" y="45"/>
                        </a:lnTo>
                        <a:lnTo>
                          <a:pt x="7" y="52"/>
                        </a:lnTo>
                        <a:lnTo>
                          <a:pt x="3" y="58"/>
                        </a:lnTo>
                        <a:lnTo>
                          <a:pt x="11" y="58"/>
                        </a:lnTo>
                        <a:lnTo>
                          <a:pt x="19" y="57"/>
                        </a:lnTo>
                        <a:lnTo>
                          <a:pt x="27" y="56"/>
                        </a:lnTo>
                        <a:lnTo>
                          <a:pt x="36" y="54"/>
                        </a:lnTo>
                        <a:lnTo>
                          <a:pt x="42" y="51"/>
                        </a:lnTo>
                        <a:lnTo>
                          <a:pt x="53" y="51"/>
                        </a:lnTo>
                        <a:lnTo>
                          <a:pt x="59" y="51"/>
                        </a:lnTo>
                        <a:lnTo>
                          <a:pt x="69" y="57"/>
                        </a:lnTo>
                        <a:lnTo>
                          <a:pt x="78" y="60"/>
                        </a:lnTo>
                        <a:lnTo>
                          <a:pt x="87" y="63"/>
                        </a:lnTo>
                        <a:lnTo>
                          <a:pt x="95" y="65"/>
                        </a:lnTo>
                        <a:lnTo>
                          <a:pt x="104" y="66"/>
                        </a:lnTo>
                        <a:lnTo>
                          <a:pt x="117" y="66"/>
                        </a:lnTo>
                        <a:lnTo>
                          <a:pt x="131" y="67"/>
                        </a:lnTo>
                        <a:lnTo>
                          <a:pt x="147" y="71"/>
                        </a:lnTo>
                        <a:lnTo>
                          <a:pt x="170" y="78"/>
                        </a:lnTo>
                        <a:lnTo>
                          <a:pt x="173" y="85"/>
                        </a:lnTo>
                        <a:lnTo>
                          <a:pt x="177" y="94"/>
                        </a:lnTo>
                        <a:lnTo>
                          <a:pt x="181" y="98"/>
                        </a:lnTo>
                        <a:lnTo>
                          <a:pt x="187" y="102"/>
                        </a:lnTo>
                        <a:lnTo>
                          <a:pt x="192" y="105"/>
                        </a:lnTo>
                        <a:lnTo>
                          <a:pt x="195" y="110"/>
                        </a:lnTo>
                        <a:lnTo>
                          <a:pt x="200" y="116"/>
                        </a:lnTo>
                        <a:lnTo>
                          <a:pt x="206" y="119"/>
                        </a:lnTo>
                        <a:lnTo>
                          <a:pt x="210" y="122"/>
                        </a:lnTo>
                        <a:lnTo>
                          <a:pt x="216" y="127"/>
                        </a:lnTo>
                        <a:lnTo>
                          <a:pt x="220" y="128"/>
                        </a:lnTo>
                        <a:lnTo>
                          <a:pt x="222" y="125"/>
                        </a:lnTo>
                        <a:lnTo>
                          <a:pt x="223" y="122"/>
                        </a:lnTo>
                        <a:lnTo>
                          <a:pt x="221" y="118"/>
                        </a:lnTo>
                        <a:lnTo>
                          <a:pt x="218" y="114"/>
                        </a:lnTo>
                        <a:lnTo>
                          <a:pt x="216" y="112"/>
                        </a:lnTo>
                        <a:lnTo>
                          <a:pt x="211" y="110"/>
                        </a:lnTo>
                        <a:lnTo>
                          <a:pt x="210" y="104"/>
                        </a:lnTo>
                        <a:lnTo>
                          <a:pt x="210" y="99"/>
                        </a:lnTo>
                        <a:lnTo>
                          <a:pt x="212" y="96"/>
                        </a:lnTo>
                        <a:lnTo>
                          <a:pt x="217" y="95"/>
                        </a:lnTo>
                        <a:lnTo>
                          <a:pt x="224" y="95"/>
                        </a:lnTo>
                        <a:lnTo>
                          <a:pt x="230" y="96"/>
                        </a:lnTo>
                        <a:lnTo>
                          <a:pt x="237" y="96"/>
                        </a:lnTo>
                        <a:lnTo>
                          <a:pt x="241" y="100"/>
                        </a:lnTo>
                        <a:lnTo>
                          <a:pt x="247" y="106"/>
                        </a:lnTo>
                        <a:lnTo>
                          <a:pt x="247" y="112"/>
                        </a:lnTo>
                        <a:lnTo>
                          <a:pt x="250" y="115"/>
                        </a:lnTo>
                        <a:lnTo>
                          <a:pt x="255" y="114"/>
                        </a:lnTo>
                        <a:lnTo>
                          <a:pt x="259" y="117"/>
                        </a:lnTo>
                        <a:lnTo>
                          <a:pt x="263" y="118"/>
                        </a:lnTo>
                        <a:lnTo>
                          <a:pt x="265" y="117"/>
                        </a:lnTo>
                        <a:lnTo>
                          <a:pt x="266" y="116"/>
                        </a:lnTo>
                        <a:lnTo>
                          <a:pt x="266" y="109"/>
                        </a:lnTo>
                        <a:lnTo>
                          <a:pt x="267" y="108"/>
                        </a:lnTo>
                        <a:lnTo>
                          <a:pt x="269" y="106"/>
                        </a:lnTo>
                        <a:lnTo>
                          <a:pt x="270" y="102"/>
                        </a:lnTo>
                        <a:lnTo>
                          <a:pt x="266" y="98"/>
                        </a:lnTo>
                        <a:lnTo>
                          <a:pt x="263" y="93"/>
                        </a:lnTo>
                        <a:lnTo>
                          <a:pt x="260" y="88"/>
                        </a:lnTo>
                        <a:lnTo>
                          <a:pt x="255" y="80"/>
                        </a:lnTo>
                        <a:lnTo>
                          <a:pt x="253" y="77"/>
                        </a:lnTo>
                        <a:lnTo>
                          <a:pt x="250" y="74"/>
                        </a:lnTo>
                        <a:lnTo>
                          <a:pt x="244" y="70"/>
                        </a:lnTo>
                        <a:lnTo>
                          <a:pt x="240" y="67"/>
                        </a:lnTo>
                        <a:lnTo>
                          <a:pt x="235" y="62"/>
                        </a:lnTo>
                        <a:lnTo>
                          <a:pt x="232" y="59"/>
                        </a:lnTo>
                        <a:lnTo>
                          <a:pt x="227" y="58"/>
                        </a:lnTo>
                        <a:lnTo>
                          <a:pt x="216" y="55"/>
                        </a:lnTo>
                        <a:lnTo>
                          <a:pt x="204" y="53"/>
                        </a:lnTo>
                        <a:lnTo>
                          <a:pt x="191" y="53"/>
                        </a:lnTo>
                        <a:lnTo>
                          <a:pt x="179" y="50"/>
                        </a:lnTo>
                        <a:lnTo>
                          <a:pt x="142" y="34"/>
                        </a:lnTo>
                        <a:lnTo>
                          <a:pt x="135" y="28"/>
                        </a:lnTo>
                        <a:lnTo>
                          <a:pt x="128" y="24"/>
                        </a:lnTo>
                        <a:lnTo>
                          <a:pt x="120" y="20"/>
                        </a:lnTo>
                        <a:lnTo>
                          <a:pt x="113" y="15"/>
                        </a:lnTo>
                        <a:lnTo>
                          <a:pt x="105" y="11"/>
                        </a:lnTo>
                        <a:lnTo>
                          <a:pt x="95" y="8"/>
                        </a:lnTo>
                        <a:lnTo>
                          <a:pt x="86" y="5"/>
                        </a:lnTo>
                        <a:lnTo>
                          <a:pt x="77" y="3"/>
                        </a:lnTo>
                        <a:lnTo>
                          <a:pt x="70" y="3"/>
                        </a:lnTo>
                        <a:lnTo>
                          <a:pt x="63" y="2"/>
                        </a:lnTo>
                        <a:lnTo>
                          <a:pt x="53" y="3"/>
                        </a:lnTo>
                        <a:lnTo>
                          <a:pt x="42" y="2"/>
                        </a:lnTo>
                        <a:lnTo>
                          <a:pt x="35" y="2"/>
                        </a:lnTo>
                        <a:lnTo>
                          <a:pt x="23" y="1"/>
                        </a:lnTo>
                        <a:lnTo>
                          <a:pt x="11" y="0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FFE0C0"/>
                  </a:solidFill>
                  <a:ln w="12700" cap="rnd" cmpd="sng">
                    <a:solidFill>
                      <a:srgbClr val="804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41" name="Freeform 829"/>
                  <p:cNvSpPr>
                    <a:spLocks/>
                  </p:cNvSpPr>
                  <p:nvPr/>
                </p:nvSpPr>
                <p:spPr bwMode="auto">
                  <a:xfrm>
                    <a:off x="4081" y="2487"/>
                    <a:ext cx="139" cy="35"/>
                  </a:xfrm>
                  <a:custGeom>
                    <a:avLst/>
                    <a:gdLst>
                      <a:gd name="T0" fmla="*/ 3 w 139"/>
                      <a:gd name="T1" fmla="*/ 18 h 35"/>
                      <a:gd name="T2" fmla="*/ 10 w 139"/>
                      <a:gd name="T3" fmla="*/ 18 h 35"/>
                      <a:gd name="T4" fmla="*/ 17 w 139"/>
                      <a:gd name="T5" fmla="*/ 18 h 35"/>
                      <a:gd name="T6" fmla="*/ 25 w 139"/>
                      <a:gd name="T7" fmla="*/ 17 h 35"/>
                      <a:gd name="T8" fmla="*/ 31 w 139"/>
                      <a:gd name="T9" fmla="*/ 16 h 35"/>
                      <a:gd name="T10" fmla="*/ 36 w 139"/>
                      <a:gd name="T11" fmla="*/ 14 h 35"/>
                      <a:gd name="T12" fmla="*/ 43 w 139"/>
                      <a:gd name="T13" fmla="*/ 12 h 35"/>
                      <a:gd name="T14" fmla="*/ 48 w 139"/>
                      <a:gd name="T15" fmla="*/ 9 h 35"/>
                      <a:gd name="T16" fmla="*/ 50 w 139"/>
                      <a:gd name="T17" fmla="*/ 4 h 35"/>
                      <a:gd name="T18" fmla="*/ 47 w 139"/>
                      <a:gd name="T19" fmla="*/ 1 h 35"/>
                      <a:gd name="T20" fmla="*/ 46 w 139"/>
                      <a:gd name="T21" fmla="*/ 0 h 35"/>
                      <a:gd name="T22" fmla="*/ 49 w 139"/>
                      <a:gd name="T23" fmla="*/ 0 h 35"/>
                      <a:gd name="T24" fmla="*/ 52 w 139"/>
                      <a:gd name="T25" fmla="*/ 4 h 35"/>
                      <a:gd name="T26" fmla="*/ 57 w 139"/>
                      <a:gd name="T27" fmla="*/ 11 h 35"/>
                      <a:gd name="T28" fmla="*/ 60 w 139"/>
                      <a:gd name="T29" fmla="*/ 14 h 35"/>
                      <a:gd name="T30" fmla="*/ 68 w 139"/>
                      <a:gd name="T31" fmla="*/ 18 h 35"/>
                      <a:gd name="T32" fmla="*/ 79 w 139"/>
                      <a:gd name="T33" fmla="*/ 22 h 35"/>
                      <a:gd name="T34" fmla="*/ 86 w 139"/>
                      <a:gd name="T35" fmla="*/ 25 h 35"/>
                      <a:gd name="T36" fmla="*/ 98 w 139"/>
                      <a:gd name="T37" fmla="*/ 26 h 35"/>
                      <a:gd name="T38" fmla="*/ 109 w 139"/>
                      <a:gd name="T39" fmla="*/ 26 h 35"/>
                      <a:gd name="T40" fmla="*/ 117 w 139"/>
                      <a:gd name="T41" fmla="*/ 26 h 35"/>
                      <a:gd name="T42" fmla="*/ 129 w 139"/>
                      <a:gd name="T43" fmla="*/ 26 h 35"/>
                      <a:gd name="T44" fmla="*/ 138 w 139"/>
                      <a:gd name="T45" fmla="*/ 26 h 35"/>
                      <a:gd name="T46" fmla="*/ 135 w 139"/>
                      <a:gd name="T47" fmla="*/ 34 h 35"/>
                      <a:gd name="T48" fmla="*/ 120 w 139"/>
                      <a:gd name="T49" fmla="*/ 31 h 35"/>
                      <a:gd name="T50" fmla="*/ 111 w 139"/>
                      <a:gd name="T51" fmla="*/ 31 h 35"/>
                      <a:gd name="T52" fmla="*/ 101 w 139"/>
                      <a:gd name="T53" fmla="*/ 30 h 35"/>
                      <a:gd name="T54" fmla="*/ 91 w 139"/>
                      <a:gd name="T55" fmla="*/ 30 h 35"/>
                      <a:gd name="T56" fmla="*/ 80 w 139"/>
                      <a:gd name="T57" fmla="*/ 28 h 35"/>
                      <a:gd name="T58" fmla="*/ 71 w 139"/>
                      <a:gd name="T59" fmla="*/ 25 h 35"/>
                      <a:gd name="T60" fmla="*/ 61 w 139"/>
                      <a:gd name="T61" fmla="*/ 21 h 35"/>
                      <a:gd name="T62" fmla="*/ 54 w 139"/>
                      <a:gd name="T63" fmla="*/ 17 h 35"/>
                      <a:gd name="T64" fmla="*/ 44 w 139"/>
                      <a:gd name="T65" fmla="*/ 17 h 35"/>
                      <a:gd name="T66" fmla="*/ 38 w 139"/>
                      <a:gd name="T67" fmla="*/ 17 h 35"/>
                      <a:gd name="T68" fmla="*/ 31 w 139"/>
                      <a:gd name="T69" fmla="*/ 19 h 35"/>
                      <a:gd name="T70" fmla="*/ 25 w 139"/>
                      <a:gd name="T71" fmla="*/ 21 h 35"/>
                      <a:gd name="T72" fmla="*/ 17 w 139"/>
                      <a:gd name="T73" fmla="*/ 22 h 35"/>
                      <a:gd name="T74" fmla="*/ 10 w 139"/>
                      <a:gd name="T75" fmla="*/ 24 h 35"/>
                      <a:gd name="T76" fmla="*/ 0 w 139"/>
                      <a:gd name="T77" fmla="*/ 23 h 35"/>
                      <a:gd name="T78" fmla="*/ 3 w 139"/>
                      <a:gd name="T79" fmla="*/ 18 h 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</a:cxnLst>
                    <a:rect l="0" t="0" r="r" b="b"/>
                    <a:pathLst>
                      <a:path w="139" h="35">
                        <a:moveTo>
                          <a:pt x="3" y="18"/>
                        </a:moveTo>
                        <a:lnTo>
                          <a:pt x="10" y="18"/>
                        </a:lnTo>
                        <a:lnTo>
                          <a:pt x="17" y="18"/>
                        </a:lnTo>
                        <a:lnTo>
                          <a:pt x="25" y="17"/>
                        </a:lnTo>
                        <a:lnTo>
                          <a:pt x="31" y="16"/>
                        </a:lnTo>
                        <a:lnTo>
                          <a:pt x="36" y="14"/>
                        </a:lnTo>
                        <a:lnTo>
                          <a:pt x="43" y="12"/>
                        </a:lnTo>
                        <a:lnTo>
                          <a:pt x="48" y="9"/>
                        </a:lnTo>
                        <a:lnTo>
                          <a:pt x="50" y="4"/>
                        </a:lnTo>
                        <a:lnTo>
                          <a:pt x="47" y="1"/>
                        </a:lnTo>
                        <a:lnTo>
                          <a:pt x="46" y="0"/>
                        </a:lnTo>
                        <a:lnTo>
                          <a:pt x="49" y="0"/>
                        </a:lnTo>
                        <a:lnTo>
                          <a:pt x="52" y="4"/>
                        </a:lnTo>
                        <a:lnTo>
                          <a:pt x="57" y="11"/>
                        </a:lnTo>
                        <a:lnTo>
                          <a:pt x="60" y="14"/>
                        </a:lnTo>
                        <a:lnTo>
                          <a:pt x="68" y="18"/>
                        </a:lnTo>
                        <a:lnTo>
                          <a:pt x="79" y="22"/>
                        </a:lnTo>
                        <a:lnTo>
                          <a:pt x="86" y="25"/>
                        </a:lnTo>
                        <a:lnTo>
                          <a:pt x="98" y="26"/>
                        </a:lnTo>
                        <a:lnTo>
                          <a:pt x="109" y="26"/>
                        </a:lnTo>
                        <a:lnTo>
                          <a:pt x="117" y="26"/>
                        </a:lnTo>
                        <a:lnTo>
                          <a:pt x="129" y="26"/>
                        </a:lnTo>
                        <a:lnTo>
                          <a:pt x="138" y="26"/>
                        </a:lnTo>
                        <a:lnTo>
                          <a:pt x="135" y="34"/>
                        </a:lnTo>
                        <a:lnTo>
                          <a:pt x="120" y="31"/>
                        </a:lnTo>
                        <a:lnTo>
                          <a:pt x="111" y="31"/>
                        </a:lnTo>
                        <a:lnTo>
                          <a:pt x="101" y="30"/>
                        </a:lnTo>
                        <a:lnTo>
                          <a:pt x="91" y="30"/>
                        </a:lnTo>
                        <a:lnTo>
                          <a:pt x="80" y="28"/>
                        </a:lnTo>
                        <a:lnTo>
                          <a:pt x="71" y="25"/>
                        </a:lnTo>
                        <a:lnTo>
                          <a:pt x="61" y="21"/>
                        </a:lnTo>
                        <a:lnTo>
                          <a:pt x="54" y="17"/>
                        </a:lnTo>
                        <a:lnTo>
                          <a:pt x="44" y="17"/>
                        </a:lnTo>
                        <a:lnTo>
                          <a:pt x="38" y="17"/>
                        </a:lnTo>
                        <a:lnTo>
                          <a:pt x="31" y="19"/>
                        </a:lnTo>
                        <a:lnTo>
                          <a:pt x="25" y="21"/>
                        </a:lnTo>
                        <a:lnTo>
                          <a:pt x="17" y="22"/>
                        </a:lnTo>
                        <a:lnTo>
                          <a:pt x="10" y="24"/>
                        </a:lnTo>
                        <a:lnTo>
                          <a:pt x="0" y="23"/>
                        </a:lnTo>
                        <a:lnTo>
                          <a:pt x="3" y="18"/>
                        </a:lnTo>
                      </a:path>
                    </a:pathLst>
                  </a:custGeom>
                  <a:solidFill>
                    <a:srgbClr val="804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42" name="Freeform 830"/>
                  <p:cNvSpPr>
                    <a:spLocks/>
                  </p:cNvSpPr>
                  <p:nvPr/>
                </p:nvSpPr>
                <p:spPr bwMode="auto">
                  <a:xfrm>
                    <a:off x="4316" y="2551"/>
                    <a:ext cx="25" cy="19"/>
                  </a:xfrm>
                  <a:custGeom>
                    <a:avLst/>
                    <a:gdLst>
                      <a:gd name="T0" fmla="*/ 0 w 25"/>
                      <a:gd name="T1" fmla="*/ 0 h 19"/>
                      <a:gd name="T2" fmla="*/ 6 w 25"/>
                      <a:gd name="T3" fmla="*/ 1 h 19"/>
                      <a:gd name="T4" fmla="*/ 8 w 25"/>
                      <a:gd name="T5" fmla="*/ 4 h 19"/>
                      <a:gd name="T6" fmla="*/ 12 w 25"/>
                      <a:gd name="T7" fmla="*/ 8 h 19"/>
                      <a:gd name="T8" fmla="*/ 16 w 25"/>
                      <a:gd name="T9" fmla="*/ 9 h 19"/>
                      <a:gd name="T10" fmla="*/ 20 w 25"/>
                      <a:gd name="T11" fmla="*/ 9 h 19"/>
                      <a:gd name="T12" fmla="*/ 24 w 25"/>
                      <a:gd name="T13" fmla="*/ 9 h 19"/>
                      <a:gd name="T14" fmla="*/ 22 w 25"/>
                      <a:gd name="T15" fmla="*/ 10 h 19"/>
                      <a:gd name="T16" fmla="*/ 22 w 25"/>
                      <a:gd name="T17" fmla="*/ 16 h 19"/>
                      <a:gd name="T18" fmla="*/ 20 w 25"/>
                      <a:gd name="T19" fmla="*/ 18 h 19"/>
                      <a:gd name="T20" fmla="*/ 16 w 25"/>
                      <a:gd name="T21" fmla="*/ 16 h 19"/>
                      <a:gd name="T22" fmla="*/ 13 w 25"/>
                      <a:gd name="T23" fmla="*/ 14 h 19"/>
                      <a:gd name="T24" fmla="*/ 10 w 25"/>
                      <a:gd name="T25" fmla="*/ 16 h 19"/>
                      <a:gd name="T26" fmla="*/ 8 w 25"/>
                      <a:gd name="T27" fmla="*/ 14 h 19"/>
                      <a:gd name="T28" fmla="*/ 8 w 25"/>
                      <a:gd name="T29" fmla="*/ 12 h 19"/>
                      <a:gd name="T30" fmla="*/ 8 w 25"/>
                      <a:gd name="T31" fmla="*/ 9 h 19"/>
                      <a:gd name="T32" fmla="*/ 0 w 25"/>
                      <a:gd name="T33" fmla="*/ 0 h 1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25" h="19">
                        <a:moveTo>
                          <a:pt x="0" y="0"/>
                        </a:moveTo>
                        <a:lnTo>
                          <a:pt x="6" y="1"/>
                        </a:lnTo>
                        <a:lnTo>
                          <a:pt x="8" y="4"/>
                        </a:lnTo>
                        <a:lnTo>
                          <a:pt x="12" y="8"/>
                        </a:lnTo>
                        <a:lnTo>
                          <a:pt x="16" y="9"/>
                        </a:lnTo>
                        <a:lnTo>
                          <a:pt x="20" y="9"/>
                        </a:lnTo>
                        <a:lnTo>
                          <a:pt x="24" y="9"/>
                        </a:lnTo>
                        <a:lnTo>
                          <a:pt x="22" y="10"/>
                        </a:lnTo>
                        <a:lnTo>
                          <a:pt x="22" y="16"/>
                        </a:lnTo>
                        <a:lnTo>
                          <a:pt x="20" y="18"/>
                        </a:lnTo>
                        <a:lnTo>
                          <a:pt x="16" y="16"/>
                        </a:lnTo>
                        <a:lnTo>
                          <a:pt x="13" y="14"/>
                        </a:lnTo>
                        <a:lnTo>
                          <a:pt x="10" y="16"/>
                        </a:lnTo>
                        <a:lnTo>
                          <a:pt x="8" y="14"/>
                        </a:lnTo>
                        <a:lnTo>
                          <a:pt x="8" y="12"/>
                        </a:lnTo>
                        <a:lnTo>
                          <a:pt x="8" y="9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804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43" name="Freeform 831"/>
                  <p:cNvSpPr>
                    <a:spLocks/>
                  </p:cNvSpPr>
                  <p:nvPr/>
                </p:nvSpPr>
                <p:spPr bwMode="auto">
                  <a:xfrm>
                    <a:off x="4305" y="2532"/>
                    <a:ext cx="30" cy="17"/>
                  </a:xfrm>
                  <a:custGeom>
                    <a:avLst/>
                    <a:gdLst>
                      <a:gd name="T0" fmla="*/ 0 w 30"/>
                      <a:gd name="T1" fmla="*/ 0 h 17"/>
                      <a:gd name="T2" fmla="*/ 0 w 30"/>
                      <a:gd name="T3" fmla="*/ 4 h 17"/>
                      <a:gd name="T4" fmla="*/ 11 w 30"/>
                      <a:gd name="T5" fmla="*/ 5 h 17"/>
                      <a:gd name="T6" fmla="*/ 16 w 30"/>
                      <a:gd name="T7" fmla="*/ 6 h 17"/>
                      <a:gd name="T8" fmla="*/ 20 w 30"/>
                      <a:gd name="T9" fmla="*/ 7 h 17"/>
                      <a:gd name="T10" fmla="*/ 23 w 30"/>
                      <a:gd name="T11" fmla="*/ 11 h 17"/>
                      <a:gd name="T12" fmla="*/ 29 w 30"/>
                      <a:gd name="T13" fmla="*/ 16 h 17"/>
                      <a:gd name="T14" fmla="*/ 23 w 30"/>
                      <a:gd name="T15" fmla="*/ 9 h 17"/>
                      <a:gd name="T16" fmla="*/ 22 w 30"/>
                      <a:gd name="T17" fmla="*/ 7 h 17"/>
                      <a:gd name="T18" fmla="*/ 16 w 30"/>
                      <a:gd name="T19" fmla="*/ 5 h 17"/>
                      <a:gd name="T20" fmla="*/ 4 w 30"/>
                      <a:gd name="T21" fmla="*/ 3 h 17"/>
                      <a:gd name="T22" fmla="*/ 0 w 30"/>
                      <a:gd name="T23" fmla="*/ 0 h 1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30" h="17">
                        <a:moveTo>
                          <a:pt x="0" y="0"/>
                        </a:moveTo>
                        <a:lnTo>
                          <a:pt x="0" y="4"/>
                        </a:lnTo>
                        <a:lnTo>
                          <a:pt x="11" y="5"/>
                        </a:lnTo>
                        <a:lnTo>
                          <a:pt x="16" y="6"/>
                        </a:lnTo>
                        <a:lnTo>
                          <a:pt x="20" y="7"/>
                        </a:lnTo>
                        <a:lnTo>
                          <a:pt x="23" y="11"/>
                        </a:lnTo>
                        <a:lnTo>
                          <a:pt x="29" y="16"/>
                        </a:lnTo>
                        <a:lnTo>
                          <a:pt x="23" y="9"/>
                        </a:lnTo>
                        <a:lnTo>
                          <a:pt x="22" y="7"/>
                        </a:lnTo>
                        <a:lnTo>
                          <a:pt x="16" y="5"/>
                        </a:lnTo>
                        <a:lnTo>
                          <a:pt x="4" y="3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804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44" name="Freeform 832"/>
                  <p:cNvSpPr>
                    <a:spLocks/>
                  </p:cNvSpPr>
                  <p:nvPr/>
                </p:nvSpPr>
                <p:spPr bwMode="auto">
                  <a:xfrm>
                    <a:off x="4311" y="2525"/>
                    <a:ext cx="8" cy="7"/>
                  </a:xfrm>
                  <a:custGeom>
                    <a:avLst/>
                    <a:gdLst>
                      <a:gd name="T0" fmla="*/ 0 w 8"/>
                      <a:gd name="T1" fmla="*/ 0 h 7"/>
                      <a:gd name="T2" fmla="*/ 1 w 8"/>
                      <a:gd name="T3" fmla="*/ 3 h 7"/>
                      <a:gd name="T4" fmla="*/ 7 w 8"/>
                      <a:gd name="T5" fmla="*/ 6 h 7"/>
                      <a:gd name="T6" fmla="*/ 4 w 8"/>
                      <a:gd name="T7" fmla="*/ 3 h 7"/>
                      <a:gd name="T8" fmla="*/ 0 w 8"/>
                      <a:gd name="T9" fmla="*/ 0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8" h="7">
                        <a:moveTo>
                          <a:pt x="0" y="0"/>
                        </a:moveTo>
                        <a:lnTo>
                          <a:pt x="1" y="3"/>
                        </a:lnTo>
                        <a:lnTo>
                          <a:pt x="7" y="6"/>
                        </a:lnTo>
                        <a:lnTo>
                          <a:pt x="4" y="3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804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45" name="Freeform 833"/>
                  <p:cNvSpPr>
                    <a:spLocks/>
                  </p:cNvSpPr>
                  <p:nvPr/>
                </p:nvSpPr>
                <p:spPr bwMode="auto">
                  <a:xfrm>
                    <a:off x="4241" y="2522"/>
                    <a:ext cx="11" cy="25"/>
                  </a:xfrm>
                  <a:custGeom>
                    <a:avLst/>
                    <a:gdLst>
                      <a:gd name="T0" fmla="*/ 3 w 11"/>
                      <a:gd name="T1" fmla="*/ 0 h 25"/>
                      <a:gd name="T2" fmla="*/ 7 w 11"/>
                      <a:gd name="T3" fmla="*/ 4 h 25"/>
                      <a:gd name="T4" fmla="*/ 8 w 11"/>
                      <a:gd name="T5" fmla="*/ 9 h 25"/>
                      <a:gd name="T6" fmla="*/ 8 w 11"/>
                      <a:gd name="T7" fmla="*/ 16 h 25"/>
                      <a:gd name="T8" fmla="*/ 10 w 11"/>
                      <a:gd name="T9" fmla="*/ 24 h 25"/>
                      <a:gd name="T10" fmla="*/ 8 w 11"/>
                      <a:gd name="T11" fmla="*/ 21 h 25"/>
                      <a:gd name="T12" fmla="*/ 6 w 11"/>
                      <a:gd name="T13" fmla="*/ 15 h 25"/>
                      <a:gd name="T14" fmla="*/ 4 w 11"/>
                      <a:gd name="T15" fmla="*/ 10 h 25"/>
                      <a:gd name="T16" fmla="*/ 3 w 11"/>
                      <a:gd name="T17" fmla="*/ 9 h 25"/>
                      <a:gd name="T18" fmla="*/ 0 w 11"/>
                      <a:gd name="T19" fmla="*/ 8 h 25"/>
                      <a:gd name="T20" fmla="*/ 3 w 11"/>
                      <a:gd name="T21" fmla="*/ 0 h 2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11" h="25">
                        <a:moveTo>
                          <a:pt x="3" y="0"/>
                        </a:moveTo>
                        <a:lnTo>
                          <a:pt x="7" y="4"/>
                        </a:lnTo>
                        <a:lnTo>
                          <a:pt x="8" y="9"/>
                        </a:lnTo>
                        <a:lnTo>
                          <a:pt x="8" y="16"/>
                        </a:lnTo>
                        <a:lnTo>
                          <a:pt x="10" y="24"/>
                        </a:lnTo>
                        <a:lnTo>
                          <a:pt x="8" y="21"/>
                        </a:lnTo>
                        <a:lnTo>
                          <a:pt x="6" y="15"/>
                        </a:lnTo>
                        <a:lnTo>
                          <a:pt x="4" y="10"/>
                        </a:lnTo>
                        <a:lnTo>
                          <a:pt x="3" y="9"/>
                        </a:lnTo>
                        <a:lnTo>
                          <a:pt x="0" y="8"/>
                        </a:lnTo>
                        <a:lnTo>
                          <a:pt x="3" y="0"/>
                        </a:lnTo>
                      </a:path>
                    </a:pathLst>
                  </a:custGeom>
                  <a:solidFill>
                    <a:srgbClr val="804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grpSp>
                <p:nvGrpSpPr>
                  <p:cNvPr id="167746" name="Group 834"/>
                  <p:cNvGrpSpPr>
                    <a:grpSpLocks/>
                  </p:cNvGrpSpPr>
                  <p:nvPr/>
                </p:nvGrpSpPr>
                <p:grpSpPr bwMode="auto">
                  <a:xfrm>
                    <a:off x="4220" y="2491"/>
                    <a:ext cx="34" cy="42"/>
                    <a:chOff x="4220" y="2491"/>
                    <a:chExt cx="34" cy="42"/>
                  </a:xfrm>
                </p:grpSpPr>
                <p:sp>
                  <p:nvSpPr>
                    <p:cNvPr id="167747" name="Freeform 835"/>
                    <p:cNvSpPr>
                      <a:spLocks/>
                    </p:cNvSpPr>
                    <p:nvPr/>
                  </p:nvSpPr>
                  <p:spPr bwMode="auto">
                    <a:xfrm>
                      <a:off x="4220" y="2491"/>
                      <a:ext cx="34" cy="41"/>
                    </a:xfrm>
                    <a:custGeom>
                      <a:avLst/>
                      <a:gdLst>
                        <a:gd name="T0" fmla="*/ 11 w 34"/>
                        <a:gd name="T1" fmla="*/ 0 h 41"/>
                        <a:gd name="T2" fmla="*/ 7 w 34"/>
                        <a:gd name="T3" fmla="*/ 3 h 41"/>
                        <a:gd name="T4" fmla="*/ 4 w 34"/>
                        <a:gd name="T5" fmla="*/ 8 h 41"/>
                        <a:gd name="T6" fmla="*/ 2 w 34"/>
                        <a:gd name="T7" fmla="*/ 16 h 41"/>
                        <a:gd name="T8" fmla="*/ 0 w 34"/>
                        <a:gd name="T9" fmla="*/ 23 h 41"/>
                        <a:gd name="T10" fmla="*/ 0 w 34"/>
                        <a:gd name="T11" fmla="*/ 29 h 41"/>
                        <a:gd name="T12" fmla="*/ 0 w 34"/>
                        <a:gd name="T13" fmla="*/ 33 h 41"/>
                        <a:gd name="T14" fmla="*/ 2 w 34"/>
                        <a:gd name="T15" fmla="*/ 34 h 41"/>
                        <a:gd name="T16" fmla="*/ 21 w 34"/>
                        <a:gd name="T17" fmla="*/ 40 h 41"/>
                        <a:gd name="T18" fmla="*/ 23 w 34"/>
                        <a:gd name="T19" fmla="*/ 40 h 41"/>
                        <a:gd name="T20" fmla="*/ 22 w 34"/>
                        <a:gd name="T21" fmla="*/ 36 h 41"/>
                        <a:gd name="T22" fmla="*/ 23 w 34"/>
                        <a:gd name="T23" fmla="*/ 29 h 41"/>
                        <a:gd name="T24" fmla="*/ 26 w 34"/>
                        <a:gd name="T25" fmla="*/ 21 h 41"/>
                        <a:gd name="T26" fmla="*/ 29 w 34"/>
                        <a:gd name="T27" fmla="*/ 14 h 41"/>
                        <a:gd name="T28" fmla="*/ 33 w 34"/>
                        <a:gd name="T29" fmla="*/ 11 h 41"/>
                        <a:gd name="T30" fmla="*/ 31 w 34"/>
                        <a:gd name="T31" fmla="*/ 8 h 41"/>
                        <a:gd name="T32" fmla="*/ 14 w 34"/>
                        <a:gd name="T33" fmla="*/ 1 h 41"/>
                        <a:gd name="T34" fmla="*/ 11 w 34"/>
                        <a:gd name="T35" fmla="*/ 0 h 4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</a:cxnLst>
                      <a:rect l="0" t="0" r="r" b="b"/>
                      <a:pathLst>
                        <a:path w="34" h="41">
                          <a:moveTo>
                            <a:pt x="11" y="0"/>
                          </a:moveTo>
                          <a:lnTo>
                            <a:pt x="7" y="3"/>
                          </a:lnTo>
                          <a:lnTo>
                            <a:pt x="4" y="8"/>
                          </a:lnTo>
                          <a:lnTo>
                            <a:pt x="2" y="16"/>
                          </a:lnTo>
                          <a:lnTo>
                            <a:pt x="0" y="23"/>
                          </a:lnTo>
                          <a:lnTo>
                            <a:pt x="0" y="29"/>
                          </a:lnTo>
                          <a:lnTo>
                            <a:pt x="0" y="33"/>
                          </a:lnTo>
                          <a:lnTo>
                            <a:pt x="2" y="34"/>
                          </a:lnTo>
                          <a:lnTo>
                            <a:pt x="21" y="40"/>
                          </a:lnTo>
                          <a:lnTo>
                            <a:pt x="23" y="40"/>
                          </a:lnTo>
                          <a:lnTo>
                            <a:pt x="22" y="36"/>
                          </a:lnTo>
                          <a:lnTo>
                            <a:pt x="23" y="29"/>
                          </a:lnTo>
                          <a:lnTo>
                            <a:pt x="26" y="21"/>
                          </a:lnTo>
                          <a:lnTo>
                            <a:pt x="29" y="14"/>
                          </a:lnTo>
                          <a:lnTo>
                            <a:pt x="33" y="11"/>
                          </a:lnTo>
                          <a:lnTo>
                            <a:pt x="31" y="8"/>
                          </a:lnTo>
                          <a:lnTo>
                            <a:pt x="14" y="1"/>
                          </a:lnTo>
                          <a:lnTo>
                            <a:pt x="11" y="0"/>
                          </a:lnTo>
                        </a:path>
                      </a:pathLst>
                    </a:custGeom>
                    <a:solidFill>
                      <a:srgbClr val="E0E0E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748" name="Freeform 836"/>
                    <p:cNvSpPr>
                      <a:spLocks/>
                    </p:cNvSpPr>
                    <p:nvPr/>
                  </p:nvSpPr>
                  <p:spPr bwMode="auto">
                    <a:xfrm>
                      <a:off x="4220" y="2504"/>
                      <a:ext cx="32" cy="29"/>
                    </a:xfrm>
                    <a:custGeom>
                      <a:avLst/>
                      <a:gdLst>
                        <a:gd name="T0" fmla="*/ 31 w 32"/>
                        <a:gd name="T1" fmla="*/ 0 h 29"/>
                        <a:gd name="T2" fmla="*/ 28 w 32"/>
                        <a:gd name="T3" fmla="*/ 4 h 29"/>
                        <a:gd name="T4" fmla="*/ 26 w 32"/>
                        <a:gd name="T5" fmla="*/ 8 h 29"/>
                        <a:gd name="T6" fmla="*/ 24 w 32"/>
                        <a:gd name="T7" fmla="*/ 12 h 29"/>
                        <a:gd name="T8" fmla="*/ 23 w 32"/>
                        <a:gd name="T9" fmla="*/ 18 h 29"/>
                        <a:gd name="T10" fmla="*/ 22 w 32"/>
                        <a:gd name="T11" fmla="*/ 22 h 29"/>
                        <a:gd name="T12" fmla="*/ 23 w 32"/>
                        <a:gd name="T13" fmla="*/ 26 h 29"/>
                        <a:gd name="T14" fmla="*/ 22 w 32"/>
                        <a:gd name="T15" fmla="*/ 27 h 29"/>
                        <a:gd name="T16" fmla="*/ 19 w 32"/>
                        <a:gd name="T17" fmla="*/ 28 h 29"/>
                        <a:gd name="T18" fmla="*/ 15 w 32"/>
                        <a:gd name="T19" fmla="*/ 26 h 29"/>
                        <a:gd name="T20" fmla="*/ 5 w 32"/>
                        <a:gd name="T21" fmla="*/ 23 h 29"/>
                        <a:gd name="T22" fmla="*/ 1 w 32"/>
                        <a:gd name="T23" fmla="*/ 22 h 29"/>
                        <a:gd name="T24" fmla="*/ 0 w 32"/>
                        <a:gd name="T25" fmla="*/ 20 h 29"/>
                        <a:gd name="T26" fmla="*/ 0 w 32"/>
                        <a:gd name="T27" fmla="*/ 15 h 29"/>
                        <a:gd name="T28" fmla="*/ 0 w 32"/>
                        <a:gd name="T29" fmla="*/ 9 h 29"/>
                        <a:gd name="T30" fmla="*/ 2 w 32"/>
                        <a:gd name="T31" fmla="*/ 5 h 29"/>
                        <a:gd name="T32" fmla="*/ 4 w 32"/>
                        <a:gd name="T33" fmla="*/ 9 h 29"/>
                        <a:gd name="T34" fmla="*/ 11 w 32"/>
                        <a:gd name="T35" fmla="*/ 11 h 29"/>
                        <a:gd name="T36" fmla="*/ 17 w 32"/>
                        <a:gd name="T37" fmla="*/ 12 h 29"/>
                        <a:gd name="T38" fmla="*/ 22 w 32"/>
                        <a:gd name="T39" fmla="*/ 10 h 29"/>
                        <a:gd name="T40" fmla="*/ 26 w 32"/>
                        <a:gd name="T41" fmla="*/ 6 h 29"/>
                        <a:gd name="T42" fmla="*/ 31 w 32"/>
                        <a:gd name="T43" fmla="*/ 0 h 29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</a:cxnLst>
                      <a:rect l="0" t="0" r="r" b="b"/>
                      <a:pathLst>
                        <a:path w="32" h="29">
                          <a:moveTo>
                            <a:pt x="31" y="0"/>
                          </a:moveTo>
                          <a:lnTo>
                            <a:pt x="28" y="4"/>
                          </a:lnTo>
                          <a:lnTo>
                            <a:pt x="26" y="8"/>
                          </a:lnTo>
                          <a:lnTo>
                            <a:pt x="24" y="12"/>
                          </a:lnTo>
                          <a:lnTo>
                            <a:pt x="23" y="18"/>
                          </a:lnTo>
                          <a:lnTo>
                            <a:pt x="22" y="22"/>
                          </a:lnTo>
                          <a:lnTo>
                            <a:pt x="23" y="26"/>
                          </a:lnTo>
                          <a:lnTo>
                            <a:pt x="22" y="27"/>
                          </a:lnTo>
                          <a:lnTo>
                            <a:pt x="19" y="28"/>
                          </a:lnTo>
                          <a:lnTo>
                            <a:pt x="15" y="26"/>
                          </a:lnTo>
                          <a:lnTo>
                            <a:pt x="5" y="23"/>
                          </a:lnTo>
                          <a:lnTo>
                            <a:pt x="1" y="22"/>
                          </a:lnTo>
                          <a:lnTo>
                            <a:pt x="0" y="20"/>
                          </a:lnTo>
                          <a:lnTo>
                            <a:pt x="0" y="15"/>
                          </a:lnTo>
                          <a:lnTo>
                            <a:pt x="0" y="9"/>
                          </a:lnTo>
                          <a:lnTo>
                            <a:pt x="2" y="5"/>
                          </a:lnTo>
                          <a:lnTo>
                            <a:pt x="4" y="9"/>
                          </a:lnTo>
                          <a:lnTo>
                            <a:pt x="11" y="11"/>
                          </a:lnTo>
                          <a:lnTo>
                            <a:pt x="17" y="12"/>
                          </a:lnTo>
                          <a:lnTo>
                            <a:pt x="22" y="10"/>
                          </a:lnTo>
                          <a:lnTo>
                            <a:pt x="26" y="6"/>
                          </a:lnTo>
                          <a:lnTo>
                            <a:pt x="31" y="0"/>
                          </a:lnTo>
                        </a:path>
                      </a:pathLst>
                    </a:custGeom>
                    <a:solidFill>
                      <a:srgbClr val="C0C0C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</p:grpSp>
            <p:sp>
              <p:nvSpPr>
                <p:cNvPr id="167749" name="Freeform 837"/>
                <p:cNvSpPr>
                  <a:spLocks/>
                </p:cNvSpPr>
                <p:nvPr/>
              </p:nvSpPr>
              <p:spPr bwMode="auto">
                <a:xfrm>
                  <a:off x="3528" y="2578"/>
                  <a:ext cx="265" cy="122"/>
                </a:xfrm>
                <a:custGeom>
                  <a:avLst/>
                  <a:gdLst>
                    <a:gd name="T0" fmla="*/ 210 w 265"/>
                    <a:gd name="T1" fmla="*/ 7 h 122"/>
                    <a:gd name="T2" fmla="*/ 198 w 265"/>
                    <a:gd name="T3" fmla="*/ 14 h 122"/>
                    <a:gd name="T4" fmla="*/ 182 w 265"/>
                    <a:gd name="T5" fmla="*/ 16 h 122"/>
                    <a:gd name="T6" fmla="*/ 165 w 265"/>
                    <a:gd name="T7" fmla="*/ 15 h 122"/>
                    <a:gd name="T8" fmla="*/ 141 w 265"/>
                    <a:gd name="T9" fmla="*/ 21 h 122"/>
                    <a:gd name="T10" fmla="*/ 127 w 265"/>
                    <a:gd name="T11" fmla="*/ 31 h 122"/>
                    <a:gd name="T12" fmla="*/ 113 w 265"/>
                    <a:gd name="T13" fmla="*/ 44 h 122"/>
                    <a:gd name="T14" fmla="*/ 78 w 265"/>
                    <a:gd name="T15" fmla="*/ 55 h 122"/>
                    <a:gd name="T16" fmla="*/ 57 w 265"/>
                    <a:gd name="T17" fmla="*/ 52 h 122"/>
                    <a:gd name="T18" fmla="*/ 35 w 265"/>
                    <a:gd name="T19" fmla="*/ 52 h 122"/>
                    <a:gd name="T20" fmla="*/ 21 w 265"/>
                    <a:gd name="T21" fmla="*/ 60 h 122"/>
                    <a:gd name="T22" fmla="*/ 11 w 265"/>
                    <a:gd name="T23" fmla="*/ 67 h 122"/>
                    <a:gd name="T24" fmla="*/ 3 w 265"/>
                    <a:gd name="T25" fmla="*/ 102 h 122"/>
                    <a:gd name="T26" fmla="*/ 7 w 265"/>
                    <a:gd name="T27" fmla="*/ 114 h 122"/>
                    <a:gd name="T28" fmla="*/ 20 w 265"/>
                    <a:gd name="T29" fmla="*/ 112 h 122"/>
                    <a:gd name="T30" fmla="*/ 25 w 265"/>
                    <a:gd name="T31" fmla="*/ 120 h 122"/>
                    <a:gd name="T32" fmla="*/ 40 w 265"/>
                    <a:gd name="T33" fmla="*/ 117 h 122"/>
                    <a:gd name="T34" fmla="*/ 57 w 265"/>
                    <a:gd name="T35" fmla="*/ 116 h 122"/>
                    <a:gd name="T36" fmla="*/ 68 w 265"/>
                    <a:gd name="T37" fmla="*/ 105 h 122"/>
                    <a:gd name="T38" fmla="*/ 65 w 265"/>
                    <a:gd name="T39" fmla="*/ 101 h 122"/>
                    <a:gd name="T40" fmla="*/ 61 w 265"/>
                    <a:gd name="T41" fmla="*/ 97 h 122"/>
                    <a:gd name="T42" fmla="*/ 54 w 265"/>
                    <a:gd name="T43" fmla="*/ 95 h 122"/>
                    <a:gd name="T44" fmla="*/ 51 w 265"/>
                    <a:gd name="T45" fmla="*/ 92 h 122"/>
                    <a:gd name="T46" fmla="*/ 54 w 265"/>
                    <a:gd name="T47" fmla="*/ 86 h 122"/>
                    <a:gd name="T48" fmla="*/ 62 w 265"/>
                    <a:gd name="T49" fmla="*/ 84 h 122"/>
                    <a:gd name="T50" fmla="*/ 73 w 265"/>
                    <a:gd name="T51" fmla="*/ 87 h 122"/>
                    <a:gd name="T52" fmla="*/ 89 w 265"/>
                    <a:gd name="T53" fmla="*/ 92 h 122"/>
                    <a:gd name="T54" fmla="*/ 130 w 265"/>
                    <a:gd name="T55" fmla="*/ 87 h 122"/>
                    <a:gd name="T56" fmla="*/ 153 w 265"/>
                    <a:gd name="T57" fmla="*/ 85 h 122"/>
                    <a:gd name="T58" fmla="*/ 173 w 265"/>
                    <a:gd name="T59" fmla="*/ 78 h 122"/>
                    <a:gd name="T60" fmla="*/ 193 w 265"/>
                    <a:gd name="T61" fmla="*/ 71 h 122"/>
                    <a:gd name="T62" fmla="*/ 206 w 265"/>
                    <a:gd name="T63" fmla="*/ 70 h 122"/>
                    <a:gd name="T64" fmla="*/ 217 w 265"/>
                    <a:gd name="T65" fmla="*/ 62 h 122"/>
                    <a:gd name="T66" fmla="*/ 232 w 265"/>
                    <a:gd name="T67" fmla="*/ 57 h 122"/>
                    <a:gd name="T68" fmla="*/ 244 w 265"/>
                    <a:gd name="T69" fmla="*/ 56 h 122"/>
                    <a:gd name="T70" fmla="*/ 263 w 265"/>
                    <a:gd name="T71" fmla="*/ 53 h 122"/>
                    <a:gd name="T72" fmla="*/ 263 w 265"/>
                    <a:gd name="T73" fmla="*/ 35 h 122"/>
                    <a:gd name="T74" fmla="*/ 256 w 265"/>
                    <a:gd name="T75" fmla="*/ 15 h 122"/>
                    <a:gd name="T76" fmla="*/ 242 w 265"/>
                    <a:gd name="T77" fmla="*/ 5 h 122"/>
                    <a:gd name="T78" fmla="*/ 217 w 265"/>
                    <a:gd name="T79" fmla="*/ 0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265" h="122">
                      <a:moveTo>
                        <a:pt x="217" y="0"/>
                      </a:moveTo>
                      <a:lnTo>
                        <a:pt x="210" y="7"/>
                      </a:lnTo>
                      <a:lnTo>
                        <a:pt x="202" y="11"/>
                      </a:lnTo>
                      <a:lnTo>
                        <a:pt x="198" y="14"/>
                      </a:lnTo>
                      <a:lnTo>
                        <a:pt x="191" y="16"/>
                      </a:lnTo>
                      <a:lnTo>
                        <a:pt x="182" y="16"/>
                      </a:lnTo>
                      <a:lnTo>
                        <a:pt x="175" y="15"/>
                      </a:lnTo>
                      <a:lnTo>
                        <a:pt x="165" y="15"/>
                      </a:lnTo>
                      <a:lnTo>
                        <a:pt x="151" y="17"/>
                      </a:lnTo>
                      <a:lnTo>
                        <a:pt x="141" y="21"/>
                      </a:lnTo>
                      <a:lnTo>
                        <a:pt x="134" y="26"/>
                      </a:lnTo>
                      <a:lnTo>
                        <a:pt x="127" y="31"/>
                      </a:lnTo>
                      <a:lnTo>
                        <a:pt x="120" y="37"/>
                      </a:lnTo>
                      <a:lnTo>
                        <a:pt x="113" y="44"/>
                      </a:lnTo>
                      <a:lnTo>
                        <a:pt x="102" y="47"/>
                      </a:lnTo>
                      <a:lnTo>
                        <a:pt x="78" y="55"/>
                      </a:lnTo>
                      <a:lnTo>
                        <a:pt x="66" y="54"/>
                      </a:lnTo>
                      <a:lnTo>
                        <a:pt x="57" y="52"/>
                      </a:lnTo>
                      <a:lnTo>
                        <a:pt x="43" y="51"/>
                      </a:lnTo>
                      <a:lnTo>
                        <a:pt x="35" y="52"/>
                      </a:lnTo>
                      <a:lnTo>
                        <a:pt x="29" y="55"/>
                      </a:lnTo>
                      <a:lnTo>
                        <a:pt x="21" y="60"/>
                      </a:lnTo>
                      <a:lnTo>
                        <a:pt x="16" y="63"/>
                      </a:lnTo>
                      <a:lnTo>
                        <a:pt x="11" y="67"/>
                      </a:lnTo>
                      <a:lnTo>
                        <a:pt x="0" y="91"/>
                      </a:lnTo>
                      <a:lnTo>
                        <a:pt x="3" y="102"/>
                      </a:lnTo>
                      <a:lnTo>
                        <a:pt x="4" y="109"/>
                      </a:lnTo>
                      <a:lnTo>
                        <a:pt x="7" y="114"/>
                      </a:lnTo>
                      <a:lnTo>
                        <a:pt x="11" y="115"/>
                      </a:lnTo>
                      <a:lnTo>
                        <a:pt x="20" y="112"/>
                      </a:lnTo>
                      <a:lnTo>
                        <a:pt x="21" y="118"/>
                      </a:lnTo>
                      <a:lnTo>
                        <a:pt x="25" y="120"/>
                      </a:lnTo>
                      <a:lnTo>
                        <a:pt x="30" y="121"/>
                      </a:lnTo>
                      <a:lnTo>
                        <a:pt x="40" y="117"/>
                      </a:lnTo>
                      <a:lnTo>
                        <a:pt x="51" y="117"/>
                      </a:lnTo>
                      <a:lnTo>
                        <a:pt x="57" y="116"/>
                      </a:lnTo>
                      <a:lnTo>
                        <a:pt x="68" y="109"/>
                      </a:lnTo>
                      <a:lnTo>
                        <a:pt x="68" y="105"/>
                      </a:lnTo>
                      <a:lnTo>
                        <a:pt x="67" y="102"/>
                      </a:lnTo>
                      <a:lnTo>
                        <a:pt x="65" y="101"/>
                      </a:lnTo>
                      <a:lnTo>
                        <a:pt x="61" y="100"/>
                      </a:lnTo>
                      <a:lnTo>
                        <a:pt x="61" y="97"/>
                      </a:lnTo>
                      <a:lnTo>
                        <a:pt x="58" y="94"/>
                      </a:lnTo>
                      <a:lnTo>
                        <a:pt x="54" y="95"/>
                      </a:lnTo>
                      <a:lnTo>
                        <a:pt x="51" y="96"/>
                      </a:lnTo>
                      <a:lnTo>
                        <a:pt x="51" y="92"/>
                      </a:lnTo>
                      <a:lnTo>
                        <a:pt x="49" y="90"/>
                      </a:lnTo>
                      <a:lnTo>
                        <a:pt x="54" y="86"/>
                      </a:lnTo>
                      <a:lnTo>
                        <a:pt x="58" y="84"/>
                      </a:lnTo>
                      <a:lnTo>
                        <a:pt x="62" y="84"/>
                      </a:lnTo>
                      <a:lnTo>
                        <a:pt x="66" y="84"/>
                      </a:lnTo>
                      <a:lnTo>
                        <a:pt x="73" y="87"/>
                      </a:lnTo>
                      <a:lnTo>
                        <a:pt x="80" y="88"/>
                      </a:lnTo>
                      <a:lnTo>
                        <a:pt x="89" y="92"/>
                      </a:lnTo>
                      <a:lnTo>
                        <a:pt x="120" y="87"/>
                      </a:lnTo>
                      <a:lnTo>
                        <a:pt x="130" y="87"/>
                      </a:lnTo>
                      <a:lnTo>
                        <a:pt x="141" y="87"/>
                      </a:lnTo>
                      <a:lnTo>
                        <a:pt x="153" y="85"/>
                      </a:lnTo>
                      <a:lnTo>
                        <a:pt x="163" y="83"/>
                      </a:lnTo>
                      <a:lnTo>
                        <a:pt x="173" y="78"/>
                      </a:lnTo>
                      <a:lnTo>
                        <a:pt x="184" y="74"/>
                      </a:lnTo>
                      <a:lnTo>
                        <a:pt x="193" y="71"/>
                      </a:lnTo>
                      <a:lnTo>
                        <a:pt x="199" y="71"/>
                      </a:lnTo>
                      <a:lnTo>
                        <a:pt x="206" y="70"/>
                      </a:lnTo>
                      <a:lnTo>
                        <a:pt x="210" y="69"/>
                      </a:lnTo>
                      <a:lnTo>
                        <a:pt x="217" y="62"/>
                      </a:lnTo>
                      <a:lnTo>
                        <a:pt x="226" y="58"/>
                      </a:lnTo>
                      <a:lnTo>
                        <a:pt x="232" y="57"/>
                      </a:lnTo>
                      <a:lnTo>
                        <a:pt x="236" y="56"/>
                      </a:lnTo>
                      <a:lnTo>
                        <a:pt x="244" y="56"/>
                      </a:lnTo>
                      <a:lnTo>
                        <a:pt x="251" y="55"/>
                      </a:lnTo>
                      <a:lnTo>
                        <a:pt x="263" y="53"/>
                      </a:lnTo>
                      <a:lnTo>
                        <a:pt x="264" y="43"/>
                      </a:lnTo>
                      <a:lnTo>
                        <a:pt x="263" y="35"/>
                      </a:lnTo>
                      <a:lnTo>
                        <a:pt x="261" y="23"/>
                      </a:lnTo>
                      <a:lnTo>
                        <a:pt x="256" y="15"/>
                      </a:lnTo>
                      <a:lnTo>
                        <a:pt x="250" y="9"/>
                      </a:lnTo>
                      <a:lnTo>
                        <a:pt x="242" y="5"/>
                      </a:lnTo>
                      <a:lnTo>
                        <a:pt x="230" y="1"/>
                      </a:lnTo>
                      <a:lnTo>
                        <a:pt x="217" y="0"/>
                      </a:lnTo>
                    </a:path>
                  </a:pathLst>
                </a:custGeom>
                <a:solidFill>
                  <a:srgbClr val="FFE0C0"/>
                </a:solidFill>
                <a:ln w="12700" cap="rnd" cmpd="sng">
                  <a:solidFill>
                    <a:srgbClr val="804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750" name="Freeform 838"/>
                <p:cNvSpPr>
                  <a:spLocks/>
                </p:cNvSpPr>
                <p:nvPr/>
              </p:nvSpPr>
              <p:spPr bwMode="auto">
                <a:xfrm>
                  <a:off x="3646" y="2603"/>
                  <a:ext cx="145" cy="58"/>
                </a:xfrm>
                <a:custGeom>
                  <a:avLst/>
                  <a:gdLst>
                    <a:gd name="T0" fmla="*/ 87 w 145"/>
                    <a:gd name="T1" fmla="*/ 9 h 58"/>
                    <a:gd name="T2" fmla="*/ 83 w 145"/>
                    <a:gd name="T3" fmla="*/ 19 h 58"/>
                    <a:gd name="T4" fmla="*/ 83 w 145"/>
                    <a:gd name="T5" fmla="*/ 23 h 58"/>
                    <a:gd name="T6" fmla="*/ 86 w 145"/>
                    <a:gd name="T7" fmla="*/ 24 h 58"/>
                    <a:gd name="T8" fmla="*/ 91 w 145"/>
                    <a:gd name="T9" fmla="*/ 24 h 58"/>
                    <a:gd name="T10" fmla="*/ 98 w 145"/>
                    <a:gd name="T11" fmla="*/ 24 h 58"/>
                    <a:gd name="T12" fmla="*/ 104 w 145"/>
                    <a:gd name="T13" fmla="*/ 24 h 58"/>
                    <a:gd name="T14" fmla="*/ 111 w 145"/>
                    <a:gd name="T15" fmla="*/ 24 h 58"/>
                    <a:gd name="T16" fmla="*/ 120 w 145"/>
                    <a:gd name="T17" fmla="*/ 23 h 58"/>
                    <a:gd name="T18" fmla="*/ 130 w 145"/>
                    <a:gd name="T19" fmla="*/ 21 h 58"/>
                    <a:gd name="T20" fmla="*/ 135 w 145"/>
                    <a:gd name="T21" fmla="*/ 19 h 58"/>
                    <a:gd name="T22" fmla="*/ 138 w 145"/>
                    <a:gd name="T23" fmla="*/ 16 h 58"/>
                    <a:gd name="T24" fmla="*/ 140 w 145"/>
                    <a:gd name="T25" fmla="*/ 11 h 58"/>
                    <a:gd name="T26" fmla="*/ 141 w 145"/>
                    <a:gd name="T27" fmla="*/ 0 h 58"/>
                    <a:gd name="T28" fmla="*/ 143 w 145"/>
                    <a:gd name="T29" fmla="*/ 8 h 58"/>
                    <a:gd name="T30" fmla="*/ 144 w 145"/>
                    <a:gd name="T31" fmla="*/ 16 h 58"/>
                    <a:gd name="T32" fmla="*/ 143 w 145"/>
                    <a:gd name="T33" fmla="*/ 24 h 58"/>
                    <a:gd name="T34" fmla="*/ 127 w 145"/>
                    <a:gd name="T35" fmla="*/ 27 h 58"/>
                    <a:gd name="T36" fmla="*/ 119 w 145"/>
                    <a:gd name="T37" fmla="*/ 27 h 58"/>
                    <a:gd name="T38" fmla="*/ 108 w 145"/>
                    <a:gd name="T39" fmla="*/ 29 h 58"/>
                    <a:gd name="T40" fmla="*/ 97 w 145"/>
                    <a:gd name="T41" fmla="*/ 33 h 58"/>
                    <a:gd name="T42" fmla="*/ 94 w 145"/>
                    <a:gd name="T43" fmla="*/ 37 h 58"/>
                    <a:gd name="T44" fmla="*/ 90 w 145"/>
                    <a:gd name="T45" fmla="*/ 41 h 58"/>
                    <a:gd name="T46" fmla="*/ 86 w 145"/>
                    <a:gd name="T47" fmla="*/ 41 h 58"/>
                    <a:gd name="T48" fmla="*/ 77 w 145"/>
                    <a:gd name="T49" fmla="*/ 42 h 58"/>
                    <a:gd name="T50" fmla="*/ 71 w 145"/>
                    <a:gd name="T51" fmla="*/ 43 h 58"/>
                    <a:gd name="T52" fmla="*/ 60 w 145"/>
                    <a:gd name="T53" fmla="*/ 46 h 58"/>
                    <a:gd name="T54" fmla="*/ 46 w 145"/>
                    <a:gd name="T55" fmla="*/ 52 h 58"/>
                    <a:gd name="T56" fmla="*/ 31 w 145"/>
                    <a:gd name="T57" fmla="*/ 56 h 58"/>
                    <a:gd name="T58" fmla="*/ 21 w 145"/>
                    <a:gd name="T59" fmla="*/ 56 h 58"/>
                    <a:gd name="T60" fmla="*/ 0 w 145"/>
                    <a:gd name="T61" fmla="*/ 57 h 58"/>
                    <a:gd name="T62" fmla="*/ 4 w 145"/>
                    <a:gd name="T63" fmla="*/ 48 h 58"/>
                    <a:gd name="T64" fmla="*/ 14 w 145"/>
                    <a:gd name="T65" fmla="*/ 49 h 58"/>
                    <a:gd name="T66" fmla="*/ 26 w 145"/>
                    <a:gd name="T67" fmla="*/ 48 h 58"/>
                    <a:gd name="T68" fmla="*/ 37 w 145"/>
                    <a:gd name="T69" fmla="*/ 46 h 58"/>
                    <a:gd name="T70" fmla="*/ 51 w 145"/>
                    <a:gd name="T71" fmla="*/ 41 h 58"/>
                    <a:gd name="T72" fmla="*/ 64 w 145"/>
                    <a:gd name="T73" fmla="*/ 35 h 58"/>
                    <a:gd name="T74" fmla="*/ 72 w 145"/>
                    <a:gd name="T75" fmla="*/ 31 h 58"/>
                    <a:gd name="T76" fmla="*/ 74 w 145"/>
                    <a:gd name="T77" fmla="*/ 25 h 58"/>
                    <a:gd name="T78" fmla="*/ 76 w 145"/>
                    <a:gd name="T79" fmla="*/ 19 h 58"/>
                    <a:gd name="T80" fmla="*/ 80 w 145"/>
                    <a:gd name="T81" fmla="*/ 14 h 58"/>
                    <a:gd name="T82" fmla="*/ 87 w 145"/>
                    <a:gd name="T83" fmla="*/ 9 h 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145" h="58">
                      <a:moveTo>
                        <a:pt x="87" y="9"/>
                      </a:moveTo>
                      <a:lnTo>
                        <a:pt x="83" y="19"/>
                      </a:lnTo>
                      <a:lnTo>
                        <a:pt x="83" y="23"/>
                      </a:lnTo>
                      <a:lnTo>
                        <a:pt x="86" y="24"/>
                      </a:lnTo>
                      <a:lnTo>
                        <a:pt x="91" y="24"/>
                      </a:lnTo>
                      <a:lnTo>
                        <a:pt x="98" y="24"/>
                      </a:lnTo>
                      <a:lnTo>
                        <a:pt x="104" y="24"/>
                      </a:lnTo>
                      <a:lnTo>
                        <a:pt x="111" y="24"/>
                      </a:lnTo>
                      <a:lnTo>
                        <a:pt x="120" y="23"/>
                      </a:lnTo>
                      <a:lnTo>
                        <a:pt x="130" y="21"/>
                      </a:lnTo>
                      <a:lnTo>
                        <a:pt x="135" y="19"/>
                      </a:lnTo>
                      <a:lnTo>
                        <a:pt x="138" y="16"/>
                      </a:lnTo>
                      <a:lnTo>
                        <a:pt x="140" y="11"/>
                      </a:lnTo>
                      <a:lnTo>
                        <a:pt x="141" y="0"/>
                      </a:lnTo>
                      <a:lnTo>
                        <a:pt x="143" y="8"/>
                      </a:lnTo>
                      <a:lnTo>
                        <a:pt x="144" y="16"/>
                      </a:lnTo>
                      <a:lnTo>
                        <a:pt x="143" y="24"/>
                      </a:lnTo>
                      <a:lnTo>
                        <a:pt x="127" y="27"/>
                      </a:lnTo>
                      <a:lnTo>
                        <a:pt x="119" y="27"/>
                      </a:lnTo>
                      <a:lnTo>
                        <a:pt x="108" y="29"/>
                      </a:lnTo>
                      <a:lnTo>
                        <a:pt x="97" y="33"/>
                      </a:lnTo>
                      <a:lnTo>
                        <a:pt x="94" y="37"/>
                      </a:lnTo>
                      <a:lnTo>
                        <a:pt x="90" y="41"/>
                      </a:lnTo>
                      <a:lnTo>
                        <a:pt x="86" y="41"/>
                      </a:lnTo>
                      <a:lnTo>
                        <a:pt x="77" y="42"/>
                      </a:lnTo>
                      <a:lnTo>
                        <a:pt x="71" y="43"/>
                      </a:lnTo>
                      <a:lnTo>
                        <a:pt x="60" y="46"/>
                      </a:lnTo>
                      <a:lnTo>
                        <a:pt x="46" y="52"/>
                      </a:lnTo>
                      <a:lnTo>
                        <a:pt x="31" y="56"/>
                      </a:lnTo>
                      <a:lnTo>
                        <a:pt x="21" y="56"/>
                      </a:lnTo>
                      <a:lnTo>
                        <a:pt x="0" y="57"/>
                      </a:lnTo>
                      <a:lnTo>
                        <a:pt x="4" y="48"/>
                      </a:lnTo>
                      <a:lnTo>
                        <a:pt x="14" y="49"/>
                      </a:lnTo>
                      <a:lnTo>
                        <a:pt x="26" y="48"/>
                      </a:lnTo>
                      <a:lnTo>
                        <a:pt x="37" y="46"/>
                      </a:lnTo>
                      <a:lnTo>
                        <a:pt x="51" y="41"/>
                      </a:lnTo>
                      <a:lnTo>
                        <a:pt x="64" y="35"/>
                      </a:lnTo>
                      <a:lnTo>
                        <a:pt x="72" y="31"/>
                      </a:lnTo>
                      <a:lnTo>
                        <a:pt x="74" y="25"/>
                      </a:lnTo>
                      <a:lnTo>
                        <a:pt x="76" y="19"/>
                      </a:lnTo>
                      <a:lnTo>
                        <a:pt x="80" y="14"/>
                      </a:lnTo>
                      <a:lnTo>
                        <a:pt x="87" y="9"/>
                      </a:lnTo>
                    </a:path>
                  </a:pathLst>
                </a:custGeom>
                <a:solidFill>
                  <a:srgbClr val="804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751" name="Freeform 839"/>
                <p:cNvSpPr>
                  <a:spLocks/>
                </p:cNvSpPr>
                <p:nvPr/>
              </p:nvSpPr>
              <p:spPr bwMode="auto">
                <a:xfrm>
                  <a:off x="3528" y="2646"/>
                  <a:ext cx="55" cy="51"/>
                </a:xfrm>
                <a:custGeom>
                  <a:avLst/>
                  <a:gdLst>
                    <a:gd name="T0" fmla="*/ 33 w 55"/>
                    <a:gd name="T1" fmla="*/ 0 h 51"/>
                    <a:gd name="T2" fmla="*/ 31 w 55"/>
                    <a:gd name="T3" fmla="*/ 11 h 51"/>
                    <a:gd name="T4" fmla="*/ 28 w 55"/>
                    <a:gd name="T5" fmla="*/ 17 h 51"/>
                    <a:gd name="T6" fmla="*/ 25 w 55"/>
                    <a:gd name="T7" fmla="*/ 22 h 51"/>
                    <a:gd name="T8" fmla="*/ 25 w 55"/>
                    <a:gd name="T9" fmla="*/ 26 h 51"/>
                    <a:gd name="T10" fmla="*/ 26 w 55"/>
                    <a:gd name="T11" fmla="*/ 30 h 51"/>
                    <a:gd name="T12" fmla="*/ 27 w 55"/>
                    <a:gd name="T13" fmla="*/ 37 h 51"/>
                    <a:gd name="T14" fmla="*/ 28 w 55"/>
                    <a:gd name="T15" fmla="*/ 41 h 51"/>
                    <a:gd name="T16" fmla="*/ 31 w 55"/>
                    <a:gd name="T17" fmla="*/ 42 h 51"/>
                    <a:gd name="T18" fmla="*/ 33 w 55"/>
                    <a:gd name="T19" fmla="*/ 41 h 51"/>
                    <a:gd name="T20" fmla="*/ 37 w 55"/>
                    <a:gd name="T21" fmla="*/ 39 h 51"/>
                    <a:gd name="T22" fmla="*/ 39 w 55"/>
                    <a:gd name="T23" fmla="*/ 37 h 51"/>
                    <a:gd name="T24" fmla="*/ 40 w 55"/>
                    <a:gd name="T25" fmla="*/ 33 h 51"/>
                    <a:gd name="T26" fmla="*/ 41 w 55"/>
                    <a:gd name="T27" fmla="*/ 29 h 51"/>
                    <a:gd name="T28" fmla="*/ 40 w 55"/>
                    <a:gd name="T29" fmla="*/ 21 h 51"/>
                    <a:gd name="T30" fmla="*/ 42 w 55"/>
                    <a:gd name="T31" fmla="*/ 17 h 51"/>
                    <a:gd name="T32" fmla="*/ 54 w 55"/>
                    <a:gd name="T33" fmla="*/ 16 h 51"/>
                    <a:gd name="T34" fmla="*/ 50 w 55"/>
                    <a:gd name="T35" fmla="*/ 17 h 51"/>
                    <a:gd name="T36" fmla="*/ 46 w 55"/>
                    <a:gd name="T37" fmla="*/ 21 h 51"/>
                    <a:gd name="T38" fmla="*/ 43 w 55"/>
                    <a:gd name="T39" fmla="*/ 21 h 51"/>
                    <a:gd name="T40" fmla="*/ 42 w 55"/>
                    <a:gd name="T41" fmla="*/ 24 h 51"/>
                    <a:gd name="T42" fmla="*/ 43 w 55"/>
                    <a:gd name="T43" fmla="*/ 28 h 51"/>
                    <a:gd name="T44" fmla="*/ 42 w 55"/>
                    <a:gd name="T45" fmla="*/ 32 h 51"/>
                    <a:gd name="T46" fmla="*/ 42 w 55"/>
                    <a:gd name="T47" fmla="*/ 35 h 51"/>
                    <a:gd name="T48" fmla="*/ 44 w 55"/>
                    <a:gd name="T49" fmla="*/ 37 h 51"/>
                    <a:gd name="T50" fmla="*/ 51 w 55"/>
                    <a:gd name="T51" fmla="*/ 35 h 51"/>
                    <a:gd name="T52" fmla="*/ 46 w 55"/>
                    <a:gd name="T53" fmla="*/ 39 h 51"/>
                    <a:gd name="T54" fmla="*/ 45 w 55"/>
                    <a:gd name="T55" fmla="*/ 45 h 51"/>
                    <a:gd name="T56" fmla="*/ 44 w 55"/>
                    <a:gd name="T57" fmla="*/ 46 h 51"/>
                    <a:gd name="T58" fmla="*/ 38 w 55"/>
                    <a:gd name="T59" fmla="*/ 46 h 51"/>
                    <a:gd name="T60" fmla="*/ 28 w 55"/>
                    <a:gd name="T61" fmla="*/ 50 h 51"/>
                    <a:gd name="T62" fmla="*/ 20 w 55"/>
                    <a:gd name="T63" fmla="*/ 48 h 51"/>
                    <a:gd name="T64" fmla="*/ 18 w 55"/>
                    <a:gd name="T65" fmla="*/ 42 h 51"/>
                    <a:gd name="T66" fmla="*/ 12 w 55"/>
                    <a:gd name="T67" fmla="*/ 44 h 51"/>
                    <a:gd name="T68" fmla="*/ 7 w 55"/>
                    <a:gd name="T69" fmla="*/ 44 h 51"/>
                    <a:gd name="T70" fmla="*/ 4 w 55"/>
                    <a:gd name="T71" fmla="*/ 40 h 51"/>
                    <a:gd name="T72" fmla="*/ 8 w 55"/>
                    <a:gd name="T73" fmla="*/ 38 h 51"/>
                    <a:gd name="T74" fmla="*/ 12 w 55"/>
                    <a:gd name="T75" fmla="*/ 35 h 51"/>
                    <a:gd name="T76" fmla="*/ 10 w 55"/>
                    <a:gd name="T77" fmla="*/ 30 h 51"/>
                    <a:gd name="T78" fmla="*/ 0 w 55"/>
                    <a:gd name="T79" fmla="*/ 23 h 51"/>
                    <a:gd name="T80" fmla="*/ 2 w 55"/>
                    <a:gd name="T81" fmla="*/ 18 h 51"/>
                    <a:gd name="T82" fmla="*/ 6 w 55"/>
                    <a:gd name="T83" fmla="*/ 22 h 51"/>
                    <a:gd name="T84" fmla="*/ 22 w 55"/>
                    <a:gd name="T85" fmla="*/ 21 h 51"/>
                    <a:gd name="T86" fmla="*/ 26 w 55"/>
                    <a:gd name="T87" fmla="*/ 15 h 51"/>
                    <a:gd name="T88" fmla="*/ 29 w 55"/>
                    <a:gd name="T89" fmla="*/ 8 h 51"/>
                    <a:gd name="T90" fmla="*/ 33 w 55"/>
                    <a:gd name="T91" fmla="*/ 0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55" h="51">
                      <a:moveTo>
                        <a:pt x="33" y="0"/>
                      </a:moveTo>
                      <a:lnTo>
                        <a:pt x="31" y="11"/>
                      </a:lnTo>
                      <a:lnTo>
                        <a:pt x="28" y="17"/>
                      </a:lnTo>
                      <a:lnTo>
                        <a:pt x="25" y="22"/>
                      </a:lnTo>
                      <a:lnTo>
                        <a:pt x="25" y="26"/>
                      </a:lnTo>
                      <a:lnTo>
                        <a:pt x="26" y="30"/>
                      </a:lnTo>
                      <a:lnTo>
                        <a:pt x="27" y="37"/>
                      </a:lnTo>
                      <a:lnTo>
                        <a:pt x="28" y="41"/>
                      </a:lnTo>
                      <a:lnTo>
                        <a:pt x="31" y="42"/>
                      </a:lnTo>
                      <a:lnTo>
                        <a:pt x="33" y="41"/>
                      </a:lnTo>
                      <a:lnTo>
                        <a:pt x="37" y="39"/>
                      </a:lnTo>
                      <a:lnTo>
                        <a:pt x="39" y="37"/>
                      </a:lnTo>
                      <a:lnTo>
                        <a:pt x="40" y="33"/>
                      </a:lnTo>
                      <a:lnTo>
                        <a:pt x="41" y="29"/>
                      </a:lnTo>
                      <a:lnTo>
                        <a:pt x="40" y="21"/>
                      </a:lnTo>
                      <a:lnTo>
                        <a:pt x="42" y="17"/>
                      </a:lnTo>
                      <a:lnTo>
                        <a:pt x="54" y="16"/>
                      </a:lnTo>
                      <a:lnTo>
                        <a:pt x="50" y="17"/>
                      </a:lnTo>
                      <a:lnTo>
                        <a:pt x="46" y="21"/>
                      </a:lnTo>
                      <a:lnTo>
                        <a:pt x="43" y="21"/>
                      </a:lnTo>
                      <a:lnTo>
                        <a:pt x="42" y="24"/>
                      </a:lnTo>
                      <a:lnTo>
                        <a:pt x="43" y="28"/>
                      </a:lnTo>
                      <a:lnTo>
                        <a:pt x="42" y="32"/>
                      </a:lnTo>
                      <a:lnTo>
                        <a:pt x="42" y="35"/>
                      </a:lnTo>
                      <a:lnTo>
                        <a:pt x="44" y="37"/>
                      </a:lnTo>
                      <a:lnTo>
                        <a:pt x="51" y="35"/>
                      </a:lnTo>
                      <a:lnTo>
                        <a:pt x="46" y="39"/>
                      </a:lnTo>
                      <a:lnTo>
                        <a:pt x="45" y="45"/>
                      </a:lnTo>
                      <a:lnTo>
                        <a:pt x="44" y="46"/>
                      </a:lnTo>
                      <a:lnTo>
                        <a:pt x="38" y="46"/>
                      </a:lnTo>
                      <a:lnTo>
                        <a:pt x="28" y="50"/>
                      </a:lnTo>
                      <a:lnTo>
                        <a:pt x="20" y="48"/>
                      </a:lnTo>
                      <a:lnTo>
                        <a:pt x="18" y="42"/>
                      </a:lnTo>
                      <a:lnTo>
                        <a:pt x="12" y="44"/>
                      </a:lnTo>
                      <a:lnTo>
                        <a:pt x="7" y="44"/>
                      </a:lnTo>
                      <a:lnTo>
                        <a:pt x="4" y="40"/>
                      </a:lnTo>
                      <a:lnTo>
                        <a:pt x="8" y="38"/>
                      </a:lnTo>
                      <a:lnTo>
                        <a:pt x="12" y="35"/>
                      </a:lnTo>
                      <a:lnTo>
                        <a:pt x="10" y="30"/>
                      </a:lnTo>
                      <a:lnTo>
                        <a:pt x="0" y="23"/>
                      </a:lnTo>
                      <a:lnTo>
                        <a:pt x="2" y="18"/>
                      </a:lnTo>
                      <a:lnTo>
                        <a:pt x="6" y="22"/>
                      </a:lnTo>
                      <a:lnTo>
                        <a:pt x="22" y="21"/>
                      </a:lnTo>
                      <a:lnTo>
                        <a:pt x="26" y="15"/>
                      </a:lnTo>
                      <a:lnTo>
                        <a:pt x="29" y="8"/>
                      </a:lnTo>
                      <a:lnTo>
                        <a:pt x="33" y="0"/>
                      </a:lnTo>
                    </a:path>
                  </a:pathLst>
                </a:custGeom>
                <a:solidFill>
                  <a:srgbClr val="804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752" name="Freeform 840"/>
                <p:cNvSpPr>
                  <a:spLocks/>
                </p:cNvSpPr>
                <p:nvPr/>
              </p:nvSpPr>
              <p:spPr bwMode="auto">
                <a:xfrm>
                  <a:off x="3597" y="2642"/>
                  <a:ext cx="24" cy="25"/>
                </a:xfrm>
                <a:custGeom>
                  <a:avLst/>
                  <a:gdLst>
                    <a:gd name="T0" fmla="*/ 0 w 24"/>
                    <a:gd name="T1" fmla="*/ 17 h 25"/>
                    <a:gd name="T2" fmla="*/ 6 w 24"/>
                    <a:gd name="T3" fmla="*/ 16 h 25"/>
                    <a:gd name="T4" fmla="*/ 15 w 24"/>
                    <a:gd name="T5" fmla="*/ 13 h 25"/>
                    <a:gd name="T6" fmla="*/ 17 w 24"/>
                    <a:gd name="T7" fmla="*/ 9 h 25"/>
                    <a:gd name="T8" fmla="*/ 17 w 24"/>
                    <a:gd name="T9" fmla="*/ 6 h 25"/>
                    <a:gd name="T10" fmla="*/ 17 w 24"/>
                    <a:gd name="T11" fmla="*/ 0 h 25"/>
                    <a:gd name="T12" fmla="*/ 20 w 24"/>
                    <a:gd name="T13" fmla="*/ 4 h 25"/>
                    <a:gd name="T14" fmla="*/ 22 w 24"/>
                    <a:gd name="T15" fmla="*/ 10 h 25"/>
                    <a:gd name="T16" fmla="*/ 23 w 24"/>
                    <a:gd name="T17" fmla="*/ 16 h 25"/>
                    <a:gd name="T18" fmla="*/ 23 w 24"/>
                    <a:gd name="T19" fmla="*/ 21 h 25"/>
                    <a:gd name="T20" fmla="*/ 20 w 24"/>
                    <a:gd name="T21" fmla="*/ 22 h 25"/>
                    <a:gd name="T22" fmla="*/ 16 w 24"/>
                    <a:gd name="T23" fmla="*/ 24 h 25"/>
                    <a:gd name="T24" fmla="*/ 10 w 24"/>
                    <a:gd name="T25" fmla="*/ 22 h 25"/>
                    <a:gd name="T26" fmla="*/ 0 w 24"/>
                    <a:gd name="T27" fmla="*/ 17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4" h="25">
                      <a:moveTo>
                        <a:pt x="0" y="17"/>
                      </a:moveTo>
                      <a:lnTo>
                        <a:pt x="6" y="16"/>
                      </a:lnTo>
                      <a:lnTo>
                        <a:pt x="15" y="13"/>
                      </a:lnTo>
                      <a:lnTo>
                        <a:pt x="17" y="9"/>
                      </a:lnTo>
                      <a:lnTo>
                        <a:pt x="17" y="6"/>
                      </a:lnTo>
                      <a:lnTo>
                        <a:pt x="17" y="0"/>
                      </a:lnTo>
                      <a:lnTo>
                        <a:pt x="20" y="4"/>
                      </a:lnTo>
                      <a:lnTo>
                        <a:pt x="22" y="10"/>
                      </a:lnTo>
                      <a:lnTo>
                        <a:pt x="23" y="16"/>
                      </a:lnTo>
                      <a:lnTo>
                        <a:pt x="23" y="21"/>
                      </a:lnTo>
                      <a:lnTo>
                        <a:pt x="20" y="22"/>
                      </a:lnTo>
                      <a:lnTo>
                        <a:pt x="16" y="24"/>
                      </a:lnTo>
                      <a:lnTo>
                        <a:pt x="10" y="22"/>
                      </a:lnTo>
                      <a:lnTo>
                        <a:pt x="0" y="17"/>
                      </a:lnTo>
                    </a:path>
                  </a:pathLst>
                </a:custGeom>
                <a:solidFill>
                  <a:srgbClr val="8040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753" name="Freeform 841"/>
                <p:cNvSpPr>
                  <a:spLocks/>
                </p:cNvSpPr>
                <p:nvPr/>
              </p:nvSpPr>
              <p:spPr bwMode="auto">
                <a:xfrm>
                  <a:off x="3606" y="2618"/>
                  <a:ext cx="55" cy="49"/>
                </a:xfrm>
                <a:custGeom>
                  <a:avLst/>
                  <a:gdLst>
                    <a:gd name="T0" fmla="*/ 10 w 55"/>
                    <a:gd name="T1" fmla="*/ 7 h 49"/>
                    <a:gd name="T2" fmla="*/ 2 w 55"/>
                    <a:gd name="T3" fmla="*/ 9 h 49"/>
                    <a:gd name="T4" fmla="*/ 0 w 55"/>
                    <a:gd name="T5" fmla="*/ 11 h 49"/>
                    <a:gd name="T6" fmla="*/ 6 w 55"/>
                    <a:gd name="T7" fmla="*/ 17 h 49"/>
                    <a:gd name="T8" fmla="*/ 10 w 55"/>
                    <a:gd name="T9" fmla="*/ 21 h 49"/>
                    <a:gd name="T10" fmla="*/ 16 w 55"/>
                    <a:gd name="T11" fmla="*/ 30 h 49"/>
                    <a:gd name="T12" fmla="*/ 17 w 55"/>
                    <a:gd name="T13" fmla="*/ 35 h 49"/>
                    <a:gd name="T14" fmla="*/ 17 w 55"/>
                    <a:gd name="T15" fmla="*/ 41 h 49"/>
                    <a:gd name="T16" fmla="*/ 15 w 55"/>
                    <a:gd name="T17" fmla="*/ 48 h 49"/>
                    <a:gd name="T18" fmla="*/ 23 w 55"/>
                    <a:gd name="T19" fmla="*/ 47 h 49"/>
                    <a:gd name="T20" fmla="*/ 41 w 55"/>
                    <a:gd name="T21" fmla="*/ 44 h 49"/>
                    <a:gd name="T22" fmla="*/ 49 w 55"/>
                    <a:gd name="T23" fmla="*/ 44 h 49"/>
                    <a:gd name="T24" fmla="*/ 53 w 55"/>
                    <a:gd name="T25" fmla="*/ 34 h 49"/>
                    <a:gd name="T26" fmla="*/ 54 w 55"/>
                    <a:gd name="T27" fmla="*/ 27 h 49"/>
                    <a:gd name="T28" fmla="*/ 52 w 55"/>
                    <a:gd name="T29" fmla="*/ 21 h 49"/>
                    <a:gd name="T30" fmla="*/ 50 w 55"/>
                    <a:gd name="T31" fmla="*/ 15 h 49"/>
                    <a:gd name="T32" fmla="*/ 46 w 55"/>
                    <a:gd name="T33" fmla="*/ 10 h 49"/>
                    <a:gd name="T34" fmla="*/ 42 w 55"/>
                    <a:gd name="T35" fmla="*/ 5 h 49"/>
                    <a:gd name="T36" fmla="*/ 37 w 55"/>
                    <a:gd name="T37" fmla="*/ 1 h 49"/>
                    <a:gd name="T38" fmla="*/ 32 w 55"/>
                    <a:gd name="T39" fmla="*/ 0 h 49"/>
                    <a:gd name="T40" fmla="*/ 10 w 55"/>
                    <a:gd name="T41" fmla="*/ 7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55" h="49">
                      <a:moveTo>
                        <a:pt x="10" y="7"/>
                      </a:moveTo>
                      <a:lnTo>
                        <a:pt x="2" y="9"/>
                      </a:lnTo>
                      <a:lnTo>
                        <a:pt x="0" y="11"/>
                      </a:lnTo>
                      <a:lnTo>
                        <a:pt x="6" y="17"/>
                      </a:lnTo>
                      <a:lnTo>
                        <a:pt x="10" y="21"/>
                      </a:lnTo>
                      <a:lnTo>
                        <a:pt x="16" y="30"/>
                      </a:lnTo>
                      <a:lnTo>
                        <a:pt x="17" y="35"/>
                      </a:lnTo>
                      <a:lnTo>
                        <a:pt x="17" y="41"/>
                      </a:lnTo>
                      <a:lnTo>
                        <a:pt x="15" y="48"/>
                      </a:lnTo>
                      <a:lnTo>
                        <a:pt x="23" y="47"/>
                      </a:lnTo>
                      <a:lnTo>
                        <a:pt x="41" y="44"/>
                      </a:lnTo>
                      <a:lnTo>
                        <a:pt x="49" y="44"/>
                      </a:lnTo>
                      <a:lnTo>
                        <a:pt x="53" y="34"/>
                      </a:lnTo>
                      <a:lnTo>
                        <a:pt x="54" y="27"/>
                      </a:lnTo>
                      <a:lnTo>
                        <a:pt x="52" y="21"/>
                      </a:lnTo>
                      <a:lnTo>
                        <a:pt x="50" y="15"/>
                      </a:lnTo>
                      <a:lnTo>
                        <a:pt x="46" y="10"/>
                      </a:lnTo>
                      <a:lnTo>
                        <a:pt x="42" y="5"/>
                      </a:lnTo>
                      <a:lnTo>
                        <a:pt x="37" y="1"/>
                      </a:lnTo>
                      <a:lnTo>
                        <a:pt x="32" y="0"/>
                      </a:lnTo>
                      <a:lnTo>
                        <a:pt x="10" y="7"/>
                      </a:lnTo>
                    </a:path>
                  </a:pathLst>
                </a:custGeom>
                <a:solidFill>
                  <a:srgbClr val="E0E0E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7754" name="Freeform 842"/>
                <p:cNvSpPr>
                  <a:spLocks/>
                </p:cNvSpPr>
                <p:nvPr/>
              </p:nvSpPr>
              <p:spPr bwMode="auto">
                <a:xfrm>
                  <a:off x="3606" y="2632"/>
                  <a:ext cx="55" cy="37"/>
                </a:xfrm>
                <a:custGeom>
                  <a:avLst/>
                  <a:gdLst>
                    <a:gd name="T0" fmla="*/ 0 w 55"/>
                    <a:gd name="T1" fmla="*/ 0 h 37"/>
                    <a:gd name="T2" fmla="*/ 5 w 55"/>
                    <a:gd name="T3" fmla="*/ 4 h 37"/>
                    <a:gd name="T4" fmla="*/ 10 w 55"/>
                    <a:gd name="T5" fmla="*/ 10 h 37"/>
                    <a:gd name="T6" fmla="*/ 14 w 55"/>
                    <a:gd name="T7" fmla="*/ 15 h 37"/>
                    <a:gd name="T8" fmla="*/ 15 w 55"/>
                    <a:gd name="T9" fmla="*/ 19 h 37"/>
                    <a:gd name="T10" fmla="*/ 17 w 55"/>
                    <a:gd name="T11" fmla="*/ 26 h 37"/>
                    <a:gd name="T12" fmla="*/ 18 w 55"/>
                    <a:gd name="T13" fmla="*/ 31 h 37"/>
                    <a:gd name="T14" fmla="*/ 14 w 55"/>
                    <a:gd name="T15" fmla="*/ 36 h 37"/>
                    <a:gd name="T16" fmla="*/ 19 w 55"/>
                    <a:gd name="T17" fmla="*/ 36 h 37"/>
                    <a:gd name="T18" fmla="*/ 27 w 55"/>
                    <a:gd name="T19" fmla="*/ 35 h 37"/>
                    <a:gd name="T20" fmla="*/ 39 w 55"/>
                    <a:gd name="T21" fmla="*/ 33 h 37"/>
                    <a:gd name="T22" fmla="*/ 46 w 55"/>
                    <a:gd name="T23" fmla="*/ 33 h 37"/>
                    <a:gd name="T24" fmla="*/ 50 w 55"/>
                    <a:gd name="T25" fmla="*/ 31 h 37"/>
                    <a:gd name="T26" fmla="*/ 53 w 55"/>
                    <a:gd name="T27" fmla="*/ 23 h 37"/>
                    <a:gd name="T28" fmla="*/ 54 w 55"/>
                    <a:gd name="T29" fmla="*/ 15 h 37"/>
                    <a:gd name="T30" fmla="*/ 52 w 55"/>
                    <a:gd name="T31" fmla="*/ 11 h 37"/>
                    <a:gd name="T32" fmla="*/ 41 w 55"/>
                    <a:gd name="T33" fmla="*/ 14 h 37"/>
                    <a:gd name="T34" fmla="*/ 30 w 55"/>
                    <a:gd name="T35" fmla="*/ 14 h 37"/>
                    <a:gd name="T36" fmla="*/ 18 w 55"/>
                    <a:gd name="T37" fmla="*/ 13 h 37"/>
                    <a:gd name="T38" fmla="*/ 12 w 55"/>
                    <a:gd name="T39" fmla="*/ 8 h 37"/>
                    <a:gd name="T40" fmla="*/ 6 w 55"/>
                    <a:gd name="T41" fmla="*/ 0 h 37"/>
                    <a:gd name="T42" fmla="*/ 0 w 55"/>
                    <a:gd name="T43" fmla="*/ 0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55" h="37">
                      <a:moveTo>
                        <a:pt x="0" y="0"/>
                      </a:moveTo>
                      <a:lnTo>
                        <a:pt x="5" y="4"/>
                      </a:lnTo>
                      <a:lnTo>
                        <a:pt x="10" y="10"/>
                      </a:lnTo>
                      <a:lnTo>
                        <a:pt x="14" y="15"/>
                      </a:lnTo>
                      <a:lnTo>
                        <a:pt x="15" y="19"/>
                      </a:lnTo>
                      <a:lnTo>
                        <a:pt x="17" y="26"/>
                      </a:lnTo>
                      <a:lnTo>
                        <a:pt x="18" y="31"/>
                      </a:lnTo>
                      <a:lnTo>
                        <a:pt x="14" y="36"/>
                      </a:lnTo>
                      <a:lnTo>
                        <a:pt x="19" y="36"/>
                      </a:lnTo>
                      <a:lnTo>
                        <a:pt x="27" y="35"/>
                      </a:lnTo>
                      <a:lnTo>
                        <a:pt x="39" y="33"/>
                      </a:lnTo>
                      <a:lnTo>
                        <a:pt x="46" y="33"/>
                      </a:lnTo>
                      <a:lnTo>
                        <a:pt x="50" y="31"/>
                      </a:lnTo>
                      <a:lnTo>
                        <a:pt x="53" y="23"/>
                      </a:lnTo>
                      <a:lnTo>
                        <a:pt x="54" y="15"/>
                      </a:lnTo>
                      <a:lnTo>
                        <a:pt x="52" y="11"/>
                      </a:lnTo>
                      <a:lnTo>
                        <a:pt x="41" y="14"/>
                      </a:lnTo>
                      <a:lnTo>
                        <a:pt x="30" y="14"/>
                      </a:lnTo>
                      <a:lnTo>
                        <a:pt x="18" y="13"/>
                      </a:lnTo>
                      <a:lnTo>
                        <a:pt x="12" y="8"/>
                      </a:lnTo>
                      <a:lnTo>
                        <a:pt x="6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C0C0C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smtClean="0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167755" name="Group 843"/>
                <p:cNvGrpSpPr>
                  <a:grpSpLocks/>
                </p:cNvGrpSpPr>
                <p:nvPr/>
              </p:nvGrpSpPr>
              <p:grpSpPr bwMode="auto">
                <a:xfrm>
                  <a:off x="3738" y="2446"/>
                  <a:ext cx="355" cy="262"/>
                  <a:chOff x="3738" y="2446"/>
                  <a:chExt cx="355" cy="262"/>
                </a:xfrm>
              </p:grpSpPr>
              <p:grpSp>
                <p:nvGrpSpPr>
                  <p:cNvPr id="167756" name="Group 844"/>
                  <p:cNvGrpSpPr>
                    <a:grpSpLocks/>
                  </p:cNvGrpSpPr>
                  <p:nvPr/>
                </p:nvGrpSpPr>
                <p:grpSpPr bwMode="auto">
                  <a:xfrm>
                    <a:off x="3738" y="2446"/>
                    <a:ext cx="355" cy="262"/>
                    <a:chOff x="3738" y="2446"/>
                    <a:chExt cx="355" cy="262"/>
                  </a:xfrm>
                </p:grpSpPr>
                <p:sp>
                  <p:nvSpPr>
                    <p:cNvPr id="167757" name="Freeform 845"/>
                    <p:cNvSpPr>
                      <a:spLocks/>
                    </p:cNvSpPr>
                    <p:nvPr/>
                  </p:nvSpPr>
                  <p:spPr bwMode="auto">
                    <a:xfrm>
                      <a:off x="3738" y="2446"/>
                      <a:ext cx="355" cy="262"/>
                    </a:xfrm>
                    <a:custGeom>
                      <a:avLst/>
                      <a:gdLst>
                        <a:gd name="T0" fmla="*/ 26 w 355"/>
                        <a:gd name="T1" fmla="*/ 137 h 262"/>
                        <a:gd name="T2" fmla="*/ 42 w 355"/>
                        <a:gd name="T3" fmla="*/ 150 h 262"/>
                        <a:gd name="T4" fmla="*/ 47 w 355"/>
                        <a:gd name="T5" fmla="*/ 163 h 262"/>
                        <a:gd name="T6" fmla="*/ 52 w 355"/>
                        <a:gd name="T7" fmla="*/ 183 h 262"/>
                        <a:gd name="T8" fmla="*/ 37 w 355"/>
                        <a:gd name="T9" fmla="*/ 188 h 262"/>
                        <a:gd name="T10" fmla="*/ 52 w 355"/>
                        <a:gd name="T11" fmla="*/ 188 h 262"/>
                        <a:gd name="T12" fmla="*/ 75 w 355"/>
                        <a:gd name="T13" fmla="*/ 171 h 262"/>
                        <a:gd name="T14" fmla="*/ 86 w 355"/>
                        <a:gd name="T15" fmla="*/ 164 h 262"/>
                        <a:gd name="T16" fmla="*/ 99 w 355"/>
                        <a:gd name="T17" fmla="*/ 164 h 262"/>
                        <a:gd name="T18" fmla="*/ 115 w 355"/>
                        <a:gd name="T19" fmla="*/ 176 h 262"/>
                        <a:gd name="T20" fmla="*/ 133 w 355"/>
                        <a:gd name="T21" fmla="*/ 193 h 262"/>
                        <a:gd name="T22" fmla="*/ 146 w 355"/>
                        <a:gd name="T23" fmla="*/ 205 h 262"/>
                        <a:gd name="T24" fmla="*/ 163 w 355"/>
                        <a:gd name="T25" fmla="*/ 216 h 262"/>
                        <a:gd name="T26" fmla="*/ 176 w 355"/>
                        <a:gd name="T27" fmla="*/ 226 h 262"/>
                        <a:gd name="T28" fmla="*/ 185 w 355"/>
                        <a:gd name="T29" fmla="*/ 240 h 262"/>
                        <a:gd name="T30" fmla="*/ 195 w 355"/>
                        <a:gd name="T31" fmla="*/ 251 h 262"/>
                        <a:gd name="T32" fmla="*/ 207 w 355"/>
                        <a:gd name="T33" fmla="*/ 255 h 262"/>
                        <a:gd name="T34" fmla="*/ 217 w 355"/>
                        <a:gd name="T35" fmla="*/ 259 h 262"/>
                        <a:gd name="T36" fmla="*/ 230 w 355"/>
                        <a:gd name="T37" fmla="*/ 257 h 262"/>
                        <a:gd name="T38" fmla="*/ 253 w 355"/>
                        <a:gd name="T39" fmla="*/ 245 h 262"/>
                        <a:gd name="T40" fmla="*/ 286 w 355"/>
                        <a:gd name="T41" fmla="*/ 227 h 262"/>
                        <a:gd name="T42" fmla="*/ 318 w 355"/>
                        <a:gd name="T43" fmla="*/ 212 h 262"/>
                        <a:gd name="T44" fmla="*/ 340 w 355"/>
                        <a:gd name="T45" fmla="*/ 204 h 262"/>
                        <a:gd name="T46" fmla="*/ 343 w 355"/>
                        <a:gd name="T47" fmla="*/ 195 h 262"/>
                        <a:gd name="T48" fmla="*/ 343 w 355"/>
                        <a:gd name="T49" fmla="*/ 183 h 262"/>
                        <a:gd name="T50" fmla="*/ 333 w 355"/>
                        <a:gd name="T51" fmla="*/ 169 h 262"/>
                        <a:gd name="T52" fmla="*/ 324 w 355"/>
                        <a:gd name="T53" fmla="*/ 153 h 262"/>
                        <a:gd name="T54" fmla="*/ 315 w 355"/>
                        <a:gd name="T55" fmla="*/ 122 h 262"/>
                        <a:gd name="T56" fmla="*/ 308 w 355"/>
                        <a:gd name="T57" fmla="*/ 100 h 262"/>
                        <a:gd name="T58" fmla="*/ 299 w 355"/>
                        <a:gd name="T59" fmla="*/ 81 h 262"/>
                        <a:gd name="T60" fmla="*/ 305 w 355"/>
                        <a:gd name="T61" fmla="*/ 69 h 262"/>
                        <a:gd name="T62" fmla="*/ 337 w 355"/>
                        <a:gd name="T63" fmla="*/ 71 h 262"/>
                        <a:gd name="T64" fmla="*/ 347 w 355"/>
                        <a:gd name="T65" fmla="*/ 66 h 262"/>
                        <a:gd name="T66" fmla="*/ 353 w 355"/>
                        <a:gd name="T67" fmla="*/ 51 h 262"/>
                        <a:gd name="T68" fmla="*/ 352 w 355"/>
                        <a:gd name="T69" fmla="*/ 24 h 262"/>
                        <a:gd name="T70" fmla="*/ 344 w 355"/>
                        <a:gd name="T71" fmla="*/ 6 h 262"/>
                        <a:gd name="T72" fmla="*/ 309 w 355"/>
                        <a:gd name="T73" fmla="*/ 8 h 262"/>
                        <a:gd name="T74" fmla="*/ 280 w 355"/>
                        <a:gd name="T75" fmla="*/ 0 h 262"/>
                        <a:gd name="T76" fmla="*/ 249 w 355"/>
                        <a:gd name="T77" fmla="*/ 3 h 262"/>
                        <a:gd name="T78" fmla="*/ 217 w 355"/>
                        <a:gd name="T79" fmla="*/ 13 h 262"/>
                        <a:gd name="T80" fmla="*/ 189 w 355"/>
                        <a:gd name="T81" fmla="*/ 17 h 262"/>
                        <a:gd name="T82" fmla="*/ 167 w 355"/>
                        <a:gd name="T83" fmla="*/ 39 h 262"/>
                        <a:gd name="T84" fmla="*/ 160 w 355"/>
                        <a:gd name="T85" fmla="*/ 78 h 262"/>
                        <a:gd name="T86" fmla="*/ 146 w 355"/>
                        <a:gd name="T87" fmla="*/ 84 h 262"/>
                        <a:gd name="T88" fmla="*/ 121 w 355"/>
                        <a:gd name="T89" fmla="*/ 72 h 262"/>
                        <a:gd name="T90" fmla="*/ 93 w 355"/>
                        <a:gd name="T91" fmla="*/ 74 h 262"/>
                        <a:gd name="T92" fmla="*/ 81 w 355"/>
                        <a:gd name="T93" fmla="*/ 84 h 262"/>
                        <a:gd name="T94" fmla="*/ 58 w 355"/>
                        <a:gd name="T95" fmla="*/ 90 h 262"/>
                        <a:gd name="T96" fmla="*/ 36 w 355"/>
                        <a:gd name="T97" fmla="*/ 99 h 262"/>
                        <a:gd name="T98" fmla="*/ 26 w 355"/>
                        <a:gd name="T99" fmla="*/ 109 h 262"/>
                        <a:gd name="T100" fmla="*/ 23 w 355"/>
                        <a:gd name="T101" fmla="*/ 119 h 262"/>
                        <a:gd name="T102" fmla="*/ 16 w 355"/>
                        <a:gd name="T103" fmla="*/ 122 h 262"/>
                        <a:gd name="T104" fmla="*/ 11 w 355"/>
                        <a:gd name="T105" fmla="*/ 127 h 262"/>
                        <a:gd name="T106" fmla="*/ 0 w 355"/>
                        <a:gd name="T107" fmla="*/ 132 h 262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</a:cxnLst>
                      <a:rect l="0" t="0" r="r" b="b"/>
                      <a:pathLst>
                        <a:path w="355" h="262">
                          <a:moveTo>
                            <a:pt x="13" y="133"/>
                          </a:moveTo>
                          <a:lnTo>
                            <a:pt x="26" y="137"/>
                          </a:lnTo>
                          <a:lnTo>
                            <a:pt x="37" y="144"/>
                          </a:lnTo>
                          <a:lnTo>
                            <a:pt x="42" y="150"/>
                          </a:lnTo>
                          <a:lnTo>
                            <a:pt x="46" y="157"/>
                          </a:lnTo>
                          <a:lnTo>
                            <a:pt x="47" y="163"/>
                          </a:lnTo>
                          <a:lnTo>
                            <a:pt x="50" y="171"/>
                          </a:lnTo>
                          <a:lnTo>
                            <a:pt x="52" y="183"/>
                          </a:lnTo>
                          <a:lnTo>
                            <a:pt x="47" y="185"/>
                          </a:lnTo>
                          <a:lnTo>
                            <a:pt x="37" y="188"/>
                          </a:lnTo>
                          <a:lnTo>
                            <a:pt x="44" y="189"/>
                          </a:lnTo>
                          <a:lnTo>
                            <a:pt x="52" y="188"/>
                          </a:lnTo>
                          <a:lnTo>
                            <a:pt x="67" y="177"/>
                          </a:lnTo>
                          <a:lnTo>
                            <a:pt x="75" y="171"/>
                          </a:lnTo>
                          <a:lnTo>
                            <a:pt x="82" y="170"/>
                          </a:lnTo>
                          <a:lnTo>
                            <a:pt x="86" y="164"/>
                          </a:lnTo>
                          <a:lnTo>
                            <a:pt x="93" y="164"/>
                          </a:lnTo>
                          <a:lnTo>
                            <a:pt x="99" y="164"/>
                          </a:lnTo>
                          <a:lnTo>
                            <a:pt x="104" y="167"/>
                          </a:lnTo>
                          <a:lnTo>
                            <a:pt x="115" y="176"/>
                          </a:lnTo>
                          <a:lnTo>
                            <a:pt x="123" y="183"/>
                          </a:lnTo>
                          <a:lnTo>
                            <a:pt x="133" y="193"/>
                          </a:lnTo>
                          <a:lnTo>
                            <a:pt x="138" y="200"/>
                          </a:lnTo>
                          <a:lnTo>
                            <a:pt x="146" y="205"/>
                          </a:lnTo>
                          <a:lnTo>
                            <a:pt x="154" y="210"/>
                          </a:lnTo>
                          <a:lnTo>
                            <a:pt x="163" y="216"/>
                          </a:lnTo>
                          <a:lnTo>
                            <a:pt x="172" y="220"/>
                          </a:lnTo>
                          <a:lnTo>
                            <a:pt x="176" y="226"/>
                          </a:lnTo>
                          <a:lnTo>
                            <a:pt x="181" y="231"/>
                          </a:lnTo>
                          <a:lnTo>
                            <a:pt x="185" y="240"/>
                          </a:lnTo>
                          <a:lnTo>
                            <a:pt x="190" y="245"/>
                          </a:lnTo>
                          <a:lnTo>
                            <a:pt x="195" y="251"/>
                          </a:lnTo>
                          <a:lnTo>
                            <a:pt x="201" y="252"/>
                          </a:lnTo>
                          <a:lnTo>
                            <a:pt x="207" y="255"/>
                          </a:lnTo>
                          <a:lnTo>
                            <a:pt x="213" y="255"/>
                          </a:lnTo>
                          <a:lnTo>
                            <a:pt x="217" y="259"/>
                          </a:lnTo>
                          <a:lnTo>
                            <a:pt x="218" y="261"/>
                          </a:lnTo>
                          <a:lnTo>
                            <a:pt x="230" y="257"/>
                          </a:lnTo>
                          <a:lnTo>
                            <a:pt x="240" y="251"/>
                          </a:lnTo>
                          <a:lnTo>
                            <a:pt x="253" y="245"/>
                          </a:lnTo>
                          <a:lnTo>
                            <a:pt x="266" y="236"/>
                          </a:lnTo>
                          <a:lnTo>
                            <a:pt x="286" y="227"/>
                          </a:lnTo>
                          <a:lnTo>
                            <a:pt x="302" y="219"/>
                          </a:lnTo>
                          <a:lnTo>
                            <a:pt x="318" y="212"/>
                          </a:lnTo>
                          <a:lnTo>
                            <a:pt x="334" y="208"/>
                          </a:lnTo>
                          <a:lnTo>
                            <a:pt x="340" y="204"/>
                          </a:lnTo>
                          <a:lnTo>
                            <a:pt x="340" y="202"/>
                          </a:lnTo>
                          <a:lnTo>
                            <a:pt x="343" y="195"/>
                          </a:lnTo>
                          <a:lnTo>
                            <a:pt x="343" y="191"/>
                          </a:lnTo>
                          <a:lnTo>
                            <a:pt x="343" y="183"/>
                          </a:lnTo>
                          <a:lnTo>
                            <a:pt x="340" y="177"/>
                          </a:lnTo>
                          <a:lnTo>
                            <a:pt x="333" y="169"/>
                          </a:lnTo>
                          <a:lnTo>
                            <a:pt x="326" y="159"/>
                          </a:lnTo>
                          <a:lnTo>
                            <a:pt x="324" y="153"/>
                          </a:lnTo>
                          <a:lnTo>
                            <a:pt x="319" y="135"/>
                          </a:lnTo>
                          <a:lnTo>
                            <a:pt x="315" y="122"/>
                          </a:lnTo>
                          <a:lnTo>
                            <a:pt x="311" y="109"/>
                          </a:lnTo>
                          <a:lnTo>
                            <a:pt x="308" y="100"/>
                          </a:lnTo>
                          <a:lnTo>
                            <a:pt x="302" y="89"/>
                          </a:lnTo>
                          <a:lnTo>
                            <a:pt x="299" y="81"/>
                          </a:lnTo>
                          <a:lnTo>
                            <a:pt x="293" y="72"/>
                          </a:lnTo>
                          <a:lnTo>
                            <a:pt x="305" y="69"/>
                          </a:lnTo>
                          <a:lnTo>
                            <a:pt x="319" y="69"/>
                          </a:lnTo>
                          <a:lnTo>
                            <a:pt x="337" y="71"/>
                          </a:lnTo>
                          <a:lnTo>
                            <a:pt x="343" y="69"/>
                          </a:lnTo>
                          <a:lnTo>
                            <a:pt x="347" y="66"/>
                          </a:lnTo>
                          <a:lnTo>
                            <a:pt x="351" y="59"/>
                          </a:lnTo>
                          <a:lnTo>
                            <a:pt x="353" y="51"/>
                          </a:lnTo>
                          <a:lnTo>
                            <a:pt x="354" y="39"/>
                          </a:lnTo>
                          <a:lnTo>
                            <a:pt x="352" y="24"/>
                          </a:lnTo>
                          <a:lnTo>
                            <a:pt x="348" y="14"/>
                          </a:lnTo>
                          <a:lnTo>
                            <a:pt x="344" y="6"/>
                          </a:lnTo>
                          <a:lnTo>
                            <a:pt x="320" y="9"/>
                          </a:lnTo>
                          <a:lnTo>
                            <a:pt x="309" y="8"/>
                          </a:lnTo>
                          <a:lnTo>
                            <a:pt x="298" y="5"/>
                          </a:lnTo>
                          <a:lnTo>
                            <a:pt x="280" y="0"/>
                          </a:lnTo>
                          <a:lnTo>
                            <a:pt x="262" y="1"/>
                          </a:lnTo>
                          <a:lnTo>
                            <a:pt x="249" y="3"/>
                          </a:lnTo>
                          <a:lnTo>
                            <a:pt x="232" y="9"/>
                          </a:lnTo>
                          <a:lnTo>
                            <a:pt x="217" y="13"/>
                          </a:lnTo>
                          <a:lnTo>
                            <a:pt x="195" y="18"/>
                          </a:lnTo>
                          <a:lnTo>
                            <a:pt x="189" y="17"/>
                          </a:lnTo>
                          <a:lnTo>
                            <a:pt x="173" y="19"/>
                          </a:lnTo>
                          <a:lnTo>
                            <a:pt x="167" y="39"/>
                          </a:lnTo>
                          <a:lnTo>
                            <a:pt x="163" y="63"/>
                          </a:lnTo>
                          <a:lnTo>
                            <a:pt x="160" y="78"/>
                          </a:lnTo>
                          <a:lnTo>
                            <a:pt x="158" y="92"/>
                          </a:lnTo>
                          <a:lnTo>
                            <a:pt x="146" y="84"/>
                          </a:lnTo>
                          <a:lnTo>
                            <a:pt x="134" y="78"/>
                          </a:lnTo>
                          <a:lnTo>
                            <a:pt x="121" y="72"/>
                          </a:lnTo>
                          <a:lnTo>
                            <a:pt x="107" y="71"/>
                          </a:lnTo>
                          <a:lnTo>
                            <a:pt x="93" y="74"/>
                          </a:lnTo>
                          <a:lnTo>
                            <a:pt x="88" y="79"/>
                          </a:lnTo>
                          <a:lnTo>
                            <a:pt x="81" y="84"/>
                          </a:lnTo>
                          <a:lnTo>
                            <a:pt x="68" y="87"/>
                          </a:lnTo>
                          <a:lnTo>
                            <a:pt x="58" y="90"/>
                          </a:lnTo>
                          <a:lnTo>
                            <a:pt x="46" y="94"/>
                          </a:lnTo>
                          <a:lnTo>
                            <a:pt x="36" y="99"/>
                          </a:lnTo>
                          <a:lnTo>
                            <a:pt x="33" y="105"/>
                          </a:lnTo>
                          <a:lnTo>
                            <a:pt x="26" y="109"/>
                          </a:lnTo>
                          <a:lnTo>
                            <a:pt x="25" y="115"/>
                          </a:lnTo>
                          <a:lnTo>
                            <a:pt x="23" y="119"/>
                          </a:lnTo>
                          <a:lnTo>
                            <a:pt x="19" y="119"/>
                          </a:lnTo>
                          <a:lnTo>
                            <a:pt x="16" y="122"/>
                          </a:lnTo>
                          <a:lnTo>
                            <a:pt x="15" y="125"/>
                          </a:lnTo>
                          <a:lnTo>
                            <a:pt x="11" y="127"/>
                          </a:lnTo>
                          <a:lnTo>
                            <a:pt x="2" y="129"/>
                          </a:lnTo>
                          <a:lnTo>
                            <a:pt x="0" y="132"/>
                          </a:lnTo>
                          <a:lnTo>
                            <a:pt x="13" y="133"/>
                          </a:lnTo>
                        </a:path>
                      </a:pathLst>
                    </a:custGeom>
                    <a:solidFill>
                      <a:srgbClr val="00FFFF"/>
                    </a:solidFill>
                    <a:ln w="12700" cap="rnd" cmpd="sng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grpSp>
                  <p:nvGrpSpPr>
                    <p:cNvPr id="167758" name="Group 84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764" y="2468"/>
                      <a:ext cx="302" cy="226"/>
                      <a:chOff x="3764" y="2468"/>
                      <a:chExt cx="302" cy="226"/>
                    </a:xfrm>
                  </p:grpSpPr>
                  <p:sp>
                    <p:nvSpPr>
                      <p:cNvPr id="167759" name="Freeform 84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955" y="2608"/>
                        <a:ext cx="49" cy="86"/>
                      </a:xfrm>
                      <a:custGeom>
                        <a:avLst/>
                        <a:gdLst>
                          <a:gd name="T0" fmla="*/ 0 w 49"/>
                          <a:gd name="T1" fmla="*/ 85 h 86"/>
                          <a:gd name="T2" fmla="*/ 11 w 49"/>
                          <a:gd name="T3" fmla="*/ 73 h 86"/>
                          <a:gd name="T4" fmla="*/ 22 w 49"/>
                          <a:gd name="T5" fmla="*/ 59 h 86"/>
                          <a:gd name="T6" fmla="*/ 29 w 49"/>
                          <a:gd name="T7" fmla="*/ 47 h 86"/>
                          <a:gd name="T8" fmla="*/ 35 w 49"/>
                          <a:gd name="T9" fmla="*/ 34 h 86"/>
                          <a:gd name="T10" fmla="*/ 42 w 49"/>
                          <a:gd name="T11" fmla="*/ 20 h 86"/>
                          <a:gd name="T12" fmla="*/ 48 w 49"/>
                          <a:gd name="T13" fmla="*/ 0 h 86"/>
                          <a:gd name="T14" fmla="*/ 48 w 49"/>
                          <a:gd name="T15" fmla="*/ 14 h 86"/>
                          <a:gd name="T16" fmla="*/ 42 w 49"/>
                          <a:gd name="T17" fmla="*/ 34 h 86"/>
                          <a:gd name="T18" fmla="*/ 32 w 49"/>
                          <a:gd name="T19" fmla="*/ 57 h 86"/>
                          <a:gd name="T20" fmla="*/ 22 w 49"/>
                          <a:gd name="T21" fmla="*/ 69 h 86"/>
                          <a:gd name="T22" fmla="*/ 0 w 49"/>
                          <a:gd name="T23" fmla="*/ 85 h 8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</a:cxnLst>
                        <a:rect l="0" t="0" r="r" b="b"/>
                        <a:pathLst>
                          <a:path w="49" h="86">
                            <a:moveTo>
                              <a:pt x="0" y="85"/>
                            </a:moveTo>
                            <a:lnTo>
                              <a:pt x="11" y="73"/>
                            </a:lnTo>
                            <a:lnTo>
                              <a:pt x="22" y="59"/>
                            </a:lnTo>
                            <a:lnTo>
                              <a:pt x="29" y="47"/>
                            </a:lnTo>
                            <a:lnTo>
                              <a:pt x="35" y="34"/>
                            </a:lnTo>
                            <a:lnTo>
                              <a:pt x="42" y="20"/>
                            </a:lnTo>
                            <a:lnTo>
                              <a:pt x="48" y="0"/>
                            </a:lnTo>
                            <a:lnTo>
                              <a:pt x="48" y="14"/>
                            </a:lnTo>
                            <a:lnTo>
                              <a:pt x="42" y="34"/>
                            </a:lnTo>
                            <a:lnTo>
                              <a:pt x="32" y="57"/>
                            </a:lnTo>
                            <a:lnTo>
                              <a:pt x="22" y="69"/>
                            </a:lnTo>
                            <a:lnTo>
                              <a:pt x="0" y="85"/>
                            </a:lnTo>
                          </a:path>
                        </a:pathLst>
                      </a:custGeom>
                      <a:solidFill>
                        <a:srgbClr val="00808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rnd" cmpd="sng">
                            <a:solidFill>
                              <a:schemeClr val="tx1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</a:pPr>
                        <a:endParaRPr lang="en-US" sz="2400" smtClean="0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grpSp>
                    <p:nvGrpSpPr>
                      <p:cNvPr id="167760" name="Group 84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764" y="2468"/>
                        <a:ext cx="302" cy="218"/>
                        <a:chOff x="3764" y="2468"/>
                        <a:chExt cx="302" cy="218"/>
                      </a:xfrm>
                    </p:grpSpPr>
                    <p:grpSp>
                      <p:nvGrpSpPr>
                        <p:cNvPr id="167761" name="Group 849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3946" y="2468"/>
                          <a:ext cx="111" cy="72"/>
                          <a:chOff x="3946" y="2468"/>
                          <a:chExt cx="111" cy="72"/>
                        </a:xfrm>
                      </p:grpSpPr>
                      <p:sp>
                        <p:nvSpPr>
                          <p:cNvPr id="167762" name="Freeform 850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4006" y="2496"/>
                            <a:ext cx="33" cy="44"/>
                          </a:xfrm>
                          <a:custGeom>
                            <a:avLst/>
                            <a:gdLst>
                              <a:gd name="T0" fmla="*/ 32 w 33"/>
                              <a:gd name="T1" fmla="*/ 0 h 44"/>
                              <a:gd name="T2" fmla="*/ 25 w 33"/>
                              <a:gd name="T3" fmla="*/ 9 h 44"/>
                              <a:gd name="T4" fmla="*/ 14 w 33"/>
                              <a:gd name="T5" fmla="*/ 16 h 44"/>
                              <a:gd name="T6" fmla="*/ 8 w 33"/>
                              <a:gd name="T7" fmla="*/ 20 h 44"/>
                              <a:gd name="T8" fmla="*/ 5 w 33"/>
                              <a:gd name="T9" fmla="*/ 26 h 44"/>
                              <a:gd name="T10" fmla="*/ 2 w 33"/>
                              <a:gd name="T11" fmla="*/ 37 h 44"/>
                              <a:gd name="T12" fmla="*/ 0 w 33"/>
                              <a:gd name="T13" fmla="*/ 43 h 44"/>
                              <a:gd name="T14" fmla="*/ 7 w 33"/>
                              <a:gd name="T15" fmla="*/ 28 h 44"/>
                              <a:gd name="T16" fmla="*/ 14 w 33"/>
                              <a:gd name="T17" fmla="*/ 19 h 44"/>
                              <a:gd name="T18" fmla="*/ 19 w 33"/>
                              <a:gd name="T19" fmla="*/ 17 h 44"/>
                              <a:gd name="T20" fmla="*/ 26 w 33"/>
                              <a:gd name="T21" fmla="*/ 12 h 44"/>
                              <a:gd name="T22" fmla="*/ 32 w 33"/>
                              <a:gd name="T23" fmla="*/ 0 h 44"/>
                            </a:gdLst>
                            <a:ahLst/>
                            <a:cxnLst>
                              <a:cxn ang="0">
                                <a:pos x="T0" y="T1"/>
                              </a:cxn>
                              <a:cxn ang="0">
                                <a:pos x="T2" y="T3"/>
                              </a:cxn>
                              <a:cxn ang="0">
                                <a:pos x="T4" y="T5"/>
                              </a:cxn>
                              <a:cxn ang="0">
                                <a:pos x="T6" y="T7"/>
                              </a:cxn>
                              <a:cxn ang="0">
                                <a:pos x="T8" y="T9"/>
                              </a:cxn>
                              <a:cxn ang="0">
                                <a:pos x="T10" y="T11"/>
                              </a:cxn>
                              <a:cxn ang="0">
                                <a:pos x="T12" y="T13"/>
                              </a:cxn>
                              <a:cxn ang="0">
                                <a:pos x="T14" y="T15"/>
                              </a:cxn>
                              <a:cxn ang="0">
                                <a:pos x="T16" y="T17"/>
                              </a:cxn>
                              <a:cxn ang="0">
                                <a:pos x="T18" y="T19"/>
                              </a:cxn>
                              <a:cxn ang="0">
                                <a:pos x="T20" y="T21"/>
                              </a:cxn>
                              <a:cxn ang="0">
                                <a:pos x="T22" y="T23"/>
                              </a:cxn>
                            </a:cxnLst>
                            <a:rect l="0" t="0" r="r" b="b"/>
                            <a:pathLst>
                              <a:path w="33" h="44">
                                <a:moveTo>
                                  <a:pt x="32" y="0"/>
                                </a:moveTo>
                                <a:lnTo>
                                  <a:pt x="25" y="9"/>
                                </a:lnTo>
                                <a:lnTo>
                                  <a:pt x="14" y="16"/>
                                </a:lnTo>
                                <a:lnTo>
                                  <a:pt x="8" y="20"/>
                                </a:lnTo>
                                <a:lnTo>
                                  <a:pt x="5" y="26"/>
                                </a:lnTo>
                                <a:lnTo>
                                  <a:pt x="2" y="37"/>
                                </a:lnTo>
                                <a:lnTo>
                                  <a:pt x="0" y="43"/>
                                </a:lnTo>
                                <a:lnTo>
                                  <a:pt x="7" y="28"/>
                                </a:lnTo>
                                <a:lnTo>
                                  <a:pt x="14" y="19"/>
                                </a:lnTo>
                                <a:lnTo>
                                  <a:pt x="19" y="17"/>
                                </a:lnTo>
                                <a:lnTo>
                                  <a:pt x="26" y="12"/>
                                </a:lnTo>
                                <a:lnTo>
                                  <a:pt x="32" y="0"/>
                                </a:lnTo>
                              </a:path>
                            </a:pathLst>
                          </a:custGeom>
                          <a:solidFill>
                            <a:srgbClr val="008080"/>
                          </a:solidFill>
                          <a:ln>
                            <a:noFill/>
                          </a:ln>
                          <a:effectLst/>
                          <a:extLst>
                            <a:ext uri="{91240B29-F687-4F45-9708-019B960494DF}">
                              <a14:hiddenLine xmlns:a14="http://schemas.microsoft.com/office/drawing/2010/main" w="12700" cap="rnd" cmpd="sng">
                                <a:solidFill>
                                  <a:schemeClr val="tx1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pPr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</a:pPr>
                            <a:endParaRPr lang="en-US" sz="2400" smtClean="0">
                              <a:solidFill>
                                <a:srgbClr val="000000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167763" name="Freeform 851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999" y="2493"/>
                            <a:ext cx="11" cy="18"/>
                          </a:xfrm>
                          <a:custGeom>
                            <a:avLst/>
                            <a:gdLst>
                              <a:gd name="T0" fmla="*/ 9 w 11"/>
                              <a:gd name="T1" fmla="*/ 0 h 18"/>
                              <a:gd name="T2" fmla="*/ 6 w 11"/>
                              <a:gd name="T3" fmla="*/ 9 h 18"/>
                              <a:gd name="T4" fmla="*/ 3 w 11"/>
                              <a:gd name="T5" fmla="*/ 12 h 18"/>
                              <a:gd name="T6" fmla="*/ 0 w 11"/>
                              <a:gd name="T7" fmla="*/ 17 h 18"/>
                              <a:gd name="T8" fmla="*/ 5 w 11"/>
                              <a:gd name="T9" fmla="*/ 13 h 18"/>
                              <a:gd name="T10" fmla="*/ 10 w 11"/>
                              <a:gd name="T11" fmla="*/ 8 h 18"/>
                              <a:gd name="T12" fmla="*/ 9 w 11"/>
                              <a:gd name="T13" fmla="*/ 0 h 18"/>
                            </a:gdLst>
                            <a:ahLst/>
                            <a:cxnLst>
                              <a:cxn ang="0">
                                <a:pos x="T0" y="T1"/>
                              </a:cxn>
                              <a:cxn ang="0">
                                <a:pos x="T2" y="T3"/>
                              </a:cxn>
                              <a:cxn ang="0">
                                <a:pos x="T4" y="T5"/>
                              </a:cxn>
                              <a:cxn ang="0">
                                <a:pos x="T6" y="T7"/>
                              </a:cxn>
                              <a:cxn ang="0">
                                <a:pos x="T8" y="T9"/>
                              </a:cxn>
                              <a:cxn ang="0">
                                <a:pos x="T10" y="T11"/>
                              </a:cxn>
                              <a:cxn ang="0">
                                <a:pos x="T12" y="T13"/>
                              </a:cxn>
                            </a:cxnLst>
                            <a:rect l="0" t="0" r="r" b="b"/>
                            <a:pathLst>
                              <a:path w="11" h="18">
                                <a:moveTo>
                                  <a:pt x="9" y="0"/>
                                </a:moveTo>
                                <a:lnTo>
                                  <a:pt x="6" y="9"/>
                                </a:lnTo>
                                <a:lnTo>
                                  <a:pt x="3" y="12"/>
                                </a:lnTo>
                                <a:lnTo>
                                  <a:pt x="0" y="17"/>
                                </a:lnTo>
                                <a:lnTo>
                                  <a:pt x="5" y="13"/>
                                </a:lnTo>
                                <a:lnTo>
                                  <a:pt x="10" y="8"/>
                                </a:lnTo>
                                <a:lnTo>
                                  <a:pt x="9" y="0"/>
                                </a:lnTo>
                              </a:path>
                            </a:pathLst>
                          </a:custGeom>
                          <a:solidFill>
                            <a:srgbClr val="008080"/>
                          </a:solidFill>
                          <a:ln>
                            <a:noFill/>
                          </a:ln>
                          <a:effectLst/>
                          <a:extLst>
                            <a:ext uri="{91240B29-F687-4F45-9708-019B960494DF}">
                              <a14:hiddenLine xmlns:a14="http://schemas.microsoft.com/office/drawing/2010/main" w="12700" cap="rnd" cmpd="sng">
                                <a:solidFill>
                                  <a:schemeClr val="tx1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pPr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</a:pPr>
                            <a:endParaRPr lang="en-US" sz="2400" smtClean="0">
                              <a:solidFill>
                                <a:srgbClr val="000000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167764" name="Freeform 852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4045" y="2471"/>
                            <a:ext cx="12" cy="32"/>
                          </a:xfrm>
                          <a:custGeom>
                            <a:avLst/>
                            <a:gdLst>
                              <a:gd name="T0" fmla="*/ 8 w 12"/>
                              <a:gd name="T1" fmla="*/ 0 h 32"/>
                              <a:gd name="T2" fmla="*/ 8 w 12"/>
                              <a:gd name="T3" fmla="*/ 12 h 32"/>
                              <a:gd name="T4" fmla="*/ 6 w 12"/>
                              <a:gd name="T5" fmla="*/ 19 h 32"/>
                              <a:gd name="T6" fmla="*/ 0 w 12"/>
                              <a:gd name="T7" fmla="*/ 31 h 32"/>
                              <a:gd name="T8" fmla="*/ 9 w 12"/>
                              <a:gd name="T9" fmla="*/ 19 h 32"/>
                              <a:gd name="T10" fmla="*/ 11 w 12"/>
                              <a:gd name="T11" fmla="*/ 7 h 32"/>
                              <a:gd name="T12" fmla="*/ 8 w 12"/>
                              <a:gd name="T13" fmla="*/ 0 h 32"/>
                            </a:gdLst>
                            <a:ahLst/>
                            <a:cxnLst>
                              <a:cxn ang="0">
                                <a:pos x="T0" y="T1"/>
                              </a:cxn>
                              <a:cxn ang="0">
                                <a:pos x="T2" y="T3"/>
                              </a:cxn>
                              <a:cxn ang="0">
                                <a:pos x="T4" y="T5"/>
                              </a:cxn>
                              <a:cxn ang="0">
                                <a:pos x="T6" y="T7"/>
                              </a:cxn>
                              <a:cxn ang="0">
                                <a:pos x="T8" y="T9"/>
                              </a:cxn>
                              <a:cxn ang="0">
                                <a:pos x="T10" y="T11"/>
                              </a:cxn>
                              <a:cxn ang="0">
                                <a:pos x="T12" y="T13"/>
                              </a:cxn>
                            </a:cxnLst>
                            <a:rect l="0" t="0" r="r" b="b"/>
                            <a:pathLst>
                              <a:path w="12" h="32">
                                <a:moveTo>
                                  <a:pt x="8" y="0"/>
                                </a:moveTo>
                                <a:lnTo>
                                  <a:pt x="8" y="12"/>
                                </a:lnTo>
                                <a:lnTo>
                                  <a:pt x="6" y="19"/>
                                </a:lnTo>
                                <a:lnTo>
                                  <a:pt x="0" y="31"/>
                                </a:lnTo>
                                <a:lnTo>
                                  <a:pt x="9" y="19"/>
                                </a:lnTo>
                                <a:lnTo>
                                  <a:pt x="11" y="7"/>
                                </a:lnTo>
                                <a:lnTo>
                                  <a:pt x="8" y="0"/>
                                </a:lnTo>
                              </a:path>
                            </a:pathLst>
                          </a:custGeom>
                          <a:solidFill>
                            <a:srgbClr val="008080"/>
                          </a:solidFill>
                          <a:ln>
                            <a:noFill/>
                          </a:ln>
                          <a:effectLst/>
                          <a:extLst>
                            <a:ext uri="{91240B29-F687-4F45-9708-019B960494DF}">
                              <a14:hiddenLine xmlns:a14="http://schemas.microsoft.com/office/drawing/2010/main" w="12700" cap="rnd" cmpd="sng">
                                <a:solidFill>
                                  <a:schemeClr val="tx1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pPr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</a:pPr>
                            <a:endParaRPr lang="en-US" sz="2400" smtClean="0">
                              <a:solidFill>
                                <a:srgbClr val="000000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167765" name="Freeform 853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946" y="2468"/>
                            <a:ext cx="22" cy="39"/>
                          </a:xfrm>
                          <a:custGeom>
                            <a:avLst/>
                            <a:gdLst>
                              <a:gd name="T0" fmla="*/ 21 w 22"/>
                              <a:gd name="T1" fmla="*/ 0 h 39"/>
                              <a:gd name="T2" fmla="*/ 11 w 22"/>
                              <a:gd name="T3" fmla="*/ 12 h 39"/>
                              <a:gd name="T4" fmla="*/ 7 w 22"/>
                              <a:gd name="T5" fmla="*/ 20 h 39"/>
                              <a:gd name="T6" fmla="*/ 0 w 22"/>
                              <a:gd name="T7" fmla="*/ 38 h 39"/>
                              <a:gd name="T8" fmla="*/ 7 w 22"/>
                              <a:gd name="T9" fmla="*/ 26 h 39"/>
                              <a:gd name="T10" fmla="*/ 16 w 22"/>
                              <a:gd name="T11" fmla="*/ 13 h 39"/>
                              <a:gd name="T12" fmla="*/ 21 w 22"/>
                              <a:gd name="T13" fmla="*/ 0 h 39"/>
                            </a:gdLst>
                            <a:ahLst/>
                            <a:cxnLst>
                              <a:cxn ang="0">
                                <a:pos x="T0" y="T1"/>
                              </a:cxn>
                              <a:cxn ang="0">
                                <a:pos x="T2" y="T3"/>
                              </a:cxn>
                              <a:cxn ang="0">
                                <a:pos x="T4" y="T5"/>
                              </a:cxn>
                              <a:cxn ang="0">
                                <a:pos x="T6" y="T7"/>
                              </a:cxn>
                              <a:cxn ang="0">
                                <a:pos x="T8" y="T9"/>
                              </a:cxn>
                              <a:cxn ang="0">
                                <a:pos x="T10" y="T11"/>
                              </a:cxn>
                              <a:cxn ang="0">
                                <a:pos x="T12" y="T13"/>
                              </a:cxn>
                            </a:cxnLst>
                            <a:rect l="0" t="0" r="r" b="b"/>
                            <a:pathLst>
                              <a:path w="22" h="39">
                                <a:moveTo>
                                  <a:pt x="21" y="0"/>
                                </a:moveTo>
                                <a:lnTo>
                                  <a:pt x="11" y="12"/>
                                </a:lnTo>
                                <a:lnTo>
                                  <a:pt x="7" y="20"/>
                                </a:lnTo>
                                <a:lnTo>
                                  <a:pt x="0" y="38"/>
                                </a:lnTo>
                                <a:lnTo>
                                  <a:pt x="7" y="26"/>
                                </a:lnTo>
                                <a:lnTo>
                                  <a:pt x="16" y="13"/>
                                </a:lnTo>
                                <a:lnTo>
                                  <a:pt x="21" y="0"/>
                                </a:lnTo>
                              </a:path>
                            </a:pathLst>
                          </a:custGeom>
                          <a:solidFill>
                            <a:srgbClr val="008080"/>
                          </a:solidFill>
                          <a:ln>
                            <a:noFill/>
                          </a:ln>
                          <a:effectLst/>
                          <a:extLst>
                            <a:ext uri="{91240B29-F687-4F45-9708-019B960494DF}">
                              <a14:hiddenLine xmlns:a14="http://schemas.microsoft.com/office/drawing/2010/main" w="12700" cap="rnd" cmpd="sng">
                                <a:solidFill>
                                  <a:schemeClr val="tx1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pPr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</a:pPr>
                            <a:endParaRPr lang="en-US" sz="2400" smtClean="0">
                              <a:solidFill>
                                <a:srgbClr val="000000"/>
                              </a:solidFill>
                            </a:endParaRPr>
                          </a:p>
                        </p:txBody>
                      </p:sp>
                    </p:grpSp>
                    <p:grpSp>
                      <p:nvGrpSpPr>
                        <p:cNvPr id="167766" name="Group 854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3764" y="2516"/>
                          <a:ext cx="302" cy="170"/>
                          <a:chOff x="3764" y="2516"/>
                          <a:chExt cx="302" cy="170"/>
                        </a:xfrm>
                      </p:grpSpPr>
                      <p:sp>
                        <p:nvSpPr>
                          <p:cNvPr id="167767" name="Freeform 855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941" y="2621"/>
                            <a:ext cx="24" cy="65"/>
                          </a:xfrm>
                          <a:custGeom>
                            <a:avLst/>
                            <a:gdLst>
                              <a:gd name="T0" fmla="*/ 0 w 24"/>
                              <a:gd name="T1" fmla="*/ 64 h 65"/>
                              <a:gd name="T2" fmla="*/ 8 w 24"/>
                              <a:gd name="T3" fmla="*/ 45 h 65"/>
                              <a:gd name="T4" fmla="*/ 15 w 24"/>
                              <a:gd name="T5" fmla="*/ 30 h 65"/>
                              <a:gd name="T6" fmla="*/ 18 w 24"/>
                              <a:gd name="T7" fmla="*/ 19 h 65"/>
                              <a:gd name="T8" fmla="*/ 23 w 24"/>
                              <a:gd name="T9" fmla="*/ 0 h 65"/>
                              <a:gd name="T10" fmla="*/ 22 w 24"/>
                              <a:gd name="T11" fmla="*/ 14 h 65"/>
                              <a:gd name="T12" fmla="*/ 20 w 24"/>
                              <a:gd name="T13" fmla="*/ 26 h 65"/>
                              <a:gd name="T14" fmla="*/ 17 w 24"/>
                              <a:gd name="T15" fmla="*/ 39 h 65"/>
                              <a:gd name="T16" fmla="*/ 10 w 24"/>
                              <a:gd name="T17" fmla="*/ 52 h 65"/>
                              <a:gd name="T18" fmla="*/ 0 w 24"/>
                              <a:gd name="T19" fmla="*/ 64 h 65"/>
                            </a:gdLst>
                            <a:ahLst/>
                            <a:cxnLst>
                              <a:cxn ang="0">
                                <a:pos x="T0" y="T1"/>
                              </a:cxn>
                              <a:cxn ang="0">
                                <a:pos x="T2" y="T3"/>
                              </a:cxn>
                              <a:cxn ang="0">
                                <a:pos x="T4" y="T5"/>
                              </a:cxn>
                              <a:cxn ang="0">
                                <a:pos x="T6" y="T7"/>
                              </a:cxn>
                              <a:cxn ang="0">
                                <a:pos x="T8" y="T9"/>
                              </a:cxn>
                              <a:cxn ang="0">
                                <a:pos x="T10" y="T11"/>
                              </a:cxn>
                              <a:cxn ang="0">
                                <a:pos x="T12" y="T13"/>
                              </a:cxn>
                              <a:cxn ang="0">
                                <a:pos x="T14" y="T15"/>
                              </a:cxn>
                              <a:cxn ang="0">
                                <a:pos x="T16" y="T17"/>
                              </a:cxn>
                              <a:cxn ang="0">
                                <a:pos x="T18" y="T19"/>
                              </a:cxn>
                            </a:cxnLst>
                            <a:rect l="0" t="0" r="r" b="b"/>
                            <a:pathLst>
                              <a:path w="24" h="65">
                                <a:moveTo>
                                  <a:pt x="0" y="64"/>
                                </a:moveTo>
                                <a:lnTo>
                                  <a:pt x="8" y="45"/>
                                </a:lnTo>
                                <a:lnTo>
                                  <a:pt x="15" y="30"/>
                                </a:lnTo>
                                <a:lnTo>
                                  <a:pt x="18" y="19"/>
                                </a:lnTo>
                                <a:lnTo>
                                  <a:pt x="23" y="0"/>
                                </a:lnTo>
                                <a:lnTo>
                                  <a:pt x="22" y="14"/>
                                </a:lnTo>
                                <a:lnTo>
                                  <a:pt x="20" y="26"/>
                                </a:lnTo>
                                <a:lnTo>
                                  <a:pt x="17" y="39"/>
                                </a:lnTo>
                                <a:lnTo>
                                  <a:pt x="10" y="52"/>
                                </a:lnTo>
                                <a:lnTo>
                                  <a:pt x="0" y="64"/>
                                </a:lnTo>
                              </a:path>
                            </a:pathLst>
                          </a:custGeom>
                          <a:solidFill>
                            <a:srgbClr val="008080"/>
                          </a:solidFill>
                          <a:ln>
                            <a:noFill/>
                          </a:ln>
                          <a:effectLst/>
                          <a:extLst>
                            <a:ext uri="{91240B29-F687-4F45-9708-019B960494DF}">
                              <a14:hiddenLine xmlns:a14="http://schemas.microsoft.com/office/drawing/2010/main" w="12700" cap="rnd" cmpd="sng">
                                <a:solidFill>
                                  <a:schemeClr val="tx1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pPr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</a:pPr>
                            <a:endParaRPr lang="en-US" sz="2400" smtClean="0">
                              <a:solidFill>
                                <a:srgbClr val="000000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167768" name="Freeform 856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4001" y="2633"/>
                            <a:ext cx="40" cy="47"/>
                          </a:xfrm>
                          <a:custGeom>
                            <a:avLst/>
                            <a:gdLst>
                              <a:gd name="T0" fmla="*/ 39 w 40"/>
                              <a:gd name="T1" fmla="*/ 0 h 47"/>
                              <a:gd name="T2" fmla="*/ 25 w 40"/>
                              <a:gd name="T3" fmla="*/ 14 h 47"/>
                              <a:gd name="T4" fmla="*/ 16 w 40"/>
                              <a:gd name="T5" fmla="*/ 24 h 47"/>
                              <a:gd name="T6" fmla="*/ 11 w 40"/>
                              <a:gd name="T7" fmla="*/ 34 h 47"/>
                              <a:gd name="T8" fmla="*/ 0 w 40"/>
                              <a:gd name="T9" fmla="*/ 46 h 47"/>
                              <a:gd name="T10" fmla="*/ 19 w 40"/>
                              <a:gd name="T11" fmla="*/ 28 h 47"/>
                              <a:gd name="T12" fmla="*/ 27 w 40"/>
                              <a:gd name="T13" fmla="*/ 18 h 47"/>
                              <a:gd name="T14" fmla="*/ 39 w 40"/>
                              <a:gd name="T15" fmla="*/ 0 h 47"/>
                            </a:gdLst>
                            <a:ahLst/>
                            <a:cxnLst>
                              <a:cxn ang="0">
                                <a:pos x="T0" y="T1"/>
                              </a:cxn>
                              <a:cxn ang="0">
                                <a:pos x="T2" y="T3"/>
                              </a:cxn>
                              <a:cxn ang="0">
                                <a:pos x="T4" y="T5"/>
                              </a:cxn>
                              <a:cxn ang="0">
                                <a:pos x="T6" y="T7"/>
                              </a:cxn>
                              <a:cxn ang="0">
                                <a:pos x="T8" y="T9"/>
                              </a:cxn>
                              <a:cxn ang="0">
                                <a:pos x="T10" y="T11"/>
                              </a:cxn>
                              <a:cxn ang="0">
                                <a:pos x="T12" y="T13"/>
                              </a:cxn>
                              <a:cxn ang="0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40" h="47">
                                <a:moveTo>
                                  <a:pt x="39" y="0"/>
                                </a:moveTo>
                                <a:lnTo>
                                  <a:pt x="25" y="14"/>
                                </a:lnTo>
                                <a:lnTo>
                                  <a:pt x="16" y="24"/>
                                </a:lnTo>
                                <a:lnTo>
                                  <a:pt x="11" y="34"/>
                                </a:lnTo>
                                <a:lnTo>
                                  <a:pt x="0" y="46"/>
                                </a:lnTo>
                                <a:lnTo>
                                  <a:pt x="19" y="28"/>
                                </a:lnTo>
                                <a:lnTo>
                                  <a:pt x="27" y="18"/>
                                </a:lnTo>
                                <a:lnTo>
                                  <a:pt x="39" y="0"/>
                                </a:lnTo>
                              </a:path>
                            </a:pathLst>
                          </a:custGeom>
                          <a:solidFill>
                            <a:srgbClr val="008080"/>
                          </a:solidFill>
                          <a:ln>
                            <a:noFill/>
                          </a:ln>
                          <a:effectLst/>
                          <a:extLst>
                            <a:ext uri="{91240B29-F687-4F45-9708-019B960494DF}">
                              <a14:hiddenLine xmlns:a14="http://schemas.microsoft.com/office/drawing/2010/main" w="12700" cap="rnd" cmpd="sng">
                                <a:solidFill>
                                  <a:schemeClr val="tx1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pPr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</a:pPr>
                            <a:endParaRPr lang="en-US" sz="2400" smtClean="0">
                              <a:solidFill>
                                <a:srgbClr val="000000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167769" name="Freeform 857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4016" y="2518"/>
                            <a:ext cx="14" cy="64"/>
                          </a:xfrm>
                          <a:custGeom>
                            <a:avLst/>
                            <a:gdLst>
                              <a:gd name="T0" fmla="*/ 10 w 14"/>
                              <a:gd name="T1" fmla="*/ 0 h 64"/>
                              <a:gd name="T2" fmla="*/ 5 w 14"/>
                              <a:gd name="T3" fmla="*/ 13 h 64"/>
                              <a:gd name="T4" fmla="*/ 1 w 14"/>
                              <a:gd name="T5" fmla="*/ 27 h 64"/>
                              <a:gd name="T6" fmla="*/ 1 w 14"/>
                              <a:gd name="T7" fmla="*/ 42 h 64"/>
                              <a:gd name="T8" fmla="*/ 0 w 14"/>
                              <a:gd name="T9" fmla="*/ 63 h 64"/>
                              <a:gd name="T10" fmla="*/ 3 w 14"/>
                              <a:gd name="T11" fmla="*/ 50 h 64"/>
                              <a:gd name="T12" fmla="*/ 5 w 14"/>
                              <a:gd name="T13" fmla="*/ 31 h 64"/>
                              <a:gd name="T14" fmla="*/ 10 w 14"/>
                              <a:gd name="T15" fmla="*/ 14 h 64"/>
                              <a:gd name="T16" fmla="*/ 13 w 14"/>
                              <a:gd name="T17" fmla="*/ 7 h 64"/>
                              <a:gd name="T18" fmla="*/ 10 w 14"/>
                              <a:gd name="T19" fmla="*/ 0 h 64"/>
                            </a:gdLst>
                            <a:ahLst/>
                            <a:cxnLst>
                              <a:cxn ang="0">
                                <a:pos x="T0" y="T1"/>
                              </a:cxn>
                              <a:cxn ang="0">
                                <a:pos x="T2" y="T3"/>
                              </a:cxn>
                              <a:cxn ang="0">
                                <a:pos x="T4" y="T5"/>
                              </a:cxn>
                              <a:cxn ang="0">
                                <a:pos x="T6" y="T7"/>
                              </a:cxn>
                              <a:cxn ang="0">
                                <a:pos x="T8" y="T9"/>
                              </a:cxn>
                              <a:cxn ang="0">
                                <a:pos x="T10" y="T11"/>
                              </a:cxn>
                              <a:cxn ang="0">
                                <a:pos x="T12" y="T13"/>
                              </a:cxn>
                              <a:cxn ang="0">
                                <a:pos x="T14" y="T15"/>
                              </a:cxn>
                              <a:cxn ang="0">
                                <a:pos x="T16" y="T17"/>
                              </a:cxn>
                              <a:cxn ang="0">
                                <a:pos x="T18" y="T19"/>
                              </a:cxn>
                            </a:cxnLst>
                            <a:rect l="0" t="0" r="r" b="b"/>
                            <a:pathLst>
                              <a:path w="14" h="64">
                                <a:moveTo>
                                  <a:pt x="10" y="0"/>
                                </a:moveTo>
                                <a:lnTo>
                                  <a:pt x="5" y="13"/>
                                </a:lnTo>
                                <a:lnTo>
                                  <a:pt x="1" y="27"/>
                                </a:lnTo>
                                <a:lnTo>
                                  <a:pt x="1" y="42"/>
                                </a:lnTo>
                                <a:lnTo>
                                  <a:pt x="0" y="63"/>
                                </a:lnTo>
                                <a:lnTo>
                                  <a:pt x="3" y="50"/>
                                </a:lnTo>
                                <a:lnTo>
                                  <a:pt x="5" y="31"/>
                                </a:lnTo>
                                <a:lnTo>
                                  <a:pt x="10" y="14"/>
                                </a:lnTo>
                                <a:lnTo>
                                  <a:pt x="13" y="7"/>
                                </a:lnTo>
                                <a:lnTo>
                                  <a:pt x="10" y="0"/>
                                </a:lnTo>
                              </a:path>
                            </a:pathLst>
                          </a:custGeom>
                          <a:solidFill>
                            <a:srgbClr val="008080"/>
                          </a:solidFill>
                          <a:ln>
                            <a:noFill/>
                          </a:ln>
                          <a:effectLst/>
                          <a:extLst>
                            <a:ext uri="{91240B29-F687-4F45-9708-019B960494DF}">
                              <a14:hiddenLine xmlns:a14="http://schemas.microsoft.com/office/drawing/2010/main" w="12700" cap="rnd" cmpd="sng">
                                <a:solidFill>
                                  <a:schemeClr val="tx1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pPr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</a:pPr>
                            <a:endParaRPr lang="en-US" sz="2400" smtClean="0">
                              <a:solidFill>
                                <a:srgbClr val="000000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167770" name="Freeform 858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4029" y="2549"/>
                            <a:ext cx="11" cy="69"/>
                          </a:xfrm>
                          <a:custGeom>
                            <a:avLst/>
                            <a:gdLst>
                              <a:gd name="T0" fmla="*/ 7 w 11"/>
                              <a:gd name="T1" fmla="*/ 0 h 69"/>
                              <a:gd name="T2" fmla="*/ 8 w 11"/>
                              <a:gd name="T3" fmla="*/ 7 h 69"/>
                              <a:gd name="T4" fmla="*/ 8 w 11"/>
                              <a:gd name="T5" fmla="*/ 18 h 69"/>
                              <a:gd name="T6" fmla="*/ 7 w 11"/>
                              <a:gd name="T7" fmla="*/ 36 h 69"/>
                              <a:gd name="T8" fmla="*/ 5 w 11"/>
                              <a:gd name="T9" fmla="*/ 50 h 69"/>
                              <a:gd name="T10" fmla="*/ 0 w 11"/>
                              <a:gd name="T11" fmla="*/ 68 h 69"/>
                              <a:gd name="T12" fmla="*/ 6 w 11"/>
                              <a:gd name="T13" fmla="*/ 54 h 69"/>
                              <a:gd name="T14" fmla="*/ 9 w 11"/>
                              <a:gd name="T15" fmla="*/ 38 h 69"/>
                              <a:gd name="T16" fmla="*/ 10 w 11"/>
                              <a:gd name="T17" fmla="*/ 22 h 69"/>
                              <a:gd name="T18" fmla="*/ 7 w 11"/>
                              <a:gd name="T19" fmla="*/ 0 h 69"/>
                            </a:gdLst>
                            <a:ahLst/>
                            <a:cxnLst>
                              <a:cxn ang="0">
                                <a:pos x="T0" y="T1"/>
                              </a:cxn>
                              <a:cxn ang="0">
                                <a:pos x="T2" y="T3"/>
                              </a:cxn>
                              <a:cxn ang="0">
                                <a:pos x="T4" y="T5"/>
                              </a:cxn>
                              <a:cxn ang="0">
                                <a:pos x="T6" y="T7"/>
                              </a:cxn>
                              <a:cxn ang="0">
                                <a:pos x="T8" y="T9"/>
                              </a:cxn>
                              <a:cxn ang="0">
                                <a:pos x="T10" y="T11"/>
                              </a:cxn>
                              <a:cxn ang="0">
                                <a:pos x="T12" y="T13"/>
                              </a:cxn>
                              <a:cxn ang="0">
                                <a:pos x="T14" y="T15"/>
                              </a:cxn>
                              <a:cxn ang="0">
                                <a:pos x="T16" y="T17"/>
                              </a:cxn>
                              <a:cxn ang="0">
                                <a:pos x="T18" y="T19"/>
                              </a:cxn>
                            </a:cxnLst>
                            <a:rect l="0" t="0" r="r" b="b"/>
                            <a:pathLst>
                              <a:path w="11" h="69">
                                <a:moveTo>
                                  <a:pt x="7" y="0"/>
                                </a:moveTo>
                                <a:lnTo>
                                  <a:pt x="8" y="7"/>
                                </a:lnTo>
                                <a:lnTo>
                                  <a:pt x="8" y="18"/>
                                </a:lnTo>
                                <a:lnTo>
                                  <a:pt x="7" y="36"/>
                                </a:lnTo>
                                <a:lnTo>
                                  <a:pt x="5" y="50"/>
                                </a:lnTo>
                                <a:lnTo>
                                  <a:pt x="0" y="68"/>
                                </a:lnTo>
                                <a:lnTo>
                                  <a:pt x="6" y="54"/>
                                </a:lnTo>
                                <a:lnTo>
                                  <a:pt x="9" y="38"/>
                                </a:lnTo>
                                <a:lnTo>
                                  <a:pt x="10" y="22"/>
                                </a:lnTo>
                                <a:lnTo>
                                  <a:pt x="7" y="0"/>
                                </a:lnTo>
                              </a:path>
                            </a:pathLst>
                          </a:custGeom>
                          <a:solidFill>
                            <a:srgbClr val="008080"/>
                          </a:solidFill>
                          <a:ln>
                            <a:noFill/>
                          </a:ln>
                          <a:effectLst/>
                          <a:extLst>
                            <a:ext uri="{91240B29-F687-4F45-9708-019B960494DF}">
                              <a14:hiddenLine xmlns:a14="http://schemas.microsoft.com/office/drawing/2010/main" w="12700" cap="rnd" cmpd="sng">
                                <a:solidFill>
                                  <a:schemeClr val="tx1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pPr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</a:pPr>
                            <a:endParaRPr lang="en-US" sz="2400" smtClean="0">
                              <a:solidFill>
                                <a:srgbClr val="000000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167771" name="Freeform 859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4035" y="2640"/>
                            <a:ext cx="31" cy="24"/>
                          </a:xfrm>
                          <a:custGeom>
                            <a:avLst/>
                            <a:gdLst>
                              <a:gd name="T0" fmla="*/ 0 w 31"/>
                              <a:gd name="T1" fmla="*/ 23 h 24"/>
                              <a:gd name="T2" fmla="*/ 6 w 31"/>
                              <a:gd name="T3" fmla="*/ 15 h 24"/>
                              <a:gd name="T4" fmla="*/ 15 w 31"/>
                              <a:gd name="T5" fmla="*/ 6 h 24"/>
                              <a:gd name="T6" fmla="*/ 24 w 31"/>
                              <a:gd name="T7" fmla="*/ 0 h 24"/>
                              <a:gd name="T8" fmla="*/ 28 w 31"/>
                              <a:gd name="T9" fmla="*/ 0 h 24"/>
                              <a:gd name="T10" fmla="*/ 30 w 31"/>
                              <a:gd name="T11" fmla="*/ 4 h 24"/>
                              <a:gd name="T12" fmla="*/ 30 w 31"/>
                              <a:gd name="T13" fmla="*/ 8 h 24"/>
                              <a:gd name="T14" fmla="*/ 26 w 31"/>
                              <a:gd name="T15" fmla="*/ 12 h 24"/>
                              <a:gd name="T16" fmla="*/ 17 w 31"/>
                              <a:gd name="T17" fmla="*/ 15 h 24"/>
                              <a:gd name="T18" fmla="*/ 0 w 31"/>
                              <a:gd name="T19" fmla="*/ 23 h 24"/>
                            </a:gdLst>
                            <a:ahLst/>
                            <a:cxnLst>
                              <a:cxn ang="0">
                                <a:pos x="T0" y="T1"/>
                              </a:cxn>
                              <a:cxn ang="0">
                                <a:pos x="T2" y="T3"/>
                              </a:cxn>
                              <a:cxn ang="0">
                                <a:pos x="T4" y="T5"/>
                              </a:cxn>
                              <a:cxn ang="0">
                                <a:pos x="T6" y="T7"/>
                              </a:cxn>
                              <a:cxn ang="0">
                                <a:pos x="T8" y="T9"/>
                              </a:cxn>
                              <a:cxn ang="0">
                                <a:pos x="T10" y="T11"/>
                              </a:cxn>
                              <a:cxn ang="0">
                                <a:pos x="T12" y="T13"/>
                              </a:cxn>
                              <a:cxn ang="0">
                                <a:pos x="T14" y="T15"/>
                              </a:cxn>
                              <a:cxn ang="0">
                                <a:pos x="T16" y="T17"/>
                              </a:cxn>
                              <a:cxn ang="0">
                                <a:pos x="T18" y="T19"/>
                              </a:cxn>
                            </a:cxnLst>
                            <a:rect l="0" t="0" r="r" b="b"/>
                            <a:pathLst>
                              <a:path w="31" h="24">
                                <a:moveTo>
                                  <a:pt x="0" y="23"/>
                                </a:moveTo>
                                <a:lnTo>
                                  <a:pt x="6" y="15"/>
                                </a:lnTo>
                                <a:lnTo>
                                  <a:pt x="15" y="6"/>
                                </a:lnTo>
                                <a:lnTo>
                                  <a:pt x="24" y="0"/>
                                </a:lnTo>
                                <a:lnTo>
                                  <a:pt x="28" y="0"/>
                                </a:lnTo>
                                <a:lnTo>
                                  <a:pt x="30" y="4"/>
                                </a:lnTo>
                                <a:lnTo>
                                  <a:pt x="30" y="8"/>
                                </a:lnTo>
                                <a:lnTo>
                                  <a:pt x="26" y="12"/>
                                </a:lnTo>
                                <a:lnTo>
                                  <a:pt x="17" y="15"/>
                                </a:lnTo>
                                <a:lnTo>
                                  <a:pt x="0" y="23"/>
                                </a:lnTo>
                              </a:path>
                            </a:pathLst>
                          </a:custGeom>
                          <a:solidFill>
                            <a:srgbClr val="008080"/>
                          </a:solidFill>
                          <a:ln>
                            <a:noFill/>
                          </a:ln>
                          <a:effectLst/>
                          <a:extLst>
                            <a:ext uri="{91240B29-F687-4F45-9708-019B960494DF}">
                              <a14:hiddenLine xmlns:a14="http://schemas.microsoft.com/office/drawing/2010/main" w="12700" cap="rnd" cmpd="sng">
                                <a:solidFill>
                                  <a:schemeClr val="tx1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pPr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</a:pPr>
                            <a:endParaRPr lang="en-US" sz="2400" smtClean="0">
                              <a:solidFill>
                                <a:srgbClr val="000000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167772" name="Freeform 860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916" y="2552"/>
                            <a:ext cx="12" cy="46"/>
                          </a:xfrm>
                          <a:custGeom>
                            <a:avLst/>
                            <a:gdLst>
                              <a:gd name="T0" fmla="*/ 0 w 12"/>
                              <a:gd name="T1" fmla="*/ 45 h 46"/>
                              <a:gd name="T2" fmla="*/ 1 w 12"/>
                              <a:gd name="T3" fmla="*/ 32 h 46"/>
                              <a:gd name="T4" fmla="*/ 4 w 12"/>
                              <a:gd name="T5" fmla="*/ 15 h 46"/>
                              <a:gd name="T6" fmla="*/ 11 w 12"/>
                              <a:gd name="T7" fmla="*/ 0 h 46"/>
                              <a:gd name="T8" fmla="*/ 6 w 12"/>
                              <a:gd name="T9" fmla="*/ 19 h 46"/>
                              <a:gd name="T10" fmla="*/ 4 w 12"/>
                              <a:gd name="T11" fmla="*/ 28 h 46"/>
                              <a:gd name="T12" fmla="*/ 0 w 12"/>
                              <a:gd name="T13" fmla="*/ 45 h 46"/>
                            </a:gdLst>
                            <a:ahLst/>
                            <a:cxnLst>
                              <a:cxn ang="0">
                                <a:pos x="T0" y="T1"/>
                              </a:cxn>
                              <a:cxn ang="0">
                                <a:pos x="T2" y="T3"/>
                              </a:cxn>
                              <a:cxn ang="0">
                                <a:pos x="T4" y="T5"/>
                              </a:cxn>
                              <a:cxn ang="0">
                                <a:pos x="T6" y="T7"/>
                              </a:cxn>
                              <a:cxn ang="0">
                                <a:pos x="T8" y="T9"/>
                              </a:cxn>
                              <a:cxn ang="0">
                                <a:pos x="T10" y="T11"/>
                              </a:cxn>
                              <a:cxn ang="0">
                                <a:pos x="T12" y="T13"/>
                              </a:cxn>
                            </a:cxnLst>
                            <a:rect l="0" t="0" r="r" b="b"/>
                            <a:pathLst>
                              <a:path w="12" h="46">
                                <a:moveTo>
                                  <a:pt x="0" y="45"/>
                                </a:moveTo>
                                <a:lnTo>
                                  <a:pt x="1" y="32"/>
                                </a:lnTo>
                                <a:lnTo>
                                  <a:pt x="4" y="15"/>
                                </a:lnTo>
                                <a:lnTo>
                                  <a:pt x="11" y="0"/>
                                </a:lnTo>
                                <a:lnTo>
                                  <a:pt x="6" y="19"/>
                                </a:lnTo>
                                <a:lnTo>
                                  <a:pt x="4" y="28"/>
                                </a:lnTo>
                                <a:lnTo>
                                  <a:pt x="0" y="45"/>
                                </a:lnTo>
                              </a:path>
                            </a:pathLst>
                          </a:custGeom>
                          <a:solidFill>
                            <a:srgbClr val="008080"/>
                          </a:solidFill>
                          <a:ln>
                            <a:noFill/>
                          </a:ln>
                          <a:effectLst/>
                          <a:extLst>
                            <a:ext uri="{91240B29-F687-4F45-9708-019B960494DF}">
                              <a14:hiddenLine xmlns:a14="http://schemas.microsoft.com/office/drawing/2010/main" w="12700" cap="rnd" cmpd="sng">
                                <a:solidFill>
                                  <a:schemeClr val="tx1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pPr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</a:pPr>
                            <a:endParaRPr lang="en-US" sz="2400" smtClean="0">
                              <a:solidFill>
                                <a:srgbClr val="000000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167773" name="Freeform 861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938" y="2588"/>
                            <a:ext cx="2" cy="24"/>
                          </a:xfrm>
                          <a:custGeom>
                            <a:avLst/>
                            <a:gdLst>
                              <a:gd name="T0" fmla="*/ 1 w 2"/>
                              <a:gd name="T1" fmla="*/ 0 h 24"/>
                              <a:gd name="T2" fmla="*/ 0 w 2"/>
                              <a:gd name="T3" fmla="*/ 12 h 24"/>
                              <a:gd name="T4" fmla="*/ 0 w 2"/>
                              <a:gd name="T5" fmla="*/ 23 h 24"/>
                              <a:gd name="T6" fmla="*/ 1 w 2"/>
                              <a:gd name="T7" fmla="*/ 0 h 24"/>
                            </a:gdLst>
                            <a:ahLst/>
                            <a:cxnLst>
                              <a:cxn ang="0">
                                <a:pos x="T0" y="T1"/>
                              </a:cxn>
                              <a:cxn ang="0">
                                <a:pos x="T2" y="T3"/>
                              </a:cxn>
                              <a:cxn ang="0">
                                <a:pos x="T4" y="T5"/>
                              </a:cxn>
                              <a:cxn ang="0">
                                <a:pos x="T6" y="T7"/>
                              </a:cxn>
                            </a:cxnLst>
                            <a:rect l="0" t="0" r="r" b="b"/>
                            <a:pathLst>
                              <a:path w="2" h="24">
                                <a:moveTo>
                                  <a:pt x="1" y="0"/>
                                </a:moveTo>
                                <a:lnTo>
                                  <a:pt x="0" y="12"/>
                                </a:lnTo>
                                <a:lnTo>
                                  <a:pt x="0" y="23"/>
                                </a:lnTo>
                                <a:lnTo>
                                  <a:pt x="1" y="0"/>
                                </a:lnTo>
                              </a:path>
                            </a:pathLst>
                          </a:custGeom>
                          <a:solidFill>
                            <a:srgbClr val="008080"/>
                          </a:solidFill>
                          <a:ln>
                            <a:noFill/>
                          </a:ln>
                          <a:effectLst/>
                          <a:extLst>
                            <a:ext uri="{91240B29-F687-4F45-9708-019B960494DF}">
                              <a14:hiddenLine xmlns:a14="http://schemas.microsoft.com/office/drawing/2010/main" w="12700" cap="rnd" cmpd="sng">
                                <a:solidFill>
                                  <a:schemeClr val="tx1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pPr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</a:pPr>
                            <a:endParaRPr lang="en-US" sz="2400" smtClean="0">
                              <a:solidFill>
                                <a:srgbClr val="000000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167774" name="Freeform 862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961" y="2588"/>
                            <a:ext cx="7" cy="23"/>
                          </a:xfrm>
                          <a:custGeom>
                            <a:avLst/>
                            <a:gdLst>
                              <a:gd name="T0" fmla="*/ 6 w 7"/>
                              <a:gd name="T1" fmla="*/ 0 h 23"/>
                              <a:gd name="T2" fmla="*/ 4 w 7"/>
                              <a:gd name="T3" fmla="*/ 10 h 23"/>
                              <a:gd name="T4" fmla="*/ 0 w 7"/>
                              <a:gd name="T5" fmla="*/ 22 h 23"/>
                              <a:gd name="T6" fmla="*/ 2 w 7"/>
                              <a:gd name="T7" fmla="*/ 9 h 23"/>
                              <a:gd name="T8" fmla="*/ 6 w 7"/>
                              <a:gd name="T9" fmla="*/ 0 h 23"/>
                            </a:gdLst>
                            <a:ahLst/>
                            <a:cxnLst>
                              <a:cxn ang="0">
                                <a:pos x="T0" y="T1"/>
                              </a:cxn>
                              <a:cxn ang="0">
                                <a:pos x="T2" y="T3"/>
                              </a:cxn>
                              <a:cxn ang="0">
                                <a:pos x="T4" y="T5"/>
                              </a:cxn>
                              <a:cxn ang="0">
                                <a:pos x="T6" y="T7"/>
                              </a:cxn>
                              <a:cxn ang="0">
                                <a:pos x="T8" y="T9"/>
                              </a:cxn>
                            </a:cxnLst>
                            <a:rect l="0" t="0" r="r" b="b"/>
                            <a:pathLst>
                              <a:path w="7" h="23">
                                <a:moveTo>
                                  <a:pt x="6" y="0"/>
                                </a:moveTo>
                                <a:lnTo>
                                  <a:pt x="4" y="10"/>
                                </a:lnTo>
                                <a:lnTo>
                                  <a:pt x="0" y="22"/>
                                </a:lnTo>
                                <a:lnTo>
                                  <a:pt x="2" y="9"/>
                                </a:lnTo>
                                <a:lnTo>
                                  <a:pt x="6" y="0"/>
                                </a:lnTo>
                              </a:path>
                            </a:pathLst>
                          </a:custGeom>
                          <a:solidFill>
                            <a:srgbClr val="008080"/>
                          </a:solidFill>
                          <a:ln>
                            <a:noFill/>
                          </a:ln>
                          <a:effectLst/>
                          <a:extLst>
                            <a:ext uri="{91240B29-F687-4F45-9708-019B960494DF}">
                              <a14:hiddenLine xmlns:a14="http://schemas.microsoft.com/office/drawing/2010/main" w="12700" cap="rnd" cmpd="sng">
                                <a:solidFill>
                                  <a:schemeClr val="tx1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pPr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</a:pPr>
                            <a:endParaRPr lang="en-US" sz="2400" smtClean="0">
                              <a:solidFill>
                                <a:srgbClr val="000000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167775" name="Freeform 863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783" y="2581"/>
                            <a:ext cx="57" cy="27"/>
                          </a:xfrm>
                          <a:custGeom>
                            <a:avLst/>
                            <a:gdLst>
                              <a:gd name="T0" fmla="*/ 56 w 57"/>
                              <a:gd name="T1" fmla="*/ 26 h 27"/>
                              <a:gd name="T2" fmla="*/ 47 w 57"/>
                              <a:gd name="T3" fmla="*/ 19 h 27"/>
                              <a:gd name="T4" fmla="*/ 32 w 57"/>
                              <a:gd name="T5" fmla="*/ 10 h 27"/>
                              <a:gd name="T6" fmla="*/ 19 w 57"/>
                              <a:gd name="T7" fmla="*/ 4 h 27"/>
                              <a:gd name="T8" fmla="*/ 4 w 57"/>
                              <a:gd name="T9" fmla="*/ 0 h 27"/>
                              <a:gd name="T10" fmla="*/ 0 w 57"/>
                              <a:gd name="T11" fmla="*/ 0 h 27"/>
                              <a:gd name="T12" fmla="*/ 10 w 57"/>
                              <a:gd name="T13" fmla="*/ 4 h 27"/>
                              <a:gd name="T14" fmla="*/ 31 w 57"/>
                              <a:gd name="T15" fmla="*/ 14 h 27"/>
                              <a:gd name="T16" fmla="*/ 38 w 57"/>
                              <a:gd name="T17" fmla="*/ 20 h 27"/>
                              <a:gd name="T18" fmla="*/ 41 w 57"/>
                              <a:gd name="T19" fmla="*/ 25 h 27"/>
                              <a:gd name="T20" fmla="*/ 56 w 57"/>
                              <a:gd name="T21" fmla="*/ 26 h 27"/>
                            </a:gdLst>
                            <a:ahLst/>
                            <a:cxnLst>
                              <a:cxn ang="0">
                                <a:pos x="T0" y="T1"/>
                              </a:cxn>
                              <a:cxn ang="0">
                                <a:pos x="T2" y="T3"/>
                              </a:cxn>
                              <a:cxn ang="0">
                                <a:pos x="T4" y="T5"/>
                              </a:cxn>
                              <a:cxn ang="0">
                                <a:pos x="T6" y="T7"/>
                              </a:cxn>
                              <a:cxn ang="0">
                                <a:pos x="T8" y="T9"/>
                              </a:cxn>
                              <a:cxn ang="0">
                                <a:pos x="T10" y="T11"/>
                              </a:cxn>
                              <a:cxn ang="0">
                                <a:pos x="T12" y="T13"/>
                              </a:cxn>
                              <a:cxn ang="0">
                                <a:pos x="T14" y="T15"/>
                              </a:cxn>
                              <a:cxn ang="0">
                                <a:pos x="T16" y="T17"/>
                              </a:cxn>
                              <a:cxn ang="0">
                                <a:pos x="T18" y="T19"/>
                              </a:cxn>
                              <a:cxn ang="0">
                                <a:pos x="T20" y="T21"/>
                              </a:cxn>
                            </a:cxnLst>
                            <a:rect l="0" t="0" r="r" b="b"/>
                            <a:pathLst>
                              <a:path w="57" h="27">
                                <a:moveTo>
                                  <a:pt x="56" y="26"/>
                                </a:moveTo>
                                <a:lnTo>
                                  <a:pt x="47" y="19"/>
                                </a:lnTo>
                                <a:lnTo>
                                  <a:pt x="32" y="10"/>
                                </a:lnTo>
                                <a:lnTo>
                                  <a:pt x="19" y="4"/>
                                </a:lnTo>
                                <a:lnTo>
                                  <a:pt x="4" y="0"/>
                                </a:lnTo>
                                <a:lnTo>
                                  <a:pt x="0" y="0"/>
                                </a:lnTo>
                                <a:lnTo>
                                  <a:pt x="10" y="4"/>
                                </a:lnTo>
                                <a:lnTo>
                                  <a:pt x="31" y="14"/>
                                </a:lnTo>
                                <a:lnTo>
                                  <a:pt x="38" y="20"/>
                                </a:lnTo>
                                <a:lnTo>
                                  <a:pt x="41" y="25"/>
                                </a:lnTo>
                                <a:lnTo>
                                  <a:pt x="56" y="26"/>
                                </a:lnTo>
                              </a:path>
                            </a:pathLst>
                          </a:custGeom>
                          <a:solidFill>
                            <a:srgbClr val="008080"/>
                          </a:solidFill>
                          <a:ln>
                            <a:noFill/>
                          </a:ln>
                          <a:effectLst/>
                          <a:extLst>
                            <a:ext uri="{91240B29-F687-4F45-9708-019B960494DF}">
                              <a14:hiddenLine xmlns:a14="http://schemas.microsoft.com/office/drawing/2010/main" w="12700" cap="rnd" cmpd="sng">
                                <a:solidFill>
                                  <a:schemeClr val="tx1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pPr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</a:pPr>
                            <a:endParaRPr lang="en-US" sz="2400" smtClean="0">
                              <a:solidFill>
                                <a:srgbClr val="000000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167776" name="Freeform 864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772" y="2579"/>
                            <a:ext cx="45" cy="35"/>
                          </a:xfrm>
                          <a:custGeom>
                            <a:avLst/>
                            <a:gdLst>
                              <a:gd name="T0" fmla="*/ 44 w 45"/>
                              <a:gd name="T1" fmla="*/ 34 h 35"/>
                              <a:gd name="T2" fmla="*/ 40 w 45"/>
                              <a:gd name="T3" fmla="*/ 24 h 35"/>
                              <a:gd name="T4" fmla="*/ 27 w 45"/>
                              <a:gd name="T5" fmla="*/ 13 h 35"/>
                              <a:gd name="T6" fmla="*/ 15 w 45"/>
                              <a:gd name="T7" fmla="*/ 6 h 35"/>
                              <a:gd name="T8" fmla="*/ 5 w 45"/>
                              <a:gd name="T9" fmla="*/ 2 h 35"/>
                              <a:gd name="T10" fmla="*/ 0 w 45"/>
                              <a:gd name="T11" fmla="*/ 0 h 35"/>
                              <a:gd name="T12" fmla="*/ 11 w 45"/>
                              <a:gd name="T13" fmla="*/ 6 h 35"/>
                              <a:gd name="T14" fmla="*/ 20 w 45"/>
                              <a:gd name="T15" fmla="*/ 12 h 35"/>
                              <a:gd name="T16" fmla="*/ 28 w 45"/>
                              <a:gd name="T17" fmla="*/ 18 h 35"/>
                              <a:gd name="T18" fmla="*/ 34 w 45"/>
                              <a:gd name="T19" fmla="*/ 24 h 35"/>
                              <a:gd name="T20" fmla="*/ 37 w 45"/>
                              <a:gd name="T21" fmla="*/ 30 h 35"/>
                              <a:gd name="T22" fmla="*/ 44 w 45"/>
                              <a:gd name="T23" fmla="*/ 34 h 35"/>
                            </a:gdLst>
                            <a:ahLst/>
                            <a:cxnLst>
                              <a:cxn ang="0">
                                <a:pos x="T0" y="T1"/>
                              </a:cxn>
                              <a:cxn ang="0">
                                <a:pos x="T2" y="T3"/>
                              </a:cxn>
                              <a:cxn ang="0">
                                <a:pos x="T4" y="T5"/>
                              </a:cxn>
                              <a:cxn ang="0">
                                <a:pos x="T6" y="T7"/>
                              </a:cxn>
                              <a:cxn ang="0">
                                <a:pos x="T8" y="T9"/>
                              </a:cxn>
                              <a:cxn ang="0">
                                <a:pos x="T10" y="T11"/>
                              </a:cxn>
                              <a:cxn ang="0">
                                <a:pos x="T12" y="T13"/>
                              </a:cxn>
                              <a:cxn ang="0">
                                <a:pos x="T14" y="T15"/>
                              </a:cxn>
                              <a:cxn ang="0">
                                <a:pos x="T16" y="T17"/>
                              </a:cxn>
                              <a:cxn ang="0">
                                <a:pos x="T18" y="T19"/>
                              </a:cxn>
                              <a:cxn ang="0">
                                <a:pos x="T20" y="T21"/>
                              </a:cxn>
                              <a:cxn ang="0">
                                <a:pos x="T22" y="T23"/>
                              </a:cxn>
                            </a:cxnLst>
                            <a:rect l="0" t="0" r="r" b="b"/>
                            <a:pathLst>
                              <a:path w="45" h="35">
                                <a:moveTo>
                                  <a:pt x="44" y="34"/>
                                </a:moveTo>
                                <a:lnTo>
                                  <a:pt x="40" y="24"/>
                                </a:lnTo>
                                <a:lnTo>
                                  <a:pt x="27" y="13"/>
                                </a:lnTo>
                                <a:lnTo>
                                  <a:pt x="15" y="6"/>
                                </a:lnTo>
                                <a:lnTo>
                                  <a:pt x="5" y="2"/>
                                </a:lnTo>
                                <a:lnTo>
                                  <a:pt x="0" y="0"/>
                                </a:lnTo>
                                <a:lnTo>
                                  <a:pt x="11" y="6"/>
                                </a:lnTo>
                                <a:lnTo>
                                  <a:pt x="20" y="12"/>
                                </a:lnTo>
                                <a:lnTo>
                                  <a:pt x="28" y="18"/>
                                </a:lnTo>
                                <a:lnTo>
                                  <a:pt x="34" y="24"/>
                                </a:lnTo>
                                <a:lnTo>
                                  <a:pt x="37" y="30"/>
                                </a:lnTo>
                                <a:lnTo>
                                  <a:pt x="44" y="34"/>
                                </a:lnTo>
                              </a:path>
                            </a:pathLst>
                          </a:custGeom>
                          <a:solidFill>
                            <a:srgbClr val="008080"/>
                          </a:solidFill>
                          <a:ln>
                            <a:noFill/>
                          </a:ln>
                          <a:effectLst/>
                          <a:extLst>
                            <a:ext uri="{91240B29-F687-4F45-9708-019B960494DF}">
                              <a14:hiddenLine xmlns:a14="http://schemas.microsoft.com/office/drawing/2010/main" w="12700" cap="rnd" cmpd="sng">
                                <a:solidFill>
                                  <a:schemeClr val="tx1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pPr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</a:pPr>
                            <a:endParaRPr lang="en-US" sz="2400" smtClean="0">
                              <a:solidFill>
                                <a:srgbClr val="000000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167777" name="Freeform 865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764" y="2564"/>
                            <a:ext cx="37" cy="4"/>
                          </a:xfrm>
                          <a:custGeom>
                            <a:avLst/>
                            <a:gdLst>
                              <a:gd name="T0" fmla="*/ 0 w 37"/>
                              <a:gd name="T1" fmla="*/ 1 h 4"/>
                              <a:gd name="T2" fmla="*/ 13 w 37"/>
                              <a:gd name="T3" fmla="*/ 1 h 4"/>
                              <a:gd name="T4" fmla="*/ 26 w 37"/>
                              <a:gd name="T5" fmla="*/ 2 h 4"/>
                              <a:gd name="T6" fmla="*/ 36 w 37"/>
                              <a:gd name="T7" fmla="*/ 3 h 4"/>
                              <a:gd name="T8" fmla="*/ 25 w 37"/>
                              <a:gd name="T9" fmla="*/ 1 h 4"/>
                              <a:gd name="T10" fmla="*/ 14 w 37"/>
                              <a:gd name="T11" fmla="*/ 0 h 4"/>
                              <a:gd name="T12" fmla="*/ 0 w 37"/>
                              <a:gd name="T13" fmla="*/ 1 h 4"/>
                            </a:gdLst>
                            <a:ahLst/>
                            <a:cxnLst>
                              <a:cxn ang="0">
                                <a:pos x="T0" y="T1"/>
                              </a:cxn>
                              <a:cxn ang="0">
                                <a:pos x="T2" y="T3"/>
                              </a:cxn>
                              <a:cxn ang="0">
                                <a:pos x="T4" y="T5"/>
                              </a:cxn>
                              <a:cxn ang="0">
                                <a:pos x="T6" y="T7"/>
                              </a:cxn>
                              <a:cxn ang="0">
                                <a:pos x="T8" y="T9"/>
                              </a:cxn>
                              <a:cxn ang="0">
                                <a:pos x="T10" y="T11"/>
                              </a:cxn>
                              <a:cxn ang="0">
                                <a:pos x="T12" y="T13"/>
                              </a:cxn>
                            </a:cxnLst>
                            <a:rect l="0" t="0" r="r" b="b"/>
                            <a:pathLst>
                              <a:path w="37" h="4">
                                <a:moveTo>
                                  <a:pt x="0" y="1"/>
                                </a:moveTo>
                                <a:lnTo>
                                  <a:pt x="13" y="1"/>
                                </a:lnTo>
                                <a:lnTo>
                                  <a:pt x="26" y="2"/>
                                </a:lnTo>
                                <a:lnTo>
                                  <a:pt x="36" y="3"/>
                                </a:lnTo>
                                <a:lnTo>
                                  <a:pt x="25" y="1"/>
                                </a:lnTo>
                                <a:lnTo>
                                  <a:pt x="14" y="0"/>
                                </a:lnTo>
                                <a:lnTo>
                                  <a:pt x="0" y="1"/>
                                </a:lnTo>
                              </a:path>
                            </a:pathLst>
                          </a:custGeom>
                          <a:solidFill>
                            <a:srgbClr val="008080"/>
                          </a:solidFill>
                          <a:ln>
                            <a:noFill/>
                          </a:ln>
                          <a:effectLst/>
                          <a:extLst>
                            <a:ext uri="{91240B29-F687-4F45-9708-019B960494DF}">
                              <a14:hiddenLine xmlns:a14="http://schemas.microsoft.com/office/drawing/2010/main" w="12700" cap="rnd" cmpd="sng">
                                <a:solidFill>
                                  <a:schemeClr val="tx1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pPr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</a:pPr>
                            <a:endParaRPr lang="en-US" sz="2400" smtClean="0">
                              <a:solidFill>
                                <a:srgbClr val="000000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167778" name="Freeform 866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825" y="2516"/>
                            <a:ext cx="69" cy="24"/>
                          </a:xfrm>
                          <a:custGeom>
                            <a:avLst/>
                            <a:gdLst>
                              <a:gd name="T0" fmla="*/ 0 w 69"/>
                              <a:gd name="T1" fmla="*/ 9 h 24"/>
                              <a:gd name="T2" fmla="*/ 3 w 69"/>
                              <a:gd name="T3" fmla="*/ 15 h 24"/>
                              <a:gd name="T4" fmla="*/ 12 w 69"/>
                              <a:gd name="T5" fmla="*/ 19 h 24"/>
                              <a:gd name="T6" fmla="*/ 33 w 69"/>
                              <a:gd name="T7" fmla="*/ 21 h 24"/>
                              <a:gd name="T8" fmla="*/ 50 w 69"/>
                              <a:gd name="T9" fmla="*/ 23 h 24"/>
                              <a:gd name="T10" fmla="*/ 68 w 69"/>
                              <a:gd name="T11" fmla="*/ 19 h 24"/>
                              <a:gd name="T12" fmla="*/ 64 w 69"/>
                              <a:gd name="T13" fmla="*/ 17 h 24"/>
                              <a:gd name="T14" fmla="*/ 51 w 69"/>
                              <a:gd name="T15" fmla="*/ 10 h 24"/>
                              <a:gd name="T16" fmla="*/ 42 w 69"/>
                              <a:gd name="T17" fmla="*/ 6 h 24"/>
                              <a:gd name="T18" fmla="*/ 35 w 69"/>
                              <a:gd name="T19" fmla="*/ 3 h 24"/>
                              <a:gd name="T20" fmla="*/ 27 w 69"/>
                              <a:gd name="T21" fmla="*/ 1 h 24"/>
                              <a:gd name="T22" fmla="*/ 22 w 69"/>
                              <a:gd name="T23" fmla="*/ 0 h 24"/>
                              <a:gd name="T24" fmla="*/ 12 w 69"/>
                              <a:gd name="T25" fmla="*/ 2 h 24"/>
                              <a:gd name="T26" fmla="*/ 7 w 69"/>
                              <a:gd name="T27" fmla="*/ 2 h 24"/>
                              <a:gd name="T28" fmla="*/ 0 w 69"/>
                              <a:gd name="T29" fmla="*/ 9 h 24"/>
                            </a:gdLst>
                            <a:ahLst/>
                            <a:cxnLst>
                              <a:cxn ang="0">
                                <a:pos x="T0" y="T1"/>
                              </a:cxn>
                              <a:cxn ang="0">
                                <a:pos x="T2" y="T3"/>
                              </a:cxn>
                              <a:cxn ang="0">
                                <a:pos x="T4" y="T5"/>
                              </a:cxn>
                              <a:cxn ang="0">
                                <a:pos x="T6" y="T7"/>
                              </a:cxn>
                              <a:cxn ang="0">
                                <a:pos x="T8" y="T9"/>
                              </a:cxn>
                              <a:cxn ang="0">
                                <a:pos x="T10" y="T11"/>
                              </a:cxn>
                              <a:cxn ang="0">
                                <a:pos x="T12" y="T13"/>
                              </a:cxn>
                              <a:cxn ang="0">
                                <a:pos x="T14" y="T15"/>
                              </a:cxn>
                              <a:cxn ang="0">
                                <a:pos x="T16" y="T17"/>
                              </a:cxn>
                              <a:cxn ang="0">
                                <a:pos x="T18" y="T19"/>
                              </a:cxn>
                              <a:cxn ang="0">
                                <a:pos x="T20" y="T21"/>
                              </a:cxn>
                              <a:cxn ang="0">
                                <a:pos x="T22" y="T23"/>
                              </a:cxn>
                              <a:cxn ang="0">
                                <a:pos x="T24" y="T25"/>
                              </a:cxn>
                              <a:cxn ang="0">
                                <a:pos x="T26" y="T27"/>
                              </a:cxn>
                              <a:cxn ang="0">
                                <a:pos x="T28" y="T29"/>
                              </a:cxn>
                            </a:cxnLst>
                            <a:rect l="0" t="0" r="r" b="b"/>
                            <a:pathLst>
                              <a:path w="69" h="24">
                                <a:moveTo>
                                  <a:pt x="0" y="9"/>
                                </a:moveTo>
                                <a:lnTo>
                                  <a:pt x="3" y="15"/>
                                </a:lnTo>
                                <a:lnTo>
                                  <a:pt x="12" y="19"/>
                                </a:lnTo>
                                <a:lnTo>
                                  <a:pt x="33" y="21"/>
                                </a:lnTo>
                                <a:lnTo>
                                  <a:pt x="50" y="23"/>
                                </a:lnTo>
                                <a:lnTo>
                                  <a:pt x="68" y="19"/>
                                </a:lnTo>
                                <a:lnTo>
                                  <a:pt x="64" y="17"/>
                                </a:lnTo>
                                <a:lnTo>
                                  <a:pt x="51" y="10"/>
                                </a:lnTo>
                                <a:lnTo>
                                  <a:pt x="42" y="6"/>
                                </a:lnTo>
                                <a:lnTo>
                                  <a:pt x="35" y="3"/>
                                </a:lnTo>
                                <a:lnTo>
                                  <a:pt x="27" y="1"/>
                                </a:lnTo>
                                <a:lnTo>
                                  <a:pt x="22" y="0"/>
                                </a:lnTo>
                                <a:lnTo>
                                  <a:pt x="12" y="2"/>
                                </a:lnTo>
                                <a:lnTo>
                                  <a:pt x="7" y="2"/>
                                </a:lnTo>
                                <a:lnTo>
                                  <a:pt x="0" y="9"/>
                                </a:lnTo>
                              </a:path>
                            </a:pathLst>
                          </a:custGeom>
                          <a:solidFill>
                            <a:srgbClr val="008080"/>
                          </a:solidFill>
                          <a:ln>
                            <a:noFill/>
                          </a:ln>
                          <a:effectLst/>
                          <a:extLst>
                            <a:ext uri="{91240B29-F687-4F45-9708-019B960494DF}">
                              <a14:hiddenLine xmlns:a14="http://schemas.microsoft.com/office/drawing/2010/main" w="12700" cap="rnd" cmpd="sng">
                                <a:solidFill>
                                  <a:schemeClr val="tx1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pPr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</a:pPr>
                            <a:endParaRPr lang="en-US" sz="2400" smtClean="0">
                              <a:solidFill>
                                <a:srgbClr val="000000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167779" name="Freeform 867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823" y="2589"/>
                            <a:ext cx="82" cy="39"/>
                          </a:xfrm>
                          <a:custGeom>
                            <a:avLst/>
                            <a:gdLst>
                              <a:gd name="T0" fmla="*/ 0 w 82"/>
                              <a:gd name="T1" fmla="*/ 0 h 39"/>
                              <a:gd name="T2" fmla="*/ 14 w 82"/>
                              <a:gd name="T3" fmla="*/ 5 h 39"/>
                              <a:gd name="T4" fmla="*/ 36 w 82"/>
                              <a:gd name="T5" fmla="*/ 24 h 39"/>
                              <a:gd name="T6" fmla="*/ 55 w 82"/>
                              <a:gd name="T7" fmla="*/ 32 h 39"/>
                              <a:gd name="T8" fmla="*/ 81 w 82"/>
                              <a:gd name="T9" fmla="*/ 38 h 39"/>
                              <a:gd name="T10" fmla="*/ 51 w 82"/>
                              <a:gd name="T11" fmla="*/ 33 h 39"/>
                              <a:gd name="T12" fmla="*/ 30 w 82"/>
                              <a:gd name="T13" fmla="*/ 26 h 39"/>
                              <a:gd name="T14" fmla="*/ 20 w 82"/>
                              <a:gd name="T15" fmla="*/ 16 h 39"/>
                              <a:gd name="T16" fmla="*/ 0 w 82"/>
                              <a:gd name="T17" fmla="*/ 0 h 39"/>
                            </a:gdLst>
                            <a:ahLst/>
                            <a:cxnLst>
                              <a:cxn ang="0">
                                <a:pos x="T0" y="T1"/>
                              </a:cxn>
                              <a:cxn ang="0">
                                <a:pos x="T2" y="T3"/>
                              </a:cxn>
                              <a:cxn ang="0">
                                <a:pos x="T4" y="T5"/>
                              </a:cxn>
                              <a:cxn ang="0">
                                <a:pos x="T6" y="T7"/>
                              </a:cxn>
                              <a:cxn ang="0">
                                <a:pos x="T8" y="T9"/>
                              </a:cxn>
                              <a:cxn ang="0">
                                <a:pos x="T10" y="T11"/>
                              </a:cxn>
                              <a:cxn ang="0">
                                <a:pos x="T12" y="T13"/>
                              </a:cxn>
                              <a:cxn ang="0">
                                <a:pos x="T14" y="T15"/>
                              </a:cxn>
                              <a:cxn ang="0">
                                <a:pos x="T16" y="T17"/>
                              </a:cxn>
                            </a:cxnLst>
                            <a:rect l="0" t="0" r="r" b="b"/>
                            <a:pathLst>
                              <a:path w="82" h="39">
                                <a:moveTo>
                                  <a:pt x="0" y="0"/>
                                </a:moveTo>
                                <a:lnTo>
                                  <a:pt x="14" y="5"/>
                                </a:lnTo>
                                <a:lnTo>
                                  <a:pt x="36" y="24"/>
                                </a:lnTo>
                                <a:lnTo>
                                  <a:pt x="55" y="32"/>
                                </a:lnTo>
                                <a:lnTo>
                                  <a:pt x="81" y="38"/>
                                </a:lnTo>
                                <a:lnTo>
                                  <a:pt x="51" y="33"/>
                                </a:lnTo>
                                <a:lnTo>
                                  <a:pt x="30" y="26"/>
                                </a:lnTo>
                                <a:lnTo>
                                  <a:pt x="20" y="16"/>
                                </a:lnTo>
                                <a:lnTo>
                                  <a:pt x="0" y="0"/>
                                </a:lnTo>
                              </a:path>
                            </a:pathLst>
                          </a:custGeom>
                          <a:solidFill>
                            <a:srgbClr val="008080"/>
                          </a:solidFill>
                          <a:ln>
                            <a:noFill/>
                          </a:ln>
                          <a:effectLst/>
                          <a:extLst>
                            <a:ext uri="{91240B29-F687-4F45-9708-019B960494DF}">
                              <a14:hiddenLine xmlns:a14="http://schemas.microsoft.com/office/drawing/2010/main" w="12700" cap="rnd" cmpd="sng">
                                <a:solidFill>
                                  <a:schemeClr val="tx1"/>
                                </a:solidFill>
                                <a:prstDash val="solid"/>
                                <a:round/>
                                <a:headEnd type="none" w="med" len="med"/>
                                <a:tailEnd type="none" w="med" len="med"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pPr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</a:pPr>
                            <a:endParaRPr lang="en-US" sz="2400" smtClean="0">
                              <a:solidFill>
                                <a:srgbClr val="000000"/>
                              </a:solidFill>
                            </a:endParaRPr>
                          </a:p>
                        </p:txBody>
                      </p:sp>
                    </p:grpSp>
                  </p:grpSp>
                </p:grpSp>
              </p:grpSp>
              <p:sp>
                <p:nvSpPr>
                  <p:cNvPr id="167780" name="Freeform 868"/>
                  <p:cNvSpPr>
                    <a:spLocks/>
                  </p:cNvSpPr>
                  <p:nvPr/>
                </p:nvSpPr>
                <p:spPr bwMode="auto">
                  <a:xfrm>
                    <a:off x="3841" y="2469"/>
                    <a:ext cx="79" cy="89"/>
                  </a:xfrm>
                  <a:custGeom>
                    <a:avLst/>
                    <a:gdLst>
                      <a:gd name="T0" fmla="*/ 20 w 79"/>
                      <a:gd name="T1" fmla="*/ 61 h 89"/>
                      <a:gd name="T2" fmla="*/ 50 w 79"/>
                      <a:gd name="T3" fmla="*/ 76 h 89"/>
                      <a:gd name="T4" fmla="*/ 52 w 79"/>
                      <a:gd name="T5" fmla="*/ 80 h 89"/>
                      <a:gd name="T6" fmla="*/ 67 w 79"/>
                      <a:gd name="T7" fmla="*/ 74 h 89"/>
                      <a:gd name="T8" fmla="*/ 65 w 79"/>
                      <a:gd name="T9" fmla="*/ 61 h 89"/>
                      <a:gd name="T10" fmla="*/ 68 w 79"/>
                      <a:gd name="T11" fmla="*/ 38 h 89"/>
                      <a:gd name="T12" fmla="*/ 74 w 79"/>
                      <a:gd name="T13" fmla="*/ 16 h 89"/>
                      <a:gd name="T14" fmla="*/ 75 w 79"/>
                      <a:gd name="T15" fmla="*/ 6 h 89"/>
                      <a:gd name="T16" fmla="*/ 77 w 79"/>
                      <a:gd name="T17" fmla="*/ 2 h 89"/>
                      <a:gd name="T18" fmla="*/ 78 w 79"/>
                      <a:gd name="T19" fmla="*/ 0 h 89"/>
                      <a:gd name="T20" fmla="*/ 78 w 79"/>
                      <a:gd name="T21" fmla="*/ 11 h 89"/>
                      <a:gd name="T22" fmla="*/ 71 w 79"/>
                      <a:gd name="T23" fmla="*/ 34 h 89"/>
                      <a:gd name="T24" fmla="*/ 70 w 79"/>
                      <a:gd name="T25" fmla="*/ 50 h 89"/>
                      <a:gd name="T26" fmla="*/ 70 w 79"/>
                      <a:gd name="T27" fmla="*/ 66 h 89"/>
                      <a:gd name="T28" fmla="*/ 71 w 79"/>
                      <a:gd name="T29" fmla="*/ 76 h 89"/>
                      <a:gd name="T30" fmla="*/ 50 w 79"/>
                      <a:gd name="T31" fmla="*/ 88 h 89"/>
                      <a:gd name="T32" fmla="*/ 47 w 79"/>
                      <a:gd name="T33" fmla="*/ 79 h 89"/>
                      <a:gd name="T34" fmla="*/ 39 w 79"/>
                      <a:gd name="T35" fmla="*/ 74 h 89"/>
                      <a:gd name="T36" fmla="*/ 0 w 79"/>
                      <a:gd name="T37" fmla="*/ 61 h 89"/>
                      <a:gd name="T38" fmla="*/ 20 w 79"/>
                      <a:gd name="T39" fmla="*/ 61 h 8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</a:cxnLst>
                    <a:rect l="0" t="0" r="r" b="b"/>
                    <a:pathLst>
                      <a:path w="79" h="89">
                        <a:moveTo>
                          <a:pt x="20" y="61"/>
                        </a:moveTo>
                        <a:lnTo>
                          <a:pt x="50" y="76"/>
                        </a:lnTo>
                        <a:lnTo>
                          <a:pt x="52" y="80"/>
                        </a:lnTo>
                        <a:lnTo>
                          <a:pt x="67" y="74"/>
                        </a:lnTo>
                        <a:lnTo>
                          <a:pt x="65" y="61"/>
                        </a:lnTo>
                        <a:lnTo>
                          <a:pt x="68" y="38"/>
                        </a:lnTo>
                        <a:lnTo>
                          <a:pt x="74" y="16"/>
                        </a:lnTo>
                        <a:lnTo>
                          <a:pt x="75" y="6"/>
                        </a:lnTo>
                        <a:lnTo>
                          <a:pt x="77" y="2"/>
                        </a:lnTo>
                        <a:lnTo>
                          <a:pt x="78" y="0"/>
                        </a:lnTo>
                        <a:lnTo>
                          <a:pt x="78" y="11"/>
                        </a:lnTo>
                        <a:lnTo>
                          <a:pt x="71" y="34"/>
                        </a:lnTo>
                        <a:lnTo>
                          <a:pt x="70" y="50"/>
                        </a:lnTo>
                        <a:lnTo>
                          <a:pt x="70" y="66"/>
                        </a:lnTo>
                        <a:lnTo>
                          <a:pt x="71" y="76"/>
                        </a:lnTo>
                        <a:lnTo>
                          <a:pt x="50" y="88"/>
                        </a:lnTo>
                        <a:lnTo>
                          <a:pt x="47" y="79"/>
                        </a:lnTo>
                        <a:lnTo>
                          <a:pt x="39" y="74"/>
                        </a:lnTo>
                        <a:lnTo>
                          <a:pt x="0" y="61"/>
                        </a:lnTo>
                        <a:lnTo>
                          <a:pt x="20" y="61"/>
                        </a:lnTo>
                      </a:path>
                    </a:pathLst>
                  </a:custGeom>
                  <a:solidFill>
                    <a:srgbClr val="00808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167781" name="Group 869"/>
                <p:cNvGrpSpPr>
                  <a:grpSpLocks/>
                </p:cNvGrpSpPr>
                <p:nvPr/>
              </p:nvGrpSpPr>
              <p:grpSpPr bwMode="auto">
                <a:xfrm>
                  <a:off x="3753" y="2367"/>
                  <a:ext cx="160" cy="171"/>
                  <a:chOff x="3753" y="2367"/>
                  <a:chExt cx="160" cy="171"/>
                </a:xfrm>
              </p:grpSpPr>
              <p:sp>
                <p:nvSpPr>
                  <p:cNvPr id="167782" name="Freeform 870"/>
                  <p:cNvSpPr>
                    <a:spLocks/>
                  </p:cNvSpPr>
                  <p:nvPr/>
                </p:nvSpPr>
                <p:spPr bwMode="auto">
                  <a:xfrm>
                    <a:off x="3776" y="2391"/>
                    <a:ext cx="117" cy="48"/>
                  </a:xfrm>
                  <a:custGeom>
                    <a:avLst/>
                    <a:gdLst>
                      <a:gd name="T0" fmla="*/ 0 w 117"/>
                      <a:gd name="T1" fmla="*/ 29 h 48"/>
                      <a:gd name="T2" fmla="*/ 1 w 117"/>
                      <a:gd name="T3" fmla="*/ 42 h 48"/>
                      <a:gd name="T4" fmla="*/ 4 w 117"/>
                      <a:gd name="T5" fmla="*/ 47 h 48"/>
                      <a:gd name="T6" fmla="*/ 67 w 117"/>
                      <a:gd name="T7" fmla="*/ 32 h 48"/>
                      <a:gd name="T8" fmla="*/ 116 w 117"/>
                      <a:gd name="T9" fmla="*/ 36 h 48"/>
                      <a:gd name="T10" fmla="*/ 114 w 117"/>
                      <a:gd name="T11" fmla="*/ 15 h 48"/>
                      <a:gd name="T12" fmla="*/ 84 w 117"/>
                      <a:gd name="T13" fmla="*/ 0 h 48"/>
                      <a:gd name="T14" fmla="*/ 27 w 117"/>
                      <a:gd name="T15" fmla="*/ 2 h 48"/>
                      <a:gd name="T16" fmla="*/ 0 w 117"/>
                      <a:gd name="T17" fmla="*/ 29 h 4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17" h="48">
                        <a:moveTo>
                          <a:pt x="0" y="29"/>
                        </a:moveTo>
                        <a:lnTo>
                          <a:pt x="1" y="42"/>
                        </a:lnTo>
                        <a:lnTo>
                          <a:pt x="4" y="47"/>
                        </a:lnTo>
                        <a:lnTo>
                          <a:pt x="67" y="32"/>
                        </a:lnTo>
                        <a:lnTo>
                          <a:pt x="116" y="36"/>
                        </a:lnTo>
                        <a:lnTo>
                          <a:pt x="114" y="15"/>
                        </a:lnTo>
                        <a:lnTo>
                          <a:pt x="84" y="0"/>
                        </a:lnTo>
                        <a:lnTo>
                          <a:pt x="27" y="2"/>
                        </a:lnTo>
                        <a:lnTo>
                          <a:pt x="0" y="29"/>
                        </a:lnTo>
                      </a:path>
                    </a:pathLst>
                  </a:custGeom>
                  <a:solidFill>
                    <a:srgbClr val="FF404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83" name="Freeform 871"/>
                  <p:cNvSpPr>
                    <a:spLocks/>
                  </p:cNvSpPr>
                  <p:nvPr/>
                </p:nvSpPr>
                <p:spPr bwMode="auto">
                  <a:xfrm>
                    <a:off x="3843" y="2414"/>
                    <a:ext cx="70" cy="45"/>
                  </a:xfrm>
                  <a:custGeom>
                    <a:avLst/>
                    <a:gdLst>
                      <a:gd name="T0" fmla="*/ 0 w 70"/>
                      <a:gd name="T1" fmla="*/ 2 h 45"/>
                      <a:gd name="T2" fmla="*/ 12 w 70"/>
                      <a:gd name="T3" fmla="*/ 42 h 45"/>
                      <a:gd name="T4" fmla="*/ 35 w 70"/>
                      <a:gd name="T5" fmla="*/ 31 h 45"/>
                      <a:gd name="T6" fmla="*/ 44 w 70"/>
                      <a:gd name="T7" fmla="*/ 39 h 45"/>
                      <a:gd name="T8" fmla="*/ 52 w 70"/>
                      <a:gd name="T9" fmla="*/ 44 h 45"/>
                      <a:gd name="T10" fmla="*/ 56 w 70"/>
                      <a:gd name="T11" fmla="*/ 44 h 45"/>
                      <a:gd name="T12" fmla="*/ 67 w 70"/>
                      <a:gd name="T13" fmla="*/ 42 h 45"/>
                      <a:gd name="T14" fmla="*/ 68 w 70"/>
                      <a:gd name="T15" fmla="*/ 38 h 45"/>
                      <a:gd name="T16" fmla="*/ 65 w 70"/>
                      <a:gd name="T17" fmla="*/ 40 h 45"/>
                      <a:gd name="T18" fmla="*/ 62 w 70"/>
                      <a:gd name="T19" fmla="*/ 40 h 45"/>
                      <a:gd name="T20" fmla="*/ 60 w 70"/>
                      <a:gd name="T21" fmla="*/ 37 h 45"/>
                      <a:gd name="T22" fmla="*/ 63 w 70"/>
                      <a:gd name="T23" fmla="*/ 37 h 45"/>
                      <a:gd name="T24" fmla="*/ 67 w 70"/>
                      <a:gd name="T25" fmla="*/ 36 h 45"/>
                      <a:gd name="T26" fmla="*/ 61 w 70"/>
                      <a:gd name="T27" fmla="*/ 35 h 45"/>
                      <a:gd name="T28" fmla="*/ 59 w 70"/>
                      <a:gd name="T29" fmla="*/ 31 h 45"/>
                      <a:gd name="T30" fmla="*/ 60 w 70"/>
                      <a:gd name="T31" fmla="*/ 29 h 45"/>
                      <a:gd name="T32" fmla="*/ 64 w 70"/>
                      <a:gd name="T33" fmla="*/ 28 h 45"/>
                      <a:gd name="T34" fmla="*/ 68 w 70"/>
                      <a:gd name="T35" fmla="*/ 25 h 45"/>
                      <a:gd name="T36" fmla="*/ 69 w 70"/>
                      <a:gd name="T37" fmla="*/ 19 h 45"/>
                      <a:gd name="T38" fmla="*/ 67 w 70"/>
                      <a:gd name="T39" fmla="*/ 21 h 45"/>
                      <a:gd name="T40" fmla="*/ 64 w 70"/>
                      <a:gd name="T41" fmla="*/ 22 h 45"/>
                      <a:gd name="T42" fmla="*/ 62 w 70"/>
                      <a:gd name="T43" fmla="*/ 21 h 45"/>
                      <a:gd name="T44" fmla="*/ 63 w 70"/>
                      <a:gd name="T45" fmla="*/ 18 h 45"/>
                      <a:gd name="T46" fmla="*/ 60 w 70"/>
                      <a:gd name="T47" fmla="*/ 19 h 45"/>
                      <a:gd name="T48" fmla="*/ 55 w 70"/>
                      <a:gd name="T49" fmla="*/ 19 h 45"/>
                      <a:gd name="T50" fmla="*/ 53 w 70"/>
                      <a:gd name="T51" fmla="*/ 13 h 45"/>
                      <a:gd name="T52" fmla="*/ 51 w 70"/>
                      <a:gd name="T53" fmla="*/ 11 h 45"/>
                      <a:gd name="T54" fmla="*/ 50 w 70"/>
                      <a:gd name="T55" fmla="*/ 9 h 45"/>
                      <a:gd name="T56" fmla="*/ 40 w 70"/>
                      <a:gd name="T57" fmla="*/ 6 h 45"/>
                      <a:gd name="T58" fmla="*/ 31 w 70"/>
                      <a:gd name="T59" fmla="*/ 3 h 45"/>
                      <a:gd name="T60" fmla="*/ 14 w 70"/>
                      <a:gd name="T61" fmla="*/ 0 h 45"/>
                      <a:gd name="T62" fmla="*/ 0 w 70"/>
                      <a:gd name="T63" fmla="*/ 2 h 4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</a:cxnLst>
                    <a:rect l="0" t="0" r="r" b="b"/>
                    <a:pathLst>
                      <a:path w="70" h="45">
                        <a:moveTo>
                          <a:pt x="0" y="2"/>
                        </a:moveTo>
                        <a:lnTo>
                          <a:pt x="12" y="42"/>
                        </a:lnTo>
                        <a:lnTo>
                          <a:pt x="35" y="31"/>
                        </a:lnTo>
                        <a:lnTo>
                          <a:pt x="44" y="39"/>
                        </a:lnTo>
                        <a:lnTo>
                          <a:pt x="52" y="44"/>
                        </a:lnTo>
                        <a:lnTo>
                          <a:pt x="56" y="44"/>
                        </a:lnTo>
                        <a:lnTo>
                          <a:pt x="67" y="42"/>
                        </a:lnTo>
                        <a:lnTo>
                          <a:pt x="68" y="38"/>
                        </a:lnTo>
                        <a:lnTo>
                          <a:pt x="65" y="40"/>
                        </a:lnTo>
                        <a:lnTo>
                          <a:pt x="62" y="40"/>
                        </a:lnTo>
                        <a:lnTo>
                          <a:pt x="60" y="37"/>
                        </a:lnTo>
                        <a:lnTo>
                          <a:pt x="63" y="37"/>
                        </a:lnTo>
                        <a:lnTo>
                          <a:pt x="67" y="36"/>
                        </a:lnTo>
                        <a:lnTo>
                          <a:pt x="61" y="35"/>
                        </a:lnTo>
                        <a:lnTo>
                          <a:pt x="59" y="31"/>
                        </a:lnTo>
                        <a:lnTo>
                          <a:pt x="60" y="29"/>
                        </a:lnTo>
                        <a:lnTo>
                          <a:pt x="64" y="28"/>
                        </a:lnTo>
                        <a:lnTo>
                          <a:pt x="68" y="25"/>
                        </a:lnTo>
                        <a:lnTo>
                          <a:pt x="69" y="19"/>
                        </a:lnTo>
                        <a:lnTo>
                          <a:pt x="67" y="21"/>
                        </a:lnTo>
                        <a:lnTo>
                          <a:pt x="64" y="22"/>
                        </a:lnTo>
                        <a:lnTo>
                          <a:pt x="62" y="21"/>
                        </a:lnTo>
                        <a:lnTo>
                          <a:pt x="63" y="18"/>
                        </a:lnTo>
                        <a:lnTo>
                          <a:pt x="60" y="19"/>
                        </a:lnTo>
                        <a:lnTo>
                          <a:pt x="55" y="19"/>
                        </a:lnTo>
                        <a:lnTo>
                          <a:pt x="53" y="13"/>
                        </a:lnTo>
                        <a:lnTo>
                          <a:pt x="51" y="11"/>
                        </a:lnTo>
                        <a:lnTo>
                          <a:pt x="50" y="9"/>
                        </a:lnTo>
                        <a:lnTo>
                          <a:pt x="40" y="6"/>
                        </a:lnTo>
                        <a:lnTo>
                          <a:pt x="31" y="3"/>
                        </a:lnTo>
                        <a:lnTo>
                          <a:pt x="14" y="0"/>
                        </a:lnTo>
                        <a:lnTo>
                          <a:pt x="0" y="2"/>
                        </a:lnTo>
                      </a:path>
                    </a:pathLst>
                  </a:custGeom>
                  <a:solidFill>
                    <a:srgbClr val="C06000"/>
                  </a:solidFill>
                  <a:ln w="12700" cap="rnd" cmpd="sng">
                    <a:solidFill>
                      <a:srgbClr val="A05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84" name="Freeform 872"/>
                  <p:cNvSpPr>
                    <a:spLocks/>
                  </p:cNvSpPr>
                  <p:nvPr/>
                </p:nvSpPr>
                <p:spPr bwMode="auto">
                  <a:xfrm>
                    <a:off x="3779" y="2414"/>
                    <a:ext cx="133" cy="124"/>
                  </a:xfrm>
                  <a:custGeom>
                    <a:avLst/>
                    <a:gdLst>
                      <a:gd name="T0" fmla="*/ 1 w 133"/>
                      <a:gd name="T1" fmla="*/ 23 h 124"/>
                      <a:gd name="T2" fmla="*/ 1 w 133"/>
                      <a:gd name="T3" fmla="*/ 34 h 124"/>
                      <a:gd name="T4" fmla="*/ 0 w 133"/>
                      <a:gd name="T5" fmla="*/ 40 h 124"/>
                      <a:gd name="T6" fmla="*/ 2 w 133"/>
                      <a:gd name="T7" fmla="*/ 43 h 124"/>
                      <a:gd name="T8" fmla="*/ 7 w 133"/>
                      <a:gd name="T9" fmla="*/ 49 h 124"/>
                      <a:gd name="T10" fmla="*/ 11 w 133"/>
                      <a:gd name="T11" fmla="*/ 52 h 124"/>
                      <a:gd name="T12" fmla="*/ 13 w 133"/>
                      <a:gd name="T13" fmla="*/ 57 h 124"/>
                      <a:gd name="T14" fmla="*/ 14 w 133"/>
                      <a:gd name="T15" fmla="*/ 64 h 124"/>
                      <a:gd name="T16" fmla="*/ 15 w 133"/>
                      <a:gd name="T17" fmla="*/ 70 h 124"/>
                      <a:gd name="T18" fmla="*/ 18 w 133"/>
                      <a:gd name="T19" fmla="*/ 75 h 124"/>
                      <a:gd name="T20" fmla="*/ 22 w 133"/>
                      <a:gd name="T21" fmla="*/ 77 h 124"/>
                      <a:gd name="T22" fmla="*/ 26 w 133"/>
                      <a:gd name="T23" fmla="*/ 80 h 124"/>
                      <a:gd name="T24" fmla="*/ 33 w 133"/>
                      <a:gd name="T25" fmla="*/ 87 h 124"/>
                      <a:gd name="T26" fmla="*/ 39 w 133"/>
                      <a:gd name="T27" fmla="*/ 93 h 124"/>
                      <a:gd name="T28" fmla="*/ 45 w 133"/>
                      <a:gd name="T29" fmla="*/ 96 h 124"/>
                      <a:gd name="T30" fmla="*/ 46 w 133"/>
                      <a:gd name="T31" fmla="*/ 101 h 124"/>
                      <a:gd name="T32" fmla="*/ 50 w 133"/>
                      <a:gd name="T33" fmla="*/ 103 h 124"/>
                      <a:gd name="T34" fmla="*/ 54 w 133"/>
                      <a:gd name="T35" fmla="*/ 104 h 124"/>
                      <a:gd name="T36" fmla="*/ 66 w 133"/>
                      <a:gd name="T37" fmla="*/ 103 h 124"/>
                      <a:gd name="T38" fmla="*/ 71 w 133"/>
                      <a:gd name="T39" fmla="*/ 103 h 124"/>
                      <a:gd name="T40" fmla="*/ 80 w 133"/>
                      <a:gd name="T41" fmla="*/ 105 h 124"/>
                      <a:gd name="T42" fmla="*/ 92 w 133"/>
                      <a:gd name="T43" fmla="*/ 109 h 124"/>
                      <a:gd name="T44" fmla="*/ 111 w 133"/>
                      <a:gd name="T45" fmla="*/ 120 h 124"/>
                      <a:gd name="T46" fmla="*/ 119 w 133"/>
                      <a:gd name="T47" fmla="*/ 123 h 124"/>
                      <a:gd name="T48" fmla="*/ 121 w 133"/>
                      <a:gd name="T49" fmla="*/ 108 h 124"/>
                      <a:gd name="T50" fmla="*/ 124 w 133"/>
                      <a:gd name="T51" fmla="*/ 88 h 124"/>
                      <a:gd name="T52" fmla="*/ 127 w 133"/>
                      <a:gd name="T53" fmla="*/ 76 h 124"/>
                      <a:gd name="T54" fmla="*/ 131 w 133"/>
                      <a:gd name="T55" fmla="*/ 62 h 124"/>
                      <a:gd name="T56" fmla="*/ 132 w 133"/>
                      <a:gd name="T57" fmla="*/ 52 h 124"/>
                      <a:gd name="T58" fmla="*/ 124 w 133"/>
                      <a:gd name="T59" fmla="*/ 53 h 124"/>
                      <a:gd name="T60" fmla="*/ 118 w 133"/>
                      <a:gd name="T61" fmla="*/ 50 h 124"/>
                      <a:gd name="T62" fmla="*/ 114 w 133"/>
                      <a:gd name="T63" fmla="*/ 46 h 124"/>
                      <a:gd name="T64" fmla="*/ 111 w 133"/>
                      <a:gd name="T65" fmla="*/ 41 h 124"/>
                      <a:gd name="T66" fmla="*/ 107 w 133"/>
                      <a:gd name="T67" fmla="*/ 33 h 124"/>
                      <a:gd name="T68" fmla="*/ 108 w 133"/>
                      <a:gd name="T69" fmla="*/ 21 h 124"/>
                      <a:gd name="T70" fmla="*/ 104 w 133"/>
                      <a:gd name="T71" fmla="*/ 12 h 124"/>
                      <a:gd name="T72" fmla="*/ 99 w 133"/>
                      <a:gd name="T73" fmla="*/ 10 h 124"/>
                      <a:gd name="T74" fmla="*/ 94 w 133"/>
                      <a:gd name="T75" fmla="*/ 12 h 124"/>
                      <a:gd name="T76" fmla="*/ 90 w 133"/>
                      <a:gd name="T77" fmla="*/ 16 h 124"/>
                      <a:gd name="T78" fmla="*/ 90 w 133"/>
                      <a:gd name="T79" fmla="*/ 22 h 124"/>
                      <a:gd name="T80" fmla="*/ 90 w 133"/>
                      <a:gd name="T81" fmla="*/ 29 h 124"/>
                      <a:gd name="T82" fmla="*/ 82 w 133"/>
                      <a:gd name="T83" fmla="*/ 31 h 124"/>
                      <a:gd name="T84" fmla="*/ 81 w 133"/>
                      <a:gd name="T85" fmla="*/ 21 h 124"/>
                      <a:gd name="T86" fmla="*/ 75 w 133"/>
                      <a:gd name="T87" fmla="*/ 17 h 124"/>
                      <a:gd name="T88" fmla="*/ 75 w 133"/>
                      <a:gd name="T89" fmla="*/ 12 h 124"/>
                      <a:gd name="T90" fmla="*/ 70 w 133"/>
                      <a:gd name="T91" fmla="*/ 11 h 124"/>
                      <a:gd name="T92" fmla="*/ 74 w 133"/>
                      <a:gd name="T93" fmla="*/ 7 h 124"/>
                      <a:gd name="T94" fmla="*/ 71 w 133"/>
                      <a:gd name="T95" fmla="*/ 0 h 124"/>
                      <a:gd name="T96" fmla="*/ 62 w 133"/>
                      <a:gd name="T97" fmla="*/ 0 h 124"/>
                      <a:gd name="T98" fmla="*/ 49 w 133"/>
                      <a:gd name="T99" fmla="*/ 2 h 124"/>
                      <a:gd name="T100" fmla="*/ 36 w 133"/>
                      <a:gd name="T101" fmla="*/ 4 h 124"/>
                      <a:gd name="T102" fmla="*/ 24 w 133"/>
                      <a:gd name="T103" fmla="*/ 8 h 124"/>
                      <a:gd name="T104" fmla="*/ 13 w 133"/>
                      <a:gd name="T105" fmla="*/ 13 h 124"/>
                      <a:gd name="T106" fmla="*/ 1 w 133"/>
                      <a:gd name="T107" fmla="*/ 23 h 12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</a:cxnLst>
                    <a:rect l="0" t="0" r="r" b="b"/>
                    <a:pathLst>
                      <a:path w="133" h="124">
                        <a:moveTo>
                          <a:pt x="1" y="23"/>
                        </a:moveTo>
                        <a:lnTo>
                          <a:pt x="1" y="34"/>
                        </a:lnTo>
                        <a:lnTo>
                          <a:pt x="0" y="40"/>
                        </a:lnTo>
                        <a:lnTo>
                          <a:pt x="2" y="43"/>
                        </a:lnTo>
                        <a:lnTo>
                          <a:pt x="7" y="49"/>
                        </a:lnTo>
                        <a:lnTo>
                          <a:pt x="11" y="52"/>
                        </a:lnTo>
                        <a:lnTo>
                          <a:pt x="13" y="57"/>
                        </a:lnTo>
                        <a:lnTo>
                          <a:pt x="14" y="64"/>
                        </a:lnTo>
                        <a:lnTo>
                          <a:pt x="15" y="70"/>
                        </a:lnTo>
                        <a:lnTo>
                          <a:pt x="18" y="75"/>
                        </a:lnTo>
                        <a:lnTo>
                          <a:pt x="22" y="77"/>
                        </a:lnTo>
                        <a:lnTo>
                          <a:pt x="26" y="80"/>
                        </a:lnTo>
                        <a:lnTo>
                          <a:pt x="33" y="87"/>
                        </a:lnTo>
                        <a:lnTo>
                          <a:pt x="39" y="93"/>
                        </a:lnTo>
                        <a:lnTo>
                          <a:pt x="45" y="96"/>
                        </a:lnTo>
                        <a:lnTo>
                          <a:pt x="46" y="101"/>
                        </a:lnTo>
                        <a:lnTo>
                          <a:pt x="50" y="103"/>
                        </a:lnTo>
                        <a:lnTo>
                          <a:pt x="54" y="104"/>
                        </a:lnTo>
                        <a:lnTo>
                          <a:pt x="66" y="103"/>
                        </a:lnTo>
                        <a:lnTo>
                          <a:pt x="71" y="103"/>
                        </a:lnTo>
                        <a:lnTo>
                          <a:pt x="80" y="105"/>
                        </a:lnTo>
                        <a:lnTo>
                          <a:pt x="92" y="109"/>
                        </a:lnTo>
                        <a:lnTo>
                          <a:pt x="111" y="120"/>
                        </a:lnTo>
                        <a:lnTo>
                          <a:pt x="119" y="123"/>
                        </a:lnTo>
                        <a:lnTo>
                          <a:pt x="121" y="108"/>
                        </a:lnTo>
                        <a:lnTo>
                          <a:pt x="124" y="88"/>
                        </a:lnTo>
                        <a:lnTo>
                          <a:pt x="127" y="76"/>
                        </a:lnTo>
                        <a:lnTo>
                          <a:pt x="131" y="62"/>
                        </a:lnTo>
                        <a:lnTo>
                          <a:pt x="132" y="52"/>
                        </a:lnTo>
                        <a:lnTo>
                          <a:pt x="124" y="53"/>
                        </a:lnTo>
                        <a:lnTo>
                          <a:pt x="118" y="50"/>
                        </a:lnTo>
                        <a:lnTo>
                          <a:pt x="114" y="46"/>
                        </a:lnTo>
                        <a:lnTo>
                          <a:pt x="111" y="41"/>
                        </a:lnTo>
                        <a:lnTo>
                          <a:pt x="107" y="33"/>
                        </a:lnTo>
                        <a:lnTo>
                          <a:pt x="108" y="21"/>
                        </a:lnTo>
                        <a:lnTo>
                          <a:pt x="104" y="12"/>
                        </a:lnTo>
                        <a:lnTo>
                          <a:pt x="99" y="10"/>
                        </a:lnTo>
                        <a:lnTo>
                          <a:pt x="94" y="12"/>
                        </a:lnTo>
                        <a:lnTo>
                          <a:pt x="90" y="16"/>
                        </a:lnTo>
                        <a:lnTo>
                          <a:pt x="90" y="22"/>
                        </a:lnTo>
                        <a:lnTo>
                          <a:pt x="90" y="29"/>
                        </a:lnTo>
                        <a:lnTo>
                          <a:pt x="82" y="31"/>
                        </a:lnTo>
                        <a:lnTo>
                          <a:pt x="81" y="21"/>
                        </a:lnTo>
                        <a:lnTo>
                          <a:pt x="75" y="17"/>
                        </a:lnTo>
                        <a:lnTo>
                          <a:pt x="75" y="12"/>
                        </a:lnTo>
                        <a:lnTo>
                          <a:pt x="70" y="11"/>
                        </a:lnTo>
                        <a:lnTo>
                          <a:pt x="74" y="7"/>
                        </a:lnTo>
                        <a:lnTo>
                          <a:pt x="71" y="0"/>
                        </a:lnTo>
                        <a:lnTo>
                          <a:pt x="62" y="0"/>
                        </a:lnTo>
                        <a:lnTo>
                          <a:pt x="49" y="2"/>
                        </a:lnTo>
                        <a:lnTo>
                          <a:pt x="36" y="4"/>
                        </a:lnTo>
                        <a:lnTo>
                          <a:pt x="24" y="8"/>
                        </a:lnTo>
                        <a:lnTo>
                          <a:pt x="13" y="13"/>
                        </a:lnTo>
                        <a:lnTo>
                          <a:pt x="1" y="23"/>
                        </a:lnTo>
                      </a:path>
                    </a:pathLst>
                  </a:custGeom>
                  <a:solidFill>
                    <a:srgbClr val="FFE0C0"/>
                  </a:solidFill>
                  <a:ln w="12700" cap="rnd" cmpd="sng">
                    <a:solidFill>
                      <a:srgbClr val="804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85" name="Freeform 873"/>
                  <p:cNvSpPr>
                    <a:spLocks/>
                  </p:cNvSpPr>
                  <p:nvPr/>
                </p:nvSpPr>
                <p:spPr bwMode="auto">
                  <a:xfrm>
                    <a:off x="3753" y="2367"/>
                    <a:ext cx="151" cy="62"/>
                  </a:xfrm>
                  <a:custGeom>
                    <a:avLst/>
                    <a:gdLst>
                      <a:gd name="T0" fmla="*/ 32 w 151"/>
                      <a:gd name="T1" fmla="*/ 51 h 62"/>
                      <a:gd name="T2" fmla="*/ 52 w 151"/>
                      <a:gd name="T3" fmla="*/ 38 h 62"/>
                      <a:gd name="T4" fmla="*/ 73 w 151"/>
                      <a:gd name="T5" fmla="*/ 33 h 62"/>
                      <a:gd name="T6" fmla="*/ 79 w 151"/>
                      <a:gd name="T7" fmla="*/ 33 h 62"/>
                      <a:gd name="T8" fmla="*/ 104 w 151"/>
                      <a:gd name="T9" fmla="*/ 34 h 62"/>
                      <a:gd name="T10" fmla="*/ 129 w 151"/>
                      <a:gd name="T11" fmla="*/ 42 h 62"/>
                      <a:gd name="T12" fmla="*/ 140 w 151"/>
                      <a:gd name="T13" fmla="*/ 44 h 62"/>
                      <a:gd name="T14" fmla="*/ 143 w 151"/>
                      <a:gd name="T15" fmla="*/ 34 h 62"/>
                      <a:gd name="T16" fmla="*/ 147 w 151"/>
                      <a:gd name="T17" fmla="*/ 31 h 62"/>
                      <a:gd name="T18" fmla="*/ 135 w 151"/>
                      <a:gd name="T19" fmla="*/ 25 h 62"/>
                      <a:gd name="T20" fmla="*/ 132 w 151"/>
                      <a:gd name="T21" fmla="*/ 18 h 62"/>
                      <a:gd name="T22" fmla="*/ 123 w 151"/>
                      <a:gd name="T23" fmla="*/ 10 h 62"/>
                      <a:gd name="T24" fmla="*/ 106 w 151"/>
                      <a:gd name="T25" fmla="*/ 5 h 62"/>
                      <a:gd name="T26" fmla="*/ 98 w 151"/>
                      <a:gd name="T27" fmla="*/ 2 h 62"/>
                      <a:gd name="T28" fmla="*/ 89 w 151"/>
                      <a:gd name="T29" fmla="*/ 4 h 62"/>
                      <a:gd name="T30" fmla="*/ 82 w 151"/>
                      <a:gd name="T31" fmla="*/ 5 h 62"/>
                      <a:gd name="T32" fmla="*/ 75 w 151"/>
                      <a:gd name="T33" fmla="*/ 1 h 62"/>
                      <a:gd name="T34" fmla="*/ 52 w 151"/>
                      <a:gd name="T35" fmla="*/ 2 h 62"/>
                      <a:gd name="T36" fmla="*/ 52 w 151"/>
                      <a:gd name="T37" fmla="*/ 11 h 62"/>
                      <a:gd name="T38" fmla="*/ 37 w 151"/>
                      <a:gd name="T39" fmla="*/ 9 h 62"/>
                      <a:gd name="T40" fmla="*/ 27 w 151"/>
                      <a:gd name="T41" fmla="*/ 8 h 62"/>
                      <a:gd name="T42" fmla="*/ 29 w 151"/>
                      <a:gd name="T43" fmla="*/ 18 h 62"/>
                      <a:gd name="T44" fmla="*/ 26 w 151"/>
                      <a:gd name="T45" fmla="*/ 27 h 62"/>
                      <a:gd name="T46" fmla="*/ 11 w 151"/>
                      <a:gd name="T47" fmla="*/ 30 h 62"/>
                      <a:gd name="T48" fmla="*/ 5 w 151"/>
                      <a:gd name="T49" fmla="*/ 37 h 62"/>
                      <a:gd name="T50" fmla="*/ 21 w 151"/>
                      <a:gd name="T51" fmla="*/ 36 h 62"/>
                      <a:gd name="T52" fmla="*/ 14 w 151"/>
                      <a:gd name="T53" fmla="*/ 40 h 62"/>
                      <a:gd name="T54" fmla="*/ 0 w 151"/>
                      <a:gd name="T55" fmla="*/ 48 h 62"/>
                      <a:gd name="T56" fmla="*/ 1 w 151"/>
                      <a:gd name="T57" fmla="*/ 59 h 62"/>
                      <a:gd name="T58" fmla="*/ 8 w 151"/>
                      <a:gd name="T59" fmla="*/ 51 h 62"/>
                      <a:gd name="T60" fmla="*/ 17 w 151"/>
                      <a:gd name="T61" fmla="*/ 54 h 62"/>
                      <a:gd name="T62" fmla="*/ 19 w 151"/>
                      <a:gd name="T63" fmla="*/ 56 h 6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</a:cxnLst>
                    <a:rect l="0" t="0" r="r" b="b"/>
                    <a:pathLst>
                      <a:path w="151" h="62">
                        <a:moveTo>
                          <a:pt x="23" y="57"/>
                        </a:moveTo>
                        <a:lnTo>
                          <a:pt x="32" y="51"/>
                        </a:lnTo>
                        <a:lnTo>
                          <a:pt x="40" y="44"/>
                        </a:lnTo>
                        <a:lnTo>
                          <a:pt x="52" y="38"/>
                        </a:lnTo>
                        <a:lnTo>
                          <a:pt x="61" y="37"/>
                        </a:lnTo>
                        <a:lnTo>
                          <a:pt x="73" y="33"/>
                        </a:lnTo>
                        <a:lnTo>
                          <a:pt x="74" y="39"/>
                        </a:lnTo>
                        <a:lnTo>
                          <a:pt x="79" y="33"/>
                        </a:lnTo>
                        <a:lnTo>
                          <a:pt x="87" y="31"/>
                        </a:lnTo>
                        <a:lnTo>
                          <a:pt x="104" y="34"/>
                        </a:lnTo>
                        <a:lnTo>
                          <a:pt x="127" y="37"/>
                        </a:lnTo>
                        <a:lnTo>
                          <a:pt x="129" y="42"/>
                        </a:lnTo>
                        <a:lnTo>
                          <a:pt x="136" y="44"/>
                        </a:lnTo>
                        <a:lnTo>
                          <a:pt x="140" y="44"/>
                        </a:lnTo>
                        <a:lnTo>
                          <a:pt x="141" y="39"/>
                        </a:lnTo>
                        <a:lnTo>
                          <a:pt x="143" y="34"/>
                        </a:lnTo>
                        <a:lnTo>
                          <a:pt x="150" y="39"/>
                        </a:lnTo>
                        <a:lnTo>
                          <a:pt x="147" y="31"/>
                        </a:lnTo>
                        <a:lnTo>
                          <a:pt x="141" y="31"/>
                        </a:lnTo>
                        <a:lnTo>
                          <a:pt x="135" y="25"/>
                        </a:lnTo>
                        <a:lnTo>
                          <a:pt x="136" y="20"/>
                        </a:lnTo>
                        <a:lnTo>
                          <a:pt x="132" y="18"/>
                        </a:lnTo>
                        <a:lnTo>
                          <a:pt x="126" y="14"/>
                        </a:lnTo>
                        <a:lnTo>
                          <a:pt x="123" y="10"/>
                        </a:lnTo>
                        <a:lnTo>
                          <a:pt x="113" y="10"/>
                        </a:lnTo>
                        <a:lnTo>
                          <a:pt x="106" y="5"/>
                        </a:lnTo>
                        <a:lnTo>
                          <a:pt x="103" y="1"/>
                        </a:lnTo>
                        <a:lnTo>
                          <a:pt x="98" y="2"/>
                        </a:lnTo>
                        <a:lnTo>
                          <a:pt x="93" y="6"/>
                        </a:lnTo>
                        <a:lnTo>
                          <a:pt x="89" y="4"/>
                        </a:lnTo>
                        <a:lnTo>
                          <a:pt x="86" y="0"/>
                        </a:lnTo>
                        <a:lnTo>
                          <a:pt x="82" y="5"/>
                        </a:lnTo>
                        <a:lnTo>
                          <a:pt x="79" y="4"/>
                        </a:lnTo>
                        <a:lnTo>
                          <a:pt x="75" y="1"/>
                        </a:lnTo>
                        <a:lnTo>
                          <a:pt x="66" y="1"/>
                        </a:lnTo>
                        <a:lnTo>
                          <a:pt x="52" y="2"/>
                        </a:lnTo>
                        <a:lnTo>
                          <a:pt x="61" y="5"/>
                        </a:lnTo>
                        <a:lnTo>
                          <a:pt x="52" y="11"/>
                        </a:lnTo>
                        <a:lnTo>
                          <a:pt x="46" y="10"/>
                        </a:lnTo>
                        <a:lnTo>
                          <a:pt x="37" y="9"/>
                        </a:lnTo>
                        <a:lnTo>
                          <a:pt x="35" y="11"/>
                        </a:lnTo>
                        <a:lnTo>
                          <a:pt x="27" y="8"/>
                        </a:lnTo>
                        <a:lnTo>
                          <a:pt x="32" y="14"/>
                        </a:lnTo>
                        <a:lnTo>
                          <a:pt x="29" y="18"/>
                        </a:lnTo>
                        <a:lnTo>
                          <a:pt x="31" y="24"/>
                        </a:lnTo>
                        <a:lnTo>
                          <a:pt x="26" y="27"/>
                        </a:lnTo>
                        <a:lnTo>
                          <a:pt x="18" y="27"/>
                        </a:lnTo>
                        <a:lnTo>
                          <a:pt x="11" y="30"/>
                        </a:lnTo>
                        <a:lnTo>
                          <a:pt x="6" y="34"/>
                        </a:lnTo>
                        <a:lnTo>
                          <a:pt x="5" y="37"/>
                        </a:lnTo>
                        <a:lnTo>
                          <a:pt x="17" y="36"/>
                        </a:lnTo>
                        <a:lnTo>
                          <a:pt x="21" y="36"/>
                        </a:lnTo>
                        <a:lnTo>
                          <a:pt x="20" y="39"/>
                        </a:lnTo>
                        <a:lnTo>
                          <a:pt x="14" y="40"/>
                        </a:lnTo>
                        <a:lnTo>
                          <a:pt x="6" y="43"/>
                        </a:lnTo>
                        <a:lnTo>
                          <a:pt x="0" y="48"/>
                        </a:lnTo>
                        <a:lnTo>
                          <a:pt x="0" y="57"/>
                        </a:lnTo>
                        <a:lnTo>
                          <a:pt x="1" y="59"/>
                        </a:lnTo>
                        <a:lnTo>
                          <a:pt x="2" y="53"/>
                        </a:lnTo>
                        <a:lnTo>
                          <a:pt x="8" y="51"/>
                        </a:lnTo>
                        <a:lnTo>
                          <a:pt x="14" y="51"/>
                        </a:lnTo>
                        <a:lnTo>
                          <a:pt x="17" y="54"/>
                        </a:lnTo>
                        <a:lnTo>
                          <a:pt x="17" y="61"/>
                        </a:lnTo>
                        <a:lnTo>
                          <a:pt x="19" y="56"/>
                        </a:lnTo>
                        <a:lnTo>
                          <a:pt x="23" y="57"/>
                        </a:lnTo>
                      </a:path>
                    </a:pathLst>
                  </a:custGeom>
                  <a:solidFill>
                    <a:srgbClr val="C06000"/>
                  </a:solidFill>
                  <a:ln w="12700" cap="rnd" cmpd="sng">
                    <a:solidFill>
                      <a:srgbClr val="A05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86" name="Freeform 874"/>
                  <p:cNvSpPr>
                    <a:spLocks/>
                  </p:cNvSpPr>
                  <p:nvPr/>
                </p:nvSpPr>
                <p:spPr bwMode="auto">
                  <a:xfrm>
                    <a:off x="3814" y="2488"/>
                    <a:ext cx="21" cy="11"/>
                  </a:xfrm>
                  <a:custGeom>
                    <a:avLst/>
                    <a:gdLst>
                      <a:gd name="T0" fmla="*/ 5 w 21"/>
                      <a:gd name="T1" fmla="*/ 10 h 11"/>
                      <a:gd name="T2" fmla="*/ 1 w 21"/>
                      <a:gd name="T3" fmla="*/ 8 h 11"/>
                      <a:gd name="T4" fmla="*/ 0 w 21"/>
                      <a:gd name="T5" fmla="*/ 8 h 11"/>
                      <a:gd name="T6" fmla="*/ 1 w 21"/>
                      <a:gd name="T7" fmla="*/ 5 h 11"/>
                      <a:gd name="T8" fmla="*/ 5 w 21"/>
                      <a:gd name="T9" fmla="*/ 3 h 11"/>
                      <a:gd name="T10" fmla="*/ 9 w 21"/>
                      <a:gd name="T11" fmla="*/ 0 h 11"/>
                      <a:gd name="T12" fmla="*/ 12 w 21"/>
                      <a:gd name="T13" fmla="*/ 0 h 11"/>
                      <a:gd name="T14" fmla="*/ 17 w 21"/>
                      <a:gd name="T15" fmla="*/ 0 h 11"/>
                      <a:gd name="T16" fmla="*/ 20 w 21"/>
                      <a:gd name="T17" fmla="*/ 1 h 11"/>
                      <a:gd name="T18" fmla="*/ 19 w 21"/>
                      <a:gd name="T19" fmla="*/ 3 h 11"/>
                      <a:gd name="T20" fmla="*/ 16 w 21"/>
                      <a:gd name="T21" fmla="*/ 2 h 11"/>
                      <a:gd name="T22" fmla="*/ 15 w 21"/>
                      <a:gd name="T23" fmla="*/ 1 h 11"/>
                      <a:gd name="T24" fmla="*/ 10 w 21"/>
                      <a:gd name="T25" fmla="*/ 1 h 11"/>
                      <a:gd name="T26" fmla="*/ 7 w 21"/>
                      <a:gd name="T27" fmla="*/ 3 h 11"/>
                      <a:gd name="T28" fmla="*/ 4 w 21"/>
                      <a:gd name="T29" fmla="*/ 5 h 11"/>
                      <a:gd name="T30" fmla="*/ 3 w 21"/>
                      <a:gd name="T31" fmla="*/ 6 h 11"/>
                      <a:gd name="T32" fmla="*/ 4 w 21"/>
                      <a:gd name="T33" fmla="*/ 9 h 11"/>
                      <a:gd name="T34" fmla="*/ 7 w 21"/>
                      <a:gd name="T35" fmla="*/ 7 h 11"/>
                      <a:gd name="T36" fmla="*/ 10 w 21"/>
                      <a:gd name="T37" fmla="*/ 6 h 11"/>
                      <a:gd name="T38" fmla="*/ 5 w 21"/>
                      <a:gd name="T39" fmla="*/ 10 h 1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</a:cxnLst>
                    <a:rect l="0" t="0" r="r" b="b"/>
                    <a:pathLst>
                      <a:path w="21" h="11">
                        <a:moveTo>
                          <a:pt x="5" y="10"/>
                        </a:moveTo>
                        <a:lnTo>
                          <a:pt x="1" y="8"/>
                        </a:lnTo>
                        <a:lnTo>
                          <a:pt x="0" y="8"/>
                        </a:lnTo>
                        <a:lnTo>
                          <a:pt x="1" y="5"/>
                        </a:lnTo>
                        <a:lnTo>
                          <a:pt x="5" y="3"/>
                        </a:lnTo>
                        <a:lnTo>
                          <a:pt x="9" y="0"/>
                        </a:lnTo>
                        <a:lnTo>
                          <a:pt x="12" y="0"/>
                        </a:lnTo>
                        <a:lnTo>
                          <a:pt x="17" y="0"/>
                        </a:lnTo>
                        <a:lnTo>
                          <a:pt x="20" y="1"/>
                        </a:lnTo>
                        <a:lnTo>
                          <a:pt x="19" y="3"/>
                        </a:lnTo>
                        <a:lnTo>
                          <a:pt x="16" y="2"/>
                        </a:lnTo>
                        <a:lnTo>
                          <a:pt x="15" y="1"/>
                        </a:lnTo>
                        <a:lnTo>
                          <a:pt x="10" y="1"/>
                        </a:lnTo>
                        <a:lnTo>
                          <a:pt x="7" y="3"/>
                        </a:lnTo>
                        <a:lnTo>
                          <a:pt x="4" y="5"/>
                        </a:lnTo>
                        <a:lnTo>
                          <a:pt x="3" y="6"/>
                        </a:lnTo>
                        <a:lnTo>
                          <a:pt x="4" y="9"/>
                        </a:lnTo>
                        <a:lnTo>
                          <a:pt x="7" y="7"/>
                        </a:lnTo>
                        <a:lnTo>
                          <a:pt x="10" y="6"/>
                        </a:lnTo>
                        <a:lnTo>
                          <a:pt x="5" y="10"/>
                        </a:lnTo>
                      </a:path>
                    </a:pathLst>
                  </a:custGeom>
                  <a:solidFill>
                    <a:srgbClr val="804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87" name="Freeform 875"/>
                  <p:cNvSpPr>
                    <a:spLocks/>
                  </p:cNvSpPr>
                  <p:nvPr/>
                </p:nvSpPr>
                <p:spPr bwMode="auto">
                  <a:xfrm>
                    <a:off x="3823" y="2498"/>
                    <a:ext cx="7" cy="12"/>
                  </a:xfrm>
                  <a:custGeom>
                    <a:avLst/>
                    <a:gdLst>
                      <a:gd name="T0" fmla="*/ 6 w 7"/>
                      <a:gd name="T1" fmla="*/ 0 h 12"/>
                      <a:gd name="T2" fmla="*/ 3 w 7"/>
                      <a:gd name="T3" fmla="*/ 2 h 12"/>
                      <a:gd name="T4" fmla="*/ 1 w 7"/>
                      <a:gd name="T5" fmla="*/ 4 h 12"/>
                      <a:gd name="T6" fmla="*/ 0 w 7"/>
                      <a:gd name="T7" fmla="*/ 6 h 12"/>
                      <a:gd name="T8" fmla="*/ 2 w 7"/>
                      <a:gd name="T9" fmla="*/ 11 h 12"/>
                      <a:gd name="T10" fmla="*/ 3 w 7"/>
                      <a:gd name="T11" fmla="*/ 6 h 12"/>
                      <a:gd name="T12" fmla="*/ 5 w 7"/>
                      <a:gd name="T13" fmla="*/ 2 h 12"/>
                      <a:gd name="T14" fmla="*/ 6 w 7"/>
                      <a:gd name="T15" fmla="*/ 0 h 1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7" h="12">
                        <a:moveTo>
                          <a:pt x="6" y="0"/>
                        </a:moveTo>
                        <a:lnTo>
                          <a:pt x="3" y="2"/>
                        </a:lnTo>
                        <a:lnTo>
                          <a:pt x="1" y="4"/>
                        </a:lnTo>
                        <a:lnTo>
                          <a:pt x="0" y="6"/>
                        </a:lnTo>
                        <a:lnTo>
                          <a:pt x="2" y="11"/>
                        </a:lnTo>
                        <a:lnTo>
                          <a:pt x="3" y="6"/>
                        </a:lnTo>
                        <a:lnTo>
                          <a:pt x="5" y="2"/>
                        </a:lnTo>
                        <a:lnTo>
                          <a:pt x="6" y="0"/>
                        </a:lnTo>
                      </a:path>
                    </a:pathLst>
                  </a:custGeom>
                  <a:solidFill>
                    <a:srgbClr val="804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88" name="Freeform 876"/>
                  <p:cNvSpPr>
                    <a:spLocks/>
                  </p:cNvSpPr>
                  <p:nvPr/>
                </p:nvSpPr>
                <p:spPr bwMode="auto">
                  <a:xfrm>
                    <a:off x="3842" y="2469"/>
                    <a:ext cx="37" cy="48"/>
                  </a:xfrm>
                  <a:custGeom>
                    <a:avLst/>
                    <a:gdLst>
                      <a:gd name="T0" fmla="*/ 26 w 37"/>
                      <a:gd name="T1" fmla="*/ 0 h 48"/>
                      <a:gd name="T2" fmla="*/ 26 w 37"/>
                      <a:gd name="T3" fmla="*/ 9 h 48"/>
                      <a:gd name="T4" fmla="*/ 25 w 37"/>
                      <a:gd name="T5" fmla="*/ 20 h 48"/>
                      <a:gd name="T6" fmla="*/ 22 w 37"/>
                      <a:gd name="T7" fmla="*/ 27 h 48"/>
                      <a:gd name="T8" fmla="*/ 18 w 37"/>
                      <a:gd name="T9" fmla="*/ 34 h 48"/>
                      <a:gd name="T10" fmla="*/ 12 w 37"/>
                      <a:gd name="T11" fmla="*/ 39 h 48"/>
                      <a:gd name="T12" fmla="*/ 7 w 37"/>
                      <a:gd name="T13" fmla="*/ 42 h 48"/>
                      <a:gd name="T14" fmla="*/ 0 w 37"/>
                      <a:gd name="T15" fmla="*/ 45 h 48"/>
                      <a:gd name="T16" fmla="*/ 6 w 37"/>
                      <a:gd name="T17" fmla="*/ 44 h 48"/>
                      <a:gd name="T18" fmla="*/ 10 w 37"/>
                      <a:gd name="T19" fmla="*/ 45 h 48"/>
                      <a:gd name="T20" fmla="*/ 13 w 37"/>
                      <a:gd name="T21" fmla="*/ 43 h 48"/>
                      <a:gd name="T22" fmla="*/ 17 w 37"/>
                      <a:gd name="T23" fmla="*/ 41 h 48"/>
                      <a:gd name="T24" fmla="*/ 25 w 37"/>
                      <a:gd name="T25" fmla="*/ 43 h 48"/>
                      <a:gd name="T26" fmla="*/ 30 w 37"/>
                      <a:gd name="T27" fmla="*/ 44 h 48"/>
                      <a:gd name="T28" fmla="*/ 36 w 37"/>
                      <a:gd name="T29" fmla="*/ 47 h 48"/>
                      <a:gd name="T30" fmla="*/ 33 w 37"/>
                      <a:gd name="T31" fmla="*/ 42 h 48"/>
                      <a:gd name="T32" fmla="*/ 29 w 37"/>
                      <a:gd name="T33" fmla="*/ 40 h 48"/>
                      <a:gd name="T34" fmla="*/ 26 w 37"/>
                      <a:gd name="T35" fmla="*/ 39 h 48"/>
                      <a:gd name="T36" fmla="*/ 22 w 37"/>
                      <a:gd name="T37" fmla="*/ 38 h 48"/>
                      <a:gd name="T38" fmla="*/ 21 w 37"/>
                      <a:gd name="T39" fmla="*/ 36 h 48"/>
                      <a:gd name="T40" fmla="*/ 22 w 37"/>
                      <a:gd name="T41" fmla="*/ 33 h 48"/>
                      <a:gd name="T42" fmla="*/ 25 w 37"/>
                      <a:gd name="T43" fmla="*/ 27 h 48"/>
                      <a:gd name="T44" fmla="*/ 27 w 37"/>
                      <a:gd name="T45" fmla="*/ 19 h 48"/>
                      <a:gd name="T46" fmla="*/ 27 w 37"/>
                      <a:gd name="T47" fmla="*/ 4 h 48"/>
                      <a:gd name="T48" fmla="*/ 26 w 37"/>
                      <a:gd name="T49" fmla="*/ 0 h 4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37" h="48">
                        <a:moveTo>
                          <a:pt x="26" y="0"/>
                        </a:moveTo>
                        <a:lnTo>
                          <a:pt x="26" y="9"/>
                        </a:lnTo>
                        <a:lnTo>
                          <a:pt x="25" y="20"/>
                        </a:lnTo>
                        <a:lnTo>
                          <a:pt x="22" y="27"/>
                        </a:lnTo>
                        <a:lnTo>
                          <a:pt x="18" y="34"/>
                        </a:lnTo>
                        <a:lnTo>
                          <a:pt x="12" y="39"/>
                        </a:lnTo>
                        <a:lnTo>
                          <a:pt x="7" y="42"/>
                        </a:lnTo>
                        <a:lnTo>
                          <a:pt x="0" y="45"/>
                        </a:lnTo>
                        <a:lnTo>
                          <a:pt x="6" y="44"/>
                        </a:lnTo>
                        <a:lnTo>
                          <a:pt x="10" y="45"/>
                        </a:lnTo>
                        <a:lnTo>
                          <a:pt x="13" y="43"/>
                        </a:lnTo>
                        <a:lnTo>
                          <a:pt x="17" y="41"/>
                        </a:lnTo>
                        <a:lnTo>
                          <a:pt x="25" y="43"/>
                        </a:lnTo>
                        <a:lnTo>
                          <a:pt x="30" y="44"/>
                        </a:lnTo>
                        <a:lnTo>
                          <a:pt x="36" y="47"/>
                        </a:lnTo>
                        <a:lnTo>
                          <a:pt x="33" y="42"/>
                        </a:lnTo>
                        <a:lnTo>
                          <a:pt x="29" y="40"/>
                        </a:lnTo>
                        <a:lnTo>
                          <a:pt x="26" y="39"/>
                        </a:lnTo>
                        <a:lnTo>
                          <a:pt x="22" y="38"/>
                        </a:lnTo>
                        <a:lnTo>
                          <a:pt x="21" y="36"/>
                        </a:lnTo>
                        <a:lnTo>
                          <a:pt x="22" y="33"/>
                        </a:lnTo>
                        <a:lnTo>
                          <a:pt x="25" y="27"/>
                        </a:lnTo>
                        <a:lnTo>
                          <a:pt x="27" y="19"/>
                        </a:lnTo>
                        <a:lnTo>
                          <a:pt x="27" y="4"/>
                        </a:lnTo>
                        <a:lnTo>
                          <a:pt x="26" y="0"/>
                        </a:lnTo>
                      </a:path>
                    </a:pathLst>
                  </a:custGeom>
                  <a:solidFill>
                    <a:srgbClr val="804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89" name="Freeform 877"/>
                  <p:cNvSpPr>
                    <a:spLocks/>
                  </p:cNvSpPr>
                  <p:nvPr/>
                </p:nvSpPr>
                <p:spPr bwMode="auto">
                  <a:xfrm>
                    <a:off x="3781" y="2447"/>
                    <a:ext cx="32" cy="43"/>
                  </a:xfrm>
                  <a:custGeom>
                    <a:avLst/>
                    <a:gdLst>
                      <a:gd name="T0" fmla="*/ 0 w 32"/>
                      <a:gd name="T1" fmla="*/ 4 h 43"/>
                      <a:gd name="T2" fmla="*/ 6 w 32"/>
                      <a:gd name="T3" fmla="*/ 1 h 43"/>
                      <a:gd name="T4" fmla="*/ 9 w 32"/>
                      <a:gd name="T5" fmla="*/ 1 h 43"/>
                      <a:gd name="T6" fmla="*/ 13 w 32"/>
                      <a:gd name="T7" fmla="*/ 0 h 43"/>
                      <a:gd name="T8" fmla="*/ 16 w 32"/>
                      <a:gd name="T9" fmla="*/ 0 h 43"/>
                      <a:gd name="T10" fmla="*/ 16 w 32"/>
                      <a:gd name="T11" fmla="*/ 2 h 43"/>
                      <a:gd name="T12" fmla="*/ 18 w 32"/>
                      <a:gd name="T13" fmla="*/ 6 h 43"/>
                      <a:gd name="T14" fmla="*/ 18 w 32"/>
                      <a:gd name="T15" fmla="*/ 11 h 43"/>
                      <a:gd name="T16" fmla="*/ 18 w 32"/>
                      <a:gd name="T17" fmla="*/ 18 h 43"/>
                      <a:gd name="T18" fmla="*/ 18 w 32"/>
                      <a:gd name="T19" fmla="*/ 23 h 43"/>
                      <a:gd name="T20" fmla="*/ 18 w 32"/>
                      <a:gd name="T21" fmla="*/ 27 h 43"/>
                      <a:gd name="T22" fmla="*/ 19 w 32"/>
                      <a:gd name="T23" fmla="*/ 29 h 43"/>
                      <a:gd name="T24" fmla="*/ 19 w 32"/>
                      <a:gd name="T25" fmla="*/ 30 h 43"/>
                      <a:gd name="T26" fmla="*/ 21 w 32"/>
                      <a:gd name="T27" fmla="*/ 32 h 43"/>
                      <a:gd name="T28" fmla="*/ 25 w 32"/>
                      <a:gd name="T29" fmla="*/ 33 h 43"/>
                      <a:gd name="T30" fmla="*/ 27 w 32"/>
                      <a:gd name="T31" fmla="*/ 32 h 43"/>
                      <a:gd name="T32" fmla="*/ 31 w 32"/>
                      <a:gd name="T33" fmla="*/ 34 h 43"/>
                      <a:gd name="T34" fmla="*/ 29 w 32"/>
                      <a:gd name="T35" fmla="*/ 37 h 43"/>
                      <a:gd name="T36" fmla="*/ 29 w 32"/>
                      <a:gd name="T37" fmla="*/ 41 h 43"/>
                      <a:gd name="T38" fmla="*/ 27 w 32"/>
                      <a:gd name="T39" fmla="*/ 42 h 43"/>
                      <a:gd name="T40" fmla="*/ 25 w 32"/>
                      <a:gd name="T41" fmla="*/ 41 h 43"/>
                      <a:gd name="T42" fmla="*/ 23 w 32"/>
                      <a:gd name="T43" fmla="*/ 35 h 43"/>
                      <a:gd name="T44" fmla="*/ 22 w 32"/>
                      <a:gd name="T45" fmla="*/ 33 h 43"/>
                      <a:gd name="T46" fmla="*/ 20 w 32"/>
                      <a:gd name="T47" fmla="*/ 33 h 43"/>
                      <a:gd name="T48" fmla="*/ 18 w 32"/>
                      <a:gd name="T49" fmla="*/ 31 h 43"/>
                      <a:gd name="T50" fmla="*/ 17 w 32"/>
                      <a:gd name="T51" fmla="*/ 27 h 43"/>
                      <a:gd name="T52" fmla="*/ 17 w 32"/>
                      <a:gd name="T53" fmla="*/ 18 h 43"/>
                      <a:gd name="T54" fmla="*/ 17 w 32"/>
                      <a:gd name="T55" fmla="*/ 11 h 43"/>
                      <a:gd name="T56" fmla="*/ 16 w 32"/>
                      <a:gd name="T57" fmla="*/ 6 h 43"/>
                      <a:gd name="T58" fmla="*/ 10 w 32"/>
                      <a:gd name="T59" fmla="*/ 4 h 43"/>
                      <a:gd name="T60" fmla="*/ 3 w 32"/>
                      <a:gd name="T61" fmla="*/ 4 h 43"/>
                      <a:gd name="T62" fmla="*/ 0 w 32"/>
                      <a:gd name="T63" fmla="*/ 4 h 4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</a:cxnLst>
                    <a:rect l="0" t="0" r="r" b="b"/>
                    <a:pathLst>
                      <a:path w="32" h="43">
                        <a:moveTo>
                          <a:pt x="0" y="4"/>
                        </a:moveTo>
                        <a:lnTo>
                          <a:pt x="6" y="1"/>
                        </a:lnTo>
                        <a:lnTo>
                          <a:pt x="9" y="1"/>
                        </a:lnTo>
                        <a:lnTo>
                          <a:pt x="13" y="0"/>
                        </a:lnTo>
                        <a:lnTo>
                          <a:pt x="16" y="0"/>
                        </a:lnTo>
                        <a:lnTo>
                          <a:pt x="16" y="2"/>
                        </a:lnTo>
                        <a:lnTo>
                          <a:pt x="18" y="6"/>
                        </a:lnTo>
                        <a:lnTo>
                          <a:pt x="18" y="11"/>
                        </a:lnTo>
                        <a:lnTo>
                          <a:pt x="18" y="18"/>
                        </a:lnTo>
                        <a:lnTo>
                          <a:pt x="18" y="23"/>
                        </a:lnTo>
                        <a:lnTo>
                          <a:pt x="18" y="27"/>
                        </a:lnTo>
                        <a:lnTo>
                          <a:pt x="19" y="29"/>
                        </a:lnTo>
                        <a:lnTo>
                          <a:pt x="19" y="30"/>
                        </a:lnTo>
                        <a:lnTo>
                          <a:pt x="21" y="32"/>
                        </a:lnTo>
                        <a:lnTo>
                          <a:pt x="25" y="33"/>
                        </a:lnTo>
                        <a:lnTo>
                          <a:pt x="27" y="32"/>
                        </a:lnTo>
                        <a:lnTo>
                          <a:pt x="31" y="34"/>
                        </a:lnTo>
                        <a:lnTo>
                          <a:pt x="29" y="37"/>
                        </a:lnTo>
                        <a:lnTo>
                          <a:pt x="29" y="41"/>
                        </a:lnTo>
                        <a:lnTo>
                          <a:pt x="27" y="42"/>
                        </a:lnTo>
                        <a:lnTo>
                          <a:pt x="25" y="41"/>
                        </a:lnTo>
                        <a:lnTo>
                          <a:pt x="23" y="35"/>
                        </a:lnTo>
                        <a:lnTo>
                          <a:pt x="22" y="33"/>
                        </a:lnTo>
                        <a:lnTo>
                          <a:pt x="20" y="33"/>
                        </a:lnTo>
                        <a:lnTo>
                          <a:pt x="18" y="31"/>
                        </a:lnTo>
                        <a:lnTo>
                          <a:pt x="17" y="27"/>
                        </a:lnTo>
                        <a:lnTo>
                          <a:pt x="17" y="18"/>
                        </a:lnTo>
                        <a:lnTo>
                          <a:pt x="17" y="11"/>
                        </a:lnTo>
                        <a:lnTo>
                          <a:pt x="16" y="6"/>
                        </a:lnTo>
                        <a:lnTo>
                          <a:pt x="10" y="4"/>
                        </a:lnTo>
                        <a:lnTo>
                          <a:pt x="3" y="4"/>
                        </a:lnTo>
                        <a:lnTo>
                          <a:pt x="0" y="4"/>
                        </a:lnTo>
                      </a:path>
                    </a:pathLst>
                  </a:custGeom>
                  <a:solidFill>
                    <a:srgbClr val="804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90" name="Freeform 878"/>
                  <p:cNvSpPr>
                    <a:spLocks/>
                  </p:cNvSpPr>
                  <p:nvPr/>
                </p:nvSpPr>
                <p:spPr bwMode="auto">
                  <a:xfrm>
                    <a:off x="3814" y="2474"/>
                    <a:ext cx="8" cy="3"/>
                  </a:xfrm>
                  <a:custGeom>
                    <a:avLst/>
                    <a:gdLst>
                      <a:gd name="T0" fmla="*/ 1 w 8"/>
                      <a:gd name="T1" fmla="*/ 2 h 3"/>
                      <a:gd name="T2" fmla="*/ 0 w 8"/>
                      <a:gd name="T3" fmla="*/ 2 h 3"/>
                      <a:gd name="T4" fmla="*/ 1 w 8"/>
                      <a:gd name="T5" fmla="*/ 1 h 3"/>
                      <a:gd name="T6" fmla="*/ 4 w 8"/>
                      <a:gd name="T7" fmla="*/ 0 h 3"/>
                      <a:gd name="T8" fmla="*/ 7 w 8"/>
                      <a:gd name="T9" fmla="*/ 0 h 3"/>
                      <a:gd name="T10" fmla="*/ 7 w 8"/>
                      <a:gd name="T11" fmla="*/ 1 h 3"/>
                      <a:gd name="T12" fmla="*/ 4 w 8"/>
                      <a:gd name="T13" fmla="*/ 1 h 3"/>
                      <a:gd name="T14" fmla="*/ 1 w 8"/>
                      <a:gd name="T15" fmla="*/ 2 h 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8" h="3">
                        <a:moveTo>
                          <a:pt x="1" y="2"/>
                        </a:moveTo>
                        <a:lnTo>
                          <a:pt x="0" y="2"/>
                        </a:lnTo>
                        <a:lnTo>
                          <a:pt x="1" y="1"/>
                        </a:lnTo>
                        <a:lnTo>
                          <a:pt x="4" y="0"/>
                        </a:lnTo>
                        <a:lnTo>
                          <a:pt x="7" y="0"/>
                        </a:lnTo>
                        <a:lnTo>
                          <a:pt x="7" y="1"/>
                        </a:lnTo>
                        <a:lnTo>
                          <a:pt x="4" y="1"/>
                        </a:lnTo>
                        <a:lnTo>
                          <a:pt x="1" y="2"/>
                        </a:lnTo>
                      </a:path>
                    </a:pathLst>
                  </a:custGeom>
                  <a:solidFill>
                    <a:srgbClr val="804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91" name="Freeform 879"/>
                  <p:cNvSpPr>
                    <a:spLocks/>
                  </p:cNvSpPr>
                  <p:nvPr/>
                </p:nvSpPr>
                <p:spPr bwMode="auto">
                  <a:xfrm>
                    <a:off x="3790" y="2456"/>
                    <a:ext cx="10" cy="8"/>
                  </a:xfrm>
                  <a:custGeom>
                    <a:avLst/>
                    <a:gdLst>
                      <a:gd name="T0" fmla="*/ 0 w 10"/>
                      <a:gd name="T1" fmla="*/ 4 h 8"/>
                      <a:gd name="T2" fmla="*/ 2 w 10"/>
                      <a:gd name="T3" fmla="*/ 2 h 8"/>
                      <a:gd name="T4" fmla="*/ 0 w 10"/>
                      <a:gd name="T5" fmla="*/ 2 h 8"/>
                      <a:gd name="T6" fmla="*/ 2 w 10"/>
                      <a:gd name="T7" fmla="*/ 1 h 8"/>
                      <a:gd name="T8" fmla="*/ 2 w 10"/>
                      <a:gd name="T9" fmla="*/ 0 h 8"/>
                      <a:gd name="T10" fmla="*/ 7 w 10"/>
                      <a:gd name="T11" fmla="*/ 0 h 8"/>
                      <a:gd name="T12" fmla="*/ 8 w 10"/>
                      <a:gd name="T13" fmla="*/ 1 h 8"/>
                      <a:gd name="T14" fmla="*/ 9 w 10"/>
                      <a:gd name="T15" fmla="*/ 2 h 8"/>
                      <a:gd name="T16" fmla="*/ 8 w 10"/>
                      <a:gd name="T17" fmla="*/ 3 h 8"/>
                      <a:gd name="T18" fmla="*/ 5 w 10"/>
                      <a:gd name="T19" fmla="*/ 5 h 8"/>
                      <a:gd name="T20" fmla="*/ 4 w 10"/>
                      <a:gd name="T21" fmla="*/ 7 h 8"/>
                      <a:gd name="T22" fmla="*/ 4 w 10"/>
                      <a:gd name="T23" fmla="*/ 4 h 8"/>
                      <a:gd name="T24" fmla="*/ 0 w 10"/>
                      <a:gd name="T25" fmla="*/ 4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10" h="8">
                        <a:moveTo>
                          <a:pt x="0" y="4"/>
                        </a:moveTo>
                        <a:lnTo>
                          <a:pt x="2" y="2"/>
                        </a:lnTo>
                        <a:lnTo>
                          <a:pt x="0" y="2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7" y="0"/>
                        </a:lnTo>
                        <a:lnTo>
                          <a:pt x="8" y="1"/>
                        </a:lnTo>
                        <a:lnTo>
                          <a:pt x="9" y="2"/>
                        </a:lnTo>
                        <a:lnTo>
                          <a:pt x="8" y="3"/>
                        </a:lnTo>
                        <a:lnTo>
                          <a:pt x="5" y="5"/>
                        </a:lnTo>
                        <a:lnTo>
                          <a:pt x="4" y="7"/>
                        </a:lnTo>
                        <a:lnTo>
                          <a:pt x="4" y="4"/>
                        </a:lnTo>
                        <a:lnTo>
                          <a:pt x="0" y="4"/>
                        </a:lnTo>
                      </a:path>
                    </a:pathLst>
                  </a:custGeom>
                  <a:solidFill>
                    <a:srgbClr val="804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92" name="Freeform 880"/>
                  <p:cNvSpPr>
                    <a:spLocks/>
                  </p:cNvSpPr>
                  <p:nvPr/>
                </p:nvSpPr>
                <p:spPr bwMode="auto">
                  <a:xfrm>
                    <a:off x="3814" y="2443"/>
                    <a:ext cx="12" cy="7"/>
                  </a:xfrm>
                  <a:custGeom>
                    <a:avLst/>
                    <a:gdLst>
                      <a:gd name="T0" fmla="*/ 0 w 12"/>
                      <a:gd name="T1" fmla="*/ 6 h 7"/>
                      <a:gd name="T2" fmla="*/ 1 w 12"/>
                      <a:gd name="T3" fmla="*/ 3 h 7"/>
                      <a:gd name="T4" fmla="*/ 0 w 12"/>
                      <a:gd name="T5" fmla="*/ 3 h 7"/>
                      <a:gd name="T6" fmla="*/ 2 w 12"/>
                      <a:gd name="T7" fmla="*/ 2 h 7"/>
                      <a:gd name="T8" fmla="*/ 5 w 12"/>
                      <a:gd name="T9" fmla="*/ 0 h 7"/>
                      <a:gd name="T10" fmla="*/ 8 w 12"/>
                      <a:gd name="T11" fmla="*/ 0 h 7"/>
                      <a:gd name="T12" fmla="*/ 11 w 12"/>
                      <a:gd name="T13" fmla="*/ 0 h 7"/>
                      <a:gd name="T14" fmla="*/ 9 w 12"/>
                      <a:gd name="T15" fmla="*/ 1 h 7"/>
                      <a:gd name="T16" fmla="*/ 10 w 12"/>
                      <a:gd name="T17" fmla="*/ 2 h 7"/>
                      <a:gd name="T18" fmla="*/ 8 w 12"/>
                      <a:gd name="T19" fmla="*/ 3 h 7"/>
                      <a:gd name="T20" fmla="*/ 5 w 12"/>
                      <a:gd name="T21" fmla="*/ 4 h 7"/>
                      <a:gd name="T22" fmla="*/ 4 w 12"/>
                      <a:gd name="T23" fmla="*/ 5 h 7"/>
                      <a:gd name="T24" fmla="*/ 0 w 12"/>
                      <a:gd name="T25" fmla="*/ 6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12" h="7">
                        <a:moveTo>
                          <a:pt x="0" y="6"/>
                        </a:moveTo>
                        <a:lnTo>
                          <a:pt x="1" y="3"/>
                        </a:lnTo>
                        <a:lnTo>
                          <a:pt x="0" y="3"/>
                        </a:lnTo>
                        <a:lnTo>
                          <a:pt x="2" y="2"/>
                        </a:lnTo>
                        <a:lnTo>
                          <a:pt x="5" y="0"/>
                        </a:lnTo>
                        <a:lnTo>
                          <a:pt x="8" y="0"/>
                        </a:lnTo>
                        <a:lnTo>
                          <a:pt x="11" y="0"/>
                        </a:lnTo>
                        <a:lnTo>
                          <a:pt x="9" y="1"/>
                        </a:lnTo>
                        <a:lnTo>
                          <a:pt x="10" y="2"/>
                        </a:lnTo>
                        <a:lnTo>
                          <a:pt x="8" y="3"/>
                        </a:lnTo>
                        <a:lnTo>
                          <a:pt x="5" y="4"/>
                        </a:lnTo>
                        <a:lnTo>
                          <a:pt x="4" y="5"/>
                        </a:lnTo>
                        <a:lnTo>
                          <a:pt x="0" y="6"/>
                        </a:lnTo>
                      </a:path>
                    </a:pathLst>
                  </a:custGeom>
                  <a:solidFill>
                    <a:srgbClr val="804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93" name="Freeform 881"/>
                  <p:cNvSpPr>
                    <a:spLocks/>
                  </p:cNvSpPr>
                  <p:nvPr/>
                </p:nvSpPr>
                <p:spPr bwMode="auto">
                  <a:xfrm>
                    <a:off x="3809" y="2435"/>
                    <a:ext cx="17" cy="7"/>
                  </a:xfrm>
                  <a:custGeom>
                    <a:avLst/>
                    <a:gdLst>
                      <a:gd name="T0" fmla="*/ 0 w 17"/>
                      <a:gd name="T1" fmla="*/ 4 h 7"/>
                      <a:gd name="T2" fmla="*/ 0 w 17"/>
                      <a:gd name="T3" fmla="*/ 6 h 7"/>
                      <a:gd name="T4" fmla="*/ 2 w 17"/>
                      <a:gd name="T5" fmla="*/ 6 h 7"/>
                      <a:gd name="T6" fmla="*/ 4 w 17"/>
                      <a:gd name="T7" fmla="*/ 4 h 7"/>
                      <a:gd name="T8" fmla="*/ 6 w 17"/>
                      <a:gd name="T9" fmla="*/ 3 h 7"/>
                      <a:gd name="T10" fmla="*/ 9 w 17"/>
                      <a:gd name="T11" fmla="*/ 1 h 7"/>
                      <a:gd name="T12" fmla="*/ 16 w 17"/>
                      <a:gd name="T13" fmla="*/ 1 h 7"/>
                      <a:gd name="T14" fmla="*/ 9 w 17"/>
                      <a:gd name="T15" fmla="*/ 0 h 7"/>
                      <a:gd name="T16" fmla="*/ 7 w 17"/>
                      <a:gd name="T17" fmla="*/ 0 h 7"/>
                      <a:gd name="T18" fmla="*/ 3 w 17"/>
                      <a:gd name="T19" fmla="*/ 2 h 7"/>
                      <a:gd name="T20" fmla="*/ 0 w 17"/>
                      <a:gd name="T21" fmla="*/ 4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17" h="7">
                        <a:moveTo>
                          <a:pt x="0" y="4"/>
                        </a:moveTo>
                        <a:lnTo>
                          <a:pt x="0" y="6"/>
                        </a:lnTo>
                        <a:lnTo>
                          <a:pt x="2" y="6"/>
                        </a:lnTo>
                        <a:lnTo>
                          <a:pt x="4" y="4"/>
                        </a:lnTo>
                        <a:lnTo>
                          <a:pt x="6" y="3"/>
                        </a:lnTo>
                        <a:lnTo>
                          <a:pt x="9" y="1"/>
                        </a:lnTo>
                        <a:lnTo>
                          <a:pt x="16" y="1"/>
                        </a:lnTo>
                        <a:lnTo>
                          <a:pt x="9" y="0"/>
                        </a:lnTo>
                        <a:lnTo>
                          <a:pt x="7" y="0"/>
                        </a:lnTo>
                        <a:lnTo>
                          <a:pt x="3" y="2"/>
                        </a:lnTo>
                        <a:lnTo>
                          <a:pt x="0" y="4"/>
                        </a:lnTo>
                      </a:path>
                    </a:pathLst>
                  </a:custGeom>
                  <a:solidFill>
                    <a:srgbClr val="804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94" name="Freeform 882"/>
                  <p:cNvSpPr>
                    <a:spLocks/>
                  </p:cNvSpPr>
                  <p:nvPr/>
                </p:nvSpPr>
                <p:spPr bwMode="auto">
                  <a:xfrm>
                    <a:off x="3875" y="2447"/>
                    <a:ext cx="12" cy="7"/>
                  </a:xfrm>
                  <a:custGeom>
                    <a:avLst/>
                    <a:gdLst>
                      <a:gd name="T0" fmla="*/ 7 w 12"/>
                      <a:gd name="T1" fmla="*/ 0 h 7"/>
                      <a:gd name="T2" fmla="*/ 5 w 12"/>
                      <a:gd name="T3" fmla="*/ 2 h 7"/>
                      <a:gd name="T4" fmla="*/ 3 w 12"/>
                      <a:gd name="T5" fmla="*/ 4 h 7"/>
                      <a:gd name="T6" fmla="*/ 0 w 12"/>
                      <a:gd name="T7" fmla="*/ 4 h 7"/>
                      <a:gd name="T8" fmla="*/ 4 w 12"/>
                      <a:gd name="T9" fmla="*/ 6 h 7"/>
                      <a:gd name="T10" fmla="*/ 10 w 12"/>
                      <a:gd name="T11" fmla="*/ 6 h 7"/>
                      <a:gd name="T12" fmla="*/ 11 w 12"/>
                      <a:gd name="T13" fmla="*/ 6 h 7"/>
                      <a:gd name="T14" fmla="*/ 7 w 12"/>
                      <a:gd name="T15" fmla="*/ 0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12" h="7">
                        <a:moveTo>
                          <a:pt x="7" y="0"/>
                        </a:moveTo>
                        <a:lnTo>
                          <a:pt x="5" y="2"/>
                        </a:lnTo>
                        <a:lnTo>
                          <a:pt x="3" y="4"/>
                        </a:lnTo>
                        <a:lnTo>
                          <a:pt x="0" y="4"/>
                        </a:lnTo>
                        <a:lnTo>
                          <a:pt x="4" y="6"/>
                        </a:lnTo>
                        <a:lnTo>
                          <a:pt x="10" y="6"/>
                        </a:lnTo>
                        <a:lnTo>
                          <a:pt x="11" y="6"/>
                        </a:lnTo>
                        <a:lnTo>
                          <a:pt x="7" y="0"/>
                        </a:lnTo>
                      </a:path>
                    </a:pathLst>
                  </a:custGeom>
                  <a:solidFill>
                    <a:srgbClr val="804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95" name="Freeform 883"/>
                  <p:cNvSpPr>
                    <a:spLocks/>
                  </p:cNvSpPr>
                  <p:nvPr/>
                </p:nvSpPr>
                <p:spPr bwMode="auto">
                  <a:xfrm>
                    <a:off x="3872" y="2429"/>
                    <a:ext cx="6" cy="13"/>
                  </a:xfrm>
                  <a:custGeom>
                    <a:avLst/>
                    <a:gdLst>
                      <a:gd name="T0" fmla="*/ 5 w 6"/>
                      <a:gd name="T1" fmla="*/ 0 h 13"/>
                      <a:gd name="T2" fmla="*/ 3 w 6"/>
                      <a:gd name="T3" fmla="*/ 0 h 13"/>
                      <a:gd name="T4" fmla="*/ 0 w 6"/>
                      <a:gd name="T5" fmla="*/ 2 h 13"/>
                      <a:gd name="T6" fmla="*/ 0 w 6"/>
                      <a:gd name="T7" fmla="*/ 4 h 13"/>
                      <a:gd name="T8" fmla="*/ 0 w 6"/>
                      <a:gd name="T9" fmla="*/ 6 h 13"/>
                      <a:gd name="T10" fmla="*/ 2 w 6"/>
                      <a:gd name="T11" fmla="*/ 7 h 13"/>
                      <a:gd name="T12" fmla="*/ 4 w 6"/>
                      <a:gd name="T13" fmla="*/ 10 h 13"/>
                      <a:gd name="T14" fmla="*/ 3 w 6"/>
                      <a:gd name="T15" fmla="*/ 12 h 13"/>
                      <a:gd name="T16" fmla="*/ 5 w 6"/>
                      <a:gd name="T17" fmla="*/ 11 h 13"/>
                      <a:gd name="T18" fmla="*/ 5 w 6"/>
                      <a:gd name="T19" fmla="*/ 7 h 13"/>
                      <a:gd name="T20" fmla="*/ 4 w 6"/>
                      <a:gd name="T21" fmla="*/ 5 h 13"/>
                      <a:gd name="T22" fmla="*/ 1 w 6"/>
                      <a:gd name="T23" fmla="*/ 5 h 13"/>
                      <a:gd name="T24" fmla="*/ 1 w 6"/>
                      <a:gd name="T25" fmla="*/ 4 h 13"/>
                      <a:gd name="T26" fmla="*/ 2 w 6"/>
                      <a:gd name="T27" fmla="*/ 1 h 13"/>
                      <a:gd name="T28" fmla="*/ 5 w 6"/>
                      <a:gd name="T29" fmla="*/ 0 h 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6" h="13">
                        <a:moveTo>
                          <a:pt x="5" y="0"/>
                        </a:moveTo>
                        <a:lnTo>
                          <a:pt x="3" y="0"/>
                        </a:lnTo>
                        <a:lnTo>
                          <a:pt x="0" y="2"/>
                        </a:lnTo>
                        <a:lnTo>
                          <a:pt x="0" y="4"/>
                        </a:lnTo>
                        <a:lnTo>
                          <a:pt x="0" y="6"/>
                        </a:lnTo>
                        <a:lnTo>
                          <a:pt x="2" y="7"/>
                        </a:lnTo>
                        <a:lnTo>
                          <a:pt x="4" y="10"/>
                        </a:lnTo>
                        <a:lnTo>
                          <a:pt x="3" y="12"/>
                        </a:lnTo>
                        <a:lnTo>
                          <a:pt x="5" y="11"/>
                        </a:lnTo>
                        <a:lnTo>
                          <a:pt x="5" y="7"/>
                        </a:lnTo>
                        <a:lnTo>
                          <a:pt x="4" y="5"/>
                        </a:lnTo>
                        <a:lnTo>
                          <a:pt x="1" y="5"/>
                        </a:lnTo>
                        <a:lnTo>
                          <a:pt x="1" y="4"/>
                        </a:lnTo>
                        <a:lnTo>
                          <a:pt x="2" y="1"/>
                        </a:lnTo>
                        <a:lnTo>
                          <a:pt x="5" y="0"/>
                        </a:lnTo>
                      </a:path>
                    </a:pathLst>
                  </a:custGeom>
                  <a:solidFill>
                    <a:srgbClr val="804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67796" name="Freeform 884"/>
                  <p:cNvSpPr>
                    <a:spLocks/>
                  </p:cNvSpPr>
                  <p:nvPr/>
                </p:nvSpPr>
                <p:spPr bwMode="auto">
                  <a:xfrm>
                    <a:off x="3890" y="2471"/>
                    <a:ext cx="3" cy="21"/>
                  </a:xfrm>
                  <a:custGeom>
                    <a:avLst/>
                    <a:gdLst>
                      <a:gd name="T0" fmla="*/ 0 w 3"/>
                      <a:gd name="T1" fmla="*/ 0 h 21"/>
                      <a:gd name="T2" fmla="*/ 1 w 3"/>
                      <a:gd name="T3" fmla="*/ 6 h 21"/>
                      <a:gd name="T4" fmla="*/ 1 w 3"/>
                      <a:gd name="T5" fmla="*/ 12 h 21"/>
                      <a:gd name="T6" fmla="*/ 2 w 3"/>
                      <a:gd name="T7" fmla="*/ 20 h 21"/>
                      <a:gd name="T8" fmla="*/ 2 w 3"/>
                      <a:gd name="T9" fmla="*/ 10 h 21"/>
                      <a:gd name="T10" fmla="*/ 1 w 3"/>
                      <a:gd name="T11" fmla="*/ 4 h 21"/>
                      <a:gd name="T12" fmla="*/ 0 w 3"/>
                      <a:gd name="T13" fmla="*/ 0 h 2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3" h="21">
                        <a:moveTo>
                          <a:pt x="0" y="0"/>
                        </a:moveTo>
                        <a:lnTo>
                          <a:pt x="1" y="6"/>
                        </a:lnTo>
                        <a:lnTo>
                          <a:pt x="1" y="12"/>
                        </a:lnTo>
                        <a:lnTo>
                          <a:pt x="2" y="20"/>
                        </a:lnTo>
                        <a:lnTo>
                          <a:pt x="2" y="10"/>
                        </a:lnTo>
                        <a:lnTo>
                          <a:pt x="1" y="4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804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</p:grpSp>
            <p:grpSp>
              <p:nvGrpSpPr>
                <p:cNvPr id="167797" name="Group 885"/>
                <p:cNvGrpSpPr>
                  <a:grpSpLocks/>
                </p:cNvGrpSpPr>
                <p:nvPr/>
              </p:nvGrpSpPr>
              <p:grpSpPr bwMode="auto">
                <a:xfrm>
                  <a:off x="3210" y="2516"/>
                  <a:ext cx="351" cy="159"/>
                  <a:chOff x="3210" y="2516"/>
                  <a:chExt cx="351" cy="159"/>
                </a:xfrm>
              </p:grpSpPr>
              <p:grpSp>
                <p:nvGrpSpPr>
                  <p:cNvPr id="167798" name="Group 886"/>
                  <p:cNvGrpSpPr>
                    <a:grpSpLocks/>
                  </p:cNvGrpSpPr>
                  <p:nvPr/>
                </p:nvGrpSpPr>
                <p:grpSpPr bwMode="auto">
                  <a:xfrm>
                    <a:off x="3210" y="2516"/>
                    <a:ext cx="351" cy="159"/>
                    <a:chOff x="3210" y="2516"/>
                    <a:chExt cx="351" cy="159"/>
                  </a:xfrm>
                </p:grpSpPr>
                <p:sp>
                  <p:nvSpPr>
                    <p:cNvPr id="167799" name="Freeform 887"/>
                    <p:cNvSpPr>
                      <a:spLocks/>
                    </p:cNvSpPr>
                    <p:nvPr/>
                  </p:nvSpPr>
                  <p:spPr bwMode="auto">
                    <a:xfrm>
                      <a:off x="3210" y="2516"/>
                      <a:ext cx="351" cy="159"/>
                    </a:xfrm>
                    <a:custGeom>
                      <a:avLst/>
                      <a:gdLst>
                        <a:gd name="T0" fmla="*/ 347 w 351"/>
                        <a:gd name="T1" fmla="*/ 146 h 159"/>
                        <a:gd name="T2" fmla="*/ 336 w 351"/>
                        <a:gd name="T3" fmla="*/ 154 h 159"/>
                        <a:gd name="T4" fmla="*/ 265 w 351"/>
                        <a:gd name="T5" fmla="*/ 137 h 159"/>
                        <a:gd name="T6" fmla="*/ 231 w 351"/>
                        <a:gd name="T7" fmla="*/ 135 h 159"/>
                        <a:gd name="T8" fmla="*/ 206 w 351"/>
                        <a:gd name="T9" fmla="*/ 138 h 159"/>
                        <a:gd name="T10" fmla="*/ 178 w 351"/>
                        <a:gd name="T11" fmla="*/ 146 h 159"/>
                        <a:gd name="T12" fmla="*/ 189 w 351"/>
                        <a:gd name="T13" fmla="*/ 132 h 159"/>
                        <a:gd name="T14" fmla="*/ 211 w 351"/>
                        <a:gd name="T15" fmla="*/ 126 h 159"/>
                        <a:gd name="T16" fmla="*/ 243 w 351"/>
                        <a:gd name="T17" fmla="*/ 125 h 159"/>
                        <a:gd name="T18" fmla="*/ 238 w 351"/>
                        <a:gd name="T19" fmla="*/ 113 h 159"/>
                        <a:gd name="T20" fmla="*/ 220 w 351"/>
                        <a:gd name="T21" fmla="*/ 98 h 159"/>
                        <a:gd name="T22" fmla="*/ 205 w 351"/>
                        <a:gd name="T23" fmla="*/ 82 h 159"/>
                        <a:gd name="T24" fmla="*/ 197 w 351"/>
                        <a:gd name="T25" fmla="*/ 85 h 159"/>
                        <a:gd name="T26" fmla="*/ 195 w 351"/>
                        <a:gd name="T27" fmla="*/ 106 h 159"/>
                        <a:gd name="T28" fmla="*/ 187 w 351"/>
                        <a:gd name="T29" fmla="*/ 124 h 159"/>
                        <a:gd name="T30" fmla="*/ 179 w 351"/>
                        <a:gd name="T31" fmla="*/ 135 h 159"/>
                        <a:gd name="T32" fmla="*/ 158 w 351"/>
                        <a:gd name="T33" fmla="*/ 151 h 159"/>
                        <a:gd name="T34" fmla="*/ 130 w 351"/>
                        <a:gd name="T35" fmla="*/ 157 h 159"/>
                        <a:gd name="T36" fmla="*/ 106 w 351"/>
                        <a:gd name="T37" fmla="*/ 157 h 159"/>
                        <a:gd name="T38" fmla="*/ 78 w 351"/>
                        <a:gd name="T39" fmla="*/ 155 h 159"/>
                        <a:gd name="T40" fmla="*/ 50 w 351"/>
                        <a:gd name="T41" fmla="*/ 146 h 159"/>
                        <a:gd name="T42" fmla="*/ 25 w 351"/>
                        <a:gd name="T43" fmla="*/ 129 h 159"/>
                        <a:gd name="T44" fmla="*/ 11 w 351"/>
                        <a:gd name="T45" fmla="*/ 113 h 159"/>
                        <a:gd name="T46" fmla="*/ 2 w 351"/>
                        <a:gd name="T47" fmla="*/ 93 h 159"/>
                        <a:gd name="T48" fmla="*/ 0 w 351"/>
                        <a:gd name="T49" fmla="*/ 77 h 159"/>
                        <a:gd name="T50" fmla="*/ 1 w 351"/>
                        <a:gd name="T51" fmla="*/ 60 h 159"/>
                        <a:gd name="T52" fmla="*/ 4 w 351"/>
                        <a:gd name="T53" fmla="*/ 44 h 159"/>
                        <a:gd name="T54" fmla="*/ 14 w 351"/>
                        <a:gd name="T55" fmla="*/ 51 h 159"/>
                        <a:gd name="T56" fmla="*/ 11 w 351"/>
                        <a:gd name="T57" fmla="*/ 71 h 159"/>
                        <a:gd name="T58" fmla="*/ 12 w 351"/>
                        <a:gd name="T59" fmla="*/ 88 h 159"/>
                        <a:gd name="T60" fmla="*/ 20 w 351"/>
                        <a:gd name="T61" fmla="*/ 106 h 159"/>
                        <a:gd name="T62" fmla="*/ 37 w 351"/>
                        <a:gd name="T63" fmla="*/ 126 h 159"/>
                        <a:gd name="T64" fmla="*/ 61 w 351"/>
                        <a:gd name="T65" fmla="*/ 140 h 159"/>
                        <a:gd name="T66" fmla="*/ 85 w 351"/>
                        <a:gd name="T67" fmla="*/ 146 h 159"/>
                        <a:gd name="T68" fmla="*/ 112 w 351"/>
                        <a:gd name="T69" fmla="*/ 148 h 159"/>
                        <a:gd name="T70" fmla="*/ 144 w 351"/>
                        <a:gd name="T71" fmla="*/ 145 h 159"/>
                        <a:gd name="T72" fmla="*/ 163 w 351"/>
                        <a:gd name="T73" fmla="*/ 137 h 159"/>
                        <a:gd name="T74" fmla="*/ 176 w 351"/>
                        <a:gd name="T75" fmla="*/ 125 h 159"/>
                        <a:gd name="T76" fmla="*/ 186 w 351"/>
                        <a:gd name="T77" fmla="*/ 104 h 159"/>
                        <a:gd name="T78" fmla="*/ 186 w 351"/>
                        <a:gd name="T79" fmla="*/ 74 h 159"/>
                        <a:gd name="T80" fmla="*/ 180 w 351"/>
                        <a:gd name="T81" fmla="*/ 55 h 159"/>
                        <a:gd name="T82" fmla="*/ 166 w 351"/>
                        <a:gd name="T83" fmla="*/ 41 h 159"/>
                        <a:gd name="T84" fmla="*/ 147 w 351"/>
                        <a:gd name="T85" fmla="*/ 29 h 159"/>
                        <a:gd name="T86" fmla="*/ 126 w 351"/>
                        <a:gd name="T87" fmla="*/ 18 h 159"/>
                        <a:gd name="T88" fmla="*/ 94 w 351"/>
                        <a:gd name="T89" fmla="*/ 10 h 159"/>
                        <a:gd name="T90" fmla="*/ 68 w 351"/>
                        <a:gd name="T91" fmla="*/ 10 h 159"/>
                        <a:gd name="T92" fmla="*/ 44 w 351"/>
                        <a:gd name="T93" fmla="*/ 17 h 159"/>
                        <a:gd name="T94" fmla="*/ 27 w 351"/>
                        <a:gd name="T95" fmla="*/ 29 h 159"/>
                        <a:gd name="T96" fmla="*/ 15 w 351"/>
                        <a:gd name="T97" fmla="*/ 45 h 159"/>
                        <a:gd name="T98" fmla="*/ 8 w 351"/>
                        <a:gd name="T99" fmla="*/ 37 h 159"/>
                        <a:gd name="T100" fmla="*/ 21 w 351"/>
                        <a:gd name="T101" fmla="*/ 22 h 159"/>
                        <a:gd name="T102" fmla="*/ 36 w 351"/>
                        <a:gd name="T103" fmla="*/ 11 h 159"/>
                        <a:gd name="T104" fmla="*/ 60 w 351"/>
                        <a:gd name="T105" fmla="*/ 2 h 159"/>
                        <a:gd name="T106" fmla="*/ 89 w 351"/>
                        <a:gd name="T107" fmla="*/ 0 h 159"/>
                        <a:gd name="T108" fmla="*/ 115 w 351"/>
                        <a:gd name="T109" fmla="*/ 3 h 159"/>
                        <a:gd name="T110" fmla="*/ 144 w 351"/>
                        <a:gd name="T111" fmla="*/ 15 h 159"/>
                        <a:gd name="T112" fmla="*/ 167 w 351"/>
                        <a:gd name="T113" fmla="*/ 28 h 159"/>
                        <a:gd name="T114" fmla="*/ 188 w 351"/>
                        <a:gd name="T115" fmla="*/ 46 h 159"/>
                        <a:gd name="T116" fmla="*/ 202 w 351"/>
                        <a:gd name="T117" fmla="*/ 62 h 159"/>
                        <a:gd name="T118" fmla="*/ 218 w 351"/>
                        <a:gd name="T119" fmla="*/ 80 h 159"/>
                        <a:gd name="T120" fmla="*/ 241 w 351"/>
                        <a:gd name="T121" fmla="*/ 101 h 159"/>
                        <a:gd name="T122" fmla="*/ 268 w 351"/>
                        <a:gd name="T123" fmla="*/ 115 h 159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  <a:cxn ang="0">
                          <a:pos x="T118" y="T119"/>
                        </a:cxn>
                        <a:cxn ang="0">
                          <a:pos x="T120" y="T121"/>
                        </a:cxn>
                        <a:cxn ang="0">
                          <a:pos x="T122" y="T123"/>
                        </a:cxn>
                      </a:cxnLst>
                      <a:rect l="0" t="0" r="r" b="b"/>
                      <a:pathLst>
                        <a:path w="351" h="159">
                          <a:moveTo>
                            <a:pt x="350" y="137"/>
                          </a:moveTo>
                          <a:lnTo>
                            <a:pt x="347" y="146"/>
                          </a:lnTo>
                          <a:lnTo>
                            <a:pt x="341" y="152"/>
                          </a:lnTo>
                          <a:lnTo>
                            <a:pt x="336" y="154"/>
                          </a:lnTo>
                          <a:lnTo>
                            <a:pt x="323" y="154"/>
                          </a:lnTo>
                          <a:lnTo>
                            <a:pt x="265" y="137"/>
                          </a:lnTo>
                          <a:lnTo>
                            <a:pt x="244" y="135"/>
                          </a:lnTo>
                          <a:lnTo>
                            <a:pt x="231" y="135"/>
                          </a:lnTo>
                          <a:lnTo>
                            <a:pt x="219" y="136"/>
                          </a:lnTo>
                          <a:lnTo>
                            <a:pt x="206" y="138"/>
                          </a:lnTo>
                          <a:lnTo>
                            <a:pt x="192" y="142"/>
                          </a:lnTo>
                          <a:lnTo>
                            <a:pt x="178" y="146"/>
                          </a:lnTo>
                          <a:lnTo>
                            <a:pt x="179" y="135"/>
                          </a:lnTo>
                          <a:lnTo>
                            <a:pt x="189" y="132"/>
                          </a:lnTo>
                          <a:lnTo>
                            <a:pt x="199" y="129"/>
                          </a:lnTo>
                          <a:lnTo>
                            <a:pt x="211" y="126"/>
                          </a:lnTo>
                          <a:lnTo>
                            <a:pt x="225" y="125"/>
                          </a:lnTo>
                          <a:lnTo>
                            <a:pt x="243" y="125"/>
                          </a:lnTo>
                          <a:lnTo>
                            <a:pt x="246" y="117"/>
                          </a:lnTo>
                          <a:lnTo>
                            <a:pt x="238" y="113"/>
                          </a:lnTo>
                          <a:lnTo>
                            <a:pt x="230" y="106"/>
                          </a:lnTo>
                          <a:lnTo>
                            <a:pt x="220" y="98"/>
                          </a:lnTo>
                          <a:lnTo>
                            <a:pt x="212" y="90"/>
                          </a:lnTo>
                          <a:lnTo>
                            <a:pt x="205" y="82"/>
                          </a:lnTo>
                          <a:lnTo>
                            <a:pt x="195" y="72"/>
                          </a:lnTo>
                          <a:lnTo>
                            <a:pt x="197" y="85"/>
                          </a:lnTo>
                          <a:lnTo>
                            <a:pt x="197" y="93"/>
                          </a:lnTo>
                          <a:lnTo>
                            <a:pt x="195" y="106"/>
                          </a:lnTo>
                          <a:lnTo>
                            <a:pt x="192" y="116"/>
                          </a:lnTo>
                          <a:lnTo>
                            <a:pt x="187" y="124"/>
                          </a:lnTo>
                          <a:lnTo>
                            <a:pt x="182" y="132"/>
                          </a:lnTo>
                          <a:lnTo>
                            <a:pt x="179" y="135"/>
                          </a:lnTo>
                          <a:lnTo>
                            <a:pt x="178" y="146"/>
                          </a:lnTo>
                          <a:lnTo>
                            <a:pt x="158" y="151"/>
                          </a:lnTo>
                          <a:lnTo>
                            <a:pt x="145" y="154"/>
                          </a:lnTo>
                          <a:lnTo>
                            <a:pt x="130" y="157"/>
                          </a:lnTo>
                          <a:lnTo>
                            <a:pt x="116" y="158"/>
                          </a:lnTo>
                          <a:lnTo>
                            <a:pt x="106" y="157"/>
                          </a:lnTo>
                          <a:lnTo>
                            <a:pt x="93" y="157"/>
                          </a:lnTo>
                          <a:lnTo>
                            <a:pt x="78" y="155"/>
                          </a:lnTo>
                          <a:lnTo>
                            <a:pt x="65" y="152"/>
                          </a:lnTo>
                          <a:lnTo>
                            <a:pt x="50" y="146"/>
                          </a:lnTo>
                          <a:lnTo>
                            <a:pt x="37" y="139"/>
                          </a:lnTo>
                          <a:lnTo>
                            <a:pt x="25" y="129"/>
                          </a:lnTo>
                          <a:lnTo>
                            <a:pt x="18" y="122"/>
                          </a:lnTo>
                          <a:lnTo>
                            <a:pt x="11" y="113"/>
                          </a:lnTo>
                          <a:lnTo>
                            <a:pt x="6" y="103"/>
                          </a:lnTo>
                          <a:lnTo>
                            <a:pt x="2" y="93"/>
                          </a:lnTo>
                          <a:lnTo>
                            <a:pt x="1" y="85"/>
                          </a:lnTo>
                          <a:lnTo>
                            <a:pt x="0" y="77"/>
                          </a:lnTo>
                          <a:lnTo>
                            <a:pt x="0" y="69"/>
                          </a:lnTo>
                          <a:lnTo>
                            <a:pt x="1" y="60"/>
                          </a:lnTo>
                          <a:lnTo>
                            <a:pt x="3" y="51"/>
                          </a:lnTo>
                          <a:lnTo>
                            <a:pt x="4" y="44"/>
                          </a:lnTo>
                          <a:lnTo>
                            <a:pt x="15" y="45"/>
                          </a:lnTo>
                          <a:lnTo>
                            <a:pt x="14" y="51"/>
                          </a:lnTo>
                          <a:lnTo>
                            <a:pt x="12" y="61"/>
                          </a:lnTo>
                          <a:lnTo>
                            <a:pt x="11" y="71"/>
                          </a:lnTo>
                          <a:lnTo>
                            <a:pt x="11" y="78"/>
                          </a:lnTo>
                          <a:lnTo>
                            <a:pt x="12" y="88"/>
                          </a:lnTo>
                          <a:lnTo>
                            <a:pt x="14" y="96"/>
                          </a:lnTo>
                          <a:lnTo>
                            <a:pt x="20" y="106"/>
                          </a:lnTo>
                          <a:lnTo>
                            <a:pt x="27" y="117"/>
                          </a:lnTo>
                          <a:lnTo>
                            <a:pt x="37" y="126"/>
                          </a:lnTo>
                          <a:lnTo>
                            <a:pt x="48" y="134"/>
                          </a:lnTo>
                          <a:lnTo>
                            <a:pt x="61" y="140"/>
                          </a:lnTo>
                          <a:lnTo>
                            <a:pt x="73" y="144"/>
                          </a:lnTo>
                          <a:lnTo>
                            <a:pt x="85" y="146"/>
                          </a:lnTo>
                          <a:lnTo>
                            <a:pt x="98" y="147"/>
                          </a:lnTo>
                          <a:lnTo>
                            <a:pt x="112" y="148"/>
                          </a:lnTo>
                          <a:lnTo>
                            <a:pt x="127" y="147"/>
                          </a:lnTo>
                          <a:lnTo>
                            <a:pt x="144" y="145"/>
                          </a:lnTo>
                          <a:lnTo>
                            <a:pt x="154" y="141"/>
                          </a:lnTo>
                          <a:lnTo>
                            <a:pt x="163" y="137"/>
                          </a:lnTo>
                          <a:lnTo>
                            <a:pt x="170" y="132"/>
                          </a:lnTo>
                          <a:lnTo>
                            <a:pt x="176" y="125"/>
                          </a:lnTo>
                          <a:lnTo>
                            <a:pt x="182" y="115"/>
                          </a:lnTo>
                          <a:lnTo>
                            <a:pt x="186" y="104"/>
                          </a:lnTo>
                          <a:lnTo>
                            <a:pt x="187" y="91"/>
                          </a:lnTo>
                          <a:lnTo>
                            <a:pt x="186" y="74"/>
                          </a:lnTo>
                          <a:lnTo>
                            <a:pt x="183" y="64"/>
                          </a:lnTo>
                          <a:lnTo>
                            <a:pt x="180" y="55"/>
                          </a:lnTo>
                          <a:lnTo>
                            <a:pt x="174" y="48"/>
                          </a:lnTo>
                          <a:lnTo>
                            <a:pt x="166" y="41"/>
                          </a:lnTo>
                          <a:lnTo>
                            <a:pt x="157" y="35"/>
                          </a:lnTo>
                          <a:lnTo>
                            <a:pt x="147" y="29"/>
                          </a:lnTo>
                          <a:lnTo>
                            <a:pt x="138" y="24"/>
                          </a:lnTo>
                          <a:lnTo>
                            <a:pt x="126" y="18"/>
                          </a:lnTo>
                          <a:lnTo>
                            <a:pt x="112" y="13"/>
                          </a:lnTo>
                          <a:lnTo>
                            <a:pt x="94" y="10"/>
                          </a:lnTo>
                          <a:lnTo>
                            <a:pt x="80" y="10"/>
                          </a:lnTo>
                          <a:lnTo>
                            <a:pt x="68" y="10"/>
                          </a:lnTo>
                          <a:lnTo>
                            <a:pt x="55" y="13"/>
                          </a:lnTo>
                          <a:lnTo>
                            <a:pt x="44" y="17"/>
                          </a:lnTo>
                          <a:lnTo>
                            <a:pt x="37" y="22"/>
                          </a:lnTo>
                          <a:lnTo>
                            <a:pt x="27" y="29"/>
                          </a:lnTo>
                          <a:lnTo>
                            <a:pt x="20" y="38"/>
                          </a:lnTo>
                          <a:lnTo>
                            <a:pt x="15" y="45"/>
                          </a:lnTo>
                          <a:lnTo>
                            <a:pt x="4" y="44"/>
                          </a:lnTo>
                          <a:lnTo>
                            <a:pt x="8" y="37"/>
                          </a:lnTo>
                          <a:lnTo>
                            <a:pt x="14" y="29"/>
                          </a:lnTo>
                          <a:lnTo>
                            <a:pt x="21" y="22"/>
                          </a:lnTo>
                          <a:lnTo>
                            <a:pt x="27" y="16"/>
                          </a:lnTo>
                          <a:lnTo>
                            <a:pt x="36" y="11"/>
                          </a:lnTo>
                          <a:lnTo>
                            <a:pt x="46" y="6"/>
                          </a:lnTo>
                          <a:lnTo>
                            <a:pt x="60" y="2"/>
                          </a:lnTo>
                          <a:lnTo>
                            <a:pt x="75" y="1"/>
                          </a:lnTo>
                          <a:lnTo>
                            <a:pt x="89" y="0"/>
                          </a:lnTo>
                          <a:lnTo>
                            <a:pt x="101" y="1"/>
                          </a:lnTo>
                          <a:lnTo>
                            <a:pt x="115" y="3"/>
                          </a:lnTo>
                          <a:lnTo>
                            <a:pt x="130" y="8"/>
                          </a:lnTo>
                          <a:lnTo>
                            <a:pt x="144" y="15"/>
                          </a:lnTo>
                          <a:lnTo>
                            <a:pt x="155" y="21"/>
                          </a:lnTo>
                          <a:lnTo>
                            <a:pt x="167" y="28"/>
                          </a:lnTo>
                          <a:lnTo>
                            <a:pt x="180" y="38"/>
                          </a:lnTo>
                          <a:lnTo>
                            <a:pt x="188" y="46"/>
                          </a:lnTo>
                          <a:lnTo>
                            <a:pt x="194" y="53"/>
                          </a:lnTo>
                          <a:lnTo>
                            <a:pt x="202" y="62"/>
                          </a:lnTo>
                          <a:lnTo>
                            <a:pt x="208" y="70"/>
                          </a:lnTo>
                          <a:lnTo>
                            <a:pt x="218" y="80"/>
                          </a:lnTo>
                          <a:lnTo>
                            <a:pt x="230" y="91"/>
                          </a:lnTo>
                          <a:lnTo>
                            <a:pt x="241" y="101"/>
                          </a:lnTo>
                          <a:lnTo>
                            <a:pt x="253" y="109"/>
                          </a:lnTo>
                          <a:lnTo>
                            <a:pt x="268" y="115"/>
                          </a:lnTo>
                          <a:lnTo>
                            <a:pt x="350" y="137"/>
                          </a:lnTo>
                        </a:path>
                      </a:pathLst>
                    </a:custGeom>
                    <a:solidFill>
                      <a:srgbClr val="A0A0A0"/>
                    </a:solidFill>
                    <a:ln w="12700" cap="rnd" cmpd="sng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67800" name="Freeform 888"/>
                    <p:cNvSpPr>
                      <a:spLocks/>
                    </p:cNvSpPr>
                    <p:nvPr/>
                  </p:nvSpPr>
                  <p:spPr bwMode="auto">
                    <a:xfrm>
                      <a:off x="3387" y="2651"/>
                      <a:ext cx="1" cy="7"/>
                    </a:xfrm>
                    <a:custGeom>
                      <a:avLst/>
                      <a:gdLst>
                        <a:gd name="T0" fmla="*/ 0 w 1"/>
                        <a:gd name="T1" fmla="*/ 0 h 7"/>
                        <a:gd name="T2" fmla="*/ 0 w 1"/>
                        <a:gd name="T3" fmla="*/ 6 h 7"/>
                        <a:gd name="T4" fmla="*/ 0 w 1"/>
                        <a:gd name="T5" fmla="*/ 0 h 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1" h="7">
                          <a:moveTo>
                            <a:pt x="0" y="0"/>
                          </a:moveTo>
                          <a:lnTo>
                            <a:pt x="0" y="6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A0A0A0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rnd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2400" smtClean="0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sp>
                <p:nvSpPr>
                  <p:cNvPr id="167801" name="Freeform 889"/>
                  <p:cNvSpPr>
                    <a:spLocks/>
                  </p:cNvSpPr>
                  <p:nvPr/>
                </p:nvSpPr>
                <p:spPr bwMode="auto">
                  <a:xfrm>
                    <a:off x="3214" y="2556"/>
                    <a:ext cx="9" cy="3"/>
                  </a:xfrm>
                  <a:custGeom>
                    <a:avLst/>
                    <a:gdLst>
                      <a:gd name="T0" fmla="*/ 2 w 9"/>
                      <a:gd name="T1" fmla="*/ 0 h 3"/>
                      <a:gd name="T2" fmla="*/ 0 w 9"/>
                      <a:gd name="T3" fmla="*/ 2 h 3"/>
                      <a:gd name="T4" fmla="*/ 7 w 9"/>
                      <a:gd name="T5" fmla="*/ 2 h 3"/>
                      <a:gd name="T6" fmla="*/ 8 w 9"/>
                      <a:gd name="T7" fmla="*/ 0 h 3"/>
                      <a:gd name="T8" fmla="*/ 2 w 9"/>
                      <a:gd name="T9" fmla="*/ 0 h 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9" h="3">
                        <a:moveTo>
                          <a:pt x="2" y="0"/>
                        </a:moveTo>
                        <a:lnTo>
                          <a:pt x="0" y="2"/>
                        </a:lnTo>
                        <a:lnTo>
                          <a:pt x="7" y="2"/>
                        </a:lnTo>
                        <a:lnTo>
                          <a:pt x="8" y="0"/>
                        </a:lnTo>
                        <a:lnTo>
                          <a:pt x="2" y="0"/>
                        </a:lnTo>
                      </a:path>
                    </a:pathLst>
                  </a:custGeom>
                  <a:solidFill>
                    <a:srgbClr val="A0A0A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rnd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sz="2400" smtClean="0">
                      <a:solidFill>
                        <a:srgbClr val="000000"/>
                      </a:solidFill>
                    </a:endParaRPr>
                  </a:p>
                </p:txBody>
              </p:sp>
            </p:grpSp>
          </p:grpSp>
          <p:sp>
            <p:nvSpPr>
              <p:cNvPr id="167802" name="Rectangle 890"/>
              <p:cNvSpPr>
                <a:spLocks noChangeArrowheads="1"/>
              </p:cNvSpPr>
              <p:nvPr/>
            </p:nvSpPr>
            <p:spPr bwMode="auto">
              <a:xfrm>
                <a:off x="343" y="2851"/>
                <a:ext cx="194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88" tIns="44450" rIns="90488" bIns="44450">
                <a:spAutoFit/>
              </a:bodyPr>
              <a:lstStyle/>
              <a:p>
                <a:pPr eaLnBrk="0" fontAlgn="base" hangingPunct="0">
                  <a:lnSpc>
                    <a:spcPct val="90000"/>
                  </a:lnSpc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b="1" smtClean="0">
                    <a:solidFill>
                      <a:srgbClr val="1C1C1C"/>
                    </a:solidFill>
                    <a:latin typeface="Arial" charset="0"/>
                  </a:rPr>
                  <a:t>Lifestyle or Personality</a:t>
                </a:r>
              </a:p>
            </p:txBody>
          </p:sp>
        </p:grpSp>
        <p:sp>
          <p:nvSpPr>
            <p:cNvPr id="167803" name="Rectangle 891" descr="White marble"/>
            <p:cNvSpPr>
              <a:spLocks noChangeArrowheads="1"/>
            </p:cNvSpPr>
            <p:nvPr/>
          </p:nvSpPr>
          <p:spPr bwMode="auto">
            <a:xfrm>
              <a:off x="336" y="2784"/>
              <a:ext cx="14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2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smtClean="0">
                  <a:solidFill>
                    <a:srgbClr val="1C1C1C"/>
                  </a:solidFill>
                  <a:latin typeface="Arial" charset="0"/>
                </a:rPr>
                <a:t>Psychographic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0779226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67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67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6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66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5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6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7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635</Words>
  <Application>Microsoft Office PowerPoint</Application>
  <PresentationFormat>On-screen Show (4:3)</PresentationFormat>
  <Paragraphs>156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9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Flow</vt:lpstr>
      <vt:lpstr>Blends</vt:lpstr>
      <vt:lpstr>1_Blends</vt:lpstr>
      <vt:lpstr>2_Blends</vt:lpstr>
      <vt:lpstr>3_Blends</vt:lpstr>
      <vt:lpstr>4_Blends</vt:lpstr>
      <vt:lpstr>5_Blends</vt:lpstr>
      <vt:lpstr>6_Blends</vt:lpstr>
      <vt:lpstr>7_Blends</vt:lpstr>
      <vt:lpstr>CHAPTER FOUR </vt:lpstr>
      <vt:lpstr>Market</vt:lpstr>
      <vt:lpstr>Market Segments and Market Segmentation</vt:lpstr>
      <vt:lpstr>PowerPoint Presentation</vt:lpstr>
      <vt:lpstr>Steps in Market Segmentation, Targeting,and Positioning</vt:lpstr>
      <vt:lpstr>Segmentation</vt:lpstr>
      <vt:lpstr>THE NATURE AND PURPOSE OF SEGMENTATION </vt:lpstr>
      <vt:lpstr>Effective Segmentation</vt:lpstr>
      <vt:lpstr>Bases for Segmenting Consumer Markets</vt:lpstr>
      <vt:lpstr>PowerPoint Presentation</vt:lpstr>
      <vt:lpstr>Behavioral </vt:lpstr>
      <vt:lpstr>Psychographic</vt:lpstr>
      <vt:lpstr>MARKET TARGETING </vt:lpstr>
      <vt:lpstr>PowerPoint Presentation</vt:lpstr>
      <vt:lpstr>POSITIONING: THE BATTLE FOR THE MIND</vt:lpstr>
      <vt:lpstr>PowerPoint Presentation</vt:lpstr>
      <vt:lpstr>PowerPoint Presentation</vt:lpstr>
      <vt:lpstr> </vt:lpstr>
      <vt:lpstr>Any Question?</vt:lpstr>
      <vt:lpstr>Thank You Very Much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toshiba</dc:creator>
  <cp:lastModifiedBy>DEll</cp:lastModifiedBy>
  <cp:revision>21</cp:revision>
  <dcterms:created xsi:type="dcterms:W3CDTF">2019-05-09T05:51:46Z</dcterms:created>
  <dcterms:modified xsi:type="dcterms:W3CDTF">2019-05-20T13:36:58Z</dcterms:modified>
</cp:coreProperties>
</file>