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57" r:id="rId4"/>
    <p:sldId id="258" r:id="rId5"/>
    <p:sldId id="259" r:id="rId6"/>
    <p:sldId id="260" r:id="rId7"/>
    <p:sldId id="261" r:id="rId8"/>
    <p:sldId id="262" r:id="rId9"/>
    <p:sldId id="263" r:id="rId10"/>
    <p:sldId id="264" r:id="rId11"/>
    <p:sldId id="265" r:id="rId12"/>
    <p:sldId id="298" r:id="rId13"/>
    <p:sldId id="266" r:id="rId14"/>
    <p:sldId id="267" r:id="rId15"/>
    <p:sldId id="268" r:id="rId16"/>
    <p:sldId id="269" r:id="rId17"/>
    <p:sldId id="270" r:id="rId18"/>
    <p:sldId id="290" r:id="rId19"/>
    <p:sldId id="291" r:id="rId20"/>
    <p:sldId id="292" r:id="rId21"/>
    <p:sldId id="293" r:id="rId22"/>
    <p:sldId id="294" r:id="rId23"/>
    <p:sldId id="296" r:id="rId24"/>
    <p:sldId id="295" r:id="rId25"/>
    <p:sldId id="328" r:id="rId26"/>
    <p:sldId id="276" r:id="rId27"/>
    <p:sldId id="297" r:id="rId28"/>
    <p:sldId id="277" r:id="rId29"/>
    <p:sldId id="278" r:id="rId30"/>
    <p:sldId id="279" r:id="rId31"/>
    <p:sldId id="280" r:id="rId32"/>
    <p:sldId id="271" r:id="rId33"/>
    <p:sldId id="272" r:id="rId34"/>
    <p:sldId id="273" r:id="rId35"/>
    <p:sldId id="274" r:id="rId36"/>
    <p:sldId id="275" r:id="rId37"/>
    <p:sldId id="284" r:id="rId38"/>
    <p:sldId id="285" r:id="rId39"/>
    <p:sldId id="286" r:id="rId40"/>
    <p:sldId id="287" r:id="rId41"/>
    <p:sldId id="288" r:id="rId42"/>
    <p:sldId id="346"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70" r:id="rId62"/>
    <p:sldId id="317" r:id="rId63"/>
    <p:sldId id="318" r:id="rId64"/>
    <p:sldId id="319" r:id="rId65"/>
    <p:sldId id="320" r:id="rId66"/>
    <p:sldId id="321" r:id="rId67"/>
    <p:sldId id="322" r:id="rId68"/>
    <p:sldId id="323" r:id="rId69"/>
    <p:sldId id="324" r:id="rId70"/>
    <p:sldId id="325" r:id="rId71"/>
    <p:sldId id="326" r:id="rId72"/>
    <p:sldId id="327"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82" r:id="rId91"/>
    <p:sldId id="383" r:id="rId92"/>
    <p:sldId id="347" r:id="rId93"/>
    <p:sldId id="348" r:id="rId94"/>
    <p:sldId id="349" r:id="rId95"/>
    <p:sldId id="350" r:id="rId96"/>
    <p:sldId id="351" r:id="rId97"/>
    <p:sldId id="352" r:id="rId98"/>
    <p:sldId id="353" r:id="rId99"/>
    <p:sldId id="354" r:id="rId100"/>
    <p:sldId id="385" r:id="rId101"/>
    <p:sldId id="355" r:id="rId102"/>
    <p:sldId id="356" r:id="rId103"/>
    <p:sldId id="357" r:id="rId104"/>
    <p:sldId id="358" r:id="rId105"/>
    <p:sldId id="362" r:id="rId106"/>
    <p:sldId id="363" r:id="rId107"/>
    <p:sldId id="384" r:id="rId108"/>
    <p:sldId id="359" r:id="rId109"/>
    <p:sldId id="364" r:id="rId110"/>
    <p:sldId id="360" r:id="rId111"/>
    <p:sldId id="361" r:id="rId112"/>
    <p:sldId id="365" r:id="rId113"/>
    <p:sldId id="366" r:id="rId114"/>
    <p:sldId id="367" r:id="rId115"/>
    <p:sldId id="368" r:id="rId116"/>
    <p:sldId id="369" r:id="rId117"/>
    <p:sldId id="371" r:id="rId118"/>
    <p:sldId id="372" r:id="rId119"/>
    <p:sldId id="373" r:id="rId120"/>
    <p:sldId id="386" r:id="rId121"/>
    <p:sldId id="387" r:id="rId122"/>
    <p:sldId id="388" r:id="rId123"/>
    <p:sldId id="374" r:id="rId124"/>
    <p:sldId id="375" r:id="rId125"/>
    <p:sldId id="376" r:id="rId126"/>
    <p:sldId id="377" r:id="rId127"/>
    <p:sldId id="378" r:id="rId128"/>
    <p:sldId id="379" r:id="rId129"/>
    <p:sldId id="380" r:id="rId130"/>
    <p:sldId id="381" r:id="rId131"/>
    <p:sldId id="389" r:id="rId132"/>
    <p:sldId id="390" r:id="rId133"/>
    <p:sldId id="391" r:id="rId134"/>
    <p:sldId id="392" r:id="rId135"/>
    <p:sldId id="393" r:id="rId136"/>
    <p:sldId id="394" r:id="rId137"/>
    <p:sldId id="395" r:id="rId138"/>
    <p:sldId id="402" r:id="rId139"/>
    <p:sldId id="396" r:id="rId140"/>
    <p:sldId id="397" r:id="rId141"/>
    <p:sldId id="398" r:id="rId142"/>
    <p:sldId id="399" r:id="rId143"/>
    <p:sldId id="400" r:id="rId144"/>
    <p:sldId id="403" r:id="rId145"/>
    <p:sldId id="404" r:id="rId146"/>
    <p:sldId id="405" r:id="rId147"/>
    <p:sldId id="406" r:id="rId148"/>
    <p:sldId id="407" r:id="rId149"/>
    <p:sldId id="408" r:id="rId150"/>
    <p:sldId id="409" r:id="rId151"/>
    <p:sldId id="410" r:id="rId152"/>
    <p:sldId id="411" r:id="rId153"/>
    <p:sldId id="412" r:id="rId154"/>
    <p:sldId id="413" r:id="rId155"/>
    <p:sldId id="417" r:id="rId156"/>
    <p:sldId id="414" r:id="rId157"/>
    <p:sldId id="415" r:id="rId158"/>
    <p:sldId id="416" r:id="rId1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153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3FDD97-9083-4CF8-919A-D1180305D5C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22706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FDD97-9083-4CF8-919A-D1180305D5C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698091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FDD97-9083-4CF8-919A-D1180305D5C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1774741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3FDD97-9083-4CF8-919A-D1180305D5C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3993607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3FDD97-9083-4CF8-919A-D1180305D5C6}"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718594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3FDD97-9083-4CF8-919A-D1180305D5C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1717567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3FDD97-9083-4CF8-919A-D1180305D5C6}" type="datetimeFigureOut">
              <a:rPr lang="en-US" smtClean="0"/>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415447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3FDD97-9083-4CF8-919A-D1180305D5C6}" type="datetimeFigureOut">
              <a:rPr lang="en-US" smtClean="0"/>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244836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3FDD97-9083-4CF8-919A-D1180305D5C6}" type="datetimeFigureOut">
              <a:rPr lang="en-US" smtClean="0"/>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253711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3FDD97-9083-4CF8-919A-D1180305D5C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7150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3FDD97-9083-4CF8-919A-D1180305D5C6}"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E451B-B085-43E8-A61F-0C3983408B61}" type="slidenum">
              <a:rPr lang="en-US" smtClean="0"/>
              <a:t>‹#›</a:t>
            </a:fld>
            <a:endParaRPr lang="en-US"/>
          </a:p>
        </p:txBody>
      </p:sp>
    </p:spTree>
    <p:extLst>
      <p:ext uri="{BB962C8B-B14F-4D97-AF65-F5344CB8AC3E}">
        <p14:creationId xmlns:p14="http://schemas.microsoft.com/office/powerpoint/2010/main" val="315526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3FDD97-9083-4CF8-919A-D1180305D5C6}" type="datetimeFigureOut">
              <a:rPr lang="en-US" smtClean="0"/>
              <a:t>4/23/2020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BE451B-B085-43E8-A61F-0C3983408B61}" type="slidenum">
              <a:rPr lang="en-US" smtClean="0"/>
              <a:t>‹#›</a:t>
            </a:fld>
            <a:endParaRPr lang="en-US"/>
          </a:p>
        </p:txBody>
      </p:sp>
    </p:spTree>
    <p:extLst>
      <p:ext uri="{BB962C8B-B14F-4D97-AF65-F5344CB8AC3E}">
        <p14:creationId xmlns:p14="http://schemas.microsoft.com/office/powerpoint/2010/main" val="3466831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B64590-E3CA-4919-AE7C-8C3C80BF6A95}"/>
              </a:ext>
            </a:extLst>
          </p:cNvPr>
          <p:cNvSpPr>
            <a:spLocks noGrp="1"/>
          </p:cNvSpPr>
          <p:nvPr>
            <p:ph type="title"/>
          </p:nvPr>
        </p:nvSpPr>
        <p:spPr>
          <a:xfrm>
            <a:off x="628650" y="365126"/>
            <a:ext cx="7886700" cy="1211883"/>
          </a:xfrm>
        </p:spPr>
        <p:txBody>
          <a:bodyPr>
            <a:noAutofit/>
          </a:bodyPr>
          <a:lstStyle/>
          <a:p>
            <a:r>
              <a:rPr lang="en-US" sz="2800" dirty="0">
                <a:latin typeface="Bookman Old Style" panose="02050604050505020204" pitchFamily="18" charset="0"/>
              </a:rPr>
              <a:t>Chapter one</a:t>
            </a:r>
            <a:br>
              <a:rPr lang="en-US" sz="2800" dirty="0">
                <a:latin typeface="Bookman Old Style" panose="02050604050505020204" pitchFamily="18" charset="0"/>
              </a:rPr>
            </a:br>
            <a:r>
              <a:rPr lang="en-US" sz="2800" dirty="0">
                <a:latin typeface="Bookman Old Style" panose="02050604050505020204" pitchFamily="18" charset="0"/>
              </a:rPr>
              <a:t>Governance: concepts, goals and principles</a:t>
            </a:r>
          </a:p>
        </p:txBody>
      </p:sp>
      <p:sp>
        <p:nvSpPr>
          <p:cNvPr id="5" name="Content Placeholder 4">
            <a:extLst>
              <a:ext uri="{FF2B5EF4-FFF2-40B4-BE49-F238E27FC236}">
                <a16:creationId xmlns:a16="http://schemas.microsoft.com/office/drawing/2014/main" id="{D964415F-D840-4843-80BB-3794B3E2CE16}"/>
              </a:ext>
            </a:extLst>
          </p:cNvPr>
          <p:cNvSpPr>
            <a:spLocks noGrp="1"/>
          </p:cNvSpPr>
          <p:nvPr>
            <p:ph idx="1"/>
          </p:nvPr>
        </p:nvSpPr>
        <p:spPr>
          <a:xfrm>
            <a:off x="628650" y="1484243"/>
            <a:ext cx="7886700" cy="5221357"/>
          </a:xfrm>
        </p:spPr>
        <p:txBody>
          <a:bodyPr>
            <a:noAutofit/>
          </a:bodyPr>
          <a:lstStyle/>
          <a:p>
            <a:pPr marL="0" indent="0">
              <a:buNone/>
            </a:pPr>
            <a:r>
              <a:rPr lang="en-US" sz="2200" b="1" dirty="0">
                <a:latin typeface="Bookman Old Style" panose="02050604050505020204" pitchFamily="18" charset="0"/>
              </a:rPr>
              <a:t>Content of the chapter</a:t>
            </a:r>
          </a:p>
          <a:p>
            <a:r>
              <a:rPr lang="en-US" sz="2200" dirty="0">
                <a:latin typeface="Bookman Old Style" panose="02050604050505020204" pitchFamily="18" charset="0"/>
              </a:rPr>
              <a:t>Definitions of governance</a:t>
            </a:r>
          </a:p>
          <a:p>
            <a:r>
              <a:rPr lang="en-US" sz="2200" dirty="0">
                <a:latin typeface="Bookman Old Style" panose="02050604050505020204" pitchFamily="18" charset="0"/>
              </a:rPr>
              <a:t> Origin and historical development Governance/Good governance</a:t>
            </a:r>
          </a:p>
          <a:p>
            <a:r>
              <a:rPr lang="en-US" sz="2200" dirty="0">
                <a:latin typeface="Bookman Old Style" panose="02050604050505020204" pitchFamily="18" charset="0"/>
              </a:rPr>
              <a:t>Levels of governance</a:t>
            </a:r>
          </a:p>
          <a:p>
            <a:r>
              <a:rPr lang="en-US" sz="2200" dirty="0">
                <a:latin typeface="Bookman Old Style" panose="02050604050505020204" pitchFamily="18" charset="0"/>
              </a:rPr>
              <a:t>What is effective or ‘good’ governance?</a:t>
            </a:r>
          </a:p>
          <a:p>
            <a:r>
              <a:rPr lang="en-US" sz="2200" dirty="0">
                <a:latin typeface="Bookman Old Style" panose="02050604050505020204" pitchFamily="18" charset="0"/>
              </a:rPr>
              <a:t>Principles of effective/good governance</a:t>
            </a:r>
          </a:p>
          <a:p>
            <a:r>
              <a:rPr lang="en-US" sz="2200" dirty="0">
                <a:latin typeface="Bookman Old Style" panose="02050604050505020204" pitchFamily="18" charset="0"/>
              </a:rPr>
              <a:t>Democracy and Governance</a:t>
            </a:r>
          </a:p>
          <a:p>
            <a:r>
              <a:rPr lang="en-US" sz="2200" dirty="0">
                <a:latin typeface="Bookman Old Style" panose="02050604050505020204" pitchFamily="18" charset="0"/>
              </a:rPr>
              <a:t>Why is Good Governance Important?</a:t>
            </a:r>
          </a:p>
          <a:p>
            <a:r>
              <a:rPr lang="en-US" sz="2200" dirty="0">
                <a:latin typeface="Bookman Old Style" panose="02050604050505020204" pitchFamily="18" charset="0"/>
              </a:rPr>
              <a:t>Citizenship</a:t>
            </a:r>
          </a:p>
          <a:p>
            <a:r>
              <a:rPr lang="en-US" sz="2200" dirty="0">
                <a:latin typeface="Bookman Old Style" panose="02050604050505020204" pitchFamily="18" charset="0"/>
              </a:rPr>
              <a:t>Rights and governance</a:t>
            </a:r>
          </a:p>
          <a:p>
            <a:r>
              <a:rPr lang="en-US" sz="2200" dirty="0">
                <a:latin typeface="Bookman Old Style" panose="02050604050505020204" pitchFamily="18" charset="0"/>
              </a:rPr>
              <a:t>Decentralization and governance</a:t>
            </a:r>
          </a:p>
        </p:txBody>
      </p:sp>
    </p:spTree>
    <p:extLst>
      <p:ext uri="{BB962C8B-B14F-4D97-AF65-F5344CB8AC3E}">
        <p14:creationId xmlns:p14="http://schemas.microsoft.com/office/powerpoint/2010/main" val="3765362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7A69-6C31-4318-9A01-1571FE9129D0}"/>
              </a:ext>
            </a:extLst>
          </p:cNvPr>
          <p:cNvSpPr>
            <a:spLocks noGrp="1"/>
          </p:cNvSpPr>
          <p:nvPr>
            <p:ph type="title"/>
          </p:nvPr>
        </p:nvSpPr>
        <p:spPr>
          <a:xfrm>
            <a:off x="628650" y="365126"/>
            <a:ext cx="7886700" cy="748057"/>
          </a:xfrm>
        </p:spPr>
        <p:txBody>
          <a:bodyPr>
            <a:normAutofit/>
          </a:bodyPr>
          <a:lstStyle/>
          <a:p>
            <a:r>
              <a:rPr lang="en-US" sz="2800" b="1" dirty="0">
                <a:latin typeface="Bookman Old Style" panose="02050604050505020204" pitchFamily="18" charset="0"/>
              </a:rPr>
              <a:t>What is effective or ‘good’ governance? </a:t>
            </a:r>
          </a:p>
        </p:txBody>
      </p:sp>
      <p:sp>
        <p:nvSpPr>
          <p:cNvPr id="3" name="Content Placeholder 2">
            <a:extLst>
              <a:ext uri="{FF2B5EF4-FFF2-40B4-BE49-F238E27FC236}">
                <a16:creationId xmlns:a16="http://schemas.microsoft.com/office/drawing/2014/main" id="{341B3E5E-C526-40CD-B0F7-825BB9A6EFB6}"/>
              </a:ext>
            </a:extLst>
          </p:cNvPr>
          <p:cNvSpPr>
            <a:spLocks noGrp="1"/>
          </p:cNvSpPr>
          <p:nvPr>
            <p:ph idx="1"/>
          </p:nvPr>
        </p:nvSpPr>
        <p:spPr>
          <a:xfrm>
            <a:off x="628650" y="1219200"/>
            <a:ext cx="7886700" cy="4957763"/>
          </a:xfrm>
        </p:spPr>
        <p:txBody>
          <a:bodyPr>
            <a:normAutofit/>
          </a:bodyPr>
          <a:lstStyle/>
          <a:p>
            <a:pPr marL="0" indent="0">
              <a:buNone/>
            </a:pPr>
            <a:r>
              <a:rPr lang="en-US" sz="2400" b="1" dirty="0">
                <a:latin typeface="Bookman Old Style" panose="02050604050505020204" pitchFamily="18" charset="0"/>
              </a:rPr>
              <a:t>Good governance means </a:t>
            </a:r>
          </a:p>
          <a:p>
            <a:r>
              <a:rPr lang="en-US" sz="2400" dirty="0">
                <a:latin typeface="Bookman Old Style" panose="02050604050505020204" pitchFamily="18" charset="0"/>
              </a:rPr>
              <a:t>creating well-functioning and accountable institutions – political, judicial and administrative </a:t>
            </a:r>
          </a:p>
          <a:p>
            <a:r>
              <a:rPr lang="en-US" sz="2400" dirty="0">
                <a:latin typeface="Bookman Old Style" panose="02050604050505020204" pitchFamily="18" charset="0"/>
              </a:rPr>
              <a:t>which citizens regard as legitimate, </a:t>
            </a:r>
          </a:p>
          <a:p>
            <a:r>
              <a:rPr lang="en-US" sz="2400" dirty="0">
                <a:latin typeface="Bookman Old Style" panose="02050604050505020204" pitchFamily="18" charset="0"/>
              </a:rPr>
              <a:t>in which they participate in decisions that affect their daily lives and by which they are empowered. </a:t>
            </a:r>
          </a:p>
          <a:p>
            <a:pPr>
              <a:buFont typeface="Wingdings" panose="05000000000000000000" pitchFamily="2" charset="2"/>
              <a:buChar char="Ø"/>
            </a:pPr>
            <a:r>
              <a:rPr lang="en-US" sz="2400" dirty="0">
                <a:solidFill>
                  <a:srgbClr val="FF0000"/>
                </a:solidFill>
                <a:latin typeface="Bookman Old Style" panose="02050604050505020204" pitchFamily="18" charset="0"/>
              </a:rPr>
              <a:t>governance</a:t>
            </a:r>
            <a:r>
              <a:rPr lang="en-US" sz="2400" dirty="0">
                <a:latin typeface="Bookman Old Style" panose="02050604050505020204" pitchFamily="18" charset="0"/>
              </a:rPr>
              <a:t>‟ as being about processes of decision-making, mechanisms and management, </a:t>
            </a:r>
          </a:p>
          <a:p>
            <a:pPr>
              <a:buFont typeface="Wingdings" panose="05000000000000000000" pitchFamily="2" charset="2"/>
              <a:buChar char="Ø"/>
            </a:pPr>
            <a:r>
              <a:rPr lang="en-US" sz="2400" dirty="0">
                <a:latin typeface="Bookman Old Style" panose="02050604050505020204" pitchFamily="18" charset="0"/>
              </a:rPr>
              <a:t>while “</a:t>
            </a:r>
            <a:r>
              <a:rPr lang="en-US" sz="2400" dirty="0">
                <a:solidFill>
                  <a:srgbClr val="FF0000"/>
                </a:solidFill>
                <a:latin typeface="Bookman Old Style" panose="02050604050505020204" pitchFamily="18" charset="0"/>
              </a:rPr>
              <a:t>good</a:t>
            </a:r>
            <a:r>
              <a:rPr lang="en-US" sz="2400" dirty="0">
                <a:latin typeface="Bookman Old Style" panose="02050604050505020204" pitchFamily="18" charset="0"/>
              </a:rPr>
              <a:t>‟ or “</a:t>
            </a:r>
            <a:r>
              <a:rPr lang="en-US" sz="2400" dirty="0">
                <a:solidFill>
                  <a:srgbClr val="FF0000"/>
                </a:solidFill>
                <a:latin typeface="Bookman Old Style" panose="02050604050505020204" pitchFamily="18" charset="0"/>
              </a:rPr>
              <a:t>effective</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governance</a:t>
            </a:r>
            <a:r>
              <a:rPr lang="en-US" sz="2400" dirty="0">
                <a:latin typeface="Bookman Old Style" panose="02050604050505020204" pitchFamily="18" charset="0"/>
              </a:rPr>
              <a:t> refers to the quality of these processes, judged against a set of governance principles. </a:t>
            </a:r>
          </a:p>
        </p:txBody>
      </p:sp>
    </p:spTree>
    <p:extLst>
      <p:ext uri="{BB962C8B-B14F-4D97-AF65-F5344CB8AC3E}">
        <p14:creationId xmlns:p14="http://schemas.microsoft.com/office/powerpoint/2010/main" val="65100294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8C5D2-CB68-4675-8285-D7B8282AF72E}"/>
              </a:ext>
            </a:extLst>
          </p:cNvPr>
          <p:cNvSpPr>
            <a:spLocks noGrp="1"/>
          </p:cNvSpPr>
          <p:nvPr>
            <p:ph type="title"/>
          </p:nvPr>
        </p:nvSpPr>
        <p:spPr/>
        <p:txBody>
          <a:bodyPr>
            <a:normAutofit/>
          </a:bodyPr>
          <a:lstStyle/>
          <a:p>
            <a:r>
              <a:rPr lang="en-US" sz="2800" b="1" dirty="0">
                <a:latin typeface="Bookman Old Style" panose="02050604050505020204" pitchFamily="18" charset="0"/>
              </a:rPr>
              <a:t>Group Discussion</a:t>
            </a:r>
          </a:p>
        </p:txBody>
      </p:sp>
      <p:sp>
        <p:nvSpPr>
          <p:cNvPr id="3" name="Content Placeholder 2">
            <a:extLst>
              <a:ext uri="{FF2B5EF4-FFF2-40B4-BE49-F238E27FC236}">
                <a16:creationId xmlns:a16="http://schemas.microsoft.com/office/drawing/2014/main" id="{C7F2B52F-5DF0-466F-98F8-0A467EC11C08}"/>
              </a:ext>
            </a:extLst>
          </p:cNvPr>
          <p:cNvSpPr>
            <a:spLocks noGrp="1"/>
          </p:cNvSpPr>
          <p:nvPr>
            <p:ph idx="1"/>
          </p:nvPr>
        </p:nvSpPr>
        <p:spPr/>
        <p:txBody>
          <a:bodyPr/>
          <a:lstStyle/>
          <a:p>
            <a:r>
              <a:rPr lang="en-US" dirty="0">
                <a:latin typeface="Bookman Old Style" panose="02050604050505020204" pitchFamily="18" charset="0"/>
              </a:rPr>
              <a:t>Discuss some governments reform for gender-sensitivity.</a:t>
            </a:r>
          </a:p>
        </p:txBody>
      </p:sp>
    </p:spTree>
    <p:extLst>
      <p:ext uri="{BB962C8B-B14F-4D97-AF65-F5344CB8AC3E}">
        <p14:creationId xmlns:p14="http://schemas.microsoft.com/office/powerpoint/2010/main" val="60123668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64A8-1B36-416B-883A-26D9567F4A97}"/>
              </a:ext>
            </a:extLst>
          </p:cNvPr>
          <p:cNvSpPr>
            <a:spLocks noGrp="1"/>
          </p:cNvSpPr>
          <p:nvPr>
            <p:ph type="title"/>
          </p:nvPr>
        </p:nvSpPr>
        <p:spPr>
          <a:xfrm>
            <a:off x="628650" y="365126"/>
            <a:ext cx="7886700" cy="748057"/>
          </a:xfrm>
        </p:spPr>
        <p:txBody>
          <a:bodyPr>
            <a:noAutofit/>
          </a:bodyPr>
          <a:lstStyle/>
          <a:p>
            <a:r>
              <a:rPr lang="en-US" sz="2800" b="1" dirty="0">
                <a:latin typeface="Bookman Old Style" panose="02050604050505020204" pitchFamily="18" charset="0"/>
              </a:rPr>
              <a:t>Gender-sensitive reforms in government: opportunities and barriers </a:t>
            </a:r>
          </a:p>
        </p:txBody>
      </p:sp>
      <p:sp>
        <p:nvSpPr>
          <p:cNvPr id="3" name="Content Placeholder 2">
            <a:extLst>
              <a:ext uri="{FF2B5EF4-FFF2-40B4-BE49-F238E27FC236}">
                <a16:creationId xmlns:a16="http://schemas.microsoft.com/office/drawing/2014/main" id="{A6C57442-2F5D-4A42-B5E2-835A5962F3E9}"/>
              </a:ext>
            </a:extLst>
          </p:cNvPr>
          <p:cNvSpPr>
            <a:spLocks noGrp="1"/>
          </p:cNvSpPr>
          <p:nvPr>
            <p:ph idx="1"/>
          </p:nvPr>
        </p:nvSpPr>
        <p:spPr>
          <a:xfrm>
            <a:off x="628650" y="1232452"/>
            <a:ext cx="7886700" cy="4944511"/>
          </a:xfrm>
        </p:spPr>
        <p:txBody>
          <a:bodyPr>
            <a:normAutofit/>
          </a:bodyPr>
          <a:lstStyle/>
          <a:p>
            <a:r>
              <a:rPr lang="en-US" sz="2400" dirty="0">
                <a:latin typeface="Bookman Old Style" panose="02050604050505020204" pitchFamily="18" charset="0"/>
              </a:rPr>
              <a:t>strengthening of women’s ministries and gender units, </a:t>
            </a:r>
          </a:p>
          <a:p>
            <a:r>
              <a:rPr lang="en-US" sz="2400" dirty="0">
                <a:latin typeface="Bookman Old Style" panose="02050604050505020204" pitchFamily="18" charset="0"/>
              </a:rPr>
              <a:t>renewed attention to the development of gender action plans and reports under CEDAW, and </a:t>
            </a:r>
          </a:p>
          <a:p>
            <a:r>
              <a:rPr lang="en-US" sz="2400" dirty="0">
                <a:latin typeface="Bookman Old Style" panose="02050604050505020204" pitchFamily="18" charset="0"/>
              </a:rPr>
              <a:t>the introduction of quotas to promote women’s representation in national and local decision-making bodies. </a:t>
            </a:r>
          </a:p>
        </p:txBody>
      </p:sp>
    </p:spTree>
    <p:extLst>
      <p:ext uri="{BB962C8B-B14F-4D97-AF65-F5344CB8AC3E}">
        <p14:creationId xmlns:p14="http://schemas.microsoft.com/office/powerpoint/2010/main" val="366541883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074C6-2C79-4246-91EB-35FBD16784CC}"/>
              </a:ext>
            </a:extLst>
          </p:cNvPr>
          <p:cNvSpPr>
            <a:spLocks noGrp="1"/>
          </p:cNvSpPr>
          <p:nvPr>
            <p:ph type="title"/>
          </p:nvPr>
        </p:nvSpPr>
        <p:spPr>
          <a:xfrm>
            <a:off x="628650" y="365126"/>
            <a:ext cx="7886700" cy="483013"/>
          </a:xfrm>
        </p:spPr>
        <p:txBody>
          <a:bodyPr>
            <a:normAutofit/>
          </a:bodyPr>
          <a:lstStyle/>
          <a:p>
            <a:r>
              <a:rPr lang="en-US" sz="2400" b="1" dirty="0">
                <a:latin typeface="Bookman Old Style" panose="02050604050505020204" pitchFamily="18" charset="0"/>
              </a:rPr>
              <a:t>Women as voters </a:t>
            </a:r>
          </a:p>
        </p:txBody>
      </p:sp>
      <p:sp>
        <p:nvSpPr>
          <p:cNvPr id="3" name="Content Placeholder 2">
            <a:extLst>
              <a:ext uri="{FF2B5EF4-FFF2-40B4-BE49-F238E27FC236}">
                <a16:creationId xmlns:a16="http://schemas.microsoft.com/office/drawing/2014/main" id="{8C1E3F00-A5D2-4E05-BC6C-F4883D97D27D}"/>
              </a:ext>
            </a:extLst>
          </p:cNvPr>
          <p:cNvSpPr>
            <a:spLocks noGrp="1"/>
          </p:cNvSpPr>
          <p:nvPr>
            <p:ph idx="1"/>
          </p:nvPr>
        </p:nvSpPr>
        <p:spPr>
          <a:xfrm>
            <a:off x="628650" y="940904"/>
            <a:ext cx="7886700" cy="5236059"/>
          </a:xfrm>
        </p:spPr>
        <p:txBody>
          <a:bodyPr>
            <a:normAutofit/>
          </a:bodyPr>
          <a:lstStyle/>
          <a:p>
            <a:r>
              <a:rPr lang="en-US" sz="2400" dirty="0">
                <a:latin typeface="Bookman Old Style" panose="02050604050505020204" pitchFamily="18" charset="0"/>
              </a:rPr>
              <a:t>have the right to vote (95 per cent) in all countries, </a:t>
            </a:r>
            <a:r>
              <a:rPr lang="en-US" sz="2400" dirty="0">
                <a:solidFill>
                  <a:srgbClr val="FF0000"/>
                </a:solidFill>
                <a:latin typeface="Bookman Old Style" panose="02050604050505020204" pitchFamily="18" charset="0"/>
              </a:rPr>
              <a:t>but they often fail to do so for a number of reasons:</a:t>
            </a:r>
          </a:p>
          <a:p>
            <a:pPr>
              <a:buFont typeface="Wingdings" panose="05000000000000000000" pitchFamily="2" charset="2"/>
              <a:buChar char="ü"/>
            </a:pPr>
            <a:r>
              <a:rPr lang="en-US" sz="2400" dirty="0">
                <a:latin typeface="Bookman Old Style" panose="02050604050505020204" pitchFamily="18" charset="0"/>
              </a:rPr>
              <a:t>have poor access to education or information, they may not be aware of the importance of voting </a:t>
            </a:r>
          </a:p>
          <a:p>
            <a:pPr>
              <a:buFont typeface="Wingdings" panose="05000000000000000000" pitchFamily="2" charset="2"/>
              <a:buChar char="ü"/>
            </a:pPr>
            <a:r>
              <a:rPr lang="en-US" sz="2400" dirty="0">
                <a:latin typeface="Bookman Old Style" panose="02050604050505020204" pitchFamily="18" charset="0"/>
              </a:rPr>
              <a:t>childcare responsibilities they may not have the time to vote.  </a:t>
            </a:r>
          </a:p>
          <a:p>
            <a:pPr>
              <a:buFont typeface="Wingdings" panose="05000000000000000000" pitchFamily="2" charset="2"/>
              <a:buChar char="ü"/>
            </a:pPr>
            <a:r>
              <a:rPr lang="en-US" sz="2400" dirty="0">
                <a:latin typeface="Bookman Old Style" panose="02050604050505020204" pitchFamily="18" charset="0"/>
              </a:rPr>
              <a:t>because of cultural norms they may be restricted from travelling to and entering polling booths etc.</a:t>
            </a:r>
          </a:p>
          <a:p>
            <a:r>
              <a:rPr lang="en-US" sz="2400" b="1" dirty="0">
                <a:latin typeface="Bookman Old Style" panose="02050604050505020204" pitchFamily="18" charset="0"/>
              </a:rPr>
              <a:t>Consequently</a:t>
            </a:r>
            <a:r>
              <a:rPr lang="en-US" sz="2400" dirty="0">
                <a:latin typeface="Bookman Old Style" panose="02050604050505020204" pitchFamily="18" charset="0"/>
              </a:rPr>
              <a:t>, female political candidates lose thousands of potential supporters. </a:t>
            </a:r>
          </a:p>
        </p:txBody>
      </p:sp>
    </p:spTree>
    <p:extLst>
      <p:ext uri="{BB962C8B-B14F-4D97-AF65-F5344CB8AC3E}">
        <p14:creationId xmlns:p14="http://schemas.microsoft.com/office/powerpoint/2010/main" val="380963259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217C-1DF9-4F29-B38D-806C3B2460A4}"/>
              </a:ext>
            </a:extLst>
          </p:cNvPr>
          <p:cNvSpPr>
            <a:spLocks noGrp="1"/>
          </p:cNvSpPr>
          <p:nvPr>
            <p:ph type="title"/>
          </p:nvPr>
        </p:nvSpPr>
        <p:spPr>
          <a:xfrm>
            <a:off x="628650" y="365127"/>
            <a:ext cx="7886700" cy="536022"/>
          </a:xfrm>
        </p:spPr>
        <p:txBody>
          <a:bodyPr>
            <a:normAutofit/>
          </a:bodyPr>
          <a:lstStyle/>
          <a:p>
            <a:r>
              <a:rPr lang="en-US" sz="2800" b="1" dirty="0">
                <a:latin typeface="Bookman Old Style" panose="02050604050505020204" pitchFamily="18" charset="0"/>
              </a:rPr>
              <a:t>Quota systems: a critical assessment </a:t>
            </a:r>
          </a:p>
        </p:txBody>
      </p:sp>
      <p:sp>
        <p:nvSpPr>
          <p:cNvPr id="3" name="Content Placeholder 2">
            <a:extLst>
              <a:ext uri="{FF2B5EF4-FFF2-40B4-BE49-F238E27FC236}">
                <a16:creationId xmlns:a16="http://schemas.microsoft.com/office/drawing/2014/main" id="{B2BF6E54-39A3-492D-ABD4-12CC38832725}"/>
              </a:ext>
            </a:extLst>
          </p:cNvPr>
          <p:cNvSpPr>
            <a:spLocks noGrp="1"/>
          </p:cNvSpPr>
          <p:nvPr>
            <p:ph idx="1"/>
          </p:nvPr>
        </p:nvSpPr>
        <p:spPr>
          <a:xfrm>
            <a:off x="628650" y="1126435"/>
            <a:ext cx="7886700" cy="5050528"/>
          </a:xfrm>
        </p:spPr>
        <p:txBody>
          <a:bodyPr>
            <a:normAutofit/>
          </a:bodyPr>
          <a:lstStyle/>
          <a:p>
            <a:r>
              <a:rPr lang="en-US" sz="2400" dirty="0">
                <a:latin typeface="Bookman Old Style" panose="02050604050505020204" pitchFamily="18" charset="0"/>
              </a:rPr>
              <a:t>applied at three different stages of the election process</a:t>
            </a:r>
          </a:p>
          <a:p>
            <a:pPr marL="0" indent="0">
              <a:buNone/>
            </a:pPr>
            <a:r>
              <a:rPr lang="en-US" sz="2400" b="1" dirty="0">
                <a:latin typeface="Bookman Old Style" panose="02050604050505020204" pitchFamily="18" charset="0"/>
              </a:rPr>
              <a:t>First</a:t>
            </a:r>
            <a:r>
              <a:rPr lang="en-US" sz="2400" dirty="0">
                <a:latin typeface="Bookman Old Style" panose="02050604050505020204" pitchFamily="18" charset="0"/>
              </a:rPr>
              <a:t>: during the selection process: certain percentage of women are represented in the list of candidates</a:t>
            </a:r>
          </a:p>
          <a:p>
            <a:pPr marL="0" indent="0">
              <a:buNone/>
            </a:pPr>
            <a:r>
              <a:rPr lang="en-US" sz="2400" b="1" dirty="0">
                <a:latin typeface="Bookman Old Style" panose="02050604050505020204" pitchFamily="18" charset="0"/>
              </a:rPr>
              <a:t>Second</a:t>
            </a:r>
            <a:r>
              <a:rPr lang="en-US" sz="2400" dirty="0">
                <a:latin typeface="Bookman Old Style" panose="02050604050505020204" pitchFamily="18" charset="0"/>
              </a:rPr>
              <a:t>: at the point of nomination, where parties are required to ensure that up to 50 per cent of candidates to be placed on the ballot are women. </a:t>
            </a:r>
          </a:p>
          <a:p>
            <a:pPr marL="0" indent="0">
              <a:buNone/>
            </a:pPr>
            <a:r>
              <a:rPr lang="en-US" sz="2400" b="1" dirty="0">
                <a:latin typeface="Bookman Old Style" panose="02050604050505020204" pitchFamily="18" charset="0"/>
              </a:rPr>
              <a:t>Third</a:t>
            </a:r>
            <a:r>
              <a:rPr lang="en-US" sz="2400" dirty="0">
                <a:latin typeface="Bookman Old Style" panose="02050604050505020204" pitchFamily="18" charset="0"/>
              </a:rPr>
              <a:t> :certain percentage of parliamentary or local council seats are reserved for women. This is becoming the most common form of gender quota assignment. </a:t>
            </a:r>
          </a:p>
        </p:txBody>
      </p:sp>
    </p:spTree>
    <p:extLst>
      <p:ext uri="{BB962C8B-B14F-4D97-AF65-F5344CB8AC3E}">
        <p14:creationId xmlns:p14="http://schemas.microsoft.com/office/powerpoint/2010/main" val="32031559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85953-E7D8-4ED8-B480-F3D4FAEDA3C1}"/>
              </a:ext>
            </a:extLst>
          </p:cNvPr>
          <p:cNvSpPr>
            <a:spLocks noGrp="1"/>
          </p:cNvSpPr>
          <p:nvPr>
            <p:ph type="title"/>
          </p:nvPr>
        </p:nvSpPr>
        <p:spPr>
          <a:xfrm>
            <a:off x="628650" y="365127"/>
            <a:ext cx="7886700" cy="522770"/>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A269BED0-C30C-446B-A679-64A4D5D125A1}"/>
              </a:ext>
            </a:extLst>
          </p:cNvPr>
          <p:cNvSpPr>
            <a:spLocks noGrp="1"/>
          </p:cNvSpPr>
          <p:nvPr>
            <p:ph idx="1"/>
          </p:nvPr>
        </p:nvSpPr>
        <p:spPr>
          <a:xfrm>
            <a:off x="628650" y="1007165"/>
            <a:ext cx="7886700" cy="5169798"/>
          </a:xfrm>
        </p:spPr>
        <p:txBody>
          <a:bodyPr>
            <a:normAutofit/>
          </a:bodyPr>
          <a:lstStyle/>
          <a:p>
            <a:r>
              <a:rPr lang="en-US" sz="2400" dirty="0">
                <a:latin typeface="Bookman Old Style" panose="02050604050505020204" pitchFamily="18" charset="0"/>
              </a:rPr>
              <a:t>quota systems have had positive impacts on gender parity in legislative bodies. </a:t>
            </a:r>
          </a:p>
          <a:p>
            <a:pPr marL="0" indent="0">
              <a:buNone/>
            </a:pPr>
            <a:r>
              <a:rPr lang="en-US" sz="2400" dirty="0">
                <a:latin typeface="Bookman Old Style" panose="02050604050505020204" pitchFamily="18" charset="0"/>
              </a:rPr>
              <a:t>E.g. Rwanda </a:t>
            </a:r>
          </a:p>
          <a:p>
            <a:pPr marL="0" indent="0">
              <a:buNone/>
            </a:pPr>
            <a:r>
              <a:rPr lang="en-US" sz="2400" dirty="0">
                <a:latin typeface="Bookman Old Style" panose="02050604050505020204" pitchFamily="18" charset="0"/>
              </a:rPr>
              <a:t>      In Latin America:- Brazil. From an average of 9%1990, women’s  representation in the lower houses of national Parliaments increased to 17% in 2005, while the number of seats held by women in senates rose from 5% to 13%.  </a:t>
            </a:r>
          </a:p>
          <a:p>
            <a:r>
              <a:rPr lang="en-US" sz="2400" dirty="0">
                <a:solidFill>
                  <a:srgbClr val="FF0000"/>
                </a:solidFill>
                <a:latin typeface="Bookman Old Style" panose="02050604050505020204" pitchFamily="18" charset="0"/>
              </a:rPr>
              <a:t>Conversely</a:t>
            </a:r>
            <a:r>
              <a:rPr lang="en-US" sz="2400" dirty="0">
                <a:latin typeface="Bookman Old Style" panose="02050604050505020204" pitchFamily="18" charset="0"/>
              </a:rPr>
              <a:t>, after the quota system expired in Bangladesh, the percentage of female MPs dropped from 10% to 2% (Palmieri and </a:t>
            </a:r>
            <a:r>
              <a:rPr lang="en-US" sz="2400" dirty="0" err="1">
                <a:latin typeface="Bookman Old Style" panose="02050604050505020204" pitchFamily="18" charset="0"/>
              </a:rPr>
              <a:t>Jabre</a:t>
            </a:r>
            <a:r>
              <a:rPr lang="en-US" sz="2400" dirty="0">
                <a:latin typeface="Bookman Old Style" panose="02050604050505020204" pitchFamily="18" charset="0"/>
              </a:rPr>
              <a:t> 2005). </a:t>
            </a:r>
          </a:p>
        </p:txBody>
      </p:sp>
    </p:spTree>
    <p:extLst>
      <p:ext uri="{BB962C8B-B14F-4D97-AF65-F5344CB8AC3E}">
        <p14:creationId xmlns:p14="http://schemas.microsoft.com/office/powerpoint/2010/main" val="3215266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70F05-2969-4699-A5ED-28322A4FCC6D}"/>
              </a:ext>
            </a:extLst>
          </p:cNvPr>
          <p:cNvSpPr>
            <a:spLocks noGrp="1"/>
          </p:cNvSpPr>
          <p:nvPr>
            <p:ph type="title"/>
          </p:nvPr>
        </p:nvSpPr>
        <p:spPr>
          <a:xfrm>
            <a:off x="628650" y="365127"/>
            <a:ext cx="7886700" cy="827570"/>
          </a:xfrm>
        </p:spPr>
        <p:txBody>
          <a:bodyPr>
            <a:noAutofit/>
          </a:bodyPr>
          <a:lstStyle/>
          <a:p>
            <a:r>
              <a:rPr lang="en-US" sz="2800" dirty="0">
                <a:latin typeface="Bookman Old Style" panose="02050604050505020204" pitchFamily="18" charset="0"/>
              </a:rPr>
              <a:t>How effective are quotas in enabling women’s entry into government? </a:t>
            </a:r>
          </a:p>
        </p:txBody>
      </p:sp>
      <p:sp>
        <p:nvSpPr>
          <p:cNvPr id="3" name="Content Placeholder 2">
            <a:extLst>
              <a:ext uri="{FF2B5EF4-FFF2-40B4-BE49-F238E27FC236}">
                <a16:creationId xmlns:a16="http://schemas.microsoft.com/office/drawing/2014/main" id="{6C61597D-CB32-4D75-89BB-CBFB0CE74751}"/>
              </a:ext>
            </a:extLst>
          </p:cNvPr>
          <p:cNvSpPr>
            <a:spLocks noGrp="1"/>
          </p:cNvSpPr>
          <p:nvPr>
            <p:ph idx="1"/>
          </p:nvPr>
        </p:nvSpPr>
        <p:spPr>
          <a:xfrm>
            <a:off x="628650" y="1378226"/>
            <a:ext cx="7886700" cy="4798737"/>
          </a:xfrm>
        </p:spPr>
        <p:txBody>
          <a:bodyPr>
            <a:normAutofit/>
          </a:bodyPr>
          <a:lstStyle/>
          <a:p>
            <a:r>
              <a:rPr lang="en-US" sz="2400" dirty="0">
                <a:latin typeface="Bookman Old Style" panose="02050604050505020204" pitchFamily="18" charset="0"/>
              </a:rPr>
              <a:t>a good start</a:t>
            </a:r>
          </a:p>
          <a:p>
            <a:r>
              <a:rPr lang="en-US" sz="2400" dirty="0">
                <a:latin typeface="Bookman Old Style" panose="02050604050505020204" pitchFamily="18" charset="0"/>
              </a:rPr>
              <a:t>attracting a “critical mass‟ </a:t>
            </a:r>
          </a:p>
          <a:p>
            <a:r>
              <a:rPr lang="en-US" sz="2400" dirty="0">
                <a:latin typeface="Bookman Old Style" panose="02050604050505020204" pitchFamily="18" charset="0"/>
              </a:rPr>
              <a:t>treated as upper limits, rather than a minimum goal for women’s  participation </a:t>
            </a:r>
          </a:p>
          <a:p>
            <a:r>
              <a:rPr lang="en-US" sz="2400" dirty="0">
                <a:latin typeface="Bookman Old Style" panose="02050604050505020204" pitchFamily="18" charset="0"/>
              </a:rPr>
              <a:t>viewed in instrumentalist terms, </a:t>
            </a:r>
          </a:p>
          <a:p>
            <a:pPr>
              <a:buFont typeface="Wingdings" panose="05000000000000000000" pitchFamily="2" charset="2"/>
              <a:buChar char="ü"/>
            </a:pPr>
            <a:r>
              <a:rPr lang="en-US" sz="2400" dirty="0">
                <a:latin typeface="Bookman Old Style" panose="02050604050505020204" pitchFamily="18" charset="0"/>
              </a:rPr>
              <a:t>as a means to encourage more women to vote and thereby to increase party power, </a:t>
            </a:r>
          </a:p>
        </p:txBody>
      </p:sp>
    </p:spTree>
    <p:extLst>
      <p:ext uri="{BB962C8B-B14F-4D97-AF65-F5344CB8AC3E}">
        <p14:creationId xmlns:p14="http://schemas.microsoft.com/office/powerpoint/2010/main" val="388741577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5DFF7-1FEB-40EA-8FF9-CA226280C619}"/>
              </a:ext>
            </a:extLst>
          </p:cNvPr>
          <p:cNvSpPr>
            <a:spLocks noGrp="1"/>
          </p:cNvSpPr>
          <p:nvPr>
            <p:ph type="title"/>
          </p:nvPr>
        </p:nvSpPr>
        <p:spPr>
          <a:xfrm>
            <a:off x="628650" y="365126"/>
            <a:ext cx="7886700" cy="602283"/>
          </a:xfrm>
        </p:spPr>
        <p:txBody>
          <a:bodyPr>
            <a:normAutofit/>
          </a:bodyPr>
          <a:lstStyle/>
          <a:p>
            <a:r>
              <a:rPr lang="en-US" sz="2800" b="1" dirty="0">
                <a:latin typeface="Bookman Old Style" panose="02050604050505020204" pitchFamily="18" charset="0"/>
              </a:rPr>
              <a:t>Way of success</a:t>
            </a:r>
          </a:p>
        </p:txBody>
      </p:sp>
      <p:sp>
        <p:nvSpPr>
          <p:cNvPr id="3" name="Content Placeholder 2">
            <a:extLst>
              <a:ext uri="{FF2B5EF4-FFF2-40B4-BE49-F238E27FC236}">
                <a16:creationId xmlns:a16="http://schemas.microsoft.com/office/drawing/2014/main" id="{50E8A099-EBF3-4253-8AB0-4877B673657F}"/>
              </a:ext>
            </a:extLst>
          </p:cNvPr>
          <p:cNvSpPr>
            <a:spLocks noGrp="1"/>
          </p:cNvSpPr>
          <p:nvPr>
            <p:ph idx="1"/>
          </p:nvPr>
        </p:nvSpPr>
        <p:spPr>
          <a:xfrm>
            <a:off x="628650" y="1086678"/>
            <a:ext cx="7886700" cy="5090285"/>
          </a:xfrm>
        </p:spPr>
        <p:txBody>
          <a:bodyPr>
            <a:normAutofit/>
          </a:bodyPr>
          <a:lstStyle/>
          <a:p>
            <a:r>
              <a:rPr lang="en-US" sz="2400" dirty="0">
                <a:latin typeface="Bookman Old Style" panose="02050604050505020204" pitchFamily="18" charset="0"/>
              </a:rPr>
              <a:t>use of “</a:t>
            </a:r>
            <a:r>
              <a:rPr lang="en-US" sz="2400" b="1" dirty="0">
                <a:latin typeface="Bookman Old Style" panose="02050604050505020204" pitchFamily="18" charset="0"/>
              </a:rPr>
              <a:t>zebra</a:t>
            </a:r>
            <a:r>
              <a:rPr lang="en-US" sz="2400" dirty="0">
                <a:latin typeface="Bookman Old Style" panose="02050604050505020204" pitchFamily="18" charset="0"/>
              </a:rPr>
              <a:t>‟ lists: alternating men and women rather than separating them</a:t>
            </a:r>
          </a:p>
          <a:p>
            <a:r>
              <a:rPr lang="en-US" sz="2400" dirty="0">
                <a:latin typeface="Bookman Old Style" panose="02050604050505020204" pitchFamily="18" charset="0"/>
              </a:rPr>
              <a:t>“</a:t>
            </a:r>
            <a:r>
              <a:rPr lang="en-US" sz="2400" b="1" dirty="0">
                <a:latin typeface="Bookman Old Style" panose="02050604050505020204" pitchFamily="18" charset="0"/>
              </a:rPr>
              <a:t>results-based quotas</a:t>
            </a:r>
            <a:r>
              <a:rPr lang="en-US" sz="2400" dirty="0">
                <a:latin typeface="Bookman Old Style" panose="02050604050505020204" pitchFamily="18" charset="0"/>
              </a:rPr>
              <a:t>‟, where women are elected to a pre-determined number of seats via a “</a:t>
            </a:r>
            <a:r>
              <a:rPr lang="en-US" sz="2400" b="1" dirty="0">
                <a:latin typeface="Bookman Old Style" panose="02050604050505020204" pitchFamily="18" charset="0"/>
              </a:rPr>
              <a:t>women only</a:t>
            </a:r>
            <a:r>
              <a:rPr lang="en-US" sz="2400" dirty="0">
                <a:latin typeface="Bookman Old Style" panose="02050604050505020204" pitchFamily="18" charset="0"/>
              </a:rPr>
              <a:t>‟ list, or where the woman with the most votes is elected to the legislature even if she has fewer votes than a male candidate, until the quota is filled </a:t>
            </a:r>
          </a:p>
          <a:p>
            <a:r>
              <a:rPr lang="en-US" sz="2400" b="1" dirty="0">
                <a:solidFill>
                  <a:srgbClr val="FF0000"/>
                </a:solidFill>
                <a:latin typeface="Bookman Old Style" panose="02050604050505020204" pitchFamily="18" charset="0"/>
              </a:rPr>
              <a:t>But</a:t>
            </a:r>
            <a:r>
              <a:rPr lang="en-US" sz="2400" dirty="0">
                <a:latin typeface="Bookman Old Style" panose="02050604050505020204" pitchFamily="18" charset="0"/>
              </a:rPr>
              <a:t> quotas are most successful through proportional representation  system, and protected through one of the methods above, with zebra listing proving a popular solution</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07192346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D7856-E7B9-4161-BA4C-6CB28634C587}"/>
              </a:ext>
            </a:extLst>
          </p:cNvPr>
          <p:cNvSpPr>
            <a:spLocks noGrp="1"/>
          </p:cNvSpPr>
          <p:nvPr>
            <p:ph type="title"/>
          </p:nvPr>
        </p:nvSpPr>
        <p:spPr>
          <a:xfrm>
            <a:off x="628650" y="365127"/>
            <a:ext cx="7886700" cy="1013100"/>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601114AE-EF61-4795-9E69-740FF92F1A96}"/>
              </a:ext>
            </a:extLst>
          </p:cNvPr>
          <p:cNvSpPr>
            <a:spLocks noGrp="1"/>
          </p:cNvSpPr>
          <p:nvPr>
            <p:ph idx="1"/>
          </p:nvPr>
        </p:nvSpPr>
        <p:spPr/>
        <p:txBody>
          <a:bodyPr>
            <a:normAutofit/>
          </a:bodyPr>
          <a:lstStyle/>
          <a:p>
            <a:r>
              <a:rPr lang="en-US" sz="2400" dirty="0">
                <a:latin typeface="Bookman Old Style" panose="02050604050505020204" pitchFamily="18" charset="0"/>
              </a:rPr>
              <a:t>Proportional Representation (PR) is an electoral system that aims to ensure that the outcome of the election reflects the proportion of support gained by each competing group. But,</a:t>
            </a:r>
          </a:p>
          <a:p>
            <a:r>
              <a:rPr lang="en-US" sz="2400" dirty="0">
                <a:latin typeface="Bookman Old Style" panose="02050604050505020204" pitchFamily="18" charset="0"/>
              </a:rPr>
              <a:t>It is different from the majoritarian principle, where the party gaining the largest number of seats or votes wins an election</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30000118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20FED-F0C3-4BFF-BEB7-EFB883A6DCF9}"/>
              </a:ext>
            </a:extLst>
          </p:cNvPr>
          <p:cNvSpPr>
            <a:spLocks noGrp="1"/>
          </p:cNvSpPr>
          <p:nvPr>
            <p:ph type="title"/>
          </p:nvPr>
        </p:nvSpPr>
        <p:spPr>
          <a:xfrm>
            <a:off x="628650" y="365126"/>
            <a:ext cx="7886700" cy="695047"/>
          </a:xfrm>
        </p:spPr>
        <p:txBody>
          <a:bodyPr>
            <a:noAutofit/>
          </a:bodyPr>
          <a:lstStyle/>
          <a:p>
            <a:r>
              <a:rPr lang="en-US" sz="2800" b="1" dirty="0">
                <a:latin typeface="Bookman Old Style" panose="02050604050505020204" pitchFamily="18" charset="0"/>
              </a:rPr>
              <a:t>Women’s parties: an effective means to an end? </a:t>
            </a:r>
          </a:p>
        </p:txBody>
      </p:sp>
      <p:sp>
        <p:nvSpPr>
          <p:cNvPr id="3" name="Content Placeholder 2">
            <a:extLst>
              <a:ext uri="{FF2B5EF4-FFF2-40B4-BE49-F238E27FC236}">
                <a16:creationId xmlns:a16="http://schemas.microsoft.com/office/drawing/2014/main" id="{D0BD1DBD-4F7F-43F9-9A8D-3125C56F237B}"/>
              </a:ext>
            </a:extLst>
          </p:cNvPr>
          <p:cNvSpPr>
            <a:spLocks noGrp="1"/>
          </p:cNvSpPr>
          <p:nvPr>
            <p:ph idx="1"/>
          </p:nvPr>
        </p:nvSpPr>
        <p:spPr>
          <a:xfrm>
            <a:off x="628650" y="1060174"/>
            <a:ext cx="7886700" cy="5116789"/>
          </a:xfrm>
        </p:spPr>
        <p:txBody>
          <a:bodyPr>
            <a:normAutofit/>
          </a:bodyPr>
          <a:lstStyle/>
          <a:p>
            <a:r>
              <a:rPr lang="en-US" sz="2400" dirty="0">
                <a:latin typeface="Bookman Old Style" panose="02050604050505020204" pitchFamily="18" charset="0"/>
              </a:rPr>
              <a:t>create a party that represents women and gender equality concerns (see case study on Gabriela Philippines) </a:t>
            </a:r>
          </a:p>
          <a:p>
            <a:r>
              <a:rPr lang="en-US" sz="2400" dirty="0">
                <a:solidFill>
                  <a:srgbClr val="FF0000"/>
                </a:solidFill>
                <a:latin typeface="Bookman Old Style" panose="02050604050505020204" pitchFamily="18" charset="0"/>
              </a:rPr>
              <a:t>However</a:t>
            </a:r>
            <a:r>
              <a:rPr lang="en-US" sz="2400" dirty="0">
                <a:latin typeface="Bookman Old Style" panose="02050604050505020204" pitchFamily="18" charset="0"/>
              </a:rPr>
              <a:t>, the risk of women’s parties is that they create boundaries around gender issues, rather than encouraging broad change across all political parties and government processes. </a:t>
            </a:r>
          </a:p>
        </p:txBody>
      </p:sp>
    </p:spTree>
    <p:extLst>
      <p:ext uri="{BB962C8B-B14F-4D97-AF65-F5344CB8AC3E}">
        <p14:creationId xmlns:p14="http://schemas.microsoft.com/office/powerpoint/2010/main" val="219776437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19D90-F404-4F77-AC92-704947E46E3B}"/>
              </a:ext>
            </a:extLst>
          </p:cNvPr>
          <p:cNvSpPr>
            <a:spLocks noGrp="1"/>
          </p:cNvSpPr>
          <p:nvPr>
            <p:ph type="title"/>
          </p:nvPr>
        </p:nvSpPr>
        <p:spPr>
          <a:xfrm>
            <a:off x="628650" y="365126"/>
            <a:ext cx="7886700" cy="920335"/>
          </a:xfrm>
        </p:spPr>
        <p:txBody>
          <a:bodyPr>
            <a:noAutofit/>
          </a:bodyPr>
          <a:lstStyle/>
          <a:p>
            <a:r>
              <a:rPr lang="en-US" sz="2800" b="1" dirty="0">
                <a:latin typeface="Bookman Old Style" panose="02050604050505020204" pitchFamily="18" charset="0"/>
              </a:rPr>
              <a:t>National women’s machineries: barriers and opportunities </a:t>
            </a:r>
          </a:p>
        </p:txBody>
      </p:sp>
      <p:sp>
        <p:nvSpPr>
          <p:cNvPr id="3" name="Content Placeholder 2">
            <a:extLst>
              <a:ext uri="{FF2B5EF4-FFF2-40B4-BE49-F238E27FC236}">
                <a16:creationId xmlns:a16="http://schemas.microsoft.com/office/drawing/2014/main" id="{B484CC4F-0D77-4483-885D-1E338D5FFC36}"/>
              </a:ext>
            </a:extLst>
          </p:cNvPr>
          <p:cNvSpPr>
            <a:spLocks noGrp="1"/>
          </p:cNvSpPr>
          <p:nvPr>
            <p:ph idx="1"/>
          </p:nvPr>
        </p:nvSpPr>
        <p:spPr>
          <a:xfrm>
            <a:off x="628650" y="1470991"/>
            <a:ext cx="7886700" cy="4705972"/>
          </a:xfrm>
        </p:spPr>
        <p:txBody>
          <a:bodyPr>
            <a:normAutofit/>
          </a:bodyPr>
          <a:lstStyle/>
          <a:p>
            <a:r>
              <a:rPr lang="en-US" sz="2400" dirty="0">
                <a:latin typeface="Bookman Old Style" panose="02050604050505020204" pitchFamily="18" charset="0"/>
              </a:rPr>
              <a:t>first identified in 1962 by the UN Commission on the Status of Women and </a:t>
            </a:r>
          </a:p>
          <a:p>
            <a:r>
              <a:rPr lang="en-US" sz="2400" dirty="0">
                <a:latin typeface="Bookman Old Style" panose="02050604050505020204" pitchFamily="18" charset="0"/>
              </a:rPr>
              <a:t>was further endorsed through the World Plan of Action that was launched in 1975 at the start of the UN Decade for Women </a:t>
            </a:r>
          </a:p>
          <a:p>
            <a:r>
              <a:rPr lang="en-US" sz="2400" dirty="0">
                <a:latin typeface="Bookman Old Style" panose="02050604050505020204" pitchFamily="18" charset="0"/>
              </a:rPr>
              <a:t>By 1985, 90 per cent of countries had established NWMs, and this number increased following the </a:t>
            </a:r>
            <a:r>
              <a:rPr lang="en-US" sz="2400" dirty="0" err="1">
                <a:latin typeface="Bookman Old Style" panose="02050604050505020204" pitchFamily="18" charset="0"/>
              </a:rPr>
              <a:t>BPfA</a:t>
            </a:r>
            <a:r>
              <a:rPr lang="en-US" sz="2400" dirty="0">
                <a:latin typeface="Bookman Old Style" panose="02050604050505020204" pitchFamily="18" charset="0"/>
              </a:rPr>
              <a:t> in 1995.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027132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327F1-3757-4348-B533-3D497586FC0C}"/>
              </a:ext>
            </a:extLst>
          </p:cNvPr>
          <p:cNvSpPr>
            <a:spLocks noGrp="1"/>
          </p:cNvSpPr>
          <p:nvPr>
            <p:ph type="title"/>
          </p:nvPr>
        </p:nvSpPr>
        <p:spPr>
          <a:xfrm>
            <a:off x="628650" y="365126"/>
            <a:ext cx="7886700" cy="642039"/>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40F201E1-060A-4762-93FA-7675A37DBA32}"/>
              </a:ext>
            </a:extLst>
          </p:cNvPr>
          <p:cNvSpPr>
            <a:spLocks noGrp="1"/>
          </p:cNvSpPr>
          <p:nvPr>
            <p:ph idx="1"/>
          </p:nvPr>
        </p:nvSpPr>
        <p:spPr>
          <a:xfrm>
            <a:off x="628650" y="1364974"/>
            <a:ext cx="7886700" cy="4811989"/>
          </a:xfrm>
        </p:spPr>
        <p:txBody>
          <a:bodyPr>
            <a:normAutofit/>
          </a:bodyPr>
          <a:lstStyle/>
          <a:p>
            <a:r>
              <a:rPr lang="en-US" sz="2400" dirty="0">
                <a:latin typeface="Bookman Old Style" panose="02050604050505020204" pitchFamily="18" charset="0"/>
              </a:rPr>
              <a:t>But due to contradictory nature of local culture, social and political contexts there difference in concepts of good governance.</a:t>
            </a:r>
          </a:p>
          <a:p>
            <a:pPr marL="0" indent="0">
              <a:buNone/>
            </a:pPr>
            <a:r>
              <a:rPr lang="en-US" sz="2400" dirty="0" err="1">
                <a:solidFill>
                  <a:srgbClr val="FF0000"/>
                </a:solidFill>
                <a:latin typeface="Bookman Old Style" panose="02050604050505020204" pitchFamily="18" charset="0"/>
              </a:rPr>
              <a:t>Eg.</a:t>
            </a:r>
            <a:r>
              <a:rPr lang="en-US" sz="2400" dirty="0">
                <a:solidFill>
                  <a:srgbClr val="FF0000"/>
                </a:solidFill>
                <a:latin typeface="Bookman Old Style" panose="02050604050505020204" pitchFamily="18" charset="0"/>
              </a:rPr>
              <a:t> World</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Bank</a:t>
            </a:r>
            <a:r>
              <a:rPr lang="en-US" sz="2400" dirty="0">
                <a:latin typeface="Bookman Old Style" panose="02050604050505020204" pitchFamily="18" charset="0"/>
              </a:rPr>
              <a:t> – see governance that promotes efficiency in financial management and administration</a:t>
            </a:r>
          </a:p>
          <a:p>
            <a:r>
              <a:rPr lang="en-US" sz="2400" dirty="0">
                <a:latin typeface="Bookman Old Style" panose="02050604050505020204" pitchFamily="18" charset="0"/>
              </a:rPr>
              <a:t>For others, governance is only effective if it promotes social justice and equality and realization of rights for all citizens .</a:t>
            </a:r>
          </a:p>
          <a:p>
            <a:r>
              <a:rPr lang="en-US" sz="2400" dirty="0">
                <a:latin typeface="Bookman Old Style" panose="02050604050505020204" pitchFamily="18" charset="0"/>
              </a:rPr>
              <a:t>Here governance can only be effective if it focuses on achieving social justice and gender equality and that gender equality in society enables more effective governance.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53102031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91922-F4F0-4B94-8F77-B379B7DDE62F}"/>
              </a:ext>
            </a:extLst>
          </p:cNvPr>
          <p:cNvSpPr>
            <a:spLocks noGrp="1"/>
          </p:cNvSpPr>
          <p:nvPr>
            <p:ph type="title"/>
          </p:nvPr>
        </p:nvSpPr>
        <p:spPr>
          <a:xfrm>
            <a:off x="628650" y="365127"/>
            <a:ext cx="7886700" cy="708300"/>
          </a:xfrm>
        </p:spPr>
        <p:txBody>
          <a:bodyPr>
            <a:no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21F38838-B4BF-4E26-847D-CCEEF053792A}"/>
              </a:ext>
            </a:extLst>
          </p:cNvPr>
          <p:cNvSpPr>
            <a:spLocks noGrp="1"/>
          </p:cNvSpPr>
          <p:nvPr>
            <p:ph idx="1"/>
          </p:nvPr>
        </p:nvSpPr>
        <p:spPr>
          <a:xfrm>
            <a:off x="628650" y="1219200"/>
            <a:ext cx="7886700" cy="5273673"/>
          </a:xfrm>
        </p:spPr>
        <p:txBody>
          <a:bodyPr>
            <a:normAutofit fontScale="92500"/>
          </a:bodyPr>
          <a:lstStyle/>
          <a:p>
            <a:r>
              <a:rPr lang="en-US" sz="2400" dirty="0">
                <a:latin typeface="Bookman Old Style" panose="02050604050505020204" pitchFamily="18" charset="0"/>
              </a:rPr>
              <a:t>Women’s machineries takes at ministry or unit level with a responsibility for gender and development, or</a:t>
            </a:r>
          </a:p>
          <a:p>
            <a:r>
              <a:rPr lang="en-US" sz="2400" dirty="0">
                <a:latin typeface="Bookman Old Style" panose="02050604050505020204" pitchFamily="18" charset="0"/>
              </a:rPr>
              <a:t> a centralized unit that monitors and influences gender-focused planning across all development sectors. </a:t>
            </a:r>
          </a:p>
          <a:p>
            <a:r>
              <a:rPr lang="en-US" sz="2400" dirty="0">
                <a:latin typeface="Bookman Old Style" panose="02050604050505020204" pitchFamily="18" charset="0"/>
              </a:rPr>
              <a:t>Gender “focal points‟ are employed to facilitate links between NWMs and other government ministries. </a:t>
            </a:r>
          </a:p>
          <a:p>
            <a:r>
              <a:rPr lang="en-US" sz="2400" b="1" dirty="0">
                <a:latin typeface="Bookman Old Style" panose="02050604050505020204" pitchFamily="18" charset="0"/>
              </a:rPr>
              <a:t>However</a:t>
            </a:r>
            <a:r>
              <a:rPr lang="en-US" sz="2400" dirty="0">
                <a:latin typeface="Bookman Old Style" panose="02050604050505020204" pitchFamily="18" charset="0"/>
              </a:rPr>
              <a:t>, NWMs are often considered inadequate in many ways, or constraints for effectiveness.</a:t>
            </a:r>
          </a:p>
          <a:p>
            <a:pPr>
              <a:buFont typeface="Wingdings" panose="05000000000000000000" pitchFamily="2" charset="2"/>
              <a:buChar char="ü"/>
            </a:pPr>
            <a:r>
              <a:rPr lang="en-US" sz="2400" dirty="0">
                <a:latin typeface="Bookman Old Style" panose="02050604050505020204" pitchFamily="18" charset="0"/>
              </a:rPr>
              <a:t>lacking real power/mandate and resources to be effective, and </a:t>
            </a:r>
          </a:p>
          <a:p>
            <a:pPr>
              <a:buFont typeface="Wingdings" panose="05000000000000000000" pitchFamily="2" charset="2"/>
              <a:buChar char="ü"/>
            </a:pPr>
            <a:r>
              <a:rPr lang="en-US" sz="2400" dirty="0">
                <a:latin typeface="Bookman Old Style" panose="02050604050505020204" pitchFamily="18" charset="0"/>
              </a:rPr>
              <a:t>often remaining isolated from the central administration, with the result that the goal of gender mainstreaming and policy influence is hampered. </a:t>
            </a:r>
          </a:p>
        </p:txBody>
      </p:sp>
    </p:spTree>
    <p:extLst>
      <p:ext uri="{BB962C8B-B14F-4D97-AF65-F5344CB8AC3E}">
        <p14:creationId xmlns:p14="http://schemas.microsoft.com/office/powerpoint/2010/main" val="290735929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C51C1-7D55-4119-B7F4-AF5E54817BCF}"/>
              </a:ext>
            </a:extLst>
          </p:cNvPr>
          <p:cNvSpPr>
            <a:spLocks noGrp="1"/>
          </p:cNvSpPr>
          <p:nvPr>
            <p:ph type="title"/>
          </p:nvPr>
        </p:nvSpPr>
        <p:spPr>
          <a:xfrm>
            <a:off x="628650" y="365126"/>
            <a:ext cx="7886700" cy="509517"/>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4EF5440D-392D-4440-84FD-17D95C5C60C7}"/>
              </a:ext>
            </a:extLst>
          </p:cNvPr>
          <p:cNvSpPr>
            <a:spLocks noGrp="1"/>
          </p:cNvSpPr>
          <p:nvPr>
            <p:ph idx="1"/>
          </p:nvPr>
        </p:nvSpPr>
        <p:spPr>
          <a:xfrm>
            <a:off x="628650" y="1060174"/>
            <a:ext cx="7886700" cy="5116789"/>
          </a:xfrm>
        </p:spPr>
        <p:txBody>
          <a:bodyPr>
            <a:normAutofit/>
          </a:bodyPr>
          <a:lstStyle/>
          <a:p>
            <a:pPr>
              <a:buFont typeface="Wingdings" panose="05000000000000000000" pitchFamily="2" charset="2"/>
              <a:buChar char="ü"/>
            </a:pPr>
            <a:r>
              <a:rPr lang="en-US" sz="2400" dirty="0">
                <a:latin typeface="Bookman Old Style" panose="02050604050505020204" pitchFamily="18" charset="0"/>
              </a:rPr>
              <a:t>receive a tiny budget in comparison to other ministries, </a:t>
            </a:r>
          </a:p>
          <a:p>
            <a:pPr>
              <a:buFont typeface="Wingdings" panose="05000000000000000000" pitchFamily="2" charset="2"/>
              <a:buChar char="ü"/>
            </a:pPr>
            <a:r>
              <a:rPr lang="en-US" sz="2400" dirty="0">
                <a:latin typeface="Bookman Old Style" panose="02050604050505020204" pitchFamily="18" charset="0"/>
              </a:rPr>
              <a:t>forcing them to adopt “coping strategies‟ such as focusing on one key activity </a:t>
            </a:r>
          </a:p>
          <a:p>
            <a:pPr>
              <a:buFont typeface="Wingdings" panose="05000000000000000000" pitchFamily="2" charset="2"/>
              <a:buChar char="ü"/>
            </a:pPr>
            <a:r>
              <a:rPr lang="en-US" sz="2400" dirty="0">
                <a:latin typeface="Bookman Old Style" panose="02050604050505020204" pitchFamily="18" charset="0"/>
              </a:rPr>
              <a:t>rarely have enough staff to be able to plan and implement comprehensive plans</a:t>
            </a:r>
          </a:p>
          <a:p>
            <a:pPr>
              <a:buFont typeface="Wingdings" panose="05000000000000000000" pitchFamily="2" charset="2"/>
              <a:buChar char="ü"/>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25956350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38809-CD5B-48AD-A39C-FFA67EF65CD6}"/>
              </a:ext>
            </a:extLst>
          </p:cNvPr>
          <p:cNvSpPr>
            <a:spLocks noGrp="1"/>
          </p:cNvSpPr>
          <p:nvPr>
            <p:ph type="title"/>
          </p:nvPr>
        </p:nvSpPr>
        <p:spPr>
          <a:xfrm>
            <a:off x="628650" y="365127"/>
            <a:ext cx="7886700" cy="562526"/>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830FA83B-C054-4C44-8E0C-19CE81E91709}"/>
              </a:ext>
            </a:extLst>
          </p:cNvPr>
          <p:cNvSpPr>
            <a:spLocks noGrp="1"/>
          </p:cNvSpPr>
          <p:nvPr>
            <p:ph idx="1"/>
          </p:nvPr>
        </p:nvSpPr>
        <p:spPr>
          <a:xfrm>
            <a:off x="628650" y="1139687"/>
            <a:ext cx="7886700" cy="5037276"/>
          </a:xfrm>
        </p:spPr>
        <p:txBody>
          <a:bodyPr>
            <a:normAutofit/>
          </a:bodyPr>
          <a:lstStyle/>
          <a:p>
            <a:r>
              <a:rPr lang="en-US" sz="2400" dirty="0">
                <a:latin typeface="Bookman Old Style" panose="02050604050505020204" pitchFamily="18" charset="0"/>
              </a:rPr>
              <a:t>many NWMs are not given a clear mandate that sets out their power and roles or their relationship to other decision making bodies.</a:t>
            </a:r>
          </a:p>
          <a:p>
            <a:r>
              <a:rPr lang="en-US" sz="2400" dirty="0">
                <a:latin typeface="Bookman Old Style" panose="02050604050505020204" pitchFamily="18" charset="0"/>
              </a:rPr>
              <a:t>even when women’s  machineries implement strategies, poor mechanisms of accountability can lead to policy evaporation </a:t>
            </a:r>
          </a:p>
          <a:p>
            <a:r>
              <a:rPr lang="en-US" sz="2400" dirty="0">
                <a:latin typeface="Bookman Old Style" panose="02050604050505020204" pitchFamily="18" charset="0"/>
              </a:rPr>
              <a:t>condition of aid, </a:t>
            </a:r>
          </a:p>
          <a:p>
            <a:r>
              <a:rPr lang="en-US" sz="2400" dirty="0">
                <a:latin typeface="Bookman Old Style" panose="02050604050505020204" pitchFamily="18" charset="0"/>
              </a:rPr>
              <a:t>frequent or major changes of administration make it difficult for women’s  machineries to achieve consistency and continuity.</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62893646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EBA44-5290-4276-B3FF-227826A62F1C}"/>
              </a:ext>
            </a:extLst>
          </p:cNvPr>
          <p:cNvSpPr>
            <a:spLocks noGrp="1"/>
          </p:cNvSpPr>
          <p:nvPr>
            <p:ph type="title"/>
          </p:nvPr>
        </p:nvSpPr>
        <p:spPr>
          <a:xfrm>
            <a:off x="628650" y="365126"/>
            <a:ext cx="7886700" cy="814317"/>
          </a:xfrm>
        </p:spPr>
        <p:txBody>
          <a:bodyPr>
            <a:noAutofit/>
          </a:bodyPr>
          <a:lstStyle/>
          <a:p>
            <a:r>
              <a:rPr lang="en-US" sz="2800" b="1" dirty="0">
                <a:latin typeface="Bookman Old Style" panose="02050604050505020204" pitchFamily="18" charset="0"/>
              </a:rPr>
              <a:t>Towards greater gender-sensitivity in national and decentralized government </a:t>
            </a:r>
          </a:p>
        </p:txBody>
      </p:sp>
      <p:sp>
        <p:nvSpPr>
          <p:cNvPr id="3" name="Content Placeholder 2">
            <a:extLst>
              <a:ext uri="{FF2B5EF4-FFF2-40B4-BE49-F238E27FC236}">
                <a16:creationId xmlns:a16="http://schemas.microsoft.com/office/drawing/2014/main" id="{7BEFAA3A-8C16-4E27-93CD-1DF10CA3F068}"/>
              </a:ext>
            </a:extLst>
          </p:cNvPr>
          <p:cNvSpPr>
            <a:spLocks noGrp="1"/>
          </p:cNvSpPr>
          <p:nvPr>
            <p:ph idx="1"/>
          </p:nvPr>
        </p:nvSpPr>
        <p:spPr>
          <a:xfrm>
            <a:off x="628650" y="1391478"/>
            <a:ext cx="7886700" cy="4982818"/>
          </a:xfrm>
        </p:spPr>
        <p:txBody>
          <a:bodyPr>
            <a:normAutofit/>
          </a:bodyPr>
          <a:lstStyle/>
          <a:p>
            <a:pPr marL="0" indent="0">
              <a:buNone/>
            </a:pPr>
            <a:r>
              <a:rPr lang="en-US" sz="2400" b="1" dirty="0">
                <a:latin typeface="Bookman Old Style" panose="02050604050505020204" pitchFamily="18" charset="0"/>
              </a:rPr>
              <a:t>1. A positive social and cultural environment is needed for gender-sensitive government </a:t>
            </a:r>
          </a:p>
          <a:p>
            <a:pPr>
              <a:buFont typeface="Wingdings" panose="05000000000000000000" pitchFamily="2" charset="2"/>
              <a:buChar char="ü"/>
            </a:pPr>
            <a:r>
              <a:rPr lang="en-US" sz="2400" dirty="0">
                <a:latin typeface="Bookman Old Style" panose="02050604050505020204" pitchFamily="18" charset="0"/>
              </a:rPr>
              <a:t>broader social and cultural changes in terms of women’s empowerment and gender equality</a:t>
            </a:r>
          </a:p>
          <a:p>
            <a:pPr marL="0" indent="0">
              <a:buNone/>
            </a:pPr>
            <a:r>
              <a:rPr lang="en-US" sz="2400" dirty="0">
                <a:latin typeface="Bookman Old Style" panose="02050604050505020204" pitchFamily="18" charset="0"/>
              </a:rPr>
              <a:t>E.g. political will in Rwanda </a:t>
            </a:r>
          </a:p>
          <a:p>
            <a:pPr marL="0" indent="0">
              <a:buNone/>
            </a:pPr>
            <a:r>
              <a:rPr lang="en-US" sz="2400" b="1" dirty="0">
                <a:latin typeface="Bookman Old Style" panose="02050604050505020204" pitchFamily="18" charset="0"/>
              </a:rPr>
              <a:t>2. Gender-sensitive assessments of government institutions are needed </a:t>
            </a:r>
          </a:p>
          <a:p>
            <a:pPr>
              <a:buFont typeface="Wingdings" panose="05000000000000000000" pitchFamily="2" charset="2"/>
              <a:buChar char="ü"/>
            </a:pPr>
            <a:r>
              <a:rPr lang="en-US" sz="2400" dirty="0">
                <a:latin typeface="Bookman Old Style" panose="02050604050505020204" pitchFamily="18" charset="0"/>
              </a:rPr>
              <a:t>Government institutions at local and national levels need to reflect on their own internal practices. </a:t>
            </a:r>
          </a:p>
          <a:p>
            <a:pPr>
              <a:buFont typeface="Wingdings" panose="05000000000000000000" pitchFamily="2" charset="2"/>
              <a:buChar char="ü"/>
            </a:pPr>
            <a:r>
              <a:rPr lang="en-US" sz="2400" dirty="0">
                <a:latin typeface="Bookman Old Style" panose="02050604050505020204" pitchFamily="18" charset="0"/>
              </a:rPr>
              <a:t>beyond increasing </a:t>
            </a:r>
            <a:r>
              <a:rPr lang="en-US" sz="2400" dirty="0">
                <a:solidFill>
                  <a:srgbClr val="FF0000"/>
                </a:solidFill>
                <a:latin typeface="Bookman Old Style" panose="02050604050505020204" pitchFamily="18" charset="0"/>
              </a:rPr>
              <a:t>number</a:t>
            </a:r>
            <a:r>
              <a:rPr lang="en-US" sz="2400" dirty="0">
                <a:latin typeface="Bookman Old Style" panose="02050604050505020204" pitchFamily="18" charset="0"/>
              </a:rPr>
              <a:t> of women by quotas  need to work on </a:t>
            </a:r>
            <a:r>
              <a:rPr lang="en-US" sz="2400" dirty="0">
                <a:solidFill>
                  <a:srgbClr val="FF0000"/>
                </a:solidFill>
                <a:latin typeface="Bookman Old Style" panose="02050604050505020204" pitchFamily="18" charset="0"/>
              </a:rPr>
              <a:t>quality of women’s participation</a:t>
            </a:r>
            <a:r>
              <a:rPr lang="en-US" sz="2400" dirty="0">
                <a:latin typeface="Bookman Old Style" panose="02050604050505020204" pitchFamily="18" charset="0"/>
              </a:rPr>
              <a:t>. </a:t>
            </a:r>
          </a:p>
        </p:txBody>
      </p:sp>
    </p:spTree>
    <p:extLst>
      <p:ext uri="{BB962C8B-B14F-4D97-AF65-F5344CB8AC3E}">
        <p14:creationId xmlns:p14="http://schemas.microsoft.com/office/powerpoint/2010/main" val="416473746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53C52-52EF-47E6-B461-67599A45DA32}"/>
              </a:ext>
            </a:extLst>
          </p:cNvPr>
          <p:cNvSpPr>
            <a:spLocks noGrp="1"/>
          </p:cNvSpPr>
          <p:nvPr>
            <p:ph type="title"/>
          </p:nvPr>
        </p:nvSpPr>
        <p:spPr>
          <a:xfrm>
            <a:off x="628650" y="365126"/>
            <a:ext cx="7886700" cy="602283"/>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C4241049-352B-48AD-AD72-AA7ECB584D23}"/>
              </a:ext>
            </a:extLst>
          </p:cNvPr>
          <p:cNvSpPr>
            <a:spLocks noGrp="1"/>
          </p:cNvSpPr>
          <p:nvPr>
            <p:ph idx="1"/>
          </p:nvPr>
        </p:nvSpPr>
        <p:spPr>
          <a:xfrm>
            <a:off x="628650" y="1152939"/>
            <a:ext cx="7886700" cy="5024024"/>
          </a:xfrm>
        </p:spPr>
        <p:txBody>
          <a:bodyPr>
            <a:normAutofit/>
          </a:bodyPr>
          <a:lstStyle/>
          <a:p>
            <a:pPr marL="0" indent="0">
              <a:buNone/>
            </a:pPr>
            <a:r>
              <a:rPr lang="en-US" sz="2400" dirty="0">
                <a:latin typeface="Bookman Old Style" panose="02050604050505020204" pitchFamily="18" charset="0"/>
              </a:rPr>
              <a:t>Do women in government have the same opportunities as men, do they have an equal voice in decision-making, and are their opinions respected?</a:t>
            </a:r>
          </a:p>
          <a:p>
            <a:r>
              <a:rPr lang="en-US" sz="2400" dirty="0">
                <a:solidFill>
                  <a:srgbClr val="00B050"/>
                </a:solidFill>
                <a:latin typeface="Bookman Old Style" panose="02050604050505020204" pitchFamily="18" charset="0"/>
              </a:rPr>
              <a:t>Assessments are also needed of policy making processes. </a:t>
            </a:r>
          </a:p>
          <a:p>
            <a:pPr marL="0" indent="0">
              <a:buNone/>
            </a:pPr>
            <a:r>
              <a:rPr lang="en-US" sz="2400" dirty="0">
                <a:latin typeface="Bookman Old Style" panose="02050604050505020204" pitchFamily="18" charset="0"/>
              </a:rPr>
              <a:t>To what extent does public spending reflect the needs of both women and men? Are women’s ministries adequately resourced to support these gender-sensitive policy processes? </a:t>
            </a:r>
          </a:p>
        </p:txBody>
      </p:sp>
    </p:spTree>
    <p:extLst>
      <p:ext uri="{BB962C8B-B14F-4D97-AF65-F5344CB8AC3E}">
        <p14:creationId xmlns:p14="http://schemas.microsoft.com/office/powerpoint/2010/main" val="37094173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A1D7E-60F0-4E0D-AC34-17D473947044}"/>
              </a:ext>
            </a:extLst>
          </p:cNvPr>
          <p:cNvSpPr>
            <a:spLocks noGrp="1"/>
          </p:cNvSpPr>
          <p:nvPr>
            <p:ph type="title"/>
          </p:nvPr>
        </p:nvSpPr>
        <p:spPr>
          <a:xfrm>
            <a:off x="628650" y="365127"/>
            <a:ext cx="7886700" cy="827570"/>
          </a:xfrm>
        </p:spPr>
        <p:txBody>
          <a:bodyPr>
            <a:noAutofit/>
          </a:bodyPr>
          <a:lstStyle/>
          <a:p>
            <a:r>
              <a:rPr lang="en-US" sz="2800" b="1" dirty="0">
                <a:latin typeface="Bookman Old Style" panose="02050604050505020204" pitchFamily="18" charset="0"/>
              </a:rPr>
              <a:t>3. For long-term change men within and outside government must be on board </a:t>
            </a:r>
          </a:p>
        </p:txBody>
      </p:sp>
      <p:sp>
        <p:nvSpPr>
          <p:cNvPr id="3" name="Content Placeholder 2">
            <a:extLst>
              <a:ext uri="{FF2B5EF4-FFF2-40B4-BE49-F238E27FC236}">
                <a16:creationId xmlns:a16="http://schemas.microsoft.com/office/drawing/2014/main" id="{FAE3284C-8719-4A71-B721-042E705BE200}"/>
              </a:ext>
            </a:extLst>
          </p:cNvPr>
          <p:cNvSpPr>
            <a:spLocks noGrp="1"/>
          </p:cNvSpPr>
          <p:nvPr>
            <p:ph idx="1"/>
          </p:nvPr>
        </p:nvSpPr>
        <p:spPr>
          <a:xfrm>
            <a:off x="628650" y="1298713"/>
            <a:ext cx="7886700" cy="4878250"/>
          </a:xfrm>
        </p:spPr>
        <p:txBody>
          <a:bodyPr>
            <a:normAutofit/>
          </a:bodyPr>
          <a:lstStyle/>
          <a:p>
            <a:r>
              <a:rPr lang="en-US" sz="2400" dirty="0">
                <a:latin typeface="Bookman Old Style" panose="02050604050505020204" pitchFamily="18" charset="0"/>
              </a:rPr>
              <a:t>Since men often hold many of the influential positions in government </a:t>
            </a:r>
          </a:p>
          <a:p>
            <a:r>
              <a:rPr lang="en-US" sz="2400" dirty="0">
                <a:latin typeface="Bookman Old Style" panose="02050604050505020204" pitchFamily="18" charset="0"/>
              </a:rPr>
              <a:t>Obtaining the support of strong male ministerial figures who are willing to champion gender equality concerns is very important</a:t>
            </a:r>
          </a:p>
          <a:p>
            <a:r>
              <a:rPr lang="en-US" sz="2400" dirty="0">
                <a:latin typeface="Bookman Old Style" panose="02050604050505020204" pitchFamily="18" charset="0"/>
              </a:rPr>
              <a:t> they can act as </a:t>
            </a:r>
            <a:r>
              <a:rPr lang="en-US" sz="2400" b="1" dirty="0">
                <a:latin typeface="Bookman Old Style" panose="02050604050505020204" pitchFamily="18" charset="0"/>
              </a:rPr>
              <a:t>role</a:t>
            </a:r>
            <a:r>
              <a:rPr lang="en-US" sz="2400" dirty="0">
                <a:latin typeface="Bookman Old Style" panose="02050604050505020204" pitchFamily="18" charset="0"/>
              </a:rPr>
              <a:t> </a:t>
            </a:r>
            <a:r>
              <a:rPr lang="en-US" sz="2400" b="1" dirty="0">
                <a:latin typeface="Bookman Old Style" panose="02050604050505020204" pitchFamily="18" charset="0"/>
              </a:rPr>
              <a:t>models</a:t>
            </a:r>
            <a:r>
              <a:rPr lang="en-US" sz="2400" dirty="0">
                <a:latin typeface="Bookman Old Style" panose="02050604050505020204" pitchFamily="18" charset="0"/>
              </a:rPr>
              <a:t> for other men and women who may fear being ostracized or ridiculed for taking such a stance</a:t>
            </a:r>
          </a:p>
        </p:txBody>
      </p:sp>
    </p:spTree>
    <p:extLst>
      <p:ext uri="{BB962C8B-B14F-4D97-AF65-F5344CB8AC3E}">
        <p14:creationId xmlns:p14="http://schemas.microsoft.com/office/powerpoint/2010/main" val="208717095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3739-7DC8-4888-B4C2-B13CE4388299}"/>
              </a:ext>
            </a:extLst>
          </p:cNvPr>
          <p:cNvSpPr>
            <a:spLocks noGrp="1"/>
          </p:cNvSpPr>
          <p:nvPr>
            <p:ph type="title"/>
          </p:nvPr>
        </p:nvSpPr>
        <p:spPr>
          <a:xfrm>
            <a:off x="628650" y="365126"/>
            <a:ext cx="7886700" cy="814317"/>
          </a:xfrm>
        </p:spPr>
        <p:txBody>
          <a:bodyPr>
            <a:noAutofit/>
          </a:bodyPr>
          <a:lstStyle/>
          <a:p>
            <a:r>
              <a:rPr lang="en-US" sz="2400" b="1" dirty="0">
                <a:latin typeface="Bookman Old Style" panose="02050604050505020204" pitchFamily="18" charset="0"/>
              </a:rPr>
              <a:t>4. Gender-sensitive budgets are needed to ensure greater responsiveness </a:t>
            </a:r>
          </a:p>
        </p:txBody>
      </p:sp>
      <p:sp>
        <p:nvSpPr>
          <p:cNvPr id="3" name="Content Placeholder 2">
            <a:extLst>
              <a:ext uri="{FF2B5EF4-FFF2-40B4-BE49-F238E27FC236}">
                <a16:creationId xmlns:a16="http://schemas.microsoft.com/office/drawing/2014/main" id="{4D4E547B-AFF1-4884-BF86-345E60A5B932}"/>
              </a:ext>
            </a:extLst>
          </p:cNvPr>
          <p:cNvSpPr>
            <a:spLocks noGrp="1"/>
          </p:cNvSpPr>
          <p:nvPr>
            <p:ph idx="1"/>
          </p:nvPr>
        </p:nvSpPr>
        <p:spPr>
          <a:xfrm>
            <a:off x="628650" y="1391478"/>
            <a:ext cx="7886700" cy="4785485"/>
          </a:xfrm>
        </p:spPr>
        <p:txBody>
          <a:bodyPr>
            <a:normAutofit/>
          </a:bodyPr>
          <a:lstStyle/>
          <a:p>
            <a:r>
              <a:rPr lang="en-US" sz="2400" dirty="0">
                <a:latin typeface="Bookman Old Style" panose="02050604050505020204" pitchFamily="18" charset="0"/>
              </a:rPr>
              <a:t>Gender budgeting means preparing budgets or analyzing them from a gender perspective. </a:t>
            </a:r>
          </a:p>
          <a:p>
            <a:r>
              <a:rPr lang="en-US" sz="2400" dirty="0">
                <a:latin typeface="Bookman Old Style" panose="02050604050505020204" pitchFamily="18" charset="0"/>
              </a:rPr>
              <a:t>Gender-sensitive budgets are viewed by many as an essential strategy towards ensuring resource allocation takes into account the different needs of women and men. </a:t>
            </a:r>
          </a:p>
          <a:p>
            <a:pPr marL="0" indent="0">
              <a:buNone/>
            </a:pPr>
            <a:r>
              <a:rPr lang="en-US" sz="2400" b="1" dirty="0">
                <a:latin typeface="Bookman Old Style" panose="02050604050505020204" pitchFamily="18" charset="0"/>
              </a:rPr>
              <a:t>5. Gender-sensitive laws and gender equality goals must be translated into practice </a:t>
            </a:r>
          </a:p>
          <a:p>
            <a:r>
              <a:rPr lang="en-US" sz="2400" dirty="0">
                <a:latin typeface="Bookman Old Style" panose="02050604050505020204" pitchFamily="18" charset="0"/>
              </a:rPr>
              <a:t>Performance indicators as a means to achieve gender-sensitive local governance (UNDP </a:t>
            </a:r>
            <a:r>
              <a:rPr lang="en-US" sz="2400" dirty="0" err="1">
                <a:latin typeface="Bookman Old Style" panose="02050604050505020204" pitchFamily="18" charset="0"/>
              </a:rPr>
              <a:t>in.meas</a:t>
            </a:r>
            <a:r>
              <a:rPr lang="en-US" sz="2400" dirty="0">
                <a:latin typeface="Bookman Old Style" panose="02050604050505020204" pitchFamily="18" charset="0"/>
              </a:rPr>
              <a:t>)</a:t>
            </a:r>
          </a:p>
          <a:p>
            <a:r>
              <a:rPr lang="en-US" sz="2400" dirty="0">
                <a:latin typeface="Bookman Old Style" panose="02050604050505020204" pitchFamily="18" charset="0"/>
              </a:rPr>
              <a:t> Implementing gender equality legislation through participatory processes </a:t>
            </a:r>
          </a:p>
        </p:txBody>
      </p:sp>
    </p:spTree>
    <p:extLst>
      <p:ext uri="{BB962C8B-B14F-4D97-AF65-F5344CB8AC3E}">
        <p14:creationId xmlns:p14="http://schemas.microsoft.com/office/powerpoint/2010/main" val="122973025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5E9DB-3DA5-4B0D-973B-2DFBC5FAB11B}"/>
              </a:ext>
            </a:extLst>
          </p:cNvPr>
          <p:cNvSpPr>
            <a:spLocks noGrp="1"/>
          </p:cNvSpPr>
          <p:nvPr>
            <p:ph type="title"/>
          </p:nvPr>
        </p:nvSpPr>
        <p:spPr>
          <a:xfrm>
            <a:off x="628650" y="365126"/>
            <a:ext cx="7886700" cy="946839"/>
          </a:xfrm>
        </p:spPr>
        <p:txBody>
          <a:bodyPr>
            <a:noAutofit/>
          </a:bodyPr>
          <a:lstStyle/>
          <a:p>
            <a:r>
              <a:rPr lang="en-US" sz="2400" b="1" dirty="0">
                <a:latin typeface="Bookman Old Style" panose="02050604050505020204" pitchFamily="18" charset="0"/>
              </a:rPr>
              <a:t>6. A strong women’s movement is vital for enabling gender-sensitive government </a:t>
            </a:r>
          </a:p>
        </p:txBody>
      </p:sp>
      <p:sp>
        <p:nvSpPr>
          <p:cNvPr id="3" name="Content Placeholder 2">
            <a:extLst>
              <a:ext uri="{FF2B5EF4-FFF2-40B4-BE49-F238E27FC236}">
                <a16:creationId xmlns:a16="http://schemas.microsoft.com/office/drawing/2014/main" id="{78FD6DC4-D7E2-47F8-9B5C-0A2A2E9E27A7}"/>
              </a:ext>
            </a:extLst>
          </p:cNvPr>
          <p:cNvSpPr>
            <a:spLocks noGrp="1"/>
          </p:cNvSpPr>
          <p:nvPr>
            <p:ph idx="1"/>
          </p:nvPr>
        </p:nvSpPr>
        <p:spPr>
          <a:xfrm>
            <a:off x="628650" y="1457739"/>
            <a:ext cx="7886700" cy="4719224"/>
          </a:xfrm>
        </p:spPr>
        <p:txBody>
          <a:bodyPr>
            <a:normAutofit/>
          </a:bodyPr>
          <a:lstStyle/>
          <a:p>
            <a:r>
              <a:rPr lang="en-US" sz="2400" dirty="0">
                <a:latin typeface="Bookman Old Style" panose="02050604050505020204" pitchFamily="18" charset="0"/>
              </a:rPr>
              <a:t>Women’s organizations can contribute to gender-sensitive governance processes in local and national government in many ways. </a:t>
            </a:r>
          </a:p>
          <a:p>
            <a:pPr marL="457200" indent="-457200">
              <a:buAutoNum type="arabicPeriod"/>
            </a:pPr>
            <a:r>
              <a:rPr lang="en-US" sz="2400" dirty="0">
                <a:latin typeface="Bookman Old Style" panose="02050604050505020204" pitchFamily="18" charset="0"/>
              </a:rPr>
              <a:t>Lobbying government to promote greater gender-sensitivity </a:t>
            </a:r>
          </a:p>
          <a:p>
            <a:pPr marL="457200" indent="-457200">
              <a:buAutoNum type="arabicPeriod"/>
            </a:pPr>
            <a:r>
              <a:rPr lang="en-US" sz="2400" dirty="0">
                <a:latin typeface="Bookman Old Style" panose="02050604050505020204" pitchFamily="18" charset="0"/>
              </a:rPr>
              <a:t>Supporting women in government </a:t>
            </a:r>
          </a:p>
          <a:p>
            <a:pPr marL="457200" indent="-457200">
              <a:buAutoNum type="arabicPeriod"/>
            </a:pPr>
            <a:r>
              <a:rPr lang="en-US" sz="2400" dirty="0">
                <a:latin typeface="Bookman Old Style" panose="02050604050505020204" pitchFamily="18" charset="0"/>
              </a:rPr>
              <a:t>Playing a watchdog role </a:t>
            </a:r>
          </a:p>
          <a:p>
            <a:pPr marL="457200" indent="-457200">
              <a:buAutoNum type="arabicPeriod"/>
            </a:pPr>
            <a:r>
              <a:rPr lang="en-US" sz="2400" dirty="0">
                <a:latin typeface="Bookman Old Style" panose="02050604050505020204" pitchFamily="18" charset="0"/>
              </a:rPr>
              <a:t>Awareness-raising </a:t>
            </a:r>
          </a:p>
          <a:p>
            <a:pPr marL="457200" indent="-457200">
              <a:buAutoNum type="arabicPeriod"/>
            </a:pPr>
            <a:r>
              <a:rPr lang="en-US" sz="2400" dirty="0">
                <a:latin typeface="Bookman Old Style" panose="02050604050505020204" pitchFamily="18" charset="0"/>
              </a:rPr>
              <a:t>Capacity building </a:t>
            </a:r>
          </a:p>
        </p:txBody>
      </p:sp>
    </p:spTree>
    <p:extLst>
      <p:ext uri="{BB962C8B-B14F-4D97-AF65-F5344CB8AC3E}">
        <p14:creationId xmlns:p14="http://schemas.microsoft.com/office/powerpoint/2010/main" val="413692301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E346B-BD5C-4734-BD39-7F2231F51DF2}"/>
              </a:ext>
            </a:extLst>
          </p:cNvPr>
          <p:cNvSpPr>
            <a:spLocks noGrp="1"/>
          </p:cNvSpPr>
          <p:nvPr>
            <p:ph type="title"/>
          </p:nvPr>
        </p:nvSpPr>
        <p:spPr>
          <a:xfrm>
            <a:off x="628650" y="365127"/>
            <a:ext cx="7886700" cy="960090"/>
          </a:xfrm>
        </p:spPr>
        <p:txBody>
          <a:bodyPr>
            <a:normAutofit/>
          </a:bodyPr>
          <a:lstStyle/>
          <a:p>
            <a:r>
              <a:rPr lang="en-US" sz="2400" b="1" dirty="0">
                <a:latin typeface="Bookman Old Style" panose="02050604050505020204" pitchFamily="18" charset="0"/>
              </a:rPr>
              <a:t>7. CSOs need to examine their own levels of gender-sensitivity </a:t>
            </a:r>
          </a:p>
        </p:txBody>
      </p:sp>
      <p:sp>
        <p:nvSpPr>
          <p:cNvPr id="3" name="Content Placeholder 2">
            <a:extLst>
              <a:ext uri="{FF2B5EF4-FFF2-40B4-BE49-F238E27FC236}">
                <a16:creationId xmlns:a16="http://schemas.microsoft.com/office/drawing/2014/main" id="{5FCFBFBF-5808-4F43-9669-7B6FF73BCE9A}"/>
              </a:ext>
            </a:extLst>
          </p:cNvPr>
          <p:cNvSpPr>
            <a:spLocks noGrp="1"/>
          </p:cNvSpPr>
          <p:nvPr>
            <p:ph idx="1"/>
          </p:nvPr>
        </p:nvSpPr>
        <p:spPr>
          <a:xfrm>
            <a:off x="628650" y="1550503"/>
            <a:ext cx="7886700" cy="4626459"/>
          </a:xfrm>
        </p:spPr>
        <p:txBody>
          <a:bodyPr>
            <a:normAutofit/>
          </a:bodyPr>
          <a:lstStyle/>
          <a:p>
            <a:r>
              <a:rPr lang="en-US" sz="2400" dirty="0">
                <a:latin typeface="Bookman Old Style" panose="02050604050505020204" pitchFamily="18" charset="0"/>
              </a:rPr>
              <a:t>Not all CSOs and women’s organizations are progressive with regard to women’s rights. </a:t>
            </a:r>
          </a:p>
          <a:p>
            <a:r>
              <a:rPr lang="en-US" sz="2400" dirty="0">
                <a:latin typeface="Bookman Old Style" panose="02050604050505020204" pitchFamily="18" charset="0"/>
              </a:rPr>
              <a:t>Some may promote conservative views</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supporting laws that deny women the right to abortion or advocating that women should not be part of the public sector.</a:t>
            </a:r>
          </a:p>
          <a:p>
            <a:r>
              <a:rPr lang="en-US" sz="2400" dirty="0">
                <a:latin typeface="Bookman Old Style" panose="02050604050505020204" pitchFamily="18" charset="0"/>
              </a:rPr>
              <a:t>CSOs, therefore, need to examine their own governance practices and understandings of gender</a:t>
            </a:r>
          </a:p>
        </p:txBody>
      </p:sp>
    </p:spTree>
    <p:extLst>
      <p:ext uri="{BB962C8B-B14F-4D97-AF65-F5344CB8AC3E}">
        <p14:creationId xmlns:p14="http://schemas.microsoft.com/office/powerpoint/2010/main" val="33060894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C198A-03C1-4289-B893-E90603C3317F}"/>
              </a:ext>
            </a:extLst>
          </p:cNvPr>
          <p:cNvSpPr>
            <a:spLocks noGrp="1"/>
          </p:cNvSpPr>
          <p:nvPr>
            <p:ph type="title"/>
          </p:nvPr>
        </p:nvSpPr>
        <p:spPr>
          <a:xfrm>
            <a:off x="628650" y="365126"/>
            <a:ext cx="7886700" cy="761309"/>
          </a:xfrm>
        </p:spPr>
        <p:txBody>
          <a:bodyPr>
            <a:normAutofit/>
          </a:bodyPr>
          <a:lstStyle/>
          <a:p>
            <a:r>
              <a:rPr lang="en-US" sz="2400" b="1" dirty="0">
                <a:latin typeface="Bookman Old Style" panose="02050604050505020204" pitchFamily="18" charset="0"/>
              </a:rPr>
              <a:t>8. Citizen-focused processes need to be inclusive </a:t>
            </a:r>
          </a:p>
        </p:txBody>
      </p:sp>
      <p:sp>
        <p:nvSpPr>
          <p:cNvPr id="3" name="Content Placeholder 2">
            <a:extLst>
              <a:ext uri="{FF2B5EF4-FFF2-40B4-BE49-F238E27FC236}">
                <a16:creationId xmlns:a16="http://schemas.microsoft.com/office/drawing/2014/main" id="{2745048E-07B7-49D6-AA1B-8D9FC05DAD10}"/>
              </a:ext>
            </a:extLst>
          </p:cNvPr>
          <p:cNvSpPr>
            <a:spLocks noGrp="1"/>
          </p:cNvSpPr>
          <p:nvPr>
            <p:ph idx="1"/>
          </p:nvPr>
        </p:nvSpPr>
        <p:spPr>
          <a:xfrm>
            <a:off x="628650" y="1232452"/>
            <a:ext cx="7886700" cy="4944511"/>
          </a:xfrm>
        </p:spPr>
        <p:txBody>
          <a:bodyPr>
            <a:normAutofit/>
          </a:bodyPr>
          <a:lstStyle/>
          <a:p>
            <a:r>
              <a:rPr lang="en-US" sz="2400" dirty="0">
                <a:latin typeface="Bookman Old Style" panose="02050604050505020204" pitchFamily="18" charset="0"/>
              </a:rPr>
              <a:t>vital to assess the quality of women’s participation </a:t>
            </a:r>
          </a:p>
          <a:p>
            <a:r>
              <a:rPr lang="en-US" sz="2400" dirty="0">
                <a:latin typeface="Bookman Old Style" panose="02050604050505020204" pitchFamily="18" charset="0"/>
              </a:rPr>
              <a:t>particularly if they are from very poor backgrounds or are marginalized in other ways – because of their ethnicity, for example. If they are not attending citizen groups,</a:t>
            </a:r>
          </a:p>
          <a:p>
            <a:r>
              <a:rPr lang="en-US" sz="2400" dirty="0">
                <a:latin typeface="Bookman Old Style" panose="02050604050505020204" pitchFamily="18" charset="0"/>
              </a:rPr>
              <a:t>So it’s important to monitor whether women who are attending such groups </a:t>
            </a:r>
          </a:p>
        </p:txBody>
      </p:sp>
    </p:spTree>
    <p:extLst>
      <p:ext uri="{BB962C8B-B14F-4D97-AF65-F5344CB8AC3E}">
        <p14:creationId xmlns:p14="http://schemas.microsoft.com/office/powerpoint/2010/main" val="2502814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3455-689A-4EFC-9088-2CBDDA8A8A6F}"/>
              </a:ext>
            </a:extLst>
          </p:cNvPr>
          <p:cNvSpPr>
            <a:spLocks noGrp="1"/>
          </p:cNvSpPr>
          <p:nvPr>
            <p:ph type="title"/>
          </p:nvPr>
        </p:nvSpPr>
        <p:spPr/>
        <p:txBody>
          <a:bodyPr>
            <a:normAutofit/>
          </a:bodyPr>
          <a:lstStyle/>
          <a:p>
            <a:r>
              <a:rPr lang="en-US" sz="2800" dirty="0">
                <a:latin typeface="Bookman Old Style" panose="02050604050505020204" pitchFamily="18" charset="0"/>
              </a:rPr>
              <a:t>Brainstorming</a:t>
            </a:r>
          </a:p>
        </p:txBody>
      </p:sp>
      <p:sp>
        <p:nvSpPr>
          <p:cNvPr id="3" name="Content Placeholder 2">
            <a:extLst>
              <a:ext uri="{FF2B5EF4-FFF2-40B4-BE49-F238E27FC236}">
                <a16:creationId xmlns:a16="http://schemas.microsoft.com/office/drawing/2014/main" id="{7A1EEB91-9E46-4741-AB3B-1D08E489DE70}"/>
              </a:ext>
            </a:extLst>
          </p:cNvPr>
          <p:cNvSpPr>
            <a:spLocks noGrp="1"/>
          </p:cNvSpPr>
          <p:nvPr>
            <p:ph idx="1"/>
          </p:nvPr>
        </p:nvSpPr>
        <p:spPr/>
        <p:txBody>
          <a:bodyPr/>
          <a:lstStyle/>
          <a:p>
            <a:r>
              <a:rPr lang="en-US" dirty="0">
                <a:latin typeface="Bookman Old Style" panose="02050604050505020204" pitchFamily="18" charset="0"/>
              </a:rPr>
              <a:t>Based on your opinion list principles of good governance and discuss on them (group discussion)</a:t>
            </a:r>
          </a:p>
        </p:txBody>
      </p:sp>
    </p:spTree>
    <p:extLst>
      <p:ext uri="{BB962C8B-B14F-4D97-AF65-F5344CB8AC3E}">
        <p14:creationId xmlns:p14="http://schemas.microsoft.com/office/powerpoint/2010/main" val="8539135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512DD-93C0-47CC-AED0-556D6B232402}"/>
              </a:ext>
            </a:extLst>
          </p:cNvPr>
          <p:cNvSpPr>
            <a:spLocks noGrp="1"/>
          </p:cNvSpPr>
          <p:nvPr>
            <p:ph type="title"/>
          </p:nvPr>
        </p:nvSpPr>
        <p:spPr/>
        <p:txBody>
          <a:bodyPr>
            <a:normAutofit/>
          </a:bodyPr>
          <a:lstStyle/>
          <a:p>
            <a:r>
              <a:rPr lang="en-US" sz="3200" b="1" dirty="0">
                <a:latin typeface="Bookman Old Style" panose="02050604050505020204" pitchFamily="18" charset="0"/>
              </a:rPr>
              <a:t>Individual assignment</a:t>
            </a:r>
          </a:p>
        </p:txBody>
      </p:sp>
      <p:sp>
        <p:nvSpPr>
          <p:cNvPr id="3" name="Content Placeholder 2">
            <a:extLst>
              <a:ext uri="{FF2B5EF4-FFF2-40B4-BE49-F238E27FC236}">
                <a16:creationId xmlns:a16="http://schemas.microsoft.com/office/drawing/2014/main" id="{0612EB68-A7F9-4CE8-9D2F-D21F9F5311D6}"/>
              </a:ext>
            </a:extLst>
          </p:cNvPr>
          <p:cNvSpPr>
            <a:spLocks noGrp="1"/>
          </p:cNvSpPr>
          <p:nvPr>
            <p:ph idx="1"/>
          </p:nvPr>
        </p:nvSpPr>
        <p:spPr/>
        <p:txBody>
          <a:bodyPr>
            <a:normAutofit/>
          </a:bodyPr>
          <a:lstStyle/>
          <a:p>
            <a:r>
              <a:rPr lang="en-US" sz="2400" dirty="0">
                <a:latin typeface="Bookman Old Style" panose="02050604050505020204" pitchFamily="18" charset="0"/>
              </a:rPr>
              <a:t>Come with summery of not exceeding two page for both chapter(2 &amp; 3) respectively.</a:t>
            </a:r>
          </a:p>
        </p:txBody>
      </p:sp>
    </p:spTree>
    <p:extLst>
      <p:ext uri="{BB962C8B-B14F-4D97-AF65-F5344CB8AC3E}">
        <p14:creationId xmlns:p14="http://schemas.microsoft.com/office/powerpoint/2010/main" val="46649071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EC55-16F8-4DAB-B6D7-3B77AB3894D5}"/>
              </a:ext>
            </a:extLst>
          </p:cNvPr>
          <p:cNvSpPr>
            <a:spLocks noGrp="1"/>
          </p:cNvSpPr>
          <p:nvPr>
            <p:ph type="title"/>
          </p:nvPr>
        </p:nvSpPr>
        <p:spPr>
          <a:xfrm>
            <a:off x="628650" y="365127"/>
            <a:ext cx="7886700" cy="536022"/>
          </a:xfrm>
        </p:spPr>
        <p:txBody>
          <a:bodyPr>
            <a:normAutofit/>
          </a:bodyPr>
          <a:lstStyle/>
          <a:p>
            <a:r>
              <a:rPr lang="en-US" sz="2800" b="1" dirty="0">
                <a:latin typeface="Bookman Old Style" panose="02050604050505020204" pitchFamily="18" charset="0"/>
              </a:rPr>
              <a:t>Group assignment</a:t>
            </a:r>
          </a:p>
        </p:txBody>
      </p:sp>
      <p:sp>
        <p:nvSpPr>
          <p:cNvPr id="3" name="Content Placeholder 2">
            <a:extLst>
              <a:ext uri="{FF2B5EF4-FFF2-40B4-BE49-F238E27FC236}">
                <a16:creationId xmlns:a16="http://schemas.microsoft.com/office/drawing/2014/main" id="{845EFC8C-9E8F-40B3-8A1E-6BF1AF74C524}"/>
              </a:ext>
            </a:extLst>
          </p:cNvPr>
          <p:cNvSpPr>
            <a:spLocks noGrp="1"/>
          </p:cNvSpPr>
          <p:nvPr>
            <p:ph idx="1"/>
          </p:nvPr>
        </p:nvSpPr>
        <p:spPr>
          <a:xfrm>
            <a:off x="628650" y="1113184"/>
            <a:ext cx="7886700" cy="5063780"/>
          </a:xfrm>
        </p:spPr>
        <p:txBody>
          <a:bodyPr>
            <a:normAutofit lnSpcReduction="10000"/>
          </a:bodyPr>
          <a:lstStyle/>
          <a:p>
            <a:r>
              <a:rPr lang="en-US" sz="2400" dirty="0">
                <a:latin typeface="Bookman Old Style" panose="02050604050505020204" pitchFamily="18" charset="0"/>
              </a:rPr>
              <a:t>Briefly discuss the challenges and opportunities to realize gender sensitive governance? as global and in our country.</a:t>
            </a:r>
          </a:p>
          <a:p>
            <a:r>
              <a:rPr lang="en-US" sz="2400" dirty="0">
                <a:latin typeface="Bookman Old Style" panose="02050604050505020204" pitchFamily="18" charset="0"/>
              </a:rPr>
              <a:t>Discuss briefly what is gender sensitive governance and Why does governance need to be gender sensitive?</a:t>
            </a:r>
          </a:p>
          <a:p>
            <a:r>
              <a:rPr lang="en-US" sz="2400" dirty="0">
                <a:latin typeface="Bookman Old Style" panose="02050604050505020204" pitchFamily="18" charset="0"/>
              </a:rPr>
              <a:t>Discuss how can good governance is important in challenging gender inequality and promoting the realization of women’s rights?</a:t>
            </a:r>
          </a:p>
          <a:p>
            <a:r>
              <a:rPr lang="en-US" sz="2400" dirty="0">
                <a:latin typeface="Bookman Old Style" panose="02050604050505020204" pitchFamily="18" charset="0"/>
              </a:rPr>
              <a:t>Briefly discuss how can the governments enable women’s participation in governance processes? With some examples as global.</a:t>
            </a:r>
          </a:p>
          <a:p>
            <a:r>
              <a:rPr lang="en-US" sz="2400" dirty="0">
                <a:latin typeface="Bookman Old Style" panose="02050604050505020204" pitchFamily="18" charset="0"/>
              </a:rPr>
              <a:t>Discuss the significance/essence of good governance in the development process;</a:t>
            </a:r>
          </a:p>
          <a:p>
            <a:endParaRPr lang="en-US" sz="2400" dirty="0">
              <a:latin typeface="Bookman Old Style" panose="02050604050505020204" pitchFamily="18" charset="0"/>
            </a:endParaRPr>
          </a:p>
          <a:p>
            <a:endParaRPr lang="en-US" sz="2400" dirty="0">
              <a:latin typeface="Bookman Old Style" panose="02050604050505020204" pitchFamily="18" charset="0"/>
            </a:endParaRP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78640365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C9512-371A-4BBF-B54A-00B6A5C3500F}"/>
              </a:ext>
            </a:extLst>
          </p:cNvPr>
          <p:cNvSpPr>
            <a:spLocks noGrp="1"/>
          </p:cNvSpPr>
          <p:nvPr>
            <p:ph type="title"/>
          </p:nvPr>
        </p:nvSpPr>
        <p:spPr>
          <a:xfrm>
            <a:off x="628650" y="365126"/>
            <a:ext cx="7886700" cy="589031"/>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58CF23DF-5E3A-4E43-9551-4AAA0E84C489}"/>
              </a:ext>
            </a:extLst>
          </p:cNvPr>
          <p:cNvSpPr>
            <a:spLocks noGrp="1"/>
          </p:cNvSpPr>
          <p:nvPr>
            <p:ph idx="1"/>
          </p:nvPr>
        </p:nvSpPr>
        <p:spPr>
          <a:xfrm>
            <a:off x="628650" y="1126435"/>
            <a:ext cx="7886700" cy="5050528"/>
          </a:xfrm>
        </p:spPr>
        <p:txBody>
          <a:bodyPr/>
          <a:lstStyle/>
          <a:p>
            <a:pPr marL="0" indent="0">
              <a:buNone/>
            </a:pPr>
            <a:r>
              <a:rPr lang="en-US" dirty="0">
                <a:latin typeface="Bookman Old Style" panose="02050604050505020204" pitchFamily="18" charset="0"/>
              </a:rPr>
              <a:t>The output will be assessed in terms of the following criteria:</a:t>
            </a:r>
          </a:p>
          <a:p>
            <a:r>
              <a:rPr lang="en-US" dirty="0">
                <a:latin typeface="Bookman Old Style" panose="02050604050505020204" pitchFamily="18" charset="0"/>
              </a:rPr>
              <a:t>content-relatedness 30%</a:t>
            </a:r>
          </a:p>
          <a:p>
            <a:r>
              <a:rPr lang="en-US" dirty="0">
                <a:latin typeface="Bookman Old Style" panose="02050604050505020204" pitchFamily="18" charset="0"/>
              </a:rPr>
              <a:t>creativity 20%</a:t>
            </a:r>
          </a:p>
          <a:p>
            <a:r>
              <a:rPr lang="en-US" dirty="0">
                <a:latin typeface="Bookman Old Style" panose="02050604050505020204" pitchFamily="18" charset="0"/>
              </a:rPr>
              <a:t>organization 15%</a:t>
            </a:r>
          </a:p>
          <a:p>
            <a:r>
              <a:rPr lang="en-US" dirty="0">
                <a:latin typeface="Bookman Old Style" panose="02050604050505020204" pitchFamily="18" charset="0"/>
              </a:rPr>
              <a:t>neatness 15%</a:t>
            </a:r>
          </a:p>
          <a:p>
            <a:r>
              <a:rPr lang="en-US" dirty="0">
                <a:latin typeface="Bookman Old Style" panose="02050604050505020204" pitchFamily="18" charset="0"/>
              </a:rPr>
              <a:t>teamwork 20%</a:t>
            </a:r>
          </a:p>
          <a:p>
            <a:r>
              <a:rPr lang="en-US" dirty="0">
                <a:solidFill>
                  <a:srgbClr val="FF0000"/>
                </a:solidFill>
                <a:latin typeface="Bookman Old Style" panose="02050604050505020204" pitchFamily="18" charset="0"/>
              </a:rPr>
              <a:t>Total 100%</a:t>
            </a:r>
          </a:p>
          <a:p>
            <a:endParaRPr lang="en-US" dirty="0">
              <a:latin typeface="Bookman Old Style" panose="02050604050505020204" pitchFamily="18" charset="0"/>
            </a:endParaRPr>
          </a:p>
        </p:txBody>
      </p:sp>
    </p:spTree>
    <p:extLst>
      <p:ext uri="{BB962C8B-B14F-4D97-AF65-F5344CB8AC3E}">
        <p14:creationId xmlns:p14="http://schemas.microsoft.com/office/powerpoint/2010/main" val="19682968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EFAEA-08C9-4241-AC51-E8971EEFABD7}"/>
              </a:ext>
            </a:extLst>
          </p:cNvPr>
          <p:cNvSpPr>
            <a:spLocks noGrp="1"/>
          </p:cNvSpPr>
          <p:nvPr>
            <p:ph type="title"/>
          </p:nvPr>
        </p:nvSpPr>
        <p:spPr>
          <a:xfrm>
            <a:off x="628650" y="365126"/>
            <a:ext cx="7886700" cy="1238387"/>
          </a:xfrm>
        </p:spPr>
        <p:txBody>
          <a:bodyPr>
            <a:noAutofit/>
          </a:bodyPr>
          <a:lstStyle/>
          <a:p>
            <a:r>
              <a:rPr lang="en-US" sz="2400" b="1" dirty="0">
                <a:latin typeface="Bookman Old Style" panose="02050604050505020204" pitchFamily="18" charset="0"/>
              </a:rPr>
              <a:t>Chapter four: Global governance and gender</a:t>
            </a:r>
            <a:br>
              <a:rPr lang="en-US" sz="2400" b="1" dirty="0">
                <a:latin typeface="Bookman Old Style" panose="02050604050505020204" pitchFamily="18" charset="0"/>
              </a:rPr>
            </a:br>
            <a:r>
              <a:rPr lang="en-US" sz="2400" b="1" dirty="0">
                <a:latin typeface="Bookman Old Style" panose="02050604050505020204" pitchFamily="18" charset="0"/>
              </a:rPr>
              <a:t/>
            </a:r>
            <a:br>
              <a:rPr lang="en-US" sz="2400" b="1" dirty="0">
                <a:latin typeface="Bookman Old Style" panose="02050604050505020204" pitchFamily="18" charset="0"/>
              </a:rPr>
            </a:br>
            <a:r>
              <a:rPr lang="en-US" sz="2400" b="1" dirty="0">
                <a:latin typeface="Bookman Old Style" panose="02050604050505020204" pitchFamily="18" charset="0"/>
              </a:rPr>
              <a:t> What is global governance? </a:t>
            </a:r>
            <a:br>
              <a:rPr lang="en-US" sz="2400" b="1" dirty="0">
                <a:latin typeface="Bookman Old Style" panose="02050604050505020204" pitchFamily="18" charset="0"/>
              </a:rPr>
            </a:br>
            <a:endParaRPr lang="en-US" sz="2400"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09D1244-012B-4DF6-9F53-6CD9C0AB1D8C}"/>
              </a:ext>
            </a:extLst>
          </p:cNvPr>
          <p:cNvSpPr>
            <a:spLocks noGrp="1"/>
          </p:cNvSpPr>
          <p:nvPr>
            <p:ph idx="1"/>
          </p:nvPr>
        </p:nvSpPr>
        <p:spPr>
          <a:xfrm>
            <a:off x="628650" y="1603513"/>
            <a:ext cx="7886700" cy="4573449"/>
          </a:xfrm>
        </p:spPr>
        <p:txBody>
          <a:bodyPr>
            <a:normAutofit/>
          </a:bodyPr>
          <a:lstStyle/>
          <a:p>
            <a:r>
              <a:rPr lang="en-US" sz="2400" dirty="0">
                <a:latin typeface="Bookman Old Style" panose="02050604050505020204" pitchFamily="18" charset="0"/>
              </a:rPr>
              <a:t>Global governance is fragmented, hard to trace to individuals or even particular agencies. </a:t>
            </a:r>
          </a:p>
          <a:p>
            <a:r>
              <a:rPr lang="en-US" sz="2400" dirty="0">
                <a:latin typeface="Bookman Old Style" panose="02050604050505020204" pitchFamily="18" charset="0"/>
              </a:rPr>
              <a:t>It has been described as </a:t>
            </a:r>
            <a:r>
              <a:rPr lang="en-US" sz="2400" dirty="0">
                <a:solidFill>
                  <a:srgbClr val="FF0000"/>
                </a:solidFill>
                <a:latin typeface="Bookman Old Style" panose="02050604050505020204" pitchFamily="18" charset="0"/>
              </a:rPr>
              <a:t>“governance without government”</a:t>
            </a:r>
          </a:p>
          <a:p>
            <a:r>
              <a:rPr lang="en-US" sz="2400" dirty="0">
                <a:latin typeface="Bookman Old Style" panose="02050604050505020204" pitchFamily="18" charset="0"/>
              </a:rPr>
              <a:t>commonly used definition on many reports is that global governance is the institutions, processes, rules and frameworks through which international policies are determined, coordinated and regulated</a:t>
            </a:r>
          </a:p>
        </p:txBody>
      </p:sp>
    </p:spTree>
    <p:extLst>
      <p:ext uri="{BB962C8B-B14F-4D97-AF65-F5344CB8AC3E}">
        <p14:creationId xmlns:p14="http://schemas.microsoft.com/office/powerpoint/2010/main" val="358950032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C7850-9E27-479D-860A-2BF756D7F03F}"/>
              </a:ext>
            </a:extLst>
          </p:cNvPr>
          <p:cNvSpPr>
            <a:spLocks noGrp="1"/>
          </p:cNvSpPr>
          <p:nvPr>
            <p:ph type="title"/>
          </p:nvPr>
        </p:nvSpPr>
        <p:spPr>
          <a:xfrm>
            <a:off x="628650" y="365127"/>
            <a:ext cx="7886700" cy="562526"/>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F427870F-8F67-4AA5-9F13-9CC67C520FEF}"/>
              </a:ext>
            </a:extLst>
          </p:cNvPr>
          <p:cNvSpPr>
            <a:spLocks noGrp="1"/>
          </p:cNvSpPr>
          <p:nvPr>
            <p:ph idx="1"/>
          </p:nvPr>
        </p:nvSpPr>
        <p:spPr>
          <a:xfrm>
            <a:off x="628650" y="1099930"/>
            <a:ext cx="7886700" cy="5077033"/>
          </a:xfrm>
        </p:spPr>
        <p:txBody>
          <a:bodyPr>
            <a:normAutofit/>
          </a:bodyPr>
          <a:lstStyle/>
          <a:p>
            <a:r>
              <a:rPr lang="en-US" sz="2400" dirty="0">
                <a:latin typeface="Bookman Old Style" panose="02050604050505020204" pitchFamily="18" charset="0"/>
              </a:rPr>
              <a:t>Players and actors in the field of global governance include </a:t>
            </a:r>
          </a:p>
          <a:p>
            <a:pPr>
              <a:buFont typeface="Wingdings" panose="05000000000000000000" pitchFamily="2" charset="2"/>
              <a:buChar char="ü"/>
            </a:pPr>
            <a:r>
              <a:rPr lang="en-US" sz="2400" dirty="0">
                <a:latin typeface="Bookman Old Style" panose="02050604050505020204" pitchFamily="18" charset="0"/>
              </a:rPr>
              <a:t>representatives of national governments and transnational corporations, </a:t>
            </a:r>
          </a:p>
          <a:p>
            <a:pPr>
              <a:buFont typeface="Wingdings" panose="05000000000000000000" pitchFamily="2" charset="2"/>
              <a:buChar char="ü"/>
            </a:pPr>
            <a:r>
              <a:rPr lang="en-US" sz="2400" dirty="0">
                <a:latin typeface="Bookman Old Style" panose="02050604050505020204" pitchFamily="18" charset="0"/>
              </a:rPr>
              <a:t>the global trade and financial institutions of the WTO, World Bank and IMF</a:t>
            </a:r>
          </a:p>
          <a:p>
            <a:pPr>
              <a:buFont typeface="Wingdings" panose="05000000000000000000" pitchFamily="2" charset="2"/>
              <a:buChar char="ü"/>
            </a:pPr>
            <a:r>
              <a:rPr lang="en-US" sz="2400" dirty="0">
                <a:latin typeface="Bookman Old Style" panose="02050604050505020204" pitchFamily="18" charset="0"/>
              </a:rPr>
              <a:t>the various components of the UN, and </a:t>
            </a:r>
          </a:p>
          <a:p>
            <a:pPr>
              <a:buFont typeface="Wingdings" panose="05000000000000000000" pitchFamily="2" charset="2"/>
              <a:buChar char="ü"/>
            </a:pPr>
            <a:r>
              <a:rPr lang="en-US" sz="2400" dirty="0">
                <a:latin typeface="Bookman Old Style" panose="02050604050505020204" pitchFamily="18" charset="0"/>
              </a:rPr>
              <a:t>regional associations such as the African Union and the EU </a:t>
            </a:r>
          </a:p>
        </p:txBody>
      </p:sp>
    </p:spTree>
    <p:extLst>
      <p:ext uri="{BB962C8B-B14F-4D97-AF65-F5344CB8AC3E}">
        <p14:creationId xmlns:p14="http://schemas.microsoft.com/office/powerpoint/2010/main" val="211400676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551AB-170A-4A9E-97DA-7598D91B0262}"/>
              </a:ext>
            </a:extLst>
          </p:cNvPr>
          <p:cNvSpPr>
            <a:spLocks noGrp="1"/>
          </p:cNvSpPr>
          <p:nvPr>
            <p:ph type="title"/>
          </p:nvPr>
        </p:nvSpPr>
        <p:spPr>
          <a:xfrm>
            <a:off x="628650" y="365126"/>
            <a:ext cx="7886700" cy="496265"/>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910BD45C-C3C6-4C0B-88DF-74FC96950011}"/>
              </a:ext>
            </a:extLst>
          </p:cNvPr>
          <p:cNvSpPr>
            <a:spLocks noGrp="1"/>
          </p:cNvSpPr>
          <p:nvPr>
            <p:ph idx="1"/>
          </p:nvPr>
        </p:nvSpPr>
        <p:spPr>
          <a:xfrm>
            <a:off x="628650" y="1166191"/>
            <a:ext cx="7886700" cy="5010772"/>
          </a:xfrm>
        </p:spPr>
        <p:txBody>
          <a:bodyPr>
            <a:normAutofit/>
          </a:bodyPr>
          <a:lstStyle/>
          <a:p>
            <a:r>
              <a:rPr lang="en-US" sz="2400" dirty="0">
                <a:latin typeface="Bookman Old Style" panose="02050604050505020204" pitchFamily="18" charset="0"/>
              </a:rPr>
              <a:t>It also include Global civil society: </a:t>
            </a:r>
          </a:p>
          <a:p>
            <a:pPr>
              <a:buFont typeface="Wingdings" panose="05000000000000000000" pitchFamily="2" charset="2"/>
              <a:buChar char="ü"/>
            </a:pPr>
            <a:r>
              <a:rPr lang="en-US" sz="2400" dirty="0">
                <a:latin typeface="Bookman Old Style" panose="02050604050505020204" pitchFamily="18" charset="0"/>
              </a:rPr>
              <a:t>international NGOs with a lobbying function, </a:t>
            </a:r>
          </a:p>
          <a:p>
            <a:pPr>
              <a:buFont typeface="Wingdings" panose="05000000000000000000" pitchFamily="2" charset="2"/>
              <a:buChar char="ü"/>
            </a:pPr>
            <a:r>
              <a:rPr lang="en-US" sz="2400" dirty="0">
                <a:latin typeface="Bookman Old Style" panose="02050604050505020204" pitchFamily="18" charset="0"/>
              </a:rPr>
              <a:t>representatives of global interest groups such as the trade union movement, and </a:t>
            </a:r>
          </a:p>
          <a:p>
            <a:pPr>
              <a:buFont typeface="Wingdings" panose="05000000000000000000" pitchFamily="2" charset="2"/>
              <a:buChar char="ü"/>
            </a:pPr>
            <a:r>
              <a:rPr lang="en-US" sz="2400" dirty="0">
                <a:latin typeface="Bookman Old Style" panose="02050604050505020204" pitchFamily="18" charset="0"/>
              </a:rPr>
              <a:t>international gender-focused groups such as the International Trade and Gender Network (ITGN) – is considered by some to be an integral element of global governance (</a:t>
            </a:r>
            <a:r>
              <a:rPr lang="en-US" sz="2400" dirty="0" err="1">
                <a:latin typeface="Bookman Old Style" panose="02050604050505020204" pitchFamily="18" charset="0"/>
              </a:rPr>
              <a:t>Jayal</a:t>
            </a:r>
            <a:r>
              <a:rPr lang="en-US" sz="2400" dirty="0">
                <a:latin typeface="Bookman Old Style" panose="02050604050505020204" pitchFamily="18" charset="0"/>
              </a:rPr>
              <a:t> 2003). </a:t>
            </a:r>
          </a:p>
        </p:txBody>
      </p:sp>
    </p:spTree>
    <p:extLst>
      <p:ext uri="{BB962C8B-B14F-4D97-AF65-F5344CB8AC3E}">
        <p14:creationId xmlns:p14="http://schemas.microsoft.com/office/powerpoint/2010/main" val="226869354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136B-DE90-440C-B30A-C8EA3512566C}"/>
              </a:ext>
            </a:extLst>
          </p:cNvPr>
          <p:cNvSpPr>
            <a:spLocks noGrp="1"/>
          </p:cNvSpPr>
          <p:nvPr>
            <p:ph type="title"/>
          </p:nvPr>
        </p:nvSpPr>
        <p:spPr>
          <a:xfrm>
            <a:off x="628650" y="365127"/>
            <a:ext cx="7886700" cy="536022"/>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6B3F5DF4-6B96-4C83-822C-84BCCAA7842F}"/>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Global governance processes are not located in one place but are scattered</a:t>
            </a:r>
          </a:p>
          <a:p>
            <a:r>
              <a:rPr lang="en-US" sz="2400" dirty="0">
                <a:latin typeface="Bookman Old Style" panose="02050604050505020204" pitchFamily="18" charset="0"/>
              </a:rPr>
              <a:t>This process has direct and indirect impacts</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trade arrangements between countries: such as the </a:t>
            </a:r>
            <a:r>
              <a:rPr lang="en-US" sz="2400" b="1" dirty="0">
                <a:latin typeface="Bookman Old Style" panose="02050604050505020204" pitchFamily="18" charset="0"/>
              </a:rPr>
              <a:t>North American Free Trade Agreement</a:t>
            </a:r>
            <a:r>
              <a:rPr lang="en-US" sz="2400" dirty="0">
                <a:latin typeface="Bookman Old Style" panose="02050604050505020204" pitchFamily="18" charset="0"/>
              </a:rPr>
              <a:t>, poorer countries are able to export their goods to wealthy markets such as those in the US, but the local impacts of these arrangements may be a “flood‟ of cheaper manufactured goods or food products against which local producers often women – cannot compete The immediate result can be a loss of livelihoods and increased poverty. </a:t>
            </a:r>
          </a:p>
        </p:txBody>
      </p:sp>
    </p:spTree>
    <p:extLst>
      <p:ext uri="{BB962C8B-B14F-4D97-AF65-F5344CB8AC3E}">
        <p14:creationId xmlns:p14="http://schemas.microsoft.com/office/powerpoint/2010/main" val="125277026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246D-A0C9-473D-AFF4-B8EDBCCFC683}"/>
              </a:ext>
            </a:extLst>
          </p:cNvPr>
          <p:cNvSpPr>
            <a:spLocks noGrp="1"/>
          </p:cNvSpPr>
          <p:nvPr>
            <p:ph type="title"/>
          </p:nvPr>
        </p:nvSpPr>
        <p:spPr>
          <a:xfrm>
            <a:off x="628650" y="365127"/>
            <a:ext cx="7886700" cy="549274"/>
          </a:xfrm>
        </p:spPr>
        <p:txBody>
          <a:bodyPr>
            <a:normAutofit/>
          </a:bodyPr>
          <a:lstStyle/>
          <a:p>
            <a:r>
              <a:rPr lang="en-US" sz="2400" b="1" dirty="0">
                <a:latin typeface="Bookman Old Style" panose="02050604050505020204" pitchFamily="18" charset="0"/>
              </a:rPr>
              <a:t>How gender-sensitive is in global governance? </a:t>
            </a:r>
          </a:p>
        </p:txBody>
      </p:sp>
      <p:sp>
        <p:nvSpPr>
          <p:cNvPr id="3" name="Content Placeholder 2">
            <a:extLst>
              <a:ext uri="{FF2B5EF4-FFF2-40B4-BE49-F238E27FC236}">
                <a16:creationId xmlns:a16="http://schemas.microsoft.com/office/drawing/2014/main" id="{97C7FE45-9B6C-47E2-AF8C-D6111A99EE50}"/>
              </a:ext>
            </a:extLst>
          </p:cNvPr>
          <p:cNvSpPr>
            <a:spLocks noGrp="1"/>
          </p:cNvSpPr>
          <p:nvPr>
            <p:ph idx="1"/>
          </p:nvPr>
        </p:nvSpPr>
        <p:spPr>
          <a:xfrm>
            <a:off x="628650" y="1139687"/>
            <a:ext cx="7886700" cy="5037276"/>
          </a:xfrm>
        </p:spPr>
        <p:txBody>
          <a:bodyPr>
            <a:normAutofit/>
          </a:bodyPr>
          <a:lstStyle/>
          <a:p>
            <a:r>
              <a:rPr lang="en-US" sz="2400" dirty="0">
                <a:latin typeface="Bookman Old Style" panose="02050604050505020204" pitchFamily="18" charset="0"/>
              </a:rPr>
              <a:t>Despite the fluidity of global governance processes, there are clear power relations within and between institutions</a:t>
            </a:r>
          </a:p>
          <a:p>
            <a:r>
              <a:rPr lang="en-US" sz="2400" dirty="0">
                <a:latin typeface="Bookman Old Style" panose="02050604050505020204" pitchFamily="18" charset="0"/>
              </a:rPr>
              <a:t>Power relations within global governance institutions are also highly gendered. </a:t>
            </a:r>
          </a:p>
          <a:p>
            <a:r>
              <a:rPr lang="en-US" sz="2400" dirty="0">
                <a:solidFill>
                  <a:srgbClr val="FF0000"/>
                </a:solidFill>
                <a:latin typeface="Bookman Old Style" panose="02050604050505020204" pitchFamily="18" charset="0"/>
              </a:rPr>
              <a:t>Despite some indications of progress on gender equality global governance institutions and processes remain gender- and class-blind,</a:t>
            </a:r>
          </a:p>
        </p:txBody>
      </p:sp>
    </p:spTree>
    <p:extLst>
      <p:ext uri="{BB962C8B-B14F-4D97-AF65-F5344CB8AC3E}">
        <p14:creationId xmlns:p14="http://schemas.microsoft.com/office/powerpoint/2010/main" val="7474816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77E37-F7FC-484A-BDA3-43E715895517}"/>
              </a:ext>
            </a:extLst>
          </p:cNvPr>
          <p:cNvSpPr>
            <a:spLocks noGrp="1"/>
          </p:cNvSpPr>
          <p:nvPr>
            <p:ph type="title"/>
          </p:nvPr>
        </p:nvSpPr>
        <p:spPr>
          <a:xfrm>
            <a:off x="628650" y="365126"/>
            <a:ext cx="7886700" cy="642039"/>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F2375A45-5704-4692-8C6D-7AC10ED1431B}"/>
              </a:ext>
            </a:extLst>
          </p:cNvPr>
          <p:cNvSpPr>
            <a:spLocks noGrp="1"/>
          </p:cNvSpPr>
          <p:nvPr>
            <p:ph idx="1"/>
          </p:nvPr>
        </p:nvSpPr>
        <p:spPr>
          <a:xfrm>
            <a:off x="628650" y="1007165"/>
            <a:ext cx="7886700" cy="5169798"/>
          </a:xfrm>
        </p:spPr>
        <p:txBody>
          <a:bodyPr>
            <a:normAutofit/>
          </a:bodyPr>
          <a:lstStyle/>
          <a:p>
            <a:r>
              <a:rPr lang="en-US" sz="2400" dirty="0">
                <a:latin typeface="Bookman Old Style" panose="02050604050505020204" pitchFamily="18" charset="0"/>
              </a:rPr>
              <a:t>with executive and other decision-making bodies often dominated by men who are already privileged as a result of factors that include social class, family connections and educational background.</a:t>
            </a:r>
          </a:p>
          <a:p>
            <a:r>
              <a:rPr lang="en-US" sz="2400" dirty="0">
                <a:latin typeface="Bookman Old Style" panose="02050604050505020204" pitchFamily="18" charset="0"/>
              </a:rPr>
              <a:t>“hard‟ institutions dealing with trade and finance</a:t>
            </a:r>
          </a:p>
        </p:txBody>
      </p:sp>
    </p:spTree>
    <p:extLst>
      <p:ext uri="{BB962C8B-B14F-4D97-AF65-F5344CB8AC3E}">
        <p14:creationId xmlns:p14="http://schemas.microsoft.com/office/powerpoint/2010/main" val="15710868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6C1B0-FD2B-4DDB-A550-A4C203398759}"/>
              </a:ext>
            </a:extLst>
          </p:cNvPr>
          <p:cNvSpPr>
            <a:spLocks noGrp="1"/>
          </p:cNvSpPr>
          <p:nvPr>
            <p:ph type="title"/>
          </p:nvPr>
        </p:nvSpPr>
        <p:spPr>
          <a:xfrm>
            <a:off x="628650" y="365126"/>
            <a:ext cx="7886700" cy="443257"/>
          </a:xfrm>
        </p:spPr>
        <p:txBody>
          <a:bodyPr>
            <a:normAutofit fontScale="90000"/>
          </a:bodyPr>
          <a:lstStyle/>
          <a:p>
            <a:r>
              <a:rPr lang="en-US" sz="2400" b="1" dirty="0">
                <a:latin typeface="Bookman Old Style" panose="02050604050505020204" pitchFamily="18" charset="0"/>
              </a:rPr>
              <a:t>Gender, global governance and the role of the UN </a:t>
            </a:r>
          </a:p>
        </p:txBody>
      </p:sp>
      <p:sp>
        <p:nvSpPr>
          <p:cNvPr id="3" name="Content Placeholder 2">
            <a:extLst>
              <a:ext uri="{FF2B5EF4-FFF2-40B4-BE49-F238E27FC236}">
                <a16:creationId xmlns:a16="http://schemas.microsoft.com/office/drawing/2014/main" id="{4ED23865-8F32-4C3D-B43F-9F6F26FBFBF4}"/>
              </a:ext>
            </a:extLst>
          </p:cNvPr>
          <p:cNvSpPr>
            <a:spLocks noGrp="1"/>
          </p:cNvSpPr>
          <p:nvPr>
            <p:ph idx="1"/>
          </p:nvPr>
        </p:nvSpPr>
        <p:spPr>
          <a:xfrm>
            <a:off x="628650" y="901148"/>
            <a:ext cx="7886700" cy="5275815"/>
          </a:xfrm>
        </p:spPr>
        <p:txBody>
          <a:bodyPr>
            <a:normAutofit/>
          </a:bodyPr>
          <a:lstStyle/>
          <a:p>
            <a:r>
              <a:rPr lang="en-US" sz="2400" dirty="0">
                <a:latin typeface="Bookman Old Style" panose="02050604050505020204" pitchFamily="18" charset="0"/>
              </a:rPr>
              <a:t>The UN was established as a global governance mechanism – to achieve international consensus and cooperation on issues of </a:t>
            </a:r>
            <a:r>
              <a:rPr lang="en-US" sz="2400" dirty="0">
                <a:solidFill>
                  <a:srgbClr val="FF0000"/>
                </a:solidFill>
                <a:latin typeface="Bookman Old Style" panose="02050604050505020204" pitchFamily="18" charset="0"/>
              </a:rPr>
              <a:t>security, law, economic development and social progress, and to provide a platform for dialogue and diplomacy</a:t>
            </a:r>
            <a:r>
              <a:rPr lang="en-US" sz="2400" dirty="0">
                <a:latin typeface="Bookman Old Style" panose="02050604050505020204" pitchFamily="18" charset="0"/>
              </a:rPr>
              <a:t>. </a:t>
            </a:r>
          </a:p>
          <a:p>
            <a:r>
              <a:rPr lang="en-US" sz="2400" dirty="0">
                <a:latin typeface="Bookman Old Style" panose="02050604050505020204" pitchFamily="18" charset="0"/>
              </a:rPr>
              <a:t>The UN system provides a global focal point for the setting of international human rights conventions and standards. </a:t>
            </a:r>
          </a:p>
          <a:p>
            <a:r>
              <a:rPr lang="en-US" sz="2400" dirty="0">
                <a:latin typeface="Bookman Old Style" panose="02050604050505020204" pitchFamily="18" charset="0"/>
              </a:rPr>
              <a:t>UN agencies have developed comprehensive legislation, conventions and frameworks relating to the individual rights of men and women </a:t>
            </a:r>
          </a:p>
        </p:txBody>
      </p:sp>
    </p:spTree>
    <p:extLst>
      <p:ext uri="{BB962C8B-B14F-4D97-AF65-F5344CB8AC3E}">
        <p14:creationId xmlns:p14="http://schemas.microsoft.com/office/powerpoint/2010/main" val="3372785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D8826-A584-46F5-9918-DA67DE35C9B1}"/>
              </a:ext>
            </a:extLst>
          </p:cNvPr>
          <p:cNvSpPr>
            <a:spLocks noGrp="1"/>
          </p:cNvSpPr>
          <p:nvPr>
            <p:ph type="title"/>
          </p:nvPr>
        </p:nvSpPr>
        <p:spPr>
          <a:xfrm>
            <a:off x="628650" y="365127"/>
            <a:ext cx="7886700" cy="708300"/>
          </a:xfrm>
        </p:spPr>
        <p:txBody>
          <a:bodyPr>
            <a:normAutofit/>
          </a:bodyPr>
          <a:lstStyle/>
          <a:p>
            <a:r>
              <a:rPr lang="en-US" sz="2800" b="1" dirty="0">
                <a:latin typeface="Bookman Old Style" panose="02050604050505020204" pitchFamily="18" charset="0"/>
              </a:rPr>
              <a:t> Principles of effective/good governance</a:t>
            </a:r>
          </a:p>
        </p:txBody>
      </p:sp>
      <p:pic>
        <p:nvPicPr>
          <p:cNvPr id="4" name="Content Placeholder 3">
            <a:extLst>
              <a:ext uri="{FF2B5EF4-FFF2-40B4-BE49-F238E27FC236}">
                <a16:creationId xmlns:a16="http://schemas.microsoft.com/office/drawing/2014/main" id="{3BD02CA8-6D83-442F-99C9-8DD9F310FBB9}"/>
              </a:ext>
            </a:extLst>
          </p:cNvPr>
          <p:cNvPicPr>
            <a:picLocks noGrp="1" noChangeAspect="1"/>
          </p:cNvPicPr>
          <p:nvPr>
            <p:ph idx="1"/>
          </p:nvPr>
        </p:nvPicPr>
        <p:blipFill>
          <a:blip r:embed="rId2"/>
          <a:stretch>
            <a:fillRect/>
          </a:stretch>
        </p:blipFill>
        <p:spPr>
          <a:xfrm>
            <a:off x="866056" y="1404731"/>
            <a:ext cx="7018988" cy="4359966"/>
          </a:xfrm>
          <a:prstGeom prst="rect">
            <a:avLst/>
          </a:prstGeom>
        </p:spPr>
      </p:pic>
    </p:spTree>
    <p:extLst>
      <p:ext uri="{BB962C8B-B14F-4D97-AF65-F5344CB8AC3E}">
        <p14:creationId xmlns:p14="http://schemas.microsoft.com/office/powerpoint/2010/main" val="163105057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A58C8-A915-485F-A44D-37F4083CC3DE}"/>
              </a:ext>
            </a:extLst>
          </p:cNvPr>
          <p:cNvSpPr>
            <a:spLocks noGrp="1"/>
          </p:cNvSpPr>
          <p:nvPr>
            <p:ph type="title"/>
          </p:nvPr>
        </p:nvSpPr>
        <p:spPr>
          <a:xfrm>
            <a:off x="628650" y="365126"/>
            <a:ext cx="7886700" cy="483013"/>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CBAFDE05-0E4D-45DB-AE18-65EBDA110C78}"/>
              </a:ext>
            </a:extLst>
          </p:cNvPr>
          <p:cNvSpPr>
            <a:spLocks noGrp="1"/>
          </p:cNvSpPr>
          <p:nvPr>
            <p:ph idx="1"/>
          </p:nvPr>
        </p:nvSpPr>
        <p:spPr>
          <a:xfrm>
            <a:off x="628650" y="1020417"/>
            <a:ext cx="7886700" cy="5156546"/>
          </a:xfrm>
        </p:spPr>
        <p:txBody>
          <a:bodyPr>
            <a:normAutofit/>
          </a:bodyPr>
          <a:lstStyle/>
          <a:p>
            <a:r>
              <a:rPr lang="en-US" sz="2400" dirty="0">
                <a:latin typeface="Bookman Old Style" panose="02050604050505020204" pitchFamily="18" charset="0"/>
              </a:rPr>
              <a:t>UN has been criticized for being overly bureaucratic, ineffectual, wasteful of resources and distanced from the realities of poor people</a:t>
            </a:r>
          </a:p>
          <a:p>
            <a:r>
              <a:rPr lang="en-US" sz="2400" dirty="0">
                <a:latin typeface="Bookman Old Style" panose="02050604050505020204" pitchFamily="18" charset="0"/>
              </a:rPr>
              <a:t>the power of UN conventions and frameworks is weakened by poor systems of accountability, and some countries – including the USA – have reacted against the concept of universal rights</a:t>
            </a:r>
          </a:p>
          <a:p>
            <a:r>
              <a:rPr lang="en-US" sz="2400" dirty="0">
                <a:latin typeface="Bookman Old Style" panose="02050604050505020204" pitchFamily="18" charset="0"/>
              </a:rPr>
              <a:t>MDGs have also been subjected to skepticism around their ability to tackle the roots of poverty – for example, MDG-3 focuses on measurable aspects of gender equality </a:t>
            </a:r>
          </a:p>
          <a:p>
            <a:pPr>
              <a:buFont typeface="Wingdings" panose="05000000000000000000" pitchFamily="2" charset="2"/>
              <a:buChar char="ü"/>
            </a:pPr>
            <a:r>
              <a:rPr lang="en-US" sz="2400" dirty="0">
                <a:latin typeface="Bookman Old Style" panose="02050604050505020204" pitchFamily="18" charset="0"/>
              </a:rPr>
              <a:t>but it pays less attention to the need to shift social gender norms </a:t>
            </a:r>
          </a:p>
        </p:txBody>
      </p:sp>
    </p:spTree>
    <p:extLst>
      <p:ext uri="{BB962C8B-B14F-4D97-AF65-F5344CB8AC3E}">
        <p14:creationId xmlns:p14="http://schemas.microsoft.com/office/powerpoint/2010/main" val="335842675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C6155-0325-4E40-AAFF-FCB29499E40F}"/>
              </a:ext>
            </a:extLst>
          </p:cNvPr>
          <p:cNvSpPr>
            <a:spLocks noGrp="1"/>
          </p:cNvSpPr>
          <p:nvPr>
            <p:ph type="title"/>
          </p:nvPr>
        </p:nvSpPr>
        <p:spPr>
          <a:xfrm>
            <a:off x="628650" y="365126"/>
            <a:ext cx="7886700" cy="1185378"/>
          </a:xfrm>
        </p:spPr>
        <p:txBody>
          <a:bodyPr>
            <a:noAutofit/>
          </a:bodyPr>
          <a:lstStyle/>
          <a:p>
            <a:r>
              <a:rPr lang="en-US" sz="2800" dirty="0">
                <a:latin typeface="Bookman Old Style" panose="02050604050505020204" pitchFamily="18" charset="0"/>
              </a:rPr>
              <a:t>The significance of human rights frameworks for gender-sensitive governance </a:t>
            </a:r>
          </a:p>
        </p:txBody>
      </p:sp>
      <p:sp>
        <p:nvSpPr>
          <p:cNvPr id="3" name="Content Placeholder 2">
            <a:extLst>
              <a:ext uri="{FF2B5EF4-FFF2-40B4-BE49-F238E27FC236}">
                <a16:creationId xmlns:a16="http://schemas.microsoft.com/office/drawing/2014/main" id="{19540BB7-44D1-4F06-ACB3-1E9E7671ED60}"/>
              </a:ext>
            </a:extLst>
          </p:cNvPr>
          <p:cNvSpPr>
            <a:spLocks noGrp="1"/>
          </p:cNvSpPr>
          <p:nvPr>
            <p:ph idx="1"/>
          </p:nvPr>
        </p:nvSpPr>
        <p:spPr>
          <a:xfrm>
            <a:off x="628650" y="1815548"/>
            <a:ext cx="7886700" cy="4361415"/>
          </a:xfrm>
        </p:spPr>
        <p:txBody>
          <a:bodyPr>
            <a:normAutofit/>
          </a:bodyPr>
          <a:lstStyle/>
          <a:p>
            <a:r>
              <a:rPr lang="en-US" sz="2400" dirty="0">
                <a:latin typeface="Bookman Old Style" panose="02050604050505020204" pitchFamily="18" charset="0"/>
              </a:rPr>
              <a:t>The UN system is grounded in the notion of universal human rights, embodied in the Universal Declarations of Human Rights</a:t>
            </a:r>
          </a:p>
          <a:p>
            <a:r>
              <a:rPr lang="en-US" sz="2400" dirty="0">
                <a:latin typeface="Bookman Old Style" panose="02050604050505020204" pitchFamily="18" charset="0"/>
              </a:rPr>
              <a:t>which hold that all humans should be regarded equally and accorded certain freedoms, such as the freedom to criticize their governments. </a:t>
            </a:r>
          </a:p>
          <a:p>
            <a:r>
              <a:rPr lang="en-US" sz="2400" dirty="0">
                <a:latin typeface="Bookman Old Style" panose="02050604050505020204" pitchFamily="18" charset="0"/>
              </a:rPr>
              <a:t>Central to the Declaration are the principles of equality, freedom and dignity for all human beings.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15386249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06413-818A-4A40-AE3A-CB94FABB5CE8}"/>
              </a:ext>
            </a:extLst>
          </p:cNvPr>
          <p:cNvSpPr>
            <a:spLocks noGrp="1"/>
          </p:cNvSpPr>
          <p:nvPr>
            <p:ph type="title"/>
          </p:nvPr>
        </p:nvSpPr>
        <p:spPr>
          <a:xfrm>
            <a:off x="628650" y="365127"/>
            <a:ext cx="7886700" cy="536022"/>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323CE04C-63A0-4B82-8C80-1D39C91896F0}"/>
              </a:ext>
            </a:extLst>
          </p:cNvPr>
          <p:cNvSpPr>
            <a:spLocks noGrp="1"/>
          </p:cNvSpPr>
          <p:nvPr>
            <p:ph idx="1"/>
          </p:nvPr>
        </p:nvSpPr>
        <p:spPr>
          <a:xfrm>
            <a:off x="628650" y="1152939"/>
            <a:ext cx="7886700" cy="5024024"/>
          </a:xfrm>
        </p:spPr>
        <p:txBody>
          <a:bodyPr>
            <a:normAutofit/>
          </a:bodyPr>
          <a:lstStyle/>
          <a:p>
            <a:r>
              <a:rPr lang="en-US" sz="2400" dirty="0">
                <a:latin typeface="Bookman Old Style" panose="02050604050505020204" pitchFamily="18" charset="0"/>
              </a:rPr>
              <a:t>Among international human rights instruments with an explicit focus on </a:t>
            </a:r>
            <a:r>
              <a:rPr lang="en-US" sz="2400" dirty="0">
                <a:solidFill>
                  <a:srgbClr val="FF0000"/>
                </a:solidFill>
                <a:latin typeface="Bookman Old Style" panose="02050604050505020204" pitchFamily="18" charset="0"/>
              </a:rPr>
              <a:t>gender</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equality</a:t>
            </a:r>
            <a:r>
              <a:rPr lang="en-US" sz="2400" dirty="0">
                <a:latin typeface="Bookman Old Style" panose="02050604050505020204" pitchFamily="18" charset="0"/>
              </a:rPr>
              <a:t> are: </a:t>
            </a:r>
          </a:p>
          <a:p>
            <a:pPr>
              <a:buFont typeface="Wingdings" panose="05000000000000000000" pitchFamily="2" charset="2"/>
              <a:buChar char="ü"/>
            </a:pPr>
            <a:r>
              <a:rPr lang="en-US" sz="2400" dirty="0">
                <a:latin typeface="Bookman Old Style" panose="02050604050505020204" pitchFamily="18" charset="0"/>
              </a:rPr>
              <a:t>CEDAW </a:t>
            </a:r>
          </a:p>
          <a:p>
            <a:pPr>
              <a:buFont typeface="Wingdings" panose="05000000000000000000" pitchFamily="2" charset="2"/>
              <a:buChar char="ü"/>
            </a:pPr>
            <a:r>
              <a:rPr lang="en-US" sz="2400" dirty="0">
                <a:latin typeface="Bookman Old Style" panose="02050604050505020204" pitchFamily="18" charset="0"/>
              </a:rPr>
              <a:t>the Convention on the Political Rights of Women </a:t>
            </a:r>
          </a:p>
          <a:p>
            <a:pPr>
              <a:buFont typeface="Wingdings" panose="05000000000000000000" pitchFamily="2" charset="2"/>
              <a:buChar char="ü"/>
            </a:pPr>
            <a:r>
              <a:rPr lang="en-US" sz="2400" dirty="0">
                <a:latin typeface="Bookman Old Style" panose="02050604050505020204" pitchFamily="18" charset="0"/>
              </a:rPr>
              <a:t>the Declaration on the Elimination of Violence Against Women and </a:t>
            </a:r>
          </a:p>
          <a:p>
            <a:pPr>
              <a:buFont typeface="Wingdings" panose="05000000000000000000" pitchFamily="2" charset="2"/>
              <a:buChar char="ü"/>
            </a:pPr>
            <a:r>
              <a:rPr lang="en-US" sz="2400" dirty="0">
                <a:latin typeface="Bookman Old Style" panose="02050604050505020204" pitchFamily="18" charset="0"/>
              </a:rPr>
              <a:t>the Declaration on the Protection of Women and Children in Emergency and Armed Conflict.</a:t>
            </a:r>
          </a:p>
        </p:txBody>
      </p:sp>
    </p:spTree>
    <p:extLst>
      <p:ext uri="{BB962C8B-B14F-4D97-AF65-F5344CB8AC3E}">
        <p14:creationId xmlns:p14="http://schemas.microsoft.com/office/powerpoint/2010/main" val="328455879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9F82-C875-4211-BD5B-319EB9BF9325}"/>
              </a:ext>
            </a:extLst>
          </p:cNvPr>
          <p:cNvSpPr>
            <a:spLocks noGrp="1"/>
          </p:cNvSpPr>
          <p:nvPr>
            <p:ph type="title"/>
          </p:nvPr>
        </p:nvSpPr>
        <p:spPr>
          <a:xfrm>
            <a:off x="628650" y="365127"/>
            <a:ext cx="7886700" cy="827570"/>
          </a:xfrm>
        </p:spPr>
        <p:txBody>
          <a:bodyPr>
            <a:noAutofit/>
          </a:bodyPr>
          <a:lstStyle/>
          <a:p>
            <a:r>
              <a:rPr lang="en-US" sz="2400" b="1" dirty="0">
                <a:latin typeface="Bookman Old Style" panose="02050604050505020204" pitchFamily="18" charset="0"/>
              </a:rPr>
              <a:t>The Convention on the Elimination of All Forms of Discrimination against Women (CEDAW) </a:t>
            </a:r>
          </a:p>
        </p:txBody>
      </p:sp>
      <p:sp>
        <p:nvSpPr>
          <p:cNvPr id="3" name="Content Placeholder 2">
            <a:extLst>
              <a:ext uri="{FF2B5EF4-FFF2-40B4-BE49-F238E27FC236}">
                <a16:creationId xmlns:a16="http://schemas.microsoft.com/office/drawing/2014/main" id="{F31A1550-9F43-456D-8175-D6A4613CA1B4}"/>
              </a:ext>
            </a:extLst>
          </p:cNvPr>
          <p:cNvSpPr>
            <a:spLocks noGrp="1"/>
          </p:cNvSpPr>
          <p:nvPr>
            <p:ph idx="1"/>
          </p:nvPr>
        </p:nvSpPr>
        <p:spPr>
          <a:xfrm>
            <a:off x="628650" y="1351722"/>
            <a:ext cx="7886700" cy="4825241"/>
          </a:xfrm>
        </p:spPr>
        <p:txBody>
          <a:bodyPr>
            <a:normAutofit/>
          </a:bodyPr>
          <a:lstStyle/>
          <a:p>
            <a:r>
              <a:rPr lang="en-US" dirty="0">
                <a:latin typeface="Times New Roman" panose="02020603050405020304" pitchFamily="18" charset="0"/>
                <a:cs typeface="Times New Roman" panose="02020603050405020304" pitchFamily="18" charset="0"/>
              </a:rPr>
              <a:t>CEDAW defines what constitutes discrimination against women and sets up an agenda for national action to end such discrimination.</a:t>
            </a:r>
          </a:p>
          <a:p>
            <a:r>
              <a:rPr lang="en-US" dirty="0">
                <a:latin typeface="Times New Roman" panose="02020603050405020304" pitchFamily="18" charset="0"/>
                <a:cs typeface="Times New Roman" panose="02020603050405020304" pitchFamily="18" charset="0"/>
              </a:rPr>
              <a:t>States that have ratified the Convention commit themselves to planning and undertaking a series of measures to combat discrimination at all levels of society, including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Ensuring equal opportunities in political and public life, and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Equal access to employment, education and health. </a:t>
            </a:r>
          </a:p>
        </p:txBody>
      </p:sp>
    </p:spTree>
    <p:extLst>
      <p:ext uri="{BB962C8B-B14F-4D97-AF65-F5344CB8AC3E}">
        <p14:creationId xmlns:p14="http://schemas.microsoft.com/office/powerpoint/2010/main" val="133268029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01178-7BDD-413E-9EAD-F8016BBD7A97}"/>
              </a:ext>
            </a:extLst>
          </p:cNvPr>
          <p:cNvSpPr>
            <a:spLocks noGrp="1"/>
          </p:cNvSpPr>
          <p:nvPr>
            <p:ph type="title"/>
          </p:nvPr>
        </p:nvSpPr>
        <p:spPr>
          <a:xfrm>
            <a:off x="628650" y="365127"/>
            <a:ext cx="7886700" cy="562526"/>
          </a:xfrm>
        </p:spPr>
        <p:txBody>
          <a:bodyPr>
            <a:normAutofit/>
          </a:bodyPr>
          <a:lstStyle/>
          <a:p>
            <a:r>
              <a:rPr lang="en-US" sz="2800" dirty="0" err="1">
                <a:latin typeface="Times New Roman" panose="02020603050405020304" pitchFamily="18" charset="0"/>
                <a:cs typeface="Times New Roman" panose="02020603050405020304" pitchFamily="18" charset="0"/>
              </a:rPr>
              <a:t>Cont</a:t>
            </a:r>
            <a:r>
              <a:rPr lang="en-US" sz="28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49B4A78A-A809-499F-BD31-4623C7DCD0EC}"/>
              </a:ext>
            </a:extLst>
          </p:cNvPr>
          <p:cNvSpPr>
            <a:spLocks noGrp="1"/>
          </p:cNvSpPr>
          <p:nvPr>
            <p:ph idx="1"/>
          </p:nvPr>
        </p:nvSpPr>
        <p:spPr>
          <a:xfrm>
            <a:off x="628650" y="1126435"/>
            <a:ext cx="7886700" cy="5050528"/>
          </a:xfrm>
        </p:spPr>
        <p:txBody>
          <a:bodyPr>
            <a:normAutofit/>
          </a:bodyPr>
          <a:lstStyle/>
          <a:p>
            <a:r>
              <a:rPr lang="en-US" dirty="0">
                <a:latin typeface="Times New Roman" panose="02020603050405020304" pitchFamily="18" charset="0"/>
                <a:cs typeface="Times New Roman" panose="02020603050405020304" pitchFamily="18" charset="0"/>
              </a:rPr>
              <a:t>The Convention is unique in its affirmation of the </a:t>
            </a:r>
            <a:r>
              <a:rPr lang="en-US" dirty="0">
                <a:solidFill>
                  <a:srgbClr val="FF0000"/>
                </a:solidFill>
                <a:latin typeface="Times New Roman" panose="02020603050405020304" pitchFamily="18" charset="0"/>
                <a:cs typeface="Times New Roman" panose="02020603050405020304" pitchFamily="18" charset="0"/>
              </a:rPr>
              <a:t>reproductive</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rights</a:t>
            </a:r>
            <a:r>
              <a:rPr lang="en-US" dirty="0">
                <a:latin typeface="Times New Roman" panose="02020603050405020304" pitchFamily="18" charset="0"/>
                <a:cs typeface="Times New Roman" panose="02020603050405020304" pitchFamily="18" charset="0"/>
              </a:rPr>
              <a:t> of women. </a:t>
            </a:r>
          </a:p>
          <a:p>
            <a:r>
              <a:rPr lang="en-US" dirty="0">
                <a:latin typeface="Times New Roman" panose="02020603050405020304" pitchFamily="18" charset="0"/>
                <a:cs typeface="Times New Roman" panose="02020603050405020304" pitchFamily="18" charset="0"/>
              </a:rPr>
              <a:t>It also calls for the modification of cultural and social practices of men and women</a:t>
            </a:r>
          </a:p>
          <a:p>
            <a:r>
              <a:rPr lang="en-US" b="1" dirty="0">
                <a:latin typeface="Times New Roman" panose="02020603050405020304" pitchFamily="18" charset="0"/>
                <a:cs typeface="Times New Roman" panose="02020603050405020304" pitchFamily="18" charset="0"/>
              </a:rPr>
              <a:t>CEDAW’s</a:t>
            </a:r>
            <a:r>
              <a:rPr lang="en-US" dirty="0">
                <a:latin typeface="Times New Roman" panose="02020603050405020304" pitchFamily="18" charset="0"/>
                <a:cs typeface="Times New Roman" panose="02020603050405020304" pitchFamily="18" charset="0"/>
              </a:rPr>
              <a:t> enforcement mechanism is based on a reporting system:</a:t>
            </a:r>
          </a:p>
        </p:txBody>
      </p:sp>
    </p:spTree>
    <p:extLst>
      <p:ext uri="{BB962C8B-B14F-4D97-AF65-F5344CB8AC3E}">
        <p14:creationId xmlns:p14="http://schemas.microsoft.com/office/powerpoint/2010/main" val="143656531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2CF3D-15EA-4409-96DF-6E3B3625862B}"/>
              </a:ext>
            </a:extLst>
          </p:cNvPr>
          <p:cNvSpPr>
            <a:spLocks noGrp="1"/>
          </p:cNvSpPr>
          <p:nvPr>
            <p:ph type="title"/>
          </p:nvPr>
        </p:nvSpPr>
        <p:spPr>
          <a:xfrm>
            <a:off x="628650" y="365126"/>
            <a:ext cx="7886700" cy="602283"/>
          </a:xfrm>
        </p:spPr>
        <p:txBody>
          <a:bodyPr>
            <a:normAutofit/>
          </a:bodyPr>
          <a:lstStyle/>
          <a:p>
            <a:r>
              <a:rPr lang="en-US" sz="2800" dirty="0" err="1">
                <a:latin typeface="Times New Roman" panose="02020603050405020304" pitchFamily="18" charset="0"/>
                <a:cs typeface="Times New Roman" panose="02020603050405020304" pitchFamily="18" charset="0"/>
              </a:rPr>
              <a:t>Cont</a:t>
            </a:r>
            <a:r>
              <a:rPr lang="en-US" sz="28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5622E219-DF3A-4BA0-8DDA-954DC46412CA}"/>
              </a:ext>
            </a:extLst>
          </p:cNvPr>
          <p:cNvSpPr>
            <a:spLocks noGrp="1"/>
          </p:cNvSpPr>
          <p:nvPr>
            <p:ph idx="1"/>
          </p:nvPr>
        </p:nvSpPr>
        <p:spPr>
          <a:xfrm>
            <a:off x="628650" y="1205948"/>
            <a:ext cx="7886700" cy="4971015"/>
          </a:xfrm>
        </p:spPr>
        <p:txBody>
          <a:bodyPr>
            <a:normAutofit/>
          </a:bodyPr>
          <a:lstStyle/>
          <a:p>
            <a:r>
              <a:rPr lang="en-US" dirty="0">
                <a:latin typeface="Times New Roman" panose="02020603050405020304" pitchFamily="18" charset="0"/>
                <a:cs typeface="Times New Roman" panose="02020603050405020304" pitchFamily="18" charset="0"/>
              </a:rPr>
              <a:t>Countries that have ratified the Convention are required to submit a report on the status of women within a </a:t>
            </a:r>
            <a:r>
              <a:rPr lang="en-US" dirty="0">
                <a:solidFill>
                  <a:srgbClr val="FF0000"/>
                </a:solidFill>
                <a:latin typeface="Times New Roman" panose="02020603050405020304" pitchFamily="18" charset="0"/>
                <a:cs typeface="Times New Roman" panose="02020603050405020304" pitchFamily="18" charset="0"/>
              </a:rPr>
              <a:t>year</a:t>
            </a:r>
            <a:r>
              <a:rPr lang="en-US" dirty="0">
                <a:latin typeface="Times New Roman" panose="02020603050405020304" pitchFamily="18" charset="0"/>
                <a:cs typeface="Times New Roman" panose="02020603050405020304" pitchFamily="18" charset="0"/>
              </a:rPr>
              <a:t> of ratification, and </a:t>
            </a:r>
          </a:p>
          <a:p>
            <a:r>
              <a:rPr lang="en-US" dirty="0">
                <a:latin typeface="Times New Roman" panose="02020603050405020304" pitchFamily="18" charset="0"/>
                <a:cs typeface="Times New Roman" panose="02020603050405020304" pitchFamily="18" charset="0"/>
              </a:rPr>
              <a:t>thereafter to submit a report every </a:t>
            </a:r>
            <a:r>
              <a:rPr lang="en-US" dirty="0">
                <a:solidFill>
                  <a:srgbClr val="FF0000"/>
                </a:solidFill>
                <a:latin typeface="Times New Roman" panose="02020603050405020304" pitchFamily="18" charset="0"/>
                <a:cs typeface="Times New Roman" panose="02020603050405020304" pitchFamily="18" charset="0"/>
              </a:rPr>
              <a:t>four</a:t>
            </a:r>
            <a:r>
              <a:rPr lang="en-US" dirty="0">
                <a:latin typeface="Times New Roman" panose="02020603050405020304" pitchFamily="18" charset="0"/>
                <a:cs typeface="Times New Roman" panose="02020603050405020304" pitchFamily="18" charset="0"/>
              </a:rPr>
              <a:t> years on their progress in removing obstacles to equality since the first “baseline‟ report.</a:t>
            </a:r>
          </a:p>
          <a:p>
            <a:r>
              <a:rPr lang="en-US" dirty="0">
                <a:latin typeface="Times New Roman" panose="02020603050405020304" pitchFamily="18" charset="0"/>
                <a:cs typeface="Times New Roman" panose="02020603050405020304" pitchFamily="18" charset="0"/>
              </a:rPr>
              <a:t>The UN CEDAW committee stipulates that CSOs should play a “watchdog‟ role in this process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741179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FF36C-08D6-4598-A72C-69F644CDAEA8}"/>
              </a:ext>
            </a:extLst>
          </p:cNvPr>
          <p:cNvSpPr>
            <a:spLocks noGrp="1"/>
          </p:cNvSpPr>
          <p:nvPr>
            <p:ph type="title"/>
          </p:nvPr>
        </p:nvSpPr>
        <p:spPr>
          <a:xfrm>
            <a:off x="628650" y="365126"/>
            <a:ext cx="7886700" cy="615535"/>
          </a:xfrm>
        </p:spPr>
        <p:txBody>
          <a:bodyPr>
            <a:normAutofit/>
          </a:bodyPr>
          <a:lstStyle/>
          <a:p>
            <a:r>
              <a:rPr lang="en-US" sz="2800" dirty="0" err="1">
                <a:latin typeface="Times New Roman" panose="02020603050405020304" pitchFamily="18" charset="0"/>
                <a:cs typeface="Times New Roman" panose="02020603050405020304" pitchFamily="18" charset="0"/>
              </a:rPr>
              <a:t>Cont</a:t>
            </a:r>
            <a:r>
              <a:rPr lang="en-US" sz="28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7D0A4AA0-5BDA-4082-97C3-2A055AFD6348}"/>
              </a:ext>
            </a:extLst>
          </p:cNvPr>
          <p:cNvSpPr>
            <a:spLocks noGrp="1"/>
          </p:cNvSpPr>
          <p:nvPr>
            <p:ph idx="1"/>
          </p:nvPr>
        </p:nvSpPr>
        <p:spPr>
          <a:xfrm>
            <a:off x="628650" y="1219200"/>
            <a:ext cx="7886700" cy="4957763"/>
          </a:xfrm>
        </p:spPr>
        <p:txBody>
          <a:bodyPr>
            <a:normAutofit/>
          </a:bodyPr>
          <a:lstStyle/>
          <a:p>
            <a:r>
              <a:rPr lang="en-US" dirty="0">
                <a:latin typeface="Times New Roman" panose="02020603050405020304" pitchFamily="18" charset="0"/>
                <a:cs typeface="Times New Roman" panose="02020603050405020304" pitchFamily="18" charset="0"/>
              </a:rPr>
              <a:t>Perhaps the most important step forward is the introduction of the Optional Protocol in 1999, </a:t>
            </a:r>
          </a:p>
          <a:p>
            <a:r>
              <a:rPr lang="en-US" dirty="0">
                <a:latin typeface="Times New Roman" panose="02020603050405020304" pitchFamily="18" charset="0"/>
                <a:cs typeface="Times New Roman" panose="02020603050405020304" pitchFamily="18" charset="0"/>
              </a:rPr>
              <a:t>which gives individuals and groups the right to complain to CEDAW about women’s rights abuses, and also allows the CEDAW commission to conduct enquiries into these abuses in countries that have ratified the Convention. </a:t>
            </a:r>
          </a:p>
          <a:p>
            <a:r>
              <a:rPr lang="en-US" dirty="0">
                <a:latin typeface="Times New Roman" panose="02020603050405020304" pitchFamily="18" charset="0"/>
                <a:cs typeface="Times New Roman" panose="02020603050405020304" pitchFamily="18" charset="0"/>
              </a:rPr>
              <a:t>Under the Optional Protocol, state parties can be asked to explain and address complaints about serious violations, and investigations can be launched. </a:t>
            </a:r>
          </a:p>
        </p:txBody>
      </p:sp>
    </p:spTree>
    <p:extLst>
      <p:ext uri="{BB962C8B-B14F-4D97-AF65-F5344CB8AC3E}">
        <p14:creationId xmlns:p14="http://schemas.microsoft.com/office/powerpoint/2010/main" val="244606348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74DE8-D61A-498F-BC02-87E5A7B37079}"/>
              </a:ext>
            </a:extLst>
          </p:cNvPr>
          <p:cNvSpPr>
            <a:spLocks noGrp="1"/>
          </p:cNvSpPr>
          <p:nvPr>
            <p:ph type="title"/>
          </p:nvPr>
        </p:nvSpPr>
        <p:spPr>
          <a:xfrm>
            <a:off x="628650" y="365127"/>
            <a:ext cx="7886700" cy="536022"/>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5195F1FB-42C0-436F-A0E1-A378814A3F46}"/>
              </a:ext>
            </a:extLst>
          </p:cNvPr>
          <p:cNvSpPr>
            <a:spLocks noGrp="1"/>
          </p:cNvSpPr>
          <p:nvPr>
            <p:ph idx="1"/>
          </p:nvPr>
        </p:nvSpPr>
        <p:spPr>
          <a:xfrm>
            <a:off x="628650" y="1099930"/>
            <a:ext cx="7886700" cy="5077033"/>
          </a:xfrm>
        </p:spPr>
        <p:txBody>
          <a:bodyPr/>
          <a:lstStyle/>
          <a:p>
            <a:r>
              <a:rPr lang="en-US" dirty="0">
                <a:latin typeface="Times New Roman" panose="02020603050405020304" pitchFamily="18" charset="0"/>
                <a:cs typeface="Times New Roman" panose="02020603050405020304" pitchFamily="18" charset="0"/>
              </a:rPr>
              <a:t>Although there are as yet no legal enforcement mechanisms from the UN Human Rights Committee, the investigating commission has the power to make the violations public.</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303791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29F31-DEB8-46F3-8E54-FA6BF11C0F42}"/>
              </a:ext>
            </a:extLst>
          </p:cNvPr>
          <p:cNvSpPr>
            <a:spLocks noGrp="1"/>
          </p:cNvSpPr>
          <p:nvPr>
            <p:ph type="title"/>
          </p:nvPr>
        </p:nvSpPr>
        <p:spPr/>
        <p:txBody>
          <a:bodyPr/>
          <a:lstStyle/>
          <a:p>
            <a:r>
              <a:rPr lang="en-US" dirty="0"/>
              <a:t>Quiz (5%)</a:t>
            </a:r>
          </a:p>
        </p:txBody>
      </p:sp>
      <p:sp>
        <p:nvSpPr>
          <p:cNvPr id="3" name="Content Placeholder 2">
            <a:extLst>
              <a:ext uri="{FF2B5EF4-FFF2-40B4-BE49-F238E27FC236}">
                <a16:creationId xmlns:a16="http://schemas.microsoft.com/office/drawing/2014/main" id="{4602DADA-3C86-4BD3-9751-7F0F377D0339}"/>
              </a:ext>
            </a:extLst>
          </p:cNvPr>
          <p:cNvSpPr>
            <a:spLocks noGrp="1"/>
          </p:cNvSpPr>
          <p:nvPr>
            <p:ph idx="1"/>
          </p:nvPr>
        </p:nvSpPr>
        <p:spPr/>
        <p:txBody>
          <a:bodyPr/>
          <a:lstStyle/>
          <a:p>
            <a:r>
              <a:rPr lang="en-US" dirty="0"/>
              <a:t>What is global governance and what are the major actors in the global governance?</a:t>
            </a:r>
          </a:p>
          <a:p>
            <a:endParaRPr lang="en-US" dirty="0"/>
          </a:p>
        </p:txBody>
      </p:sp>
    </p:spTree>
    <p:extLst>
      <p:ext uri="{BB962C8B-B14F-4D97-AF65-F5344CB8AC3E}">
        <p14:creationId xmlns:p14="http://schemas.microsoft.com/office/powerpoint/2010/main" val="45430912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E779B-2C23-4EB0-810B-8113253AAEE3}"/>
              </a:ext>
            </a:extLst>
          </p:cNvPr>
          <p:cNvSpPr>
            <a:spLocks noGrp="1"/>
          </p:cNvSpPr>
          <p:nvPr>
            <p:ph type="title"/>
          </p:nvPr>
        </p:nvSpPr>
        <p:spPr>
          <a:xfrm>
            <a:off x="628650" y="365126"/>
            <a:ext cx="7886700" cy="787813"/>
          </a:xfrm>
        </p:spPr>
        <p:txBody>
          <a:bodyPr>
            <a:normAutofit fontScale="90000"/>
          </a:bodyPr>
          <a:lstStyle/>
          <a:p>
            <a:r>
              <a:rPr lang="en-US" sz="2800" b="1" dirty="0">
                <a:latin typeface="Times New Roman" panose="02020603050405020304" pitchFamily="18" charset="0"/>
                <a:cs typeface="Times New Roman" panose="02020603050405020304" pitchFamily="18" charset="0"/>
              </a:rPr>
              <a:t>How effective is CEDAW for promoting gender equality? </a:t>
            </a:r>
          </a:p>
        </p:txBody>
      </p:sp>
      <p:sp>
        <p:nvSpPr>
          <p:cNvPr id="3" name="Content Placeholder 2">
            <a:extLst>
              <a:ext uri="{FF2B5EF4-FFF2-40B4-BE49-F238E27FC236}">
                <a16:creationId xmlns:a16="http://schemas.microsoft.com/office/drawing/2014/main" id="{749E52D6-8A8B-4E8B-91B7-8059820341F4}"/>
              </a:ext>
            </a:extLst>
          </p:cNvPr>
          <p:cNvSpPr>
            <a:spLocks noGrp="1"/>
          </p:cNvSpPr>
          <p:nvPr>
            <p:ph idx="1"/>
          </p:nvPr>
        </p:nvSpPr>
        <p:spPr>
          <a:xfrm>
            <a:off x="628650" y="1272209"/>
            <a:ext cx="7886700" cy="4904754"/>
          </a:xfrm>
        </p:spPr>
        <p:txBody>
          <a:bodyPr/>
          <a:lstStyle/>
          <a:p>
            <a:r>
              <a:rPr lang="en-US" dirty="0">
                <a:latin typeface="Times New Roman" panose="02020603050405020304" pitchFamily="18" charset="0"/>
                <a:cs typeface="Times New Roman" panose="02020603050405020304" pitchFamily="18" charset="0"/>
              </a:rPr>
              <a:t>There are mixed reviews on the effectiveness of CEDAW as an international instrument, partly because there have been few formal reports on its implementation and impacts on governance at national and local levels. </a:t>
            </a:r>
          </a:p>
          <a:p>
            <a:r>
              <a:rPr lang="en-US" dirty="0">
                <a:latin typeface="Times New Roman" panose="02020603050405020304" pitchFamily="18" charset="0"/>
                <a:cs typeface="Times New Roman" panose="02020603050405020304" pitchFamily="18" charset="0"/>
              </a:rPr>
              <a:t>This is </a:t>
            </a:r>
            <a:r>
              <a:rPr lang="en-US" b="1" dirty="0">
                <a:solidFill>
                  <a:srgbClr val="FF0000"/>
                </a:solidFill>
                <a:latin typeface="Times New Roman" panose="02020603050405020304" pitchFamily="18" charset="0"/>
                <a:cs typeface="Times New Roman" panose="02020603050405020304" pitchFamily="18" charset="0"/>
              </a:rPr>
              <a:t>not</a:t>
            </a:r>
            <a:r>
              <a:rPr lang="en-US" dirty="0">
                <a:latin typeface="Times New Roman" panose="02020603050405020304" pitchFamily="18" charset="0"/>
                <a:cs typeface="Times New Roman" panose="02020603050405020304" pitchFamily="18" charset="0"/>
              </a:rPr>
              <a:t> due to a lack of positive impacts, but to the fact that stories of change involving CEDAW have simply not been recorded</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569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B7796-4B9D-4FD7-BDC4-D5B4DB1C58D1}"/>
              </a:ext>
            </a:extLst>
          </p:cNvPr>
          <p:cNvSpPr>
            <a:spLocks noGrp="1"/>
          </p:cNvSpPr>
          <p:nvPr>
            <p:ph type="title"/>
          </p:nvPr>
        </p:nvSpPr>
        <p:spPr>
          <a:xfrm>
            <a:off x="628650" y="365126"/>
            <a:ext cx="7886700" cy="589031"/>
          </a:xfrm>
        </p:spPr>
        <p:txBody>
          <a:bodyPr>
            <a:normAutofit/>
          </a:bodyPr>
          <a:lstStyle/>
          <a:p>
            <a:r>
              <a:rPr lang="en-US" sz="2800" dirty="0">
                <a:latin typeface="Bookman Old Style" panose="02050604050505020204" pitchFamily="18" charset="0"/>
              </a:rPr>
              <a:t>Accountability </a:t>
            </a:r>
          </a:p>
        </p:txBody>
      </p:sp>
      <p:sp>
        <p:nvSpPr>
          <p:cNvPr id="3" name="Content Placeholder 2">
            <a:extLst>
              <a:ext uri="{FF2B5EF4-FFF2-40B4-BE49-F238E27FC236}">
                <a16:creationId xmlns:a16="http://schemas.microsoft.com/office/drawing/2014/main" id="{86F1BEF8-0240-4CF3-B4EE-54CFBAF2F338}"/>
              </a:ext>
            </a:extLst>
          </p:cNvPr>
          <p:cNvSpPr>
            <a:spLocks noGrp="1"/>
          </p:cNvSpPr>
          <p:nvPr>
            <p:ph idx="1"/>
          </p:nvPr>
        </p:nvSpPr>
        <p:spPr>
          <a:xfrm>
            <a:off x="628650" y="954157"/>
            <a:ext cx="7886700" cy="5222806"/>
          </a:xfrm>
        </p:spPr>
        <p:txBody>
          <a:bodyPr>
            <a:normAutofit/>
          </a:bodyPr>
          <a:lstStyle/>
          <a:p>
            <a:r>
              <a:rPr lang="en-US" sz="2400" dirty="0">
                <a:latin typeface="Bookman Old Style" panose="02050604050505020204" pitchFamily="18" charset="0"/>
              </a:rPr>
              <a:t>accountability means taking responsibility for the outcomes of decisions made, and </a:t>
            </a:r>
          </a:p>
          <a:p>
            <a:r>
              <a:rPr lang="en-US" sz="2400" dirty="0">
                <a:latin typeface="Bookman Old Style" panose="02050604050505020204" pitchFamily="18" charset="0"/>
              </a:rPr>
              <a:t>being answerable for failures to meet expectations. </a:t>
            </a:r>
          </a:p>
          <a:p>
            <a:r>
              <a:rPr lang="en-US" sz="2400" dirty="0">
                <a:latin typeface="Bookman Old Style" panose="02050604050505020204" pitchFamily="18" charset="0"/>
              </a:rPr>
              <a:t>Accountable governance means that those involved in governance decision-making in the public and private sector are expected to adhere to publicly agreed standards, norms and goals.</a:t>
            </a:r>
          </a:p>
          <a:p>
            <a:r>
              <a:rPr lang="en-US" sz="2400" b="1" dirty="0">
                <a:latin typeface="Bookman Old Style" panose="02050604050505020204" pitchFamily="18" charset="0"/>
              </a:rPr>
              <a:t>CSOs</a:t>
            </a:r>
            <a:r>
              <a:rPr lang="en-US" sz="2400" dirty="0">
                <a:latin typeface="Bookman Old Style" panose="02050604050505020204" pitchFamily="18" charset="0"/>
              </a:rPr>
              <a:t> at local, national and international levels are often expected to play a key “</a:t>
            </a:r>
            <a:r>
              <a:rPr lang="en-US" sz="2400" b="1" dirty="0">
                <a:latin typeface="Bookman Old Style" panose="02050604050505020204" pitchFamily="18" charset="0"/>
              </a:rPr>
              <a:t>watchdog</a:t>
            </a:r>
            <a:r>
              <a:rPr lang="en-US" sz="2400" dirty="0">
                <a:latin typeface="Bookman Old Style" panose="02050604050505020204" pitchFamily="18" charset="0"/>
              </a:rPr>
              <a:t>‟ role in these accountability processes.</a:t>
            </a:r>
          </a:p>
        </p:txBody>
      </p:sp>
    </p:spTree>
    <p:extLst>
      <p:ext uri="{BB962C8B-B14F-4D97-AF65-F5344CB8AC3E}">
        <p14:creationId xmlns:p14="http://schemas.microsoft.com/office/powerpoint/2010/main" val="1457845687"/>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FC773-6DD1-4513-9720-629AB1C6B66A}"/>
              </a:ext>
            </a:extLst>
          </p:cNvPr>
          <p:cNvSpPr>
            <a:spLocks noGrp="1"/>
          </p:cNvSpPr>
          <p:nvPr>
            <p:ph type="title"/>
          </p:nvPr>
        </p:nvSpPr>
        <p:spPr>
          <a:xfrm>
            <a:off x="628650" y="365126"/>
            <a:ext cx="7886700" cy="615535"/>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7CC46CAC-6387-4572-8A01-F3E5F0A3E924}"/>
              </a:ext>
            </a:extLst>
          </p:cNvPr>
          <p:cNvSpPr>
            <a:spLocks noGrp="1"/>
          </p:cNvSpPr>
          <p:nvPr>
            <p:ph idx="1"/>
          </p:nvPr>
        </p:nvSpPr>
        <p:spPr>
          <a:xfrm>
            <a:off x="628650" y="1113183"/>
            <a:ext cx="7886700" cy="5063780"/>
          </a:xfrm>
        </p:spPr>
        <p:txBody>
          <a:bodyPr>
            <a:normAutofit/>
          </a:bodyPr>
          <a:lstStyle/>
          <a:p>
            <a:r>
              <a:rPr lang="en-US" dirty="0">
                <a:latin typeface="Times New Roman" panose="02020603050405020304" pitchFamily="18" charset="0"/>
                <a:cs typeface="Times New Roman" panose="02020603050405020304" pitchFamily="18" charset="0"/>
              </a:rPr>
              <a:t>The little recorded evidence suggests that CEDAW and the shadow reporting process has contributed to more gender-equitable legislation in some countries, including: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changes to a Turkish law which defined adultery on different grounds for men and women;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enactment of an Equal Employment Law in Japan; and </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creation of a Committee for Women’s  Affairs in the Ukraine (</a:t>
            </a:r>
            <a:r>
              <a:rPr lang="en-US" dirty="0" err="1">
                <a:latin typeface="Times New Roman" panose="02020603050405020304" pitchFamily="18" charset="0"/>
                <a:cs typeface="Times New Roman" panose="02020603050405020304" pitchFamily="18" charset="0"/>
              </a:rPr>
              <a:t>McPhedran</a:t>
            </a:r>
            <a:r>
              <a:rPr lang="en-US" dirty="0">
                <a:latin typeface="Times New Roman" panose="02020603050405020304" pitchFamily="18" charset="0"/>
                <a:cs typeface="Times New Roman" panose="02020603050405020304" pitchFamily="18" charset="0"/>
              </a:rPr>
              <a:t> et al. 2000). </a:t>
            </a:r>
          </a:p>
        </p:txBody>
      </p:sp>
    </p:spTree>
    <p:extLst>
      <p:ext uri="{BB962C8B-B14F-4D97-AF65-F5344CB8AC3E}">
        <p14:creationId xmlns:p14="http://schemas.microsoft.com/office/powerpoint/2010/main" val="298772755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04F15-322D-48AA-805B-8B03F1675772}"/>
              </a:ext>
            </a:extLst>
          </p:cNvPr>
          <p:cNvSpPr>
            <a:spLocks noGrp="1"/>
          </p:cNvSpPr>
          <p:nvPr>
            <p:ph type="title"/>
          </p:nvPr>
        </p:nvSpPr>
        <p:spPr>
          <a:xfrm>
            <a:off x="628650" y="365127"/>
            <a:ext cx="7886700" cy="536022"/>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1E33A22D-0EB4-470B-BCF7-1088C5595E17}"/>
              </a:ext>
            </a:extLst>
          </p:cNvPr>
          <p:cNvSpPr>
            <a:spLocks noGrp="1"/>
          </p:cNvSpPr>
          <p:nvPr>
            <p:ph idx="1"/>
          </p:nvPr>
        </p:nvSpPr>
        <p:spPr>
          <a:xfrm>
            <a:off x="628650" y="1086678"/>
            <a:ext cx="7886700" cy="5090285"/>
          </a:xfrm>
        </p:spPr>
        <p:txBody>
          <a:bodyPr/>
          <a:lstStyle/>
          <a:p>
            <a:r>
              <a:rPr lang="en-US" dirty="0">
                <a:latin typeface="Times New Roman" panose="02020603050405020304" pitchFamily="18" charset="0"/>
                <a:cs typeface="Times New Roman" panose="02020603050405020304" pitchFamily="18" charset="0"/>
              </a:rPr>
              <a:t>Although CEDAW has been ratified by 185 countries, a major concern is that it is yet to be ratified by many, including the USA.</a:t>
            </a:r>
          </a:p>
          <a:p>
            <a:r>
              <a:rPr lang="en-US" dirty="0">
                <a:latin typeface="Times New Roman" panose="02020603050405020304" pitchFamily="18" charset="0"/>
                <a:cs typeface="Times New Roman" panose="02020603050405020304" pitchFamily="18" charset="0"/>
              </a:rPr>
              <a:t>Even when governments have ratified CEDAW, there is no guarantee that they are not simply seeking the approval and goodwill of the UN and its member states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377239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6923B-3F07-490F-BE5A-4CDE02604EB4}"/>
              </a:ext>
            </a:extLst>
          </p:cNvPr>
          <p:cNvSpPr>
            <a:spLocks noGrp="1"/>
          </p:cNvSpPr>
          <p:nvPr>
            <p:ph type="title"/>
          </p:nvPr>
        </p:nvSpPr>
        <p:spPr>
          <a:xfrm>
            <a:off x="628650" y="365126"/>
            <a:ext cx="7886700" cy="615535"/>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77A60874-336E-4091-9AAE-49F442057755}"/>
              </a:ext>
            </a:extLst>
          </p:cNvPr>
          <p:cNvSpPr>
            <a:spLocks noGrp="1"/>
          </p:cNvSpPr>
          <p:nvPr>
            <p:ph idx="1"/>
          </p:nvPr>
        </p:nvSpPr>
        <p:spPr>
          <a:xfrm>
            <a:off x="628650" y="1126435"/>
            <a:ext cx="7886700" cy="5050528"/>
          </a:xfrm>
        </p:spPr>
        <p:txBody>
          <a:bodyPr>
            <a:normAutofit lnSpcReduction="10000"/>
          </a:bodyPr>
          <a:lstStyle/>
          <a:p>
            <a:r>
              <a:rPr lang="en-US" dirty="0">
                <a:latin typeface="Times New Roman" panose="02020603050405020304" pitchFamily="18" charset="0"/>
                <a:cs typeface="Times New Roman" panose="02020603050405020304" pitchFamily="18" charset="0"/>
              </a:rPr>
              <a:t>A major drawback is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lack of international global governance mechanisms to ensure member states’ accountability in complying with CEDAW and other international human rights instruments, and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implementation is left to the will of states to incorporate the principles into their domestic laws (Tang 2000). </a:t>
            </a:r>
          </a:p>
          <a:p>
            <a:r>
              <a:rPr lang="en-US" dirty="0">
                <a:latin typeface="Times New Roman" panose="02020603050405020304" pitchFamily="18" charset="0"/>
                <a:cs typeface="Times New Roman" panose="02020603050405020304" pitchFamily="18" charset="0"/>
              </a:rPr>
              <a:t>This means that, in many cases, governments put reservations on CEDAW articles, citing inconsistencies with statutory law or customary laws, including Sharia. </a:t>
            </a:r>
          </a:p>
        </p:txBody>
      </p:sp>
    </p:spTree>
    <p:extLst>
      <p:ext uri="{BB962C8B-B14F-4D97-AF65-F5344CB8AC3E}">
        <p14:creationId xmlns:p14="http://schemas.microsoft.com/office/powerpoint/2010/main" val="134553570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B0B38-D75E-4E6F-9F21-976AEF6A1BB4}"/>
              </a:ext>
            </a:extLst>
          </p:cNvPr>
          <p:cNvSpPr>
            <a:spLocks noGrp="1"/>
          </p:cNvSpPr>
          <p:nvPr>
            <p:ph type="title"/>
          </p:nvPr>
        </p:nvSpPr>
        <p:spPr>
          <a:xfrm>
            <a:off x="628650" y="365126"/>
            <a:ext cx="7886700" cy="801065"/>
          </a:xfrm>
        </p:spPr>
        <p:txBody>
          <a:bodyPr>
            <a:normAutofit/>
          </a:bodyPr>
          <a:lstStyle/>
          <a:p>
            <a:r>
              <a:rPr lang="en-US" sz="3200" dirty="0">
                <a:latin typeface="Times New Roman" panose="02020603050405020304" pitchFamily="18" charset="0"/>
                <a:cs typeface="Times New Roman" panose="02020603050405020304" pitchFamily="18" charset="0"/>
              </a:rPr>
              <a:t>UN reform and gender-sensitive governance </a:t>
            </a:r>
          </a:p>
        </p:txBody>
      </p:sp>
      <p:sp>
        <p:nvSpPr>
          <p:cNvPr id="3" name="Content Placeholder 2">
            <a:extLst>
              <a:ext uri="{FF2B5EF4-FFF2-40B4-BE49-F238E27FC236}">
                <a16:creationId xmlns:a16="http://schemas.microsoft.com/office/drawing/2014/main" id="{D89FB300-C93E-41D4-834D-066532AD07D6}"/>
              </a:ext>
            </a:extLst>
          </p:cNvPr>
          <p:cNvSpPr>
            <a:spLocks noGrp="1"/>
          </p:cNvSpPr>
          <p:nvPr>
            <p:ph idx="1"/>
          </p:nvPr>
        </p:nvSpPr>
        <p:spPr>
          <a:xfrm>
            <a:off x="628650" y="1325217"/>
            <a:ext cx="7886700" cy="4851746"/>
          </a:xfrm>
        </p:spPr>
        <p:txBody>
          <a:bodyPr/>
          <a:lstStyle/>
          <a:p>
            <a:r>
              <a:rPr lang="en-US" dirty="0">
                <a:latin typeface="Times New Roman" panose="02020603050405020304" pitchFamily="18" charset="0"/>
                <a:cs typeface="Times New Roman" panose="02020603050405020304" pitchFamily="18" charset="0"/>
              </a:rPr>
              <a:t>UN has been their lack of coherence, which has been seen as responsible for impeding the relevance, effectiveness and efficiency of the UN system and its ability to contribute to international development goals. </a:t>
            </a:r>
          </a:p>
          <a:p>
            <a:pPr marL="0" indent="0">
              <a:buNone/>
            </a:pPr>
            <a:r>
              <a:rPr lang="en-US" dirty="0">
                <a:latin typeface="Times New Roman" panose="02020603050405020304" pitchFamily="18" charset="0"/>
                <a:cs typeface="Times New Roman" panose="02020603050405020304" pitchFamily="18" charset="0"/>
              </a:rPr>
              <a:t>In response, </a:t>
            </a:r>
          </a:p>
          <a:p>
            <a:r>
              <a:rPr lang="en-US" dirty="0">
                <a:latin typeface="Times New Roman" panose="02020603050405020304" pitchFamily="18" charset="0"/>
                <a:cs typeface="Times New Roman" panose="02020603050405020304" pitchFamily="18" charset="0"/>
              </a:rPr>
              <a:t>plans are under way for the most dramatic reform process it has ever seen, involving a major review and reorganization of its mandate, structures, budget, governance and management. </a:t>
            </a:r>
          </a:p>
        </p:txBody>
      </p:sp>
    </p:spTree>
    <p:extLst>
      <p:ext uri="{BB962C8B-B14F-4D97-AF65-F5344CB8AC3E}">
        <p14:creationId xmlns:p14="http://schemas.microsoft.com/office/powerpoint/2010/main" val="316022409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50630-B992-4F80-9EE6-F609D4056DFE}"/>
              </a:ext>
            </a:extLst>
          </p:cNvPr>
          <p:cNvSpPr>
            <a:spLocks noGrp="1"/>
          </p:cNvSpPr>
          <p:nvPr>
            <p:ph type="title"/>
          </p:nvPr>
        </p:nvSpPr>
        <p:spPr>
          <a:xfrm>
            <a:off x="628650" y="365127"/>
            <a:ext cx="7886700" cy="549274"/>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AA5CD53-1CA9-448A-BB84-F73058136964}"/>
              </a:ext>
            </a:extLst>
          </p:cNvPr>
          <p:cNvSpPr>
            <a:spLocks noGrp="1"/>
          </p:cNvSpPr>
          <p:nvPr>
            <p:ph idx="1"/>
          </p:nvPr>
        </p:nvSpPr>
        <p:spPr>
          <a:xfrm>
            <a:off x="628650" y="1139687"/>
            <a:ext cx="7886700" cy="5037276"/>
          </a:xfrm>
        </p:spPr>
        <p:txBody>
          <a:bodyPr>
            <a:normAutofit/>
          </a:bodyPr>
          <a:lstStyle/>
          <a:p>
            <a:r>
              <a:rPr lang="en-US" dirty="0">
                <a:latin typeface="Times New Roman" panose="02020603050405020304" pitchFamily="18" charset="0"/>
                <a:cs typeface="Times New Roman" panose="02020603050405020304" pitchFamily="18" charset="0"/>
              </a:rPr>
              <a:t>A consultation process that included representatives from women’s groups and CSOs across the world led to recommendations to unify and consolidate the separate gender-focused agencies of the:-  </a:t>
            </a:r>
          </a:p>
          <a:p>
            <a:pPr>
              <a:buFontTx/>
              <a:buChar char="-"/>
            </a:pPr>
            <a:r>
              <a:rPr lang="en-US" dirty="0">
                <a:latin typeface="Times New Roman" panose="02020603050405020304" pitchFamily="18" charset="0"/>
                <a:cs typeface="Times New Roman" panose="02020603050405020304" pitchFamily="18" charset="0"/>
              </a:rPr>
              <a:t>United Nations Development Fund for Women (UNIFEM),</a:t>
            </a:r>
          </a:p>
          <a:p>
            <a:pPr>
              <a:buFontTx/>
              <a:buChar char="-"/>
            </a:pPr>
            <a:r>
              <a:rPr lang="en-US" dirty="0">
                <a:latin typeface="Times New Roman" panose="02020603050405020304" pitchFamily="18" charset="0"/>
                <a:cs typeface="Times New Roman" panose="02020603050405020304" pitchFamily="18" charset="0"/>
              </a:rPr>
              <a:t>International Research and Training Institute for the Advancement of Women (INSTRAW), </a:t>
            </a:r>
          </a:p>
        </p:txBody>
      </p:sp>
    </p:spTree>
    <p:extLst>
      <p:ext uri="{BB962C8B-B14F-4D97-AF65-F5344CB8AC3E}">
        <p14:creationId xmlns:p14="http://schemas.microsoft.com/office/powerpoint/2010/main" val="125706032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1C0BD-83DB-4790-9307-EBCF441E4BF7}"/>
              </a:ext>
            </a:extLst>
          </p:cNvPr>
          <p:cNvSpPr>
            <a:spLocks noGrp="1"/>
          </p:cNvSpPr>
          <p:nvPr>
            <p:ph type="title"/>
          </p:nvPr>
        </p:nvSpPr>
        <p:spPr>
          <a:xfrm>
            <a:off x="628650" y="365126"/>
            <a:ext cx="7886700" cy="602283"/>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36112D8-6868-47D3-A875-D0CFC67DE20B}"/>
              </a:ext>
            </a:extLst>
          </p:cNvPr>
          <p:cNvSpPr>
            <a:spLocks noGrp="1"/>
          </p:cNvSpPr>
          <p:nvPr>
            <p:ph idx="1"/>
          </p:nvPr>
        </p:nvSpPr>
        <p:spPr>
          <a:xfrm>
            <a:off x="628650" y="1192696"/>
            <a:ext cx="7886700" cy="4984267"/>
          </a:xfrm>
        </p:spPr>
        <p:txBody>
          <a:bodyPr/>
          <a:lstStyle/>
          <a:p>
            <a:r>
              <a:rPr lang="en-US" dirty="0">
                <a:latin typeface="Times New Roman" panose="02020603050405020304" pitchFamily="18" charset="0"/>
                <a:cs typeface="Times New Roman" panose="02020603050405020304" pitchFamily="18" charset="0"/>
              </a:rPr>
              <a:t>Division for the Advancement of Women (UNDAW) and </a:t>
            </a:r>
          </a:p>
          <a:p>
            <a:r>
              <a:rPr lang="en-US" dirty="0">
                <a:latin typeface="Times New Roman" panose="02020603050405020304" pitchFamily="18" charset="0"/>
                <a:cs typeface="Times New Roman" panose="02020603050405020304" pitchFamily="18" charset="0"/>
              </a:rPr>
              <a:t>Office of the Secretary General’s Special Advisor on Gender Issues (OSAGI) into a single organization with greater power and with a new under-secretary who would have higher status than current leadership of the UN gender agencies.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82509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F56F0-9796-4EF6-8DB5-96DBCC234FE5}"/>
              </a:ext>
            </a:extLst>
          </p:cNvPr>
          <p:cNvSpPr>
            <a:spLocks noGrp="1"/>
          </p:cNvSpPr>
          <p:nvPr>
            <p:ph type="title"/>
          </p:nvPr>
        </p:nvSpPr>
        <p:spPr>
          <a:xfrm>
            <a:off x="628650" y="365127"/>
            <a:ext cx="7886700" cy="681796"/>
          </a:xfrm>
        </p:spPr>
        <p:txBody>
          <a:bodyPr>
            <a:normAutofit/>
          </a:bodyPr>
          <a:lstStyle/>
          <a:p>
            <a:r>
              <a:rPr lang="en-US" sz="2800" dirty="0">
                <a:latin typeface="Times New Roman" panose="02020603050405020304" pitchFamily="18" charset="0"/>
                <a:cs typeface="Times New Roman" panose="02020603050405020304" pitchFamily="18" charset="0"/>
              </a:rPr>
              <a:t>Towards more gender-sensitive governance in the UN </a:t>
            </a:r>
          </a:p>
        </p:txBody>
      </p:sp>
      <p:sp>
        <p:nvSpPr>
          <p:cNvPr id="3" name="Content Placeholder 2">
            <a:extLst>
              <a:ext uri="{FF2B5EF4-FFF2-40B4-BE49-F238E27FC236}">
                <a16:creationId xmlns:a16="http://schemas.microsoft.com/office/drawing/2014/main" id="{F02B0A40-401C-4092-9391-6AF6F6272DD1}"/>
              </a:ext>
            </a:extLst>
          </p:cNvPr>
          <p:cNvSpPr>
            <a:spLocks noGrp="1"/>
          </p:cNvSpPr>
          <p:nvPr>
            <p:ph idx="1"/>
          </p:nvPr>
        </p:nvSpPr>
        <p:spPr>
          <a:xfrm>
            <a:off x="628650" y="1245704"/>
            <a:ext cx="7886700" cy="4931259"/>
          </a:xfrm>
        </p:spPr>
        <p:txBody>
          <a:bodyPr/>
          <a:lstStyle/>
          <a:p>
            <a:pPr marL="514350" indent="-514350">
              <a:buAutoNum type="arabicPeriod"/>
            </a:pPr>
            <a:r>
              <a:rPr lang="en-US" b="1" dirty="0"/>
              <a:t>Promoting the UN reform process </a:t>
            </a:r>
          </a:p>
          <a:p>
            <a:pPr marL="514350" indent="-514350">
              <a:buAutoNum type="arabicPeriod"/>
            </a:pPr>
            <a:r>
              <a:rPr lang="en-US" b="1" dirty="0"/>
              <a:t>Enabling more effective gender mainstreaming for UN organizations </a:t>
            </a:r>
          </a:p>
          <a:p>
            <a:pPr marL="514350" indent="-514350">
              <a:buAutoNum type="arabicPeriod"/>
            </a:pPr>
            <a:r>
              <a:rPr lang="en-US" b="1" dirty="0"/>
              <a:t>Improving accountability mechanisms </a:t>
            </a:r>
          </a:p>
          <a:p>
            <a:pPr marL="514350" indent="-514350">
              <a:buAutoNum type="arabicPeriod"/>
            </a:pPr>
            <a:endParaRPr lang="en-US" b="1" dirty="0"/>
          </a:p>
          <a:p>
            <a:endParaRPr lang="en-US" b="1" dirty="0"/>
          </a:p>
        </p:txBody>
      </p:sp>
    </p:spTree>
    <p:extLst>
      <p:ext uri="{BB962C8B-B14F-4D97-AF65-F5344CB8AC3E}">
        <p14:creationId xmlns:p14="http://schemas.microsoft.com/office/powerpoint/2010/main" val="416164943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FECC0-68F2-455F-A2D3-3AAC00736AF6}"/>
              </a:ext>
            </a:extLst>
          </p:cNvPr>
          <p:cNvSpPr>
            <a:spLocks noGrp="1"/>
          </p:cNvSpPr>
          <p:nvPr>
            <p:ph type="title"/>
          </p:nvPr>
        </p:nvSpPr>
        <p:spPr>
          <a:xfrm>
            <a:off x="628650" y="365127"/>
            <a:ext cx="7886700" cy="695048"/>
          </a:xfrm>
        </p:spPr>
        <p:txBody>
          <a:bodyPr>
            <a:normAutofit/>
          </a:bodyPr>
          <a:lstStyle/>
          <a:p>
            <a:r>
              <a:rPr lang="en-US" sz="3200" dirty="0">
                <a:latin typeface="Times New Roman" panose="02020603050405020304" pitchFamily="18" charset="0"/>
                <a:cs typeface="Times New Roman" panose="02020603050405020304" pitchFamily="18" charset="0"/>
              </a:rPr>
              <a:t>Trade, global governance and gender </a:t>
            </a:r>
          </a:p>
        </p:txBody>
      </p:sp>
      <p:sp>
        <p:nvSpPr>
          <p:cNvPr id="3" name="Content Placeholder 2">
            <a:extLst>
              <a:ext uri="{FF2B5EF4-FFF2-40B4-BE49-F238E27FC236}">
                <a16:creationId xmlns:a16="http://schemas.microsoft.com/office/drawing/2014/main" id="{D2584E4C-AB84-48B3-8ACF-EDE81A070EB7}"/>
              </a:ext>
            </a:extLst>
          </p:cNvPr>
          <p:cNvSpPr>
            <a:spLocks noGrp="1"/>
          </p:cNvSpPr>
          <p:nvPr>
            <p:ph idx="1"/>
          </p:nvPr>
        </p:nvSpPr>
        <p:spPr>
          <a:xfrm>
            <a:off x="628650" y="1285461"/>
            <a:ext cx="7886700" cy="4891502"/>
          </a:xfrm>
        </p:spPr>
        <p:txBody>
          <a:bodyPr/>
          <a:lstStyle/>
          <a:p>
            <a:r>
              <a:rPr lang="en-US" dirty="0">
                <a:latin typeface="Times New Roman" panose="02020603050405020304" pitchFamily="18" charset="0"/>
                <a:cs typeface="Times New Roman" panose="02020603050405020304" pitchFamily="18" charset="0"/>
              </a:rPr>
              <a:t>Trade policies at the global level, led by organizations such as the WTO, are increasingly influencing economic policy at the national level. </a:t>
            </a:r>
          </a:p>
          <a:p>
            <a:r>
              <a:rPr lang="en-US" dirty="0">
                <a:latin typeface="Times New Roman" panose="02020603050405020304" pitchFamily="18" charset="0"/>
                <a:cs typeface="Times New Roman" panose="02020603050405020304" pitchFamily="18" charset="0"/>
              </a:rPr>
              <a:t>These policies are gender-blind, focused on the broad effects at the level of the macro-economy,  rather than considering the negative impacts they often have on women </a:t>
            </a:r>
          </a:p>
          <a:p>
            <a:r>
              <a:rPr lang="en-US" dirty="0">
                <a:latin typeface="Times New Roman" panose="02020603050405020304" pitchFamily="18" charset="0"/>
                <a:cs typeface="Times New Roman" panose="02020603050405020304" pitchFamily="18" charset="0"/>
              </a:rPr>
              <a:t>The decision-making processes through which they are generated are also not gender-equitable. </a:t>
            </a:r>
          </a:p>
        </p:txBody>
      </p:sp>
    </p:spTree>
    <p:extLst>
      <p:ext uri="{BB962C8B-B14F-4D97-AF65-F5344CB8AC3E}">
        <p14:creationId xmlns:p14="http://schemas.microsoft.com/office/powerpoint/2010/main" val="298338073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18628-F37F-4892-A19E-222FFFD8B62C}"/>
              </a:ext>
            </a:extLst>
          </p:cNvPr>
          <p:cNvSpPr>
            <a:spLocks noGrp="1"/>
          </p:cNvSpPr>
          <p:nvPr>
            <p:ph type="title"/>
          </p:nvPr>
        </p:nvSpPr>
        <p:spPr>
          <a:xfrm>
            <a:off x="628650" y="365126"/>
            <a:ext cx="7886700" cy="642039"/>
          </a:xfrm>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60C29E23-9F14-4527-A723-A1AB57458FCC}"/>
              </a:ext>
            </a:extLst>
          </p:cNvPr>
          <p:cNvSpPr>
            <a:spLocks noGrp="1"/>
          </p:cNvSpPr>
          <p:nvPr>
            <p:ph idx="1"/>
          </p:nvPr>
        </p:nvSpPr>
        <p:spPr>
          <a:xfrm>
            <a:off x="628650" y="1113183"/>
            <a:ext cx="7886700" cy="5063780"/>
          </a:xfrm>
        </p:spPr>
        <p:txBody>
          <a:bodyPr/>
          <a:lstStyle/>
          <a:p>
            <a:r>
              <a:rPr lang="en-US" dirty="0">
                <a:latin typeface="Times New Roman" panose="02020603050405020304" pitchFamily="18" charset="0"/>
                <a:cs typeface="Times New Roman" panose="02020603050405020304" pitchFamily="18" charset="0"/>
              </a:rPr>
              <a:t>Its argued that transforming the governance of international trade so that it responds to the different needs of women and men </a:t>
            </a:r>
          </a:p>
          <a:p>
            <a:r>
              <a:rPr lang="en-US" dirty="0">
                <a:latin typeface="Times New Roman" panose="02020603050405020304" pitchFamily="18" charset="0"/>
                <a:cs typeface="Times New Roman" panose="02020603050405020304" pitchFamily="18" charset="0"/>
              </a:rPr>
              <a:t>could help to mitigate against policy that creates gendered inequalities, and contribute to the realization of gender equality and women’s rights. </a:t>
            </a:r>
          </a:p>
        </p:txBody>
      </p:sp>
    </p:spTree>
    <p:extLst>
      <p:ext uri="{BB962C8B-B14F-4D97-AF65-F5344CB8AC3E}">
        <p14:creationId xmlns:p14="http://schemas.microsoft.com/office/powerpoint/2010/main" val="235219603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F2B8B-15DC-4B4B-AA3B-61CC88C0B5A2}"/>
              </a:ext>
            </a:extLst>
          </p:cNvPr>
          <p:cNvSpPr>
            <a:spLocks noGrp="1"/>
          </p:cNvSpPr>
          <p:nvPr>
            <p:ph type="title"/>
          </p:nvPr>
        </p:nvSpPr>
        <p:spPr>
          <a:xfrm>
            <a:off x="628650" y="365126"/>
            <a:ext cx="7886700" cy="893831"/>
          </a:xfrm>
        </p:spPr>
        <p:txBody>
          <a:bodyPr>
            <a:noAutofit/>
          </a:bodyPr>
          <a:lstStyle/>
          <a:p>
            <a:r>
              <a:rPr lang="en-US" sz="3200" dirty="0">
                <a:latin typeface="Times New Roman" panose="02020603050405020304" pitchFamily="18" charset="0"/>
                <a:cs typeface="Times New Roman" panose="02020603050405020304" pitchFamily="18" charset="0"/>
              </a:rPr>
              <a:t>Gendered perspectives on governance of global manufacturing processes </a:t>
            </a:r>
          </a:p>
        </p:txBody>
      </p:sp>
      <p:sp>
        <p:nvSpPr>
          <p:cNvPr id="3" name="Content Placeholder 2">
            <a:extLst>
              <a:ext uri="{FF2B5EF4-FFF2-40B4-BE49-F238E27FC236}">
                <a16:creationId xmlns:a16="http://schemas.microsoft.com/office/drawing/2014/main" id="{0F8DB650-C8B6-49D4-84BA-AC34496909A6}"/>
              </a:ext>
            </a:extLst>
          </p:cNvPr>
          <p:cNvSpPr>
            <a:spLocks noGrp="1"/>
          </p:cNvSpPr>
          <p:nvPr>
            <p:ph idx="1"/>
          </p:nvPr>
        </p:nvSpPr>
        <p:spPr>
          <a:xfrm>
            <a:off x="628650" y="1457739"/>
            <a:ext cx="7886700" cy="4719224"/>
          </a:xfrm>
        </p:spPr>
        <p:txBody>
          <a:bodyPr>
            <a:normAutofit fontScale="92500"/>
          </a:bodyPr>
          <a:lstStyle/>
          <a:p>
            <a:r>
              <a:rPr lang="en-US" dirty="0">
                <a:latin typeface="Times New Roman" panose="02020603050405020304" pitchFamily="18" charset="0"/>
                <a:cs typeface="Times New Roman" panose="02020603050405020304" pitchFamily="18" charset="0"/>
              </a:rPr>
              <a:t>In many countries increased trade and investment as a result of trade liberalization has stimulated economic growth, boosting industry and increasing women’s participation in the labor market (</a:t>
            </a:r>
            <a:r>
              <a:rPr lang="en-US" dirty="0" err="1">
                <a:latin typeface="Times New Roman" panose="02020603050405020304" pitchFamily="18" charset="0"/>
                <a:cs typeface="Times New Roman" panose="02020603050405020304" pitchFamily="18" charset="0"/>
              </a:rPr>
              <a:t>Randriamaro</a:t>
            </a:r>
            <a:r>
              <a:rPr lang="en-US" dirty="0">
                <a:latin typeface="Times New Roman" panose="02020603050405020304" pitchFamily="18" charset="0"/>
                <a:cs typeface="Times New Roman" panose="02020603050405020304" pitchFamily="18" charset="0"/>
              </a:rPr>
              <a:t> 2005:16).  </a:t>
            </a:r>
          </a:p>
          <a:p>
            <a:r>
              <a:rPr lang="en-US" dirty="0">
                <a:latin typeface="Times New Roman" panose="02020603050405020304" pitchFamily="18" charset="0"/>
                <a:cs typeface="Times New Roman" panose="02020603050405020304" pitchFamily="18" charset="0"/>
              </a:rPr>
              <a:t>Studies conducted in 2000 revealed that almost 35 per cent of the manufacturing workforce in Latin America and 80 per cent of workers in export industries of South East Asia were women (Sexton, Nair and </a:t>
            </a:r>
            <a:r>
              <a:rPr lang="en-US" dirty="0" err="1">
                <a:latin typeface="Times New Roman" panose="02020603050405020304" pitchFamily="18" charset="0"/>
                <a:cs typeface="Times New Roman" panose="02020603050405020304" pitchFamily="18" charset="0"/>
              </a:rPr>
              <a:t>Kirbat</a:t>
            </a:r>
            <a:r>
              <a:rPr lang="en-US" dirty="0">
                <a:latin typeface="Times New Roman" panose="02020603050405020304" pitchFamily="18" charset="0"/>
                <a:cs typeface="Times New Roman" panose="02020603050405020304" pitchFamily="18" charset="0"/>
              </a:rPr>
              <a:t> 2004). </a:t>
            </a:r>
          </a:p>
          <a:p>
            <a:r>
              <a:rPr lang="en-US" dirty="0">
                <a:latin typeface="Times New Roman" panose="02020603050405020304" pitchFamily="18" charset="0"/>
                <a:cs typeface="Times New Roman" panose="02020603050405020304" pitchFamily="18" charset="0"/>
              </a:rPr>
              <a:t>This situation has many clear benefits for women, enabling them to earn an income and empowering them economically.</a:t>
            </a:r>
          </a:p>
        </p:txBody>
      </p:sp>
    </p:spTree>
    <p:extLst>
      <p:ext uri="{BB962C8B-B14F-4D97-AF65-F5344CB8AC3E}">
        <p14:creationId xmlns:p14="http://schemas.microsoft.com/office/powerpoint/2010/main" val="343524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4701C-3706-4D4A-B338-AA74AE72193C}"/>
              </a:ext>
            </a:extLst>
          </p:cNvPr>
          <p:cNvSpPr>
            <a:spLocks noGrp="1"/>
          </p:cNvSpPr>
          <p:nvPr>
            <p:ph type="title"/>
          </p:nvPr>
        </p:nvSpPr>
        <p:spPr>
          <a:xfrm>
            <a:off x="628650" y="365126"/>
            <a:ext cx="7886700" cy="483013"/>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78C0B3AC-5DCE-496B-ACB5-965531DB62D1}"/>
              </a:ext>
            </a:extLst>
          </p:cNvPr>
          <p:cNvSpPr>
            <a:spLocks noGrp="1"/>
          </p:cNvSpPr>
          <p:nvPr>
            <p:ph idx="1"/>
          </p:nvPr>
        </p:nvSpPr>
        <p:spPr>
          <a:xfrm>
            <a:off x="628650" y="1046922"/>
            <a:ext cx="7886700" cy="5130041"/>
          </a:xfrm>
        </p:spPr>
        <p:txBody>
          <a:bodyPr>
            <a:normAutofit/>
          </a:bodyPr>
          <a:lstStyle/>
          <a:p>
            <a:r>
              <a:rPr lang="en-US" sz="2400" dirty="0">
                <a:latin typeface="Bookman Old Style" panose="02050604050505020204" pitchFamily="18" charset="0"/>
              </a:rPr>
              <a:t>Accountability can be categorized in terms of horizontal, and vertical/social mechanisms. </a:t>
            </a:r>
          </a:p>
          <a:p>
            <a:r>
              <a:rPr lang="en-US" sz="2400" dirty="0">
                <a:solidFill>
                  <a:srgbClr val="FF0000"/>
                </a:solidFill>
                <a:latin typeface="Bookman Old Style" panose="02050604050505020204" pitchFamily="18" charset="0"/>
              </a:rPr>
              <a:t>Horizontal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accountability</a:t>
            </a:r>
            <a:r>
              <a:rPr lang="en-US" sz="2400" dirty="0">
                <a:latin typeface="Bookman Old Style" panose="02050604050505020204" pitchFamily="18" charset="0"/>
              </a:rPr>
              <a:t> is a method or capacity towards structure accountability that relies on institutions such as legislature (parliament or congress) and the judiciary </a:t>
            </a:r>
          </a:p>
          <a:p>
            <a:r>
              <a:rPr lang="en-US" sz="2400" dirty="0">
                <a:latin typeface="Bookman Old Style" panose="02050604050505020204" pitchFamily="18" charset="0"/>
              </a:rPr>
              <a:t>Horizontal accountability normally refers to internal mechanisms within government.</a:t>
            </a:r>
          </a:p>
        </p:txBody>
      </p:sp>
    </p:spTree>
    <p:extLst>
      <p:ext uri="{BB962C8B-B14F-4D97-AF65-F5344CB8AC3E}">
        <p14:creationId xmlns:p14="http://schemas.microsoft.com/office/powerpoint/2010/main" val="101229170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9DDE9-4D37-4224-947C-FA19B93851DD}"/>
              </a:ext>
            </a:extLst>
          </p:cNvPr>
          <p:cNvSpPr>
            <a:spLocks noGrp="1"/>
          </p:cNvSpPr>
          <p:nvPr>
            <p:ph type="title"/>
          </p:nvPr>
        </p:nvSpPr>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09E9EE96-F707-438D-89AF-70F88B0CA9F0}"/>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it can improve women’s well-being and decision-making power at the household level and within the community, contributing to a shift in power relations</a:t>
            </a:r>
          </a:p>
          <a:p>
            <a:r>
              <a:rPr lang="en-US" dirty="0">
                <a:latin typeface="Times New Roman" panose="02020603050405020304" pitchFamily="18" charset="0"/>
                <a:cs typeface="Times New Roman" panose="02020603050405020304" pitchFamily="18" charset="0"/>
              </a:rPr>
              <a:t>However, this increased financial and social status of women often comes at a price, largely because employment practices are often governed in ways that evade human rights and undermine gender equality. </a:t>
            </a:r>
          </a:p>
        </p:txBody>
      </p:sp>
    </p:spTree>
    <p:extLst>
      <p:ext uri="{BB962C8B-B14F-4D97-AF65-F5344CB8AC3E}">
        <p14:creationId xmlns:p14="http://schemas.microsoft.com/office/powerpoint/2010/main" val="24781614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E1B66-D9B5-4E0A-BA7D-24F92BF1053B}"/>
              </a:ext>
            </a:extLst>
          </p:cNvPr>
          <p:cNvSpPr>
            <a:spLocks noGrp="1"/>
          </p:cNvSpPr>
          <p:nvPr>
            <p:ph type="title"/>
          </p:nvPr>
        </p:nvSpPr>
        <p:spPr/>
        <p:txBody>
          <a:bodyPr>
            <a:noAutofit/>
          </a:bodyPr>
          <a:lstStyle/>
          <a:p>
            <a:r>
              <a:rPr lang="en-US" sz="2800" dirty="0">
                <a:latin typeface="Times New Roman" panose="02020603050405020304" pitchFamily="18" charset="0"/>
                <a:cs typeface="Times New Roman" panose="02020603050405020304" pitchFamily="18" charset="0"/>
              </a:rPr>
              <a:t>1. The drive for investment is undermining women’s rights in labor governance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3F5B0A-5224-481B-BD22-38AC5820D260}"/>
              </a:ext>
            </a:extLst>
          </p:cNvPr>
          <p:cNvSpPr>
            <a:spLocks noGrp="1"/>
          </p:cNvSpPr>
          <p:nvPr>
            <p:ph idx="1"/>
          </p:nvPr>
        </p:nvSpPr>
        <p:spPr/>
        <p:txBody>
          <a:bodyPr>
            <a:normAutofit/>
          </a:bodyPr>
          <a:lstStyle/>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Export Processing Zones (EPZs)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governments lower labor standards for these EPZs in the hope of attracting new business and foreign investments.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can mean that minimum wages - often already very low</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Women often suffer disproportionately from these measures designed to boost investment </a:t>
            </a:r>
          </a:p>
        </p:txBody>
      </p:sp>
    </p:spTree>
    <p:extLst>
      <p:ext uri="{BB962C8B-B14F-4D97-AF65-F5344CB8AC3E}">
        <p14:creationId xmlns:p14="http://schemas.microsoft.com/office/powerpoint/2010/main" val="394620513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166F7-3C34-4674-93CD-05F817AF2C39}"/>
              </a:ext>
            </a:extLst>
          </p:cNvPr>
          <p:cNvSpPr>
            <a:spLocks noGrp="1"/>
          </p:cNvSpPr>
          <p:nvPr>
            <p:ph type="title"/>
          </p:nvPr>
        </p:nvSpPr>
        <p:spPr/>
        <p:txBody>
          <a:bodyPr>
            <a:normAutofit/>
          </a:bodyPr>
          <a:lstStyle/>
          <a:p>
            <a:r>
              <a:rPr lang="en-US" sz="2800" dirty="0">
                <a:latin typeface="Times New Roman" panose="02020603050405020304" pitchFamily="18" charset="0"/>
                <a:cs typeface="Times New Roman" panose="02020603050405020304" pitchFamily="18" charset="0"/>
              </a:rPr>
              <a:t>2. Women workers are subjected to poor working conditions </a:t>
            </a:r>
          </a:p>
        </p:txBody>
      </p:sp>
      <p:sp>
        <p:nvSpPr>
          <p:cNvPr id="3" name="Content Placeholder 2">
            <a:extLst>
              <a:ext uri="{FF2B5EF4-FFF2-40B4-BE49-F238E27FC236}">
                <a16:creationId xmlns:a16="http://schemas.microsoft.com/office/drawing/2014/main" id="{EEC7D139-E75D-4D18-B876-DB6FC87FFFCB}"/>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Women employed in factories and service industries in developing countries often work long hours, sometimes in cramped, unhealthy and uncomfortable conditions. </a:t>
            </a:r>
          </a:p>
          <a:p>
            <a:r>
              <a:rPr lang="en-US" dirty="0">
                <a:latin typeface="Times New Roman" panose="02020603050405020304" pitchFamily="18" charset="0"/>
                <a:cs typeface="Times New Roman" panose="02020603050405020304" pitchFamily="18" charset="0"/>
              </a:rPr>
              <a:t>Female employees‟ rights are often minimal – in many cases unions are actively discouraged – and their employment status is insecure </a:t>
            </a:r>
          </a:p>
        </p:txBody>
      </p:sp>
    </p:spTree>
    <p:extLst>
      <p:ext uri="{BB962C8B-B14F-4D97-AF65-F5344CB8AC3E}">
        <p14:creationId xmlns:p14="http://schemas.microsoft.com/office/powerpoint/2010/main" val="95293300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9339D-DEC5-4FC3-A3DE-108DEA053EE9}"/>
              </a:ext>
            </a:extLst>
          </p:cNvPr>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3. The ‘double burden’ of care work and paid work for women is being overlooked </a:t>
            </a:r>
          </a:p>
        </p:txBody>
      </p:sp>
      <p:sp>
        <p:nvSpPr>
          <p:cNvPr id="3" name="Content Placeholder 2">
            <a:extLst>
              <a:ext uri="{FF2B5EF4-FFF2-40B4-BE49-F238E27FC236}">
                <a16:creationId xmlns:a16="http://schemas.microsoft.com/office/drawing/2014/main" id="{C38F6E5E-CCAD-4479-A837-7E7ADA51B78F}"/>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women are earning an income outside their home does not mean that there is a reduction in their workload within the home.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78654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57F3A-2772-42A1-95AE-BECC33261FC5}"/>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Towards more gender-sensitive governance of global trade and </a:t>
            </a:r>
            <a:r>
              <a:rPr lang="en-US" sz="3200" dirty="0" err="1">
                <a:latin typeface="Times New Roman" panose="02020603050405020304" pitchFamily="18" charset="0"/>
                <a:cs typeface="Times New Roman" panose="02020603050405020304" pitchFamily="18" charset="0"/>
              </a:rPr>
              <a:t>labour</a:t>
            </a:r>
            <a:r>
              <a:rPr lang="en-US" sz="32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5C6327E3-C5CF-4436-B1FB-BFB18C331BB0}"/>
              </a:ext>
            </a:extLst>
          </p:cNvPr>
          <p:cNvSpPr>
            <a:spLocks noGrp="1"/>
          </p:cNvSpPr>
          <p:nvPr>
            <p:ph idx="1"/>
          </p:nvPr>
        </p:nvSpPr>
        <p:spPr/>
        <p:txBody>
          <a:bodyPr>
            <a:normAutofit lnSpcReduction="10000"/>
          </a:bodyPr>
          <a:lstStyle/>
          <a:p>
            <a:pPr marL="0" indent="0">
              <a:buNone/>
            </a:pPr>
            <a:r>
              <a:rPr lang="en-US" dirty="0">
                <a:latin typeface="Times New Roman" panose="02020603050405020304" pitchFamily="18" charset="0"/>
                <a:cs typeface="Times New Roman" panose="02020603050405020304" pitchFamily="18" charset="0"/>
              </a:rPr>
              <a:t>1. Greater respect is needed for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standards to promote gender equality </a:t>
            </a:r>
          </a:p>
          <a:p>
            <a:r>
              <a:rPr lang="en-US" dirty="0">
                <a:latin typeface="Times New Roman" panose="02020603050405020304" pitchFamily="18" charset="0"/>
                <a:cs typeface="Times New Roman" panose="02020603050405020304" pitchFamily="18" charset="0"/>
              </a:rPr>
              <a:t>Minimum international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standards on employment practices, conditions of work, rights of workers, maternity leave and other areas have been defined through various conventions of the International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Organization </a:t>
            </a:r>
          </a:p>
          <a:p>
            <a:r>
              <a:rPr lang="en-US" dirty="0">
                <a:latin typeface="Times New Roman" panose="02020603050405020304" pitchFamily="18" charset="0"/>
                <a:cs typeface="Times New Roman" panose="02020603050405020304" pitchFamily="18" charset="0"/>
              </a:rPr>
              <a:t>The UN Global Compact provides another means for holding businesses to account on issues of women’s rights and gender equality, and on their commitment to international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standards </a:t>
            </a:r>
          </a:p>
        </p:txBody>
      </p:sp>
    </p:spTree>
    <p:extLst>
      <p:ext uri="{BB962C8B-B14F-4D97-AF65-F5344CB8AC3E}">
        <p14:creationId xmlns:p14="http://schemas.microsoft.com/office/powerpoint/2010/main" val="4259595382"/>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3F687-851B-47CE-8A55-60D1548F0F16}"/>
              </a:ext>
            </a:extLst>
          </p:cNvPr>
          <p:cNvSpPr>
            <a:spLocks noGrp="1"/>
          </p:cNvSpPr>
          <p:nvPr>
            <p:ph type="title"/>
          </p:nvPr>
        </p:nvSpPr>
        <p:spPr/>
        <p:txBody>
          <a:bodyPr>
            <a:normAutofit/>
          </a:bodyPr>
          <a:lstStyle/>
          <a:p>
            <a:r>
              <a:rPr lang="en-US" sz="3200" dirty="0" err="1">
                <a:latin typeface="Times New Roman" panose="02020603050405020304" pitchFamily="18" charset="0"/>
                <a:cs typeface="Times New Roman" panose="02020603050405020304" pitchFamily="18" charset="0"/>
              </a:rPr>
              <a:t>Cont</a:t>
            </a:r>
            <a:r>
              <a:rPr lang="en-US" sz="32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509F08CB-22D4-4F31-AD60-9662572430AE}"/>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a:t>
            </a:r>
            <a:r>
              <a:rPr lang="en-US" sz="2400" dirty="0">
                <a:solidFill>
                  <a:srgbClr val="FF0000"/>
                </a:solidFill>
                <a:latin typeface="Times New Roman" panose="02020603050405020304" pitchFamily="18" charset="0"/>
                <a:cs typeface="Times New Roman" panose="02020603050405020304" pitchFamily="18" charset="0"/>
              </a:rPr>
              <a:t>Global</a:t>
            </a:r>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Compact</a:t>
            </a:r>
            <a:r>
              <a:rPr lang="en-US" sz="2400" dirty="0">
                <a:latin typeface="Times New Roman" panose="02020603050405020304" pitchFamily="18" charset="0"/>
                <a:cs typeface="Times New Roman" panose="02020603050405020304" pitchFamily="18" charset="0"/>
              </a:rPr>
              <a:t> is a corporate social responsibility framework for businesses that are committed to aligning their operations and strategies with ten universally accepted principles in the areas of  human rights, </a:t>
            </a:r>
            <a:r>
              <a:rPr lang="en-US" sz="2400" dirty="0" err="1">
                <a:latin typeface="Times New Roman" panose="02020603050405020304" pitchFamily="18" charset="0"/>
                <a:cs typeface="Times New Roman" panose="02020603050405020304" pitchFamily="18" charset="0"/>
              </a:rPr>
              <a:t>labour</a:t>
            </a:r>
            <a:r>
              <a:rPr lang="en-US" sz="2400" dirty="0">
                <a:latin typeface="Times New Roman" panose="02020603050405020304" pitchFamily="18" charset="0"/>
                <a:cs typeface="Times New Roman" panose="02020603050405020304" pitchFamily="18" charset="0"/>
              </a:rPr>
              <a:t>, the environment and anti-corruption. </a:t>
            </a:r>
          </a:p>
          <a:p>
            <a:r>
              <a:rPr lang="en-US" sz="2400" dirty="0">
                <a:latin typeface="Times New Roman" panose="02020603050405020304" pitchFamily="18" charset="0"/>
                <a:cs typeface="Times New Roman" panose="02020603050405020304" pitchFamily="18" charset="0"/>
              </a:rPr>
              <a:t>It provides a vehicle through which employers‟ responsibilities towards both male and female employees can be assessed. </a:t>
            </a:r>
          </a:p>
        </p:txBody>
      </p:sp>
    </p:spTree>
    <p:extLst>
      <p:ext uri="{BB962C8B-B14F-4D97-AF65-F5344CB8AC3E}">
        <p14:creationId xmlns:p14="http://schemas.microsoft.com/office/powerpoint/2010/main" val="319235157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0619F-213E-4123-A5D3-25BA00D5569E}"/>
              </a:ext>
            </a:extLst>
          </p:cNvPr>
          <p:cNvSpPr>
            <a:spLocks noGrp="1"/>
          </p:cNvSpPr>
          <p:nvPr>
            <p:ph type="title"/>
          </p:nvPr>
        </p:nvSpPr>
        <p:spPr>
          <a:xfrm>
            <a:off x="628650" y="365126"/>
            <a:ext cx="7886700" cy="1225135"/>
          </a:xfrm>
        </p:spPr>
        <p:txBody>
          <a:bodyPr>
            <a:noAutofit/>
          </a:bodyPr>
          <a:lstStyle/>
          <a:p>
            <a:r>
              <a:rPr lang="en-US" sz="3200" dirty="0">
                <a:latin typeface="Times New Roman" panose="02020603050405020304" pitchFamily="18" charset="0"/>
                <a:cs typeface="Times New Roman" panose="02020603050405020304" pitchFamily="18" charset="0"/>
              </a:rPr>
              <a:t>2. Employers need to conduct participatory social audits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7AB0DE8-D0D8-400E-898C-7DDA5059A9FD}"/>
              </a:ext>
            </a:extLst>
          </p:cNvPr>
          <p:cNvSpPr>
            <a:spLocks noGrp="1"/>
          </p:cNvSpPr>
          <p:nvPr>
            <p:ph idx="1"/>
          </p:nvPr>
        </p:nvSpPr>
        <p:spPr>
          <a:xfrm>
            <a:off x="628650" y="1444487"/>
            <a:ext cx="7886700" cy="4732476"/>
          </a:xfrm>
        </p:spPr>
        <p:txBody>
          <a:bodyPr>
            <a:normAutofit/>
          </a:bodyPr>
          <a:lstStyle/>
          <a:p>
            <a:r>
              <a:rPr lang="en-US" dirty="0">
                <a:latin typeface="Times New Roman" panose="02020603050405020304" pitchFamily="18" charset="0"/>
                <a:cs typeface="Times New Roman" panose="02020603050405020304" pitchFamily="18" charset="0"/>
              </a:rPr>
              <a:t>One way of making international codes of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practice, including the Global Compact, directly relevant to workers is to include them in participatory social auditing processes. </a:t>
            </a:r>
          </a:p>
          <a:p>
            <a:r>
              <a:rPr lang="en-US" dirty="0">
                <a:latin typeface="Times New Roman" panose="02020603050405020304" pitchFamily="18" charset="0"/>
                <a:cs typeface="Times New Roman" panose="02020603050405020304" pitchFamily="18" charset="0"/>
              </a:rPr>
              <a:t>These processes are designed to encourage workers to express their concerns in a “safe space‟. </a:t>
            </a:r>
          </a:p>
          <a:p>
            <a:r>
              <a:rPr lang="en-US" dirty="0">
                <a:latin typeface="Times New Roman" panose="02020603050405020304" pitchFamily="18" charset="0"/>
                <a:cs typeface="Times New Roman" panose="02020603050405020304" pitchFamily="18" charset="0"/>
              </a:rPr>
              <a:t>They are particularly effective for enabling women to reflect on their working experiences, since they often have less awareness of their rights and less confidence to voice their complaints.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46783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A22D-04A9-4BF7-96BF-C7E9D5908C7A}"/>
              </a:ext>
            </a:extLst>
          </p:cNvPr>
          <p:cNvSpPr>
            <a:spLocks noGrp="1"/>
          </p:cNvSpPr>
          <p:nvPr>
            <p:ph type="title"/>
          </p:nvPr>
        </p:nvSpPr>
        <p:spPr/>
        <p:txBody>
          <a:bodyPr>
            <a:noAutofit/>
          </a:bodyPr>
          <a:lstStyle/>
          <a:p>
            <a:r>
              <a:rPr lang="en-US" sz="3200" dirty="0">
                <a:latin typeface="Times New Roman" panose="02020603050405020304" pitchFamily="18" charset="0"/>
                <a:cs typeface="Times New Roman" panose="02020603050405020304" pitchFamily="18" charset="0"/>
              </a:rPr>
              <a:t>3. Greater policy coherence on gender equality in global trade is needed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D2A332B-20C6-4808-B0DB-F128A3AA971B}"/>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In setting international standards around gender equality in the context of trade. </a:t>
            </a:r>
          </a:p>
          <a:p>
            <a:r>
              <a:rPr lang="en-US" dirty="0">
                <a:latin typeface="Times New Roman" panose="02020603050405020304" pitchFamily="18" charset="0"/>
                <a:cs typeface="Times New Roman" panose="02020603050405020304" pitchFamily="18" charset="0"/>
              </a:rPr>
              <a:t>The WTO needs to ensure that gender assessments are conducted prior to the signing of binding agreements, and that the impacts of these agreements are closely monitored by CSOs, trade unions and external auditors. </a:t>
            </a:r>
          </a:p>
          <a:p>
            <a:r>
              <a:rPr lang="en-US" dirty="0">
                <a:latin typeface="Times New Roman" panose="02020603050405020304" pitchFamily="18" charset="0"/>
                <a:cs typeface="Times New Roman" panose="02020603050405020304" pitchFamily="18" charset="0"/>
              </a:rPr>
              <a:t>This requires greater coherence between global trade and financial institutions and the human rights frameworks and conventions promoted by UN organizations than is currently the case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487173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E3CDF-17BE-40E2-A523-2DCCA9434936}"/>
              </a:ext>
            </a:extLst>
          </p:cNvPr>
          <p:cNvSpPr>
            <a:spLocks noGrp="1"/>
          </p:cNvSpPr>
          <p:nvPr>
            <p:ph type="title"/>
          </p:nvPr>
        </p:nvSpPr>
        <p:spPr>
          <a:xfrm>
            <a:off x="628650" y="365126"/>
            <a:ext cx="7886700" cy="1211883"/>
          </a:xfrm>
        </p:spPr>
        <p:txBody>
          <a:bodyPr>
            <a:noAutofit/>
          </a:bodyPr>
          <a:lstStyle/>
          <a:p>
            <a:r>
              <a:rPr lang="en-US" sz="3200" dirty="0">
                <a:latin typeface="Times New Roman" panose="02020603050405020304" pitchFamily="18" charset="0"/>
                <a:cs typeface="Times New Roman" panose="02020603050405020304" pitchFamily="18" charset="0"/>
              </a:rPr>
              <a:t>4. Greater involvement of citizens and CSOs is needed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EF5A0CE-B5A3-4C24-930B-E0D1884BC80B}"/>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More spaces need to be opened up for CSOs and citizens to be involved in consultation around trade policy and to ensure their perspectives inform these processes. </a:t>
            </a:r>
          </a:p>
        </p:txBody>
      </p:sp>
    </p:spTree>
    <p:extLst>
      <p:ext uri="{BB962C8B-B14F-4D97-AF65-F5344CB8AC3E}">
        <p14:creationId xmlns:p14="http://schemas.microsoft.com/office/powerpoint/2010/main" val="3215069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D7BFC-BD8D-4D11-A38D-9A10BBA01082}"/>
              </a:ext>
            </a:extLst>
          </p:cNvPr>
          <p:cNvSpPr>
            <a:spLocks noGrp="1"/>
          </p:cNvSpPr>
          <p:nvPr>
            <p:ph type="title"/>
          </p:nvPr>
        </p:nvSpPr>
        <p:spPr>
          <a:xfrm>
            <a:off x="628650" y="365126"/>
            <a:ext cx="7886700" cy="628787"/>
          </a:xfrm>
        </p:spPr>
        <p:txBody>
          <a:bodyPr>
            <a:no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DCE8F83D-28C2-4E56-BD40-1B8A61C7654D}"/>
              </a:ext>
            </a:extLst>
          </p:cNvPr>
          <p:cNvSpPr>
            <a:spLocks noGrp="1"/>
          </p:cNvSpPr>
          <p:nvPr>
            <p:ph idx="1"/>
          </p:nvPr>
        </p:nvSpPr>
        <p:spPr>
          <a:xfrm>
            <a:off x="628650" y="1192696"/>
            <a:ext cx="7886700" cy="4984267"/>
          </a:xfrm>
        </p:spPr>
        <p:txBody>
          <a:bodyPr>
            <a:normAutofit/>
          </a:bodyPr>
          <a:lstStyle/>
          <a:p>
            <a:r>
              <a:rPr lang="en-US" sz="2400" dirty="0">
                <a:latin typeface="Bookman Old Style" panose="02050604050505020204" pitchFamily="18" charset="0"/>
              </a:rPr>
              <a:t>Vertical /Social Accountability usually link citizen and state through formal mechanisms, most obviously through local and national elections. </a:t>
            </a:r>
          </a:p>
          <a:p>
            <a:r>
              <a:rPr lang="en-US" sz="2400" dirty="0">
                <a:latin typeface="Bookman Old Style" panose="02050604050505020204" pitchFamily="18" charset="0"/>
              </a:rPr>
              <a:t>In vertical forms of accountability through which citizens, media, Non-Governmental Organizations (NGOs) and Civil Society Groups (CSG) play directly or indirectly roles in holding the powerful to account. </a:t>
            </a:r>
          </a:p>
          <a:p>
            <a:r>
              <a:rPr lang="en-US" sz="2400" dirty="0">
                <a:latin typeface="Bookman Old Style" panose="02050604050505020204" pitchFamily="18" charset="0"/>
              </a:rPr>
              <a:t>In short Accountability is one of the foundations of good governance.</a:t>
            </a:r>
          </a:p>
        </p:txBody>
      </p:sp>
    </p:spTree>
    <p:extLst>
      <p:ext uri="{BB962C8B-B14F-4D97-AF65-F5344CB8AC3E}">
        <p14:creationId xmlns:p14="http://schemas.microsoft.com/office/powerpoint/2010/main" val="850100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F84A8-240A-4278-8563-2A6F246108A2}"/>
              </a:ext>
            </a:extLst>
          </p:cNvPr>
          <p:cNvSpPr>
            <a:spLocks noGrp="1"/>
          </p:cNvSpPr>
          <p:nvPr>
            <p:ph type="title"/>
          </p:nvPr>
        </p:nvSpPr>
        <p:spPr>
          <a:xfrm>
            <a:off x="628650" y="365126"/>
            <a:ext cx="7886700" cy="589031"/>
          </a:xfrm>
        </p:spPr>
        <p:txBody>
          <a:bodyPr>
            <a:normAutofit/>
          </a:bodyPr>
          <a:lstStyle/>
          <a:p>
            <a:r>
              <a:rPr lang="en-US" sz="2800" dirty="0">
                <a:latin typeface="Bookman Old Style" panose="02050604050505020204" pitchFamily="18" charset="0"/>
              </a:rPr>
              <a:t>Transparency </a:t>
            </a:r>
          </a:p>
        </p:txBody>
      </p:sp>
      <p:sp>
        <p:nvSpPr>
          <p:cNvPr id="3" name="Content Placeholder 2">
            <a:extLst>
              <a:ext uri="{FF2B5EF4-FFF2-40B4-BE49-F238E27FC236}">
                <a16:creationId xmlns:a16="http://schemas.microsoft.com/office/drawing/2014/main" id="{D0F10650-C63E-4A22-B206-854B29475A7E}"/>
              </a:ext>
            </a:extLst>
          </p:cNvPr>
          <p:cNvSpPr>
            <a:spLocks noGrp="1"/>
          </p:cNvSpPr>
          <p:nvPr>
            <p:ph idx="1"/>
          </p:nvPr>
        </p:nvSpPr>
        <p:spPr>
          <a:xfrm>
            <a:off x="628650" y="1166191"/>
            <a:ext cx="7886700" cy="5010772"/>
          </a:xfrm>
        </p:spPr>
        <p:txBody>
          <a:bodyPr>
            <a:normAutofit/>
          </a:bodyPr>
          <a:lstStyle/>
          <a:p>
            <a:r>
              <a:rPr lang="en-US" sz="2400" dirty="0">
                <a:latin typeface="Bookman Old Style" panose="02050604050505020204" pitchFamily="18" charset="0"/>
              </a:rPr>
              <a:t>Transparency is built on the free flow of information.</a:t>
            </a:r>
          </a:p>
          <a:p>
            <a:r>
              <a:rPr lang="en-US" sz="2400" dirty="0">
                <a:latin typeface="Bookman Old Style" panose="02050604050505020204" pitchFamily="18" charset="0"/>
              </a:rPr>
              <a:t>It also means that information is freely available and directly accessible to those who will be affected by such decisions and their enforcement. </a:t>
            </a:r>
          </a:p>
          <a:p>
            <a:r>
              <a:rPr lang="en-US" sz="2400" dirty="0">
                <a:latin typeface="Bookman Old Style" panose="02050604050505020204" pitchFamily="18" charset="0"/>
              </a:rPr>
              <a:t>It is the provision, which makes it possible for the people to know about the' decision making process of the government. </a:t>
            </a:r>
          </a:p>
          <a:p>
            <a:r>
              <a:rPr lang="en-US" sz="2400" dirty="0">
                <a:latin typeface="Bookman Old Style" panose="02050604050505020204" pitchFamily="18" charset="0"/>
              </a:rPr>
              <a:t>It is also one of the significant elements of the good governance.</a:t>
            </a:r>
          </a:p>
        </p:txBody>
      </p:sp>
    </p:spTree>
    <p:extLst>
      <p:ext uri="{BB962C8B-B14F-4D97-AF65-F5344CB8AC3E}">
        <p14:creationId xmlns:p14="http://schemas.microsoft.com/office/powerpoint/2010/main" val="262567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B5473-041B-4FA6-BB48-78E6B5606C76}"/>
              </a:ext>
            </a:extLst>
          </p:cNvPr>
          <p:cNvSpPr>
            <a:spLocks noGrp="1"/>
          </p:cNvSpPr>
          <p:nvPr>
            <p:ph type="title"/>
          </p:nvPr>
        </p:nvSpPr>
        <p:spPr>
          <a:xfrm>
            <a:off x="628650" y="365126"/>
            <a:ext cx="7886700" cy="589031"/>
          </a:xfrm>
        </p:spPr>
        <p:txBody>
          <a:bodyPr>
            <a:normAutofit/>
          </a:bodyPr>
          <a:lstStyle/>
          <a:p>
            <a:r>
              <a:rPr lang="en-US" sz="2800" dirty="0">
                <a:latin typeface="Bookman Old Style" panose="02050604050505020204" pitchFamily="18" charset="0"/>
              </a:rPr>
              <a:t>Inclusiveness and Equity </a:t>
            </a:r>
          </a:p>
        </p:txBody>
      </p:sp>
      <p:sp>
        <p:nvSpPr>
          <p:cNvPr id="3" name="Content Placeholder 2">
            <a:extLst>
              <a:ext uri="{FF2B5EF4-FFF2-40B4-BE49-F238E27FC236}">
                <a16:creationId xmlns:a16="http://schemas.microsoft.com/office/drawing/2014/main" id="{71F1D2DF-2042-4E73-BD4C-933EB5066649}"/>
              </a:ext>
            </a:extLst>
          </p:cNvPr>
          <p:cNvSpPr>
            <a:spLocks noGrp="1"/>
          </p:cNvSpPr>
          <p:nvPr>
            <p:ph idx="1"/>
          </p:nvPr>
        </p:nvSpPr>
        <p:spPr>
          <a:xfrm>
            <a:off x="628650" y="1099930"/>
            <a:ext cx="7886700" cy="5077033"/>
          </a:xfrm>
        </p:spPr>
        <p:txBody>
          <a:bodyPr>
            <a:normAutofit/>
          </a:bodyPr>
          <a:lstStyle/>
          <a:p>
            <a:r>
              <a:rPr lang="en-US" sz="2400" dirty="0">
                <a:latin typeface="Bookman Old Style" panose="02050604050505020204" pitchFamily="18" charset="0"/>
              </a:rPr>
              <a:t>All men and women have opportunities to improve or maintain their well-being. </a:t>
            </a:r>
          </a:p>
          <a:p>
            <a:r>
              <a:rPr lang="en-US" sz="2400" dirty="0">
                <a:latin typeface="Bookman Old Style" panose="02050604050505020204" pitchFamily="18" charset="0"/>
              </a:rPr>
              <a:t>Inclusiveness is often linked to participation, equity and diversity. </a:t>
            </a:r>
          </a:p>
          <a:p>
            <a:r>
              <a:rPr lang="en-US" sz="2400" dirty="0">
                <a:latin typeface="Bookman Old Style" panose="02050604050505020204" pitchFamily="18" charset="0"/>
              </a:rPr>
              <a:t>Inclusiveness primarily refers to enabling people prone to </a:t>
            </a:r>
            <a:r>
              <a:rPr lang="en-US" sz="2400" dirty="0">
                <a:solidFill>
                  <a:srgbClr val="FF0000"/>
                </a:solidFill>
                <a:latin typeface="Bookman Old Style" panose="02050604050505020204" pitchFamily="18" charset="0"/>
              </a:rPr>
              <a:t>marginalization</a:t>
            </a:r>
            <a:r>
              <a:rPr lang="en-US" sz="2400" dirty="0">
                <a:latin typeface="Bookman Old Style" panose="02050604050505020204" pitchFamily="18" charset="0"/>
              </a:rPr>
              <a:t> – including women </a:t>
            </a:r>
            <a:r>
              <a:rPr lang="en-US" sz="2400" dirty="0">
                <a:solidFill>
                  <a:srgbClr val="FF0000"/>
                </a:solidFill>
                <a:latin typeface="Bookman Old Style" panose="02050604050505020204" pitchFamily="18" charset="0"/>
              </a:rPr>
              <a:t>and</a:t>
            </a:r>
          </a:p>
          <a:p>
            <a:r>
              <a:rPr lang="en-US" sz="2400" dirty="0">
                <a:latin typeface="Bookman Old Style" panose="02050604050505020204" pitchFamily="18" charset="0"/>
              </a:rPr>
              <a:t>participate equally in governance institutions and practices (i.e. in elections, by standing as elected representatives or in other forms of governance planning and administration) </a:t>
            </a:r>
          </a:p>
        </p:txBody>
      </p:sp>
    </p:spTree>
    <p:extLst>
      <p:ext uri="{BB962C8B-B14F-4D97-AF65-F5344CB8AC3E}">
        <p14:creationId xmlns:p14="http://schemas.microsoft.com/office/powerpoint/2010/main" val="2848135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8A38-C8BA-48F7-A4A9-B8CBD84C89FE}"/>
              </a:ext>
            </a:extLst>
          </p:cNvPr>
          <p:cNvSpPr>
            <a:spLocks noGrp="1"/>
          </p:cNvSpPr>
          <p:nvPr>
            <p:ph type="title"/>
          </p:nvPr>
        </p:nvSpPr>
        <p:spPr>
          <a:xfrm>
            <a:off x="628650" y="365126"/>
            <a:ext cx="7886700" cy="315911"/>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8D78081C-AB47-448C-938B-C98C3B3E8562}"/>
              </a:ext>
            </a:extLst>
          </p:cNvPr>
          <p:cNvSpPr>
            <a:spLocks noGrp="1"/>
          </p:cNvSpPr>
          <p:nvPr>
            <p:ph idx="1"/>
          </p:nvPr>
        </p:nvSpPr>
        <p:spPr>
          <a:xfrm>
            <a:off x="628650" y="927652"/>
            <a:ext cx="7886700" cy="5249311"/>
          </a:xfrm>
        </p:spPr>
        <p:txBody>
          <a:bodyPr>
            <a:normAutofit/>
          </a:bodyPr>
          <a:lstStyle/>
          <a:p>
            <a:r>
              <a:rPr lang="en-US" sz="2400" dirty="0">
                <a:latin typeface="Bookman Old Style" panose="02050604050505020204" pitchFamily="18" charset="0"/>
              </a:rPr>
              <a:t>equity refers specifically to the right of all citizens to have an equal say in governance processes, and to benefit equally from their outcomes. </a:t>
            </a:r>
          </a:p>
          <a:p>
            <a:r>
              <a:rPr lang="en-US" sz="2400" dirty="0">
                <a:latin typeface="Bookman Old Style" panose="02050604050505020204" pitchFamily="18" charset="0"/>
              </a:rPr>
              <a:t>decision-making is informed by all voices, including those of the most vulnerable, and that resources are shared in ways that meet everyone’s needs. </a:t>
            </a:r>
          </a:p>
          <a:p>
            <a:r>
              <a:rPr lang="en-US" sz="2400" dirty="0">
                <a:latin typeface="Bookman Old Style" panose="02050604050505020204" pitchFamily="18" charset="0"/>
              </a:rPr>
              <a:t>Equity is a goal as well as a principle of governance. </a:t>
            </a:r>
          </a:p>
        </p:txBody>
      </p:sp>
    </p:spTree>
    <p:extLst>
      <p:ext uri="{BB962C8B-B14F-4D97-AF65-F5344CB8AC3E}">
        <p14:creationId xmlns:p14="http://schemas.microsoft.com/office/powerpoint/2010/main" val="209172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8BCC4F-99A7-4B82-BFA0-F43F5A40BA59}"/>
              </a:ext>
            </a:extLst>
          </p:cNvPr>
          <p:cNvSpPr>
            <a:spLocks noGrp="1"/>
          </p:cNvSpPr>
          <p:nvPr>
            <p:ph type="title"/>
          </p:nvPr>
        </p:nvSpPr>
        <p:spPr>
          <a:xfrm>
            <a:off x="628650" y="365126"/>
            <a:ext cx="7886700" cy="5532091"/>
          </a:xfrm>
        </p:spPr>
        <p:txBody>
          <a:bodyPr>
            <a:normAutofit/>
          </a:bodyPr>
          <a:lstStyle/>
          <a:p>
            <a:r>
              <a:rPr lang="en-US" dirty="0"/>
              <a:t/>
            </a:r>
            <a:br>
              <a:rPr lang="en-US" dirty="0"/>
            </a:br>
            <a:r>
              <a:rPr lang="en-US" dirty="0"/>
              <a:t/>
            </a:r>
            <a:br>
              <a:rPr lang="en-US" dirty="0"/>
            </a:br>
            <a:r>
              <a:rPr lang="en-US" dirty="0"/>
              <a:t/>
            </a:r>
            <a:br>
              <a:rPr lang="en-US" dirty="0"/>
            </a:br>
            <a:endParaRPr lang="en-US" dirty="0"/>
          </a:p>
        </p:txBody>
      </p:sp>
      <p:sp>
        <p:nvSpPr>
          <p:cNvPr id="5" name="Rectangle 4">
            <a:extLst>
              <a:ext uri="{FF2B5EF4-FFF2-40B4-BE49-F238E27FC236}">
                <a16:creationId xmlns:a16="http://schemas.microsoft.com/office/drawing/2014/main" id="{00D8617A-4940-4399-88B9-0B7A35B88D84}"/>
              </a:ext>
            </a:extLst>
          </p:cNvPr>
          <p:cNvSpPr/>
          <p:nvPr/>
        </p:nvSpPr>
        <p:spPr>
          <a:xfrm>
            <a:off x="821634" y="1563758"/>
            <a:ext cx="7693715" cy="1877437"/>
          </a:xfrm>
          <a:prstGeom prst="rect">
            <a:avLst/>
          </a:prstGeom>
        </p:spPr>
        <p:txBody>
          <a:bodyPr wrap="square">
            <a:spAutoFit/>
          </a:bodyPr>
          <a:lstStyle/>
          <a:p>
            <a:r>
              <a:rPr lang="en-US" sz="3200" b="1" dirty="0" smtClean="0">
                <a:latin typeface="Bookman Old Style" panose="02050604050505020204" pitchFamily="18" charset="0"/>
              </a:rPr>
              <a:t>Brainstorming</a:t>
            </a:r>
            <a:r>
              <a:rPr lang="en-US" sz="3200" dirty="0" smtClean="0">
                <a:latin typeface="Bookman Old Style" panose="02050604050505020204" pitchFamily="18" charset="0"/>
              </a:rPr>
              <a:t> </a:t>
            </a:r>
            <a:endParaRPr lang="en-US" sz="3200" dirty="0">
              <a:latin typeface="Bookman Old Style" panose="02050604050505020204" pitchFamily="18" charset="0"/>
            </a:endParaRPr>
          </a:p>
          <a:p>
            <a:r>
              <a:rPr lang="en-US" sz="2800" dirty="0">
                <a:latin typeface="Bookman Old Style" panose="02050604050505020204" pitchFamily="18" charset="0"/>
              </a:rPr>
              <a:t>- What is governance?</a:t>
            </a:r>
          </a:p>
          <a:p>
            <a:r>
              <a:rPr lang="en-US" sz="2800" dirty="0">
                <a:latin typeface="Bookman Old Style" panose="02050604050505020204" pitchFamily="18" charset="0"/>
              </a:rPr>
              <a:t>- Is it possible to have governance without government? (debate).</a:t>
            </a:r>
          </a:p>
        </p:txBody>
      </p:sp>
    </p:spTree>
    <p:extLst>
      <p:ext uri="{BB962C8B-B14F-4D97-AF65-F5344CB8AC3E}">
        <p14:creationId xmlns:p14="http://schemas.microsoft.com/office/powerpoint/2010/main" val="2493161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833-D04D-454F-B41A-BB0B0779D188}"/>
              </a:ext>
            </a:extLst>
          </p:cNvPr>
          <p:cNvSpPr>
            <a:spLocks noGrp="1"/>
          </p:cNvSpPr>
          <p:nvPr>
            <p:ph type="title"/>
          </p:nvPr>
        </p:nvSpPr>
        <p:spPr>
          <a:xfrm>
            <a:off x="628650" y="365127"/>
            <a:ext cx="7886700" cy="562526"/>
          </a:xfrm>
        </p:spPr>
        <p:txBody>
          <a:bodyPr>
            <a:normAutofit/>
          </a:bodyPr>
          <a:lstStyle/>
          <a:p>
            <a:r>
              <a:rPr lang="en-US" sz="2800" dirty="0">
                <a:latin typeface="Bookman Old Style" panose="02050604050505020204" pitchFamily="18" charset="0"/>
              </a:rPr>
              <a:t>Responsiveness </a:t>
            </a:r>
          </a:p>
        </p:txBody>
      </p:sp>
      <p:sp>
        <p:nvSpPr>
          <p:cNvPr id="3" name="Content Placeholder 2">
            <a:extLst>
              <a:ext uri="{FF2B5EF4-FFF2-40B4-BE49-F238E27FC236}">
                <a16:creationId xmlns:a16="http://schemas.microsoft.com/office/drawing/2014/main" id="{94FD5F04-8142-4BAA-AD1A-A3A3A4E4C8A9}"/>
              </a:ext>
            </a:extLst>
          </p:cNvPr>
          <p:cNvSpPr>
            <a:spLocks noGrp="1"/>
          </p:cNvSpPr>
          <p:nvPr>
            <p:ph idx="1"/>
          </p:nvPr>
        </p:nvSpPr>
        <p:spPr>
          <a:xfrm>
            <a:off x="628650" y="1033670"/>
            <a:ext cx="7886700" cy="5143293"/>
          </a:xfrm>
        </p:spPr>
        <p:txBody>
          <a:bodyPr>
            <a:normAutofit/>
          </a:bodyPr>
          <a:lstStyle/>
          <a:p>
            <a:r>
              <a:rPr lang="en-US" sz="2400" dirty="0">
                <a:latin typeface="Bookman Old Style" panose="02050604050505020204" pitchFamily="18" charset="0"/>
              </a:rPr>
              <a:t>Institutions and processes try to serve all stakeholders. </a:t>
            </a:r>
          </a:p>
          <a:p>
            <a:r>
              <a:rPr lang="en-US" sz="2400" dirty="0">
                <a:latin typeface="Bookman Old Style" panose="02050604050505020204" pitchFamily="18" charset="0"/>
              </a:rPr>
              <a:t>Good governance requires that institutions and processes try to serve all stakeholders within a reasonable timeframe. </a:t>
            </a:r>
          </a:p>
          <a:p>
            <a:r>
              <a:rPr lang="en-US" sz="2400" dirty="0">
                <a:latin typeface="Bookman Old Style" panose="02050604050505020204" pitchFamily="18" charset="0"/>
              </a:rPr>
              <a:t>Responsiveness in governance means acting on the information gathered through participatory processes in ways that benefit all citizens. </a:t>
            </a:r>
          </a:p>
          <a:p>
            <a:r>
              <a:rPr lang="en-US" sz="2400" dirty="0">
                <a:latin typeface="Bookman Old Style" panose="02050604050505020204" pitchFamily="18" charset="0"/>
              </a:rPr>
              <a:t>This means actively listening to what citizens are saying, and providing services and policies that meet their diverse needs. </a:t>
            </a:r>
          </a:p>
        </p:txBody>
      </p:sp>
    </p:spTree>
    <p:extLst>
      <p:ext uri="{BB962C8B-B14F-4D97-AF65-F5344CB8AC3E}">
        <p14:creationId xmlns:p14="http://schemas.microsoft.com/office/powerpoint/2010/main" val="12429292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1781D-FF64-4C70-BD68-916DF656ACDF}"/>
              </a:ext>
            </a:extLst>
          </p:cNvPr>
          <p:cNvSpPr>
            <a:spLocks noGrp="1"/>
          </p:cNvSpPr>
          <p:nvPr>
            <p:ph type="title"/>
          </p:nvPr>
        </p:nvSpPr>
        <p:spPr>
          <a:xfrm>
            <a:off x="628650" y="365126"/>
            <a:ext cx="7886700" cy="483013"/>
          </a:xfrm>
        </p:spPr>
        <p:txBody>
          <a:bodyPr>
            <a:normAutofit/>
          </a:bodyPr>
          <a:lstStyle/>
          <a:p>
            <a:r>
              <a:rPr lang="en-US" sz="2800" dirty="0">
                <a:latin typeface="Bookman Old Style" panose="02050604050505020204" pitchFamily="18" charset="0"/>
              </a:rPr>
              <a:t>Participation</a:t>
            </a:r>
          </a:p>
        </p:txBody>
      </p:sp>
      <p:sp>
        <p:nvSpPr>
          <p:cNvPr id="3" name="Content Placeholder 2">
            <a:extLst>
              <a:ext uri="{FF2B5EF4-FFF2-40B4-BE49-F238E27FC236}">
                <a16:creationId xmlns:a16="http://schemas.microsoft.com/office/drawing/2014/main" id="{B8A604B1-2C31-4A40-8037-03966AB80D19}"/>
              </a:ext>
            </a:extLst>
          </p:cNvPr>
          <p:cNvSpPr>
            <a:spLocks noGrp="1"/>
          </p:cNvSpPr>
          <p:nvPr>
            <p:ph idx="1"/>
          </p:nvPr>
        </p:nvSpPr>
        <p:spPr>
          <a:xfrm>
            <a:off x="628650" y="1007165"/>
            <a:ext cx="7886700" cy="5169798"/>
          </a:xfrm>
        </p:spPr>
        <p:txBody>
          <a:bodyPr>
            <a:normAutofit/>
          </a:bodyPr>
          <a:lstStyle/>
          <a:p>
            <a:r>
              <a:rPr lang="en-US" sz="2400" dirty="0">
                <a:latin typeface="Bookman Old Style" panose="02050604050505020204" pitchFamily="18" charset="0"/>
              </a:rPr>
              <a:t>Participation by all citizens, both men and women are a key cornerstone of good governance. </a:t>
            </a:r>
          </a:p>
          <a:p>
            <a:r>
              <a:rPr lang="en-US" sz="2400" dirty="0">
                <a:latin typeface="Bookman Old Style" panose="02050604050505020204" pitchFamily="18" charset="0"/>
              </a:rPr>
              <a:t>All men and women should have a voice in decision-making, either directly or through legitimate intermediate institutions that represent their interests. </a:t>
            </a:r>
          </a:p>
          <a:p>
            <a:r>
              <a:rPr lang="en-US" sz="2400" dirty="0">
                <a:latin typeface="Bookman Old Style" panose="02050604050505020204" pitchFamily="18" charset="0"/>
              </a:rPr>
              <a:t>representative democracy does not necessarily mean that the concerns of the most vulnerable in society would be taken into consideration in decision making. </a:t>
            </a:r>
          </a:p>
          <a:p>
            <a:r>
              <a:rPr lang="en-US" sz="2400" dirty="0">
                <a:latin typeface="Bookman Old Style" panose="02050604050505020204" pitchFamily="18" charset="0"/>
              </a:rPr>
              <a:t>Participation needs to be informed and organized. </a:t>
            </a:r>
          </a:p>
        </p:txBody>
      </p:sp>
    </p:spTree>
    <p:extLst>
      <p:ext uri="{BB962C8B-B14F-4D97-AF65-F5344CB8AC3E}">
        <p14:creationId xmlns:p14="http://schemas.microsoft.com/office/powerpoint/2010/main" val="1120438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4E884-A0C5-4BAC-9B19-E2125DEB895B}"/>
              </a:ext>
            </a:extLst>
          </p:cNvPr>
          <p:cNvSpPr>
            <a:spLocks noGrp="1"/>
          </p:cNvSpPr>
          <p:nvPr>
            <p:ph type="title"/>
          </p:nvPr>
        </p:nvSpPr>
        <p:spPr>
          <a:xfrm>
            <a:off x="628650" y="365127"/>
            <a:ext cx="7886700" cy="549274"/>
          </a:xfrm>
        </p:spPr>
        <p:txBody>
          <a:bodyPr>
            <a:normAutofit/>
          </a:bodyPr>
          <a:lstStyle/>
          <a:p>
            <a:r>
              <a:rPr lang="en-US" sz="2800" dirty="0">
                <a:latin typeface="Bookman Old Style" panose="02050604050505020204" pitchFamily="18" charset="0"/>
              </a:rPr>
              <a:t>Following the rule of law </a:t>
            </a:r>
          </a:p>
        </p:txBody>
      </p:sp>
      <p:sp>
        <p:nvSpPr>
          <p:cNvPr id="3" name="Content Placeholder 2">
            <a:extLst>
              <a:ext uri="{FF2B5EF4-FFF2-40B4-BE49-F238E27FC236}">
                <a16:creationId xmlns:a16="http://schemas.microsoft.com/office/drawing/2014/main" id="{0F58DEB8-29C3-44D9-AB28-E696F36B4B63}"/>
              </a:ext>
            </a:extLst>
          </p:cNvPr>
          <p:cNvSpPr>
            <a:spLocks noGrp="1"/>
          </p:cNvSpPr>
          <p:nvPr>
            <p:ph idx="1"/>
          </p:nvPr>
        </p:nvSpPr>
        <p:spPr>
          <a:xfrm>
            <a:off x="628650" y="1060174"/>
            <a:ext cx="7886700" cy="5116789"/>
          </a:xfrm>
        </p:spPr>
        <p:txBody>
          <a:bodyPr/>
          <a:lstStyle/>
          <a:p>
            <a:r>
              <a:rPr lang="en-US" dirty="0">
                <a:latin typeface="Bookman Old Style" panose="02050604050505020204" pitchFamily="18" charset="0"/>
              </a:rPr>
              <a:t>the rule of law is a necessary foundation for efforts to achieve the goal of good governance. </a:t>
            </a:r>
          </a:p>
          <a:p>
            <a:r>
              <a:rPr lang="en-US" dirty="0">
                <a:latin typeface="Bookman Old Style" panose="02050604050505020204" pitchFamily="18" charset="0"/>
              </a:rPr>
              <a:t>Justice is valued as central in governance. </a:t>
            </a:r>
          </a:p>
        </p:txBody>
      </p:sp>
    </p:spTree>
    <p:extLst>
      <p:ext uri="{BB962C8B-B14F-4D97-AF65-F5344CB8AC3E}">
        <p14:creationId xmlns:p14="http://schemas.microsoft.com/office/powerpoint/2010/main" val="688411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6CB29-3C10-4833-84A7-1E64BB5ACDE1}"/>
              </a:ext>
            </a:extLst>
          </p:cNvPr>
          <p:cNvSpPr>
            <a:spLocks noGrp="1"/>
          </p:cNvSpPr>
          <p:nvPr>
            <p:ph type="title"/>
          </p:nvPr>
        </p:nvSpPr>
        <p:spPr>
          <a:xfrm>
            <a:off x="628650" y="365127"/>
            <a:ext cx="7886700" cy="549274"/>
          </a:xfrm>
        </p:spPr>
        <p:txBody>
          <a:bodyPr>
            <a:normAutofit/>
          </a:bodyPr>
          <a:lstStyle/>
          <a:p>
            <a:r>
              <a:rPr lang="en-US" sz="2800" dirty="0">
                <a:latin typeface="Bookman Old Style" panose="02050604050505020204" pitchFamily="18" charset="0"/>
              </a:rPr>
              <a:t>Effectiveness and Efficiency </a:t>
            </a:r>
          </a:p>
        </p:txBody>
      </p:sp>
      <p:sp>
        <p:nvSpPr>
          <p:cNvPr id="3" name="Content Placeholder 2">
            <a:extLst>
              <a:ext uri="{FF2B5EF4-FFF2-40B4-BE49-F238E27FC236}">
                <a16:creationId xmlns:a16="http://schemas.microsoft.com/office/drawing/2014/main" id="{641ACB47-3AA9-4872-8F77-1C8AC3539B7C}"/>
              </a:ext>
            </a:extLst>
          </p:cNvPr>
          <p:cNvSpPr>
            <a:spLocks noGrp="1"/>
          </p:cNvSpPr>
          <p:nvPr>
            <p:ph idx="1"/>
          </p:nvPr>
        </p:nvSpPr>
        <p:spPr>
          <a:xfrm>
            <a:off x="628650" y="1033670"/>
            <a:ext cx="7886700" cy="5143293"/>
          </a:xfrm>
        </p:spPr>
        <p:txBody>
          <a:bodyPr>
            <a:normAutofit/>
          </a:bodyPr>
          <a:lstStyle/>
          <a:p>
            <a:r>
              <a:rPr lang="en-US" sz="2400" dirty="0">
                <a:latin typeface="Bookman Old Style" panose="02050604050505020204" pitchFamily="18" charset="0"/>
              </a:rPr>
              <a:t>produce results that meet the needs of society while making the best use of resources at their disposal. </a:t>
            </a:r>
          </a:p>
          <a:p>
            <a:r>
              <a:rPr lang="en-US" sz="2400" dirty="0">
                <a:latin typeface="Bookman Old Style" panose="02050604050505020204" pitchFamily="18" charset="0"/>
              </a:rPr>
              <a:t>sustainable use of natural resources and the protection of the environment (UNESCAP, 2014). </a:t>
            </a:r>
          </a:p>
          <a:p>
            <a:r>
              <a:rPr lang="en-US" sz="2400" dirty="0">
                <a:latin typeface="Bookman Old Style" panose="02050604050505020204" pitchFamily="18" charset="0"/>
              </a:rPr>
              <a:t>have a broad and long-term vision on how to better the process of governance to ensure continued economic and social development.</a:t>
            </a:r>
          </a:p>
        </p:txBody>
      </p:sp>
    </p:spTree>
    <p:extLst>
      <p:ext uri="{BB962C8B-B14F-4D97-AF65-F5344CB8AC3E}">
        <p14:creationId xmlns:p14="http://schemas.microsoft.com/office/powerpoint/2010/main" val="2461249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FBBD-0426-45FB-B098-C460302D967B}"/>
              </a:ext>
            </a:extLst>
          </p:cNvPr>
          <p:cNvSpPr>
            <a:spLocks noGrp="1"/>
          </p:cNvSpPr>
          <p:nvPr>
            <p:ph type="title"/>
          </p:nvPr>
        </p:nvSpPr>
        <p:spPr>
          <a:xfrm>
            <a:off x="628650" y="365126"/>
            <a:ext cx="7886700" cy="483013"/>
          </a:xfrm>
        </p:spPr>
        <p:txBody>
          <a:bodyPr>
            <a:normAutofit/>
          </a:bodyPr>
          <a:lstStyle/>
          <a:p>
            <a:r>
              <a:rPr lang="en-US" sz="2800" dirty="0">
                <a:latin typeface="Bookman Old Style" panose="02050604050505020204" pitchFamily="18" charset="0"/>
              </a:rPr>
              <a:t>Consensus Oriented</a:t>
            </a:r>
          </a:p>
        </p:txBody>
      </p:sp>
      <p:sp>
        <p:nvSpPr>
          <p:cNvPr id="3" name="Content Placeholder 2">
            <a:extLst>
              <a:ext uri="{FF2B5EF4-FFF2-40B4-BE49-F238E27FC236}">
                <a16:creationId xmlns:a16="http://schemas.microsoft.com/office/drawing/2014/main" id="{D746C3F0-34EB-45A7-A8D2-91CD1C09FE2B}"/>
              </a:ext>
            </a:extLst>
          </p:cNvPr>
          <p:cNvSpPr>
            <a:spLocks noGrp="1"/>
          </p:cNvSpPr>
          <p:nvPr>
            <p:ph idx="1"/>
          </p:nvPr>
        </p:nvSpPr>
        <p:spPr>
          <a:xfrm>
            <a:off x="628650" y="1007165"/>
            <a:ext cx="7886700" cy="5169798"/>
          </a:xfrm>
        </p:spPr>
        <p:txBody>
          <a:bodyPr>
            <a:normAutofit/>
          </a:bodyPr>
          <a:lstStyle/>
          <a:p>
            <a:r>
              <a:rPr lang="en-US" sz="2400" dirty="0">
                <a:latin typeface="Bookman Old Style" panose="02050604050505020204" pitchFamily="18" charset="0"/>
              </a:rPr>
              <a:t>Good governance mediates differing interests to reach a broad consensus on what is in the best interests of the group </a:t>
            </a:r>
          </a:p>
          <a:p>
            <a:r>
              <a:rPr lang="en-US" sz="2400" dirty="0">
                <a:latin typeface="Bookman Old Style" panose="02050604050505020204" pitchFamily="18" charset="0"/>
              </a:rPr>
              <a:t>good governance mediate these different interest base stake holders in case of conflict of interest. </a:t>
            </a:r>
          </a:p>
          <a:p>
            <a:pPr marL="0" indent="0">
              <a:buNone/>
            </a:pPr>
            <a:r>
              <a:rPr lang="en-US" sz="2400" dirty="0">
                <a:latin typeface="Bookman Old Style" panose="02050604050505020204" pitchFamily="18" charset="0"/>
              </a:rPr>
              <a:t> </a:t>
            </a:r>
          </a:p>
          <a:p>
            <a:pPr marL="0" indent="0">
              <a:buNone/>
            </a:pPr>
            <a:r>
              <a:rPr lang="en-US" sz="2400" b="1" dirty="0">
                <a:latin typeface="Bookman Old Style" panose="02050604050505020204" pitchFamily="18" charset="0"/>
              </a:rPr>
              <a:t>Discussion</a:t>
            </a:r>
            <a:r>
              <a:rPr lang="en-US" sz="2400" dirty="0">
                <a:latin typeface="Bookman Old Style" panose="02050604050505020204" pitchFamily="18" charset="0"/>
              </a:rPr>
              <a:t>.</a:t>
            </a:r>
          </a:p>
          <a:p>
            <a:pPr marL="0" indent="0">
              <a:buNone/>
            </a:pPr>
            <a:r>
              <a:rPr lang="en-US" sz="2400" dirty="0">
                <a:latin typeface="Bookman Old Style" panose="02050604050505020204" pitchFamily="18" charset="0"/>
              </a:rPr>
              <a:t>So, Do you think there is a good governance in our country based on the above principles?</a:t>
            </a:r>
          </a:p>
        </p:txBody>
      </p:sp>
    </p:spTree>
    <p:extLst>
      <p:ext uri="{BB962C8B-B14F-4D97-AF65-F5344CB8AC3E}">
        <p14:creationId xmlns:p14="http://schemas.microsoft.com/office/powerpoint/2010/main" val="3471806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9F78A-6493-41BB-A1A7-92C989145802}"/>
              </a:ext>
            </a:extLst>
          </p:cNvPr>
          <p:cNvSpPr>
            <a:spLocks noGrp="1"/>
          </p:cNvSpPr>
          <p:nvPr>
            <p:ph type="title"/>
          </p:nvPr>
        </p:nvSpPr>
        <p:spPr>
          <a:xfrm>
            <a:off x="628650" y="365126"/>
            <a:ext cx="7886700" cy="1357657"/>
          </a:xfrm>
        </p:spPr>
        <p:txBody>
          <a:bodyPr>
            <a:normAutofit/>
          </a:bodyPr>
          <a:lstStyle/>
          <a:p>
            <a:r>
              <a:rPr lang="en-US" sz="2800" dirty="0">
                <a:latin typeface="Bookman Old Style" panose="02050604050505020204" pitchFamily="18" charset="0"/>
              </a:rPr>
              <a:t>Discussion</a:t>
            </a:r>
          </a:p>
        </p:txBody>
      </p:sp>
      <p:sp>
        <p:nvSpPr>
          <p:cNvPr id="3" name="Content Placeholder 2">
            <a:extLst>
              <a:ext uri="{FF2B5EF4-FFF2-40B4-BE49-F238E27FC236}">
                <a16:creationId xmlns:a16="http://schemas.microsoft.com/office/drawing/2014/main" id="{75D3BEB8-D384-4DAF-AF08-ACE67AD842EF}"/>
              </a:ext>
            </a:extLst>
          </p:cNvPr>
          <p:cNvSpPr>
            <a:spLocks noGrp="1"/>
          </p:cNvSpPr>
          <p:nvPr>
            <p:ph idx="1"/>
          </p:nvPr>
        </p:nvSpPr>
        <p:spPr/>
        <p:txBody>
          <a:bodyPr/>
          <a:lstStyle/>
          <a:p>
            <a:r>
              <a:rPr lang="en-US" dirty="0">
                <a:latin typeface="Bookman Old Style" panose="02050604050505020204" pitchFamily="18" charset="0"/>
              </a:rPr>
              <a:t>Why Good Governance is Important? Discuss for five minute in a group. </a:t>
            </a:r>
          </a:p>
        </p:txBody>
      </p:sp>
    </p:spTree>
    <p:extLst>
      <p:ext uri="{BB962C8B-B14F-4D97-AF65-F5344CB8AC3E}">
        <p14:creationId xmlns:p14="http://schemas.microsoft.com/office/powerpoint/2010/main" val="521523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437B9-9453-461D-8AE7-AE48CAA42C63}"/>
              </a:ext>
            </a:extLst>
          </p:cNvPr>
          <p:cNvSpPr>
            <a:spLocks noGrp="1"/>
          </p:cNvSpPr>
          <p:nvPr>
            <p:ph type="title"/>
          </p:nvPr>
        </p:nvSpPr>
        <p:spPr>
          <a:xfrm>
            <a:off x="628650" y="365126"/>
            <a:ext cx="7886700" cy="602283"/>
          </a:xfrm>
        </p:spPr>
        <p:txBody>
          <a:bodyPr>
            <a:normAutofit/>
          </a:bodyPr>
          <a:lstStyle/>
          <a:p>
            <a:r>
              <a:rPr lang="en-US" sz="2800" b="1" dirty="0">
                <a:latin typeface="Bookman Old Style" panose="02050604050505020204" pitchFamily="18" charset="0"/>
              </a:rPr>
              <a:t>Why Good Governance is Important?</a:t>
            </a:r>
          </a:p>
        </p:txBody>
      </p:sp>
      <p:sp>
        <p:nvSpPr>
          <p:cNvPr id="3" name="Content Placeholder 2">
            <a:extLst>
              <a:ext uri="{FF2B5EF4-FFF2-40B4-BE49-F238E27FC236}">
                <a16:creationId xmlns:a16="http://schemas.microsoft.com/office/drawing/2014/main" id="{2FF481FF-EA49-4644-9360-997F55906260}"/>
              </a:ext>
            </a:extLst>
          </p:cNvPr>
          <p:cNvSpPr>
            <a:spLocks noGrp="1"/>
          </p:cNvSpPr>
          <p:nvPr>
            <p:ph idx="1"/>
          </p:nvPr>
        </p:nvSpPr>
        <p:spPr>
          <a:xfrm>
            <a:off x="628650" y="1139687"/>
            <a:ext cx="7886700" cy="5037276"/>
          </a:xfrm>
        </p:spPr>
        <p:txBody>
          <a:bodyPr>
            <a:normAutofit/>
          </a:bodyPr>
          <a:lstStyle/>
          <a:p>
            <a:r>
              <a:rPr lang="en-US" sz="2400" dirty="0">
                <a:latin typeface="Bookman Old Style" panose="02050604050505020204" pitchFamily="18" charset="0"/>
              </a:rPr>
              <a:t>Good governance is about the processes for making and implementing decisions. </a:t>
            </a:r>
          </a:p>
          <a:p>
            <a:r>
              <a:rPr lang="en-US" sz="2400" dirty="0">
                <a:latin typeface="Bookman Old Style" panose="02050604050505020204" pitchFamily="18" charset="0"/>
              </a:rPr>
              <a:t>It’s not about making ‘correct’ decisions, but about the best possible process for making those decisions. </a:t>
            </a:r>
          </a:p>
          <a:p>
            <a:r>
              <a:rPr lang="en-US" sz="2400" b="1" dirty="0">
                <a:latin typeface="Bookman Old Style" panose="02050604050505020204" pitchFamily="18" charset="0"/>
              </a:rPr>
              <a:t>Good governance is important for several benefits.</a:t>
            </a:r>
          </a:p>
          <a:p>
            <a:pPr>
              <a:buFont typeface="Wingdings" panose="05000000000000000000" pitchFamily="2" charset="2"/>
              <a:buChar char="Ø"/>
            </a:pPr>
            <a:r>
              <a:rPr lang="en-US" sz="2400" dirty="0">
                <a:latin typeface="Bookman Old Style" panose="02050604050505020204" pitchFamily="18" charset="0"/>
              </a:rPr>
              <a:t>Good governance creates a strong future for an organization </a:t>
            </a:r>
          </a:p>
          <a:p>
            <a:pPr>
              <a:buFont typeface="Wingdings" panose="05000000000000000000" pitchFamily="2" charset="2"/>
              <a:buChar char="Ø"/>
            </a:pPr>
            <a:r>
              <a:rPr lang="en-US" sz="2400" dirty="0">
                <a:latin typeface="Bookman Old Style" panose="02050604050505020204" pitchFamily="18" charset="0"/>
              </a:rPr>
              <a:t>At its core, governance is about leadership</a:t>
            </a:r>
          </a:p>
        </p:txBody>
      </p:sp>
    </p:spTree>
    <p:extLst>
      <p:ext uri="{BB962C8B-B14F-4D97-AF65-F5344CB8AC3E}">
        <p14:creationId xmlns:p14="http://schemas.microsoft.com/office/powerpoint/2010/main" val="2287128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EE2-B9D3-4FC8-B06D-99D0EB5503DF}"/>
              </a:ext>
            </a:extLst>
          </p:cNvPr>
          <p:cNvSpPr>
            <a:spLocks noGrp="1"/>
          </p:cNvSpPr>
          <p:nvPr>
            <p:ph type="title"/>
          </p:nvPr>
        </p:nvSpPr>
        <p:spPr>
          <a:xfrm>
            <a:off x="628650" y="365127"/>
            <a:ext cx="7886700" cy="549274"/>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130B5F94-28E7-41F7-8AFB-79273559DFF0}"/>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effective governance will improve the organization’s results, both financial and social, and make sure the owners' assets and funds are used appropriately. </a:t>
            </a:r>
          </a:p>
          <a:p>
            <a:r>
              <a:rPr lang="en-US" sz="2400" dirty="0">
                <a:latin typeface="Bookman Old Style" panose="02050604050505020204" pitchFamily="18" charset="0"/>
              </a:rPr>
              <a:t>While Poor governance vis-a-vis</a:t>
            </a:r>
          </a:p>
          <a:p>
            <a:r>
              <a:rPr lang="en-US" sz="2400" dirty="0">
                <a:latin typeface="Bookman Old Style" panose="02050604050505020204" pitchFamily="18" charset="0"/>
              </a:rPr>
              <a:t>Governance is how an institution is ruled; it is how the authority, responsibility, and controls are required in the institution.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4007783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FDEC-8FB8-420F-9BA9-C6CD7540360A}"/>
              </a:ext>
            </a:extLst>
          </p:cNvPr>
          <p:cNvSpPr>
            <a:spLocks noGrp="1"/>
          </p:cNvSpPr>
          <p:nvPr>
            <p:ph type="title"/>
          </p:nvPr>
        </p:nvSpPr>
        <p:spPr>
          <a:xfrm>
            <a:off x="628650" y="365127"/>
            <a:ext cx="7886700" cy="562526"/>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9EECA070-EED0-40B8-A1B4-FC235EE28195}"/>
              </a:ext>
            </a:extLst>
          </p:cNvPr>
          <p:cNvSpPr>
            <a:spLocks noGrp="1"/>
          </p:cNvSpPr>
          <p:nvPr>
            <p:ph idx="1"/>
          </p:nvPr>
        </p:nvSpPr>
        <p:spPr>
          <a:xfrm>
            <a:off x="628650" y="1046922"/>
            <a:ext cx="7886700" cy="5130041"/>
          </a:xfrm>
        </p:spPr>
        <p:txBody>
          <a:bodyPr>
            <a:normAutofit/>
          </a:bodyPr>
          <a:lstStyle/>
          <a:p>
            <a:pPr>
              <a:buFont typeface="Wingdings" panose="05000000000000000000" pitchFamily="2" charset="2"/>
              <a:buChar char="Ø"/>
            </a:pPr>
            <a:r>
              <a:rPr lang="en-US" sz="2400" dirty="0">
                <a:latin typeface="Bookman Old Style" panose="02050604050505020204" pitchFamily="18" charset="0"/>
              </a:rPr>
              <a:t>Governance is relevant to any institution, small or large; for profit or not; extending from a single family all the way to global institutions that have an impact on our lives. </a:t>
            </a:r>
          </a:p>
          <a:p>
            <a:pPr>
              <a:buFont typeface="Wingdings" panose="05000000000000000000" pitchFamily="2" charset="2"/>
              <a:buChar char="Ø"/>
            </a:pPr>
            <a:r>
              <a:rPr lang="en-US" sz="2400" dirty="0">
                <a:latin typeface="Bookman Old Style" panose="02050604050505020204" pitchFamily="18" charset="0"/>
              </a:rPr>
              <a:t>Hence, governance is relevant for humanity for quality of life now and for its sustainability in the future. </a:t>
            </a:r>
          </a:p>
          <a:p>
            <a:pPr>
              <a:buFont typeface="Wingdings" panose="05000000000000000000" pitchFamily="2" charset="2"/>
              <a:buChar char="Ø"/>
            </a:pPr>
            <a:r>
              <a:rPr lang="en-US" sz="2400" dirty="0">
                <a:latin typeface="Bookman Old Style" panose="02050604050505020204" pitchFamily="18" charset="0"/>
              </a:rPr>
              <a:t>In the absence of democracy, peace and good governance, sustainable socio-economic progress is not possible.</a:t>
            </a:r>
          </a:p>
        </p:txBody>
      </p:sp>
    </p:spTree>
    <p:extLst>
      <p:ext uri="{BB962C8B-B14F-4D97-AF65-F5344CB8AC3E}">
        <p14:creationId xmlns:p14="http://schemas.microsoft.com/office/powerpoint/2010/main" val="2528331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493A8-8445-466F-AA83-221467D6DDF0}"/>
              </a:ext>
            </a:extLst>
          </p:cNvPr>
          <p:cNvSpPr>
            <a:spLocks noGrp="1"/>
          </p:cNvSpPr>
          <p:nvPr>
            <p:ph type="title"/>
          </p:nvPr>
        </p:nvSpPr>
        <p:spPr>
          <a:xfrm>
            <a:off x="628650" y="365127"/>
            <a:ext cx="7886700" cy="549274"/>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16F7ADB9-3DD6-46D9-B24D-CCE05E948419}"/>
              </a:ext>
            </a:extLst>
          </p:cNvPr>
          <p:cNvSpPr>
            <a:spLocks noGrp="1"/>
          </p:cNvSpPr>
          <p:nvPr>
            <p:ph idx="1"/>
          </p:nvPr>
        </p:nvSpPr>
        <p:spPr>
          <a:xfrm>
            <a:off x="628650" y="1166191"/>
            <a:ext cx="7886700" cy="5010772"/>
          </a:xfrm>
        </p:spPr>
        <p:txBody>
          <a:bodyPr>
            <a:normAutofit/>
          </a:bodyPr>
          <a:lstStyle/>
          <a:p>
            <a:r>
              <a:rPr lang="en-US" sz="2400" dirty="0">
                <a:latin typeface="Bookman Old Style" panose="02050604050505020204" pitchFamily="18" charset="0"/>
              </a:rPr>
              <a:t>The good governance is a prerequisite for human development and governance</a:t>
            </a:r>
          </a:p>
          <a:p>
            <a:r>
              <a:rPr lang="en-US" sz="2400" dirty="0">
                <a:latin typeface="Bookman Old Style" panose="02050604050505020204" pitchFamily="18" charset="0"/>
              </a:rPr>
              <a:t>It has been widely accepted now that the main reasons for human deprivation are not just economic. </a:t>
            </a:r>
          </a:p>
          <a:p>
            <a:r>
              <a:rPr lang="en-US" sz="2400" dirty="0">
                <a:latin typeface="Bookman Old Style" panose="02050604050505020204" pitchFamily="18" charset="0"/>
              </a:rPr>
              <a:t>There are social and political factors too rooted in poor governance. </a:t>
            </a:r>
          </a:p>
          <a:p>
            <a:r>
              <a:rPr lang="en-US" sz="2400" dirty="0">
                <a:latin typeface="Bookman Old Style" panose="02050604050505020204" pitchFamily="18" charset="0"/>
              </a:rPr>
              <a:t>It has rightly been pointed out that the good governance means political pluralism with free and fair elections </a:t>
            </a:r>
          </a:p>
          <a:p>
            <a:r>
              <a:rPr lang="en-US" sz="2400" dirty="0">
                <a:latin typeface="Bookman Old Style" panose="02050604050505020204" pitchFamily="18" charset="0"/>
              </a:rPr>
              <a:t>Reduce invest on military preparation and infrastructure and war and much more on education, health and basic amenities. </a:t>
            </a:r>
          </a:p>
        </p:txBody>
      </p:sp>
    </p:spTree>
    <p:extLst>
      <p:ext uri="{BB962C8B-B14F-4D97-AF65-F5344CB8AC3E}">
        <p14:creationId xmlns:p14="http://schemas.microsoft.com/office/powerpoint/2010/main" val="117051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98D9E-0EED-4B49-B661-C30DF6B3BF1C}"/>
              </a:ext>
            </a:extLst>
          </p:cNvPr>
          <p:cNvSpPr>
            <a:spLocks noGrp="1"/>
          </p:cNvSpPr>
          <p:nvPr>
            <p:ph type="title"/>
          </p:nvPr>
        </p:nvSpPr>
        <p:spPr>
          <a:xfrm>
            <a:off x="628650" y="-443257"/>
            <a:ext cx="7886700" cy="1914248"/>
          </a:xfrm>
        </p:spPr>
        <p:txBody>
          <a:bodyPr>
            <a:normAutofit/>
          </a:bodyPr>
          <a:lstStyle/>
          <a:p>
            <a:r>
              <a:rPr lang="en-US" sz="2800" b="1" dirty="0">
                <a:latin typeface="Bookman Old Style" panose="02050604050505020204" pitchFamily="18" charset="0"/>
              </a:rPr>
              <a:t>Definitions of governance </a:t>
            </a:r>
          </a:p>
        </p:txBody>
      </p:sp>
      <p:sp>
        <p:nvSpPr>
          <p:cNvPr id="3" name="Content Placeholder 2">
            <a:extLst>
              <a:ext uri="{FF2B5EF4-FFF2-40B4-BE49-F238E27FC236}">
                <a16:creationId xmlns:a16="http://schemas.microsoft.com/office/drawing/2014/main" id="{DA2C43FE-7F20-42A7-9DFC-C79B42C32612}"/>
              </a:ext>
            </a:extLst>
          </p:cNvPr>
          <p:cNvSpPr>
            <a:spLocks noGrp="1"/>
          </p:cNvSpPr>
          <p:nvPr>
            <p:ph idx="1"/>
          </p:nvPr>
        </p:nvSpPr>
        <p:spPr>
          <a:xfrm>
            <a:off x="628650" y="1086678"/>
            <a:ext cx="7886700" cy="5090285"/>
          </a:xfrm>
        </p:spPr>
        <p:txBody>
          <a:bodyPr>
            <a:normAutofit/>
          </a:bodyPr>
          <a:lstStyle/>
          <a:p>
            <a:r>
              <a:rPr lang="en-US" sz="2400" dirty="0">
                <a:latin typeface="Bookman Old Style" panose="02050604050505020204" pitchFamily="18" charset="0"/>
              </a:rPr>
              <a:t>The concept of governance is a ‘catch-all’ term for often messy, unpredictable and fluid’ processes. </a:t>
            </a:r>
          </a:p>
          <a:p>
            <a:r>
              <a:rPr lang="en-US" sz="2400" dirty="0">
                <a:latin typeface="Bookman Old Style" panose="02050604050505020204" pitchFamily="18" charset="0"/>
              </a:rPr>
              <a:t>It is a slippery term with multiple definitions, depending on the agency using the term or the context in which it is used.</a:t>
            </a:r>
          </a:p>
          <a:p>
            <a:r>
              <a:rPr lang="en-US" sz="2400" b="1" dirty="0">
                <a:latin typeface="Bookman Old Style" panose="02050604050505020204" pitchFamily="18" charset="0"/>
              </a:rPr>
              <a:t>However</a:t>
            </a:r>
            <a:r>
              <a:rPr lang="en-US" sz="2400" dirty="0">
                <a:latin typeface="Bookman Old Style" panose="02050604050505020204" pitchFamily="18" charset="0"/>
              </a:rPr>
              <a:t>, put simply, governance refers to </a:t>
            </a:r>
            <a:r>
              <a:rPr lang="en-US" sz="2400" dirty="0">
                <a:solidFill>
                  <a:srgbClr val="FF0000"/>
                </a:solidFill>
                <a:latin typeface="Bookman Old Style" panose="02050604050505020204" pitchFamily="18" charset="0"/>
              </a:rPr>
              <a:t>decision-making</a:t>
            </a:r>
            <a:r>
              <a:rPr lang="en-US" sz="2400" dirty="0">
                <a:latin typeface="Bookman Old Style" panose="02050604050505020204" pitchFamily="18" charset="0"/>
              </a:rPr>
              <a:t> by a range of interested people, or ‘stakeholders including those in formal positions of power and ‘ordinary’ citizens.  </a:t>
            </a:r>
          </a:p>
          <a:p>
            <a:r>
              <a:rPr lang="en-US" sz="2400" dirty="0">
                <a:latin typeface="Bookman Old Style" panose="02050604050505020204" pitchFamily="18" charset="0"/>
              </a:rPr>
              <a:t>These decisions have a huge impact on the ways in which people (i.e. women and men) lead their lives.</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740625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C19A7-FC22-4815-8CE2-6B86E31BCA27}"/>
              </a:ext>
            </a:extLst>
          </p:cNvPr>
          <p:cNvSpPr>
            <a:spLocks noGrp="1"/>
          </p:cNvSpPr>
          <p:nvPr>
            <p:ph type="title"/>
          </p:nvPr>
        </p:nvSpPr>
        <p:spPr>
          <a:xfrm>
            <a:off x="628650" y="365127"/>
            <a:ext cx="7886700" cy="536022"/>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70AC4B5F-12A5-418A-BC49-4651BA647410}"/>
              </a:ext>
            </a:extLst>
          </p:cNvPr>
          <p:cNvSpPr>
            <a:spLocks noGrp="1"/>
          </p:cNvSpPr>
          <p:nvPr>
            <p:ph idx="1"/>
          </p:nvPr>
        </p:nvSpPr>
        <p:spPr>
          <a:xfrm>
            <a:off x="628650" y="901149"/>
            <a:ext cx="7886700" cy="5275814"/>
          </a:xfrm>
        </p:spPr>
        <p:txBody>
          <a:bodyPr>
            <a:normAutofit/>
          </a:bodyPr>
          <a:lstStyle/>
          <a:p>
            <a:r>
              <a:rPr lang="en-US" sz="2400" dirty="0">
                <a:latin typeface="Bookman Old Style" panose="02050604050505020204" pitchFamily="18" charset="0"/>
              </a:rPr>
              <a:t>It means fighting the graft and nepotism. </a:t>
            </a:r>
          </a:p>
          <a:p>
            <a:r>
              <a:rPr lang="en-US" sz="2400" dirty="0">
                <a:latin typeface="Bookman Old Style" panose="02050604050505020204" pitchFamily="18" charset="0"/>
              </a:rPr>
              <a:t>to ensure that the funds of the state are utilized on the development of human and productive areas instead of non-human and non-productive areas.</a:t>
            </a:r>
          </a:p>
          <a:p>
            <a:r>
              <a:rPr lang="en-US" sz="2400" dirty="0">
                <a:latin typeface="Bookman Old Style" panose="02050604050505020204" pitchFamily="18" charset="0"/>
              </a:rPr>
              <a:t>In short, governance is about performance. </a:t>
            </a:r>
          </a:p>
          <a:p>
            <a:r>
              <a:rPr lang="en-US" sz="2400" dirty="0">
                <a:latin typeface="Bookman Old Style" panose="02050604050505020204" pitchFamily="18" charset="0"/>
              </a:rPr>
              <a:t>Thus, the governance in any society, aims to ensure transparency through the exercise of economic political and administrative authority. </a:t>
            </a:r>
          </a:p>
        </p:txBody>
      </p:sp>
    </p:spTree>
    <p:extLst>
      <p:ext uri="{BB962C8B-B14F-4D97-AF65-F5344CB8AC3E}">
        <p14:creationId xmlns:p14="http://schemas.microsoft.com/office/powerpoint/2010/main" val="3803989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A5D9-0BBB-41FA-88FC-1E7D3F77CFBC}"/>
              </a:ext>
            </a:extLst>
          </p:cNvPr>
          <p:cNvSpPr>
            <a:spLocks noGrp="1"/>
          </p:cNvSpPr>
          <p:nvPr>
            <p:ph type="title"/>
          </p:nvPr>
        </p:nvSpPr>
        <p:spPr>
          <a:xfrm>
            <a:off x="628650" y="365127"/>
            <a:ext cx="7886700" cy="575778"/>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B6A98B70-5497-4CF9-8ACD-B369C24D8493}"/>
              </a:ext>
            </a:extLst>
          </p:cNvPr>
          <p:cNvSpPr>
            <a:spLocks noGrp="1"/>
          </p:cNvSpPr>
          <p:nvPr>
            <p:ph idx="1"/>
          </p:nvPr>
        </p:nvSpPr>
        <p:spPr>
          <a:xfrm>
            <a:off x="628650" y="1179443"/>
            <a:ext cx="7886700" cy="4997520"/>
          </a:xfrm>
        </p:spPr>
        <p:txBody>
          <a:bodyPr>
            <a:normAutofit/>
          </a:bodyPr>
          <a:lstStyle/>
          <a:p>
            <a:r>
              <a:rPr lang="en-US" sz="2400" dirty="0">
                <a:latin typeface="Bookman Old Style" panose="02050604050505020204" pitchFamily="18" charset="0"/>
              </a:rPr>
              <a:t>It basically strives to establish quality relationship between the rulers and the ruled. </a:t>
            </a:r>
          </a:p>
          <a:p>
            <a:r>
              <a:rPr lang="en-US" sz="2400" dirty="0">
                <a:latin typeface="Bookman Old Style" panose="02050604050505020204" pitchFamily="18" charset="0"/>
              </a:rPr>
              <a:t>In the context, governance point out to the nature of mutual interaction among social actors as well as between social actors and public administration, and it contains the meaning of ‘</a:t>
            </a:r>
            <a:r>
              <a:rPr lang="en-US" sz="2400" dirty="0">
                <a:solidFill>
                  <a:srgbClr val="FF0000"/>
                </a:solidFill>
                <a:latin typeface="Bookman Old Style" panose="02050604050505020204" pitchFamily="18" charset="0"/>
              </a:rPr>
              <a:t>ruling</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together.</a:t>
            </a:r>
            <a:r>
              <a:rPr lang="en-US" sz="2400" dirty="0">
                <a:latin typeface="Bookman Old Style" panose="02050604050505020204" pitchFamily="18" charset="0"/>
              </a:rPr>
              <a:t>’ </a:t>
            </a:r>
          </a:p>
        </p:txBody>
      </p:sp>
    </p:spTree>
    <p:extLst>
      <p:ext uri="{BB962C8B-B14F-4D97-AF65-F5344CB8AC3E}">
        <p14:creationId xmlns:p14="http://schemas.microsoft.com/office/powerpoint/2010/main" val="42820252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297F-3B1F-4653-8EA7-30616662D52A}"/>
              </a:ext>
            </a:extLst>
          </p:cNvPr>
          <p:cNvSpPr>
            <a:spLocks noGrp="1"/>
          </p:cNvSpPr>
          <p:nvPr>
            <p:ph type="title"/>
          </p:nvPr>
        </p:nvSpPr>
        <p:spPr>
          <a:xfrm>
            <a:off x="628650" y="365127"/>
            <a:ext cx="7886700" cy="549274"/>
          </a:xfrm>
        </p:spPr>
        <p:txBody>
          <a:bodyPr>
            <a:normAutofit/>
          </a:bodyPr>
          <a:lstStyle/>
          <a:p>
            <a:r>
              <a:rPr lang="en-US" sz="2800" b="1" dirty="0">
                <a:latin typeface="Bookman Old Style" panose="02050604050505020204" pitchFamily="18" charset="0"/>
              </a:rPr>
              <a:t>Democracy and Governance </a:t>
            </a:r>
          </a:p>
        </p:txBody>
      </p:sp>
      <p:sp>
        <p:nvSpPr>
          <p:cNvPr id="3" name="Content Placeholder 2">
            <a:extLst>
              <a:ext uri="{FF2B5EF4-FFF2-40B4-BE49-F238E27FC236}">
                <a16:creationId xmlns:a16="http://schemas.microsoft.com/office/drawing/2014/main" id="{37C68234-2D27-4BF2-8B3B-E45C62A85013}"/>
              </a:ext>
            </a:extLst>
          </p:cNvPr>
          <p:cNvSpPr>
            <a:spLocks noGrp="1"/>
          </p:cNvSpPr>
          <p:nvPr>
            <p:ph idx="1"/>
          </p:nvPr>
        </p:nvSpPr>
        <p:spPr>
          <a:xfrm>
            <a:off x="628650" y="914401"/>
            <a:ext cx="7886700" cy="5262562"/>
          </a:xfrm>
        </p:spPr>
        <p:txBody>
          <a:bodyPr>
            <a:normAutofit/>
          </a:bodyPr>
          <a:lstStyle/>
          <a:p>
            <a:pPr marL="0" indent="0">
              <a:buNone/>
            </a:pPr>
            <a:endParaRPr lang="en-US" sz="2400" b="1" dirty="0">
              <a:latin typeface="Bookman Old Style" panose="02050604050505020204" pitchFamily="18" charset="0"/>
            </a:endParaRPr>
          </a:p>
          <a:p>
            <a:pPr marL="0" indent="0">
              <a:buNone/>
            </a:pPr>
            <a:endParaRPr lang="en-US" sz="2400" b="1" dirty="0">
              <a:latin typeface="Bookman Old Style" panose="02050604050505020204" pitchFamily="18" charset="0"/>
            </a:endParaRPr>
          </a:p>
          <a:p>
            <a:pPr marL="0" indent="0">
              <a:buNone/>
            </a:pPr>
            <a:r>
              <a:rPr lang="en-US" sz="2400" b="1" dirty="0">
                <a:latin typeface="Bookman Old Style" panose="02050604050505020204" pitchFamily="18" charset="0"/>
              </a:rPr>
              <a:t>Discussion</a:t>
            </a:r>
            <a:endParaRPr lang="en-US" sz="2400" dirty="0">
              <a:latin typeface="Bookman Old Style" panose="02050604050505020204" pitchFamily="18" charset="0"/>
            </a:endParaRPr>
          </a:p>
          <a:p>
            <a:r>
              <a:rPr lang="en-US" sz="2400" dirty="0">
                <a:latin typeface="Bookman Old Style" panose="02050604050505020204" pitchFamily="18" charset="0"/>
              </a:rPr>
              <a:t>What is democracy? What is democratic governance and what are the characteristics of democratic governance? </a:t>
            </a:r>
          </a:p>
          <a:p>
            <a:r>
              <a:rPr lang="en-US" sz="2400" dirty="0">
                <a:latin typeface="Bookman Old Style" panose="02050604050505020204" pitchFamily="18" charset="0"/>
              </a:rPr>
              <a:t>Is democracy best way of governance for gender equality? Debate!!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2136938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2E1F1-38E5-403E-9500-EDF1579D6F1D}"/>
              </a:ext>
            </a:extLst>
          </p:cNvPr>
          <p:cNvSpPr>
            <a:spLocks noGrp="1"/>
          </p:cNvSpPr>
          <p:nvPr>
            <p:ph type="title"/>
          </p:nvPr>
        </p:nvSpPr>
        <p:spPr>
          <a:xfrm>
            <a:off x="628650" y="365127"/>
            <a:ext cx="7886700" cy="522770"/>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7989F732-857A-42C2-B98B-D1EBDF64720E}"/>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Some definitions of democracy emphasize the processes that underpin democratic governance;</a:t>
            </a:r>
          </a:p>
          <a:p>
            <a:pPr marL="0" indent="0">
              <a:buNone/>
            </a:pPr>
            <a:r>
              <a:rPr lang="en-US" sz="2400" dirty="0">
                <a:latin typeface="Bookman Old Style" panose="02050604050505020204" pitchFamily="18" charset="0"/>
              </a:rPr>
              <a:t>         i.e. </a:t>
            </a:r>
            <a:r>
              <a:rPr lang="en-US" sz="2400" dirty="0">
                <a:solidFill>
                  <a:srgbClr val="FF0000"/>
                </a:solidFill>
                <a:latin typeface="Bookman Old Style" panose="02050604050505020204" pitchFamily="18" charset="0"/>
              </a:rPr>
              <a:t>fair, competitive elections and freedom of speech and information. </a:t>
            </a:r>
          </a:p>
          <a:p>
            <a:r>
              <a:rPr lang="en-US" sz="2400" dirty="0">
                <a:latin typeface="Bookman Old Style" panose="02050604050505020204" pitchFamily="18" charset="0"/>
              </a:rPr>
              <a:t>Others view democracy more broadly in terms of </a:t>
            </a:r>
            <a:r>
              <a:rPr lang="en-US" sz="2400" dirty="0">
                <a:solidFill>
                  <a:srgbClr val="FF0000"/>
                </a:solidFill>
                <a:latin typeface="Bookman Old Style" panose="02050604050505020204" pitchFamily="18" charset="0"/>
              </a:rPr>
              <a:t>civil</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political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rights</a:t>
            </a:r>
            <a:r>
              <a:rPr lang="en-US" sz="2400" dirty="0">
                <a:latin typeface="Bookman Old Style" panose="02050604050505020204" pitchFamily="18" charset="0"/>
              </a:rPr>
              <a:t> and the </a:t>
            </a:r>
            <a:r>
              <a:rPr lang="en-US" sz="2400" dirty="0">
                <a:solidFill>
                  <a:srgbClr val="FF0000"/>
                </a:solidFill>
                <a:latin typeface="Bookman Old Style" panose="02050604050505020204" pitchFamily="18" charset="0"/>
              </a:rPr>
              <a:t>distribution</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of power</a:t>
            </a:r>
            <a:r>
              <a:rPr lang="en-US" sz="2400" dirty="0">
                <a:latin typeface="Bookman Old Style" panose="02050604050505020204" pitchFamily="18" charset="0"/>
              </a:rPr>
              <a:t> in society.</a:t>
            </a:r>
          </a:p>
          <a:p>
            <a:r>
              <a:rPr lang="en-US" sz="2400" dirty="0">
                <a:latin typeface="Bookman Old Style" panose="02050604050505020204" pitchFamily="18" charset="0"/>
              </a:rPr>
              <a:t> Democracy is an essential prerequisite of good governance. </a:t>
            </a:r>
          </a:p>
          <a:p>
            <a:r>
              <a:rPr lang="en-US" sz="2400" dirty="0">
                <a:latin typeface="Bookman Old Style" panose="02050604050505020204" pitchFamily="18" charset="0"/>
              </a:rPr>
              <a:t>A democratic government may also face crisis of governability, however, a democrat system is essential. </a:t>
            </a:r>
          </a:p>
        </p:txBody>
      </p:sp>
    </p:spTree>
    <p:extLst>
      <p:ext uri="{BB962C8B-B14F-4D97-AF65-F5344CB8AC3E}">
        <p14:creationId xmlns:p14="http://schemas.microsoft.com/office/powerpoint/2010/main" val="196426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3E67-0263-48B8-B22E-D8F14310D991}"/>
              </a:ext>
            </a:extLst>
          </p:cNvPr>
          <p:cNvSpPr>
            <a:spLocks noGrp="1"/>
          </p:cNvSpPr>
          <p:nvPr>
            <p:ph type="title"/>
          </p:nvPr>
        </p:nvSpPr>
        <p:spPr>
          <a:xfrm>
            <a:off x="628650" y="365126"/>
            <a:ext cx="7886700" cy="443257"/>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16BE5ABE-F3EC-459E-A8E5-65D4FE4A0FEF}"/>
              </a:ext>
            </a:extLst>
          </p:cNvPr>
          <p:cNvSpPr>
            <a:spLocks noGrp="1"/>
          </p:cNvSpPr>
          <p:nvPr>
            <p:ph idx="1"/>
          </p:nvPr>
        </p:nvSpPr>
        <p:spPr>
          <a:xfrm>
            <a:off x="628650" y="954157"/>
            <a:ext cx="7886700" cy="5222806"/>
          </a:xfrm>
        </p:spPr>
        <p:txBody>
          <a:bodyPr>
            <a:normAutofit/>
          </a:bodyPr>
          <a:lstStyle/>
          <a:p>
            <a:r>
              <a:rPr lang="en-US" sz="2400" dirty="0">
                <a:latin typeface="Bookman Old Style" panose="02050604050505020204" pitchFamily="18" charset="0"/>
              </a:rPr>
              <a:t>The good governance is a situation where there is a mutual trust between the state and the citizen.</a:t>
            </a:r>
          </a:p>
          <a:p>
            <a:r>
              <a:rPr lang="en-US" sz="2400" dirty="0">
                <a:latin typeface="Bookman Old Style" panose="02050604050505020204" pitchFamily="18" charset="0"/>
              </a:rPr>
              <a:t> Relatively, it is very essential to give emphasis on the democratic form of governance. </a:t>
            </a:r>
          </a:p>
          <a:p>
            <a:r>
              <a:rPr lang="en-US" sz="2400" dirty="0">
                <a:latin typeface="Bookman Old Style" panose="02050604050505020204" pitchFamily="18" charset="0"/>
              </a:rPr>
              <a:t>The government must have participation from the citizenry; both men and women in the society </a:t>
            </a:r>
          </a:p>
          <a:p>
            <a:r>
              <a:rPr lang="en-US" sz="2400" dirty="0">
                <a:latin typeface="Bookman Old Style" panose="02050604050505020204" pitchFamily="18" charset="0"/>
              </a:rPr>
              <a:t>The most recent Universal Declaration on Democracy adopted by the Inter-Parliamentary Union (IPU) in 1997 stated that:</a:t>
            </a:r>
          </a:p>
          <a:p>
            <a:r>
              <a:rPr lang="en-US" sz="2400" dirty="0">
                <a:latin typeface="Bookman Old Style" panose="02050604050505020204" pitchFamily="18" charset="0"/>
              </a:rPr>
              <a:t>democracy is based on the core principles of </a:t>
            </a:r>
            <a:r>
              <a:rPr lang="en-US" sz="2400" dirty="0">
                <a:solidFill>
                  <a:srgbClr val="FF0000"/>
                </a:solidFill>
                <a:latin typeface="Bookman Old Style" panose="02050604050505020204" pitchFamily="18" charset="0"/>
              </a:rPr>
              <a:t>participation</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accountability</a:t>
            </a:r>
            <a:r>
              <a:rPr lang="en-US" sz="2400" dirty="0">
                <a:latin typeface="Bookman Old Style" panose="02050604050505020204" pitchFamily="18" charset="0"/>
              </a:rPr>
              <a:t>.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9494922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97AD-6A0E-4079-A19A-7BE71D5850DD}"/>
              </a:ext>
            </a:extLst>
          </p:cNvPr>
          <p:cNvSpPr>
            <a:spLocks noGrp="1"/>
          </p:cNvSpPr>
          <p:nvPr>
            <p:ph type="title"/>
          </p:nvPr>
        </p:nvSpPr>
        <p:spPr>
          <a:xfrm>
            <a:off x="628650" y="365127"/>
            <a:ext cx="7886700" cy="536022"/>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556C59A8-9552-4C56-9726-ACBACCEBEDA2}"/>
              </a:ext>
            </a:extLst>
          </p:cNvPr>
          <p:cNvSpPr>
            <a:spLocks noGrp="1"/>
          </p:cNvSpPr>
          <p:nvPr>
            <p:ph idx="1"/>
          </p:nvPr>
        </p:nvSpPr>
        <p:spPr>
          <a:xfrm>
            <a:off x="628650" y="1046922"/>
            <a:ext cx="7886700" cy="5130041"/>
          </a:xfrm>
        </p:spPr>
        <p:txBody>
          <a:bodyPr>
            <a:normAutofit/>
          </a:bodyPr>
          <a:lstStyle/>
          <a:p>
            <a:r>
              <a:rPr lang="en-US" sz="2400" dirty="0">
                <a:latin typeface="Bookman Old Style" panose="02050604050505020204" pitchFamily="18" charset="0"/>
              </a:rPr>
              <a:t>the right of citizens, including the most </a:t>
            </a:r>
            <a:r>
              <a:rPr lang="en-US" sz="2400" dirty="0">
                <a:solidFill>
                  <a:srgbClr val="FF0000"/>
                </a:solidFill>
                <a:latin typeface="Bookman Old Style" panose="02050604050505020204" pitchFamily="18" charset="0"/>
              </a:rPr>
              <a:t>disadvantaged</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groups</a:t>
            </a:r>
            <a:r>
              <a:rPr lang="en-US" sz="2400" dirty="0">
                <a:latin typeface="Bookman Old Style" panose="02050604050505020204" pitchFamily="18" charset="0"/>
              </a:rPr>
              <a:t>, to influence their governments and criticize governing bodies without fear of punishment; and freedom of speech, information and the media.</a:t>
            </a:r>
          </a:p>
          <a:p>
            <a:r>
              <a:rPr lang="en-US" sz="2400" dirty="0">
                <a:latin typeface="Bookman Old Style" panose="02050604050505020204" pitchFamily="18" charset="0"/>
              </a:rPr>
              <a:t>Significantly, the Universal Declaration states that “democracy presupposes a genuine partnership between men and women in conducting the affairs of society‟ (IPU). </a:t>
            </a:r>
          </a:p>
          <a:p>
            <a:r>
              <a:rPr lang="en-US" sz="2400" dirty="0">
                <a:latin typeface="Bookman Old Style" panose="02050604050505020204" pitchFamily="18" charset="0"/>
              </a:rPr>
              <a:t>there is often a large discrepancy between the way governance institutions talk about democracy and the way democratic principles are applied. </a:t>
            </a:r>
          </a:p>
          <a:p>
            <a:endParaRPr lang="en-US" sz="2400" dirty="0">
              <a:latin typeface="Bookman Old Style" panose="02050604050505020204" pitchFamily="18" charset="0"/>
            </a:endParaRPr>
          </a:p>
          <a:p>
            <a:endParaRPr lang="en-US" sz="2400" dirty="0">
              <a:latin typeface="Bookman Old Style" panose="02050604050505020204" pitchFamily="18" charset="0"/>
            </a:endParaRP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447603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A2702-4031-43EF-ADE1-1D3CD251A088}"/>
              </a:ext>
            </a:extLst>
          </p:cNvPr>
          <p:cNvSpPr>
            <a:spLocks noGrp="1"/>
          </p:cNvSpPr>
          <p:nvPr>
            <p:ph type="title"/>
          </p:nvPr>
        </p:nvSpPr>
        <p:spPr>
          <a:xfrm>
            <a:off x="628650" y="365126"/>
            <a:ext cx="7886700" cy="509517"/>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C13F2A2B-DFFA-40D2-8864-C4969FAF46EE}"/>
              </a:ext>
            </a:extLst>
          </p:cNvPr>
          <p:cNvSpPr>
            <a:spLocks noGrp="1"/>
          </p:cNvSpPr>
          <p:nvPr>
            <p:ph idx="1"/>
          </p:nvPr>
        </p:nvSpPr>
        <p:spPr>
          <a:xfrm>
            <a:off x="628650" y="980661"/>
            <a:ext cx="7886700" cy="5196302"/>
          </a:xfrm>
        </p:spPr>
        <p:txBody>
          <a:bodyPr>
            <a:normAutofit/>
          </a:bodyPr>
          <a:lstStyle/>
          <a:p>
            <a:r>
              <a:rPr lang="en-US" sz="2400" dirty="0">
                <a:latin typeface="Bookman Old Style" panose="02050604050505020204" pitchFamily="18" charset="0"/>
              </a:rPr>
              <a:t>democracy is rejected by some because of the extent to which it has been shaped by European and American thought. </a:t>
            </a:r>
          </a:p>
          <a:p>
            <a:r>
              <a:rPr lang="en-US" sz="2400" dirty="0">
                <a:latin typeface="Bookman Old Style" panose="02050604050505020204" pitchFamily="18" charset="0"/>
              </a:rPr>
              <a:t>It should also not be assumed that democracy result in greater gender equality – </a:t>
            </a:r>
          </a:p>
          <a:p>
            <a:r>
              <a:rPr lang="en-US" sz="2400" dirty="0">
                <a:latin typeface="Bookman Old Style" panose="02050604050505020204" pitchFamily="18" charset="0"/>
              </a:rPr>
              <a:t>it is an important foundation but not the only contributing factor –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in China women’s numerical participation in village committees has declined since elections were introduced. </a:t>
            </a:r>
          </a:p>
          <a:p>
            <a:endParaRPr lang="en-US" sz="2400" dirty="0">
              <a:latin typeface="Bookman Old Style" panose="02050604050505020204" pitchFamily="18" charset="0"/>
            </a:endParaRP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2335085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1E603-1A79-4817-A0A5-903D7374DDEE}"/>
              </a:ext>
            </a:extLst>
          </p:cNvPr>
          <p:cNvSpPr>
            <a:spLocks noGrp="1"/>
          </p:cNvSpPr>
          <p:nvPr>
            <p:ph type="title"/>
          </p:nvPr>
        </p:nvSpPr>
        <p:spPr>
          <a:xfrm>
            <a:off x="628650" y="365127"/>
            <a:ext cx="7886700" cy="549274"/>
          </a:xfrm>
        </p:spPr>
        <p:txBody>
          <a:bodyPr>
            <a:normAutofit/>
          </a:bodyPr>
          <a:lstStyle/>
          <a:p>
            <a:r>
              <a:rPr lang="en-US" sz="2800" dirty="0">
                <a:latin typeface="Bookman Old Style" panose="02050604050505020204" pitchFamily="18" charset="0"/>
              </a:rPr>
              <a:t>Rights and governance </a:t>
            </a:r>
          </a:p>
        </p:txBody>
      </p:sp>
      <p:sp>
        <p:nvSpPr>
          <p:cNvPr id="3" name="Content Placeholder 2">
            <a:extLst>
              <a:ext uri="{FF2B5EF4-FFF2-40B4-BE49-F238E27FC236}">
                <a16:creationId xmlns:a16="http://schemas.microsoft.com/office/drawing/2014/main" id="{B83C05C8-A90A-49FC-8D83-89A2A1E20CE4}"/>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In light of the IPU’s Universal Declaration on Democracy there has been renewed recognition by those promoting governance processes of the need to </a:t>
            </a:r>
            <a:r>
              <a:rPr lang="en-US" sz="2400" dirty="0">
                <a:solidFill>
                  <a:srgbClr val="FF0000"/>
                </a:solidFill>
                <a:latin typeface="Bookman Old Style" panose="02050604050505020204" pitchFamily="18" charset="0"/>
              </a:rPr>
              <a:t>protect human rights </a:t>
            </a:r>
            <a:r>
              <a:rPr lang="en-US" sz="2400" dirty="0">
                <a:latin typeface="Bookman Old Style" panose="02050604050505020204" pitchFamily="18" charset="0"/>
              </a:rPr>
              <a:t>(</a:t>
            </a:r>
            <a:r>
              <a:rPr lang="en-US" sz="2400" dirty="0" err="1">
                <a:latin typeface="Bookman Old Style" panose="02050604050505020204" pitchFamily="18" charset="0"/>
              </a:rPr>
              <a:t>Grugel</a:t>
            </a:r>
            <a:r>
              <a:rPr lang="en-US" sz="2400" dirty="0">
                <a:latin typeface="Bookman Old Style" panose="02050604050505020204" pitchFamily="18" charset="0"/>
              </a:rPr>
              <a:t> and Piper 2007: 12). </a:t>
            </a:r>
          </a:p>
          <a:p>
            <a:r>
              <a:rPr lang="en-US" sz="2400" dirty="0">
                <a:latin typeface="Bookman Old Style" panose="02050604050505020204" pitchFamily="18" charset="0"/>
              </a:rPr>
              <a:t>These include economic rights and the right to security, as well as equality, and are laid out in UN Declarations and Conventions, including CEDAW. </a:t>
            </a:r>
          </a:p>
          <a:p>
            <a:r>
              <a:rPr lang="en-US" sz="2400" dirty="0">
                <a:latin typeface="Bookman Old Style" panose="02050604050505020204" pitchFamily="18" charset="0"/>
              </a:rPr>
              <a:t>Some organizations such as CIVICUS promote a rights-based approach to governance. </a:t>
            </a:r>
          </a:p>
        </p:txBody>
      </p:sp>
    </p:spTree>
    <p:extLst>
      <p:ext uri="{BB962C8B-B14F-4D97-AF65-F5344CB8AC3E}">
        <p14:creationId xmlns:p14="http://schemas.microsoft.com/office/powerpoint/2010/main" val="31167873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0F216-9B02-4B79-9F07-33EC5065E6A3}"/>
              </a:ext>
            </a:extLst>
          </p:cNvPr>
          <p:cNvSpPr>
            <a:spLocks noGrp="1"/>
          </p:cNvSpPr>
          <p:nvPr>
            <p:ph type="title"/>
          </p:nvPr>
        </p:nvSpPr>
        <p:spPr>
          <a:xfrm>
            <a:off x="628650" y="365126"/>
            <a:ext cx="7886700" cy="509517"/>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BBB0176A-72A4-4E08-B80F-9D98A070F62E}"/>
              </a:ext>
            </a:extLst>
          </p:cNvPr>
          <p:cNvSpPr>
            <a:spLocks noGrp="1"/>
          </p:cNvSpPr>
          <p:nvPr>
            <p:ph idx="1"/>
          </p:nvPr>
        </p:nvSpPr>
        <p:spPr>
          <a:xfrm>
            <a:off x="628650" y="1126434"/>
            <a:ext cx="7886700" cy="5366439"/>
          </a:xfrm>
        </p:spPr>
        <p:txBody>
          <a:bodyPr>
            <a:normAutofit/>
          </a:bodyPr>
          <a:lstStyle/>
          <a:p>
            <a:endParaRPr lang="en-US" sz="2400" b="1" dirty="0">
              <a:latin typeface="Bookman Old Style" panose="02050604050505020204" pitchFamily="18" charset="0"/>
            </a:endParaRPr>
          </a:p>
          <a:p>
            <a:r>
              <a:rPr lang="en-US" sz="2400" b="1" dirty="0">
                <a:latin typeface="Bookman Old Style" panose="02050604050505020204" pitchFamily="18" charset="0"/>
              </a:rPr>
              <a:t>CIVICUS</a:t>
            </a:r>
            <a:r>
              <a:rPr lang="en-US" sz="2400" dirty="0">
                <a:latin typeface="Bookman Old Style" panose="02050604050505020204" pitchFamily="18" charset="0"/>
              </a:rPr>
              <a:t> adopts a rights-based approach to development and governance – </a:t>
            </a:r>
          </a:p>
          <a:p>
            <a:r>
              <a:rPr lang="en-US" sz="2400" dirty="0">
                <a:latin typeface="Bookman Old Style" panose="02050604050505020204" pitchFamily="18" charset="0"/>
              </a:rPr>
              <a:t>it seeks to promote basic human rights (including freedoms of association, information and expression), </a:t>
            </a:r>
          </a:p>
          <a:p>
            <a:r>
              <a:rPr lang="en-US" sz="2400" dirty="0">
                <a:latin typeface="Bookman Old Style" panose="02050604050505020204" pitchFamily="18" charset="0"/>
              </a:rPr>
              <a:t>the right to essential services (such as water and education) and </a:t>
            </a:r>
          </a:p>
        </p:txBody>
      </p:sp>
    </p:spTree>
    <p:extLst>
      <p:ext uri="{BB962C8B-B14F-4D97-AF65-F5344CB8AC3E}">
        <p14:creationId xmlns:p14="http://schemas.microsoft.com/office/powerpoint/2010/main" val="27645318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2A16-284F-40F7-8893-581F7C4BAE9F}"/>
              </a:ext>
            </a:extLst>
          </p:cNvPr>
          <p:cNvSpPr>
            <a:spLocks noGrp="1"/>
          </p:cNvSpPr>
          <p:nvPr>
            <p:ph type="title"/>
          </p:nvPr>
        </p:nvSpPr>
        <p:spPr>
          <a:xfrm>
            <a:off x="628650" y="365126"/>
            <a:ext cx="7886700" cy="602283"/>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095F4E6A-02E2-4DF6-8817-A6F2343F621B}"/>
              </a:ext>
            </a:extLst>
          </p:cNvPr>
          <p:cNvSpPr>
            <a:spLocks noGrp="1"/>
          </p:cNvSpPr>
          <p:nvPr>
            <p:ph idx="1"/>
          </p:nvPr>
        </p:nvSpPr>
        <p:spPr>
          <a:xfrm>
            <a:off x="628650" y="1192696"/>
            <a:ext cx="7886700" cy="4984267"/>
          </a:xfrm>
        </p:spPr>
        <p:txBody>
          <a:bodyPr>
            <a:normAutofit/>
          </a:bodyPr>
          <a:lstStyle/>
          <a:p>
            <a:r>
              <a:rPr lang="en-US" sz="2400" dirty="0">
                <a:latin typeface="Bookman Old Style" panose="02050604050505020204" pitchFamily="18" charset="0"/>
              </a:rPr>
              <a:t>citizens‟ rights, including the right of all women and men to participate in the decisions that affect their lives and the right to expect and to ensure that government acts in the best interests of the people‟. </a:t>
            </a:r>
          </a:p>
          <a:p>
            <a:r>
              <a:rPr lang="en-US" sz="2400" dirty="0">
                <a:latin typeface="Bookman Old Style" panose="02050604050505020204" pitchFamily="18" charset="0"/>
              </a:rPr>
              <a:t>Its participatory governance program places special emphasis on the rights and participation of women, children, disabled people and other traditionally marginalized groups.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757255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64F08-C992-4B77-9CE0-D1680CA2D244}"/>
              </a:ext>
            </a:extLst>
          </p:cNvPr>
          <p:cNvSpPr>
            <a:spLocks noGrp="1"/>
          </p:cNvSpPr>
          <p:nvPr>
            <p:ph type="title"/>
          </p:nvPr>
        </p:nvSpPr>
        <p:spPr>
          <a:xfrm>
            <a:off x="628650" y="365127"/>
            <a:ext cx="7886700" cy="416752"/>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33C44958-6BA0-4CA4-9D21-FBEEB78462D1}"/>
              </a:ext>
            </a:extLst>
          </p:cNvPr>
          <p:cNvSpPr>
            <a:spLocks noGrp="1"/>
          </p:cNvSpPr>
          <p:nvPr>
            <p:ph idx="1"/>
          </p:nvPr>
        </p:nvSpPr>
        <p:spPr>
          <a:xfrm>
            <a:off x="628650" y="967408"/>
            <a:ext cx="7886700" cy="5420139"/>
          </a:xfrm>
        </p:spPr>
        <p:txBody>
          <a:bodyPr>
            <a:normAutofit fontScale="92500"/>
          </a:bodyPr>
          <a:lstStyle/>
          <a:p>
            <a:r>
              <a:rPr lang="en-US" sz="2400" dirty="0">
                <a:latin typeface="Bookman Old Style" panose="02050604050505020204" pitchFamily="18" charset="0"/>
              </a:rPr>
              <a:t>However, the reality is that not all stakeholders have the required power or leverage to influence decisions and hold decision-makers to account.</a:t>
            </a:r>
          </a:p>
          <a:p>
            <a:pPr marL="0" indent="0">
              <a:buNone/>
            </a:pPr>
            <a:r>
              <a:rPr lang="en-US" sz="2400" b="1" i="1" dirty="0">
                <a:latin typeface="Bookman Old Style" panose="02050604050505020204" pitchFamily="18" charset="0"/>
              </a:rPr>
              <a:t>Some definitions of governance </a:t>
            </a:r>
          </a:p>
          <a:p>
            <a:r>
              <a:rPr lang="en-US" sz="2400" b="1" dirty="0">
                <a:latin typeface="Bookman Old Style" panose="02050604050505020204" pitchFamily="18" charset="0"/>
              </a:rPr>
              <a:t>The World Bank</a:t>
            </a:r>
            <a:r>
              <a:rPr lang="en-US" sz="2400" dirty="0">
                <a:latin typeface="Bookman Old Style" panose="02050604050505020204" pitchFamily="18" charset="0"/>
              </a:rPr>
              <a:t>: Governance is … the traditions and institutions by which authority in a country is exercised for the common good. </a:t>
            </a:r>
          </a:p>
          <a:p>
            <a:r>
              <a:rPr lang="en-US" sz="2400" dirty="0">
                <a:latin typeface="Bookman Old Style" panose="02050604050505020204" pitchFamily="18" charset="0"/>
              </a:rPr>
              <a:t>This includes </a:t>
            </a:r>
          </a:p>
          <a:p>
            <a:pPr marL="514350" indent="-514350">
              <a:buFont typeface="+mj-lt"/>
              <a:buAutoNum type="romanLcPeriod"/>
            </a:pPr>
            <a:r>
              <a:rPr lang="en-US" sz="2400" dirty="0">
                <a:latin typeface="Bookman Old Style" panose="02050604050505020204" pitchFamily="18" charset="0"/>
              </a:rPr>
              <a:t>the process by which those in authority are selected, monitored and replaced, </a:t>
            </a:r>
          </a:p>
          <a:p>
            <a:pPr marL="514350" indent="-514350">
              <a:buFont typeface="+mj-lt"/>
              <a:buAutoNum type="romanLcPeriod"/>
            </a:pPr>
            <a:r>
              <a:rPr lang="en-US" sz="2400" dirty="0">
                <a:latin typeface="Bookman Old Style" panose="02050604050505020204" pitchFamily="18" charset="0"/>
              </a:rPr>
              <a:t>the capacity of the government to effectively manage its resources and implement sound policies, and </a:t>
            </a:r>
          </a:p>
          <a:p>
            <a:pPr marL="514350" indent="-514350">
              <a:buFont typeface="+mj-lt"/>
              <a:buAutoNum type="romanLcPeriod"/>
            </a:pPr>
            <a:r>
              <a:rPr lang="en-US" sz="2400" dirty="0">
                <a:latin typeface="Bookman Old Style" panose="02050604050505020204" pitchFamily="18" charset="0"/>
              </a:rPr>
              <a:t>the respect of citizens and the state for the institutions that govern economic and social interactions among them. </a:t>
            </a:r>
          </a:p>
        </p:txBody>
      </p:sp>
    </p:spTree>
    <p:extLst>
      <p:ext uri="{BB962C8B-B14F-4D97-AF65-F5344CB8AC3E}">
        <p14:creationId xmlns:p14="http://schemas.microsoft.com/office/powerpoint/2010/main" val="31330689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722C-2EFB-4F3E-80B1-B5BA26F64CBE}"/>
              </a:ext>
            </a:extLst>
          </p:cNvPr>
          <p:cNvSpPr>
            <a:spLocks noGrp="1"/>
          </p:cNvSpPr>
          <p:nvPr>
            <p:ph type="title"/>
          </p:nvPr>
        </p:nvSpPr>
        <p:spPr>
          <a:xfrm>
            <a:off x="628650" y="365126"/>
            <a:ext cx="7886700" cy="589031"/>
          </a:xfrm>
        </p:spPr>
        <p:txBody>
          <a:bodyPr>
            <a:normAutofit/>
          </a:bodyPr>
          <a:lstStyle/>
          <a:p>
            <a:r>
              <a:rPr lang="en-US" sz="2800" b="1" dirty="0">
                <a:latin typeface="Bookman Old Style" panose="02050604050505020204" pitchFamily="18" charset="0"/>
              </a:rPr>
              <a:t>Decentralization and governance </a:t>
            </a:r>
          </a:p>
        </p:txBody>
      </p:sp>
      <p:sp>
        <p:nvSpPr>
          <p:cNvPr id="3" name="Content Placeholder 2">
            <a:extLst>
              <a:ext uri="{FF2B5EF4-FFF2-40B4-BE49-F238E27FC236}">
                <a16:creationId xmlns:a16="http://schemas.microsoft.com/office/drawing/2014/main" id="{D86411B2-369C-49A9-99C8-47D203213230}"/>
              </a:ext>
            </a:extLst>
          </p:cNvPr>
          <p:cNvSpPr>
            <a:spLocks noGrp="1"/>
          </p:cNvSpPr>
          <p:nvPr>
            <p:ph idx="1"/>
          </p:nvPr>
        </p:nvSpPr>
        <p:spPr>
          <a:xfrm>
            <a:off x="628650" y="1060174"/>
            <a:ext cx="7886700" cy="5261113"/>
          </a:xfrm>
        </p:spPr>
        <p:txBody>
          <a:bodyPr>
            <a:normAutofit/>
          </a:bodyPr>
          <a:lstStyle/>
          <a:p>
            <a:r>
              <a:rPr lang="en-US" sz="2400" dirty="0">
                <a:latin typeface="Bookman Old Style" panose="02050604050505020204" pitchFamily="18" charset="0"/>
              </a:rPr>
              <a:t>Democratic decentralization entails the increasing responsibility of lower level authorities at local levels over resources and bureaucratic tasks, </a:t>
            </a:r>
          </a:p>
          <a:p>
            <a:r>
              <a:rPr lang="en-US" sz="2400" dirty="0">
                <a:latin typeface="Bookman Old Style" panose="02050604050505020204" pitchFamily="18" charset="0"/>
              </a:rPr>
              <a:t>a means to achieving greater efficiency </a:t>
            </a:r>
          </a:p>
          <a:p>
            <a:r>
              <a:rPr lang="en-US" sz="2400" dirty="0">
                <a:latin typeface="Bookman Old Style" panose="02050604050505020204" pitchFamily="18" charset="0"/>
              </a:rPr>
              <a:t>quicker and more relevant to local needs, </a:t>
            </a:r>
          </a:p>
          <a:p>
            <a:r>
              <a:rPr lang="en-US" sz="2400" dirty="0">
                <a:latin typeface="Bookman Old Style" panose="02050604050505020204" pitchFamily="18" charset="0"/>
              </a:rPr>
              <a:t>improving transparency and ownership </a:t>
            </a:r>
          </a:p>
          <a:p>
            <a:r>
              <a:rPr lang="en-US" sz="2400" dirty="0">
                <a:latin typeface="Bookman Old Style" panose="02050604050505020204" pitchFamily="18" charset="0"/>
              </a:rPr>
              <a:t>greater gender equality in decision-making. However, quality of their participation????</a:t>
            </a:r>
          </a:p>
          <a:p>
            <a:pPr>
              <a:buFont typeface="Wingdings" panose="05000000000000000000" pitchFamily="2" charset="2"/>
              <a:buChar char="Ø"/>
            </a:pPr>
            <a:r>
              <a:rPr lang="en-US" sz="2400" dirty="0">
                <a:latin typeface="Bookman Old Style" panose="02050604050505020204" pitchFamily="18" charset="0"/>
              </a:rPr>
              <a:t> but sometimes has the potential to further entrench power inequalities(negative consequence for women)</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42229174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39D2E-DB7C-4314-8901-37EE62D839B6}"/>
              </a:ext>
            </a:extLst>
          </p:cNvPr>
          <p:cNvSpPr>
            <a:spLocks noGrp="1"/>
          </p:cNvSpPr>
          <p:nvPr>
            <p:ph type="title"/>
          </p:nvPr>
        </p:nvSpPr>
        <p:spPr>
          <a:xfrm>
            <a:off x="628650" y="365126"/>
            <a:ext cx="7886700" cy="787813"/>
          </a:xfrm>
        </p:spPr>
        <p:txBody>
          <a:bodyPr>
            <a:normAutofit fontScale="90000"/>
          </a:bodyPr>
          <a:lstStyle/>
          <a:p>
            <a:r>
              <a:rPr lang="en-US" sz="2800" b="1" dirty="0">
                <a:latin typeface="Bookman Old Style" panose="02050604050505020204" pitchFamily="18" charset="0"/>
              </a:rPr>
              <a:t>Social justice and citizen-led governance processes </a:t>
            </a:r>
          </a:p>
        </p:txBody>
      </p:sp>
      <p:sp>
        <p:nvSpPr>
          <p:cNvPr id="3" name="Content Placeholder 2">
            <a:extLst>
              <a:ext uri="{FF2B5EF4-FFF2-40B4-BE49-F238E27FC236}">
                <a16:creationId xmlns:a16="http://schemas.microsoft.com/office/drawing/2014/main" id="{84823A6A-E0A7-4575-BDAE-56DF72DDFC29}"/>
              </a:ext>
            </a:extLst>
          </p:cNvPr>
          <p:cNvSpPr>
            <a:spLocks noGrp="1"/>
          </p:cNvSpPr>
          <p:nvPr>
            <p:ph idx="1"/>
          </p:nvPr>
        </p:nvSpPr>
        <p:spPr>
          <a:xfrm>
            <a:off x="628650" y="1417983"/>
            <a:ext cx="7886700" cy="4758980"/>
          </a:xfrm>
        </p:spPr>
        <p:txBody>
          <a:bodyPr>
            <a:normAutofit/>
          </a:bodyPr>
          <a:lstStyle/>
          <a:p>
            <a:r>
              <a:rPr lang="en-US" sz="2400" dirty="0">
                <a:latin typeface="Bookman Old Style" panose="02050604050505020204" pitchFamily="18" charset="0"/>
              </a:rPr>
              <a:t>greater emphasis on enabling ordinary people at all levels</a:t>
            </a:r>
          </a:p>
          <a:p>
            <a:r>
              <a:rPr lang="en-US" sz="2400" dirty="0">
                <a:latin typeface="Bookman Old Style" panose="02050604050505020204" pitchFamily="18" charset="0"/>
              </a:rPr>
              <a:t>e-governance system</a:t>
            </a:r>
          </a:p>
          <a:p>
            <a:r>
              <a:rPr lang="en-US" sz="2400" dirty="0">
                <a:latin typeface="Bookman Old Style" panose="02050604050505020204" pitchFamily="18" charset="0"/>
              </a:rPr>
              <a:t>CIVICUS use the term “participatory governance”</a:t>
            </a:r>
          </a:p>
          <a:p>
            <a:r>
              <a:rPr lang="en-US" sz="2400" dirty="0">
                <a:latin typeface="Bookman Old Style" panose="02050604050505020204" pitchFamily="18" charset="0"/>
              </a:rPr>
              <a:t>As part of their “watchdog‟ role CSOs are viewed as key actors in implementing and monitoring these participatory processes, as well as mediators </a:t>
            </a:r>
          </a:p>
          <a:p>
            <a:r>
              <a:rPr lang="en-US" sz="2400" dirty="0">
                <a:latin typeface="Bookman Old Style" panose="02050604050505020204" pitchFamily="18" charset="0"/>
              </a:rPr>
              <a:t>Yet whether these participatory processes amplify the voices of </a:t>
            </a:r>
            <a:r>
              <a:rPr lang="en-US" sz="2400" dirty="0">
                <a:solidFill>
                  <a:srgbClr val="FF0000"/>
                </a:solidFill>
                <a:latin typeface="Bookman Old Style" panose="02050604050505020204" pitchFamily="18" charset="0"/>
              </a:rPr>
              <a:t>marginalized</a:t>
            </a:r>
            <a:r>
              <a:rPr lang="en-US" sz="2400" dirty="0">
                <a:latin typeface="Bookman Old Style" panose="02050604050505020204" pitchFamily="18" charset="0"/>
              </a:rPr>
              <a:t> people in reality is debatable. </a:t>
            </a:r>
          </a:p>
        </p:txBody>
      </p:sp>
    </p:spTree>
    <p:extLst>
      <p:ext uri="{BB962C8B-B14F-4D97-AF65-F5344CB8AC3E}">
        <p14:creationId xmlns:p14="http://schemas.microsoft.com/office/powerpoint/2010/main" val="41315543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269B-A719-4412-A2A8-062E54854400}"/>
              </a:ext>
            </a:extLst>
          </p:cNvPr>
          <p:cNvSpPr>
            <a:spLocks noGrp="1"/>
          </p:cNvSpPr>
          <p:nvPr>
            <p:ph type="title"/>
          </p:nvPr>
        </p:nvSpPr>
        <p:spPr/>
        <p:txBody>
          <a:bodyPr>
            <a:normAutofit/>
          </a:bodyPr>
          <a:lstStyle/>
          <a:p>
            <a:r>
              <a:rPr lang="en-US" sz="2800" b="1" dirty="0">
                <a:latin typeface="Bookman Old Style" panose="02050604050505020204" pitchFamily="18" charset="0"/>
              </a:rPr>
              <a:t>Individual assignment</a:t>
            </a:r>
          </a:p>
        </p:txBody>
      </p:sp>
      <p:sp>
        <p:nvSpPr>
          <p:cNvPr id="3" name="Content Placeholder 2">
            <a:extLst>
              <a:ext uri="{FF2B5EF4-FFF2-40B4-BE49-F238E27FC236}">
                <a16:creationId xmlns:a16="http://schemas.microsoft.com/office/drawing/2014/main" id="{BFDDE388-5752-4A6A-AF4E-9350115F7648}"/>
              </a:ext>
            </a:extLst>
          </p:cNvPr>
          <p:cNvSpPr>
            <a:spLocks noGrp="1"/>
          </p:cNvSpPr>
          <p:nvPr>
            <p:ph idx="1"/>
          </p:nvPr>
        </p:nvSpPr>
        <p:spPr/>
        <p:txBody>
          <a:bodyPr/>
          <a:lstStyle/>
          <a:p>
            <a:pPr marL="0" indent="0">
              <a:buNone/>
            </a:pPr>
            <a:r>
              <a:rPr lang="en-US" b="1" dirty="0">
                <a:latin typeface="Bookman Old Style" panose="02050604050505020204" pitchFamily="18" charset="0"/>
              </a:rPr>
              <a:t>Concept Paper:(5%)</a:t>
            </a:r>
          </a:p>
          <a:p>
            <a:r>
              <a:rPr lang="en-US" dirty="0">
                <a:latin typeface="Bookman Old Style" panose="02050604050505020204" pitchFamily="18" charset="0"/>
              </a:rPr>
              <a:t>Write up </a:t>
            </a:r>
            <a:r>
              <a:rPr lang="en-US" dirty="0">
                <a:solidFill>
                  <a:srgbClr val="FF0000"/>
                </a:solidFill>
                <a:latin typeface="Bookman Old Style" panose="02050604050505020204" pitchFamily="18" charset="0"/>
              </a:rPr>
              <a:t>two-page</a:t>
            </a:r>
            <a:r>
              <a:rPr lang="en-US" dirty="0">
                <a:latin typeface="Bookman Old Style" panose="02050604050505020204" pitchFamily="18" charset="0"/>
              </a:rPr>
              <a:t> concept paper on the issues  discussed in chapter 1. </a:t>
            </a:r>
          </a:p>
          <a:p>
            <a:r>
              <a:rPr lang="en-US" dirty="0">
                <a:latin typeface="Bookman Old Style" panose="02050604050505020204" pitchFamily="18" charset="0"/>
              </a:rPr>
              <a:t>submit the assignment within one week.</a:t>
            </a:r>
          </a:p>
        </p:txBody>
      </p:sp>
    </p:spTree>
    <p:extLst>
      <p:ext uri="{BB962C8B-B14F-4D97-AF65-F5344CB8AC3E}">
        <p14:creationId xmlns:p14="http://schemas.microsoft.com/office/powerpoint/2010/main" val="2395633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95640-072A-46C8-89E6-3CA9BA89AD8A}"/>
              </a:ext>
            </a:extLst>
          </p:cNvPr>
          <p:cNvSpPr>
            <a:spLocks noGrp="1"/>
          </p:cNvSpPr>
          <p:nvPr>
            <p:ph type="title"/>
          </p:nvPr>
        </p:nvSpPr>
        <p:spPr>
          <a:xfrm>
            <a:off x="628650" y="365126"/>
            <a:ext cx="7886700" cy="946839"/>
          </a:xfrm>
        </p:spPr>
        <p:txBody>
          <a:bodyPr>
            <a:normAutofit/>
          </a:bodyPr>
          <a:lstStyle/>
          <a:p>
            <a:r>
              <a:rPr lang="en-US" sz="2800" b="1" dirty="0">
                <a:latin typeface="Bookman Old Style" panose="02050604050505020204" pitchFamily="18" charset="0"/>
              </a:rPr>
              <a:t>Chapter two: Governance through a gender lens </a:t>
            </a:r>
          </a:p>
        </p:txBody>
      </p:sp>
      <p:sp>
        <p:nvSpPr>
          <p:cNvPr id="3" name="Content Placeholder 2">
            <a:extLst>
              <a:ext uri="{FF2B5EF4-FFF2-40B4-BE49-F238E27FC236}">
                <a16:creationId xmlns:a16="http://schemas.microsoft.com/office/drawing/2014/main" id="{1ED8B517-4A48-43C1-B3C1-BD6378A2D406}"/>
              </a:ext>
            </a:extLst>
          </p:cNvPr>
          <p:cNvSpPr>
            <a:spLocks noGrp="1"/>
          </p:cNvSpPr>
          <p:nvPr>
            <p:ph idx="1"/>
          </p:nvPr>
        </p:nvSpPr>
        <p:spPr>
          <a:xfrm>
            <a:off x="628650" y="1524000"/>
            <a:ext cx="7886700" cy="4968874"/>
          </a:xfrm>
        </p:spPr>
        <p:txBody>
          <a:bodyPr>
            <a:normAutofit/>
          </a:bodyPr>
          <a:lstStyle/>
          <a:p>
            <a:pPr marL="0" indent="0">
              <a:buNone/>
            </a:pPr>
            <a:r>
              <a:rPr lang="en-US" sz="2400" b="1" dirty="0">
                <a:latin typeface="Bookman Old Style" panose="02050604050505020204" pitchFamily="18" charset="0"/>
              </a:rPr>
              <a:t>Content of the chapter:</a:t>
            </a:r>
          </a:p>
          <a:p>
            <a:r>
              <a:rPr lang="en-US" sz="2400" dirty="0">
                <a:latin typeface="Bookman Old Style" panose="02050604050505020204" pitchFamily="18" charset="0"/>
              </a:rPr>
              <a:t>Roots of gender imbalance in governance</a:t>
            </a:r>
          </a:p>
          <a:p>
            <a:r>
              <a:rPr lang="en-US" sz="2400" dirty="0">
                <a:latin typeface="Bookman Old Style" panose="02050604050505020204" pitchFamily="18" charset="0"/>
              </a:rPr>
              <a:t>Social roots of gender inequality in governance</a:t>
            </a:r>
          </a:p>
          <a:p>
            <a:r>
              <a:rPr lang="en-US" sz="2400" dirty="0">
                <a:latin typeface="Bookman Old Style" panose="02050604050505020204" pitchFamily="18" charset="0"/>
              </a:rPr>
              <a:t>Why does governance need to be gender sensitive?</a:t>
            </a:r>
          </a:p>
          <a:p>
            <a:r>
              <a:rPr lang="en-US" sz="2400" dirty="0">
                <a:latin typeface="Bookman Old Style" panose="02050604050505020204" pitchFamily="18" charset="0"/>
              </a:rPr>
              <a:t>What is gender sensitive governance?</a:t>
            </a:r>
          </a:p>
          <a:p>
            <a:r>
              <a:rPr lang="en-US" sz="2400" dirty="0">
                <a:latin typeface="Bookman Old Style" panose="02050604050505020204" pitchFamily="18" charset="0"/>
              </a:rPr>
              <a:t>Practical approaches to gender sensitive governance</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0414898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0FE86-A756-4D66-BB66-5D0750496D7A}"/>
              </a:ext>
            </a:extLst>
          </p:cNvPr>
          <p:cNvSpPr>
            <a:spLocks noGrp="1"/>
          </p:cNvSpPr>
          <p:nvPr>
            <p:ph type="title"/>
          </p:nvPr>
        </p:nvSpPr>
        <p:spPr/>
        <p:txBody>
          <a:bodyPr>
            <a:normAutofit/>
          </a:bodyPr>
          <a:lstStyle/>
          <a:p>
            <a:r>
              <a:rPr lang="en-US" sz="2800" b="1" dirty="0">
                <a:latin typeface="Bookman Old Style" panose="02050604050505020204" pitchFamily="18" charset="0"/>
              </a:rPr>
              <a:t>Brainstorming </a:t>
            </a:r>
          </a:p>
        </p:txBody>
      </p:sp>
      <p:sp>
        <p:nvSpPr>
          <p:cNvPr id="3" name="Content Placeholder 2">
            <a:extLst>
              <a:ext uri="{FF2B5EF4-FFF2-40B4-BE49-F238E27FC236}">
                <a16:creationId xmlns:a16="http://schemas.microsoft.com/office/drawing/2014/main" id="{1A301D1C-34EC-44B9-BB56-1B68C0EBFA33}"/>
              </a:ext>
            </a:extLst>
          </p:cNvPr>
          <p:cNvSpPr>
            <a:spLocks noGrp="1"/>
          </p:cNvSpPr>
          <p:nvPr>
            <p:ph idx="1"/>
          </p:nvPr>
        </p:nvSpPr>
        <p:spPr/>
        <p:txBody>
          <a:bodyPr>
            <a:normAutofit/>
          </a:bodyPr>
          <a:lstStyle/>
          <a:p>
            <a:r>
              <a:rPr lang="en-US" dirty="0">
                <a:latin typeface="Bookman Old Style" panose="02050604050505020204" pitchFamily="18" charset="0"/>
              </a:rPr>
              <a:t>Why is it crucial to analyze governance institutions and processes from a gender perspective? </a:t>
            </a:r>
          </a:p>
          <a:p>
            <a:r>
              <a:rPr lang="en-US" dirty="0">
                <a:latin typeface="Bookman Old Style" panose="02050604050505020204" pitchFamily="18" charset="0"/>
              </a:rPr>
              <a:t>Discuss some government failure in governance through its process to made gender sensitive governance.</a:t>
            </a:r>
          </a:p>
        </p:txBody>
      </p:sp>
    </p:spTree>
    <p:extLst>
      <p:ext uri="{BB962C8B-B14F-4D97-AF65-F5344CB8AC3E}">
        <p14:creationId xmlns:p14="http://schemas.microsoft.com/office/powerpoint/2010/main" val="19535050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BAC0-5499-4C3D-A384-5FF1E137DA6E}"/>
              </a:ext>
            </a:extLst>
          </p:cNvPr>
          <p:cNvSpPr>
            <a:spLocks noGrp="1"/>
          </p:cNvSpPr>
          <p:nvPr>
            <p:ph type="title"/>
          </p:nvPr>
        </p:nvSpPr>
        <p:spPr/>
        <p:txBody>
          <a:bodyPr>
            <a:noAutofit/>
          </a:bodyPr>
          <a:lstStyle/>
          <a:p>
            <a:r>
              <a:rPr lang="en-US" sz="2800" b="1" dirty="0">
                <a:latin typeface="Bookman Old Style" panose="02050604050505020204" pitchFamily="18" charset="0"/>
              </a:rPr>
              <a:t>gender-sensitivity in current governance institutions and processes</a:t>
            </a:r>
          </a:p>
        </p:txBody>
      </p:sp>
      <p:sp>
        <p:nvSpPr>
          <p:cNvPr id="3" name="Content Placeholder 2">
            <a:extLst>
              <a:ext uri="{FF2B5EF4-FFF2-40B4-BE49-F238E27FC236}">
                <a16:creationId xmlns:a16="http://schemas.microsoft.com/office/drawing/2014/main" id="{39B90FEA-4690-4755-8AF5-BB1D3885AE0F}"/>
              </a:ext>
            </a:extLst>
          </p:cNvPr>
          <p:cNvSpPr>
            <a:spLocks noGrp="1"/>
          </p:cNvSpPr>
          <p:nvPr>
            <p:ph idx="1"/>
          </p:nvPr>
        </p:nvSpPr>
        <p:spPr/>
        <p:txBody>
          <a:bodyPr>
            <a:normAutofit/>
          </a:bodyPr>
          <a:lstStyle/>
          <a:p>
            <a:r>
              <a:rPr lang="en-US" sz="2400" dirty="0">
                <a:latin typeface="Bookman Old Style" panose="02050604050505020204" pitchFamily="18" charset="0"/>
              </a:rPr>
              <a:t>despite governance reforms, there has been a fundamental failure to challenge </a:t>
            </a:r>
            <a:r>
              <a:rPr lang="en-US" sz="2400" dirty="0">
                <a:solidFill>
                  <a:srgbClr val="FF0000"/>
                </a:solidFill>
                <a:latin typeface="Bookman Old Style" panose="02050604050505020204" pitchFamily="18" charset="0"/>
              </a:rPr>
              <a:t>entrenched unequal gendered power relations </a:t>
            </a:r>
            <a:r>
              <a:rPr lang="en-US" sz="2400" dirty="0">
                <a:latin typeface="Bookman Old Style" panose="02050604050505020204" pitchFamily="18" charset="0"/>
              </a:rPr>
              <a:t>and other forms of </a:t>
            </a:r>
            <a:r>
              <a:rPr lang="en-US" sz="2400" dirty="0">
                <a:solidFill>
                  <a:srgbClr val="FF0000"/>
                </a:solidFill>
                <a:latin typeface="Bookman Old Style" panose="02050604050505020204" pitchFamily="18" charset="0"/>
              </a:rPr>
              <a:t>exclusion</a:t>
            </a:r>
            <a:r>
              <a:rPr lang="en-US" sz="2400" dirty="0">
                <a:latin typeface="Bookman Old Style" panose="02050604050505020204" pitchFamily="18" charset="0"/>
              </a:rPr>
              <a:t> that have been inbuilt in governing processes and institutions. </a:t>
            </a:r>
          </a:p>
          <a:p>
            <a:r>
              <a:rPr lang="en-US" sz="2400" dirty="0">
                <a:latin typeface="Bookman Old Style" panose="02050604050505020204" pitchFamily="18" charset="0"/>
              </a:rPr>
              <a:t>There are different indicators for this. some indicators/markers include: </a:t>
            </a:r>
          </a:p>
        </p:txBody>
      </p:sp>
    </p:spTree>
    <p:extLst>
      <p:ext uri="{BB962C8B-B14F-4D97-AF65-F5344CB8AC3E}">
        <p14:creationId xmlns:p14="http://schemas.microsoft.com/office/powerpoint/2010/main" val="19022677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68586-D9F3-4AF9-9FFC-8B8F83FBD260}"/>
              </a:ext>
            </a:extLst>
          </p:cNvPr>
          <p:cNvSpPr>
            <a:spLocks noGrp="1"/>
          </p:cNvSpPr>
          <p:nvPr>
            <p:ph type="title"/>
          </p:nvPr>
        </p:nvSpPr>
        <p:spPr>
          <a:xfrm>
            <a:off x="628650" y="365126"/>
            <a:ext cx="7886700" cy="893831"/>
          </a:xfrm>
        </p:spPr>
        <p:txBody>
          <a:bodyPr>
            <a:normAutofit/>
          </a:bodyPr>
          <a:lstStyle/>
          <a:p>
            <a:r>
              <a:rPr lang="en-US" sz="2800" dirty="0">
                <a:latin typeface="Bookman Old Style" panose="02050604050505020204" pitchFamily="18" charset="0"/>
              </a:rPr>
              <a:t>1. Gender imbalance in decision-making </a:t>
            </a:r>
          </a:p>
        </p:txBody>
      </p:sp>
      <p:sp>
        <p:nvSpPr>
          <p:cNvPr id="3" name="Content Placeholder 2">
            <a:extLst>
              <a:ext uri="{FF2B5EF4-FFF2-40B4-BE49-F238E27FC236}">
                <a16:creationId xmlns:a16="http://schemas.microsoft.com/office/drawing/2014/main" id="{EA16E5BC-6863-4771-9860-C7FF057824E3}"/>
              </a:ext>
            </a:extLst>
          </p:cNvPr>
          <p:cNvSpPr>
            <a:spLocks noGrp="1"/>
          </p:cNvSpPr>
          <p:nvPr>
            <p:ph idx="1"/>
          </p:nvPr>
        </p:nvSpPr>
        <p:spPr>
          <a:xfrm>
            <a:off x="628650" y="1258957"/>
            <a:ext cx="7886700" cy="4918006"/>
          </a:xfrm>
        </p:spPr>
        <p:txBody>
          <a:bodyPr>
            <a:normAutofit/>
          </a:bodyPr>
          <a:lstStyle/>
          <a:p>
            <a:r>
              <a:rPr lang="en-US" sz="2400" dirty="0">
                <a:latin typeface="Bookman Old Style" panose="02050604050505020204" pitchFamily="18" charset="0"/>
              </a:rPr>
              <a:t>Even though electoral quota systems and </a:t>
            </a:r>
          </a:p>
          <a:p>
            <a:r>
              <a:rPr lang="en-US" sz="2400" dirty="0">
                <a:latin typeface="Bookman Old Style" panose="02050604050505020204" pitchFamily="18" charset="0"/>
              </a:rPr>
              <a:t>the establishment of women’s ministries have resulted in some progress </a:t>
            </a:r>
          </a:p>
          <a:p>
            <a:r>
              <a:rPr lang="en-US" sz="2400" dirty="0">
                <a:latin typeface="Bookman Old Style" panose="02050604050505020204" pitchFamily="18" charset="0"/>
              </a:rPr>
              <a:t>However, there are </a:t>
            </a:r>
            <a:r>
              <a:rPr lang="en-US" sz="2400" dirty="0">
                <a:solidFill>
                  <a:srgbClr val="FF0000"/>
                </a:solidFill>
                <a:latin typeface="Bookman Old Style" panose="02050604050505020204" pitchFamily="18" charset="0"/>
              </a:rPr>
              <a:t>still far fewer women than men in decision-making positions</a:t>
            </a:r>
            <a:r>
              <a:rPr lang="en-US" sz="2400" dirty="0">
                <a:latin typeface="Bookman Old Style" panose="02050604050505020204" pitchFamily="18" charset="0"/>
              </a:rPr>
              <a:t> at global, national and local levels of governance – including the micro-levels of the community and household. </a:t>
            </a:r>
          </a:p>
        </p:txBody>
      </p:sp>
    </p:spTree>
    <p:extLst>
      <p:ext uri="{BB962C8B-B14F-4D97-AF65-F5344CB8AC3E}">
        <p14:creationId xmlns:p14="http://schemas.microsoft.com/office/powerpoint/2010/main" val="33137862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D8BA0-B627-4D47-BD4C-EFC7420F259C}"/>
              </a:ext>
            </a:extLst>
          </p:cNvPr>
          <p:cNvSpPr>
            <a:spLocks noGrp="1"/>
          </p:cNvSpPr>
          <p:nvPr>
            <p:ph type="title"/>
          </p:nvPr>
        </p:nvSpPr>
        <p:spPr>
          <a:xfrm>
            <a:off x="628650" y="365126"/>
            <a:ext cx="7886700" cy="893831"/>
          </a:xfrm>
        </p:spPr>
        <p:txBody>
          <a:bodyPr>
            <a:noAutofit/>
          </a:bodyPr>
          <a:lstStyle/>
          <a:p>
            <a:r>
              <a:rPr lang="en-US" sz="2800" dirty="0">
                <a:latin typeface="Bookman Old Style" panose="02050604050505020204" pitchFamily="18" charset="0"/>
              </a:rPr>
              <a:t>2. Women are not treated equally in governance institutions and processes </a:t>
            </a:r>
          </a:p>
        </p:txBody>
      </p:sp>
      <p:sp>
        <p:nvSpPr>
          <p:cNvPr id="3" name="Content Placeholder 2">
            <a:extLst>
              <a:ext uri="{FF2B5EF4-FFF2-40B4-BE49-F238E27FC236}">
                <a16:creationId xmlns:a16="http://schemas.microsoft.com/office/drawing/2014/main" id="{6D95B4A6-AEBC-4157-A1CF-E658F1984D33}"/>
              </a:ext>
            </a:extLst>
          </p:cNvPr>
          <p:cNvSpPr>
            <a:spLocks noGrp="1"/>
          </p:cNvSpPr>
          <p:nvPr>
            <p:ph idx="1"/>
          </p:nvPr>
        </p:nvSpPr>
        <p:spPr>
          <a:xfrm>
            <a:off x="628650" y="1364974"/>
            <a:ext cx="7886700" cy="4811989"/>
          </a:xfrm>
        </p:spPr>
        <p:txBody>
          <a:bodyPr/>
          <a:lstStyle/>
          <a:p>
            <a:r>
              <a:rPr lang="en-US" dirty="0">
                <a:latin typeface="Bookman Old Style" panose="02050604050505020204" pitchFamily="18" charset="0"/>
              </a:rPr>
              <a:t>Even when women are actively involved in governance, their struggle for equal treatment and recognition is not over. </a:t>
            </a:r>
          </a:p>
          <a:p>
            <a:r>
              <a:rPr lang="en-US" dirty="0">
                <a:latin typeface="Bookman Old Style" panose="02050604050505020204" pitchFamily="18" charset="0"/>
              </a:rPr>
              <a:t>confined to ‘</a:t>
            </a:r>
            <a:r>
              <a:rPr lang="en-US" b="1" dirty="0">
                <a:latin typeface="Bookman Old Style" panose="02050604050505020204" pitchFamily="18" charset="0"/>
              </a:rPr>
              <a:t>soft</a:t>
            </a:r>
            <a:r>
              <a:rPr lang="en-US" dirty="0">
                <a:latin typeface="Bookman Old Style" panose="02050604050505020204" pitchFamily="18" charset="0"/>
              </a:rPr>
              <a:t> </a:t>
            </a:r>
            <a:r>
              <a:rPr lang="en-US" b="1" dirty="0">
                <a:latin typeface="Bookman Old Style" panose="02050604050505020204" pitchFamily="18" charset="0"/>
              </a:rPr>
              <a:t>policy</a:t>
            </a:r>
            <a:r>
              <a:rPr lang="en-US" dirty="0">
                <a:latin typeface="Bookman Old Style" panose="02050604050505020204" pitchFamily="18" charset="0"/>
              </a:rPr>
              <a:t>’ areas such as health and education. </a:t>
            </a:r>
          </a:p>
        </p:txBody>
      </p:sp>
    </p:spTree>
    <p:extLst>
      <p:ext uri="{BB962C8B-B14F-4D97-AF65-F5344CB8AC3E}">
        <p14:creationId xmlns:p14="http://schemas.microsoft.com/office/powerpoint/2010/main" val="11475177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ECE6E-A7A6-452E-988F-A8374F19E1B3}"/>
              </a:ext>
            </a:extLst>
          </p:cNvPr>
          <p:cNvSpPr>
            <a:spLocks noGrp="1"/>
          </p:cNvSpPr>
          <p:nvPr>
            <p:ph type="title"/>
          </p:nvPr>
        </p:nvSpPr>
        <p:spPr>
          <a:xfrm>
            <a:off x="628650" y="365126"/>
            <a:ext cx="7886700" cy="907083"/>
          </a:xfrm>
        </p:spPr>
        <p:txBody>
          <a:bodyPr>
            <a:noAutofit/>
          </a:bodyPr>
          <a:lstStyle/>
          <a:p>
            <a:r>
              <a:rPr lang="en-US" sz="2800" dirty="0">
                <a:latin typeface="Bookman Old Style" panose="02050604050505020204" pitchFamily="18" charset="0"/>
              </a:rPr>
              <a:t>3. Governance institutions fail to take women’s ‘</a:t>
            </a:r>
            <a:r>
              <a:rPr lang="en-US" sz="2800" dirty="0">
                <a:solidFill>
                  <a:srgbClr val="FF0000"/>
                </a:solidFill>
                <a:latin typeface="Bookman Old Style" panose="02050604050505020204" pitchFamily="18" charset="0"/>
              </a:rPr>
              <a:t>double</a:t>
            </a:r>
            <a:r>
              <a:rPr lang="en-US" sz="2800" dirty="0">
                <a:latin typeface="Bookman Old Style" panose="02050604050505020204" pitchFamily="18" charset="0"/>
              </a:rPr>
              <a:t> </a:t>
            </a:r>
            <a:r>
              <a:rPr lang="en-US" sz="2800" dirty="0">
                <a:solidFill>
                  <a:srgbClr val="FF0000"/>
                </a:solidFill>
                <a:latin typeface="Bookman Old Style" panose="02050604050505020204" pitchFamily="18" charset="0"/>
              </a:rPr>
              <a:t>burden</a:t>
            </a:r>
            <a:r>
              <a:rPr lang="en-US" sz="2800" dirty="0">
                <a:latin typeface="Bookman Old Style" panose="02050604050505020204" pitchFamily="18" charset="0"/>
              </a:rPr>
              <a:t>’ into account </a:t>
            </a:r>
          </a:p>
        </p:txBody>
      </p:sp>
      <p:sp>
        <p:nvSpPr>
          <p:cNvPr id="3" name="Content Placeholder 2">
            <a:extLst>
              <a:ext uri="{FF2B5EF4-FFF2-40B4-BE49-F238E27FC236}">
                <a16:creationId xmlns:a16="http://schemas.microsoft.com/office/drawing/2014/main" id="{8CF02374-1068-4112-9813-FB0B58481AB1}"/>
              </a:ext>
            </a:extLst>
          </p:cNvPr>
          <p:cNvSpPr>
            <a:spLocks noGrp="1"/>
          </p:cNvSpPr>
          <p:nvPr>
            <p:ph idx="1"/>
          </p:nvPr>
        </p:nvSpPr>
        <p:spPr>
          <a:xfrm>
            <a:off x="628650" y="1364974"/>
            <a:ext cx="7886700" cy="4811989"/>
          </a:xfrm>
        </p:spPr>
        <p:txBody>
          <a:bodyPr/>
          <a:lstStyle/>
          <a:p>
            <a:endParaRPr lang="en-US" dirty="0">
              <a:latin typeface="Bookman Old Style" panose="02050604050505020204" pitchFamily="18" charset="0"/>
            </a:endParaRPr>
          </a:p>
          <a:p>
            <a:r>
              <a:rPr lang="en-US" dirty="0">
                <a:latin typeface="Bookman Old Style" panose="02050604050505020204" pitchFamily="18" charset="0"/>
              </a:rPr>
              <a:t>Inflexible working condition</a:t>
            </a:r>
          </a:p>
          <a:p>
            <a:r>
              <a:rPr lang="en-US" dirty="0">
                <a:latin typeface="Bookman Old Style" panose="02050604050505020204" pitchFamily="18" charset="0"/>
              </a:rPr>
              <a:t>additional caring responsibilities </a:t>
            </a:r>
          </a:p>
        </p:txBody>
      </p:sp>
    </p:spTree>
    <p:extLst>
      <p:ext uri="{BB962C8B-B14F-4D97-AF65-F5344CB8AC3E}">
        <p14:creationId xmlns:p14="http://schemas.microsoft.com/office/powerpoint/2010/main" val="732721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271C4-41EB-4870-87F3-7D7A5B4B77E6}"/>
              </a:ext>
            </a:extLst>
          </p:cNvPr>
          <p:cNvSpPr>
            <a:spLocks noGrp="1"/>
          </p:cNvSpPr>
          <p:nvPr>
            <p:ph type="title"/>
          </p:nvPr>
        </p:nvSpPr>
        <p:spPr/>
        <p:txBody>
          <a:bodyPr>
            <a:noAutofit/>
          </a:bodyPr>
          <a:lstStyle/>
          <a:p>
            <a:r>
              <a:rPr lang="en-US" sz="2400" dirty="0">
                <a:latin typeface="Bookman Old Style" panose="02050604050505020204" pitchFamily="18" charset="0"/>
              </a:rPr>
              <a:t>4. Governance policies </a:t>
            </a:r>
            <a:r>
              <a:rPr lang="en-US" sz="2400" dirty="0">
                <a:solidFill>
                  <a:srgbClr val="FF0000"/>
                </a:solidFill>
                <a:latin typeface="Bookman Old Style" panose="02050604050505020204" pitchFamily="18" charset="0"/>
              </a:rPr>
              <a:t>fail to challenge gender inequalities </a:t>
            </a:r>
            <a:r>
              <a:rPr lang="en-US" sz="2400" dirty="0">
                <a:latin typeface="Bookman Old Style" panose="02050604050505020204" pitchFamily="18" charset="0"/>
              </a:rPr>
              <a:t>and to take the </a:t>
            </a:r>
            <a:r>
              <a:rPr lang="en-US" sz="2400" dirty="0">
                <a:solidFill>
                  <a:srgbClr val="FF0000"/>
                </a:solidFill>
                <a:latin typeface="Bookman Old Style" panose="02050604050505020204" pitchFamily="18" charset="0"/>
              </a:rPr>
              <a:t>different needs</a:t>
            </a:r>
            <a:r>
              <a:rPr lang="en-US" sz="2400" dirty="0">
                <a:latin typeface="Bookman Old Style" panose="02050604050505020204" pitchFamily="18" charset="0"/>
              </a:rPr>
              <a:t> of men and women into account </a:t>
            </a:r>
          </a:p>
        </p:txBody>
      </p:sp>
      <p:sp>
        <p:nvSpPr>
          <p:cNvPr id="3" name="Content Placeholder 2">
            <a:extLst>
              <a:ext uri="{FF2B5EF4-FFF2-40B4-BE49-F238E27FC236}">
                <a16:creationId xmlns:a16="http://schemas.microsoft.com/office/drawing/2014/main" id="{5B02AC93-9993-4DC1-A5B9-8E8F84706473}"/>
              </a:ext>
            </a:extLst>
          </p:cNvPr>
          <p:cNvSpPr>
            <a:spLocks noGrp="1"/>
          </p:cNvSpPr>
          <p:nvPr>
            <p:ph idx="1"/>
          </p:nvPr>
        </p:nvSpPr>
        <p:spPr/>
        <p:txBody>
          <a:bodyPr>
            <a:normAutofit/>
          </a:bodyPr>
          <a:lstStyle/>
          <a:p>
            <a:r>
              <a:rPr lang="en-US" sz="2400" dirty="0">
                <a:latin typeface="Bookman Old Style" panose="02050604050505020204" pitchFamily="18" charset="0"/>
              </a:rPr>
              <a:t>As a result of these inequalities in decision-making, governance policies often remain blind to the different needs of men and women.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 trade policy led by the WTO has effect on women and other marginalized groups</a:t>
            </a:r>
          </a:p>
          <a:p>
            <a:pPr marL="0" indent="0">
              <a:buNone/>
            </a:pPr>
            <a:r>
              <a:rPr lang="en-US" sz="2400" dirty="0">
                <a:latin typeface="Bookman Old Style" panose="02050604050505020204" pitchFamily="18" charset="0"/>
              </a:rPr>
              <a:t>   - At the local level, services such as the provision of health, water and education often still fail to meet the needs of women and men.  </a:t>
            </a:r>
          </a:p>
          <a:p>
            <a:pPr marL="0" indent="0">
              <a:buNone/>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773954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3E099-57E9-47F1-B031-80430A00E9E0}"/>
              </a:ext>
            </a:extLst>
          </p:cNvPr>
          <p:cNvSpPr>
            <a:spLocks noGrp="1"/>
          </p:cNvSpPr>
          <p:nvPr>
            <p:ph type="title"/>
          </p:nvPr>
        </p:nvSpPr>
        <p:spPr>
          <a:xfrm>
            <a:off x="628650" y="365127"/>
            <a:ext cx="7886700" cy="549274"/>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81A5FC1F-8841-4452-9498-A5ECD35A3ACB}"/>
              </a:ext>
            </a:extLst>
          </p:cNvPr>
          <p:cNvSpPr>
            <a:spLocks noGrp="1"/>
          </p:cNvSpPr>
          <p:nvPr>
            <p:ph idx="1"/>
          </p:nvPr>
        </p:nvSpPr>
        <p:spPr>
          <a:xfrm>
            <a:off x="628650" y="1060174"/>
            <a:ext cx="7886700" cy="5116789"/>
          </a:xfrm>
        </p:spPr>
        <p:txBody>
          <a:bodyPr>
            <a:normAutofit/>
          </a:bodyPr>
          <a:lstStyle/>
          <a:p>
            <a:r>
              <a:rPr lang="en-US" sz="2400" b="1" dirty="0">
                <a:latin typeface="Bookman Old Style" panose="02050604050505020204" pitchFamily="18" charset="0"/>
              </a:rPr>
              <a:t>The Asian Development Bank</a:t>
            </a:r>
            <a:r>
              <a:rPr lang="en-US" sz="2400" dirty="0">
                <a:latin typeface="Bookman Old Style" panose="02050604050505020204" pitchFamily="18" charset="0"/>
              </a:rPr>
              <a:t>: Governance is the manner in which power is exercised in the management of a country’s </a:t>
            </a:r>
            <a:r>
              <a:rPr lang="en-US" sz="2400" dirty="0">
                <a:solidFill>
                  <a:srgbClr val="FF0000"/>
                </a:solidFill>
                <a:latin typeface="Bookman Old Style" panose="02050604050505020204" pitchFamily="18" charset="0"/>
              </a:rPr>
              <a:t>social</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economic</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resources</a:t>
            </a:r>
            <a:r>
              <a:rPr lang="en-US" sz="2400" dirty="0">
                <a:latin typeface="Bookman Old Style" panose="02050604050505020204" pitchFamily="18" charset="0"/>
              </a:rPr>
              <a:t> for development. Government means the way those </a:t>
            </a:r>
            <a:r>
              <a:rPr lang="en-US" sz="2400" dirty="0">
                <a:solidFill>
                  <a:srgbClr val="00B0F0"/>
                </a:solidFill>
                <a:latin typeface="Bookman Old Style" panose="02050604050505020204" pitchFamily="18" charset="0"/>
              </a:rPr>
              <a:t>with power </a:t>
            </a:r>
            <a:r>
              <a:rPr lang="en-US" sz="2400" dirty="0">
                <a:latin typeface="Bookman Old Style" panose="02050604050505020204" pitchFamily="18" charset="0"/>
              </a:rPr>
              <a:t>use </a:t>
            </a:r>
            <a:r>
              <a:rPr lang="en-US" sz="2400" dirty="0">
                <a:solidFill>
                  <a:srgbClr val="00B0F0"/>
                </a:solidFill>
                <a:latin typeface="Bookman Old Style" panose="02050604050505020204" pitchFamily="18" charset="0"/>
              </a:rPr>
              <a:t>power</a:t>
            </a:r>
            <a:r>
              <a:rPr lang="en-US" sz="2400" dirty="0">
                <a:latin typeface="Bookman Old Style" panose="02050604050505020204" pitchFamily="18" charset="0"/>
              </a:rPr>
              <a:t>…‟ </a:t>
            </a:r>
          </a:p>
          <a:p>
            <a:r>
              <a:rPr lang="en-US" sz="2400" b="1" dirty="0">
                <a:latin typeface="Bookman Old Style" panose="02050604050505020204" pitchFamily="18" charset="0"/>
              </a:rPr>
              <a:t>UNDP</a:t>
            </a:r>
            <a:r>
              <a:rPr lang="en-US" sz="2400" dirty="0">
                <a:latin typeface="Bookman Old Style" panose="02050604050505020204" pitchFamily="18" charset="0"/>
              </a:rPr>
              <a:t>: Governance is the exercise of </a:t>
            </a:r>
            <a:r>
              <a:rPr lang="en-US" sz="2400" dirty="0">
                <a:solidFill>
                  <a:srgbClr val="FF0000"/>
                </a:solidFill>
                <a:latin typeface="Bookman Old Style" panose="02050604050505020204" pitchFamily="18" charset="0"/>
              </a:rPr>
              <a:t>political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economic</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administrative</a:t>
            </a:r>
            <a:r>
              <a:rPr lang="en-US" sz="2400" dirty="0">
                <a:latin typeface="Bookman Old Style" panose="02050604050505020204" pitchFamily="18" charset="0"/>
              </a:rPr>
              <a:t> authority in the management of a country’s affairs at all levels. </a:t>
            </a:r>
          </a:p>
          <a:p>
            <a:r>
              <a:rPr lang="en-US" sz="2400" dirty="0">
                <a:latin typeface="Bookman Old Style" panose="02050604050505020204" pitchFamily="18" charset="0"/>
              </a:rPr>
              <a:t>So, governance comprises the complex mechanisms, processes and institutions through which citizens and groups articulate their </a:t>
            </a:r>
            <a:r>
              <a:rPr lang="en-US" sz="2400" dirty="0">
                <a:solidFill>
                  <a:srgbClr val="FF0000"/>
                </a:solidFill>
                <a:latin typeface="Bookman Old Style" panose="02050604050505020204" pitchFamily="18" charset="0"/>
              </a:rPr>
              <a:t>interests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mediate</a:t>
            </a:r>
            <a:r>
              <a:rPr lang="en-US" sz="2400" dirty="0">
                <a:latin typeface="Bookman Old Style" panose="02050604050505020204" pitchFamily="18" charset="0"/>
              </a:rPr>
              <a:t> their </a:t>
            </a:r>
            <a:r>
              <a:rPr lang="en-US" sz="2400" dirty="0">
                <a:solidFill>
                  <a:srgbClr val="FF0000"/>
                </a:solidFill>
                <a:latin typeface="Bookman Old Style" panose="02050604050505020204" pitchFamily="18" charset="0"/>
              </a:rPr>
              <a:t>differences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exercise</a:t>
            </a:r>
            <a:r>
              <a:rPr lang="en-US" sz="2400" dirty="0">
                <a:latin typeface="Bookman Old Style" panose="02050604050505020204" pitchFamily="18" charset="0"/>
              </a:rPr>
              <a:t> their </a:t>
            </a:r>
            <a:r>
              <a:rPr lang="en-US" sz="2400" dirty="0">
                <a:solidFill>
                  <a:srgbClr val="FF0000"/>
                </a:solidFill>
                <a:latin typeface="Bookman Old Style" panose="02050604050505020204" pitchFamily="18" charset="0"/>
              </a:rPr>
              <a:t>legal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rights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obligations</a:t>
            </a:r>
            <a:r>
              <a:rPr lang="en-US" sz="2400" dirty="0">
                <a:latin typeface="Bookman Old Style" panose="02050604050505020204" pitchFamily="18" charset="0"/>
              </a:rPr>
              <a:t>. </a:t>
            </a:r>
          </a:p>
        </p:txBody>
      </p:sp>
    </p:spTree>
    <p:extLst>
      <p:ext uri="{BB962C8B-B14F-4D97-AF65-F5344CB8AC3E}">
        <p14:creationId xmlns:p14="http://schemas.microsoft.com/office/powerpoint/2010/main" val="18539506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ED6CC-B0B6-4521-8FC5-EA2507FAB2CF}"/>
              </a:ext>
            </a:extLst>
          </p:cNvPr>
          <p:cNvSpPr>
            <a:spLocks noGrp="1"/>
          </p:cNvSpPr>
          <p:nvPr>
            <p:ph type="title"/>
          </p:nvPr>
        </p:nvSpPr>
        <p:spPr>
          <a:xfrm>
            <a:off x="628650" y="365127"/>
            <a:ext cx="7886700" cy="827570"/>
          </a:xfrm>
        </p:spPr>
        <p:txBody>
          <a:bodyPr>
            <a:noAutofit/>
          </a:bodyPr>
          <a:lstStyle/>
          <a:p>
            <a:r>
              <a:rPr lang="en-US" sz="2800" dirty="0">
                <a:latin typeface="Bookman Old Style" panose="02050604050505020204" pitchFamily="18" charset="0"/>
              </a:rPr>
              <a:t>5. Poor institutional accountability on gender equality and women’s rights </a:t>
            </a:r>
          </a:p>
        </p:txBody>
      </p:sp>
      <p:sp>
        <p:nvSpPr>
          <p:cNvPr id="3" name="Content Placeholder 2">
            <a:extLst>
              <a:ext uri="{FF2B5EF4-FFF2-40B4-BE49-F238E27FC236}">
                <a16:creationId xmlns:a16="http://schemas.microsoft.com/office/drawing/2014/main" id="{81A1988A-98F3-44B8-A886-B889A2B30DA8}"/>
              </a:ext>
            </a:extLst>
          </p:cNvPr>
          <p:cNvSpPr>
            <a:spLocks noGrp="1"/>
          </p:cNvSpPr>
          <p:nvPr>
            <p:ph idx="1"/>
          </p:nvPr>
        </p:nvSpPr>
        <p:spPr>
          <a:xfrm>
            <a:off x="628650" y="1444487"/>
            <a:ext cx="7886700" cy="4732476"/>
          </a:xfrm>
        </p:spPr>
        <p:txBody>
          <a:bodyPr>
            <a:normAutofit/>
          </a:bodyPr>
          <a:lstStyle/>
          <a:p>
            <a:r>
              <a:rPr lang="en-US" sz="2400" dirty="0">
                <a:latin typeface="Bookman Old Style" panose="02050604050505020204" pitchFamily="18" charset="0"/>
              </a:rPr>
              <a:t>Lack of institutions commit to gender equality in their policies and practices including internationally ratified agreements like; CEDAW</a:t>
            </a:r>
          </a:p>
          <a:p>
            <a:r>
              <a:rPr lang="en-US" sz="2400" dirty="0">
                <a:solidFill>
                  <a:srgbClr val="FF0000"/>
                </a:solidFill>
                <a:latin typeface="Bookman Old Style" panose="02050604050505020204" pitchFamily="18" charset="0"/>
              </a:rPr>
              <a:t>There are many reasons for this, including:-</a:t>
            </a:r>
          </a:p>
          <a:p>
            <a:pPr>
              <a:buFont typeface="Wingdings" panose="05000000000000000000" pitchFamily="2" charset="2"/>
              <a:buChar char="ü"/>
            </a:pPr>
            <a:r>
              <a:rPr lang="en-US" sz="2400" dirty="0">
                <a:latin typeface="Bookman Old Style" panose="02050604050505020204" pitchFamily="18" charset="0"/>
              </a:rPr>
              <a:t>inflexibility within the institution, </a:t>
            </a:r>
          </a:p>
          <a:p>
            <a:pPr>
              <a:buFont typeface="Wingdings" panose="05000000000000000000" pitchFamily="2" charset="2"/>
              <a:buChar char="ü"/>
            </a:pPr>
            <a:r>
              <a:rPr lang="en-US" sz="2400" dirty="0">
                <a:latin typeface="Bookman Old Style" panose="02050604050505020204" pitchFamily="18" charset="0"/>
              </a:rPr>
              <a:t>but a major factor is often that there are no clear mechanisms in place to ensure that gender equality remains a priority and </a:t>
            </a:r>
          </a:p>
          <a:p>
            <a:pPr>
              <a:buFont typeface="Wingdings" panose="05000000000000000000" pitchFamily="2" charset="2"/>
              <a:buChar char="ü"/>
            </a:pPr>
            <a:r>
              <a:rPr lang="en-US" sz="2400" dirty="0">
                <a:latin typeface="Bookman Old Style" panose="02050604050505020204" pitchFamily="18" charset="0"/>
              </a:rPr>
              <a:t>gender equality may not be an indicator against which the performance of governance actors is assessed. </a:t>
            </a:r>
          </a:p>
        </p:txBody>
      </p:sp>
    </p:spTree>
    <p:extLst>
      <p:ext uri="{BB962C8B-B14F-4D97-AF65-F5344CB8AC3E}">
        <p14:creationId xmlns:p14="http://schemas.microsoft.com/office/powerpoint/2010/main" val="22527217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FD01E-B7BA-4F91-8872-F72FF8E32795}"/>
              </a:ext>
            </a:extLst>
          </p:cNvPr>
          <p:cNvSpPr>
            <a:spLocks noGrp="1"/>
          </p:cNvSpPr>
          <p:nvPr>
            <p:ph type="title"/>
          </p:nvPr>
        </p:nvSpPr>
        <p:spPr>
          <a:xfrm>
            <a:off x="628650" y="365126"/>
            <a:ext cx="7886700" cy="960091"/>
          </a:xfrm>
        </p:spPr>
        <p:txBody>
          <a:bodyPr>
            <a:noAutofit/>
          </a:bodyPr>
          <a:lstStyle/>
          <a:p>
            <a:r>
              <a:rPr lang="en-US" sz="2800" b="1" dirty="0">
                <a:latin typeface="Bookman Old Style" panose="02050604050505020204" pitchFamily="18" charset="0"/>
              </a:rPr>
              <a:t>What are the roots of gender imbalance in governance? </a:t>
            </a:r>
          </a:p>
        </p:txBody>
      </p:sp>
      <p:sp>
        <p:nvSpPr>
          <p:cNvPr id="3" name="Content Placeholder 2">
            <a:extLst>
              <a:ext uri="{FF2B5EF4-FFF2-40B4-BE49-F238E27FC236}">
                <a16:creationId xmlns:a16="http://schemas.microsoft.com/office/drawing/2014/main" id="{BAD5F4FC-B340-4065-9F69-C13E845655A6}"/>
              </a:ext>
            </a:extLst>
          </p:cNvPr>
          <p:cNvSpPr>
            <a:spLocks noGrp="1"/>
          </p:cNvSpPr>
          <p:nvPr>
            <p:ph idx="1"/>
          </p:nvPr>
        </p:nvSpPr>
        <p:spPr>
          <a:xfrm>
            <a:off x="628650" y="1325217"/>
            <a:ext cx="7886700" cy="4851746"/>
          </a:xfrm>
        </p:spPr>
        <p:txBody>
          <a:bodyPr>
            <a:normAutofit/>
          </a:bodyPr>
          <a:lstStyle/>
          <a:p>
            <a:r>
              <a:rPr lang="en-US" sz="2400" dirty="0">
                <a:latin typeface="Bookman Old Style" panose="02050604050505020204" pitchFamily="18" charset="0"/>
              </a:rPr>
              <a:t>division between “</a:t>
            </a:r>
            <a:r>
              <a:rPr lang="en-US" sz="2400" dirty="0">
                <a:solidFill>
                  <a:srgbClr val="FF0000"/>
                </a:solidFill>
                <a:latin typeface="Bookman Old Style" panose="02050604050505020204" pitchFamily="18" charset="0"/>
              </a:rPr>
              <a:t>public</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private</a:t>
            </a:r>
            <a:r>
              <a:rPr lang="en-US" sz="2400" dirty="0">
                <a:latin typeface="Bookman Old Style" panose="02050604050505020204" pitchFamily="18" charset="0"/>
              </a:rPr>
              <a:t>‟</a:t>
            </a:r>
          </a:p>
          <a:p>
            <a:r>
              <a:rPr lang="en-US" sz="2400" dirty="0">
                <a:latin typeface="Bookman Old Style" panose="02050604050505020204" pitchFamily="18" charset="0"/>
              </a:rPr>
              <a:t>This created a barrier to women’s participation in governance. </a:t>
            </a:r>
          </a:p>
          <a:p>
            <a:r>
              <a:rPr lang="en-US" sz="2400" dirty="0">
                <a:latin typeface="Bookman Old Style" panose="02050604050505020204" pitchFamily="18" charset="0"/>
              </a:rPr>
              <a:t>Politics has traditionally been considered a male arena</a:t>
            </a:r>
          </a:p>
          <a:p>
            <a:r>
              <a:rPr lang="en-US" sz="2400" dirty="0">
                <a:latin typeface="Bookman Old Style" panose="02050604050505020204" pitchFamily="18" charset="0"/>
              </a:rPr>
              <a:t>while in many societies’ women are expected to restrict their activities to the household and immediate community.</a:t>
            </a:r>
          </a:p>
          <a:p>
            <a:r>
              <a:rPr lang="en-US" sz="2400" dirty="0">
                <a:latin typeface="Bookman Old Style" panose="02050604050505020204" pitchFamily="18" charset="0"/>
              </a:rPr>
              <a:t>However, these distinctions between private and public are not “</a:t>
            </a:r>
            <a:r>
              <a:rPr lang="en-US" sz="2400" b="1" dirty="0">
                <a:latin typeface="Bookman Old Style" panose="02050604050505020204" pitchFamily="18" charset="0"/>
              </a:rPr>
              <a:t>givens</a:t>
            </a:r>
            <a:r>
              <a:rPr lang="en-US" sz="2400" dirty="0">
                <a:latin typeface="Bookman Old Style" panose="02050604050505020204" pitchFamily="18" charset="0"/>
              </a:rPr>
              <a:t>‟ but frequently used as a justification</a:t>
            </a:r>
          </a:p>
        </p:txBody>
      </p:sp>
    </p:spTree>
    <p:extLst>
      <p:ext uri="{BB962C8B-B14F-4D97-AF65-F5344CB8AC3E}">
        <p14:creationId xmlns:p14="http://schemas.microsoft.com/office/powerpoint/2010/main" val="1343316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44260-4BDA-4C6E-8D86-5CA92C75B962}"/>
              </a:ext>
            </a:extLst>
          </p:cNvPr>
          <p:cNvSpPr>
            <a:spLocks noGrp="1"/>
          </p:cNvSpPr>
          <p:nvPr>
            <p:ph type="title"/>
          </p:nvPr>
        </p:nvSpPr>
        <p:spPr>
          <a:xfrm>
            <a:off x="628650" y="365127"/>
            <a:ext cx="7886700" cy="549274"/>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0E6BFF2A-30F2-4608-B64F-FDD54CAC71E1}"/>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This lead to gender inequalities within household or family governance that may prevent women from becoming involved in more formal governance institutions and processes.</a:t>
            </a:r>
          </a:p>
          <a:p>
            <a:r>
              <a:rPr lang="en-US" sz="2400" dirty="0">
                <a:latin typeface="Bookman Old Style" panose="02050604050505020204" pitchFamily="18" charset="0"/>
              </a:rPr>
              <a:t> These inequalities may be reinforced by cultural or religious practices – </a:t>
            </a:r>
          </a:p>
          <a:p>
            <a:pPr marL="0" indent="0">
              <a:buNone/>
            </a:pPr>
            <a:r>
              <a:rPr lang="en-US" sz="2400" dirty="0">
                <a:latin typeface="Bookman Old Style" panose="02050604050505020204" pitchFamily="18" charset="0"/>
              </a:rPr>
              <a:t> </a:t>
            </a:r>
            <a:r>
              <a:rPr lang="en-US" sz="2400" b="1" dirty="0">
                <a:latin typeface="Bookman Old Style" panose="02050604050505020204" pitchFamily="18" charset="0"/>
              </a:rPr>
              <a:t>E.g.</a:t>
            </a:r>
            <a:r>
              <a:rPr lang="en-US" sz="2400" dirty="0">
                <a:latin typeface="Bookman Old Style" panose="02050604050505020204" pitchFamily="18" charset="0"/>
              </a:rPr>
              <a:t> -in some countries there are strict rules about interactions between men and women who are not related. </a:t>
            </a:r>
          </a:p>
          <a:p>
            <a:pPr marL="0" indent="0">
              <a:buNone/>
            </a:pPr>
            <a:r>
              <a:rPr lang="en-US" sz="2400" dirty="0">
                <a:latin typeface="Bookman Old Style" panose="02050604050505020204" pitchFamily="18" charset="0"/>
              </a:rPr>
              <a:t>     -women may be prevented from voting or participating in other aspects of governance by male partners or relatives  </a:t>
            </a:r>
          </a:p>
        </p:txBody>
      </p:sp>
    </p:spTree>
    <p:extLst>
      <p:ext uri="{BB962C8B-B14F-4D97-AF65-F5344CB8AC3E}">
        <p14:creationId xmlns:p14="http://schemas.microsoft.com/office/powerpoint/2010/main" val="30620685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51502-5263-4D1D-9560-635A4C864068}"/>
              </a:ext>
            </a:extLst>
          </p:cNvPr>
          <p:cNvSpPr>
            <a:spLocks noGrp="1"/>
          </p:cNvSpPr>
          <p:nvPr>
            <p:ph type="title"/>
          </p:nvPr>
        </p:nvSpPr>
        <p:spPr>
          <a:xfrm>
            <a:off x="628650" y="365127"/>
            <a:ext cx="7886700" cy="536022"/>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4DE5FBC9-8894-43F4-971E-6A42AF5B498E}"/>
              </a:ext>
            </a:extLst>
          </p:cNvPr>
          <p:cNvSpPr>
            <a:spLocks noGrp="1"/>
          </p:cNvSpPr>
          <p:nvPr>
            <p:ph idx="1"/>
          </p:nvPr>
        </p:nvSpPr>
        <p:spPr>
          <a:xfrm>
            <a:off x="628650" y="1099930"/>
            <a:ext cx="7886700" cy="5077033"/>
          </a:xfrm>
        </p:spPr>
        <p:txBody>
          <a:bodyPr>
            <a:normAutofit/>
          </a:bodyPr>
          <a:lstStyle/>
          <a:p>
            <a:r>
              <a:rPr lang="en-US" sz="2400" dirty="0">
                <a:latin typeface="Bookman Old Style" panose="02050604050505020204" pitchFamily="18" charset="0"/>
              </a:rPr>
              <a:t>There are other external constraints that prevent women from being fully integrated into governance structures i.e.</a:t>
            </a:r>
          </a:p>
          <a:p>
            <a:pPr>
              <a:buFont typeface="Wingdings" panose="05000000000000000000" pitchFamily="2" charset="2"/>
              <a:buChar char="ü"/>
            </a:pPr>
            <a:r>
              <a:rPr lang="en-US" sz="2400" dirty="0">
                <a:latin typeface="Bookman Old Style" panose="02050604050505020204" pitchFamily="18" charset="0"/>
              </a:rPr>
              <a:t>lack of financial resources</a:t>
            </a:r>
          </a:p>
          <a:p>
            <a:pPr>
              <a:buFont typeface="Wingdings" panose="05000000000000000000" pitchFamily="2" charset="2"/>
              <a:buChar char="ü"/>
            </a:pPr>
            <a:r>
              <a:rPr lang="en-US" sz="2400" dirty="0">
                <a:latin typeface="Bookman Old Style" panose="02050604050505020204" pitchFamily="18" charset="0"/>
              </a:rPr>
              <a:t>lack of confidence and </a:t>
            </a:r>
          </a:p>
          <a:p>
            <a:pPr>
              <a:buFont typeface="Wingdings" panose="05000000000000000000" pitchFamily="2" charset="2"/>
              <a:buChar char="ü"/>
            </a:pPr>
            <a:r>
              <a:rPr lang="en-US" sz="2400" dirty="0">
                <a:latin typeface="Bookman Old Style" panose="02050604050505020204" pitchFamily="18" charset="0"/>
              </a:rPr>
              <a:t>lack of personal or family contacts often needed to ‘make it’ into governance positions. </a:t>
            </a:r>
          </a:p>
          <a:p>
            <a:r>
              <a:rPr lang="en-US" sz="2400" dirty="0">
                <a:latin typeface="Bookman Old Style" panose="02050604050505020204" pitchFamily="18" charset="0"/>
              </a:rPr>
              <a:t>Gender-sensitive governance reforms, such as </a:t>
            </a:r>
            <a:r>
              <a:rPr lang="en-US" sz="2400" dirty="0">
                <a:solidFill>
                  <a:srgbClr val="FF0000"/>
                </a:solidFill>
                <a:latin typeface="Bookman Old Style" panose="02050604050505020204" pitchFamily="18" charset="0"/>
              </a:rPr>
              <a:t>gender</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quotas</a:t>
            </a:r>
            <a:r>
              <a:rPr lang="en-US" sz="2400" dirty="0">
                <a:latin typeface="Bookman Old Style" panose="02050604050505020204" pitchFamily="18" charset="0"/>
              </a:rPr>
              <a:t>, have facilitated women’s entry into politics to an extent</a:t>
            </a:r>
          </a:p>
          <a:p>
            <a:r>
              <a:rPr lang="en-US" sz="2400" dirty="0">
                <a:latin typeface="Bookman Old Style" panose="02050604050505020204" pitchFamily="18" charset="0"/>
              </a:rPr>
              <a:t>but are considered by many to be an imperfect and superficial solution that do not tackle the </a:t>
            </a:r>
            <a:r>
              <a:rPr lang="en-US" sz="2400" dirty="0">
                <a:solidFill>
                  <a:srgbClr val="FF0000"/>
                </a:solidFill>
                <a:latin typeface="Bookman Old Style" panose="02050604050505020204" pitchFamily="18" charset="0"/>
              </a:rPr>
              <a:t>roots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of</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unequal</a:t>
            </a:r>
            <a:r>
              <a:rPr lang="en-US" sz="2400" dirty="0">
                <a:latin typeface="Bookman Old Style" panose="02050604050505020204" pitchFamily="18" charset="0"/>
              </a:rPr>
              <a:t> access. </a:t>
            </a:r>
          </a:p>
        </p:txBody>
      </p:sp>
    </p:spTree>
    <p:extLst>
      <p:ext uri="{BB962C8B-B14F-4D97-AF65-F5344CB8AC3E}">
        <p14:creationId xmlns:p14="http://schemas.microsoft.com/office/powerpoint/2010/main" val="37052767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7BC2-0560-43D8-82AB-D03226CA200D}"/>
              </a:ext>
            </a:extLst>
          </p:cNvPr>
          <p:cNvSpPr>
            <a:spLocks noGrp="1"/>
          </p:cNvSpPr>
          <p:nvPr>
            <p:ph type="title"/>
          </p:nvPr>
        </p:nvSpPr>
        <p:spPr>
          <a:xfrm>
            <a:off x="628650" y="365126"/>
            <a:ext cx="7886700" cy="933587"/>
          </a:xfrm>
        </p:spPr>
        <p:txBody>
          <a:bodyPr>
            <a:noAutofit/>
          </a:bodyPr>
          <a:lstStyle/>
          <a:p>
            <a:r>
              <a:rPr lang="en-US" sz="2800" b="1" dirty="0">
                <a:latin typeface="Bookman Old Style" panose="02050604050505020204" pitchFamily="18" charset="0"/>
              </a:rPr>
              <a:t>What are the social roots of gender inequality in governance? </a:t>
            </a:r>
          </a:p>
        </p:txBody>
      </p:sp>
      <p:sp>
        <p:nvSpPr>
          <p:cNvPr id="3" name="Content Placeholder 2">
            <a:extLst>
              <a:ext uri="{FF2B5EF4-FFF2-40B4-BE49-F238E27FC236}">
                <a16:creationId xmlns:a16="http://schemas.microsoft.com/office/drawing/2014/main" id="{0DDD99F2-A8CD-4628-BDA9-B1744F470EF2}"/>
              </a:ext>
            </a:extLst>
          </p:cNvPr>
          <p:cNvSpPr>
            <a:spLocks noGrp="1"/>
          </p:cNvSpPr>
          <p:nvPr>
            <p:ph idx="1"/>
          </p:nvPr>
        </p:nvSpPr>
        <p:spPr>
          <a:xfrm>
            <a:off x="628650" y="1444487"/>
            <a:ext cx="7886700" cy="4732476"/>
          </a:xfrm>
        </p:spPr>
        <p:txBody>
          <a:bodyPr>
            <a:normAutofit lnSpcReduction="10000"/>
          </a:bodyPr>
          <a:lstStyle/>
          <a:p>
            <a:r>
              <a:rPr lang="en-US" sz="2400" dirty="0">
                <a:latin typeface="Bookman Old Style" panose="02050604050505020204" pitchFamily="18" charset="0"/>
              </a:rPr>
              <a:t>existing social </a:t>
            </a:r>
            <a:r>
              <a:rPr lang="en-US" sz="2400" dirty="0">
                <a:solidFill>
                  <a:srgbClr val="FF0000"/>
                </a:solidFill>
                <a:latin typeface="Bookman Old Style" panose="02050604050505020204" pitchFamily="18" charset="0"/>
              </a:rPr>
              <a:t>inequalities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unequally</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gendered</a:t>
            </a:r>
            <a:r>
              <a:rPr lang="en-US" sz="2400" dirty="0">
                <a:latin typeface="Bookman Old Style" panose="02050604050505020204" pitchFamily="18" charset="0"/>
              </a:rPr>
              <a:t> power relations at the micro level also present barriers to change within these institutions.</a:t>
            </a:r>
          </a:p>
          <a:p>
            <a:r>
              <a:rPr lang="en-US" sz="2400" dirty="0">
                <a:latin typeface="Bookman Old Style" panose="02050604050505020204" pitchFamily="18" charset="0"/>
              </a:rPr>
              <a:t> Households’ implicit governance structures from which women may be excluded</a:t>
            </a:r>
          </a:p>
          <a:p>
            <a:r>
              <a:rPr lang="en-US" sz="2400" dirty="0">
                <a:latin typeface="Bookman Old Style" panose="02050604050505020204" pitchFamily="18" charset="0"/>
              </a:rPr>
              <a:t>Individuals bring values and experiences from households and communities sphere to negotiations and working relationships in working area.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men who receive more privileges than the female members of their families may assume this should also be the case at work. </a:t>
            </a:r>
          </a:p>
        </p:txBody>
      </p:sp>
    </p:spTree>
    <p:extLst>
      <p:ext uri="{BB962C8B-B14F-4D97-AF65-F5344CB8AC3E}">
        <p14:creationId xmlns:p14="http://schemas.microsoft.com/office/powerpoint/2010/main" val="234512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E81C7-B3A1-4473-99CE-DC5521D49C8D}"/>
              </a:ext>
            </a:extLst>
          </p:cNvPr>
          <p:cNvSpPr>
            <a:spLocks noGrp="1"/>
          </p:cNvSpPr>
          <p:nvPr>
            <p:ph type="title"/>
          </p:nvPr>
        </p:nvSpPr>
        <p:spPr>
          <a:xfrm>
            <a:off x="628650" y="365127"/>
            <a:ext cx="7886700" cy="695048"/>
          </a:xfrm>
        </p:spPr>
        <p:txBody>
          <a:bodyPr>
            <a:normAutofit fontScale="90000"/>
          </a:bodyPr>
          <a:lstStyle/>
          <a:p>
            <a:r>
              <a:rPr lang="en-US" sz="2800" b="1" dirty="0">
                <a:latin typeface="Bookman Old Style" panose="02050604050505020204" pitchFamily="18" charset="0"/>
              </a:rPr>
              <a:t>Why does governance need to be gender-sensitive? </a:t>
            </a:r>
          </a:p>
        </p:txBody>
      </p:sp>
      <p:sp>
        <p:nvSpPr>
          <p:cNvPr id="3" name="Content Placeholder 2">
            <a:extLst>
              <a:ext uri="{FF2B5EF4-FFF2-40B4-BE49-F238E27FC236}">
                <a16:creationId xmlns:a16="http://schemas.microsoft.com/office/drawing/2014/main" id="{FA366008-D72F-4A8E-877B-45B7025F61BB}"/>
              </a:ext>
            </a:extLst>
          </p:cNvPr>
          <p:cNvSpPr>
            <a:spLocks noGrp="1"/>
          </p:cNvSpPr>
          <p:nvPr>
            <p:ph idx="1"/>
          </p:nvPr>
        </p:nvSpPr>
        <p:spPr>
          <a:xfrm>
            <a:off x="628650" y="1245704"/>
            <a:ext cx="7886700" cy="4931259"/>
          </a:xfrm>
        </p:spPr>
        <p:txBody>
          <a:bodyPr>
            <a:normAutofit lnSpcReduction="10000"/>
          </a:bodyPr>
          <a:lstStyle/>
          <a:p>
            <a:r>
              <a:rPr lang="en-US" sz="2400" dirty="0">
                <a:latin typeface="Bookman Old Style" panose="02050604050505020204" pitchFamily="18" charset="0"/>
              </a:rPr>
              <a:t>There are </a:t>
            </a:r>
            <a:r>
              <a:rPr lang="en-US" sz="2400" dirty="0">
                <a:solidFill>
                  <a:srgbClr val="FF0000"/>
                </a:solidFill>
                <a:latin typeface="Bookman Old Style" panose="02050604050505020204" pitchFamily="18" charset="0"/>
              </a:rPr>
              <a:t>five</a:t>
            </a:r>
            <a:r>
              <a:rPr lang="en-US" sz="2400" dirty="0">
                <a:latin typeface="Bookman Old Style" panose="02050604050505020204" pitchFamily="18" charset="0"/>
              </a:rPr>
              <a:t> primary reasons linked to development-focused goals and to broader goals of social justice. </a:t>
            </a:r>
          </a:p>
          <a:p>
            <a:pPr marL="457200" indent="-457200">
              <a:buAutoNum type="arabicPeriod"/>
            </a:pPr>
            <a:r>
              <a:rPr lang="en-US" sz="2400" b="1" dirty="0">
                <a:latin typeface="Bookman Old Style" panose="02050604050505020204" pitchFamily="18" charset="0"/>
              </a:rPr>
              <a:t>Governance cannot be effective unless it has gender equality at its center</a:t>
            </a:r>
          </a:p>
          <a:p>
            <a:r>
              <a:rPr lang="en-US" sz="2400" dirty="0">
                <a:latin typeface="Bookman Old Style" panose="02050604050505020204" pitchFamily="18" charset="0"/>
              </a:rPr>
              <a:t>more equitable where women have choices and their rights are realized.</a:t>
            </a:r>
          </a:p>
          <a:p>
            <a:r>
              <a:rPr lang="en-US" sz="2400" dirty="0">
                <a:latin typeface="Bookman Old Style" panose="02050604050505020204" pitchFamily="18" charset="0"/>
              </a:rPr>
              <a:t>It cannot be effective if not consider the differing needs of women and men </a:t>
            </a:r>
          </a:p>
          <a:p>
            <a:r>
              <a:rPr lang="en-US" sz="2400" dirty="0">
                <a:latin typeface="Bookman Old Style" panose="02050604050505020204" pitchFamily="18" charset="0"/>
              </a:rPr>
              <a:t>Nor can it be effective if women cannot exercise their right to participate equally in the decisions that affect their lives. </a:t>
            </a:r>
          </a:p>
          <a:p>
            <a:r>
              <a:rPr lang="en-US" sz="2400" dirty="0">
                <a:solidFill>
                  <a:srgbClr val="FF0000"/>
                </a:solidFill>
                <a:latin typeface="Bookman Old Style" panose="02050604050505020204" pitchFamily="18" charset="0"/>
              </a:rPr>
              <a:t>In</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short</a:t>
            </a:r>
            <a:r>
              <a:rPr lang="en-US" sz="2400" dirty="0">
                <a:latin typeface="Bookman Old Style" panose="02050604050505020204" pitchFamily="18" charset="0"/>
              </a:rPr>
              <a:t>, governance cannot be effective, or “good‟, </a:t>
            </a:r>
            <a:r>
              <a:rPr lang="en-US" sz="2400" dirty="0">
                <a:solidFill>
                  <a:srgbClr val="FF0000"/>
                </a:solidFill>
                <a:latin typeface="Bookman Old Style" panose="02050604050505020204" pitchFamily="18" charset="0"/>
              </a:rPr>
              <a:t>unless</a:t>
            </a:r>
            <a:r>
              <a:rPr lang="en-US" sz="2400" dirty="0">
                <a:latin typeface="Bookman Old Style" panose="02050604050505020204" pitchFamily="18" charset="0"/>
              </a:rPr>
              <a:t> it is gender sensitive.</a:t>
            </a:r>
          </a:p>
        </p:txBody>
      </p:sp>
    </p:spTree>
    <p:extLst>
      <p:ext uri="{BB962C8B-B14F-4D97-AF65-F5344CB8AC3E}">
        <p14:creationId xmlns:p14="http://schemas.microsoft.com/office/powerpoint/2010/main" val="31062189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33EE5-895F-45C8-BCF5-2905A866F3EA}"/>
              </a:ext>
            </a:extLst>
          </p:cNvPr>
          <p:cNvSpPr>
            <a:spLocks noGrp="1"/>
          </p:cNvSpPr>
          <p:nvPr>
            <p:ph type="title"/>
          </p:nvPr>
        </p:nvSpPr>
        <p:spPr>
          <a:xfrm>
            <a:off x="628650" y="365126"/>
            <a:ext cx="7886700" cy="946839"/>
          </a:xfrm>
        </p:spPr>
        <p:txBody>
          <a:bodyPr>
            <a:noAutofit/>
          </a:bodyPr>
          <a:lstStyle/>
          <a:p>
            <a:r>
              <a:rPr lang="en-US" sz="2800" b="1" dirty="0">
                <a:latin typeface="Bookman Old Style" panose="02050604050505020204" pitchFamily="18" charset="0"/>
              </a:rPr>
              <a:t>2. Women have a right to participate in the decisions that affect their lives </a:t>
            </a:r>
          </a:p>
        </p:txBody>
      </p:sp>
      <p:sp>
        <p:nvSpPr>
          <p:cNvPr id="3" name="Content Placeholder 2">
            <a:extLst>
              <a:ext uri="{FF2B5EF4-FFF2-40B4-BE49-F238E27FC236}">
                <a16:creationId xmlns:a16="http://schemas.microsoft.com/office/drawing/2014/main" id="{FC4F83A1-01B4-45F6-8BEB-9D8A4EA11675}"/>
              </a:ext>
            </a:extLst>
          </p:cNvPr>
          <p:cNvSpPr>
            <a:spLocks noGrp="1"/>
          </p:cNvSpPr>
          <p:nvPr>
            <p:ph idx="1"/>
          </p:nvPr>
        </p:nvSpPr>
        <p:spPr>
          <a:xfrm>
            <a:off x="628650" y="1417983"/>
            <a:ext cx="7886700" cy="4758980"/>
          </a:xfrm>
        </p:spPr>
        <p:txBody>
          <a:bodyPr>
            <a:normAutofit/>
          </a:bodyPr>
          <a:lstStyle/>
          <a:p>
            <a:r>
              <a:rPr lang="en-US" sz="2400" dirty="0">
                <a:latin typeface="Bookman Old Style" panose="02050604050505020204" pitchFamily="18" charset="0"/>
              </a:rPr>
              <a:t>Women remain under-represented at all levels of decision-making in governance institutions and </a:t>
            </a:r>
          </a:p>
          <a:p>
            <a:r>
              <a:rPr lang="en-US" sz="2400" dirty="0">
                <a:latin typeface="Bookman Old Style" panose="02050604050505020204" pitchFamily="18" charset="0"/>
              </a:rPr>
              <a:t>less engaged in governance processes</a:t>
            </a:r>
          </a:p>
          <a:p>
            <a:r>
              <a:rPr lang="en-US" sz="2400" dirty="0">
                <a:latin typeface="Bookman Old Style" panose="02050604050505020204" pitchFamily="18" charset="0"/>
              </a:rPr>
              <a:t>Achieving greater gender equality in governance is an important end in itself </a:t>
            </a:r>
          </a:p>
          <a:p>
            <a:r>
              <a:rPr lang="en-US" sz="2400" dirty="0">
                <a:latin typeface="Bookman Old Style" panose="02050604050505020204" pitchFamily="18" charset="0"/>
              </a:rPr>
              <a:t>For this reason, the </a:t>
            </a:r>
            <a:r>
              <a:rPr lang="en-US" sz="2400" dirty="0">
                <a:solidFill>
                  <a:srgbClr val="FF0000"/>
                </a:solidFill>
                <a:latin typeface="Bookman Old Style" panose="02050604050505020204" pitchFamily="18" charset="0"/>
              </a:rPr>
              <a:t>Beijing</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Platform</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for</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Action</a:t>
            </a:r>
            <a:r>
              <a:rPr lang="en-US" sz="2400" dirty="0">
                <a:latin typeface="Bookman Old Style" panose="02050604050505020204" pitchFamily="18" charset="0"/>
              </a:rPr>
              <a:t> (</a:t>
            </a:r>
            <a:r>
              <a:rPr lang="en-US" sz="2400" dirty="0" err="1">
                <a:latin typeface="Bookman Old Style" panose="02050604050505020204" pitchFamily="18" charset="0"/>
              </a:rPr>
              <a:t>BPfA</a:t>
            </a:r>
            <a:r>
              <a:rPr lang="en-US" sz="2400" dirty="0">
                <a:latin typeface="Bookman Old Style" panose="02050604050505020204" pitchFamily="18" charset="0"/>
              </a:rPr>
              <a:t>) concern‟ to “Women in Power and Decision-making‟ </a:t>
            </a:r>
          </a:p>
          <a:p>
            <a:r>
              <a:rPr lang="en-US" sz="2400" dirty="0">
                <a:latin typeface="Bookman Old Style" panose="02050604050505020204" pitchFamily="18" charset="0"/>
              </a:rPr>
              <a:t>to ensure women’s equal access to and full participation in power structures and decision-making‟</a:t>
            </a:r>
          </a:p>
        </p:txBody>
      </p:sp>
    </p:spTree>
    <p:extLst>
      <p:ext uri="{BB962C8B-B14F-4D97-AF65-F5344CB8AC3E}">
        <p14:creationId xmlns:p14="http://schemas.microsoft.com/office/powerpoint/2010/main" val="7776963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B1954-6D27-411C-9F32-52A6BAC6CCEB}"/>
              </a:ext>
            </a:extLst>
          </p:cNvPr>
          <p:cNvSpPr>
            <a:spLocks noGrp="1"/>
          </p:cNvSpPr>
          <p:nvPr>
            <p:ph type="title"/>
          </p:nvPr>
        </p:nvSpPr>
        <p:spPr>
          <a:xfrm>
            <a:off x="628650" y="365126"/>
            <a:ext cx="7886700" cy="469761"/>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DCCB5C85-4561-4237-9918-3B9039CED1E9}"/>
              </a:ext>
            </a:extLst>
          </p:cNvPr>
          <p:cNvSpPr>
            <a:spLocks noGrp="1"/>
          </p:cNvSpPr>
          <p:nvPr>
            <p:ph idx="1"/>
          </p:nvPr>
        </p:nvSpPr>
        <p:spPr>
          <a:xfrm>
            <a:off x="628650" y="1020417"/>
            <a:ext cx="7886700" cy="5156546"/>
          </a:xfrm>
        </p:spPr>
        <p:txBody>
          <a:bodyPr>
            <a:normAutofit/>
          </a:bodyPr>
          <a:lstStyle/>
          <a:p>
            <a:r>
              <a:rPr lang="en-US" sz="2400" dirty="0">
                <a:latin typeface="Bookman Old Style" panose="02050604050505020204" pitchFamily="18" charset="0"/>
              </a:rPr>
              <a:t>But, CEDAW echoed that “adding women‟ is not enough. </a:t>
            </a:r>
          </a:p>
          <a:p>
            <a:r>
              <a:rPr lang="en-US" sz="2400" b="1" dirty="0">
                <a:latin typeface="Bookman Old Style" panose="02050604050505020204" pitchFamily="18" charset="0"/>
              </a:rPr>
              <a:t>So</a:t>
            </a:r>
            <a:r>
              <a:rPr lang="en-US" sz="2400" dirty="0">
                <a:latin typeface="Bookman Old Style" panose="02050604050505020204" pitchFamily="18" charset="0"/>
              </a:rPr>
              <a:t>, women should have the right to:</a:t>
            </a:r>
          </a:p>
          <a:p>
            <a:pPr>
              <a:buFont typeface="Wingdings" panose="05000000000000000000" pitchFamily="2" charset="2"/>
              <a:buChar char="ü"/>
            </a:pPr>
            <a:r>
              <a:rPr lang="en-US" sz="2400" dirty="0">
                <a:latin typeface="Bookman Old Style" panose="02050604050505020204" pitchFamily="18" charset="0"/>
              </a:rPr>
              <a:t>participate in the formulation of government policy and the implementation and </a:t>
            </a:r>
          </a:p>
          <a:p>
            <a:pPr>
              <a:buFont typeface="Wingdings" panose="05000000000000000000" pitchFamily="2" charset="2"/>
              <a:buChar char="ü"/>
            </a:pPr>
            <a:r>
              <a:rPr lang="en-US" sz="2400" dirty="0">
                <a:latin typeface="Bookman Old Style" panose="02050604050505020204" pitchFamily="18" charset="0"/>
              </a:rPr>
              <a:t>hold public office and perform all public functions at all levels of government</a:t>
            </a:r>
          </a:p>
        </p:txBody>
      </p:sp>
    </p:spTree>
    <p:extLst>
      <p:ext uri="{BB962C8B-B14F-4D97-AF65-F5344CB8AC3E}">
        <p14:creationId xmlns:p14="http://schemas.microsoft.com/office/powerpoint/2010/main" val="28182427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0D42D-5442-4648-8F2F-02938B5EB1C4}"/>
              </a:ext>
            </a:extLst>
          </p:cNvPr>
          <p:cNvSpPr>
            <a:spLocks noGrp="1"/>
          </p:cNvSpPr>
          <p:nvPr>
            <p:ph type="title"/>
          </p:nvPr>
        </p:nvSpPr>
        <p:spPr>
          <a:xfrm>
            <a:off x="628650" y="365126"/>
            <a:ext cx="7886700" cy="893831"/>
          </a:xfrm>
        </p:spPr>
        <p:txBody>
          <a:bodyPr>
            <a:noAutofit/>
          </a:bodyPr>
          <a:lstStyle/>
          <a:p>
            <a:r>
              <a:rPr lang="en-US" sz="2800" b="1" dirty="0">
                <a:latin typeface="Bookman Old Style" panose="02050604050505020204" pitchFamily="18" charset="0"/>
              </a:rPr>
              <a:t>3. It will result in policies that promote gender equality and women’s rights </a:t>
            </a:r>
          </a:p>
        </p:txBody>
      </p:sp>
      <p:sp>
        <p:nvSpPr>
          <p:cNvPr id="3" name="Content Placeholder 2">
            <a:extLst>
              <a:ext uri="{FF2B5EF4-FFF2-40B4-BE49-F238E27FC236}">
                <a16:creationId xmlns:a16="http://schemas.microsoft.com/office/drawing/2014/main" id="{ACD0ADA2-95A4-40A6-BC72-88B8787D38E0}"/>
              </a:ext>
            </a:extLst>
          </p:cNvPr>
          <p:cNvSpPr>
            <a:spLocks noGrp="1"/>
          </p:cNvSpPr>
          <p:nvPr>
            <p:ph idx="1"/>
          </p:nvPr>
        </p:nvSpPr>
        <p:spPr>
          <a:xfrm>
            <a:off x="628650" y="1364974"/>
            <a:ext cx="7886700" cy="4811989"/>
          </a:xfrm>
        </p:spPr>
        <p:txBody>
          <a:bodyPr>
            <a:normAutofit/>
          </a:bodyPr>
          <a:lstStyle/>
          <a:p>
            <a:r>
              <a:rPr lang="en-US" sz="2400" dirty="0">
                <a:latin typeface="Bookman Old Style" panose="02050604050505020204" pitchFamily="18" charset="0"/>
              </a:rPr>
              <a:t>ensuring that women play an equal role in shaping the decisions, rules and structures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if more women are involved in developing school curricula, there is a good chance they will challenge the gender stereotypes often reinforced through school textbooks. </a:t>
            </a:r>
          </a:p>
          <a:p>
            <a:r>
              <a:rPr lang="en-US" sz="2400" dirty="0">
                <a:latin typeface="Bookman Old Style" panose="02050604050505020204" pitchFamily="18" charset="0"/>
              </a:rPr>
              <a:t>If they have an equal voice in developing legal frameworks, it is likely they will ensure laws do not discriminate against women</a:t>
            </a:r>
          </a:p>
          <a:p>
            <a:r>
              <a:rPr lang="en-US" sz="2400" dirty="0">
                <a:latin typeface="Bookman Old Style" panose="02050604050505020204" pitchFamily="18" charset="0"/>
              </a:rPr>
              <a:t>This bring equality for women in the workplace and a greater commitment to addressing the problem of gender-based violence. </a:t>
            </a:r>
          </a:p>
        </p:txBody>
      </p:sp>
    </p:spTree>
    <p:extLst>
      <p:ext uri="{BB962C8B-B14F-4D97-AF65-F5344CB8AC3E}">
        <p14:creationId xmlns:p14="http://schemas.microsoft.com/office/powerpoint/2010/main" val="10899512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8694A-D60A-4FBD-9869-FC8D13132216}"/>
              </a:ext>
            </a:extLst>
          </p:cNvPr>
          <p:cNvSpPr>
            <a:spLocks noGrp="1"/>
          </p:cNvSpPr>
          <p:nvPr>
            <p:ph type="title"/>
          </p:nvPr>
        </p:nvSpPr>
        <p:spPr>
          <a:xfrm>
            <a:off x="628650" y="365126"/>
            <a:ext cx="7886700" cy="628787"/>
          </a:xfrm>
        </p:spPr>
        <p:txBody>
          <a:bodyPr>
            <a:normAutofit/>
          </a:bodyPr>
          <a:lstStyle/>
          <a:p>
            <a:r>
              <a:rPr lang="en-US" sz="2800" b="1" dirty="0">
                <a:latin typeface="Bookman Old Style" panose="02050604050505020204" pitchFamily="18" charset="0"/>
              </a:rPr>
              <a:t>4. It is a means to shift gender norms </a:t>
            </a:r>
          </a:p>
        </p:txBody>
      </p:sp>
      <p:sp>
        <p:nvSpPr>
          <p:cNvPr id="3" name="Content Placeholder 2">
            <a:extLst>
              <a:ext uri="{FF2B5EF4-FFF2-40B4-BE49-F238E27FC236}">
                <a16:creationId xmlns:a16="http://schemas.microsoft.com/office/drawing/2014/main" id="{1A9EC7F9-0152-46DC-A1F7-9FAF8BF74AD9}"/>
              </a:ext>
            </a:extLst>
          </p:cNvPr>
          <p:cNvSpPr>
            <a:spLocks noGrp="1"/>
          </p:cNvSpPr>
          <p:nvPr>
            <p:ph idx="1"/>
          </p:nvPr>
        </p:nvSpPr>
        <p:spPr>
          <a:xfrm>
            <a:off x="628650" y="1086678"/>
            <a:ext cx="7886700" cy="5090285"/>
          </a:xfrm>
        </p:spPr>
        <p:txBody>
          <a:bodyPr>
            <a:normAutofit/>
          </a:bodyPr>
          <a:lstStyle/>
          <a:p>
            <a:r>
              <a:rPr lang="en-US" sz="2400" dirty="0">
                <a:latin typeface="Bookman Old Style" panose="02050604050505020204" pitchFamily="18" charset="0"/>
              </a:rPr>
              <a:t>Governance institutions can reinforce or challenge ideas of what it is to be a woman or a man in any society or community.</a:t>
            </a:r>
          </a:p>
          <a:p>
            <a:r>
              <a:rPr lang="en-US" sz="2400" dirty="0">
                <a:latin typeface="Bookman Old Style" panose="02050604050505020204" pitchFamily="18" charset="0"/>
              </a:rPr>
              <a:t>Statutory or customary laws lay out what is acceptable female behavior </a:t>
            </a:r>
          </a:p>
          <a:p>
            <a:r>
              <a:rPr lang="en-US" sz="2400" dirty="0">
                <a:latin typeface="Bookman Old Style" panose="02050604050505020204" pitchFamily="18" charset="0"/>
              </a:rPr>
              <a:t>So needs to change the roles and responsibilities men and women should take on and the rights they should enjoy. </a:t>
            </a:r>
          </a:p>
          <a:p>
            <a:r>
              <a:rPr lang="en-US" sz="2400" dirty="0">
                <a:latin typeface="Bookman Old Style" panose="02050604050505020204" pitchFamily="18" charset="0"/>
              </a:rPr>
              <a:t>provide positive role models </a:t>
            </a:r>
          </a:p>
        </p:txBody>
      </p:sp>
    </p:spTree>
    <p:extLst>
      <p:ext uri="{BB962C8B-B14F-4D97-AF65-F5344CB8AC3E}">
        <p14:creationId xmlns:p14="http://schemas.microsoft.com/office/powerpoint/2010/main" val="1187597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4B6F-DAD6-4E2B-B949-6839CD3F3D08}"/>
              </a:ext>
            </a:extLst>
          </p:cNvPr>
          <p:cNvSpPr>
            <a:spLocks noGrp="1"/>
          </p:cNvSpPr>
          <p:nvPr>
            <p:ph type="title"/>
          </p:nvPr>
        </p:nvSpPr>
        <p:spPr>
          <a:xfrm>
            <a:off x="628650" y="365127"/>
            <a:ext cx="7886700" cy="549274"/>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D73F74E0-F22A-4599-949C-D2AA18A80EEC}"/>
              </a:ext>
            </a:extLst>
          </p:cNvPr>
          <p:cNvSpPr>
            <a:spLocks noGrp="1"/>
          </p:cNvSpPr>
          <p:nvPr>
            <p:ph idx="1"/>
          </p:nvPr>
        </p:nvSpPr>
        <p:spPr>
          <a:xfrm>
            <a:off x="628650" y="1497495"/>
            <a:ext cx="7886700" cy="4679467"/>
          </a:xfrm>
        </p:spPr>
        <p:txBody>
          <a:bodyPr>
            <a:normAutofit/>
          </a:bodyPr>
          <a:lstStyle/>
          <a:p>
            <a:r>
              <a:rPr lang="en-US" sz="2400" b="1" dirty="0">
                <a:latin typeface="Bookman Old Style" panose="02050604050505020204" pitchFamily="18" charset="0"/>
              </a:rPr>
              <a:t>CIVICUS</a:t>
            </a:r>
            <a:r>
              <a:rPr lang="en-US" sz="2400" dirty="0">
                <a:latin typeface="Bookman Old Style" panose="02050604050505020204" pitchFamily="18" charset="0"/>
              </a:rPr>
              <a:t>(World Alliance for Citizen Participation): Participatory governance is about empowering citizens to participate in processes of public decision-making that affect their lives. </a:t>
            </a:r>
          </a:p>
          <a:p>
            <a:r>
              <a:rPr lang="en-US" sz="2400" dirty="0">
                <a:latin typeface="Bookman Old Style" panose="02050604050505020204" pitchFamily="18" charset="0"/>
              </a:rPr>
              <a:t>So in general from the above definitions we can understand that: </a:t>
            </a:r>
          </a:p>
          <a:p>
            <a:r>
              <a:rPr lang="en-US" sz="2400" dirty="0">
                <a:latin typeface="Bookman Old Style" panose="02050604050505020204" pitchFamily="18" charset="0"/>
              </a:rPr>
              <a:t>The World Bank and the Asian Development Bank emphasize efficiency of processes and resource management. </a:t>
            </a:r>
          </a:p>
        </p:txBody>
      </p:sp>
    </p:spTree>
    <p:extLst>
      <p:ext uri="{BB962C8B-B14F-4D97-AF65-F5344CB8AC3E}">
        <p14:creationId xmlns:p14="http://schemas.microsoft.com/office/powerpoint/2010/main" val="41858295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E5A7A-1AE3-4661-B59B-C35C13ED23E7}"/>
              </a:ext>
            </a:extLst>
          </p:cNvPr>
          <p:cNvSpPr>
            <a:spLocks noGrp="1"/>
          </p:cNvSpPr>
          <p:nvPr>
            <p:ph type="title"/>
          </p:nvPr>
        </p:nvSpPr>
        <p:spPr>
          <a:xfrm>
            <a:off x="628650" y="365126"/>
            <a:ext cx="7886700" cy="787813"/>
          </a:xfrm>
        </p:spPr>
        <p:txBody>
          <a:bodyPr>
            <a:noAutofit/>
          </a:bodyPr>
          <a:lstStyle/>
          <a:p>
            <a:r>
              <a:rPr lang="en-US" sz="2800" b="1" dirty="0">
                <a:latin typeface="Bookman Old Style" panose="02050604050505020204" pitchFamily="18" charset="0"/>
              </a:rPr>
              <a:t>5. It is a means to more effective, equitable resource allocation </a:t>
            </a:r>
          </a:p>
        </p:txBody>
      </p:sp>
      <p:sp>
        <p:nvSpPr>
          <p:cNvPr id="3" name="Content Placeholder 2">
            <a:extLst>
              <a:ext uri="{FF2B5EF4-FFF2-40B4-BE49-F238E27FC236}">
                <a16:creationId xmlns:a16="http://schemas.microsoft.com/office/drawing/2014/main" id="{E1AB8365-1305-4C00-B895-415DE15ACF59}"/>
              </a:ext>
            </a:extLst>
          </p:cNvPr>
          <p:cNvSpPr>
            <a:spLocks noGrp="1"/>
          </p:cNvSpPr>
          <p:nvPr>
            <p:ph idx="1"/>
          </p:nvPr>
        </p:nvSpPr>
        <p:spPr>
          <a:xfrm>
            <a:off x="628650" y="1272209"/>
            <a:ext cx="7886700" cy="4904754"/>
          </a:xfrm>
        </p:spPr>
        <p:txBody>
          <a:bodyPr>
            <a:normAutofit/>
          </a:bodyPr>
          <a:lstStyle/>
          <a:p>
            <a:r>
              <a:rPr lang="en-US" sz="2400" dirty="0">
                <a:latin typeface="Bookman Old Style" panose="02050604050505020204" pitchFamily="18" charset="0"/>
              </a:rPr>
              <a:t>Governance institutions determine how public resources are allocated and whether services take account of women’s needs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few governments fund childcare facilities, making it easier for women to take on paid work.</a:t>
            </a:r>
          </a:p>
          <a:p>
            <a:r>
              <a:rPr lang="en-US" sz="2400" dirty="0">
                <a:latin typeface="Bookman Old Style" panose="02050604050505020204" pitchFamily="18" charset="0"/>
              </a:rPr>
              <a:t>result in better and more equal allocation of public financial resources – including subsidies for childcare – and more targeted delivery of services such as water, education and health services.  </a:t>
            </a:r>
          </a:p>
        </p:txBody>
      </p:sp>
    </p:spTree>
    <p:extLst>
      <p:ext uri="{BB962C8B-B14F-4D97-AF65-F5344CB8AC3E}">
        <p14:creationId xmlns:p14="http://schemas.microsoft.com/office/powerpoint/2010/main" val="39052257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F419A-C28E-483F-B44E-9BD8C056AF41}"/>
              </a:ext>
            </a:extLst>
          </p:cNvPr>
          <p:cNvSpPr>
            <a:spLocks noGrp="1"/>
          </p:cNvSpPr>
          <p:nvPr>
            <p:ph type="title"/>
          </p:nvPr>
        </p:nvSpPr>
        <p:spPr/>
        <p:txBody>
          <a:bodyPr/>
          <a:lstStyle/>
          <a:p>
            <a:r>
              <a:rPr lang="en-US" dirty="0">
                <a:latin typeface="Bookman Old Style" panose="02050604050505020204" pitchFamily="18" charset="0"/>
              </a:rPr>
              <a:t>Group discussion </a:t>
            </a:r>
          </a:p>
        </p:txBody>
      </p:sp>
      <p:sp>
        <p:nvSpPr>
          <p:cNvPr id="3" name="Content Placeholder 2">
            <a:extLst>
              <a:ext uri="{FF2B5EF4-FFF2-40B4-BE49-F238E27FC236}">
                <a16:creationId xmlns:a16="http://schemas.microsoft.com/office/drawing/2014/main" id="{89F49E1D-28BB-447F-B6FC-C0B747410A16}"/>
              </a:ext>
            </a:extLst>
          </p:cNvPr>
          <p:cNvSpPr>
            <a:spLocks noGrp="1"/>
          </p:cNvSpPr>
          <p:nvPr>
            <p:ph idx="1"/>
          </p:nvPr>
        </p:nvSpPr>
        <p:spPr/>
        <p:txBody>
          <a:bodyPr/>
          <a:lstStyle/>
          <a:p>
            <a:r>
              <a:rPr lang="en-US" dirty="0">
                <a:latin typeface="Bookman Old Style" panose="02050604050505020204" pitchFamily="18" charset="0"/>
              </a:rPr>
              <a:t>What is gender-sensitive governance? Discuss for 5 minute in group.</a:t>
            </a:r>
          </a:p>
        </p:txBody>
      </p:sp>
    </p:spTree>
    <p:extLst>
      <p:ext uri="{BB962C8B-B14F-4D97-AF65-F5344CB8AC3E}">
        <p14:creationId xmlns:p14="http://schemas.microsoft.com/office/powerpoint/2010/main" val="40379156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93F9D-6105-4111-9E26-116621362F59}"/>
              </a:ext>
            </a:extLst>
          </p:cNvPr>
          <p:cNvSpPr>
            <a:spLocks noGrp="1"/>
          </p:cNvSpPr>
          <p:nvPr>
            <p:ph type="title"/>
          </p:nvPr>
        </p:nvSpPr>
        <p:spPr>
          <a:xfrm>
            <a:off x="628650" y="365127"/>
            <a:ext cx="7886700" cy="562526"/>
          </a:xfrm>
        </p:spPr>
        <p:txBody>
          <a:bodyPr>
            <a:normAutofit/>
          </a:bodyPr>
          <a:lstStyle/>
          <a:p>
            <a:r>
              <a:rPr lang="en-US" sz="2800" b="1" dirty="0">
                <a:latin typeface="Bookman Old Style" panose="02050604050505020204" pitchFamily="18" charset="0"/>
              </a:rPr>
              <a:t>What is gender-sensitive governance? </a:t>
            </a:r>
          </a:p>
        </p:txBody>
      </p:sp>
      <p:sp>
        <p:nvSpPr>
          <p:cNvPr id="3" name="Content Placeholder 2">
            <a:extLst>
              <a:ext uri="{FF2B5EF4-FFF2-40B4-BE49-F238E27FC236}">
                <a16:creationId xmlns:a16="http://schemas.microsoft.com/office/drawing/2014/main" id="{1FABFB9C-962A-4435-8578-920F2A3E6D86}"/>
              </a:ext>
            </a:extLst>
          </p:cNvPr>
          <p:cNvSpPr>
            <a:spLocks noGrp="1"/>
          </p:cNvSpPr>
          <p:nvPr>
            <p:ph idx="1"/>
          </p:nvPr>
        </p:nvSpPr>
        <p:spPr>
          <a:xfrm>
            <a:off x="628650" y="1060174"/>
            <a:ext cx="7886700" cy="5116789"/>
          </a:xfrm>
        </p:spPr>
        <p:txBody>
          <a:bodyPr>
            <a:normAutofit/>
          </a:bodyPr>
          <a:lstStyle/>
          <a:p>
            <a:r>
              <a:rPr lang="en-US" sz="2400" dirty="0">
                <a:latin typeface="Bookman Old Style" panose="02050604050505020204" pitchFamily="18" charset="0"/>
              </a:rPr>
              <a:t>gender-sensitive governance begins with putting gender equality and social justice issues at its Centre.</a:t>
            </a:r>
          </a:p>
          <a:p>
            <a:r>
              <a:rPr lang="en-US" sz="2400" dirty="0">
                <a:solidFill>
                  <a:srgbClr val="FF0000"/>
                </a:solidFill>
                <a:latin typeface="Bookman Old Style" panose="02050604050505020204" pitchFamily="18" charset="0"/>
              </a:rPr>
              <a:t> It needs to recognize issues, such as </a:t>
            </a:r>
          </a:p>
          <a:p>
            <a:pPr>
              <a:buFont typeface="Wingdings" panose="05000000000000000000" pitchFamily="2" charset="2"/>
              <a:buChar char="ü"/>
            </a:pPr>
            <a:r>
              <a:rPr lang="en-US" sz="2400" dirty="0">
                <a:latin typeface="Bookman Old Style" panose="02050604050505020204" pitchFamily="18" charset="0"/>
              </a:rPr>
              <a:t>the different needs and interests, </a:t>
            </a:r>
          </a:p>
          <a:p>
            <a:pPr>
              <a:buFont typeface="Wingdings" panose="05000000000000000000" pitchFamily="2" charset="2"/>
              <a:buChar char="ü"/>
            </a:pPr>
            <a:r>
              <a:rPr lang="en-US" sz="2400" dirty="0">
                <a:latin typeface="Bookman Old Style" panose="02050604050505020204" pitchFamily="18" charset="0"/>
              </a:rPr>
              <a:t>priorities and responsibilities of men and women and</a:t>
            </a:r>
          </a:p>
          <a:p>
            <a:pPr>
              <a:buFont typeface="Wingdings" panose="05000000000000000000" pitchFamily="2" charset="2"/>
              <a:buChar char="ü"/>
            </a:pPr>
            <a:r>
              <a:rPr lang="en-US" sz="2400" dirty="0">
                <a:latin typeface="Bookman Old Style" panose="02050604050505020204" pitchFamily="18" charset="0"/>
              </a:rPr>
              <a:t> challenge entrenched gender inequalities. </a:t>
            </a:r>
          </a:p>
          <a:p>
            <a:pPr marL="0" indent="0">
              <a:buNone/>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6898536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04909-D4BC-42F2-A9A5-5870442226B8}"/>
              </a:ext>
            </a:extLst>
          </p:cNvPr>
          <p:cNvSpPr>
            <a:spLocks noGrp="1"/>
          </p:cNvSpPr>
          <p:nvPr>
            <p:ph type="title"/>
          </p:nvPr>
        </p:nvSpPr>
        <p:spPr>
          <a:xfrm>
            <a:off x="628650" y="365126"/>
            <a:ext cx="7886700" cy="456509"/>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0ED98C5E-FDC0-4798-8B8F-7A67A2E0863D}"/>
              </a:ext>
            </a:extLst>
          </p:cNvPr>
          <p:cNvSpPr>
            <a:spLocks noGrp="1"/>
          </p:cNvSpPr>
          <p:nvPr>
            <p:ph idx="1"/>
          </p:nvPr>
        </p:nvSpPr>
        <p:spPr>
          <a:xfrm>
            <a:off x="628650" y="1046922"/>
            <a:ext cx="7886700" cy="5130041"/>
          </a:xfrm>
        </p:spPr>
        <p:txBody>
          <a:bodyPr>
            <a:normAutofit/>
          </a:bodyPr>
          <a:lstStyle/>
          <a:p>
            <a:pPr lvl="0">
              <a:buFont typeface="Wingdings" panose="05000000000000000000" pitchFamily="2" charset="2"/>
              <a:buChar char="ü"/>
            </a:pPr>
            <a:r>
              <a:rPr lang="en-US" sz="2400" dirty="0">
                <a:solidFill>
                  <a:prstClr val="black"/>
                </a:solidFill>
                <a:latin typeface="Bookman Old Style" panose="02050604050505020204" pitchFamily="18" charset="0"/>
              </a:rPr>
              <a:t>equal pay, </a:t>
            </a:r>
          </a:p>
          <a:p>
            <a:pPr lvl="0">
              <a:buFont typeface="Wingdings" panose="05000000000000000000" pitchFamily="2" charset="2"/>
              <a:buChar char="ü"/>
            </a:pPr>
            <a:r>
              <a:rPr lang="en-US" sz="2400" dirty="0">
                <a:solidFill>
                  <a:prstClr val="black"/>
                </a:solidFill>
                <a:latin typeface="Bookman Old Style" panose="02050604050505020204" pitchFamily="18" charset="0"/>
              </a:rPr>
              <a:t>women’s right to participate in decision-making, </a:t>
            </a:r>
          </a:p>
          <a:p>
            <a:pPr lvl="0">
              <a:buFont typeface="Wingdings" panose="05000000000000000000" pitchFamily="2" charset="2"/>
              <a:buChar char="ü"/>
            </a:pPr>
            <a:r>
              <a:rPr lang="en-US" sz="2400" dirty="0">
                <a:solidFill>
                  <a:prstClr val="black"/>
                </a:solidFill>
                <a:latin typeface="Bookman Old Style" panose="02050604050505020204" pitchFamily="18" charset="0"/>
              </a:rPr>
              <a:t>domestic violence, and </a:t>
            </a:r>
          </a:p>
          <a:p>
            <a:pPr lvl="0">
              <a:buFont typeface="Wingdings" panose="05000000000000000000" pitchFamily="2" charset="2"/>
              <a:buChar char="ü"/>
            </a:pPr>
            <a:r>
              <a:rPr lang="en-US" sz="2400" dirty="0">
                <a:solidFill>
                  <a:prstClr val="black"/>
                </a:solidFill>
                <a:latin typeface="Bookman Old Style" panose="02050604050505020204" pitchFamily="18" charset="0"/>
              </a:rPr>
              <a:t>the recognition of unpaid care work, must be taken seriously. </a:t>
            </a:r>
          </a:p>
          <a:p>
            <a:pPr lvl="0"/>
            <a:r>
              <a:rPr lang="en-US" sz="2400" dirty="0">
                <a:solidFill>
                  <a:prstClr val="black"/>
                </a:solidFill>
                <a:latin typeface="Bookman Old Style" panose="02050604050505020204" pitchFamily="18" charset="0"/>
              </a:rPr>
              <a:t>identify and integrate gender differences into all aspects of decision-making </a:t>
            </a:r>
          </a:p>
        </p:txBody>
      </p:sp>
    </p:spTree>
    <p:extLst>
      <p:ext uri="{BB962C8B-B14F-4D97-AF65-F5344CB8AC3E}">
        <p14:creationId xmlns:p14="http://schemas.microsoft.com/office/powerpoint/2010/main" val="37126615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F5723-280E-4B4D-AAFE-66C5F52467EB}"/>
              </a:ext>
            </a:extLst>
          </p:cNvPr>
          <p:cNvSpPr>
            <a:spLocks noGrp="1"/>
          </p:cNvSpPr>
          <p:nvPr>
            <p:ph type="title"/>
          </p:nvPr>
        </p:nvSpPr>
        <p:spPr>
          <a:xfrm>
            <a:off x="628650" y="365127"/>
            <a:ext cx="7886700" cy="416752"/>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3579C7A1-A34C-4649-9E39-D9DEB8C6CD7C}"/>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Its policies, plans and programs equally benefit all women and men </a:t>
            </a:r>
          </a:p>
          <a:p>
            <a:r>
              <a:rPr lang="en-US" sz="2400" dirty="0">
                <a:latin typeface="Bookman Old Style" panose="02050604050505020204" pitchFamily="18" charset="0"/>
              </a:rPr>
              <a:t>equal involvement in planning and implementing these institutions and processes. </a:t>
            </a:r>
          </a:p>
          <a:p>
            <a:r>
              <a:rPr lang="en-US" sz="2400" dirty="0">
                <a:latin typeface="Bookman Old Style" panose="02050604050505020204" pitchFamily="18" charset="0"/>
              </a:rPr>
              <a:t>Work on increase representation of women</a:t>
            </a:r>
          </a:p>
          <a:p>
            <a:r>
              <a:rPr lang="en-US" sz="2400" dirty="0">
                <a:latin typeface="Bookman Old Style" panose="02050604050505020204" pitchFamily="18" charset="0"/>
              </a:rPr>
              <a:t> this result to “</a:t>
            </a:r>
            <a:r>
              <a:rPr lang="en-US" sz="2400" dirty="0">
                <a:solidFill>
                  <a:srgbClr val="FF0000"/>
                </a:solidFill>
                <a:latin typeface="Bookman Old Style" panose="02050604050505020204" pitchFamily="18" charset="0"/>
              </a:rPr>
              <a:t>critical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mass</a:t>
            </a:r>
            <a:r>
              <a:rPr lang="en-US" sz="2400" dirty="0">
                <a:latin typeface="Bookman Old Style" panose="02050604050505020204" pitchFamily="18" charset="0"/>
              </a:rPr>
              <a:t>” (Ashworth 1996) of women to enter government via mechanisms such as </a:t>
            </a:r>
            <a:r>
              <a:rPr lang="en-US" sz="2400" dirty="0">
                <a:solidFill>
                  <a:srgbClr val="FF0000"/>
                </a:solidFill>
                <a:latin typeface="Bookman Old Style" panose="02050604050505020204" pitchFamily="18" charset="0"/>
              </a:rPr>
              <a:t>quota</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systems</a:t>
            </a:r>
            <a:r>
              <a:rPr lang="en-US" sz="2400" dirty="0">
                <a:latin typeface="Bookman Old Style" panose="02050604050505020204" pitchFamily="18" charset="0"/>
              </a:rPr>
              <a:t>, </a:t>
            </a:r>
          </a:p>
          <a:p>
            <a:r>
              <a:rPr lang="en-US" sz="2400" dirty="0">
                <a:latin typeface="Bookman Old Style" panose="02050604050505020204" pitchFamily="18" charset="0"/>
              </a:rPr>
              <a:t>This enabling them to exercise their citizenship by voting and be part decision-making bodies </a:t>
            </a:r>
          </a:p>
        </p:txBody>
      </p:sp>
    </p:spTree>
    <p:extLst>
      <p:ext uri="{BB962C8B-B14F-4D97-AF65-F5344CB8AC3E}">
        <p14:creationId xmlns:p14="http://schemas.microsoft.com/office/powerpoint/2010/main" val="1346611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FD4A5-15DD-4F0D-93B6-C62AA836CF3B}"/>
              </a:ext>
            </a:extLst>
          </p:cNvPr>
          <p:cNvSpPr>
            <a:spLocks noGrp="1"/>
          </p:cNvSpPr>
          <p:nvPr>
            <p:ph type="title"/>
          </p:nvPr>
        </p:nvSpPr>
        <p:spPr>
          <a:xfrm>
            <a:off x="628650" y="365126"/>
            <a:ext cx="7886700" cy="456509"/>
          </a:xfrm>
        </p:spPr>
        <p:txBody>
          <a:bodyPr>
            <a:normAutofit fontScale="90000"/>
          </a:bodyPr>
          <a:lstStyle/>
          <a:p>
            <a:r>
              <a:rPr lang="en-US" sz="2800" b="1" dirty="0">
                <a:latin typeface="Bookman Old Style" panose="02050604050505020204" pitchFamily="18" charset="0"/>
              </a:rPr>
              <a:t>To be effective</a:t>
            </a:r>
          </a:p>
        </p:txBody>
      </p:sp>
      <p:sp>
        <p:nvSpPr>
          <p:cNvPr id="3" name="Content Placeholder 2">
            <a:extLst>
              <a:ext uri="{FF2B5EF4-FFF2-40B4-BE49-F238E27FC236}">
                <a16:creationId xmlns:a16="http://schemas.microsoft.com/office/drawing/2014/main" id="{81F6FF1C-A33A-4427-AE13-43B7C4597655}"/>
              </a:ext>
            </a:extLst>
          </p:cNvPr>
          <p:cNvSpPr>
            <a:spLocks noGrp="1"/>
          </p:cNvSpPr>
          <p:nvPr>
            <p:ph idx="1"/>
          </p:nvPr>
        </p:nvSpPr>
        <p:spPr>
          <a:xfrm>
            <a:off x="628650" y="1007165"/>
            <a:ext cx="7886700" cy="5169798"/>
          </a:xfrm>
        </p:spPr>
        <p:txBody>
          <a:bodyPr>
            <a:normAutofit/>
          </a:bodyPr>
          <a:lstStyle/>
          <a:p>
            <a:r>
              <a:rPr lang="en-US" sz="2400" dirty="0">
                <a:latin typeface="Bookman Old Style" panose="02050604050505020204" pitchFamily="18" charset="0"/>
              </a:rPr>
              <a:t>change of culture rooted across governance </a:t>
            </a:r>
            <a:r>
              <a:rPr lang="en-US" sz="2400" dirty="0">
                <a:solidFill>
                  <a:srgbClr val="FF0000"/>
                </a:solidFill>
                <a:latin typeface="Bookman Old Style" panose="02050604050505020204" pitchFamily="18" charset="0"/>
              </a:rPr>
              <a:t>institutions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processes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relationships</a:t>
            </a:r>
            <a:r>
              <a:rPr lang="en-US" sz="2400" dirty="0">
                <a:latin typeface="Bookman Old Style" panose="02050604050505020204" pitchFamily="18" charset="0"/>
              </a:rPr>
              <a:t>. </a:t>
            </a:r>
          </a:p>
          <a:p>
            <a:r>
              <a:rPr lang="en-US" sz="2400" dirty="0">
                <a:latin typeface="Bookman Old Style" panose="02050604050505020204" pitchFamily="18" charset="0"/>
              </a:rPr>
              <a:t>from global governance to the household, and from schools to the media. </a:t>
            </a:r>
          </a:p>
          <a:p>
            <a:r>
              <a:rPr lang="en-US" sz="2400" dirty="0">
                <a:latin typeface="Bookman Old Style" panose="02050604050505020204" pitchFamily="18" charset="0"/>
              </a:rPr>
              <a:t>Achieving these changes requires a multi-dimensional approach </a:t>
            </a:r>
          </a:p>
          <a:p>
            <a:r>
              <a:rPr lang="en-US" sz="2400" dirty="0">
                <a:latin typeface="Bookman Old Style" panose="02050604050505020204" pitchFamily="18" charset="0"/>
              </a:rPr>
              <a:t>Through assessing current </a:t>
            </a:r>
            <a:r>
              <a:rPr lang="en-US" sz="2400" dirty="0">
                <a:solidFill>
                  <a:srgbClr val="FF0000"/>
                </a:solidFill>
                <a:latin typeface="Bookman Old Style" panose="02050604050505020204" pitchFamily="18" charset="0"/>
              </a:rPr>
              <a:t>gender</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imbalances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barriers</a:t>
            </a:r>
            <a:r>
              <a:rPr lang="en-US" sz="2400" dirty="0">
                <a:latin typeface="Bookman Old Style" panose="02050604050505020204" pitchFamily="18" charset="0"/>
              </a:rPr>
              <a:t> to women’s participation, and developing effective solutions. </a:t>
            </a:r>
          </a:p>
        </p:txBody>
      </p:sp>
    </p:spTree>
    <p:extLst>
      <p:ext uri="{BB962C8B-B14F-4D97-AF65-F5344CB8AC3E}">
        <p14:creationId xmlns:p14="http://schemas.microsoft.com/office/powerpoint/2010/main" val="3252995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A0EE7-A1C7-4B36-9CC1-2DB234841473}"/>
              </a:ext>
            </a:extLst>
          </p:cNvPr>
          <p:cNvSpPr>
            <a:spLocks noGrp="1"/>
          </p:cNvSpPr>
          <p:nvPr>
            <p:ph type="title"/>
          </p:nvPr>
        </p:nvSpPr>
        <p:spPr>
          <a:xfrm>
            <a:off x="628650" y="410817"/>
            <a:ext cx="7886700" cy="901148"/>
          </a:xfrm>
        </p:spPr>
        <p:txBody>
          <a:bodyPr>
            <a:noAutofit/>
          </a:bodyPr>
          <a:lstStyle/>
          <a:p>
            <a:r>
              <a:rPr lang="en-US" sz="2800" b="1" dirty="0">
                <a:latin typeface="Bookman Old Style" panose="02050604050505020204" pitchFamily="18" charset="0"/>
              </a:rPr>
              <a:t>1. Developing a gender-sensitive definition of governance </a:t>
            </a:r>
          </a:p>
        </p:txBody>
      </p:sp>
      <p:sp>
        <p:nvSpPr>
          <p:cNvPr id="3" name="Content Placeholder 2">
            <a:extLst>
              <a:ext uri="{FF2B5EF4-FFF2-40B4-BE49-F238E27FC236}">
                <a16:creationId xmlns:a16="http://schemas.microsoft.com/office/drawing/2014/main" id="{552FACF7-72EF-433A-AFAC-080F9181E73B}"/>
              </a:ext>
            </a:extLst>
          </p:cNvPr>
          <p:cNvSpPr>
            <a:spLocks noGrp="1"/>
          </p:cNvSpPr>
          <p:nvPr>
            <p:ph idx="1"/>
          </p:nvPr>
        </p:nvSpPr>
        <p:spPr>
          <a:xfrm>
            <a:off x="628650" y="1523999"/>
            <a:ext cx="7886700" cy="4652963"/>
          </a:xfrm>
        </p:spPr>
        <p:txBody>
          <a:bodyPr>
            <a:normAutofit/>
          </a:bodyPr>
          <a:lstStyle/>
          <a:p>
            <a:r>
              <a:rPr lang="en-US" sz="2400" dirty="0">
                <a:latin typeface="Bookman Old Style" panose="02050604050505020204" pitchFamily="18" charset="0"/>
              </a:rPr>
              <a:t>holistic, gender-sensitive definition of governance needs at all levels and diversity of citizens </a:t>
            </a:r>
          </a:p>
          <a:p>
            <a:pPr marL="0" indent="0">
              <a:buNone/>
            </a:pPr>
            <a:r>
              <a:rPr lang="en-US" sz="2400" b="1" i="1" dirty="0">
                <a:latin typeface="Bookman Old Style" panose="02050604050505020204" pitchFamily="18" charset="0"/>
              </a:rPr>
              <a:t>Gender sensitive definition of governance requires: </a:t>
            </a:r>
          </a:p>
          <a:p>
            <a:r>
              <a:rPr lang="en-US" sz="2400" dirty="0">
                <a:latin typeface="Bookman Old Style" panose="02050604050505020204" pitchFamily="18" charset="0"/>
              </a:rPr>
              <a:t>Clarity on the gendered mechanisms of governance – what are the gender dynamics of the institutions, processes and relationships through which everyday work of governance is done? </a:t>
            </a:r>
          </a:p>
          <a:p>
            <a:r>
              <a:rPr lang="en-US" sz="2400" dirty="0">
                <a:latin typeface="Bookman Old Style" panose="02050604050505020204" pitchFamily="18" charset="0"/>
              </a:rPr>
              <a:t>Clarity on the goals of governance in terms of achieving gender equality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8409030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D9436-F3DE-45C3-B899-F4E66DAABF0E}"/>
              </a:ext>
            </a:extLst>
          </p:cNvPr>
          <p:cNvSpPr>
            <a:spLocks noGrp="1"/>
          </p:cNvSpPr>
          <p:nvPr>
            <p:ph type="title"/>
          </p:nvPr>
        </p:nvSpPr>
        <p:spPr>
          <a:xfrm>
            <a:off x="628650" y="365127"/>
            <a:ext cx="7886700" cy="575778"/>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633C5F5D-84CF-4761-829A-C5CB662B8183}"/>
              </a:ext>
            </a:extLst>
          </p:cNvPr>
          <p:cNvSpPr>
            <a:spLocks noGrp="1"/>
          </p:cNvSpPr>
          <p:nvPr>
            <p:ph idx="1"/>
          </p:nvPr>
        </p:nvSpPr>
        <p:spPr>
          <a:xfrm>
            <a:off x="628650" y="1417983"/>
            <a:ext cx="7886700" cy="4758980"/>
          </a:xfrm>
        </p:spPr>
        <p:txBody>
          <a:bodyPr>
            <a:normAutofit/>
          </a:bodyPr>
          <a:lstStyle/>
          <a:p>
            <a:r>
              <a:rPr lang="en-US" sz="2400" dirty="0">
                <a:latin typeface="Bookman Old Style" panose="02050604050505020204" pitchFamily="18" charset="0"/>
              </a:rPr>
              <a:t>Clarity around the stakeholders of governance – how do governance institutions understand “citizenship‟? Who do they see as participants in governance, and who do they see as recipients? </a:t>
            </a:r>
          </a:p>
          <a:p>
            <a:r>
              <a:rPr lang="en-US" sz="2400" dirty="0">
                <a:latin typeface="Bookman Old Style" panose="02050604050505020204" pitchFamily="18" charset="0"/>
              </a:rPr>
              <a:t>Clarity around what makes governance effective from a gender equality perspective – what does “gender sensitive governance‟ mean, and how can it be assessed?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25422952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BB32B-0C55-4C0E-86E9-C74F0B477FC5}"/>
              </a:ext>
            </a:extLst>
          </p:cNvPr>
          <p:cNvSpPr>
            <a:spLocks noGrp="1"/>
          </p:cNvSpPr>
          <p:nvPr>
            <p:ph type="title"/>
          </p:nvPr>
        </p:nvSpPr>
        <p:spPr>
          <a:xfrm>
            <a:off x="628650" y="365126"/>
            <a:ext cx="7886700" cy="960091"/>
          </a:xfrm>
        </p:spPr>
        <p:txBody>
          <a:bodyPr>
            <a:noAutofit/>
          </a:bodyPr>
          <a:lstStyle/>
          <a:p>
            <a:r>
              <a:rPr lang="en-US" sz="2800" b="1" dirty="0">
                <a:latin typeface="Bookman Old Style" panose="02050604050505020204" pitchFamily="18" charset="0"/>
              </a:rPr>
              <a:t>2. Looking at the mechanisms of governance through a gender lens </a:t>
            </a:r>
          </a:p>
        </p:txBody>
      </p:sp>
      <p:sp>
        <p:nvSpPr>
          <p:cNvPr id="3" name="Content Placeholder 2">
            <a:extLst>
              <a:ext uri="{FF2B5EF4-FFF2-40B4-BE49-F238E27FC236}">
                <a16:creationId xmlns:a16="http://schemas.microsoft.com/office/drawing/2014/main" id="{01D9DEE1-5964-4435-A67C-7C00643A0610}"/>
              </a:ext>
            </a:extLst>
          </p:cNvPr>
          <p:cNvSpPr>
            <a:spLocks noGrp="1"/>
          </p:cNvSpPr>
          <p:nvPr>
            <p:ph idx="1"/>
          </p:nvPr>
        </p:nvSpPr>
        <p:spPr>
          <a:xfrm>
            <a:off x="628650" y="1669774"/>
            <a:ext cx="7886700" cy="4507189"/>
          </a:xfrm>
        </p:spPr>
        <p:txBody>
          <a:bodyPr>
            <a:normAutofit/>
          </a:bodyPr>
          <a:lstStyle/>
          <a:p>
            <a:r>
              <a:rPr lang="en-US" sz="2400" dirty="0">
                <a:latin typeface="Bookman Old Style" panose="02050604050505020204" pitchFamily="18" charset="0"/>
              </a:rPr>
              <a:t>Need to recognize that the mechanisms of governance – its </a:t>
            </a:r>
            <a:r>
              <a:rPr lang="en-US" sz="2400" dirty="0">
                <a:solidFill>
                  <a:srgbClr val="FF0000"/>
                </a:solidFill>
                <a:latin typeface="Bookman Old Style" panose="02050604050505020204" pitchFamily="18" charset="0"/>
              </a:rPr>
              <a:t>institutions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processes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relationships</a:t>
            </a:r>
            <a:r>
              <a:rPr lang="en-US" sz="2400" dirty="0">
                <a:latin typeface="Bookman Old Style" panose="02050604050505020204" pitchFamily="18" charset="0"/>
              </a:rPr>
              <a:t> – are gendered and need to be challenged. </a:t>
            </a:r>
          </a:p>
          <a:p>
            <a:r>
              <a:rPr lang="en-US" sz="2400" dirty="0">
                <a:latin typeface="Bookman Old Style" panose="02050604050505020204" pitchFamily="18" charset="0"/>
              </a:rPr>
              <a:t>This will enable greater clarity in identifying </a:t>
            </a:r>
          </a:p>
          <a:p>
            <a:pPr>
              <a:buFont typeface="Wingdings" panose="05000000000000000000" pitchFamily="2" charset="2"/>
              <a:buChar char="ü"/>
            </a:pPr>
            <a:r>
              <a:rPr lang="en-US" sz="2400" dirty="0">
                <a:latin typeface="Bookman Old Style" panose="02050604050505020204" pitchFamily="18" charset="0"/>
              </a:rPr>
              <a:t>what needs to change, </a:t>
            </a:r>
          </a:p>
          <a:p>
            <a:pPr>
              <a:buFont typeface="Wingdings" panose="05000000000000000000" pitchFamily="2" charset="2"/>
              <a:buChar char="ü"/>
            </a:pPr>
            <a:r>
              <a:rPr lang="en-US" sz="2400" dirty="0">
                <a:latin typeface="Bookman Old Style" panose="02050604050505020204" pitchFamily="18" charset="0"/>
              </a:rPr>
              <a:t>where these changes are needed and </a:t>
            </a:r>
          </a:p>
          <a:p>
            <a:pPr>
              <a:buFont typeface="Wingdings" panose="05000000000000000000" pitchFamily="2" charset="2"/>
              <a:buChar char="ü"/>
            </a:pPr>
            <a:r>
              <a:rPr lang="en-US" sz="2400" dirty="0">
                <a:latin typeface="Bookman Old Style" panose="02050604050505020204" pitchFamily="18" charset="0"/>
              </a:rPr>
              <a:t>who needs to make the changes.</a:t>
            </a:r>
          </a:p>
        </p:txBody>
      </p:sp>
    </p:spTree>
    <p:extLst>
      <p:ext uri="{BB962C8B-B14F-4D97-AF65-F5344CB8AC3E}">
        <p14:creationId xmlns:p14="http://schemas.microsoft.com/office/powerpoint/2010/main" val="4623647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86B37-BE5B-4F47-B988-EC0EB1B0D08C}"/>
              </a:ext>
            </a:extLst>
          </p:cNvPr>
          <p:cNvSpPr>
            <a:spLocks noGrp="1"/>
          </p:cNvSpPr>
          <p:nvPr>
            <p:ph type="title"/>
          </p:nvPr>
        </p:nvSpPr>
        <p:spPr>
          <a:xfrm>
            <a:off x="628650" y="365127"/>
            <a:ext cx="7886700" cy="536022"/>
          </a:xfrm>
        </p:spPr>
        <p:txBody>
          <a:bodyPr>
            <a:normAutofit/>
          </a:bodyPr>
          <a:lstStyle/>
          <a:p>
            <a:r>
              <a:rPr lang="en-US" sz="2800" dirty="0">
                <a:latin typeface="Bookman Old Style" panose="02050604050505020204" pitchFamily="18" charset="0"/>
              </a:rPr>
              <a:t>Governance as gendered institutions </a:t>
            </a:r>
          </a:p>
        </p:txBody>
      </p:sp>
      <p:sp>
        <p:nvSpPr>
          <p:cNvPr id="3" name="Content Placeholder 2">
            <a:extLst>
              <a:ext uri="{FF2B5EF4-FFF2-40B4-BE49-F238E27FC236}">
                <a16:creationId xmlns:a16="http://schemas.microsoft.com/office/drawing/2014/main" id="{97DE16F2-37F7-49E4-BE3D-050ACAE0879C}"/>
              </a:ext>
            </a:extLst>
          </p:cNvPr>
          <p:cNvSpPr>
            <a:spLocks noGrp="1"/>
          </p:cNvSpPr>
          <p:nvPr>
            <p:ph idx="1"/>
          </p:nvPr>
        </p:nvSpPr>
        <p:spPr>
          <a:xfrm>
            <a:off x="628650" y="1099930"/>
            <a:ext cx="7886700" cy="5077033"/>
          </a:xfrm>
        </p:spPr>
        <p:txBody>
          <a:bodyPr>
            <a:normAutofit/>
          </a:bodyPr>
          <a:lstStyle/>
          <a:p>
            <a:r>
              <a:rPr lang="en-US" sz="2400" dirty="0">
                <a:latin typeface="Bookman Old Style" panose="02050604050505020204" pitchFamily="18" charset="0"/>
              </a:rPr>
              <a:t>Institutions are only one element of governance, </a:t>
            </a:r>
          </a:p>
          <a:p>
            <a:r>
              <a:rPr lang="en-US" sz="2400" dirty="0">
                <a:latin typeface="Bookman Old Style" panose="02050604050505020204" pitchFamily="18" charset="0"/>
              </a:rPr>
              <a:t>but they are arguably the </a:t>
            </a:r>
            <a:r>
              <a:rPr lang="en-US" sz="2400" dirty="0">
                <a:solidFill>
                  <a:srgbClr val="FF0000"/>
                </a:solidFill>
                <a:latin typeface="Bookman Old Style" panose="02050604050505020204" pitchFamily="18" charset="0"/>
              </a:rPr>
              <a:t>most important sites for change</a:t>
            </a:r>
            <a:r>
              <a:rPr lang="en-US" sz="2400" dirty="0">
                <a:latin typeface="Bookman Old Style" panose="02050604050505020204" pitchFamily="18" charset="0"/>
              </a:rPr>
              <a:t>, since they so often replicate gendered inequalities through their </a:t>
            </a:r>
            <a:r>
              <a:rPr lang="en-US" sz="2400" dirty="0">
                <a:solidFill>
                  <a:srgbClr val="FF0000"/>
                </a:solidFill>
                <a:latin typeface="Bookman Old Style" panose="02050604050505020204" pitchFamily="18" charset="0"/>
              </a:rPr>
              <a:t>structures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processes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policies</a:t>
            </a:r>
            <a:r>
              <a:rPr lang="en-US" sz="2400" dirty="0">
                <a:latin typeface="Bookman Old Style" panose="02050604050505020204" pitchFamily="18" charset="0"/>
              </a:rPr>
              <a:t>. </a:t>
            </a:r>
          </a:p>
          <a:p>
            <a:r>
              <a:rPr lang="en-US" sz="2400" dirty="0">
                <a:latin typeface="Bookman Old Style" panose="02050604050505020204" pitchFamily="18" charset="0"/>
              </a:rPr>
              <a:t>Institutions are the often-hierarchical structures and mechanisms, such as </a:t>
            </a:r>
            <a:r>
              <a:rPr lang="en-US" sz="2400" dirty="0">
                <a:solidFill>
                  <a:srgbClr val="FF0000"/>
                </a:solidFill>
                <a:latin typeface="Bookman Old Style" panose="02050604050505020204" pitchFamily="18" charset="0"/>
              </a:rPr>
              <a:t>Parliaments</a:t>
            </a:r>
            <a:r>
              <a:rPr lang="en-US" sz="2400" dirty="0">
                <a:latin typeface="Bookman Old Style" panose="02050604050505020204" pitchFamily="18" charset="0"/>
              </a:rPr>
              <a:t>, </a:t>
            </a:r>
          </a:p>
          <a:p>
            <a:r>
              <a:rPr lang="en-US" sz="2400" dirty="0">
                <a:latin typeface="Bookman Old Style" panose="02050604050505020204" pitchFamily="18" charset="0"/>
              </a:rPr>
              <a:t>also exist in less tangible forms of social “</a:t>
            </a:r>
            <a:r>
              <a:rPr lang="en-US" sz="2400" dirty="0">
                <a:solidFill>
                  <a:srgbClr val="FF0000"/>
                </a:solidFill>
                <a:latin typeface="Bookman Old Style" panose="02050604050505020204" pitchFamily="18" charset="0"/>
              </a:rPr>
              <a:t>contracts</a:t>
            </a:r>
            <a:r>
              <a:rPr lang="en-US" sz="2400" dirty="0">
                <a:latin typeface="Bookman Old Style" panose="02050604050505020204" pitchFamily="18" charset="0"/>
              </a:rPr>
              <a:t>‟, such as </a:t>
            </a:r>
            <a:r>
              <a:rPr lang="en-US" sz="2400" dirty="0">
                <a:solidFill>
                  <a:srgbClr val="FF0000"/>
                </a:solidFill>
                <a:latin typeface="Bookman Old Style" panose="02050604050505020204" pitchFamily="18" charset="0"/>
              </a:rPr>
              <a:t>marriage</a:t>
            </a:r>
          </a:p>
          <a:p>
            <a:r>
              <a:rPr lang="en-US" sz="2400" dirty="0">
                <a:latin typeface="Bookman Old Style" panose="02050604050505020204" pitchFamily="18" charset="0"/>
              </a:rPr>
              <a:t>Inequalities are perpetuated through institutions</a:t>
            </a:r>
          </a:p>
          <a:p>
            <a:r>
              <a:rPr lang="en-US" sz="2400" dirty="0">
                <a:latin typeface="Bookman Old Style" panose="02050604050505020204" pitchFamily="18" charset="0"/>
              </a:rPr>
              <a:t>So it need to effectively change institutions</a:t>
            </a:r>
          </a:p>
        </p:txBody>
      </p:sp>
    </p:spTree>
    <p:extLst>
      <p:ext uri="{BB962C8B-B14F-4D97-AF65-F5344CB8AC3E}">
        <p14:creationId xmlns:p14="http://schemas.microsoft.com/office/powerpoint/2010/main" val="613399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7D71C-4C7F-4DBC-98C2-5DD4EFF5DCED}"/>
              </a:ext>
            </a:extLst>
          </p:cNvPr>
          <p:cNvSpPr>
            <a:spLocks noGrp="1"/>
          </p:cNvSpPr>
          <p:nvPr>
            <p:ph type="title"/>
          </p:nvPr>
        </p:nvSpPr>
        <p:spPr>
          <a:xfrm>
            <a:off x="628650" y="365127"/>
            <a:ext cx="7886700" cy="562526"/>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D6732026-7925-4431-B598-DD25A9BA574E}"/>
              </a:ext>
            </a:extLst>
          </p:cNvPr>
          <p:cNvSpPr>
            <a:spLocks noGrp="1"/>
          </p:cNvSpPr>
          <p:nvPr>
            <p:ph idx="1"/>
          </p:nvPr>
        </p:nvSpPr>
        <p:spPr>
          <a:xfrm>
            <a:off x="628650" y="1126435"/>
            <a:ext cx="7886700" cy="5050528"/>
          </a:xfrm>
        </p:spPr>
        <p:txBody>
          <a:bodyPr>
            <a:normAutofit/>
          </a:bodyPr>
          <a:lstStyle/>
          <a:p>
            <a:r>
              <a:rPr lang="en-US" sz="2400" dirty="0">
                <a:latin typeface="Bookman Old Style" panose="02050604050505020204" pitchFamily="18" charset="0"/>
              </a:rPr>
              <a:t>In contrast, the United Nations Development Program’s (UNDP’s) conceptualization of governance builds on an understanding of governance rooted in social justice and rights and </a:t>
            </a:r>
          </a:p>
          <a:p>
            <a:r>
              <a:rPr lang="en-US" sz="2400" dirty="0">
                <a:latin typeface="Bookman Old Style" panose="02050604050505020204" pitchFamily="18" charset="0"/>
              </a:rPr>
              <a:t>Not referring to governance institutions as </a:t>
            </a:r>
            <a:r>
              <a:rPr lang="en-US" sz="2400" dirty="0">
                <a:solidFill>
                  <a:srgbClr val="FF0000"/>
                </a:solidFill>
                <a:latin typeface="Bookman Old Style" panose="02050604050505020204" pitchFamily="18" charset="0"/>
              </a:rPr>
              <a:t>holders</a:t>
            </a:r>
            <a:r>
              <a:rPr lang="en-US" sz="2400" dirty="0">
                <a:latin typeface="Bookman Old Style" panose="02050604050505020204" pitchFamily="18" charset="0"/>
              </a:rPr>
              <a:t> of power, but rather as </a:t>
            </a:r>
            <a:r>
              <a:rPr lang="en-US" sz="2400" dirty="0">
                <a:solidFill>
                  <a:srgbClr val="FF0000"/>
                </a:solidFill>
                <a:latin typeface="Bookman Old Style" panose="02050604050505020204" pitchFamily="18" charset="0"/>
              </a:rPr>
              <a:t>enablers</a:t>
            </a:r>
            <a:r>
              <a:rPr lang="en-US" sz="2400" dirty="0">
                <a:latin typeface="Bookman Old Style" panose="02050604050505020204" pitchFamily="18" charset="0"/>
              </a:rPr>
              <a:t> of equitable decision-making and accountability, and of greater citizen involvement. </a:t>
            </a:r>
          </a:p>
          <a:p>
            <a:r>
              <a:rPr lang="en-US" sz="2400" dirty="0">
                <a:latin typeface="Bookman Old Style" panose="02050604050505020204" pitchFamily="18" charset="0"/>
              </a:rPr>
              <a:t>In turn, CIVICUS (World Alliance for Citizen Participation) brings the focus around to citizens and the need for a participatory approach to governance which is ultimately about achieving equitable power-sharing in governance processes</a:t>
            </a:r>
          </a:p>
        </p:txBody>
      </p:sp>
    </p:spTree>
    <p:extLst>
      <p:ext uri="{BB962C8B-B14F-4D97-AF65-F5344CB8AC3E}">
        <p14:creationId xmlns:p14="http://schemas.microsoft.com/office/powerpoint/2010/main" val="12074068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3D415-6C8C-4360-BE48-86A3522E416B}"/>
              </a:ext>
            </a:extLst>
          </p:cNvPr>
          <p:cNvSpPr>
            <a:spLocks noGrp="1"/>
          </p:cNvSpPr>
          <p:nvPr>
            <p:ph type="title"/>
          </p:nvPr>
        </p:nvSpPr>
        <p:spPr>
          <a:xfrm>
            <a:off x="628650" y="365126"/>
            <a:ext cx="7886700" cy="483013"/>
          </a:xfrm>
        </p:spPr>
        <p:txBody>
          <a:bodyPr>
            <a:normAutofit/>
          </a:bodyPr>
          <a:lstStyle/>
          <a:p>
            <a:r>
              <a:rPr lang="en-US" sz="2800" dirty="0">
                <a:latin typeface="Bookman Old Style" panose="02050604050505020204" pitchFamily="18" charset="0"/>
              </a:rPr>
              <a:t>Governance as gendered processes </a:t>
            </a:r>
          </a:p>
        </p:txBody>
      </p:sp>
      <p:sp>
        <p:nvSpPr>
          <p:cNvPr id="3" name="Content Placeholder 2">
            <a:extLst>
              <a:ext uri="{FF2B5EF4-FFF2-40B4-BE49-F238E27FC236}">
                <a16:creationId xmlns:a16="http://schemas.microsoft.com/office/drawing/2014/main" id="{7928BE59-2F62-482C-B77B-9337CDABAEDB}"/>
              </a:ext>
            </a:extLst>
          </p:cNvPr>
          <p:cNvSpPr>
            <a:spLocks noGrp="1"/>
          </p:cNvSpPr>
          <p:nvPr>
            <p:ph idx="1"/>
          </p:nvPr>
        </p:nvSpPr>
        <p:spPr>
          <a:xfrm>
            <a:off x="628650" y="1099930"/>
            <a:ext cx="7886700" cy="5077033"/>
          </a:xfrm>
        </p:spPr>
        <p:txBody>
          <a:bodyPr>
            <a:normAutofit/>
          </a:bodyPr>
          <a:lstStyle/>
          <a:p>
            <a:r>
              <a:rPr lang="en-US" sz="2400" dirty="0">
                <a:latin typeface="Bookman Old Style" panose="02050604050505020204" pitchFamily="18" charset="0"/>
              </a:rPr>
              <a:t>Institutions provide the foundations for the processes that drive governance. </a:t>
            </a:r>
          </a:p>
          <a:p>
            <a:r>
              <a:rPr lang="en-US" sz="2400" dirty="0">
                <a:latin typeface="Bookman Old Style" panose="02050604050505020204" pitchFamily="18" charset="0"/>
              </a:rPr>
              <a:t>These processes range from </a:t>
            </a:r>
            <a:r>
              <a:rPr lang="en-US" sz="2400" dirty="0">
                <a:solidFill>
                  <a:srgbClr val="FF0000"/>
                </a:solidFill>
                <a:latin typeface="Bookman Old Style" panose="02050604050505020204" pitchFamily="18" charset="0"/>
              </a:rPr>
              <a:t>high level decision-making to the routine, day-to-day </a:t>
            </a:r>
            <a:r>
              <a:rPr lang="en-US" sz="2400" dirty="0">
                <a:latin typeface="Bookman Old Style" panose="02050604050505020204" pitchFamily="18" charset="0"/>
              </a:rPr>
              <a:t>administration </a:t>
            </a:r>
          </a:p>
          <a:p>
            <a:r>
              <a:rPr lang="en-US" sz="2400" dirty="0">
                <a:latin typeface="Bookman Old Style" panose="02050604050505020204" pitchFamily="18" charset="0"/>
              </a:rPr>
              <a:t>Governance processes happen between, as well as within, institutions.</a:t>
            </a:r>
          </a:p>
        </p:txBody>
      </p:sp>
    </p:spTree>
    <p:extLst>
      <p:ext uri="{BB962C8B-B14F-4D97-AF65-F5344CB8AC3E}">
        <p14:creationId xmlns:p14="http://schemas.microsoft.com/office/powerpoint/2010/main" val="11358879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6D611-DC69-46BA-9186-79B88999E547}"/>
              </a:ext>
            </a:extLst>
          </p:cNvPr>
          <p:cNvSpPr>
            <a:spLocks noGrp="1"/>
          </p:cNvSpPr>
          <p:nvPr>
            <p:ph type="title"/>
          </p:nvPr>
        </p:nvSpPr>
        <p:spPr>
          <a:xfrm>
            <a:off x="628650" y="365126"/>
            <a:ext cx="7886700" cy="496265"/>
          </a:xfrm>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E8B0BB63-3F3C-4EEE-815E-767943FC185A}"/>
              </a:ext>
            </a:extLst>
          </p:cNvPr>
          <p:cNvSpPr>
            <a:spLocks noGrp="1"/>
          </p:cNvSpPr>
          <p:nvPr>
            <p:ph idx="1"/>
          </p:nvPr>
        </p:nvSpPr>
        <p:spPr>
          <a:xfrm>
            <a:off x="628650" y="1033670"/>
            <a:ext cx="7886700" cy="5143293"/>
          </a:xfrm>
        </p:spPr>
        <p:txBody>
          <a:bodyPr>
            <a:normAutofit/>
          </a:bodyPr>
          <a:lstStyle/>
          <a:p>
            <a:r>
              <a:rPr lang="en-US" sz="2400" dirty="0">
                <a:latin typeface="Bookman Old Style" panose="02050604050505020204" pitchFamily="18" charset="0"/>
              </a:rPr>
              <a:t>Governance processes often reinforce divisions in which duties and responsibilities are assigned. </a:t>
            </a:r>
          </a:p>
          <a:p>
            <a:r>
              <a:rPr lang="en-US" sz="2400" dirty="0">
                <a:latin typeface="Bookman Old Style" panose="02050604050505020204" pitchFamily="18" charset="0"/>
              </a:rPr>
              <a:t>Some individuals with greater institutional presence and authority while others with lower often likely to be women – are likely to be responsible for the routine, </a:t>
            </a:r>
          </a:p>
          <a:p>
            <a:r>
              <a:rPr lang="en-US" sz="2400" dirty="0">
                <a:solidFill>
                  <a:srgbClr val="FF0000"/>
                </a:solidFill>
                <a:latin typeface="Bookman Old Style" panose="02050604050505020204" pitchFamily="18" charset="0"/>
              </a:rPr>
              <a:t>There are other factors that reinforce these divisions and forms of exclusion.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the type of language used in high-level of decision-making</a:t>
            </a:r>
          </a:p>
          <a:p>
            <a:pPr marL="0" indent="0">
              <a:buNone/>
            </a:pPr>
            <a:r>
              <a:rPr lang="en-US" sz="2400" dirty="0">
                <a:latin typeface="Bookman Old Style" panose="02050604050505020204" pitchFamily="18" charset="0"/>
              </a:rPr>
              <a:t>   -excluded on the grounds of gender, sexuality, class, race or ethnicity</a:t>
            </a:r>
          </a:p>
        </p:txBody>
      </p:sp>
    </p:spTree>
    <p:extLst>
      <p:ext uri="{BB962C8B-B14F-4D97-AF65-F5344CB8AC3E}">
        <p14:creationId xmlns:p14="http://schemas.microsoft.com/office/powerpoint/2010/main" val="10676076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86DC3-6A3A-4F58-B92B-7CC9D0CBB959}"/>
              </a:ext>
            </a:extLst>
          </p:cNvPr>
          <p:cNvSpPr>
            <a:spLocks noGrp="1"/>
          </p:cNvSpPr>
          <p:nvPr>
            <p:ph type="title"/>
          </p:nvPr>
        </p:nvSpPr>
        <p:spPr>
          <a:xfrm>
            <a:off x="628650" y="365126"/>
            <a:ext cx="7886700" cy="483013"/>
          </a:xfrm>
        </p:spPr>
        <p:txBody>
          <a:bodyPr>
            <a:normAutofit/>
          </a:bodyPr>
          <a:lstStyle/>
          <a:p>
            <a:r>
              <a:rPr lang="en-US" sz="2800" dirty="0">
                <a:solidFill>
                  <a:srgbClr val="FF0000"/>
                </a:solidFill>
                <a:latin typeface="Bookman Old Style" panose="02050604050505020204" pitchFamily="18" charset="0"/>
              </a:rPr>
              <a:t>Governance as gendered relationships </a:t>
            </a:r>
          </a:p>
        </p:txBody>
      </p:sp>
      <p:sp>
        <p:nvSpPr>
          <p:cNvPr id="3" name="Content Placeholder 2">
            <a:extLst>
              <a:ext uri="{FF2B5EF4-FFF2-40B4-BE49-F238E27FC236}">
                <a16:creationId xmlns:a16="http://schemas.microsoft.com/office/drawing/2014/main" id="{29B5D6D4-6D87-4068-87CC-4E7C0F661932}"/>
              </a:ext>
            </a:extLst>
          </p:cNvPr>
          <p:cNvSpPr>
            <a:spLocks noGrp="1"/>
          </p:cNvSpPr>
          <p:nvPr>
            <p:ph idx="1"/>
          </p:nvPr>
        </p:nvSpPr>
        <p:spPr>
          <a:xfrm>
            <a:off x="628650" y="1126435"/>
            <a:ext cx="7886700" cy="5050528"/>
          </a:xfrm>
        </p:spPr>
        <p:txBody>
          <a:bodyPr>
            <a:normAutofit/>
          </a:bodyPr>
          <a:lstStyle/>
          <a:p>
            <a:r>
              <a:rPr lang="en-US" sz="2400" dirty="0">
                <a:latin typeface="Bookman Old Style" panose="02050604050505020204" pitchFamily="18" charset="0"/>
              </a:rPr>
              <a:t>Central to institutional processes are relationships – the ways in which people interact within institutions and the way they behave towards people outside them.</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5288790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B836E-6580-44D2-8253-CE6CD78B5EEC}"/>
              </a:ext>
            </a:extLst>
          </p:cNvPr>
          <p:cNvSpPr>
            <a:spLocks noGrp="1"/>
          </p:cNvSpPr>
          <p:nvPr>
            <p:ph type="title"/>
          </p:nvPr>
        </p:nvSpPr>
        <p:spPr>
          <a:xfrm>
            <a:off x="628650" y="365126"/>
            <a:ext cx="7886700" cy="787813"/>
          </a:xfrm>
        </p:spPr>
        <p:txBody>
          <a:bodyPr>
            <a:normAutofit fontScale="90000"/>
          </a:bodyPr>
          <a:lstStyle/>
          <a:p>
            <a:r>
              <a:rPr lang="en-US" sz="2800" b="1" dirty="0">
                <a:latin typeface="Bookman Old Style" panose="02050604050505020204" pitchFamily="18" charset="0"/>
              </a:rPr>
              <a:t>3. Reframing citizenship through a gender lens </a:t>
            </a:r>
          </a:p>
        </p:txBody>
      </p:sp>
      <p:sp>
        <p:nvSpPr>
          <p:cNvPr id="3" name="Content Placeholder 2">
            <a:extLst>
              <a:ext uri="{FF2B5EF4-FFF2-40B4-BE49-F238E27FC236}">
                <a16:creationId xmlns:a16="http://schemas.microsoft.com/office/drawing/2014/main" id="{0052296D-7F9D-421D-99AE-8B297F600F60}"/>
              </a:ext>
            </a:extLst>
          </p:cNvPr>
          <p:cNvSpPr>
            <a:spLocks noGrp="1"/>
          </p:cNvSpPr>
          <p:nvPr>
            <p:ph idx="1"/>
          </p:nvPr>
        </p:nvSpPr>
        <p:spPr>
          <a:xfrm>
            <a:off x="628650" y="1338470"/>
            <a:ext cx="7886700" cy="4838493"/>
          </a:xfrm>
        </p:spPr>
        <p:txBody>
          <a:bodyPr>
            <a:normAutofit/>
          </a:bodyPr>
          <a:lstStyle/>
          <a:p>
            <a:r>
              <a:rPr lang="en-US" sz="2400" dirty="0">
                <a:latin typeface="Bookman Old Style" panose="02050604050505020204" pitchFamily="18" charset="0"/>
              </a:rPr>
              <a:t>the notion and experience of citizenship cannot be understood in isolation from a person’s gender or other aspects of their identities.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if women are subject to forms of discrimination that are reinforced by culture, religion or law – such as the inability to ask for divorce or leave the house in order to vote; it is difficult to see how they would be able to exercise full, equal citizenship before those areas of discrimination were addressed </a:t>
            </a:r>
          </a:p>
        </p:txBody>
      </p:sp>
    </p:spTree>
    <p:extLst>
      <p:ext uri="{BB962C8B-B14F-4D97-AF65-F5344CB8AC3E}">
        <p14:creationId xmlns:p14="http://schemas.microsoft.com/office/powerpoint/2010/main" val="35527291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B4E9-7A3A-44E1-AC30-7A171109BB15}"/>
              </a:ext>
            </a:extLst>
          </p:cNvPr>
          <p:cNvSpPr>
            <a:spLocks noGrp="1"/>
          </p:cNvSpPr>
          <p:nvPr>
            <p:ph type="title"/>
          </p:nvPr>
        </p:nvSpPr>
        <p:spPr>
          <a:xfrm>
            <a:off x="628650" y="365126"/>
            <a:ext cx="7886700" cy="801065"/>
          </a:xfrm>
        </p:spPr>
        <p:txBody>
          <a:bodyPr>
            <a:normAutofit/>
          </a:bodyPr>
          <a:lstStyle/>
          <a:p>
            <a:r>
              <a:rPr lang="en-US" sz="2400" dirty="0">
                <a:latin typeface="Bookman Old Style" panose="02050604050505020204" pitchFamily="18" charset="0"/>
              </a:rPr>
              <a:t>Examining citizenship from a gender perspective means:</a:t>
            </a:r>
          </a:p>
        </p:txBody>
      </p:sp>
      <p:sp>
        <p:nvSpPr>
          <p:cNvPr id="3" name="Content Placeholder 2">
            <a:extLst>
              <a:ext uri="{FF2B5EF4-FFF2-40B4-BE49-F238E27FC236}">
                <a16:creationId xmlns:a16="http://schemas.microsoft.com/office/drawing/2014/main" id="{DA10EA72-2667-4D8C-9C30-167FC8AB79D3}"/>
              </a:ext>
            </a:extLst>
          </p:cNvPr>
          <p:cNvSpPr>
            <a:spLocks noGrp="1"/>
          </p:cNvSpPr>
          <p:nvPr>
            <p:ph idx="1"/>
          </p:nvPr>
        </p:nvSpPr>
        <p:spPr>
          <a:xfrm>
            <a:off x="628650" y="1391478"/>
            <a:ext cx="7886700" cy="4785485"/>
          </a:xfrm>
        </p:spPr>
        <p:txBody>
          <a:bodyPr>
            <a:normAutofit/>
          </a:bodyPr>
          <a:lstStyle/>
          <a:p>
            <a:pPr marL="0" indent="0">
              <a:buNone/>
            </a:pPr>
            <a:r>
              <a:rPr lang="en-US" sz="2400" b="1" dirty="0">
                <a:latin typeface="Bookman Old Style" panose="02050604050505020204" pitchFamily="18" charset="0"/>
              </a:rPr>
              <a:t>Challenging the idea of a “public‟–‟private‟ divide: </a:t>
            </a:r>
          </a:p>
          <a:p>
            <a:r>
              <a:rPr lang="en-US" sz="2400" dirty="0">
                <a:latin typeface="Bookman Old Style" panose="02050604050505020204" pitchFamily="18" charset="0"/>
              </a:rPr>
              <a:t>•Linking “private‟ wrongs – such as domestic violence – to public solutions  </a:t>
            </a:r>
          </a:p>
          <a:p>
            <a:r>
              <a:rPr lang="en-US" sz="2400" dirty="0">
                <a:latin typeface="Bookman Old Style" panose="02050604050505020204" pitchFamily="18" charset="0"/>
              </a:rPr>
              <a:t>Including “private‟ gender needs in policy, such as extending rights to include welfare and childcare services </a:t>
            </a:r>
          </a:p>
          <a:p>
            <a:r>
              <a:rPr lang="en-US" sz="2400" dirty="0">
                <a:latin typeface="Bookman Old Style" panose="02050604050505020204" pitchFamily="18" charset="0"/>
              </a:rPr>
              <a:t>Redefining the “political‟ to include informal and private or community decision-making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1830585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4B304-9E4B-42DB-A85C-0FAC8DE41E7E}"/>
              </a:ext>
            </a:extLst>
          </p:cNvPr>
          <p:cNvSpPr>
            <a:spLocks noGrp="1"/>
          </p:cNvSpPr>
          <p:nvPr>
            <p:ph type="title"/>
          </p:nvPr>
        </p:nvSpPr>
        <p:spPr/>
        <p:txBody>
          <a:bodyPr>
            <a:normAutofit/>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F2AE1423-5C15-4215-AA7D-A38CF7666403}"/>
              </a:ext>
            </a:extLst>
          </p:cNvPr>
          <p:cNvSpPr>
            <a:spLocks noGrp="1"/>
          </p:cNvSpPr>
          <p:nvPr>
            <p:ph idx="1"/>
          </p:nvPr>
        </p:nvSpPr>
        <p:spPr/>
        <p:txBody>
          <a:bodyPr>
            <a:normAutofit/>
          </a:bodyPr>
          <a:lstStyle/>
          <a:p>
            <a:pPr marL="0" lvl="0" indent="0">
              <a:buNone/>
            </a:pPr>
            <a:r>
              <a:rPr lang="en-US" sz="2400" b="1" dirty="0">
                <a:solidFill>
                  <a:prstClr val="black"/>
                </a:solidFill>
                <a:latin typeface="Bookman Old Style" panose="02050604050505020204" pitchFamily="18" charset="0"/>
              </a:rPr>
              <a:t>Mobilizing for change by promoting active gendered citizenship: </a:t>
            </a:r>
          </a:p>
          <a:p>
            <a:pPr lvl="0"/>
            <a:r>
              <a:rPr lang="en-US" sz="2400" dirty="0">
                <a:solidFill>
                  <a:prstClr val="black"/>
                </a:solidFill>
                <a:latin typeface="Bookman Old Style" panose="02050604050505020204" pitchFamily="18" charset="0"/>
              </a:rPr>
              <a:t>Raising women’s awareness of their exclusion </a:t>
            </a:r>
          </a:p>
          <a:p>
            <a:pPr lvl="0"/>
            <a:r>
              <a:rPr lang="en-US" sz="2400" dirty="0">
                <a:solidFill>
                  <a:prstClr val="black"/>
                </a:solidFill>
                <a:latin typeface="Bookman Old Style" panose="02050604050505020204" pitchFamily="18" charset="0"/>
              </a:rPr>
              <a:t>Supporting women’s groups and NGOs </a:t>
            </a:r>
          </a:p>
          <a:p>
            <a:pPr lvl="0"/>
            <a:r>
              <a:rPr lang="en-US" sz="2400" dirty="0">
                <a:solidFill>
                  <a:prstClr val="black"/>
                </a:solidFill>
                <a:latin typeface="Bookman Old Style" panose="02050604050505020204" pitchFamily="18" charset="0"/>
              </a:rPr>
              <a:t>Creating spaces for interaction between citizens and institutions </a:t>
            </a:r>
          </a:p>
          <a:p>
            <a:endParaRPr lang="en-US" sz="3200" dirty="0"/>
          </a:p>
        </p:txBody>
      </p:sp>
    </p:spTree>
    <p:extLst>
      <p:ext uri="{BB962C8B-B14F-4D97-AF65-F5344CB8AC3E}">
        <p14:creationId xmlns:p14="http://schemas.microsoft.com/office/powerpoint/2010/main" val="122474338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6F6C3-2F18-4707-80E2-ED5DA2F7352A}"/>
              </a:ext>
            </a:extLst>
          </p:cNvPr>
          <p:cNvSpPr>
            <a:spLocks noGrp="1"/>
          </p:cNvSpPr>
          <p:nvPr>
            <p:ph type="title"/>
          </p:nvPr>
        </p:nvSpPr>
        <p:spPr>
          <a:xfrm>
            <a:off x="628650" y="365127"/>
            <a:ext cx="7886700" cy="973344"/>
          </a:xfrm>
        </p:spPr>
        <p:txBody>
          <a:bodyPr>
            <a:noAutofit/>
          </a:bodyPr>
          <a:lstStyle/>
          <a:p>
            <a:r>
              <a:rPr lang="en-US" sz="2800" b="1" dirty="0">
                <a:latin typeface="Bookman Old Style" panose="02050604050505020204" pitchFamily="18" charset="0"/>
              </a:rPr>
              <a:t>4. Reframing the goals of governance through a gender lens </a:t>
            </a:r>
          </a:p>
        </p:txBody>
      </p:sp>
      <p:sp>
        <p:nvSpPr>
          <p:cNvPr id="3" name="Content Placeholder 2">
            <a:extLst>
              <a:ext uri="{FF2B5EF4-FFF2-40B4-BE49-F238E27FC236}">
                <a16:creationId xmlns:a16="http://schemas.microsoft.com/office/drawing/2014/main" id="{1C61BF8C-A18A-4EE4-9B8E-835D9363BF3F}"/>
              </a:ext>
            </a:extLst>
          </p:cNvPr>
          <p:cNvSpPr>
            <a:spLocks noGrp="1"/>
          </p:cNvSpPr>
          <p:nvPr>
            <p:ph idx="1"/>
          </p:nvPr>
        </p:nvSpPr>
        <p:spPr>
          <a:xfrm>
            <a:off x="628650" y="1338471"/>
            <a:ext cx="7886700" cy="5154401"/>
          </a:xfrm>
        </p:spPr>
        <p:txBody>
          <a:bodyPr>
            <a:normAutofit fontScale="92500" lnSpcReduction="20000"/>
          </a:bodyPr>
          <a:lstStyle/>
          <a:p>
            <a:r>
              <a:rPr lang="en-US" b="1" dirty="0">
                <a:latin typeface="Bookman Old Style" panose="02050604050505020204" pitchFamily="18" charset="0"/>
              </a:rPr>
              <a:t>Gendering democracy </a:t>
            </a:r>
          </a:p>
          <a:p>
            <a:pPr>
              <a:buFont typeface="Wingdings" panose="05000000000000000000" pitchFamily="2" charset="2"/>
              <a:buChar char="ü"/>
            </a:pPr>
            <a:r>
              <a:rPr lang="en-US" dirty="0">
                <a:latin typeface="Bookman Old Style" panose="02050604050505020204" pitchFamily="18" charset="0"/>
              </a:rPr>
              <a:t>Democracy is the primary goal of effective governance</a:t>
            </a:r>
          </a:p>
          <a:p>
            <a:pPr marL="0" indent="0">
              <a:buNone/>
            </a:pPr>
            <a:r>
              <a:rPr lang="en-US" b="1" dirty="0">
                <a:latin typeface="Bookman Old Style" panose="02050604050505020204" pitchFamily="18" charset="0"/>
              </a:rPr>
              <a:t>Yet, how gender-sensitive is their understanding of democracy??????</a:t>
            </a:r>
          </a:p>
          <a:p>
            <a:pPr>
              <a:buFont typeface="Wingdings" panose="05000000000000000000" pitchFamily="2" charset="2"/>
              <a:buChar char="ü"/>
            </a:pPr>
            <a:r>
              <a:rPr lang="en-US" dirty="0">
                <a:latin typeface="Bookman Old Style" panose="02050604050505020204" pitchFamily="18" charset="0"/>
              </a:rPr>
              <a:t>Does it put rights and equality – particularly gender equality – at its Centre? </a:t>
            </a:r>
          </a:p>
          <a:p>
            <a:pPr>
              <a:buFont typeface="Wingdings" panose="05000000000000000000" pitchFamily="2" charset="2"/>
              <a:buChar char="ü"/>
            </a:pPr>
            <a:r>
              <a:rPr lang="en-US" dirty="0">
                <a:latin typeface="Bookman Old Style" panose="02050604050505020204" pitchFamily="18" charset="0"/>
              </a:rPr>
              <a:t>Does it specify the need for governance institutions to be accountable for their performance on achieving gender equality and for their commitment to creating equal partnerships between men and women in governance processes? </a:t>
            </a:r>
          </a:p>
          <a:p>
            <a:pPr>
              <a:buFont typeface="Wingdings" panose="05000000000000000000" pitchFamily="2" charset="2"/>
              <a:buChar char="ü"/>
            </a:pPr>
            <a:r>
              <a:rPr lang="en-US" dirty="0">
                <a:latin typeface="Bookman Old Style" panose="02050604050505020204" pitchFamily="18" charset="0"/>
              </a:rPr>
              <a:t>Does it stress the need for responsiveness to men’s and women’s needs? </a:t>
            </a:r>
          </a:p>
          <a:p>
            <a:pPr>
              <a:buFont typeface="Wingdings" panose="05000000000000000000" pitchFamily="2" charset="2"/>
              <a:buChar char="ü"/>
            </a:pPr>
            <a:endParaRPr lang="en-US" dirty="0">
              <a:latin typeface="Bookman Old Style" panose="02050604050505020204" pitchFamily="18" charset="0"/>
            </a:endParaRPr>
          </a:p>
        </p:txBody>
      </p:sp>
    </p:spTree>
    <p:extLst>
      <p:ext uri="{BB962C8B-B14F-4D97-AF65-F5344CB8AC3E}">
        <p14:creationId xmlns:p14="http://schemas.microsoft.com/office/powerpoint/2010/main" val="40390750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72415-E1F1-4196-B50C-A5E637B3C469}"/>
              </a:ext>
            </a:extLst>
          </p:cNvPr>
          <p:cNvSpPr>
            <a:spLocks noGrp="1"/>
          </p:cNvSpPr>
          <p:nvPr>
            <p:ph type="title"/>
          </p:nvPr>
        </p:nvSpPr>
        <p:spPr>
          <a:xfrm>
            <a:off x="628650" y="365127"/>
            <a:ext cx="7886700" cy="708300"/>
          </a:xfrm>
        </p:spPr>
        <p:txBody>
          <a:bodyPr>
            <a:normAutofit/>
          </a:bodyPr>
          <a:lstStyle/>
          <a:p>
            <a:r>
              <a:rPr lang="en-US" sz="2800" dirty="0">
                <a:latin typeface="Bookman Old Style" panose="02050604050505020204" pitchFamily="18" charset="0"/>
              </a:rPr>
              <a:t>Gendering poverty reduction </a:t>
            </a:r>
          </a:p>
        </p:txBody>
      </p:sp>
      <p:sp>
        <p:nvSpPr>
          <p:cNvPr id="3" name="Content Placeholder 2">
            <a:extLst>
              <a:ext uri="{FF2B5EF4-FFF2-40B4-BE49-F238E27FC236}">
                <a16:creationId xmlns:a16="http://schemas.microsoft.com/office/drawing/2014/main" id="{A390231C-9B1F-43AD-B4F3-4B4648DD247D}"/>
              </a:ext>
            </a:extLst>
          </p:cNvPr>
          <p:cNvSpPr>
            <a:spLocks noGrp="1"/>
          </p:cNvSpPr>
          <p:nvPr>
            <p:ph idx="1"/>
          </p:nvPr>
        </p:nvSpPr>
        <p:spPr>
          <a:xfrm>
            <a:off x="628650" y="1192696"/>
            <a:ext cx="7886700" cy="4984267"/>
          </a:xfrm>
        </p:spPr>
        <p:txBody>
          <a:bodyPr>
            <a:normAutofit/>
          </a:bodyPr>
          <a:lstStyle/>
          <a:p>
            <a:r>
              <a:rPr lang="en-US" sz="2400" dirty="0">
                <a:latin typeface="Bookman Old Style" panose="02050604050505020204" pitchFamily="18" charset="0"/>
              </a:rPr>
              <a:t>Poverty reduction is not mean only material goods and financial resources improvement rather it require </a:t>
            </a:r>
            <a:r>
              <a:rPr lang="en-US" sz="2400" dirty="0">
                <a:solidFill>
                  <a:srgbClr val="FF0000"/>
                </a:solidFill>
                <a:latin typeface="Bookman Old Style" panose="02050604050505020204" pitchFamily="18" charset="0"/>
              </a:rPr>
              <a:t>social dimensions of poverty.</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A capability approach to poverty: requires institutions to focus on whether citizens have equal access to resources and opportunities, including education, good health and rights and choices</a:t>
            </a:r>
          </a:p>
          <a:p>
            <a:r>
              <a:rPr lang="en-US" sz="2400" dirty="0">
                <a:latin typeface="Bookman Old Style" panose="02050604050505020204" pitchFamily="18" charset="0"/>
              </a:rPr>
              <a:t>According to this approach, gender inequality is an aspect of poverty, and needs to be addressed before poverty reduction can be achieved. </a:t>
            </a:r>
          </a:p>
        </p:txBody>
      </p:sp>
    </p:spTree>
    <p:extLst>
      <p:ext uri="{BB962C8B-B14F-4D97-AF65-F5344CB8AC3E}">
        <p14:creationId xmlns:p14="http://schemas.microsoft.com/office/powerpoint/2010/main" val="39329865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866E7-1A45-4CBD-82FA-0BD4CB966BC9}"/>
              </a:ext>
            </a:extLst>
          </p:cNvPr>
          <p:cNvSpPr>
            <a:spLocks noGrp="1"/>
          </p:cNvSpPr>
          <p:nvPr>
            <p:ph type="title"/>
          </p:nvPr>
        </p:nvSpPr>
        <p:spPr>
          <a:xfrm>
            <a:off x="628650" y="365126"/>
            <a:ext cx="7886700" cy="615535"/>
          </a:xfrm>
        </p:spPr>
        <p:txBody>
          <a:bodyPr>
            <a:normAutofit/>
          </a:bodyPr>
          <a:lstStyle/>
          <a:p>
            <a:r>
              <a:rPr lang="en-US" sz="2800" dirty="0">
                <a:latin typeface="Bookman Old Style" panose="02050604050505020204" pitchFamily="18" charset="0"/>
              </a:rPr>
              <a:t>Gendering the realization of rights </a:t>
            </a:r>
          </a:p>
        </p:txBody>
      </p:sp>
      <p:sp>
        <p:nvSpPr>
          <p:cNvPr id="3" name="Content Placeholder 2">
            <a:extLst>
              <a:ext uri="{FF2B5EF4-FFF2-40B4-BE49-F238E27FC236}">
                <a16:creationId xmlns:a16="http://schemas.microsoft.com/office/drawing/2014/main" id="{E8148DD9-69E5-4C64-856B-E90453C25C9F}"/>
              </a:ext>
            </a:extLst>
          </p:cNvPr>
          <p:cNvSpPr>
            <a:spLocks noGrp="1"/>
          </p:cNvSpPr>
          <p:nvPr>
            <p:ph idx="1"/>
          </p:nvPr>
        </p:nvSpPr>
        <p:spPr>
          <a:xfrm>
            <a:off x="628650" y="1152939"/>
            <a:ext cx="7886700" cy="5024024"/>
          </a:xfrm>
        </p:spPr>
        <p:txBody>
          <a:bodyPr>
            <a:normAutofit/>
          </a:bodyPr>
          <a:lstStyle/>
          <a:p>
            <a:r>
              <a:rPr lang="en-US" sz="2400" dirty="0">
                <a:latin typeface="Bookman Old Style" panose="02050604050505020204" pitchFamily="18" charset="0"/>
              </a:rPr>
              <a:t>rights are considered gender-neutral – i.e. they apply to all people regardless of their gender.</a:t>
            </a:r>
          </a:p>
          <a:p>
            <a:r>
              <a:rPr lang="en-US" sz="2400" dirty="0">
                <a:latin typeface="Bookman Old Style" panose="02050604050505020204" pitchFamily="18" charset="0"/>
              </a:rPr>
              <a:t>But when the “rights-holder‟ is a woman, the ability to claim those rights can be significantly compromised. such as </a:t>
            </a:r>
            <a:r>
              <a:rPr lang="en-US" sz="2400" b="1" dirty="0">
                <a:latin typeface="Bookman Old Style" panose="02050604050505020204" pitchFamily="18" charset="0"/>
              </a:rPr>
              <a:t>CEDAW</a:t>
            </a:r>
          </a:p>
          <a:p>
            <a:r>
              <a:rPr lang="en-US" sz="2400" dirty="0">
                <a:latin typeface="Bookman Old Style" panose="02050604050505020204" pitchFamily="18" charset="0"/>
              </a:rPr>
              <a:t> provide the </a:t>
            </a:r>
            <a:r>
              <a:rPr lang="en-US" sz="2400" b="1" dirty="0">
                <a:latin typeface="Bookman Old Style" panose="02050604050505020204" pitchFamily="18" charset="0"/>
              </a:rPr>
              <a:t>enabling</a:t>
            </a:r>
            <a:r>
              <a:rPr lang="en-US" sz="2400" dirty="0">
                <a:latin typeface="Bookman Old Style" panose="02050604050505020204" pitchFamily="18" charset="0"/>
              </a:rPr>
              <a:t> </a:t>
            </a:r>
            <a:r>
              <a:rPr lang="en-US" sz="2400" b="1" dirty="0">
                <a:latin typeface="Bookman Old Style" panose="02050604050505020204" pitchFamily="18" charset="0"/>
              </a:rPr>
              <a:t>conditions</a:t>
            </a:r>
            <a:r>
              <a:rPr lang="en-US" sz="2400" dirty="0">
                <a:latin typeface="Bookman Old Style" panose="02050604050505020204" pitchFamily="18" charset="0"/>
              </a:rPr>
              <a:t> for people to claim their rights, including national laws grounded in rights, democratic legal systems and effective accountability mechanisms </a:t>
            </a:r>
          </a:p>
          <a:p>
            <a:pPr marL="0" indent="0">
              <a:buNone/>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8622432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2A198-5A34-4ECE-8D22-33255D4770C2}"/>
              </a:ext>
            </a:extLst>
          </p:cNvPr>
          <p:cNvSpPr>
            <a:spLocks noGrp="1"/>
          </p:cNvSpPr>
          <p:nvPr>
            <p:ph type="title"/>
          </p:nvPr>
        </p:nvSpPr>
        <p:spPr>
          <a:xfrm>
            <a:off x="628650" y="365126"/>
            <a:ext cx="7886700" cy="787813"/>
          </a:xfrm>
        </p:spPr>
        <p:txBody>
          <a:bodyPr>
            <a:normAutofit/>
          </a:bodyPr>
          <a:lstStyle/>
          <a:p>
            <a:r>
              <a:rPr lang="en-US" sz="2800" dirty="0">
                <a:latin typeface="Bookman Old Style" panose="02050604050505020204" pitchFamily="18" charset="0"/>
              </a:rPr>
              <a:t>Gendering social justice </a:t>
            </a:r>
          </a:p>
        </p:txBody>
      </p:sp>
      <p:sp>
        <p:nvSpPr>
          <p:cNvPr id="3" name="Content Placeholder 2">
            <a:extLst>
              <a:ext uri="{FF2B5EF4-FFF2-40B4-BE49-F238E27FC236}">
                <a16:creationId xmlns:a16="http://schemas.microsoft.com/office/drawing/2014/main" id="{92A404F2-6DB3-47D8-9BA8-9E5AFED68E68}"/>
              </a:ext>
            </a:extLst>
          </p:cNvPr>
          <p:cNvSpPr>
            <a:spLocks noGrp="1"/>
          </p:cNvSpPr>
          <p:nvPr>
            <p:ph idx="1"/>
          </p:nvPr>
        </p:nvSpPr>
        <p:spPr>
          <a:xfrm>
            <a:off x="628650" y="1311965"/>
            <a:ext cx="7886700" cy="4864998"/>
          </a:xfrm>
        </p:spPr>
        <p:txBody>
          <a:bodyPr>
            <a:normAutofit/>
          </a:bodyPr>
          <a:lstStyle/>
          <a:p>
            <a:r>
              <a:rPr lang="en-US" sz="2400" dirty="0">
                <a:latin typeface="Bookman Old Style" panose="02050604050505020204" pitchFamily="18" charset="0"/>
              </a:rPr>
              <a:t>Social justice refers to societies where everyone enjoys full citizenship and is treated with equal respect. </a:t>
            </a:r>
          </a:p>
          <a:p>
            <a:r>
              <a:rPr lang="en-US" sz="2400" dirty="0">
                <a:latin typeface="Bookman Old Style" panose="02050604050505020204" pitchFamily="18" charset="0"/>
              </a:rPr>
              <a:t>This means women and men should be entitled to an income and basic necessities, and the same opportunities and life chances. </a:t>
            </a:r>
          </a:p>
          <a:p>
            <a:r>
              <a:rPr lang="en-US" sz="2400" dirty="0">
                <a:latin typeface="Bookman Old Style" panose="02050604050505020204" pitchFamily="18" charset="0"/>
              </a:rPr>
              <a:t>They should also not be subject to discrimination for any reason. </a:t>
            </a:r>
          </a:p>
        </p:txBody>
      </p:sp>
    </p:spTree>
    <p:extLst>
      <p:ext uri="{BB962C8B-B14F-4D97-AF65-F5344CB8AC3E}">
        <p14:creationId xmlns:p14="http://schemas.microsoft.com/office/powerpoint/2010/main" val="3586275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2C6AD-6DD0-40FC-8F45-E5EE2A28DB24}"/>
              </a:ext>
            </a:extLst>
          </p:cNvPr>
          <p:cNvSpPr>
            <a:spLocks noGrp="1"/>
          </p:cNvSpPr>
          <p:nvPr>
            <p:ph type="title"/>
          </p:nvPr>
        </p:nvSpPr>
        <p:spPr>
          <a:xfrm>
            <a:off x="628650" y="365127"/>
            <a:ext cx="7886700" cy="999848"/>
          </a:xfrm>
        </p:spPr>
        <p:txBody>
          <a:bodyPr>
            <a:noAutofit/>
          </a:bodyPr>
          <a:lstStyle/>
          <a:p>
            <a:r>
              <a:rPr lang="en-US" sz="2400" b="1" dirty="0">
                <a:latin typeface="Bookman Old Style" panose="02050604050505020204" pitchFamily="18" charset="0"/>
              </a:rPr>
              <a:t>Origin and historical development Governance/Good governance</a:t>
            </a:r>
          </a:p>
        </p:txBody>
      </p:sp>
      <p:sp>
        <p:nvSpPr>
          <p:cNvPr id="3" name="Content Placeholder 2">
            <a:extLst>
              <a:ext uri="{FF2B5EF4-FFF2-40B4-BE49-F238E27FC236}">
                <a16:creationId xmlns:a16="http://schemas.microsoft.com/office/drawing/2014/main" id="{4CAF6287-AF7C-4B41-9A5D-5E8707D4E24A}"/>
              </a:ext>
            </a:extLst>
          </p:cNvPr>
          <p:cNvSpPr>
            <a:spLocks noGrp="1"/>
          </p:cNvSpPr>
          <p:nvPr>
            <p:ph idx="1"/>
          </p:nvPr>
        </p:nvSpPr>
        <p:spPr>
          <a:xfrm>
            <a:off x="628650" y="1364975"/>
            <a:ext cx="7886700" cy="4811988"/>
          </a:xfrm>
        </p:spPr>
        <p:txBody>
          <a:bodyPr/>
          <a:lstStyle/>
          <a:p>
            <a:r>
              <a:rPr lang="en-US" sz="2400" dirty="0">
                <a:latin typeface="Bookman Old Style" panose="02050604050505020204" pitchFamily="18" charset="0"/>
              </a:rPr>
              <a:t>The concept of ‘Governance’ is not new. It is as old as government itself. Both the terms are derived respectively, from the old French words </a:t>
            </a:r>
            <a:r>
              <a:rPr lang="en-US" sz="2400" dirty="0" err="1">
                <a:latin typeface="Bookman Old Style" panose="02050604050505020204" pitchFamily="18" charset="0"/>
              </a:rPr>
              <a:t>gouvernance</a:t>
            </a:r>
            <a:r>
              <a:rPr lang="en-US" sz="2400" dirty="0">
                <a:latin typeface="Bookman Old Style" panose="02050604050505020204" pitchFamily="18" charset="0"/>
              </a:rPr>
              <a:t> and </a:t>
            </a:r>
            <a:r>
              <a:rPr lang="en-US" sz="2400" dirty="0" err="1">
                <a:latin typeface="Bookman Old Style" panose="02050604050505020204" pitchFamily="18" charset="0"/>
              </a:rPr>
              <a:t>governement</a:t>
            </a:r>
            <a:r>
              <a:rPr lang="en-US" sz="2400" dirty="0">
                <a:latin typeface="Bookman Old Style" panose="02050604050505020204" pitchFamily="18" charset="0"/>
              </a:rPr>
              <a:t>.</a:t>
            </a:r>
          </a:p>
          <a:p>
            <a:endParaRPr lang="en-US" dirty="0"/>
          </a:p>
        </p:txBody>
      </p:sp>
    </p:spTree>
    <p:extLst>
      <p:ext uri="{BB962C8B-B14F-4D97-AF65-F5344CB8AC3E}">
        <p14:creationId xmlns:p14="http://schemas.microsoft.com/office/powerpoint/2010/main" val="36995209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2F9F7-2381-46AE-B567-B6F103FACCA1}"/>
              </a:ext>
            </a:extLst>
          </p:cNvPr>
          <p:cNvSpPr>
            <a:spLocks noGrp="1"/>
          </p:cNvSpPr>
          <p:nvPr>
            <p:ph type="title"/>
          </p:nvPr>
        </p:nvSpPr>
        <p:spPr>
          <a:xfrm>
            <a:off x="628650" y="365126"/>
            <a:ext cx="7886700" cy="655291"/>
          </a:xfrm>
        </p:spPr>
        <p:txBody>
          <a:bodyPr>
            <a:normAutofit/>
          </a:bodyPr>
          <a:lstStyle/>
          <a:p>
            <a:r>
              <a:rPr lang="en-US" sz="2800" dirty="0">
                <a:latin typeface="Bookman Old Style" panose="02050604050505020204" pitchFamily="18" charset="0"/>
              </a:rPr>
              <a:t>Gender equality </a:t>
            </a:r>
          </a:p>
        </p:txBody>
      </p:sp>
      <p:sp>
        <p:nvSpPr>
          <p:cNvPr id="3" name="Content Placeholder 2">
            <a:extLst>
              <a:ext uri="{FF2B5EF4-FFF2-40B4-BE49-F238E27FC236}">
                <a16:creationId xmlns:a16="http://schemas.microsoft.com/office/drawing/2014/main" id="{9420D494-566F-4C6C-B82E-B89F02773D85}"/>
              </a:ext>
            </a:extLst>
          </p:cNvPr>
          <p:cNvSpPr>
            <a:spLocks noGrp="1"/>
          </p:cNvSpPr>
          <p:nvPr>
            <p:ph idx="1"/>
          </p:nvPr>
        </p:nvSpPr>
        <p:spPr>
          <a:xfrm>
            <a:off x="628650" y="1126435"/>
            <a:ext cx="7886700" cy="5050528"/>
          </a:xfrm>
        </p:spPr>
        <p:txBody>
          <a:bodyPr>
            <a:normAutofit/>
          </a:bodyPr>
          <a:lstStyle/>
          <a:p>
            <a:r>
              <a:rPr lang="en-US" sz="2400" dirty="0">
                <a:latin typeface="Bookman Old Style" panose="02050604050505020204" pitchFamily="18" charset="0"/>
              </a:rPr>
              <a:t>Gender equality entails women and men having equal opportunities and equal outcomes in life, including equal access to, ownership of and control over resources and decision-making. </a:t>
            </a:r>
          </a:p>
          <a:p>
            <a:r>
              <a:rPr lang="en-US" sz="2400" dirty="0">
                <a:latin typeface="Bookman Old Style" panose="02050604050505020204" pitchFamily="18" charset="0"/>
              </a:rPr>
              <a:t>It also entails that women and men are equally valued and have the freedom to develop their personal abilities and make choices without the limitations set by rigid gender roles, prejudices and discrimination. </a:t>
            </a:r>
          </a:p>
          <a:p>
            <a:r>
              <a:rPr lang="en-US" sz="2400" dirty="0">
                <a:latin typeface="Bookman Old Style" panose="02050604050505020204" pitchFamily="18" charset="0"/>
              </a:rPr>
              <a:t>Further, it requires that all human beings – women and men – are able to realize their fundamental human rights. </a:t>
            </a:r>
          </a:p>
        </p:txBody>
      </p:sp>
    </p:spTree>
    <p:extLst>
      <p:ext uri="{BB962C8B-B14F-4D97-AF65-F5344CB8AC3E}">
        <p14:creationId xmlns:p14="http://schemas.microsoft.com/office/powerpoint/2010/main" val="2885305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E265E-7137-4E63-BDD9-7A6A02CAEDBD}"/>
              </a:ext>
            </a:extLst>
          </p:cNvPr>
          <p:cNvSpPr>
            <a:spLocks noGrp="1"/>
          </p:cNvSpPr>
          <p:nvPr>
            <p:ph type="title"/>
          </p:nvPr>
        </p:nvSpPr>
        <p:spPr>
          <a:xfrm>
            <a:off x="628650" y="365126"/>
            <a:ext cx="7886700" cy="1105865"/>
          </a:xfrm>
        </p:spPr>
        <p:txBody>
          <a:bodyPr>
            <a:noAutofit/>
          </a:bodyPr>
          <a:lstStyle/>
          <a:p>
            <a:r>
              <a:rPr lang="en-US" sz="2800" dirty="0">
                <a:latin typeface="Bookman Old Style" panose="02050604050505020204" pitchFamily="18" charset="0"/>
              </a:rPr>
              <a:t>5.Reframing the principles of governance through a gender lens </a:t>
            </a:r>
          </a:p>
        </p:txBody>
      </p:sp>
      <p:sp>
        <p:nvSpPr>
          <p:cNvPr id="3" name="Content Placeholder 2">
            <a:extLst>
              <a:ext uri="{FF2B5EF4-FFF2-40B4-BE49-F238E27FC236}">
                <a16:creationId xmlns:a16="http://schemas.microsoft.com/office/drawing/2014/main" id="{6D280AD8-14DE-4A26-8717-368741F1C8AA}"/>
              </a:ext>
            </a:extLst>
          </p:cNvPr>
          <p:cNvSpPr>
            <a:spLocks noGrp="1"/>
          </p:cNvSpPr>
          <p:nvPr>
            <p:ph idx="1"/>
          </p:nvPr>
        </p:nvSpPr>
        <p:spPr>
          <a:xfrm>
            <a:off x="628650" y="1643270"/>
            <a:ext cx="7886700" cy="4533693"/>
          </a:xfrm>
        </p:spPr>
        <p:txBody>
          <a:bodyPr>
            <a:normAutofit/>
          </a:bodyPr>
          <a:lstStyle/>
          <a:p>
            <a:r>
              <a:rPr lang="en-US" sz="2400" b="1" dirty="0">
                <a:latin typeface="Bookman Old Style" panose="02050604050505020204" pitchFamily="18" charset="0"/>
              </a:rPr>
              <a:t>Gendering accountability </a:t>
            </a:r>
          </a:p>
          <a:p>
            <a:pPr>
              <a:buFont typeface="Wingdings" panose="05000000000000000000" pitchFamily="2" charset="2"/>
              <a:buChar char="ü"/>
            </a:pPr>
            <a:r>
              <a:rPr lang="en-US" sz="2400" dirty="0">
                <a:latin typeface="Bookman Old Style" panose="02050604050505020204" pitchFamily="18" charset="0"/>
              </a:rPr>
              <a:t>three clear steps to achieving more gender-sensitive accountability </a:t>
            </a:r>
          </a:p>
          <a:p>
            <a:pPr marL="0" indent="0">
              <a:buNone/>
            </a:pPr>
            <a:r>
              <a:rPr lang="en-US" sz="2400" b="1" dirty="0">
                <a:latin typeface="Bookman Old Style" panose="02050604050505020204" pitchFamily="18" charset="0"/>
              </a:rPr>
              <a:t>First</a:t>
            </a:r>
            <a:r>
              <a:rPr lang="en-US" sz="2400" dirty="0">
                <a:latin typeface="Bookman Old Style" panose="02050604050505020204" pitchFamily="18" charset="0"/>
              </a:rPr>
              <a:t>, it is vital to ensure that the policies, laws and budgets and other products of decisions are informed by gender issues and concerns.</a:t>
            </a:r>
          </a:p>
          <a:p>
            <a:pPr>
              <a:buFont typeface="Wingdings" panose="05000000000000000000" pitchFamily="2" charset="2"/>
              <a:buChar char="ü"/>
            </a:pPr>
            <a:r>
              <a:rPr lang="en-US" sz="2400" dirty="0">
                <a:latin typeface="Bookman Old Style" panose="02050604050505020204" pitchFamily="18" charset="0"/>
              </a:rPr>
              <a:t> an equal gender balance is needed in all decision-making</a:t>
            </a:r>
          </a:p>
        </p:txBody>
      </p:sp>
    </p:spTree>
    <p:extLst>
      <p:ext uri="{BB962C8B-B14F-4D97-AF65-F5344CB8AC3E}">
        <p14:creationId xmlns:p14="http://schemas.microsoft.com/office/powerpoint/2010/main" val="26884653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40714-BA38-41F7-A815-A4D1F59F692D}"/>
              </a:ext>
            </a:extLst>
          </p:cNvPr>
          <p:cNvSpPr>
            <a:spLocks noGrp="1"/>
          </p:cNvSpPr>
          <p:nvPr>
            <p:ph type="title"/>
          </p:nvPr>
        </p:nvSpPr>
        <p:spPr>
          <a:xfrm>
            <a:off x="628650" y="365126"/>
            <a:ext cx="7886700" cy="443257"/>
          </a:xfrm>
        </p:spPr>
        <p:txBody>
          <a:bodyPr>
            <a:normAutofit fontScale="90000"/>
          </a:bodyPr>
          <a:lstStyle/>
          <a:p>
            <a:r>
              <a:rPr lang="en-US" sz="2800" dirty="0" err="1">
                <a:latin typeface="Bookman Old Style" panose="02050604050505020204" pitchFamily="18" charset="0"/>
              </a:rPr>
              <a:t>Cont</a:t>
            </a:r>
            <a:r>
              <a:rPr lang="en-US" sz="28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4DA18C84-307E-4210-B5EC-7EE6CD6A1A69}"/>
              </a:ext>
            </a:extLst>
          </p:cNvPr>
          <p:cNvSpPr>
            <a:spLocks noGrp="1"/>
          </p:cNvSpPr>
          <p:nvPr>
            <p:ph idx="1"/>
          </p:nvPr>
        </p:nvSpPr>
        <p:spPr>
          <a:xfrm>
            <a:off x="628650" y="1060174"/>
            <a:ext cx="7886700" cy="5116789"/>
          </a:xfrm>
        </p:spPr>
        <p:txBody>
          <a:bodyPr>
            <a:normAutofit/>
          </a:bodyPr>
          <a:lstStyle/>
          <a:p>
            <a:r>
              <a:rPr lang="en-US" sz="2400" b="1" dirty="0">
                <a:latin typeface="Bookman Old Style" panose="02050604050505020204" pitchFamily="18" charset="0"/>
              </a:rPr>
              <a:t>Second</a:t>
            </a:r>
            <a:r>
              <a:rPr lang="en-US" sz="2400" dirty="0">
                <a:latin typeface="Bookman Old Style" panose="02050604050505020204" pitchFamily="18" charset="0"/>
              </a:rPr>
              <a:t>, women need to be fully aware of and involved in stakeholder accountability processes, whether these are formal or informal. </a:t>
            </a:r>
          </a:p>
          <a:p>
            <a:r>
              <a:rPr lang="en-US" sz="2400" b="1" dirty="0">
                <a:latin typeface="Bookman Old Style" panose="02050604050505020204" pitchFamily="18" charset="0"/>
              </a:rPr>
              <a:t>Third</a:t>
            </a:r>
            <a:r>
              <a:rPr lang="en-US" sz="2400" dirty="0">
                <a:latin typeface="Bookman Old Style" panose="02050604050505020204" pitchFamily="18" charset="0"/>
              </a:rPr>
              <a:t>, clear measures of accountability are needed that include indicators on the performance of governance institutions on gender equality, both within these institutions and in the policies they deliver. </a:t>
            </a:r>
          </a:p>
        </p:txBody>
      </p:sp>
    </p:spTree>
    <p:extLst>
      <p:ext uri="{BB962C8B-B14F-4D97-AF65-F5344CB8AC3E}">
        <p14:creationId xmlns:p14="http://schemas.microsoft.com/office/powerpoint/2010/main" val="255826080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5DD8-39F5-4CC6-9838-F9EB3C0E0EA7}"/>
              </a:ext>
            </a:extLst>
          </p:cNvPr>
          <p:cNvSpPr>
            <a:spLocks noGrp="1"/>
          </p:cNvSpPr>
          <p:nvPr>
            <p:ph type="title"/>
          </p:nvPr>
        </p:nvSpPr>
        <p:spPr>
          <a:xfrm>
            <a:off x="628650" y="365127"/>
            <a:ext cx="7886700" cy="562526"/>
          </a:xfrm>
        </p:spPr>
        <p:txBody>
          <a:bodyPr>
            <a:normAutofit/>
          </a:bodyPr>
          <a:lstStyle/>
          <a:p>
            <a:r>
              <a:rPr lang="en-US" sz="2800" b="1" dirty="0">
                <a:latin typeface="Bookman Old Style" panose="02050604050505020204" pitchFamily="18" charset="0"/>
              </a:rPr>
              <a:t>Gendering transparency </a:t>
            </a:r>
          </a:p>
        </p:txBody>
      </p:sp>
      <p:sp>
        <p:nvSpPr>
          <p:cNvPr id="3" name="Content Placeholder 2">
            <a:extLst>
              <a:ext uri="{FF2B5EF4-FFF2-40B4-BE49-F238E27FC236}">
                <a16:creationId xmlns:a16="http://schemas.microsoft.com/office/drawing/2014/main" id="{8D4B3B7F-520E-4816-BCE0-B3431D156601}"/>
              </a:ext>
            </a:extLst>
          </p:cNvPr>
          <p:cNvSpPr>
            <a:spLocks noGrp="1"/>
          </p:cNvSpPr>
          <p:nvPr>
            <p:ph idx="1"/>
          </p:nvPr>
        </p:nvSpPr>
        <p:spPr>
          <a:xfrm>
            <a:off x="628650" y="1086678"/>
            <a:ext cx="7886700" cy="5090285"/>
          </a:xfrm>
        </p:spPr>
        <p:txBody>
          <a:bodyPr>
            <a:normAutofit/>
          </a:bodyPr>
          <a:lstStyle/>
          <a:p>
            <a:r>
              <a:rPr lang="en-US" sz="2400" dirty="0">
                <a:latin typeface="Bookman Old Style" panose="02050604050505020204" pitchFamily="18" charset="0"/>
              </a:rPr>
              <a:t>Governance processes need to be transparent for all citizens. </a:t>
            </a:r>
          </a:p>
          <a:p>
            <a:r>
              <a:rPr lang="en-US" sz="2400" dirty="0">
                <a:latin typeface="Bookman Old Style" panose="02050604050505020204" pitchFamily="18" charset="0"/>
              </a:rPr>
              <a:t>Organizations need to find appropriate modes of communicating information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if women have poor literacy because of unequal access to education, information could be shared verbally, through the radio or television, or other forms that do not involve the written word. </a:t>
            </a:r>
          </a:p>
          <a:p>
            <a:r>
              <a:rPr lang="en-US" sz="2400" dirty="0">
                <a:latin typeface="Bookman Old Style" panose="02050604050505020204" pitchFamily="18" charset="0"/>
              </a:rPr>
              <a:t>Information about governance processes should also be made available in local institutions and rural areas, as women may not be able to travel to towns because of cultural restrictions on their mobility or because they need to care for dependents in the home. </a:t>
            </a:r>
          </a:p>
        </p:txBody>
      </p:sp>
    </p:spTree>
    <p:extLst>
      <p:ext uri="{BB962C8B-B14F-4D97-AF65-F5344CB8AC3E}">
        <p14:creationId xmlns:p14="http://schemas.microsoft.com/office/powerpoint/2010/main" val="12625167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EF849-C48A-4F14-BFCC-464D496E41F2}"/>
              </a:ext>
            </a:extLst>
          </p:cNvPr>
          <p:cNvSpPr>
            <a:spLocks noGrp="1"/>
          </p:cNvSpPr>
          <p:nvPr>
            <p:ph type="title"/>
          </p:nvPr>
        </p:nvSpPr>
        <p:spPr>
          <a:xfrm>
            <a:off x="628650" y="365126"/>
            <a:ext cx="7886700" cy="628787"/>
          </a:xfrm>
        </p:spPr>
        <p:txBody>
          <a:bodyPr>
            <a:normAutofit/>
          </a:bodyPr>
          <a:lstStyle/>
          <a:p>
            <a:r>
              <a:rPr lang="en-US" sz="2800" b="1" dirty="0">
                <a:latin typeface="Bookman Old Style" panose="02050604050505020204" pitchFamily="18" charset="0"/>
              </a:rPr>
              <a:t>Gendering inclusiveness and equity </a:t>
            </a:r>
          </a:p>
        </p:txBody>
      </p:sp>
      <p:sp>
        <p:nvSpPr>
          <p:cNvPr id="3" name="Content Placeholder 2">
            <a:extLst>
              <a:ext uri="{FF2B5EF4-FFF2-40B4-BE49-F238E27FC236}">
                <a16:creationId xmlns:a16="http://schemas.microsoft.com/office/drawing/2014/main" id="{78F345FE-7F40-496A-975D-FD9D756D2CAE}"/>
              </a:ext>
            </a:extLst>
          </p:cNvPr>
          <p:cNvSpPr>
            <a:spLocks noGrp="1"/>
          </p:cNvSpPr>
          <p:nvPr>
            <p:ph idx="1"/>
          </p:nvPr>
        </p:nvSpPr>
        <p:spPr>
          <a:xfrm>
            <a:off x="628650" y="1219200"/>
            <a:ext cx="7886700" cy="4957763"/>
          </a:xfrm>
        </p:spPr>
        <p:txBody>
          <a:bodyPr>
            <a:normAutofit/>
          </a:bodyPr>
          <a:lstStyle/>
          <a:p>
            <a:r>
              <a:rPr lang="en-US" sz="2400" dirty="0">
                <a:latin typeface="Bookman Old Style" panose="02050604050505020204" pitchFamily="18" charset="0"/>
              </a:rPr>
              <a:t>considering who might be excluded from governance processes and what would the reasons be for this. </a:t>
            </a:r>
          </a:p>
          <a:p>
            <a:r>
              <a:rPr lang="en-US" sz="2400" dirty="0">
                <a:latin typeface="Bookman Old Style" panose="02050604050505020204" pitchFamily="18" charset="0"/>
              </a:rPr>
              <a:t>also need to be asked about who is included. </a:t>
            </a:r>
          </a:p>
          <a:p>
            <a:r>
              <a:rPr lang="en-US" sz="2400" dirty="0">
                <a:latin typeface="Bookman Old Style" panose="02050604050505020204" pitchFamily="18" charset="0"/>
              </a:rPr>
              <a:t>Governance institutions need to promote gender </a:t>
            </a:r>
            <a:r>
              <a:rPr lang="en-US" sz="2400" b="1" dirty="0">
                <a:latin typeface="Bookman Old Style" panose="02050604050505020204" pitchFamily="18" charset="0"/>
              </a:rPr>
              <a:t>equity</a:t>
            </a:r>
            <a:r>
              <a:rPr lang="en-US" sz="2400" dirty="0">
                <a:latin typeface="Bookman Old Style" panose="02050604050505020204" pitchFamily="18" charset="0"/>
              </a:rPr>
              <a:t> as a guiding principle for their policies </a:t>
            </a:r>
          </a:p>
          <a:p>
            <a:r>
              <a:rPr lang="en-US" sz="2400" dirty="0">
                <a:latin typeface="Bookman Old Style" panose="02050604050505020204" pitchFamily="18" charset="0"/>
              </a:rPr>
              <a:t>enabling women and men the same life choices and rights to resources as well as opportunities such as education. </a:t>
            </a:r>
          </a:p>
        </p:txBody>
      </p:sp>
    </p:spTree>
    <p:extLst>
      <p:ext uri="{BB962C8B-B14F-4D97-AF65-F5344CB8AC3E}">
        <p14:creationId xmlns:p14="http://schemas.microsoft.com/office/powerpoint/2010/main" val="39396881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43E7-6B09-4085-94F1-93D6E1C69EC3}"/>
              </a:ext>
            </a:extLst>
          </p:cNvPr>
          <p:cNvSpPr>
            <a:spLocks noGrp="1"/>
          </p:cNvSpPr>
          <p:nvPr>
            <p:ph type="title"/>
          </p:nvPr>
        </p:nvSpPr>
        <p:spPr>
          <a:xfrm>
            <a:off x="628650" y="365127"/>
            <a:ext cx="7886700" cy="522770"/>
          </a:xfrm>
        </p:spPr>
        <p:txBody>
          <a:bodyPr>
            <a:normAutofit/>
          </a:bodyPr>
          <a:lstStyle/>
          <a:p>
            <a:r>
              <a:rPr lang="en-US" sz="2800" dirty="0">
                <a:latin typeface="Bookman Old Style" panose="02050604050505020204" pitchFamily="18" charset="0"/>
              </a:rPr>
              <a:t>Gendering participation</a:t>
            </a:r>
          </a:p>
        </p:txBody>
      </p:sp>
      <p:sp>
        <p:nvSpPr>
          <p:cNvPr id="3" name="Content Placeholder 2">
            <a:extLst>
              <a:ext uri="{FF2B5EF4-FFF2-40B4-BE49-F238E27FC236}">
                <a16:creationId xmlns:a16="http://schemas.microsoft.com/office/drawing/2014/main" id="{A9473E74-4306-4061-B46B-9BB8CA0E8234}"/>
              </a:ext>
            </a:extLst>
          </p:cNvPr>
          <p:cNvSpPr>
            <a:spLocks noGrp="1"/>
          </p:cNvSpPr>
          <p:nvPr>
            <p:ph idx="1"/>
          </p:nvPr>
        </p:nvSpPr>
        <p:spPr>
          <a:xfrm>
            <a:off x="628650" y="1073426"/>
            <a:ext cx="7886700" cy="5103537"/>
          </a:xfrm>
        </p:spPr>
        <p:txBody>
          <a:bodyPr>
            <a:normAutofit/>
          </a:bodyPr>
          <a:lstStyle/>
          <a:p>
            <a:r>
              <a:rPr lang="en-US" sz="2400" dirty="0">
                <a:latin typeface="Bookman Old Style" panose="02050604050505020204" pitchFamily="18" charset="0"/>
              </a:rPr>
              <a:t>Encouraging the participation of both men and women is a key cornerstone of good governance. </a:t>
            </a:r>
          </a:p>
          <a:p>
            <a:r>
              <a:rPr lang="en-US" sz="2400" dirty="0">
                <a:latin typeface="Bookman Old Style" panose="02050604050505020204" pitchFamily="18" charset="0"/>
              </a:rPr>
              <a:t>All men and women should have a voice in decision-making, either directly or through representation.</a:t>
            </a:r>
          </a:p>
          <a:p>
            <a:pPr marL="0" indent="0">
              <a:buNone/>
            </a:pPr>
            <a:r>
              <a:rPr lang="en-US" sz="2400" b="1" dirty="0">
                <a:latin typeface="Bookman Old Style" panose="02050604050505020204" pitchFamily="18" charset="0"/>
              </a:rPr>
              <a:t>Gendering responsiveness </a:t>
            </a:r>
          </a:p>
          <a:p>
            <a:r>
              <a:rPr lang="en-US" sz="2400" dirty="0">
                <a:latin typeface="Bookman Old Style" panose="02050604050505020204" pitchFamily="18" charset="0"/>
              </a:rPr>
              <a:t>Governance institutions cannot be responsive unless they understand the needs and situations of women and men. </a:t>
            </a:r>
          </a:p>
          <a:p>
            <a:r>
              <a:rPr lang="en-US" sz="2400" dirty="0">
                <a:latin typeface="Bookman Old Style" panose="02050604050505020204" pitchFamily="18" charset="0"/>
              </a:rPr>
              <a:t>not only more women in governance processes but also listening to women and providing spaces where they can speak freely. </a:t>
            </a:r>
          </a:p>
        </p:txBody>
      </p:sp>
    </p:spTree>
    <p:extLst>
      <p:ext uri="{BB962C8B-B14F-4D97-AF65-F5344CB8AC3E}">
        <p14:creationId xmlns:p14="http://schemas.microsoft.com/office/powerpoint/2010/main" val="121503787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FFA9-5101-4775-B2E4-C267D1C4BB51}"/>
              </a:ext>
            </a:extLst>
          </p:cNvPr>
          <p:cNvSpPr>
            <a:spLocks noGrp="1"/>
          </p:cNvSpPr>
          <p:nvPr>
            <p:ph type="title"/>
          </p:nvPr>
        </p:nvSpPr>
        <p:spPr>
          <a:xfrm>
            <a:off x="628650" y="683178"/>
            <a:ext cx="7886700" cy="840822"/>
          </a:xfrm>
        </p:spPr>
        <p:txBody>
          <a:bodyPr>
            <a:normAutofit fontScale="90000"/>
          </a:bodyPr>
          <a:lstStyle/>
          <a:p>
            <a:r>
              <a:rPr lang="en-US" sz="2800" b="1" dirty="0">
                <a:latin typeface="Bookman Old Style" panose="02050604050505020204" pitchFamily="18" charset="0"/>
              </a:rPr>
              <a:t>Gendering commitments to upholding the rule of law </a:t>
            </a:r>
          </a:p>
        </p:txBody>
      </p:sp>
      <p:sp>
        <p:nvSpPr>
          <p:cNvPr id="3" name="Content Placeholder 2">
            <a:extLst>
              <a:ext uri="{FF2B5EF4-FFF2-40B4-BE49-F238E27FC236}">
                <a16:creationId xmlns:a16="http://schemas.microsoft.com/office/drawing/2014/main" id="{5D8A7DC7-E040-411F-9448-7D4FDD8DF55B}"/>
              </a:ext>
            </a:extLst>
          </p:cNvPr>
          <p:cNvSpPr>
            <a:spLocks noGrp="1"/>
          </p:cNvSpPr>
          <p:nvPr>
            <p:ph idx="1"/>
          </p:nvPr>
        </p:nvSpPr>
        <p:spPr>
          <a:xfrm>
            <a:off x="628650" y="1524000"/>
            <a:ext cx="7886700" cy="4652963"/>
          </a:xfrm>
        </p:spPr>
        <p:txBody>
          <a:bodyPr>
            <a:normAutofit/>
          </a:bodyPr>
          <a:lstStyle/>
          <a:p>
            <a:r>
              <a:rPr lang="en-US" sz="2400" dirty="0">
                <a:latin typeface="Bookman Old Style" panose="02050604050505020204" pitchFamily="18" charset="0"/>
              </a:rPr>
              <a:t>ensuring legal frameworks and legislation are not discriminatory in any way and are grounded in principles of gender equality and human rights – including women’s rights. </a:t>
            </a:r>
          </a:p>
        </p:txBody>
      </p:sp>
    </p:spTree>
    <p:extLst>
      <p:ext uri="{BB962C8B-B14F-4D97-AF65-F5344CB8AC3E}">
        <p14:creationId xmlns:p14="http://schemas.microsoft.com/office/powerpoint/2010/main" val="7962153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BE4E6-4BEA-4F84-B091-6E74BE5FE5ED}"/>
              </a:ext>
            </a:extLst>
          </p:cNvPr>
          <p:cNvSpPr>
            <a:spLocks noGrp="1"/>
          </p:cNvSpPr>
          <p:nvPr>
            <p:ph type="title"/>
          </p:nvPr>
        </p:nvSpPr>
        <p:spPr/>
        <p:txBody>
          <a:bodyPr>
            <a:normAutofit/>
          </a:bodyPr>
          <a:lstStyle/>
          <a:p>
            <a:r>
              <a:rPr lang="en-US" sz="2800" b="1" dirty="0">
                <a:latin typeface="Bookman Old Style" panose="02050604050505020204" pitchFamily="18" charset="0"/>
              </a:rPr>
              <a:t>Practical approaches to gender-sensitive governance </a:t>
            </a:r>
          </a:p>
        </p:txBody>
      </p:sp>
      <p:sp>
        <p:nvSpPr>
          <p:cNvPr id="3" name="Content Placeholder 2">
            <a:extLst>
              <a:ext uri="{FF2B5EF4-FFF2-40B4-BE49-F238E27FC236}">
                <a16:creationId xmlns:a16="http://schemas.microsoft.com/office/drawing/2014/main" id="{D0238D32-D150-4459-9B4B-B194559CD0B1}"/>
              </a:ext>
            </a:extLst>
          </p:cNvPr>
          <p:cNvSpPr>
            <a:spLocks noGrp="1"/>
          </p:cNvSpPr>
          <p:nvPr>
            <p:ph idx="1"/>
          </p:nvPr>
        </p:nvSpPr>
        <p:spPr/>
        <p:txBody>
          <a:bodyPr>
            <a:normAutofit/>
          </a:bodyPr>
          <a:lstStyle/>
          <a:p>
            <a:pPr marL="0" indent="0">
              <a:buNone/>
            </a:pPr>
            <a:r>
              <a:rPr lang="en-US" sz="2400" b="1" dirty="0">
                <a:latin typeface="Bookman Old Style" panose="02050604050505020204" pitchFamily="18" charset="0"/>
              </a:rPr>
              <a:t>1. Identify the problem. </a:t>
            </a:r>
          </a:p>
          <a:p>
            <a:r>
              <a:rPr lang="en-US" sz="2400" dirty="0">
                <a:latin typeface="Bookman Old Style" panose="02050604050505020204" pitchFamily="18" charset="0"/>
              </a:rPr>
              <a:t>Where do gender inequalities exist, including in specific governance </a:t>
            </a:r>
            <a:r>
              <a:rPr lang="en-US" sz="2400" dirty="0">
                <a:solidFill>
                  <a:srgbClr val="FF0000"/>
                </a:solidFill>
                <a:latin typeface="Bookman Old Style" panose="02050604050505020204" pitchFamily="18" charset="0"/>
              </a:rPr>
              <a:t>institutions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processes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relationships</a:t>
            </a:r>
            <a:r>
              <a:rPr lang="en-US" sz="2400" dirty="0">
                <a:latin typeface="Bookman Old Style" panose="02050604050505020204" pitchFamily="18" charset="0"/>
              </a:rPr>
              <a:t> and </a:t>
            </a:r>
          </a:p>
          <a:p>
            <a:r>
              <a:rPr lang="en-US" sz="2400" dirty="0">
                <a:latin typeface="Bookman Old Style" panose="02050604050505020204" pitchFamily="18" charset="0"/>
              </a:rPr>
              <a:t>how are these created and perpetuated by inequalities in societies? This will help to provide “</a:t>
            </a:r>
            <a:r>
              <a:rPr lang="en-US" sz="2400" dirty="0" err="1">
                <a:latin typeface="Bookman Old Style" panose="02050604050505020204" pitchFamily="18" charset="0"/>
              </a:rPr>
              <a:t>transformatory</a:t>
            </a:r>
            <a:r>
              <a:rPr lang="en-US" sz="2400" dirty="0">
                <a:latin typeface="Bookman Old Style" panose="02050604050505020204" pitchFamily="18" charset="0"/>
              </a:rPr>
              <a:t>‟ goals for governance institutions in terms of achieving gender equality. </a:t>
            </a:r>
          </a:p>
        </p:txBody>
      </p:sp>
    </p:spTree>
    <p:extLst>
      <p:ext uri="{BB962C8B-B14F-4D97-AF65-F5344CB8AC3E}">
        <p14:creationId xmlns:p14="http://schemas.microsoft.com/office/powerpoint/2010/main" val="342359153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443FE-3D2A-4CE3-8CDB-827067E5AE5E}"/>
              </a:ext>
            </a:extLst>
          </p:cNvPr>
          <p:cNvSpPr>
            <a:spLocks noGrp="1"/>
          </p:cNvSpPr>
          <p:nvPr>
            <p:ph type="title"/>
          </p:nvPr>
        </p:nvSpPr>
        <p:spPr>
          <a:xfrm>
            <a:off x="628650" y="681037"/>
            <a:ext cx="7886700" cy="750198"/>
          </a:xfrm>
        </p:spPr>
        <p:txBody>
          <a:bodyPr>
            <a:normAutofit/>
          </a:bodyPr>
          <a:lstStyle/>
          <a:p>
            <a:r>
              <a:rPr lang="en-US" sz="2400" b="1" dirty="0">
                <a:latin typeface="Bookman Old Style" panose="02050604050505020204" pitchFamily="18" charset="0"/>
              </a:rPr>
              <a:t>2. Find targeted, appropriate solutions and strategies. </a:t>
            </a:r>
          </a:p>
        </p:txBody>
      </p:sp>
      <p:sp>
        <p:nvSpPr>
          <p:cNvPr id="3" name="Content Placeholder 2">
            <a:extLst>
              <a:ext uri="{FF2B5EF4-FFF2-40B4-BE49-F238E27FC236}">
                <a16:creationId xmlns:a16="http://schemas.microsoft.com/office/drawing/2014/main" id="{180C272E-D010-49E0-BE99-5F9F316393D3}"/>
              </a:ext>
            </a:extLst>
          </p:cNvPr>
          <p:cNvSpPr>
            <a:spLocks noGrp="1"/>
          </p:cNvSpPr>
          <p:nvPr>
            <p:ph idx="1"/>
          </p:nvPr>
        </p:nvSpPr>
        <p:spPr>
          <a:xfrm>
            <a:off x="628650" y="1431235"/>
            <a:ext cx="7886700" cy="4745728"/>
          </a:xfrm>
        </p:spPr>
        <p:txBody>
          <a:bodyPr>
            <a:normAutofit lnSpcReduction="10000"/>
          </a:bodyPr>
          <a:lstStyle/>
          <a:p>
            <a:r>
              <a:rPr lang="en-US" sz="2400" dirty="0">
                <a:latin typeface="Bookman Old Style" panose="02050604050505020204" pitchFamily="18" charset="0"/>
              </a:rPr>
              <a:t>That enable greater gender equality in future processes. </a:t>
            </a:r>
          </a:p>
          <a:p>
            <a:r>
              <a:rPr lang="en-US" sz="2400" dirty="0">
                <a:latin typeface="Bookman Old Style" panose="02050604050505020204" pitchFamily="18" charset="0"/>
              </a:rPr>
              <a:t>These include enabling women’s entry into governance institutions and building women’s capacity to participate effectively. </a:t>
            </a:r>
          </a:p>
          <a:p>
            <a:pPr marL="0" indent="0">
              <a:buNone/>
            </a:pPr>
            <a:r>
              <a:rPr lang="en-US" sz="2400" b="1" dirty="0">
                <a:latin typeface="Bookman Old Style" panose="02050604050505020204" pitchFamily="18" charset="0"/>
              </a:rPr>
              <a:t>3. Recognize that there is no blueprint for achieving gender sensitivity and gender equality in governance processes. </a:t>
            </a:r>
          </a:p>
          <a:p>
            <a:r>
              <a:rPr lang="en-US" sz="2400" dirty="0">
                <a:latin typeface="Bookman Old Style" panose="02050604050505020204" pitchFamily="18" charset="0"/>
              </a:rPr>
              <a:t>Rather, those who want to ensure these deep-rooted changes happen need to “identify the critical elements of existing best practice…and adapt these to the contingencies of each country‟ (Ashworth 1996: 14). </a:t>
            </a:r>
          </a:p>
        </p:txBody>
      </p:sp>
    </p:spTree>
    <p:extLst>
      <p:ext uri="{BB962C8B-B14F-4D97-AF65-F5344CB8AC3E}">
        <p14:creationId xmlns:p14="http://schemas.microsoft.com/office/powerpoint/2010/main" val="16170402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633E-5E84-4523-A6A0-60721BA7545A}"/>
              </a:ext>
            </a:extLst>
          </p:cNvPr>
          <p:cNvSpPr>
            <a:spLocks noGrp="1"/>
          </p:cNvSpPr>
          <p:nvPr>
            <p:ph type="title"/>
          </p:nvPr>
        </p:nvSpPr>
        <p:spPr>
          <a:xfrm>
            <a:off x="628650" y="365126"/>
            <a:ext cx="7886700" cy="1357657"/>
          </a:xfrm>
        </p:spPr>
        <p:txBody>
          <a:bodyPr>
            <a:normAutofit/>
          </a:bodyPr>
          <a:lstStyle/>
          <a:p>
            <a:r>
              <a:rPr lang="en-US" sz="2800" b="1" dirty="0">
                <a:latin typeface="Bookman Old Style" panose="02050604050505020204" pitchFamily="18" charset="0"/>
              </a:rPr>
              <a:t>Chapter three: Government and gender </a:t>
            </a:r>
            <a:br>
              <a:rPr lang="en-US" sz="2800" b="1" dirty="0">
                <a:latin typeface="Bookman Old Style" panose="02050604050505020204" pitchFamily="18" charset="0"/>
              </a:rPr>
            </a:br>
            <a:r>
              <a:rPr lang="en-US" sz="2800" b="1" dirty="0">
                <a:latin typeface="Bookman Old Style" panose="02050604050505020204" pitchFamily="18" charset="0"/>
              </a:rPr>
              <a:t/>
            </a:r>
            <a:br>
              <a:rPr lang="en-US" sz="2800" b="1" dirty="0">
                <a:latin typeface="Bookman Old Style" panose="02050604050505020204" pitchFamily="18" charset="0"/>
              </a:rPr>
            </a:br>
            <a:r>
              <a:rPr lang="en-US" sz="2800" b="1" dirty="0">
                <a:latin typeface="Bookman Old Style" panose="02050604050505020204" pitchFamily="18" charset="0"/>
              </a:rPr>
              <a:t>What is ‘the state’? </a:t>
            </a:r>
          </a:p>
        </p:txBody>
      </p:sp>
      <p:sp>
        <p:nvSpPr>
          <p:cNvPr id="3" name="Content Placeholder 2">
            <a:extLst>
              <a:ext uri="{FF2B5EF4-FFF2-40B4-BE49-F238E27FC236}">
                <a16:creationId xmlns:a16="http://schemas.microsoft.com/office/drawing/2014/main" id="{18052D24-E414-45B7-842D-C23E4DB37071}"/>
              </a:ext>
            </a:extLst>
          </p:cNvPr>
          <p:cNvSpPr>
            <a:spLocks noGrp="1"/>
          </p:cNvSpPr>
          <p:nvPr>
            <p:ph idx="1"/>
          </p:nvPr>
        </p:nvSpPr>
        <p:spPr>
          <a:xfrm>
            <a:off x="628650" y="2014330"/>
            <a:ext cx="7886700" cy="4162632"/>
          </a:xfrm>
        </p:spPr>
        <p:txBody>
          <a:bodyPr>
            <a:normAutofit/>
          </a:bodyPr>
          <a:lstStyle/>
          <a:p>
            <a:pPr marL="0" indent="0">
              <a:buNone/>
            </a:pPr>
            <a:r>
              <a:rPr lang="en-US" b="1" dirty="0">
                <a:latin typeface="Bookman Old Style" panose="02050604050505020204" pitchFamily="18" charset="0"/>
              </a:rPr>
              <a:t>Brainstorming( discussion)</a:t>
            </a:r>
          </a:p>
          <a:p>
            <a:r>
              <a:rPr lang="en-US" b="1" dirty="0">
                <a:latin typeface="Bookman Old Style" panose="02050604050505020204" pitchFamily="18" charset="0"/>
              </a:rPr>
              <a:t>What is:</a:t>
            </a:r>
          </a:p>
          <a:p>
            <a:pPr>
              <a:buFontTx/>
              <a:buChar char="-"/>
            </a:pPr>
            <a:r>
              <a:rPr lang="en-US" sz="2400" dirty="0">
                <a:latin typeface="Bookman Old Style" panose="02050604050505020204" pitchFamily="18" charset="0"/>
              </a:rPr>
              <a:t>Government</a:t>
            </a:r>
          </a:p>
          <a:p>
            <a:pPr>
              <a:buFontTx/>
              <a:buChar char="-"/>
            </a:pPr>
            <a:r>
              <a:rPr lang="en-US" sz="2400" dirty="0">
                <a:latin typeface="Bookman Old Style" panose="02050604050505020204" pitchFamily="18" charset="0"/>
              </a:rPr>
              <a:t>Governance</a:t>
            </a:r>
          </a:p>
          <a:p>
            <a:pPr>
              <a:buFontTx/>
              <a:buChar char="-"/>
            </a:pPr>
            <a:r>
              <a:rPr lang="en-US" sz="2400" dirty="0">
                <a:latin typeface="Bookman Old Style" panose="02050604050505020204" pitchFamily="18" charset="0"/>
              </a:rPr>
              <a:t>State</a:t>
            </a:r>
          </a:p>
          <a:p>
            <a:pPr marL="0" indent="0">
              <a:buNone/>
            </a:pPr>
            <a:endParaRPr lang="en-US" sz="2400" b="1" dirty="0">
              <a:latin typeface="Bookman Old Style" panose="02050604050505020204" pitchFamily="18" charset="0"/>
            </a:endParaRPr>
          </a:p>
          <a:p>
            <a:pPr>
              <a:buFontTx/>
              <a:buChar char="-"/>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626636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2C605-1ABB-47ED-846F-E554F0D50B3E}"/>
              </a:ext>
            </a:extLst>
          </p:cNvPr>
          <p:cNvSpPr>
            <a:spLocks noGrp="1"/>
          </p:cNvSpPr>
          <p:nvPr>
            <p:ph type="title"/>
          </p:nvPr>
        </p:nvSpPr>
        <p:spPr>
          <a:xfrm>
            <a:off x="628650" y="365127"/>
            <a:ext cx="7886700" cy="721552"/>
          </a:xfrm>
        </p:spPr>
        <p:txBody>
          <a:bodyPr>
            <a:normAutofit/>
          </a:bodyPr>
          <a:lstStyle/>
          <a:p>
            <a:r>
              <a:rPr lang="en-US" sz="2800" b="1" dirty="0">
                <a:latin typeface="Bookman Old Style" panose="02050604050505020204" pitchFamily="18" charset="0"/>
              </a:rPr>
              <a:t>Levels of governance </a:t>
            </a:r>
          </a:p>
        </p:txBody>
      </p:sp>
      <p:sp>
        <p:nvSpPr>
          <p:cNvPr id="3" name="Content Placeholder 2">
            <a:extLst>
              <a:ext uri="{FF2B5EF4-FFF2-40B4-BE49-F238E27FC236}">
                <a16:creationId xmlns:a16="http://schemas.microsoft.com/office/drawing/2014/main" id="{427D4DC6-D54C-44F1-A1F7-F72493103CCB}"/>
              </a:ext>
            </a:extLst>
          </p:cNvPr>
          <p:cNvSpPr>
            <a:spLocks noGrp="1"/>
          </p:cNvSpPr>
          <p:nvPr>
            <p:ph idx="1"/>
          </p:nvPr>
        </p:nvSpPr>
        <p:spPr>
          <a:xfrm>
            <a:off x="628650" y="1219200"/>
            <a:ext cx="7886700" cy="4957763"/>
          </a:xfrm>
        </p:spPr>
        <p:txBody>
          <a:bodyPr>
            <a:normAutofit/>
          </a:bodyPr>
          <a:lstStyle/>
          <a:p>
            <a:r>
              <a:rPr lang="en-US" sz="2400" dirty="0">
                <a:latin typeface="Bookman Old Style" panose="02050604050505020204" pitchFamily="18" charset="0"/>
              </a:rPr>
              <a:t>Governance happens at five interconnected levels </a:t>
            </a:r>
          </a:p>
          <a:p>
            <a:pPr>
              <a:buFont typeface="Wingdings" panose="05000000000000000000" pitchFamily="2" charset="2"/>
              <a:buChar char="Ø"/>
            </a:pPr>
            <a:r>
              <a:rPr lang="en-US" sz="2400" dirty="0">
                <a:solidFill>
                  <a:srgbClr val="FF0000"/>
                </a:solidFill>
                <a:latin typeface="Bookman Old Style" panose="02050604050505020204" pitchFamily="18" charset="0"/>
              </a:rPr>
              <a:t>household</a:t>
            </a:r>
            <a:r>
              <a:rPr lang="en-US" sz="2400" dirty="0">
                <a:latin typeface="Bookman Old Style" panose="02050604050505020204" pitchFamily="18" charset="0"/>
              </a:rPr>
              <a:t>, </a:t>
            </a:r>
          </a:p>
          <a:p>
            <a:pPr>
              <a:buFont typeface="Wingdings" panose="05000000000000000000" pitchFamily="2" charset="2"/>
              <a:buChar char="Ø"/>
            </a:pPr>
            <a:r>
              <a:rPr lang="en-US" sz="2400" dirty="0">
                <a:solidFill>
                  <a:srgbClr val="FF0000"/>
                </a:solidFill>
                <a:latin typeface="Bookman Old Style" panose="02050604050505020204" pitchFamily="18" charset="0"/>
              </a:rPr>
              <a:t>community</a:t>
            </a:r>
            <a:r>
              <a:rPr lang="en-US" sz="2400" dirty="0">
                <a:latin typeface="Bookman Old Style" panose="02050604050505020204" pitchFamily="18" charset="0"/>
              </a:rPr>
              <a:t>, </a:t>
            </a:r>
          </a:p>
          <a:p>
            <a:pPr>
              <a:buFont typeface="Wingdings" panose="05000000000000000000" pitchFamily="2" charset="2"/>
              <a:buChar char="Ø"/>
            </a:pPr>
            <a:r>
              <a:rPr lang="en-US" sz="2400" dirty="0">
                <a:solidFill>
                  <a:srgbClr val="FF0000"/>
                </a:solidFill>
                <a:latin typeface="Bookman Old Style" panose="02050604050505020204" pitchFamily="18" charset="0"/>
              </a:rPr>
              <a:t>Local/regional</a:t>
            </a:r>
            <a:r>
              <a:rPr lang="en-US" sz="2400" dirty="0">
                <a:latin typeface="Bookman Old Style" panose="02050604050505020204" pitchFamily="18" charset="0"/>
              </a:rPr>
              <a:t>, </a:t>
            </a:r>
          </a:p>
          <a:p>
            <a:pPr>
              <a:buFont typeface="Wingdings" panose="05000000000000000000" pitchFamily="2" charset="2"/>
              <a:buChar char="Ø"/>
            </a:pPr>
            <a:r>
              <a:rPr lang="en-US" sz="2400" dirty="0">
                <a:solidFill>
                  <a:srgbClr val="FF0000"/>
                </a:solidFill>
                <a:latin typeface="Bookman Old Style" panose="02050604050505020204" pitchFamily="18" charset="0"/>
              </a:rPr>
              <a:t>national</a:t>
            </a:r>
            <a:r>
              <a:rPr lang="en-US" sz="2400" dirty="0">
                <a:latin typeface="Bookman Old Style" panose="02050604050505020204" pitchFamily="18" charset="0"/>
              </a:rPr>
              <a:t> government, and </a:t>
            </a:r>
          </a:p>
          <a:p>
            <a:pPr>
              <a:buFont typeface="Wingdings" panose="05000000000000000000" pitchFamily="2" charset="2"/>
              <a:buChar char="Ø"/>
            </a:pPr>
            <a:r>
              <a:rPr lang="en-US" sz="2400" dirty="0">
                <a:solidFill>
                  <a:srgbClr val="FF0000"/>
                </a:solidFill>
                <a:latin typeface="Bookman Old Style" panose="02050604050505020204" pitchFamily="18" charset="0"/>
              </a:rPr>
              <a:t>global</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governance</a:t>
            </a:r>
            <a:r>
              <a:rPr lang="en-US" sz="2400" dirty="0">
                <a:latin typeface="Bookman Old Style" panose="02050604050505020204" pitchFamily="18" charset="0"/>
              </a:rPr>
              <a:t>/institutions.</a:t>
            </a:r>
          </a:p>
          <a:p>
            <a:r>
              <a:rPr lang="en-US" sz="2400" dirty="0">
                <a:latin typeface="Bookman Old Style" panose="02050604050505020204" pitchFamily="18" charset="0"/>
              </a:rPr>
              <a:t> The institutions and actors involved in governance processes vary according to the level.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232738155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7926-293D-42FD-BE7B-A467406975CA}"/>
              </a:ext>
            </a:extLst>
          </p:cNvPr>
          <p:cNvSpPr>
            <a:spLocks noGrp="1"/>
          </p:cNvSpPr>
          <p:nvPr>
            <p:ph type="title"/>
          </p:nvPr>
        </p:nvSpPr>
        <p:spPr>
          <a:xfrm>
            <a:off x="628650" y="365127"/>
            <a:ext cx="7886700" cy="695048"/>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A8A666C1-B42C-46E4-B40F-747902A349D4}"/>
              </a:ext>
            </a:extLst>
          </p:cNvPr>
          <p:cNvSpPr>
            <a:spLocks noGrp="1"/>
          </p:cNvSpPr>
          <p:nvPr>
            <p:ph idx="1"/>
          </p:nvPr>
        </p:nvSpPr>
        <p:spPr>
          <a:xfrm>
            <a:off x="628650" y="1232452"/>
            <a:ext cx="7886700" cy="4944511"/>
          </a:xfrm>
        </p:spPr>
        <p:txBody>
          <a:bodyPr/>
          <a:lstStyle/>
          <a:p>
            <a:pPr lvl="0"/>
            <a:r>
              <a:rPr lang="en-US" sz="2400" dirty="0">
                <a:solidFill>
                  <a:prstClr val="black"/>
                </a:solidFill>
                <a:latin typeface="Bookman Old Style" panose="02050604050505020204" pitchFamily="18" charset="0"/>
              </a:rPr>
              <a:t>A state is a political association with effective sovereignty over a </a:t>
            </a:r>
            <a:r>
              <a:rPr lang="en-US" sz="2400" dirty="0">
                <a:solidFill>
                  <a:srgbClr val="FF0000"/>
                </a:solidFill>
                <a:latin typeface="Bookman Old Style" panose="02050604050505020204" pitchFamily="18" charset="0"/>
              </a:rPr>
              <a:t>geographic</a:t>
            </a:r>
            <a:r>
              <a:rPr lang="en-US" sz="2400" dirty="0">
                <a:solidFill>
                  <a:prstClr val="black"/>
                </a:solidFill>
                <a:latin typeface="Bookman Old Style" panose="02050604050505020204" pitchFamily="18" charset="0"/>
              </a:rPr>
              <a:t> area and representing a population. </a:t>
            </a:r>
          </a:p>
          <a:p>
            <a:pPr lvl="0"/>
            <a:r>
              <a:rPr lang="en-US" sz="2400" dirty="0">
                <a:solidFill>
                  <a:prstClr val="black"/>
                </a:solidFill>
                <a:latin typeface="Bookman Old Style" panose="02050604050505020204" pitchFamily="18" charset="0"/>
              </a:rPr>
              <a:t>These may be nation states, sub-national states or multinational states. </a:t>
            </a:r>
          </a:p>
          <a:p>
            <a:pPr lvl="0"/>
            <a:r>
              <a:rPr lang="en-US" sz="2400" dirty="0">
                <a:solidFill>
                  <a:prstClr val="black"/>
                </a:solidFill>
                <a:latin typeface="Bookman Old Style" panose="02050604050505020204" pitchFamily="18" charset="0"/>
              </a:rPr>
              <a:t>Have set of institutions that claim the authority to make the rules that govern the people of the society in that territory, </a:t>
            </a:r>
          </a:p>
          <a:p>
            <a:pPr lvl="0"/>
            <a:r>
              <a:rPr lang="en-US" sz="2400" dirty="0">
                <a:solidFill>
                  <a:prstClr val="black"/>
                </a:solidFill>
                <a:latin typeface="Bookman Old Style" panose="02050604050505020204" pitchFamily="18" charset="0"/>
              </a:rPr>
              <a:t>though its status as a state often depends in part on being recognized by a number of other states as having internal and external sovereignty over it </a:t>
            </a:r>
          </a:p>
          <a:p>
            <a:endParaRPr lang="en-US" dirty="0"/>
          </a:p>
        </p:txBody>
      </p:sp>
    </p:spTree>
    <p:extLst>
      <p:ext uri="{BB962C8B-B14F-4D97-AF65-F5344CB8AC3E}">
        <p14:creationId xmlns:p14="http://schemas.microsoft.com/office/powerpoint/2010/main" val="12860517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76B34-3840-4D15-AA1E-F42F7E722FB4}"/>
              </a:ext>
            </a:extLst>
          </p:cNvPr>
          <p:cNvSpPr>
            <a:spLocks noGrp="1"/>
          </p:cNvSpPr>
          <p:nvPr>
            <p:ph type="title"/>
          </p:nvPr>
        </p:nvSpPr>
        <p:spPr/>
        <p:txBody>
          <a:bodyPr>
            <a:noAutofit/>
          </a:bodyPr>
          <a:lstStyle/>
          <a:p>
            <a:r>
              <a:rPr lang="en-US" sz="2800" b="1" dirty="0">
                <a:latin typeface="Bookman Old Style" panose="02050604050505020204" pitchFamily="18" charset="0"/>
              </a:rPr>
              <a:t/>
            </a:r>
            <a:br>
              <a:rPr lang="en-US" sz="2800" b="1" dirty="0">
                <a:latin typeface="Bookman Old Style" panose="02050604050505020204" pitchFamily="18" charset="0"/>
              </a:rPr>
            </a:br>
            <a:r>
              <a:rPr lang="en-US" sz="2800" b="1" dirty="0">
                <a:latin typeface="Bookman Old Style" panose="02050604050505020204" pitchFamily="18" charset="0"/>
              </a:rPr>
              <a:t/>
            </a:r>
            <a:br>
              <a:rPr lang="en-US" sz="2800" b="1" dirty="0">
                <a:latin typeface="Bookman Old Style" panose="02050604050505020204" pitchFamily="18" charset="0"/>
              </a:rPr>
            </a:br>
            <a:r>
              <a:rPr lang="en-US" sz="2800" b="1" dirty="0">
                <a:latin typeface="Bookman Old Style" panose="02050604050505020204" pitchFamily="18" charset="0"/>
              </a:rPr>
              <a:t>Group Discussion</a:t>
            </a:r>
            <a:br>
              <a:rPr lang="en-US" sz="2800" b="1" dirty="0">
                <a:latin typeface="Bookman Old Style" panose="02050604050505020204" pitchFamily="18" charset="0"/>
              </a:rPr>
            </a:br>
            <a:endParaRPr lang="en-US" sz="2800"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4360655-C8DE-45D2-A7D0-EC3D6D78834D}"/>
              </a:ext>
            </a:extLst>
          </p:cNvPr>
          <p:cNvSpPr>
            <a:spLocks noGrp="1"/>
          </p:cNvSpPr>
          <p:nvPr>
            <p:ph idx="1"/>
          </p:nvPr>
        </p:nvSpPr>
        <p:spPr/>
        <p:txBody>
          <a:bodyPr>
            <a:normAutofit/>
          </a:bodyPr>
          <a:lstStyle/>
          <a:p>
            <a:r>
              <a:rPr lang="en-US" sz="2400" dirty="0">
                <a:latin typeface="Bookman Old Style" panose="02050604050505020204" pitchFamily="18" charset="0"/>
              </a:rPr>
              <a:t>Can the presence of government only guarantee for gender equality? If yes how? and </a:t>
            </a:r>
          </a:p>
          <a:p>
            <a:r>
              <a:rPr lang="en-US" sz="2400" dirty="0">
                <a:latin typeface="Bookman Old Style" panose="02050604050505020204" pitchFamily="18" charset="0"/>
              </a:rPr>
              <a:t>discuss on some government failures in promoting </a:t>
            </a:r>
            <a:r>
              <a:rPr lang="en-US" sz="2400">
                <a:latin typeface="Bookman Old Style" panose="02050604050505020204" pitchFamily="18" charset="0"/>
              </a:rPr>
              <a:t>gender equality?</a:t>
            </a:r>
            <a:endParaRPr lang="en-US" sz="2400" dirty="0">
              <a:latin typeface="Bookman Old Style" panose="02050604050505020204" pitchFamily="18" charset="0"/>
            </a:endParaRPr>
          </a:p>
        </p:txBody>
      </p:sp>
    </p:spTree>
    <p:extLst>
      <p:ext uri="{BB962C8B-B14F-4D97-AF65-F5344CB8AC3E}">
        <p14:creationId xmlns:p14="http://schemas.microsoft.com/office/powerpoint/2010/main" val="1643561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0200E-08E1-444E-A527-1F9BC88530F5}"/>
              </a:ext>
            </a:extLst>
          </p:cNvPr>
          <p:cNvSpPr>
            <a:spLocks noGrp="1"/>
          </p:cNvSpPr>
          <p:nvPr>
            <p:ph type="title"/>
          </p:nvPr>
        </p:nvSpPr>
        <p:spPr>
          <a:xfrm>
            <a:off x="628650" y="365126"/>
            <a:ext cx="7886700" cy="761309"/>
          </a:xfrm>
        </p:spPr>
        <p:txBody>
          <a:bodyPr>
            <a:noAutofit/>
          </a:bodyPr>
          <a:lstStyle/>
          <a:p>
            <a:r>
              <a:rPr lang="en-US" sz="2800" b="1" dirty="0">
                <a:latin typeface="Bookman Old Style" panose="02050604050505020204" pitchFamily="18" charset="0"/>
              </a:rPr>
              <a:t>What are some of the gender inequalities in government? </a:t>
            </a:r>
          </a:p>
        </p:txBody>
      </p:sp>
      <p:sp>
        <p:nvSpPr>
          <p:cNvPr id="3" name="Content Placeholder 2">
            <a:extLst>
              <a:ext uri="{FF2B5EF4-FFF2-40B4-BE49-F238E27FC236}">
                <a16:creationId xmlns:a16="http://schemas.microsoft.com/office/drawing/2014/main" id="{643E5AD0-6049-4CAF-95B2-7CAAC8E35F33}"/>
              </a:ext>
            </a:extLst>
          </p:cNvPr>
          <p:cNvSpPr>
            <a:spLocks noGrp="1"/>
          </p:cNvSpPr>
          <p:nvPr>
            <p:ph idx="1"/>
          </p:nvPr>
        </p:nvSpPr>
        <p:spPr>
          <a:xfrm>
            <a:off x="628650" y="1431235"/>
            <a:ext cx="7886700" cy="4745728"/>
          </a:xfrm>
        </p:spPr>
        <p:txBody>
          <a:bodyPr>
            <a:normAutofit/>
          </a:bodyPr>
          <a:lstStyle/>
          <a:p>
            <a:r>
              <a:rPr lang="en-US" sz="2400" dirty="0">
                <a:latin typeface="Bookman Old Style" panose="02050604050505020204" pitchFamily="18" charset="0"/>
              </a:rPr>
              <a:t>Even though there are some improvement like: </a:t>
            </a:r>
          </a:p>
          <a:p>
            <a:pPr>
              <a:buFont typeface="Wingdings" panose="05000000000000000000" pitchFamily="2" charset="2"/>
              <a:buChar char="ü"/>
            </a:pPr>
            <a:r>
              <a:rPr lang="en-US" sz="2400" dirty="0">
                <a:latin typeface="Bookman Old Style" panose="02050604050505020204" pitchFamily="18" charset="0"/>
              </a:rPr>
              <a:t>strengthening of women’s ministries and gender units</a:t>
            </a:r>
          </a:p>
          <a:p>
            <a:pPr>
              <a:buFont typeface="Wingdings" panose="05000000000000000000" pitchFamily="2" charset="2"/>
              <a:buChar char="ü"/>
            </a:pPr>
            <a:r>
              <a:rPr lang="en-US" sz="2400" dirty="0">
                <a:latin typeface="Bookman Old Style" panose="02050604050505020204" pitchFamily="18" charset="0"/>
              </a:rPr>
              <a:t>renewed attention to the development of gender action plans, and </a:t>
            </a:r>
          </a:p>
          <a:p>
            <a:pPr>
              <a:buFont typeface="Wingdings" panose="05000000000000000000" pitchFamily="2" charset="2"/>
              <a:buChar char="ü"/>
            </a:pPr>
            <a:r>
              <a:rPr lang="en-US" sz="2400" dirty="0">
                <a:latin typeface="Bookman Old Style" panose="02050604050505020204" pitchFamily="18" charset="0"/>
              </a:rPr>
              <a:t>the introduction of quotas to promote women’s representation in national and local decision-making bodies. </a:t>
            </a:r>
          </a:p>
          <a:p>
            <a:pPr>
              <a:buFont typeface="Wingdings" panose="05000000000000000000" pitchFamily="2" charset="2"/>
              <a:buChar char="ü"/>
            </a:pPr>
            <a:r>
              <a:rPr lang="en-US" sz="2400" b="1" dirty="0">
                <a:solidFill>
                  <a:srgbClr val="FF0000"/>
                </a:solidFill>
                <a:latin typeface="Bookman Old Style" panose="02050604050505020204" pitchFamily="18" charset="0"/>
              </a:rPr>
              <a:t>However</a:t>
            </a:r>
            <a:r>
              <a:rPr lang="en-US" sz="2400" dirty="0">
                <a:latin typeface="Bookman Old Style" panose="02050604050505020204" pitchFamily="18" charset="0"/>
              </a:rPr>
              <a:t>, there are areas where governments are failing to deliver on gender equality and women’s rights. </a:t>
            </a:r>
          </a:p>
        </p:txBody>
      </p:sp>
    </p:spTree>
    <p:extLst>
      <p:ext uri="{BB962C8B-B14F-4D97-AF65-F5344CB8AC3E}">
        <p14:creationId xmlns:p14="http://schemas.microsoft.com/office/powerpoint/2010/main" val="251253078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D52D0-8F4E-4F99-8867-D54ACED47215}"/>
              </a:ext>
            </a:extLst>
          </p:cNvPr>
          <p:cNvSpPr>
            <a:spLocks noGrp="1"/>
          </p:cNvSpPr>
          <p:nvPr>
            <p:ph type="title"/>
          </p:nvPr>
        </p:nvSpPr>
        <p:spPr>
          <a:xfrm>
            <a:off x="628650" y="365126"/>
            <a:ext cx="7886700" cy="774561"/>
          </a:xfrm>
        </p:spPr>
        <p:txBody>
          <a:bodyPr>
            <a:noAutofit/>
          </a:bodyPr>
          <a:lstStyle/>
          <a:p>
            <a:r>
              <a:rPr lang="en-US" sz="2800" dirty="0">
                <a:latin typeface="Bookman Old Style" panose="02050604050505020204" pitchFamily="18" charset="0"/>
              </a:rPr>
              <a:t>1. Government institutions themselves reinforce an unequal gender power balance </a:t>
            </a:r>
          </a:p>
        </p:txBody>
      </p:sp>
      <p:sp>
        <p:nvSpPr>
          <p:cNvPr id="3" name="Content Placeholder 2">
            <a:extLst>
              <a:ext uri="{FF2B5EF4-FFF2-40B4-BE49-F238E27FC236}">
                <a16:creationId xmlns:a16="http://schemas.microsoft.com/office/drawing/2014/main" id="{EE68ADC7-60A1-47A8-8375-A6A9EA61EAFF}"/>
              </a:ext>
            </a:extLst>
          </p:cNvPr>
          <p:cNvSpPr>
            <a:spLocks noGrp="1"/>
          </p:cNvSpPr>
          <p:nvPr>
            <p:ph idx="1"/>
          </p:nvPr>
        </p:nvSpPr>
        <p:spPr>
          <a:xfrm>
            <a:off x="628650" y="1364974"/>
            <a:ext cx="7886700" cy="4811989"/>
          </a:xfrm>
        </p:spPr>
        <p:txBody>
          <a:bodyPr>
            <a:normAutofit/>
          </a:bodyPr>
          <a:lstStyle/>
          <a:p>
            <a:r>
              <a:rPr lang="en-US" sz="2400" dirty="0">
                <a:latin typeface="Bookman Old Style" panose="02050604050505020204" pitchFamily="18" charset="0"/>
              </a:rPr>
              <a:t>Gender inequalities are embedded in the processes, rules and relationships of government institutions. </a:t>
            </a:r>
          </a:p>
          <a:p>
            <a:r>
              <a:rPr lang="en-US" sz="2400" dirty="0">
                <a:latin typeface="Bookman Old Style" panose="02050604050505020204" pitchFamily="18" charset="0"/>
              </a:rPr>
              <a:t>These in turn influence decisions that shape gender relations and identities at all level. </a:t>
            </a:r>
          </a:p>
          <a:p>
            <a:endParaRPr lang="en-US" sz="2400" dirty="0">
              <a:latin typeface="Bookman Old Style" panose="02050604050505020204" pitchFamily="18" charset="0"/>
            </a:endParaRPr>
          </a:p>
        </p:txBody>
      </p:sp>
    </p:spTree>
    <p:extLst>
      <p:ext uri="{BB962C8B-B14F-4D97-AF65-F5344CB8AC3E}">
        <p14:creationId xmlns:p14="http://schemas.microsoft.com/office/powerpoint/2010/main" val="326513286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892C9-8746-483E-98AE-58E3384B7FAC}"/>
              </a:ext>
            </a:extLst>
          </p:cNvPr>
          <p:cNvSpPr>
            <a:spLocks noGrp="1"/>
          </p:cNvSpPr>
          <p:nvPr>
            <p:ph type="title"/>
          </p:nvPr>
        </p:nvSpPr>
        <p:spPr>
          <a:xfrm>
            <a:off x="628650" y="365127"/>
            <a:ext cx="7886700" cy="734804"/>
          </a:xfrm>
        </p:spPr>
        <p:txBody>
          <a:bodyPr>
            <a:noAutofit/>
          </a:bodyPr>
          <a:lstStyle/>
          <a:p>
            <a:r>
              <a:rPr lang="en-US" sz="2800" dirty="0">
                <a:latin typeface="Bookman Old Style" panose="02050604050505020204" pitchFamily="18" charset="0"/>
              </a:rPr>
              <a:t>2. Women have to struggle against the system once in government </a:t>
            </a:r>
          </a:p>
        </p:txBody>
      </p:sp>
      <p:sp>
        <p:nvSpPr>
          <p:cNvPr id="3" name="Content Placeholder 2">
            <a:extLst>
              <a:ext uri="{FF2B5EF4-FFF2-40B4-BE49-F238E27FC236}">
                <a16:creationId xmlns:a16="http://schemas.microsoft.com/office/drawing/2014/main" id="{12E3E20A-9379-4FB3-82F7-9B1F72285D79}"/>
              </a:ext>
            </a:extLst>
          </p:cNvPr>
          <p:cNvSpPr>
            <a:spLocks noGrp="1"/>
          </p:cNvSpPr>
          <p:nvPr>
            <p:ph idx="1"/>
          </p:nvPr>
        </p:nvSpPr>
        <p:spPr>
          <a:xfrm>
            <a:off x="628650" y="1311965"/>
            <a:ext cx="7886700" cy="4864998"/>
          </a:xfrm>
        </p:spPr>
        <p:txBody>
          <a:bodyPr>
            <a:normAutofit/>
          </a:bodyPr>
          <a:lstStyle/>
          <a:p>
            <a:pPr marL="0" indent="0">
              <a:buNone/>
            </a:pPr>
            <a:r>
              <a:rPr lang="en-US" sz="2400" dirty="0">
                <a:latin typeface="Bookman Old Style" panose="02050604050505020204" pitchFamily="18" charset="0"/>
              </a:rPr>
              <a:t>Such as:</a:t>
            </a:r>
          </a:p>
          <a:p>
            <a:pPr marL="0" indent="0">
              <a:buNone/>
            </a:pPr>
            <a:r>
              <a:rPr lang="en-US" sz="2400" b="1" dirty="0">
                <a:latin typeface="Bookman Old Style" panose="02050604050505020204" pitchFamily="18" charset="0"/>
              </a:rPr>
              <a:t>Social barriers to inclusion </a:t>
            </a:r>
          </a:p>
          <a:p>
            <a:pPr>
              <a:buFont typeface="Wingdings" panose="05000000000000000000" pitchFamily="2" charset="2"/>
              <a:buChar char="ü"/>
            </a:pPr>
            <a:r>
              <a:rPr lang="en-US" sz="2400" dirty="0">
                <a:latin typeface="Bookman Old Style" panose="02050604050505020204" pitchFamily="18" charset="0"/>
              </a:rPr>
              <a:t>A social and cultural environment that discriminates against women through its </a:t>
            </a:r>
            <a:r>
              <a:rPr lang="en-US" sz="2400" dirty="0">
                <a:solidFill>
                  <a:srgbClr val="FF0000"/>
                </a:solidFill>
                <a:latin typeface="Bookman Old Style" panose="02050604050505020204" pitchFamily="18" charset="0"/>
              </a:rPr>
              <a:t>laws</a:t>
            </a:r>
            <a:r>
              <a:rPr lang="en-US" sz="2400" dirty="0">
                <a:latin typeface="Bookman Old Style" panose="02050604050505020204" pitchFamily="18" charset="0"/>
              </a:rPr>
              <a:t>, </a:t>
            </a:r>
            <a:r>
              <a:rPr lang="en-US" sz="2400" dirty="0">
                <a:solidFill>
                  <a:srgbClr val="FF0000"/>
                </a:solidFill>
                <a:latin typeface="Bookman Old Style" panose="02050604050505020204" pitchFamily="18" charset="0"/>
              </a:rPr>
              <a:t>customs</a:t>
            </a:r>
            <a:r>
              <a:rPr lang="en-US" sz="2400" dirty="0">
                <a:latin typeface="Bookman Old Style" panose="02050604050505020204" pitchFamily="18" charset="0"/>
              </a:rPr>
              <a:t> and </a:t>
            </a:r>
            <a:r>
              <a:rPr lang="en-US" sz="2400" dirty="0">
                <a:solidFill>
                  <a:srgbClr val="FF0000"/>
                </a:solidFill>
                <a:latin typeface="Bookman Old Style" panose="02050604050505020204" pitchFamily="18" charset="0"/>
              </a:rPr>
              <a:t>expectations</a:t>
            </a:r>
            <a:r>
              <a:rPr lang="en-US" sz="2400" dirty="0">
                <a:latin typeface="Bookman Old Style" panose="02050604050505020204" pitchFamily="18" charset="0"/>
              </a:rPr>
              <a:t> will impede the effective participation of women in political life, </a:t>
            </a:r>
          </a:p>
          <a:p>
            <a:pPr marL="0" indent="0">
              <a:buNone/>
            </a:pPr>
            <a:r>
              <a:rPr lang="en-US" sz="2400" dirty="0">
                <a:solidFill>
                  <a:srgbClr val="00B050"/>
                </a:solidFill>
                <a:latin typeface="Bookman Old Style" panose="02050604050505020204" pitchFamily="18" charset="0"/>
              </a:rPr>
              <a:t>particularly</a:t>
            </a:r>
            <a:r>
              <a:rPr lang="en-US" sz="2400" dirty="0">
                <a:latin typeface="Bookman Old Style" panose="02050604050505020204" pitchFamily="18" charset="0"/>
              </a:rPr>
              <a:t> if there are constraints on their mobility and freedom to engage in debates with men. </a:t>
            </a:r>
          </a:p>
        </p:txBody>
      </p:sp>
    </p:spTree>
    <p:extLst>
      <p:ext uri="{BB962C8B-B14F-4D97-AF65-F5344CB8AC3E}">
        <p14:creationId xmlns:p14="http://schemas.microsoft.com/office/powerpoint/2010/main" val="26447790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17CB4-C4A8-4D43-BEEF-6DFE3E2B70E3}"/>
              </a:ext>
            </a:extLst>
          </p:cNvPr>
          <p:cNvSpPr>
            <a:spLocks noGrp="1"/>
          </p:cNvSpPr>
          <p:nvPr>
            <p:ph type="title"/>
          </p:nvPr>
        </p:nvSpPr>
        <p:spPr>
          <a:xfrm>
            <a:off x="628650" y="365126"/>
            <a:ext cx="7886700" cy="655291"/>
          </a:xfrm>
        </p:spPr>
        <p:txBody>
          <a:bodyPr>
            <a:normAutofit/>
          </a:bodyPr>
          <a:lstStyle/>
          <a:p>
            <a:r>
              <a:rPr lang="en-US" sz="2800" b="1" dirty="0">
                <a:latin typeface="Bookman Old Style" panose="02050604050505020204" pitchFamily="18" charset="0"/>
              </a:rPr>
              <a:t>The double burden </a:t>
            </a:r>
          </a:p>
        </p:txBody>
      </p:sp>
      <p:sp>
        <p:nvSpPr>
          <p:cNvPr id="3" name="Content Placeholder 2">
            <a:extLst>
              <a:ext uri="{FF2B5EF4-FFF2-40B4-BE49-F238E27FC236}">
                <a16:creationId xmlns:a16="http://schemas.microsoft.com/office/drawing/2014/main" id="{D144D60A-0288-47DB-AD48-7A72463D0C53}"/>
              </a:ext>
            </a:extLst>
          </p:cNvPr>
          <p:cNvSpPr>
            <a:spLocks noGrp="1"/>
          </p:cNvSpPr>
          <p:nvPr>
            <p:ph idx="1"/>
          </p:nvPr>
        </p:nvSpPr>
        <p:spPr>
          <a:xfrm>
            <a:off x="628650" y="1113183"/>
            <a:ext cx="7886700" cy="5063780"/>
          </a:xfrm>
        </p:spPr>
        <p:txBody>
          <a:bodyPr>
            <a:normAutofit/>
          </a:bodyPr>
          <a:lstStyle/>
          <a:p>
            <a:pPr>
              <a:buFont typeface="Wingdings" panose="05000000000000000000" pitchFamily="2" charset="2"/>
              <a:buChar char="ü"/>
            </a:pPr>
            <a:r>
              <a:rPr lang="en-US" sz="2400" dirty="0">
                <a:latin typeface="Bookman Old Style" panose="02050604050505020204" pitchFamily="18" charset="0"/>
              </a:rPr>
              <a:t>expect to work long, inflexible hours, including working in the evenings and at weekends.</a:t>
            </a:r>
          </a:p>
          <a:p>
            <a:pPr>
              <a:buFont typeface="Wingdings" panose="05000000000000000000" pitchFamily="2" charset="2"/>
              <a:buChar char="ü"/>
            </a:pPr>
            <a:r>
              <a:rPr lang="en-US" sz="2400" dirty="0">
                <a:latin typeface="Bookman Old Style" panose="02050604050505020204" pitchFamily="18" charset="0"/>
              </a:rPr>
              <a:t>they may find themselves faced with a “double burden‟, </a:t>
            </a:r>
          </a:p>
          <a:p>
            <a:pPr marL="0" indent="0">
              <a:buNone/>
            </a:pPr>
            <a:r>
              <a:rPr lang="en-US" sz="2400" dirty="0">
                <a:solidFill>
                  <a:srgbClr val="FF0000"/>
                </a:solidFill>
                <a:latin typeface="Bookman Old Style" panose="02050604050505020204" pitchFamily="18" charset="0"/>
              </a:rPr>
              <a:t>E.g. A study in Britain (1994) indicated that 85 per cent of women under 45 left government for non-electoral reasons, and in 63 per cent of cases this was because of the difficulties of balancing home and work life (Van Donk 1997, quoted in </a:t>
            </a:r>
            <a:r>
              <a:rPr lang="en-US" sz="2400" dirty="0" err="1">
                <a:solidFill>
                  <a:srgbClr val="FF0000"/>
                </a:solidFill>
                <a:latin typeface="Bookman Old Style" panose="02050604050505020204" pitchFamily="18" charset="0"/>
              </a:rPr>
              <a:t>Evertzen</a:t>
            </a:r>
            <a:r>
              <a:rPr lang="en-US" sz="2400" dirty="0">
                <a:solidFill>
                  <a:srgbClr val="FF0000"/>
                </a:solidFill>
                <a:latin typeface="Bookman Old Style" panose="02050604050505020204" pitchFamily="18" charset="0"/>
              </a:rPr>
              <a:t> 2001).</a:t>
            </a:r>
          </a:p>
          <a:p>
            <a:r>
              <a:rPr lang="en-US" sz="2400" dirty="0">
                <a:latin typeface="Bookman Old Style" panose="02050604050505020204" pitchFamily="18" charset="0"/>
              </a:rPr>
              <a:t>Encouraging men to share some of these responsibilities could enable women’s participation in governance</a:t>
            </a:r>
          </a:p>
        </p:txBody>
      </p:sp>
    </p:spTree>
    <p:extLst>
      <p:ext uri="{BB962C8B-B14F-4D97-AF65-F5344CB8AC3E}">
        <p14:creationId xmlns:p14="http://schemas.microsoft.com/office/powerpoint/2010/main" val="389773134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C9184-93A6-4929-BD21-E7521323396B}"/>
              </a:ext>
            </a:extLst>
          </p:cNvPr>
          <p:cNvSpPr>
            <a:spLocks noGrp="1"/>
          </p:cNvSpPr>
          <p:nvPr>
            <p:ph type="title"/>
          </p:nvPr>
        </p:nvSpPr>
        <p:spPr>
          <a:xfrm>
            <a:off x="628650" y="365126"/>
            <a:ext cx="7886700" cy="456509"/>
          </a:xfrm>
        </p:spPr>
        <p:txBody>
          <a:bodyPr>
            <a:normAutofit fontScale="90000"/>
          </a:bodyPr>
          <a:lstStyle/>
          <a:p>
            <a:r>
              <a:rPr lang="en-US" sz="2800" b="1" dirty="0">
                <a:latin typeface="Bookman Old Style" panose="02050604050505020204" pitchFamily="18" charset="0"/>
              </a:rPr>
              <a:t>Discrimination</a:t>
            </a:r>
            <a:r>
              <a:rPr lang="en-US" sz="2800" dirty="0">
                <a:latin typeface="Bookman Old Style" panose="02050604050505020204" pitchFamily="18" charset="0"/>
              </a:rPr>
              <a:t> </a:t>
            </a:r>
          </a:p>
        </p:txBody>
      </p:sp>
      <p:sp>
        <p:nvSpPr>
          <p:cNvPr id="3" name="Content Placeholder 2">
            <a:extLst>
              <a:ext uri="{FF2B5EF4-FFF2-40B4-BE49-F238E27FC236}">
                <a16:creationId xmlns:a16="http://schemas.microsoft.com/office/drawing/2014/main" id="{401722CA-C628-4E3B-9AD9-7851E467D5CC}"/>
              </a:ext>
            </a:extLst>
          </p:cNvPr>
          <p:cNvSpPr>
            <a:spLocks noGrp="1"/>
          </p:cNvSpPr>
          <p:nvPr>
            <p:ph idx="1"/>
          </p:nvPr>
        </p:nvSpPr>
        <p:spPr>
          <a:xfrm>
            <a:off x="628650" y="1126435"/>
            <a:ext cx="7886700" cy="5050528"/>
          </a:xfrm>
        </p:spPr>
        <p:txBody>
          <a:bodyPr>
            <a:normAutofit/>
          </a:bodyPr>
          <a:lstStyle/>
          <a:p>
            <a:r>
              <a:rPr lang="en-US" sz="2400" dirty="0">
                <a:latin typeface="Bookman Old Style" panose="02050604050505020204" pitchFamily="18" charset="0"/>
              </a:rPr>
              <a:t>Women may also be subjected to personal discrimination based on their gender, </a:t>
            </a:r>
          </a:p>
          <a:p>
            <a:r>
              <a:rPr lang="en-US" sz="2400" dirty="0">
                <a:latin typeface="Bookman Old Style" panose="02050604050505020204" pitchFamily="18" charset="0"/>
              </a:rPr>
              <a:t>with further discrimination if they are also black or disabled, </a:t>
            </a:r>
          </a:p>
          <a:p>
            <a:pPr marL="0" indent="0">
              <a:buNone/>
            </a:pPr>
            <a:r>
              <a:rPr lang="en-US" sz="2400" b="1" dirty="0">
                <a:latin typeface="Bookman Old Style" panose="02050604050505020204" pitchFamily="18" charset="0"/>
              </a:rPr>
              <a:t>E.g.</a:t>
            </a:r>
            <a:r>
              <a:rPr lang="en-US" sz="2400" dirty="0">
                <a:latin typeface="Bookman Old Style" panose="02050604050505020204" pitchFamily="18" charset="0"/>
              </a:rPr>
              <a:t> Discrimination can be </a:t>
            </a:r>
            <a:r>
              <a:rPr lang="en-US" sz="2400" dirty="0">
                <a:solidFill>
                  <a:srgbClr val="FF0000"/>
                </a:solidFill>
                <a:latin typeface="Bookman Old Style" panose="02050604050505020204" pitchFamily="18" charset="0"/>
              </a:rPr>
              <a:t>passive</a:t>
            </a:r>
            <a:r>
              <a:rPr lang="en-US" sz="2400" dirty="0">
                <a:latin typeface="Bookman Old Style" panose="02050604050505020204" pitchFamily="18" charset="0"/>
              </a:rPr>
              <a:t> – like women may be ignored in meetings. </a:t>
            </a:r>
          </a:p>
          <a:p>
            <a:pPr marL="0" indent="0">
              <a:buNone/>
            </a:pPr>
            <a:r>
              <a:rPr lang="en-US" sz="2400" dirty="0">
                <a:latin typeface="Bookman Old Style" panose="02050604050505020204" pitchFamily="18" charset="0"/>
              </a:rPr>
              <a:t>      It can also be </a:t>
            </a:r>
            <a:r>
              <a:rPr lang="en-US" sz="2400" dirty="0">
                <a:solidFill>
                  <a:srgbClr val="FF0000"/>
                </a:solidFill>
                <a:latin typeface="Bookman Old Style" panose="02050604050505020204" pitchFamily="18" charset="0"/>
              </a:rPr>
              <a:t>overtly abusive</a:t>
            </a:r>
            <a:r>
              <a:rPr lang="en-US" sz="2400" dirty="0">
                <a:latin typeface="Bookman Old Style" panose="02050604050505020204" pitchFamily="18" charset="0"/>
              </a:rPr>
              <a:t>, expressed through verbal attacks that are often sexualized</a:t>
            </a:r>
          </a:p>
        </p:txBody>
      </p:sp>
    </p:spTree>
    <p:extLst>
      <p:ext uri="{BB962C8B-B14F-4D97-AF65-F5344CB8AC3E}">
        <p14:creationId xmlns:p14="http://schemas.microsoft.com/office/powerpoint/2010/main" val="39577699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A58A-5BF0-4FAA-985C-7D8BC3D5D4C8}"/>
              </a:ext>
            </a:extLst>
          </p:cNvPr>
          <p:cNvSpPr>
            <a:spLocks noGrp="1"/>
          </p:cNvSpPr>
          <p:nvPr>
            <p:ph type="title"/>
          </p:nvPr>
        </p:nvSpPr>
        <p:spPr>
          <a:xfrm>
            <a:off x="628650" y="365126"/>
            <a:ext cx="7886700" cy="867325"/>
          </a:xfrm>
        </p:spPr>
        <p:txBody>
          <a:bodyPr>
            <a:noAutofit/>
          </a:bodyPr>
          <a:lstStyle/>
          <a:p>
            <a:r>
              <a:rPr lang="en-US" sz="2400" b="1" dirty="0">
                <a:latin typeface="Bookman Old Style" panose="02050604050505020204" pitchFamily="18" charset="0"/>
              </a:rPr>
              <a:t>Institutional barriers to inclusion in high-level processes </a:t>
            </a:r>
          </a:p>
        </p:txBody>
      </p:sp>
      <p:sp>
        <p:nvSpPr>
          <p:cNvPr id="3" name="Content Placeholder 2">
            <a:extLst>
              <a:ext uri="{FF2B5EF4-FFF2-40B4-BE49-F238E27FC236}">
                <a16:creationId xmlns:a16="http://schemas.microsoft.com/office/drawing/2014/main" id="{2D607813-7492-4E44-AAC4-A270082760D4}"/>
              </a:ext>
            </a:extLst>
          </p:cNvPr>
          <p:cNvSpPr>
            <a:spLocks noGrp="1"/>
          </p:cNvSpPr>
          <p:nvPr>
            <p:ph idx="1"/>
          </p:nvPr>
        </p:nvSpPr>
        <p:spPr>
          <a:xfrm>
            <a:off x="628650" y="1378226"/>
            <a:ext cx="7886700" cy="4798737"/>
          </a:xfrm>
        </p:spPr>
        <p:txBody>
          <a:bodyPr>
            <a:normAutofit/>
          </a:bodyPr>
          <a:lstStyle/>
          <a:p>
            <a:r>
              <a:rPr lang="en-US" sz="2400" dirty="0">
                <a:latin typeface="Bookman Old Style" panose="02050604050505020204" pitchFamily="18" charset="0"/>
              </a:rPr>
              <a:t>Commonly accepted mis-perceptions of women’s and men’s differential abilities and vested interests</a:t>
            </a:r>
          </a:p>
          <a:p>
            <a:r>
              <a:rPr lang="en-US" sz="2400" dirty="0">
                <a:latin typeface="Bookman Old Style" panose="02050604050505020204" pitchFamily="18" charset="0"/>
              </a:rPr>
              <a:t>high-level decision-making processes often remain in the hands of the privileged men who tend to dominate governance institutions. </a:t>
            </a:r>
          </a:p>
          <a:p>
            <a:r>
              <a:rPr lang="en-US" sz="2400" dirty="0">
                <a:latin typeface="Bookman Old Style" panose="02050604050505020204" pitchFamily="18" charset="0"/>
              </a:rPr>
              <a:t>Women are likely to be assigned “</a:t>
            </a:r>
            <a:r>
              <a:rPr lang="en-US" sz="2400" dirty="0">
                <a:solidFill>
                  <a:srgbClr val="FF0000"/>
                </a:solidFill>
                <a:latin typeface="Bookman Old Style" panose="02050604050505020204" pitchFamily="18" charset="0"/>
              </a:rPr>
              <a:t>soft</a:t>
            </a:r>
            <a:r>
              <a:rPr lang="en-US" sz="2400" dirty="0">
                <a:latin typeface="Bookman Old Style" panose="02050604050505020204" pitchFamily="18" charset="0"/>
              </a:rPr>
              <a:t>‟ ministerial duties dealing with education or health issues, </a:t>
            </a:r>
          </a:p>
          <a:p>
            <a:r>
              <a:rPr lang="en-US" sz="2400" dirty="0">
                <a:latin typeface="Bookman Old Style" panose="02050604050505020204" pitchFamily="18" charset="0"/>
              </a:rPr>
              <a:t>while men tackle the “</a:t>
            </a:r>
            <a:r>
              <a:rPr lang="en-US" sz="2400" dirty="0">
                <a:solidFill>
                  <a:srgbClr val="FF0000"/>
                </a:solidFill>
                <a:latin typeface="Bookman Old Style" panose="02050604050505020204" pitchFamily="18" charset="0"/>
              </a:rPr>
              <a:t>hard</a:t>
            </a:r>
            <a:r>
              <a:rPr lang="en-US" sz="2400" dirty="0">
                <a:latin typeface="Bookman Old Style" panose="02050604050505020204" pitchFamily="18" charset="0"/>
              </a:rPr>
              <a:t>‟ topics of trade and finance </a:t>
            </a:r>
          </a:p>
        </p:txBody>
      </p:sp>
    </p:spTree>
    <p:extLst>
      <p:ext uri="{BB962C8B-B14F-4D97-AF65-F5344CB8AC3E}">
        <p14:creationId xmlns:p14="http://schemas.microsoft.com/office/powerpoint/2010/main" val="24730217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0F4A0-C128-49E0-BE5C-58470B097283}"/>
              </a:ext>
            </a:extLst>
          </p:cNvPr>
          <p:cNvSpPr>
            <a:spLocks noGrp="1"/>
          </p:cNvSpPr>
          <p:nvPr>
            <p:ph type="title"/>
          </p:nvPr>
        </p:nvSpPr>
        <p:spPr>
          <a:xfrm>
            <a:off x="628650" y="365127"/>
            <a:ext cx="7886700" cy="880578"/>
          </a:xfrm>
        </p:spPr>
        <p:txBody>
          <a:bodyPr>
            <a:normAutofit/>
          </a:bodyPr>
          <a:lstStyle/>
          <a:p>
            <a:r>
              <a:rPr lang="en-US" sz="2400" dirty="0" err="1">
                <a:latin typeface="Bookman Old Style" panose="02050604050505020204" pitchFamily="18" charset="0"/>
              </a:rPr>
              <a:t>Cont</a:t>
            </a:r>
            <a:r>
              <a:rPr lang="en-US" sz="2400" dirty="0">
                <a:latin typeface="Bookman Old Style" panose="02050604050505020204" pitchFamily="18" charset="0"/>
              </a:rPr>
              <a:t>…</a:t>
            </a:r>
          </a:p>
        </p:txBody>
      </p:sp>
      <p:sp>
        <p:nvSpPr>
          <p:cNvPr id="3" name="Content Placeholder 2">
            <a:extLst>
              <a:ext uri="{FF2B5EF4-FFF2-40B4-BE49-F238E27FC236}">
                <a16:creationId xmlns:a16="http://schemas.microsoft.com/office/drawing/2014/main" id="{12689DDB-D159-4697-B8D4-0DD627ACC1AB}"/>
              </a:ext>
            </a:extLst>
          </p:cNvPr>
          <p:cNvSpPr>
            <a:spLocks noGrp="1"/>
          </p:cNvSpPr>
          <p:nvPr>
            <p:ph idx="1"/>
          </p:nvPr>
        </p:nvSpPr>
        <p:spPr>
          <a:xfrm>
            <a:off x="628650" y="1338470"/>
            <a:ext cx="7886700" cy="4838493"/>
          </a:xfrm>
        </p:spPr>
        <p:txBody>
          <a:bodyPr>
            <a:normAutofit/>
          </a:bodyPr>
          <a:lstStyle/>
          <a:p>
            <a:pPr marL="0" indent="0">
              <a:buNone/>
            </a:pPr>
            <a:r>
              <a:rPr lang="en-US" sz="2400" b="1" dirty="0">
                <a:latin typeface="Bookman Old Style" panose="02050604050505020204" pitchFamily="18" charset="0"/>
              </a:rPr>
              <a:t>Lack of the finances needed to support political campaigns </a:t>
            </a:r>
          </a:p>
          <a:p>
            <a:pPr marL="0" indent="0">
              <a:buNone/>
            </a:pPr>
            <a:r>
              <a:rPr lang="en-US" sz="2400" b="1" dirty="0">
                <a:latin typeface="Bookman Old Style" panose="02050604050505020204" pitchFamily="18" charset="0"/>
              </a:rPr>
              <a:t>Lack of the capacity needed to participate in government: </a:t>
            </a:r>
          </a:p>
          <a:p>
            <a:pPr>
              <a:buFont typeface="Wingdings" panose="05000000000000000000" pitchFamily="2" charset="2"/>
              <a:buChar char="ü"/>
            </a:pPr>
            <a:r>
              <a:rPr lang="en-US" sz="2400" dirty="0">
                <a:latin typeface="Bookman Old Style" panose="02050604050505020204" pitchFamily="18" charset="0"/>
              </a:rPr>
              <a:t>So investment in inclusive, gender-sensitive education of a high quality is the only long-term solution. </a:t>
            </a:r>
          </a:p>
          <a:p>
            <a:pPr marL="0" indent="0">
              <a:buNone/>
            </a:pPr>
            <a:endParaRPr lang="en-US" sz="2400" dirty="0">
              <a:latin typeface="Bookman Old Style" panose="02050604050505020204" pitchFamily="18" charset="0"/>
            </a:endParaRPr>
          </a:p>
        </p:txBody>
      </p:sp>
    </p:spTree>
    <p:extLst>
      <p:ext uri="{BB962C8B-B14F-4D97-AF65-F5344CB8AC3E}">
        <p14:creationId xmlns:p14="http://schemas.microsoft.com/office/powerpoint/2010/main" val="163581215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50EFD-D267-4CF1-B6B0-215A7AFEE25F}"/>
              </a:ext>
            </a:extLst>
          </p:cNvPr>
          <p:cNvSpPr>
            <a:spLocks noGrp="1"/>
          </p:cNvSpPr>
          <p:nvPr>
            <p:ph type="title"/>
          </p:nvPr>
        </p:nvSpPr>
        <p:spPr>
          <a:xfrm>
            <a:off x="628650" y="365126"/>
            <a:ext cx="7886700" cy="907083"/>
          </a:xfrm>
        </p:spPr>
        <p:txBody>
          <a:bodyPr>
            <a:noAutofit/>
          </a:bodyPr>
          <a:lstStyle/>
          <a:p>
            <a:r>
              <a:rPr lang="en-US" sz="2800" dirty="0">
                <a:latin typeface="Bookman Old Style" panose="02050604050505020204" pitchFamily="18" charset="0"/>
              </a:rPr>
              <a:t>3. Gender equality and women’s rights are not often seen as a priority </a:t>
            </a:r>
          </a:p>
        </p:txBody>
      </p:sp>
      <p:sp>
        <p:nvSpPr>
          <p:cNvPr id="3" name="Content Placeholder 2">
            <a:extLst>
              <a:ext uri="{FF2B5EF4-FFF2-40B4-BE49-F238E27FC236}">
                <a16:creationId xmlns:a16="http://schemas.microsoft.com/office/drawing/2014/main" id="{0364452B-C29F-4138-9C40-9572EBC1FDC0}"/>
              </a:ext>
            </a:extLst>
          </p:cNvPr>
          <p:cNvSpPr>
            <a:spLocks noGrp="1"/>
          </p:cNvSpPr>
          <p:nvPr>
            <p:ph idx="1"/>
          </p:nvPr>
        </p:nvSpPr>
        <p:spPr>
          <a:xfrm>
            <a:off x="628650" y="1272209"/>
            <a:ext cx="7886700" cy="4904754"/>
          </a:xfrm>
        </p:spPr>
        <p:txBody>
          <a:bodyPr>
            <a:normAutofit/>
          </a:bodyPr>
          <a:lstStyle/>
          <a:p>
            <a:r>
              <a:rPr lang="en-US" sz="2400" dirty="0">
                <a:latin typeface="Bookman Old Style" panose="02050604050505020204" pitchFamily="18" charset="0"/>
              </a:rPr>
              <a:t>greater representation of women in government this does not necessarily bring gender equality or women’s rights issues. </a:t>
            </a:r>
          </a:p>
          <a:p>
            <a:r>
              <a:rPr lang="en-US" sz="2400" dirty="0">
                <a:latin typeface="Bookman Old Style" panose="02050604050505020204" pitchFamily="18" charset="0"/>
              </a:rPr>
              <a:t>low profile of gender and women’s rights issues in government policy, </a:t>
            </a:r>
          </a:p>
          <a:p>
            <a:r>
              <a:rPr lang="en-US" sz="2400" dirty="0">
                <a:latin typeface="Bookman Old Style" panose="02050604050505020204" pitchFamily="18" charset="0"/>
              </a:rPr>
              <a:t>women in politics may feel isolated in promoting their importance over other issues</a:t>
            </a:r>
          </a:p>
        </p:txBody>
      </p:sp>
    </p:spTree>
    <p:extLst>
      <p:ext uri="{BB962C8B-B14F-4D97-AF65-F5344CB8AC3E}">
        <p14:creationId xmlns:p14="http://schemas.microsoft.com/office/powerpoint/2010/main" val="26854597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4032</TotalTime>
  <Words>9897</Words>
  <Application>Microsoft Office PowerPoint</Application>
  <PresentationFormat>On-screen Show (4:3)</PresentationFormat>
  <Paragraphs>722</Paragraphs>
  <Slides>158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158</vt:i4>
      </vt:variant>
    </vt:vector>
  </HeadingPairs>
  <TitlesOfParts>
    <vt:vector size="165" baseType="lpstr">
      <vt:lpstr>Arial</vt:lpstr>
      <vt:lpstr>Bookman Old Style</vt:lpstr>
      <vt:lpstr>Calibri</vt:lpstr>
      <vt:lpstr>Calibri Light</vt:lpstr>
      <vt:lpstr>Times New Roman</vt:lpstr>
      <vt:lpstr>Wingdings</vt:lpstr>
      <vt:lpstr>Office Theme</vt:lpstr>
      <vt:lpstr>Chapter one Governance: concepts, goals and principles</vt:lpstr>
      <vt:lpstr>   </vt:lpstr>
      <vt:lpstr>Definitions of governance </vt:lpstr>
      <vt:lpstr>Cont…</vt:lpstr>
      <vt:lpstr>Cont…</vt:lpstr>
      <vt:lpstr>Cont…</vt:lpstr>
      <vt:lpstr>Cont…</vt:lpstr>
      <vt:lpstr>Origin and historical development Governance/Good governance</vt:lpstr>
      <vt:lpstr>Levels of governance </vt:lpstr>
      <vt:lpstr>What is effective or ‘good’ governance? </vt:lpstr>
      <vt:lpstr>Cont…</vt:lpstr>
      <vt:lpstr>Brainstorming</vt:lpstr>
      <vt:lpstr> Principles of effective/good governance</vt:lpstr>
      <vt:lpstr>Accountability </vt:lpstr>
      <vt:lpstr>Cont…</vt:lpstr>
      <vt:lpstr>Cont…</vt:lpstr>
      <vt:lpstr>Transparency </vt:lpstr>
      <vt:lpstr>Inclusiveness and Equity </vt:lpstr>
      <vt:lpstr>Cont…</vt:lpstr>
      <vt:lpstr>Responsiveness </vt:lpstr>
      <vt:lpstr>Participation</vt:lpstr>
      <vt:lpstr>Following the rule of law </vt:lpstr>
      <vt:lpstr>Effectiveness and Efficiency </vt:lpstr>
      <vt:lpstr>Consensus Oriented</vt:lpstr>
      <vt:lpstr>Discussion</vt:lpstr>
      <vt:lpstr>Why Good Governance is Important?</vt:lpstr>
      <vt:lpstr>Cont…</vt:lpstr>
      <vt:lpstr>Cont…</vt:lpstr>
      <vt:lpstr>Cont…</vt:lpstr>
      <vt:lpstr>Cont…</vt:lpstr>
      <vt:lpstr>Cont….</vt:lpstr>
      <vt:lpstr>Democracy and Governance </vt:lpstr>
      <vt:lpstr>Cont…</vt:lpstr>
      <vt:lpstr>Cont…</vt:lpstr>
      <vt:lpstr>Cont…</vt:lpstr>
      <vt:lpstr>Cont…</vt:lpstr>
      <vt:lpstr>Rights and governance </vt:lpstr>
      <vt:lpstr>Cont…</vt:lpstr>
      <vt:lpstr>Cont…</vt:lpstr>
      <vt:lpstr>Decentralization and governance </vt:lpstr>
      <vt:lpstr>Social justice and citizen-led governance processes </vt:lpstr>
      <vt:lpstr>Individual assignment</vt:lpstr>
      <vt:lpstr>Chapter two: Governance through a gender lens </vt:lpstr>
      <vt:lpstr>Brainstorming </vt:lpstr>
      <vt:lpstr>gender-sensitivity in current governance institutions and processes</vt:lpstr>
      <vt:lpstr>1. Gender imbalance in decision-making </vt:lpstr>
      <vt:lpstr>2. Women are not treated equally in governance institutions and processes </vt:lpstr>
      <vt:lpstr>3. Governance institutions fail to take women’s ‘double burden’ into account </vt:lpstr>
      <vt:lpstr>4. Governance policies fail to challenge gender inequalities and to take the different needs of men and women into account </vt:lpstr>
      <vt:lpstr>5. Poor institutional accountability on gender equality and women’s rights </vt:lpstr>
      <vt:lpstr>What are the roots of gender imbalance in governance? </vt:lpstr>
      <vt:lpstr>Cont…</vt:lpstr>
      <vt:lpstr>Cont…</vt:lpstr>
      <vt:lpstr>What are the social roots of gender inequality in governance? </vt:lpstr>
      <vt:lpstr>Why does governance need to be gender-sensitive? </vt:lpstr>
      <vt:lpstr>2. Women have a right to participate in the decisions that affect their lives </vt:lpstr>
      <vt:lpstr>Cont…</vt:lpstr>
      <vt:lpstr>3. It will result in policies that promote gender equality and women’s rights </vt:lpstr>
      <vt:lpstr>4. It is a means to shift gender norms </vt:lpstr>
      <vt:lpstr>5. It is a means to more effective, equitable resource allocation </vt:lpstr>
      <vt:lpstr>Group discussion </vt:lpstr>
      <vt:lpstr>What is gender-sensitive governance? </vt:lpstr>
      <vt:lpstr>Cont…</vt:lpstr>
      <vt:lpstr>Cont…</vt:lpstr>
      <vt:lpstr>To be effective</vt:lpstr>
      <vt:lpstr>1. Developing a gender-sensitive definition of governance </vt:lpstr>
      <vt:lpstr>Cont…</vt:lpstr>
      <vt:lpstr>2. Looking at the mechanisms of governance through a gender lens </vt:lpstr>
      <vt:lpstr>Governance as gendered institutions </vt:lpstr>
      <vt:lpstr>Governance as gendered processes </vt:lpstr>
      <vt:lpstr>Cont…</vt:lpstr>
      <vt:lpstr>Governance as gendered relationships </vt:lpstr>
      <vt:lpstr>3. Reframing citizenship through a gender lens </vt:lpstr>
      <vt:lpstr>Examining citizenship from a gender perspective means:</vt:lpstr>
      <vt:lpstr>Cont…</vt:lpstr>
      <vt:lpstr>4. Reframing the goals of governance through a gender lens </vt:lpstr>
      <vt:lpstr>Gendering poverty reduction </vt:lpstr>
      <vt:lpstr>Gendering the realization of rights </vt:lpstr>
      <vt:lpstr>Gendering social justice </vt:lpstr>
      <vt:lpstr>Gender equality </vt:lpstr>
      <vt:lpstr>5.Reframing the principles of governance through a gender lens </vt:lpstr>
      <vt:lpstr>Cont…</vt:lpstr>
      <vt:lpstr>Gendering transparency </vt:lpstr>
      <vt:lpstr>Gendering inclusiveness and equity </vt:lpstr>
      <vt:lpstr>Gendering participation</vt:lpstr>
      <vt:lpstr>Gendering commitments to upholding the rule of law </vt:lpstr>
      <vt:lpstr>Practical approaches to gender-sensitive governance </vt:lpstr>
      <vt:lpstr>2. Find targeted, appropriate solutions and strategies. </vt:lpstr>
      <vt:lpstr>Chapter three: Government and gender   What is ‘the state’? </vt:lpstr>
      <vt:lpstr>Cont…</vt:lpstr>
      <vt:lpstr>  Group Discussion </vt:lpstr>
      <vt:lpstr>What are some of the gender inequalities in government? </vt:lpstr>
      <vt:lpstr>1. Government institutions themselves reinforce an unequal gender power balance </vt:lpstr>
      <vt:lpstr>2. Women have to struggle against the system once in government </vt:lpstr>
      <vt:lpstr>The double burden </vt:lpstr>
      <vt:lpstr>Discrimination </vt:lpstr>
      <vt:lpstr>Institutional barriers to inclusion in high-level processes </vt:lpstr>
      <vt:lpstr>Cont…</vt:lpstr>
      <vt:lpstr>3. Gender equality and women’s rights are not often seen as a priority </vt:lpstr>
      <vt:lpstr>Group Discussion</vt:lpstr>
      <vt:lpstr>Gender-sensitive reforms in government: opportunities and barriers </vt:lpstr>
      <vt:lpstr>Women as voters </vt:lpstr>
      <vt:lpstr>Quota systems: a critical assessment </vt:lpstr>
      <vt:lpstr>Cont…</vt:lpstr>
      <vt:lpstr>How effective are quotas in enabling women’s entry into government? </vt:lpstr>
      <vt:lpstr>Way of success</vt:lpstr>
      <vt:lpstr>Cont…</vt:lpstr>
      <vt:lpstr>Women’s parties: an effective means to an end? </vt:lpstr>
      <vt:lpstr>National women’s machineries: barriers and opportunities </vt:lpstr>
      <vt:lpstr>Cont…</vt:lpstr>
      <vt:lpstr>Cont…</vt:lpstr>
      <vt:lpstr>Cont…</vt:lpstr>
      <vt:lpstr>Towards greater gender-sensitivity in national and decentralized government </vt:lpstr>
      <vt:lpstr>Cont…</vt:lpstr>
      <vt:lpstr>3. For long-term change men within and outside government must be on board </vt:lpstr>
      <vt:lpstr>4. Gender-sensitive budgets are needed to ensure greater responsiveness </vt:lpstr>
      <vt:lpstr>6. A strong women’s movement is vital for enabling gender-sensitive government </vt:lpstr>
      <vt:lpstr>7. CSOs need to examine their own levels of gender-sensitivity </vt:lpstr>
      <vt:lpstr>8. Citizen-focused processes need to be inclusive </vt:lpstr>
      <vt:lpstr>Individual assignment</vt:lpstr>
      <vt:lpstr>Group assignment</vt:lpstr>
      <vt:lpstr>Cont…</vt:lpstr>
      <vt:lpstr>Chapter four: Global governance and gender   What is global governance?  </vt:lpstr>
      <vt:lpstr>Cont…</vt:lpstr>
      <vt:lpstr>Cont…</vt:lpstr>
      <vt:lpstr>Cont…</vt:lpstr>
      <vt:lpstr>How gender-sensitive is in global governance? </vt:lpstr>
      <vt:lpstr>Cont…</vt:lpstr>
      <vt:lpstr>Gender, global governance and the role of the UN </vt:lpstr>
      <vt:lpstr>Cont…</vt:lpstr>
      <vt:lpstr>The significance of human rights frameworks for gender-sensitive governance </vt:lpstr>
      <vt:lpstr>Cont…</vt:lpstr>
      <vt:lpstr>The Convention on the Elimination of All Forms of Discrimination against Women (CEDAW) </vt:lpstr>
      <vt:lpstr>Cont…</vt:lpstr>
      <vt:lpstr>Cont…</vt:lpstr>
      <vt:lpstr>Cont…</vt:lpstr>
      <vt:lpstr>Cont…</vt:lpstr>
      <vt:lpstr>Quiz (5%)</vt:lpstr>
      <vt:lpstr>How effective is CEDAW for promoting gender equality? </vt:lpstr>
      <vt:lpstr>Cont…</vt:lpstr>
      <vt:lpstr>Cont…</vt:lpstr>
      <vt:lpstr>Cont…</vt:lpstr>
      <vt:lpstr>UN reform and gender-sensitive governance </vt:lpstr>
      <vt:lpstr>Cont… </vt:lpstr>
      <vt:lpstr>Cont… </vt:lpstr>
      <vt:lpstr>Towards more gender-sensitive governance in the UN </vt:lpstr>
      <vt:lpstr>Trade, global governance and gender </vt:lpstr>
      <vt:lpstr>Cont…</vt:lpstr>
      <vt:lpstr>Gendered perspectives on governance of global manufacturing processes </vt:lpstr>
      <vt:lpstr>Cont…</vt:lpstr>
      <vt:lpstr>1. The drive for investment is undermining women’s rights in labor governance  </vt:lpstr>
      <vt:lpstr>2. Women workers are subjected to poor working conditions </vt:lpstr>
      <vt:lpstr>3. The ‘double burden’ of care work and paid work for women is being overlooked </vt:lpstr>
      <vt:lpstr>Towards more gender-sensitive governance of global trade and labour </vt:lpstr>
      <vt:lpstr>Cont…</vt:lpstr>
      <vt:lpstr>2. Employers need to conduct participatory social audits  </vt:lpstr>
      <vt:lpstr>3. Greater policy coherence on gender equality in global trade is needed  </vt:lpstr>
      <vt:lpstr>4. Greater involvement of citizens and CSOs is needed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Governance: concepts, goals and principles</dc:title>
  <dc:creator>New</dc:creator>
  <cp:lastModifiedBy>NIGUSE</cp:lastModifiedBy>
  <cp:revision>383</cp:revision>
  <dcterms:created xsi:type="dcterms:W3CDTF">2019-03-21T05:22:05Z</dcterms:created>
  <dcterms:modified xsi:type="dcterms:W3CDTF">2020-04-23T08:43:07Z</dcterms:modified>
</cp:coreProperties>
</file>