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84" r:id="rId11"/>
    <p:sldId id="267" r:id="rId12"/>
    <p:sldId id="269" r:id="rId13"/>
    <p:sldId id="270" r:id="rId14"/>
    <p:sldId id="271" r:id="rId15"/>
    <p:sldId id="272" r:id="rId16"/>
    <p:sldId id="273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65CAA4-420E-40CF-99D5-306C7A9226BA}" type="datetimeFigureOut">
              <a:rPr lang="en-US" smtClean="0"/>
              <a:pPr/>
              <a:t>12-May-17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30F4F80-A9D2-4D49-A86F-05F36CCF8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CHAPTER THREE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112336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3600" b="1" dirty="0" smtClean="0"/>
              <a:t>GENDER AND DEVELOPMENT</a:t>
            </a:r>
          </a:p>
          <a:p>
            <a:pPr algn="ctr"/>
            <a:r>
              <a:rPr lang="en-US" sz="3600" dirty="0" smtClean="0"/>
              <a:t> </a:t>
            </a:r>
            <a:r>
              <a:rPr lang="en-US" sz="3600" b="1" dirty="0" smtClean="0"/>
              <a:t>(GAD)</a:t>
            </a:r>
            <a:endParaRPr lang="en-US" sz="3600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EFFICIENCY APPROACH IN WID</a:t>
            </a:r>
            <a:endParaRPr lang="en-US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This approach got popularity in 1980s and still has the same popularity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Accordingly, this approach ensures of making development further successful as well as efficiency by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means of women’s economic contribution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40463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Major philosophy of the approach is that the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the economic participation the more will be parity.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GAD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(GENDER  AND DEVELOPMENT)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GAD concept appeared during 1980s as result of disapprovals on the former idea of the WID.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It finds its theoretical roots in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socialist feminism ( SF)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SF  identified the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social construction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of production and reproduction as the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basis of women's oppression.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 focus on the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relationship between women and development processes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rather than purely on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strategies for the integration of women into development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Or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Focused attention on the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social relations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gender, 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It examine why women systematically have been assigned to inferior and/or secondary roles. </a:t>
            </a:r>
          </a:p>
          <a:p>
            <a:pPr algn="just">
              <a:buNone/>
            </a:pP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GAD approach starts from a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holistic perspective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GAD is not concerned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 women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perse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but with the social construction of gender and the assignment of specific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roles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responsibilities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expectations to women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men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82296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GAD approach welcomes the potential contributions of men who share a concern for issues of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equity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social justice.</a:t>
            </a:r>
          </a:p>
          <a:p>
            <a:pPr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GAD also puts greater emphasis on the participation of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state in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promoting women's emancipation, </a:t>
            </a: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 GAD approach sees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women as agents of change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NOT  passive recipients of development assistance.</a:t>
            </a:r>
          </a:p>
          <a:p>
            <a:pPr algn="just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b="1" dirty="0" smtClean="0"/>
              <a:t> Strengthening of </a:t>
            </a:r>
            <a:r>
              <a:rPr lang="en-US" b="1" dirty="0">
                <a:solidFill>
                  <a:srgbClr val="FF0000"/>
                </a:solidFill>
              </a:rPr>
              <a:t>women's legal rights</a:t>
            </a:r>
            <a:r>
              <a:rPr lang="en-US" b="1" dirty="0"/>
              <a:t>, including the reform of </a:t>
            </a:r>
            <a:r>
              <a:rPr lang="en-US" b="1" dirty="0">
                <a:solidFill>
                  <a:srgbClr val="FF0000"/>
                </a:solidFill>
              </a:rPr>
              <a:t>inheritance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land laws </a:t>
            </a:r>
            <a:r>
              <a:rPr lang="en-US" b="1" dirty="0"/>
              <a:t>,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dirty="0" smtClean="0"/>
              <a:t>Coexistence of </a:t>
            </a:r>
            <a:r>
              <a:rPr lang="en-US" b="1" dirty="0"/>
              <a:t>customary and </a:t>
            </a:r>
            <a:r>
              <a:rPr lang="en-US" b="1" dirty="0" smtClean="0"/>
              <a:t>constitutional </a:t>
            </a:r>
            <a:r>
              <a:rPr lang="en-US" b="1" dirty="0"/>
              <a:t>legal systems in many countries and </a:t>
            </a: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r>
              <a:rPr lang="en-US" b="1" dirty="0" smtClean="0"/>
              <a:t> The tendency </a:t>
            </a:r>
            <a:r>
              <a:rPr lang="en-US" b="1" dirty="0"/>
              <a:t>for these to have been manipulated by men to the disadvantage of women.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580C-D740-4624-9199-E1BA854717E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key focus of GAD </a:t>
            </a: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COMPARISON OF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WID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GAD</a:t>
            </a: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822192" cy="466344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WID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 approach that views the absence of women in development plans and policies as the problem</a:t>
            </a: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The focus on  Women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4000"/>
            <a:ext cx="3962400" cy="487680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GAD</a:t>
            </a:r>
          </a:p>
          <a:p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 approach to development that focuses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 global and gender inequalities</a:t>
            </a:r>
          </a:p>
          <a:p>
            <a:pPr algn="just"/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focus on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Socially constructed relations between women and men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with special focus on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subordination of women </a:t>
            </a:r>
            <a:endParaRPr lang="en-US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COMPARISON OF </a:t>
            </a:r>
            <a:r>
              <a:rPr lang="en-US" b="1" dirty="0" smtClean="0">
                <a:solidFill>
                  <a:srgbClr val="FF0000"/>
                </a:solidFill>
              </a:rPr>
              <a:t>WID</a:t>
            </a:r>
            <a:r>
              <a:rPr lang="en-US" b="1" dirty="0" smtClean="0">
                <a:solidFill>
                  <a:srgbClr val="7030A0"/>
                </a:solidFill>
              </a:rPr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GAD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WID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problem : the exclusion of women (half of productive resources) from the development process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GAD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problem: </a:t>
            </a:r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Unequal power relations (rich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poor; women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men), which prevents equitable development and women's full participation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GAD and WID Approaches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In the 1950s and onwards different theories and frameworks on development and women were discussed and presented from different perspectives. </a:t>
            </a:r>
          </a:p>
          <a:p>
            <a:pPr algn="just"/>
            <a:r>
              <a:rPr lang="en-US" b="1" dirty="0" smtClean="0"/>
              <a:t> Among these theories </a:t>
            </a:r>
            <a:r>
              <a:rPr lang="en-US" b="1" dirty="0" smtClean="0">
                <a:solidFill>
                  <a:srgbClr val="FF0000"/>
                </a:solidFill>
              </a:rPr>
              <a:t>WID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00B050"/>
                </a:solidFill>
              </a:rPr>
              <a:t>women in development) </a:t>
            </a:r>
            <a:r>
              <a:rPr lang="en-US" b="1" dirty="0" smtClean="0"/>
              <a:t>; </a:t>
            </a:r>
            <a:r>
              <a:rPr lang="en-US" b="1" dirty="0" smtClean="0">
                <a:solidFill>
                  <a:srgbClr val="FF0000"/>
                </a:solidFill>
              </a:rPr>
              <a:t>GAD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7030A0"/>
                </a:solidFill>
              </a:rPr>
              <a:t>gender and development) </a:t>
            </a:r>
            <a:r>
              <a:rPr lang="en-US" b="1" dirty="0" smtClean="0"/>
              <a:t>; and </a:t>
            </a:r>
            <a:r>
              <a:rPr lang="en-US" b="1" dirty="0" smtClean="0">
                <a:solidFill>
                  <a:srgbClr val="0070C0"/>
                </a:solidFill>
              </a:rPr>
              <a:t>empowerment</a:t>
            </a:r>
            <a:r>
              <a:rPr lang="en-US" b="1" dirty="0" smtClean="0"/>
              <a:t> were considered and adopted as most important approaches.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COMPARISON OF </a:t>
            </a:r>
            <a:r>
              <a:rPr lang="en-US" b="1" dirty="0" smtClean="0">
                <a:solidFill>
                  <a:srgbClr val="FF0000"/>
                </a:solidFill>
              </a:rPr>
              <a:t>WID</a:t>
            </a:r>
            <a:r>
              <a:rPr lang="en-US" b="1" dirty="0" smtClean="0">
                <a:solidFill>
                  <a:srgbClr val="7030A0"/>
                </a:solidFill>
              </a:rPr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GAD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u="sng" dirty="0" smtClean="0"/>
              <a:t> </a:t>
            </a:r>
            <a:r>
              <a:rPr lang="en-US" b="1" u="sng" dirty="0" smtClean="0">
                <a:solidFill>
                  <a:srgbClr val="00B050"/>
                </a:solidFill>
              </a:rPr>
              <a:t>WID</a:t>
            </a:r>
            <a:endParaRPr lang="en-US" b="1" u="sng" dirty="0" smtClean="0">
              <a:solidFill>
                <a:srgbClr val="00B050"/>
              </a:solidFill>
            </a:endParaRPr>
          </a:p>
          <a:p>
            <a:pPr algn="just"/>
            <a:r>
              <a:rPr lang="en-US" b="1" u="sng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Its goal : </a:t>
            </a:r>
            <a:r>
              <a:rPr lang="en-US" b="1" dirty="0" smtClean="0"/>
              <a:t>more efficient, effective development that includes women.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GAD</a:t>
            </a:r>
            <a:endParaRPr lang="en-US" b="1" u="sng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Its  goal :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Equitable, sustainable development, with women and men as decision-makers</a:t>
            </a:r>
            <a:endParaRPr lang="en-US" b="1" u="sng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COMPARISON OF </a:t>
            </a:r>
            <a:r>
              <a:rPr lang="en-US" b="1" dirty="0" smtClean="0">
                <a:solidFill>
                  <a:srgbClr val="FF0000"/>
                </a:solidFill>
              </a:rPr>
              <a:t>WID</a:t>
            </a:r>
            <a:r>
              <a:rPr lang="en-US" b="1" dirty="0" smtClean="0">
                <a:solidFill>
                  <a:srgbClr val="7030A0"/>
                </a:solidFill>
              </a:rPr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GAD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WID</a:t>
            </a:r>
            <a:endParaRPr lang="en-US" dirty="0" smtClean="0"/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Its strategy focus on:  women's projects, on women's components of projects, and on integrated projects</a:t>
            </a:r>
          </a:p>
          <a:p>
            <a:pPr algn="just"/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Increase women's productivity and income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b="1" u="sng" smtClean="0">
                <a:solidFill>
                  <a:srgbClr val="FF0000"/>
                </a:solidFill>
              </a:rPr>
              <a:t>GAD</a:t>
            </a:r>
            <a:endParaRPr lang="en-US" dirty="0" smtClean="0"/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Its strategy focus on : Reconceptualize the development process, taking gender and global inequalities into account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WID</a:t>
            </a:r>
            <a:r>
              <a:rPr lang="en-US" sz="3200" b="1" dirty="0" smtClean="0"/>
              <a:t> 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n-US" sz="3200" b="1" dirty="0" smtClean="0"/>
              <a:t>(</a:t>
            </a:r>
            <a:r>
              <a:rPr lang="en-US" sz="3200" b="1" dirty="0" smtClean="0">
                <a:solidFill>
                  <a:srgbClr val="00B050"/>
                </a:solidFill>
              </a:rPr>
              <a:t>WOMEN IN DEVELOPMENT))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b="1" dirty="0" smtClean="0"/>
              <a:t> Esther </a:t>
            </a:r>
            <a:r>
              <a:rPr lang="en-US" b="1" dirty="0" err="1" smtClean="0"/>
              <a:t>Boserup</a:t>
            </a:r>
            <a:r>
              <a:rPr lang="en-US" b="1" dirty="0" smtClean="0"/>
              <a:t> (1970) for the first time used the term WID in her work </a:t>
            </a:r>
            <a:r>
              <a:rPr lang="en-US" b="1" dirty="0" smtClean="0">
                <a:solidFill>
                  <a:srgbClr val="7030A0"/>
                </a:solidFill>
              </a:rPr>
              <a:t>Women’s Role in Economic Development</a:t>
            </a:r>
            <a:r>
              <a:rPr lang="en-US" b="1" dirty="0" smtClean="0"/>
              <a:t>.</a:t>
            </a:r>
          </a:p>
          <a:p>
            <a:pPr algn="just"/>
            <a:r>
              <a:rPr lang="en-US" b="1" dirty="0" smtClean="0"/>
              <a:t> "WID,"  mean the </a:t>
            </a:r>
            <a:r>
              <a:rPr lang="en-US" b="1" dirty="0" smtClean="0">
                <a:solidFill>
                  <a:srgbClr val="FF0000"/>
                </a:solidFill>
              </a:rPr>
              <a:t>integration</a:t>
            </a:r>
            <a:r>
              <a:rPr lang="en-US" b="1" dirty="0" smtClean="0"/>
              <a:t> of women into global processes of </a:t>
            </a:r>
            <a:r>
              <a:rPr lang="en-US" b="1" dirty="0" smtClean="0">
                <a:solidFill>
                  <a:srgbClr val="7030A0"/>
                </a:solidFill>
              </a:rPr>
              <a:t>economic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political</a:t>
            </a:r>
            <a:r>
              <a:rPr lang="en-US" b="1" dirty="0" smtClean="0"/>
              <a:t>, and </a:t>
            </a:r>
            <a:r>
              <a:rPr lang="en-US" b="1" dirty="0" smtClean="0">
                <a:solidFill>
                  <a:srgbClr val="0070C0"/>
                </a:solidFill>
              </a:rPr>
              <a:t>social growth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0070C0"/>
                </a:solidFill>
              </a:rPr>
              <a:t>change</a:t>
            </a:r>
            <a:r>
              <a:rPr lang="en-US" b="1" dirty="0" smtClean="0"/>
              <a:t>,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Later on, WID, began to be articulated by American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liberal feminists : </a:t>
            </a: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n-US" sz="3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assumed that  </a:t>
            </a:r>
            <a:r>
              <a:rPr lang="en-US" sz="35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women were not participating in development; </a:t>
            </a:r>
            <a:r>
              <a:rPr lang="en-US" sz="3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traditional roles </a:t>
            </a:r>
            <a:r>
              <a:rPr lang="en-US" sz="35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were inhibiting (hindering) their self-developmen</a:t>
            </a:r>
            <a:r>
              <a:rPr lang="en-US" sz="35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1" dirty="0" smtClean="0"/>
              <a:t> Thus,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attain full participation in national development woman need to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join productive employment in the modern sector.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en-US" b="1" dirty="0" smtClean="0"/>
              <a:t>The women in development (WID) further have been examined into three categories, including, </a:t>
            </a:r>
          </a:p>
          <a:p>
            <a:pPr algn="just">
              <a:buFont typeface="Wingdings" pitchFamily="2" charset="2"/>
              <a:buChar char="q"/>
            </a:pPr>
            <a:endParaRPr lang="en-US" b="1" dirty="0" smtClean="0"/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70C0"/>
                </a:solidFill>
              </a:rPr>
              <a:t>                  Equity</a:t>
            </a:r>
            <a:r>
              <a:rPr lang="en-US" b="1" dirty="0" smtClean="0"/>
              <a:t>; and 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B050"/>
                </a:solidFill>
              </a:rPr>
              <a:t>                  Anti-poverty</a:t>
            </a:r>
            <a:r>
              <a:rPr lang="en-US" b="1" dirty="0" smtClean="0"/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7030A0"/>
                </a:solidFill>
              </a:rPr>
              <a:t>                 Efficiency </a:t>
            </a:r>
            <a:r>
              <a:rPr lang="en-US" b="1" dirty="0" smtClean="0"/>
              <a:t>categories.</a:t>
            </a:r>
          </a:p>
          <a:p>
            <a:pPr algn="just">
              <a:buNone/>
            </a:pP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 </a:t>
            </a:r>
            <a:r>
              <a:rPr lang="en-US" b="1" u="sng" dirty="0" smtClean="0">
                <a:solidFill>
                  <a:schemeClr val="accent1"/>
                </a:solidFill>
              </a:rPr>
              <a:t>EQUITY AS APPROACH </a:t>
            </a:r>
            <a:r>
              <a:rPr lang="en-US" b="1" u="sng" dirty="0" smtClean="0"/>
              <a:t>IN </a:t>
            </a:r>
            <a:r>
              <a:rPr lang="en-US" b="1" u="sng" dirty="0" smtClean="0">
                <a:solidFill>
                  <a:srgbClr val="0070C0"/>
                </a:solidFill>
              </a:rPr>
              <a:t>WID: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002060"/>
                </a:solidFill>
              </a:rPr>
              <a:t>The bases of this approach are on the assumption that </a:t>
            </a:r>
            <a:r>
              <a:rPr lang="en-US" b="1" dirty="0" smtClean="0">
                <a:solidFill>
                  <a:srgbClr val="FF0000"/>
                </a:solidFill>
              </a:rPr>
              <a:t>economic development negatively effects upon females. </a:t>
            </a:r>
          </a:p>
          <a:p>
            <a:pPr algn="just">
              <a:buNone/>
            </a:pPr>
            <a:r>
              <a:rPr lang="en-US" b="1" dirty="0" smtClean="0">
                <a:solidFill>
                  <a:srgbClr val="002060"/>
                </a:solidFill>
              </a:rPr>
              <a:t>Therefore, it suggested that benefits from development should equally be distributed among men and women.</a:t>
            </a:r>
            <a:endParaRPr lang="en-US" b="1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conclusion it can be said that the equity approach discusses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inequality between men and women, asks for political and economic equity for women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5105400"/>
          </a:xfrm>
        </p:spPr>
        <p:txBody>
          <a:bodyPr>
            <a:normAutofit lnSpcReduction="10000"/>
          </a:bodyPr>
          <a:lstStyle/>
          <a:p>
            <a:pPr marL="596646" indent="-514350" algn="ctr">
              <a:buFont typeface="Wingdings" pitchFamily="2" charset="2"/>
              <a:buChar char="v"/>
            </a:pPr>
            <a:r>
              <a:rPr lang="en-US" b="1" u="sng" dirty="0" smtClean="0">
                <a:solidFill>
                  <a:srgbClr val="0070C0"/>
                </a:solidFill>
              </a:rPr>
              <a:t>ANTI-POVERTY APPROACH IN WID</a:t>
            </a:r>
            <a:endParaRPr lang="en-US" u="sng" dirty="0" smtClean="0">
              <a:solidFill>
                <a:srgbClr val="0070C0"/>
              </a:solidFill>
            </a:endParaRPr>
          </a:p>
          <a:p>
            <a:pPr marL="596646" indent="-514350" algn="just">
              <a:buFont typeface="Courier New" pitchFamily="49" charset="0"/>
              <a:buChar char="o"/>
            </a:pP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It is known as the </a:t>
            </a:r>
            <a:r>
              <a:rPr lang="en-US" sz="35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milder kind 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of the equity approach. </a:t>
            </a:r>
          </a:p>
          <a:p>
            <a:pPr marL="596646" indent="-514350" algn="just">
              <a:buFont typeface="Courier New" pitchFamily="49" charset="0"/>
              <a:buChar char="o"/>
            </a:pP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This approach got popularity in early 1970s.</a:t>
            </a:r>
          </a:p>
          <a:p>
            <a:pPr marL="596646" indent="-514350" algn="just">
              <a:buFont typeface="Courier New" pitchFamily="49" charset="0"/>
              <a:buChar char="o"/>
            </a:pP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nti-poverty approach paid attention to the </a:t>
            </a:r>
            <a:r>
              <a:rPr lang="en-US" sz="3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reduction of income difference 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rather reduction in differential among women and men.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This approach looks at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women with low income with the aim of poverty reduction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 algn="just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487</TotalTime>
  <Words>810</Words>
  <Application>Microsoft Office PowerPoint</Application>
  <PresentationFormat>On-screen Show (4:3)</PresentationFormat>
  <Paragraphs>74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Solstice</vt:lpstr>
      <vt:lpstr>CHAPTER THREE </vt:lpstr>
      <vt:lpstr>     GAD and WID Approaches </vt:lpstr>
      <vt:lpstr>WID  (WOMEN IN DEVELOPMENT))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GAD (GENDER  AND DEVELOPMENT) </vt:lpstr>
      <vt:lpstr>Slide 13</vt:lpstr>
      <vt:lpstr>Slide 14</vt:lpstr>
      <vt:lpstr>Slide 15</vt:lpstr>
      <vt:lpstr>Slide 16</vt:lpstr>
      <vt:lpstr>A key focus of GAD </vt:lpstr>
      <vt:lpstr>COMPARISON OF WID AND GAD</vt:lpstr>
      <vt:lpstr>COMPARISON OF WID AND GAD</vt:lpstr>
      <vt:lpstr>COMPARISON OF WID AND GAD</vt:lpstr>
      <vt:lpstr>COMPARISON OF WID AND GAD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THREE </dc:title>
  <dc:creator>DEGIFE</dc:creator>
  <cp:lastModifiedBy>DEGIFE</cp:lastModifiedBy>
  <cp:revision>166</cp:revision>
  <dcterms:created xsi:type="dcterms:W3CDTF">2017-04-22T11:32:52Z</dcterms:created>
  <dcterms:modified xsi:type="dcterms:W3CDTF">2017-05-12T06:11:28Z</dcterms:modified>
</cp:coreProperties>
</file>