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89" r:id="rId3"/>
    <p:sldId id="264" r:id="rId4"/>
    <p:sldId id="265" r:id="rId5"/>
    <p:sldId id="266" r:id="rId6"/>
    <p:sldId id="267" r:id="rId7"/>
    <p:sldId id="268" r:id="rId8"/>
    <p:sldId id="269" r:id="rId9"/>
    <p:sldId id="270" r:id="rId10"/>
    <p:sldId id="275" r:id="rId11"/>
    <p:sldId id="271" r:id="rId12"/>
    <p:sldId id="273"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90" r:id="rId27"/>
    <p:sldId id="291" r:id="rId28"/>
    <p:sldId id="292" r:id="rId29"/>
    <p:sldId id="293" r:id="rId30"/>
    <p:sldId id="257" r:id="rId31"/>
    <p:sldId id="294" r:id="rId32"/>
    <p:sldId id="295" r:id="rId33"/>
    <p:sldId id="296" r:id="rId34"/>
    <p:sldId id="297" r:id="rId35"/>
    <p:sldId id="298" r:id="rId36"/>
    <p:sldId id="259" r:id="rId37"/>
    <p:sldId id="299" r:id="rId38"/>
    <p:sldId id="300" r:id="rId39"/>
    <p:sldId id="261" r:id="rId40"/>
    <p:sldId id="301"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3" d="100"/>
          <a:sy n="93" d="100"/>
        </p:scale>
        <p:origin x="-690" y="4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7E97768-B387-4644-BF84-2AA5D9E4EF9A}" type="datetimeFigureOut">
              <a:rPr lang="en-US" smtClean="0"/>
              <a:pPr/>
              <a:t>03-Apr-17</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A2F619A-7E16-4F2C-A257-EB970F373A0C}"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wipe dir="r"/>
    <p:sndAc>
      <p:stSnd>
        <p:snd r:embed="rId1" name="push.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E97768-B387-4644-BF84-2AA5D9E4EF9A}" type="datetimeFigureOut">
              <a:rPr lang="en-US" smtClean="0"/>
              <a:pPr/>
              <a:t>03-Apr-17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2F619A-7E16-4F2C-A257-EB970F373A0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slow">
    <p:wipe dir="r"/>
    <p:sndAc>
      <p:stSnd>
        <p:snd r:embed="rId1" name="push.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1A2F619A-7E16-4F2C-A257-EB970F373A0C}"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7E97768-B387-4644-BF84-2AA5D9E4EF9A}" type="datetimeFigureOut">
              <a:rPr lang="en-US" smtClean="0"/>
              <a:pPr/>
              <a:t>03-Apr-17</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wipe dir="r"/>
    <p:sndAc>
      <p:stSnd>
        <p:snd r:embed="rId1" name="push.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7E97768-B387-4644-BF84-2AA5D9E4EF9A}" type="datetimeFigureOut">
              <a:rPr lang="en-US" smtClean="0"/>
              <a:pPr/>
              <a:t>03-Apr-17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1A2F619A-7E16-4F2C-A257-EB970F373A0C}"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spd="slow">
    <p:wipe dir="r"/>
    <p:sndAc>
      <p:stSnd>
        <p:snd r:embed="rId1" name="push.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D7E97768-B387-4644-BF84-2AA5D9E4EF9A}" type="datetimeFigureOut">
              <a:rPr lang="en-US" smtClean="0"/>
              <a:pPr/>
              <a:t>03-Apr-17</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A2F619A-7E16-4F2C-A257-EB970F373A0C}"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wipe dir="r"/>
    <p:sndAc>
      <p:stSnd>
        <p:snd r:embed="rId1" name="push.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D7E97768-B387-4644-BF84-2AA5D9E4EF9A}" type="datetimeFigureOut">
              <a:rPr lang="en-US" smtClean="0"/>
              <a:pPr/>
              <a:t>03-Apr-17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2F619A-7E16-4F2C-A257-EB970F373A0C}"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transition spd="slow">
    <p:wipe dir="r"/>
    <p:sndAc>
      <p:stSnd>
        <p:snd r:embed="rId1" name="push.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7E97768-B387-4644-BF84-2AA5D9E4EF9A}" type="datetimeFigureOut">
              <a:rPr lang="en-US" smtClean="0"/>
              <a:pPr/>
              <a:t>03-Apr-17</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1A2F619A-7E16-4F2C-A257-EB970F373A0C}"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spd="slow">
    <p:wipe dir="r"/>
    <p:sndAc>
      <p:stSnd>
        <p:snd r:embed="rId1" name="push.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7E97768-B387-4644-BF84-2AA5D9E4EF9A}" type="datetimeFigureOut">
              <a:rPr lang="en-US" smtClean="0"/>
              <a:pPr/>
              <a:t>03-Apr-17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1A2F619A-7E16-4F2C-A257-EB970F373A0C}" type="slidenum">
              <a:rPr lang="en-US" smtClean="0"/>
              <a:pPr/>
              <a:t>‹#›</a:t>
            </a:fld>
            <a:endParaRPr lang="en-US"/>
          </a:p>
        </p:txBody>
      </p:sp>
    </p:spTree>
  </p:cSld>
  <p:clrMapOvr>
    <a:masterClrMapping/>
  </p:clrMapOvr>
  <p:transition spd="slow">
    <p:wipe dir="r"/>
    <p:sndAc>
      <p:stSnd>
        <p:snd r:embed="rId1" name="push.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D7E97768-B387-4644-BF84-2AA5D9E4EF9A}" type="datetimeFigureOut">
              <a:rPr lang="en-US" smtClean="0"/>
              <a:pPr/>
              <a:t>03-Apr-17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1A2F619A-7E16-4F2C-A257-EB970F373A0C}" type="slidenum">
              <a:rPr lang="en-US" smtClean="0"/>
              <a:pPr/>
              <a:t>‹#›</a:t>
            </a:fld>
            <a:endParaRPr lang="en-US"/>
          </a:p>
        </p:txBody>
      </p:sp>
    </p:spTree>
  </p:cSld>
  <p:clrMapOvr>
    <a:masterClrMapping/>
  </p:clrMapOvr>
  <p:transition spd="slow">
    <p:wipe dir="r"/>
    <p:sndAc>
      <p:stSnd>
        <p:snd r:embed="rId1" name="push.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A2F619A-7E16-4F2C-A257-EB970F373A0C}"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D7E97768-B387-4644-BF84-2AA5D9E4EF9A}" type="datetimeFigureOut">
              <a:rPr lang="en-US" smtClean="0"/>
              <a:pPr/>
              <a:t>03-Apr-17</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transition spd="slow">
    <p:wipe dir="r"/>
    <p:sndAc>
      <p:stSnd>
        <p:snd r:embed="rId1" name="push.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1A2F619A-7E16-4F2C-A257-EB970F373A0C}"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D7E97768-B387-4644-BF84-2AA5D9E4EF9A}" type="datetimeFigureOut">
              <a:rPr lang="en-US" smtClean="0"/>
              <a:pPr/>
              <a:t>03-Apr-17</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transition spd="slow">
    <p:wipe dir="r"/>
    <p:sndAc>
      <p:stSnd>
        <p:snd r:embed="rId1" name="push.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7E97768-B387-4644-BF84-2AA5D9E4EF9A}" type="datetimeFigureOut">
              <a:rPr lang="en-US" smtClean="0"/>
              <a:pPr/>
              <a:t>03-Apr-17</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A2F619A-7E16-4F2C-A257-EB970F373A0C}"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ipe dir="r"/>
    <p:sndAc>
      <p:stSnd>
        <p:snd r:embed="rId13" name="push.wav"/>
      </p:stSnd>
    </p:sndAc>
  </p:transition>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429000"/>
            <a:ext cx="6400800" cy="1143000"/>
          </a:xfrm>
        </p:spPr>
        <p:txBody>
          <a:bodyPr>
            <a:normAutofit/>
          </a:bodyPr>
          <a:lstStyle/>
          <a:p>
            <a:r>
              <a:rPr lang="en-US" sz="3200" cap="none" dirty="0" smtClean="0">
                <a:solidFill>
                  <a:srgbClr val="00B050"/>
                </a:solidFill>
              </a:rPr>
              <a:t>THEORIES OF GENDER</a:t>
            </a:r>
            <a:endParaRPr lang="en-US" sz="3200" cap="none" dirty="0">
              <a:solidFill>
                <a:srgbClr val="00B050"/>
              </a:solidFill>
            </a:endParaRPr>
          </a:p>
        </p:txBody>
      </p:sp>
      <p:sp>
        <p:nvSpPr>
          <p:cNvPr id="2" name="Title 1"/>
          <p:cNvSpPr>
            <a:spLocks noGrp="1"/>
          </p:cNvSpPr>
          <p:nvPr>
            <p:ph type="ctrTitle"/>
          </p:nvPr>
        </p:nvSpPr>
        <p:spPr/>
        <p:txBody>
          <a:bodyPr>
            <a:normAutofit/>
          </a:bodyPr>
          <a:lstStyle/>
          <a:p>
            <a:r>
              <a:rPr lang="en-US" b="1" dirty="0" smtClean="0"/>
              <a:t>CHAPTER  TWO</a:t>
            </a:r>
            <a:r>
              <a:rPr lang="en-US" dirty="0" smtClean="0"/>
              <a:t/>
            </a:r>
            <a:br>
              <a:rPr lang="en-US" dirty="0" smtClean="0"/>
            </a:br>
            <a:endParaRPr lang="en-US"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pPr algn="ctr"/>
            <a:r>
              <a:rPr lang="en-US" sz="4000" dirty="0" smtClean="0">
                <a:solidFill>
                  <a:srgbClr val="00B050"/>
                </a:solidFill>
              </a:rPr>
              <a:t>WOMEN</a:t>
            </a:r>
            <a:endParaRPr lang="en-US" sz="4000" dirty="0">
              <a:solidFill>
                <a:srgbClr val="00B050"/>
              </a:solidFill>
            </a:endParaRPr>
          </a:p>
        </p:txBody>
      </p:sp>
      <p:sp>
        <p:nvSpPr>
          <p:cNvPr id="3" name="Text Placeholder 2"/>
          <p:cNvSpPr>
            <a:spLocks noGrp="1"/>
          </p:cNvSpPr>
          <p:nvPr>
            <p:ph type="body" sz="half" idx="3"/>
          </p:nvPr>
        </p:nvSpPr>
        <p:spPr/>
        <p:txBody>
          <a:bodyPr/>
          <a:lstStyle/>
          <a:p>
            <a:pPr algn="ctr"/>
            <a:r>
              <a:rPr lang="en-US" sz="4000" dirty="0" smtClean="0">
                <a:solidFill>
                  <a:srgbClr val="00B050"/>
                </a:solidFill>
              </a:rPr>
              <a:t>MEN</a:t>
            </a:r>
            <a:endParaRPr lang="en-US" sz="4000" dirty="0">
              <a:solidFill>
                <a:srgbClr val="00B050"/>
              </a:solidFill>
            </a:endParaRPr>
          </a:p>
        </p:txBody>
      </p:sp>
      <p:sp>
        <p:nvSpPr>
          <p:cNvPr id="4" name="Content Placeholder 3"/>
          <p:cNvSpPr>
            <a:spLocks noGrp="1"/>
          </p:cNvSpPr>
          <p:nvPr>
            <p:ph sz="quarter" idx="2"/>
          </p:nvPr>
        </p:nvSpPr>
        <p:spPr>
          <a:xfrm>
            <a:off x="301752" y="2471382"/>
            <a:ext cx="4194048" cy="3929417"/>
          </a:xfrm>
        </p:spPr>
        <p:txBody>
          <a:bodyPr>
            <a:normAutofit fontScale="92500" lnSpcReduction="20000"/>
          </a:bodyPr>
          <a:lstStyle/>
          <a:p>
            <a:r>
              <a:rPr lang="en-US" b="1" dirty="0" smtClean="0"/>
              <a:t>Produce ova</a:t>
            </a:r>
          </a:p>
          <a:p>
            <a:r>
              <a:rPr lang="en-US" b="1" dirty="0" smtClean="0"/>
              <a:t> Give birth &amp; lactate (produce milk)</a:t>
            </a:r>
          </a:p>
          <a:p>
            <a:r>
              <a:rPr lang="en-US" b="1" dirty="0" smtClean="0"/>
              <a:t>Their body produce more estrogen(female hormone)</a:t>
            </a:r>
          </a:p>
          <a:p>
            <a:r>
              <a:rPr lang="en-US" b="1" dirty="0" smtClean="0"/>
              <a:t> Have bigger hip &amp;  breast more body fat</a:t>
            </a:r>
          </a:p>
          <a:p>
            <a:r>
              <a:rPr lang="en-US" b="1" dirty="0" smtClean="0"/>
              <a:t> Women typically have less body hair than men do</a:t>
            </a:r>
            <a:endParaRPr lang="en-US" b="1" dirty="0"/>
          </a:p>
        </p:txBody>
      </p:sp>
      <p:sp>
        <p:nvSpPr>
          <p:cNvPr id="5" name="Content Placeholder 4"/>
          <p:cNvSpPr>
            <a:spLocks noGrp="1"/>
          </p:cNvSpPr>
          <p:nvPr>
            <p:ph sz="quarter" idx="4"/>
          </p:nvPr>
        </p:nvSpPr>
        <p:spPr>
          <a:xfrm>
            <a:off x="4648200" y="2471383"/>
            <a:ext cx="4267200" cy="3822192"/>
          </a:xfrm>
        </p:spPr>
        <p:txBody>
          <a:bodyPr>
            <a:normAutofit lnSpcReduction="10000"/>
          </a:bodyPr>
          <a:lstStyle/>
          <a:p>
            <a:r>
              <a:rPr lang="en-US" b="1" dirty="0" smtClean="0"/>
              <a:t>Produce sperm</a:t>
            </a:r>
          </a:p>
          <a:p>
            <a:r>
              <a:rPr lang="en-US" b="1" dirty="0" smtClean="0"/>
              <a:t> Do not</a:t>
            </a:r>
          </a:p>
          <a:p>
            <a:r>
              <a:rPr lang="en-US" b="1" dirty="0" smtClean="0"/>
              <a:t> Men’s body produce more androgen(male hormone)</a:t>
            </a:r>
          </a:p>
          <a:p>
            <a:r>
              <a:rPr lang="en-US" b="1" dirty="0" smtClean="0"/>
              <a:t> Men have broader shoulder &amp; more muscle mass than women do</a:t>
            </a:r>
            <a:endParaRPr lang="en-US" b="1" dirty="0"/>
          </a:p>
        </p:txBody>
      </p:sp>
      <p:sp>
        <p:nvSpPr>
          <p:cNvPr id="6" name="Title 5"/>
          <p:cNvSpPr>
            <a:spLocks noGrp="1"/>
          </p:cNvSpPr>
          <p:nvPr>
            <p:ph type="title"/>
          </p:nvPr>
        </p:nvSpPr>
        <p:spPr/>
        <p:txBody>
          <a:bodyPr/>
          <a:lstStyle/>
          <a:p>
            <a:endParaRPr lang="en-US"/>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sz="3200" b="1" dirty="0" smtClean="0"/>
              <a:t>Therefore, these difference mold their behavior.</a:t>
            </a:r>
            <a:endParaRPr lang="en-US" sz="3200" b="1"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rgbClr val="0070C0"/>
                </a:solidFill>
              </a:rPr>
              <a:t>EVOLUTIONARY THEORY</a:t>
            </a:r>
            <a:endParaRPr lang="en-US" sz="4000" b="1" dirty="0">
              <a:solidFill>
                <a:srgbClr val="0070C0"/>
              </a:solidFill>
            </a:endParaRPr>
          </a:p>
        </p:txBody>
      </p:sp>
      <p:sp>
        <p:nvSpPr>
          <p:cNvPr id="3" name="Content Placeholder 2"/>
          <p:cNvSpPr>
            <a:spLocks noGrp="1"/>
          </p:cNvSpPr>
          <p:nvPr>
            <p:ph sz="quarter" idx="1"/>
          </p:nvPr>
        </p:nvSpPr>
        <p:spPr/>
        <p:txBody>
          <a:bodyPr>
            <a:normAutofit/>
          </a:bodyPr>
          <a:lstStyle/>
          <a:p>
            <a:pPr algn="just"/>
            <a:r>
              <a:rPr lang="en-US" sz="3200" dirty="0" smtClean="0"/>
              <a:t> </a:t>
            </a:r>
            <a:r>
              <a:rPr lang="en-US" sz="3200" b="1" dirty="0" smtClean="0"/>
              <a:t>This theory use Darwin’s theory of evolution as an organizing framework.</a:t>
            </a:r>
          </a:p>
          <a:p>
            <a:pPr algn="just"/>
            <a:r>
              <a:rPr lang="en-US" sz="3200" b="1" dirty="0" smtClean="0"/>
              <a:t> The basic assumptions of Darwin’s (1859) original theory of evolution are simple:  </a:t>
            </a:r>
          </a:p>
          <a:p>
            <a:pPr algn="just">
              <a:buFont typeface="Wingdings" pitchFamily="2" charset="2"/>
              <a:buChar char="Ø"/>
            </a:pPr>
            <a:r>
              <a:rPr lang="en-US" sz="3200" b="1" dirty="0" smtClean="0"/>
              <a:t> The traits of all  living things show variation </a:t>
            </a:r>
            <a:endParaRPr lang="en-US" sz="3200" b="1"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301752" y="1527048"/>
            <a:ext cx="8503920" cy="4873752"/>
          </a:xfrm>
        </p:spPr>
        <p:txBody>
          <a:bodyPr>
            <a:normAutofit fontScale="92500" lnSpcReduction="10000"/>
          </a:bodyPr>
          <a:lstStyle/>
          <a:p>
            <a:pPr algn="just">
              <a:buFont typeface="Wingdings" pitchFamily="2" charset="2"/>
              <a:buChar char="Ø"/>
            </a:pPr>
            <a:r>
              <a:rPr lang="en-US" sz="3200" dirty="0" smtClean="0"/>
              <a:t> </a:t>
            </a:r>
            <a:r>
              <a:rPr lang="en-US" sz="3200" b="1" dirty="0" smtClean="0"/>
              <a:t>Traits can be passed from generation to generation (principle of inheritance or heredity). </a:t>
            </a:r>
          </a:p>
          <a:p>
            <a:pPr algn="just">
              <a:buFont typeface="Wingdings" pitchFamily="2" charset="2"/>
              <a:buChar char="Ø"/>
            </a:pPr>
            <a:r>
              <a:rPr lang="en-US" sz="3200" b="1" dirty="0" smtClean="0"/>
              <a:t> Natural selection is the “</a:t>
            </a:r>
            <a:r>
              <a:rPr lang="en-US" sz="3200" b="1" dirty="0" smtClean="0">
                <a:solidFill>
                  <a:srgbClr val="FF0000"/>
                </a:solidFill>
              </a:rPr>
              <a:t>Filter</a:t>
            </a:r>
            <a:r>
              <a:rPr lang="en-US" sz="3200" b="1" dirty="0" smtClean="0"/>
              <a:t>” that determines which traits are passed from generation and to generation.</a:t>
            </a:r>
          </a:p>
          <a:p>
            <a:pPr algn="just">
              <a:buNone/>
            </a:pPr>
            <a:r>
              <a:rPr lang="en-US" sz="3200" b="1" dirty="0" smtClean="0">
                <a:solidFill>
                  <a:srgbClr val="0070C0"/>
                </a:solidFill>
              </a:rPr>
              <a:t>The principle of natural selection Darwin’s theory proposes that: </a:t>
            </a:r>
            <a:r>
              <a:rPr lang="en-US" sz="3200" b="1" dirty="0" smtClean="0">
                <a:solidFill>
                  <a:srgbClr val="002060"/>
                </a:solidFill>
              </a:rPr>
              <a:t>it is the organism’s </a:t>
            </a:r>
            <a:r>
              <a:rPr lang="en-US" sz="3200" b="1" dirty="0" err="1" smtClean="0">
                <a:solidFill>
                  <a:srgbClr val="002060"/>
                </a:solidFill>
              </a:rPr>
              <a:t>env’t</a:t>
            </a:r>
            <a:r>
              <a:rPr lang="en-US" sz="3200" b="1" dirty="0" smtClean="0">
                <a:solidFill>
                  <a:srgbClr val="002060"/>
                </a:solidFill>
              </a:rPr>
              <a:t> that selects which traits are passed from generation to generation. </a:t>
            </a:r>
            <a:endParaRPr lang="en-US" sz="3200" b="1" dirty="0">
              <a:solidFill>
                <a:srgbClr val="002060"/>
              </a:solidFill>
            </a:endParaRPr>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301752" y="1527048"/>
            <a:ext cx="8503920" cy="4873752"/>
          </a:xfrm>
        </p:spPr>
        <p:txBody>
          <a:bodyPr>
            <a:normAutofit/>
          </a:bodyPr>
          <a:lstStyle/>
          <a:p>
            <a:r>
              <a:rPr lang="en-US" sz="3200" b="1" dirty="0" smtClean="0"/>
              <a:t>According </a:t>
            </a:r>
            <a:r>
              <a:rPr lang="en-US" sz="3200" b="1" smtClean="0"/>
              <a:t>to </a:t>
            </a:r>
            <a:r>
              <a:rPr lang="en-US" sz="3200" b="1" smtClean="0"/>
              <a:t>Edward O.Wilson</a:t>
            </a:r>
            <a:r>
              <a:rPr lang="en-US" sz="3200" b="1" dirty="0" smtClean="0"/>
              <a:t>(1975,1978</a:t>
            </a:r>
            <a:r>
              <a:rPr lang="en-US" sz="3200" b="1" dirty="0" smtClean="0"/>
              <a:t>), Hominid women were responsible for </a:t>
            </a:r>
            <a:r>
              <a:rPr lang="en-US" sz="3200" b="1" dirty="0" smtClean="0">
                <a:solidFill>
                  <a:srgbClr val="FF0000"/>
                </a:solidFill>
              </a:rPr>
              <a:t>bearing</a:t>
            </a:r>
            <a:r>
              <a:rPr lang="en-US" sz="3200" b="1" dirty="0" smtClean="0"/>
              <a:t>, </a:t>
            </a:r>
            <a:r>
              <a:rPr lang="en-US" sz="3200" b="1" dirty="0" smtClean="0">
                <a:solidFill>
                  <a:srgbClr val="00B050"/>
                </a:solidFill>
              </a:rPr>
              <a:t>nursing</a:t>
            </a:r>
            <a:r>
              <a:rPr lang="en-US" sz="3200" b="1" dirty="0" smtClean="0"/>
              <a:t>, &amp; </a:t>
            </a:r>
            <a:r>
              <a:rPr lang="en-US" sz="3200" b="1" dirty="0" smtClean="0">
                <a:solidFill>
                  <a:srgbClr val="7030A0"/>
                </a:solidFill>
              </a:rPr>
              <a:t>caring for children</a:t>
            </a:r>
            <a:r>
              <a:rPr lang="en-US" sz="3200" b="1" dirty="0" smtClean="0"/>
              <a:t>, they evolved to be more nurturing.</a:t>
            </a:r>
          </a:p>
          <a:p>
            <a:pPr algn="just"/>
            <a:r>
              <a:rPr lang="en-US" sz="3200" b="1" dirty="0" smtClean="0"/>
              <a:t> And because men were responsible for hunting and fighting, they evolved more aggressiveness &amp; better visual-</a:t>
            </a:r>
            <a:r>
              <a:rPr lang="en-US" sz="3200" b="1" dirty="0" err="1" smtClean="0"/>
              <a:t>spacial</a:t>
            </a:r>
            <a:r>
              <a:rPr lang="en-US" sz="3200" b="1" dirty="0" smtClean="0"/>
              <a:t> ability.</a:t>
            </a:r>
            <a:endParaRPr lang="en-US" sz="3200" b="1"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301752" y="1527048"/>
            <a:ext cx="8613648" cy="4873752"/>
          </a:xfrm>
        </p:spPr>
        <p:txBody>
          <a:bodyPr>
            <a:normAutofit fontScale="92500"/>
          </a:bodyPr>
          <a:lstStyle/>
          <a:p>
            <a:pPr algn="just"/>
            <a:r>
              <a:rPr lang="en-US" sz="3200" dirty="0" smtClean="0"/>
              <a:t> </a:t>
            </a:r>
            <a:r>
              <a:rPr lang="en-US" sz="3200" b="1" dirty="0" smtClean="0"/>
              <a:t>Generally, evolutionary theory , describes how traits are selected based on their </a:t>
            </a:r>
            <a:r>
              <a:rPr lang="en-US" sz="3200" b="1" dirty="0" err="1" smtClean="0"/>
              <a:t>adaptiveness</a:t>
            </a:r>
            <a:r>
              <a:rPr lang="en-US" sz="3200" b="1" dirty="0" smtClean="0"/>
              <a:t> in particular environments</a:t>
            </a:r>
            <a:r>
              <a:rPr lang="en-US" sz="3200" dirty="0" smtClean="0"/>
              <a:t>.</a:t>
            </a:r>
          </a:p>
          <a:p>
            <a:pPr algn="just"/>
            <a:r>
              <a:rPr lang="en-US" sz="3200" dirty="0" smtClean="0"/>
              <a:t> </a:t>
            </a:r>
            <a:r>
              <a:rPr lang="en-US" sz="3200" b="1" dirty="0" smtClean="0"/>
              <a:t>Evolutionary theory of gender proposes that, because of difference between male and female reproduction, men and women evolved to have somewhat different reproductive strategies and physical &amp; behavioral  traits.</a:t>
            </a:r>
            <a:endParaRPr lang="en-US" sz="3200" b="1"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14400"/>
          </a:xfrm>
        </p:spPr>
        <p:txBody>
          <a:bodyPr>
            <a:normAutofit/>
          </a:bodyPr>
          <a:lstStyle/>
          <a:p>
            <a:r>
              <a:rPr lang="en-US" sz="4000" b="1" dirty="0" smtClean="0">
                <a:solidFill>
                  <a:srgbClr val="0070C0"/>
                </a:solidFill>
              </a:rPr>
              <a:t>SOCIAL LEARNING THEORY</a:t>
            </a:r>
            <a:endParaRPr lang="en-US" sz="4000" b="1" dirty="0">
              <a:solidFill>
                <a:srgbClr val="0070C0"/>
              </a:solidFill>
            </a:endParaRPr>
          </a:p>
        </p:txBody>
      </p:sp>
      <p:sp>
        <p:nvSpPr>
          <p:cNvPr id="3" name="Content Placeholder 2"/>
          <p:cNvSpPr>
            <a:spLocks noGrp="1"/>
          </p:cNvSpPr>
          <p:nvPr>
            <p:ph sz="quarter" idx="1"/>
          </p:nvPr>
        </p:nvSpPr>
        <p:spPr>
          <a:xfrm>
            <a:off x="301752" y="1527048"/>
            <a:ext cx="8503920" cy="4873752"/>
          </a:xfrm>
        </p:spPr>
        <p:txBody>
          <a:bodyPr>
            <a:normAutofit fontScale="92500" lnSpcReduction="10000"/>
          </a:bodyPr>
          <a:lstStyle/>
          <a:p>
            <a:pPr algn="just"/>
            <a:r>
              <a:rPr lang="en-US" sz="3200" b="1" dirty="0" smtClean="0"/>
              <a:t>Biological theories entertain the possibility that some differences between men and women may be </a:t>
            </a:r>
            <a:r>
              <a:rPr lang="en-US" sz="3200" b="1" dirty="0" smtClean="0">
                <a:solidFill>
                  <a:srgbClr val="C00000"/>
                </a:solidFill>
              </a:rPr>
              <a:t>innate</a:t>
            </a:r>
            <a:r>
              <a:rPr lang="en-US" sz="3200" b="1" dirty="0" smtClean="0"/>
              <a:t> . In contrast, social learning theories argue that the differences are </a:t>
            </a:r>
            <a:r>
              <a:rPr lang="en-US" sz="3200" b="1" dirty="0" smtClean="0">
                <a:solidFill>
                  <a:srgbClr val="C00000"/>
                </a:solidFill>
              </a:rPr>
              <a:t>learned</a:t>
            </a:r>
            <a:r>
              <a:rPr lang="en-US" sz="3200" b="1" dirty="0" smtClean="0"/>
              <a:t>. </a:t>
            </a:r>
          </a:p>
          <a:p>
            <a:pPr algn="just"/>
            <a:r>
              <a:rPr lang="en-US" sz="3200" b="1" dirty="0" smtClean="0"/>
              <a:t>  According to the theorists such as Albert </a:t>
            </a:r>
            <a:r>
              <a:rPr lang="en-US" sz="3200" b="1" dirty="0" err="1" smtClean="0"/>
              <a:t>Bandura</a:t>
            </a:r>
            <a:r>
              <a:rPr lang="en-US" sz="3200" b="1" dirty="0" smtClean="0"/>
              <a:t> &amp; Walter </a:t>
            </a:r>
            <a:r>
              <a:rPr lang="en-US" sz="3200" b="1" dirty="0" err="1" smtClean="0"/>
              <a:t>Mischel</a:t>
            </a:r>
            <a:r>
              <a:rPr lang="en-US" sz="3200" b="1" dirty="0" smtClean="0"/>
              <a:t> (1999, 1966), the differing behaviors of women and men can best be explained in terms of well-understood principle of learning such as: </a:t>
            </a:r>
            <a:endParaRPr lang="en-US" sz="3200" b="1"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pPr>
              <a:buFont typeface="Wingdings" pitchFamily="2" charset="2"/>
              <a:buChar char="Ø"/>
            </a:pPr>
            <a:r>
              <a:rPr lang="en-US" sz="3200" dirty="0" smtClean="0"/>
              <a:t> </a:t>
            </a:r>
            <a:r>
              <a:rPr lang="en-US" sz="3200" b="1" dirty="0" smtClean="0"/>
              <a:t>Classical conditioning</a:t>
            </a:r>
          </a:p>
          <a:p>
            <a:pPr>
              <a:buFont typeface="Wingdings" pitchFamily="2" charset="2"/>
              <a:buChar char="Ø"/>
            </a:pPr>
            <a:r>
              <a:rPr lang="en-US" sz="3200" b="1" dirty="0" smtClean="0"/>
              <a:t> Operant conditioning</a:t>
            </a:r>
          </a:p>
          <a:p>
            <a:pPr>
              <a:buFont typeface="Wingdings" pitchFamily="2" charset="2"/>
              <a:buChar char="Ø"/>
            </a:pPr>
            <a:r>
              <a:rPr lang="en-US" sz="3200" b="1" dirty="0" smtClean="0"/>
              <a:t> Modeling</a:t>
            </a:r>
          </a:p>
          <a:p>
            <a:pPr>
              <a:buFont typeface="Wingdings" pitchFamily="2" charset="2"/>
              <a:buChar char="q"/>
            </a:pPr>
            <a:r>
              <a:rPr lang="en-US" sz="3200" b="1" dirty="0" smtClean="0"/>
              <a:t> </a:t>
            </a:r>
            <a:r>
              <a:rPr lang="en-US" sz="3200" b="1" dirty="0" smtClean="0">
                <a:solidFill>
                  <a:srgbClr val="7030A0"/>
                </a:solidFill>
              </a:rPr>
              <a:t>Classical conditioning:</a:t>
            </a:r>
            <a:endParaRPr lang="en-US" sz="3200" b="1" dirty="0" smtClean="0">
              <a:solidFill>
                <a:srgbClr val="002060"/>
              </a:solidFill>
            </a:endParaRPr>
          </a:p>
          <a:p>
            <a:pPr algn="just">
              <a:buNone/>
            </a:pPr>
            <a:r>
              <a:rPr lang="en-US" sz="3200" b="1" dirty="0" smtClean="0">
                <a:solidFill>
                  <a:srgbClr val="002060"/>
                </a:solidFill>
              </a:rPr>
              <a:t>According to Walter Michael (1966), classical conditioning helps explain why “labels like ‘</a:t>
            </a:r>
            <a:r>
              <a:rPr lang="en-US" sz="3200" b="1" dirty="0" smtClean="0">
                <a:solidFill>
                  <a:srgbClr val="00B050"/>
                </a:solidFill>
              </a:rPr>
              <a:t>sissy</a:t>
            </a:r>
            <a:r>
              <a:rPr lang="en-US" sz="3200" b="1" dirty="0" smtClean="0">
                <a:solidFill>
                  <a:srgbClr val="002060"/>
                </a:solidFill>
              </a:rPr>
              <a:t>’ ‘</a:t>
            </a:r>
            <a:r>
              <a:rPr lang="en-US" sz="3200" b="1" dirty="0" smtClean="0">
                <a:solidFill>
                  <a:srgbClr val="C00000"/>
                </a:solidFill>
              </a:rPr>
              <a:t>pansy</a:t>
            </a:r>
            <a:r>
              <a:rPr lang="en-US" sz="3200" b="1" dirty="0" smtClean="0">
                <a:solidFill>
                  <a:srgbClr val="002060"/>
                </a:solidFill>
              </a:rPr>
              <a:t>’ ‘</a:t>
            </a:r>
            <a:r>
              <a:rPr lang="en-US" sz="3200" b="1" dirty="0" smtClean="0">
                <a:solidFill>
                  <a:srgbClr val="FF0000"/>
                </a:solidFill>
              </a:rPr>
              <a:t>tough</a:t>
            </a:r>
            <a:r>
              <a:rPr lang="en-US" sz="3200" b="1" dirty="0" smtClean="0">
                <a:solidFill>
                  <a:srgbClr val="002060"/>
                </a:solidFill>
              </a:rPr>
              <a:t>’ or ‘</a:t>
            </a:r>
            <a:r>
              <a:rPr lang="en-US" sz="3200" b="1" dirty="0" smtClean="0">
                <a:solidFill>
                  <a:srgbClr val="FF0000"/>
                </a:solidFill>
              </a:rPr>
              <a:t>sweet</a:t>
            </a:r>
            <a:r>
              <a:rPr lang="en-US" sz="3200" b="1" dirty="0" smtClean="0">
                <a:solidFill>
                  <a:srgbClr val="002060"/>
                </a:solidFill>
              </a:rPr>
              <a:t>’ acquire d/t values for the two sexes. </a:t>
            </a:r>
            <a:endParaRPr lang="en-US" sz="3200" b="1" dirty="0">
              <a:solidFill>
                <a:srgbClr val="002060"/>
              </a:solidFill>
            </a:endParaRPr>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a:bodyPr>
          <a:lstStyle/>
          <a:p>
            <a:pPr algn="just"/>
            <a:r>
              <a:rPr lang="en-US" sz="3200" b="1" dirty="0" smtClean="0"/>
              <a:t>The word sissy is usually used to ridicule a boy, and because it is associated with events that trigger shame &amp; disgust, it becomes a very unpleasant labels for most boys.</a:t>
            </a:r>
          </a:p>
          <a:p>
            <a:pPr algn="just"/>
            <a:r>
              <a:rPr lang="en-US" sz="3200" b="1" dirty="0" smtClean="0"/>
              <a:t> A boy will not want to loathing in him. Boys often are unwilling to engage in “girlish” activities  such as playing with dolls, playing house &amp; “dress up”.   </a:t>
            </a:r>
            <a:endParaRPr lang="en-US" sz="3200" b="1"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pPr algn="just"/>
            <a:r>
              <a:rPr lang="en-US" sz="3200" b="1" dirty="0" smtClean="0"/>
              <a:t>According to Michael, this may be because boys are conditioned to have horrible feeling about some such activities.</a:t>
            </a:r>
          </a:p>
          <a:p>
            <a:pPr>
              <a:buFont typeface="Wingdings" pitchFamily="2" charset="2"/>
              <a:buChar char="q"/>
            </a:pPr>
            <a:r>
              <a:rPr lang="en-US" sz="3200" dirty="0" smtClean="0"/>
              <a:t> </a:t>
            </a:r>
            <a:r>
              <a:rPr lang="en-US" sz="3200" b="1" dirty="0" smtClean="0">
                <a:solidFill>
                  <a:srgbClr val="7030A0"/>
                </a:solidFill>
              </a:rPr>
              <a:t>Operant conditioning: </a:t>
            </a:r>
          </a:p>
          <a:p>
            <a:pPr algn="just">
              <a:buNone/>
            </a:pPr>
            <a:r>
              <a:rPr lang="en-US" sz="3200" b="1" dirty="0" smtClean="0">
                <a:solidFill>
                  <a:srgbClr val="002060"/>
                </a:solidFill>
              </a:rPr>
              <a:t>This kind of conditioning occurs when </a:t>
            </a:r>
            <a:r>
              <a:rPr lang="en-US" sz="3200" b="1" dirty="0" smtClean="0">
                <a:solidFill>
                  <a:srgbClr val="00B050"/>
                </a:solidFill>
              </a:rPr>
              <a:t>voluntarily </a:t>
            </a:r>
            <a:r>
              <a:rPr lang="en-US" sz="3200" b="1" dirty="0" smtClean="0">
                <a:solidFill>
                  <a:srgbClr val="002060"/>
                </a:solidFill>
              </a:rPr>
              <a:t>(consciously controlled &amp; chosen) behaviors are molded by rewards and punishment.</a:t>
            </a:r>
            <a:endParaRPr lang="en-US" sz="3200" b="1" dirty="0">
              <a:solidFill>
                <a:srgbClr val="002060"/>
              </a:solidFill>
            </a:endParaRPr>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dirty="0" smtClean="0">
                <a:solidFill>
                  <a:schemeClr val="accent5">
                    <a:lumMod val="75000"/>
                  </a:schemeClr>
                </a:solidFill>
              </a:rPr>
              <a:t>Traditional Gender Characteristics</a:t>
            </a:r>
            <a:endParaRPr lang="en-US" dirty="0">
              <a:solidFill>
                <a:schemeClr val="accent5">
                  <a:lumMod val="75000"/>
                </a:schemeClr>
              </a:solidFill>
            </a:endParaRPr>
          </a:p>
        </p:txBody>
      </p:sp>
      <p:sp>
        <p:nvSpPr>
          <p:cNvPr id="3" name="Content Placeholder 2"/>
          <p:cNvSpPr>
            <a:spLocks noGrp="1"/>
          </p:cNvSpPr>
          <p:nvPr>
            <p:ph sz="half" idx="1"/>
          </p:nvPr>
        </p:nvSpPr>
        <p:spPr/>
        <p:txBody>
          <a:bodyPr>
            <a:normAutofit fontScale="47500" lnSpcReduction="20000"/>
          </a:bodyPr>
          <a:lstStyle/>
          <a:p>
            <a:pPr>
              <a:lnSpc>
                <a:spcPct val="150000"/>
              </a:lnSpc>
            </a:pPr>
            <a:r>
              <a:rPr lang="nl-NL" sz="4500" b="1" dirty="0" smtClean="0"/>
              <a:t>Submissive-passive</a:t>
            </a:r>
            <a:endParaRPr lang="en-US" sz="4500" b="1" dirty="0" smtClean="0"/>
          </a:p>
          <a:p>
            <a:pPr>
              <a:lnSpc>
                <a:spcPct val="150000"/>
              </a:lnSpc>
            </a:pPr>
            <a:r>
              <a:rPr lang="nl-NL" sz="4500" b="1" dirty="0" smtClean="0"/>
              <a:t>Dependent</a:t>
            </a:r>
            <a:endParaRPr lang="en-US" sz="4500" b="1" dirty="0" smtClean="0"/>
          </a:p>
          <a:p>
            <a:pPr>
              <a:lnSpc>
                <a:spcPct val="150000"/>
              </a:lnSpc>
            </a:pPr>
            <a:r>
              <a:rPr lang="nl-NL" sz="4500" b="1" dirty="0" smtClean="0"/>
              <a:t>Emotional</a:t>
            </a:r>
            <a:endParaRPr lang="en-US" sz="4500" b="1" dirty="0" smtClean="0"/>
          </a:p>
          <a:p>
            <a:pPr>
              <a:lnSpc>
                <a:spcPct val="150000"/>
              </a:lnSpc>
            </a:pPr>
            <a:r>
              <a:rPr lang="nl-NL" sz="4500" b="1" dirty="0" smtClean="0"/>
              <a:t>Receptive</a:t>
            </a:r>
            <a:endParaRPr lang="en-US" sz="4500" b="1" dirty="0" smtClean="0"/>
          </a:p>
          <a:p>
            <a:pPr>
              <a:lnSpc>
                <a:spcPct val="150000"/>
              </a:lnSpc>
            </a:pPr>
            <a:r>
              <a:rPr lang="nl-NL" sz="4500" b="1" dirty="0" smtClean="0"/>
              <a:t>Intuitive-</a:t>
            </a:r>
            <a:endParaRPr lang="en-US" sz="4500" b="1" dirty="0" smtClean="0"/>
          </a:p>
          <a:p>
            <a:pPr>
              <a:lnSpc>
                <a:spcPct val="150000"/>
              </a:lnSpc>
            </a:pPr>
            <a:r>
              <a:rPr lang="nl-NL" sz="4500" b="1" dirty="0" smtClean="0"/>
              <a:t>Timid(lacking confidence)</a:t>
            </a:r>
            <a:endParaRPr lang="en-US" sz="4500" b="1" dirty="0" smtClean="0"/>
          </a:p>
          <a:p>
            <a:pPr>
              <a:lnSpc>
                <a:spcPct val="150000"/>
              </a:lnSpc>
            </a:pPr>
            <a:r>
              <a:rPr lang="nl-NL" sz="4500" b="1" dirty="0" smtClean="0"/>
              <a:t>Passive</a:t>
            </a:r>
            <a:endParaRPr lang="en-US" sz="4500" b="1" dirty="0" smtClean="0"/>
          </a:p>
          <a:p>
            <a:pPr>
              <a:lnSpc>
                <a:spcPct val="150000"/>
              </a:lnSpc>
            </a:pPr>
            <a:r>
              <a:rPr lang="nl-NL" sz="4500" b="1" dirty="0" smtClean="0"/>
              <a:t>Sensitive</a:t>
            </a:r>
            <a:endParaRPr lang="en-US" sz="4500" b="1" dirty="0" smtClean="0"/>
          </a:p>
          <a:p>
            <a:endParaRPr lang="en-US" dirty="0"/>
          </a:p>
        </p:txBody>
      </p:sp>
      <p:sp>
        <p:nvSpPr>
          <p:cNvPr id="4" name="Content Placeholder 3"/>
          <p:cNvSpPr>
            <a:spLocks noGrp="1"/>
          </p:cNvSpPr>
          <p:nvPr>
            <p:ph sz="half" idx="2"/>
          </p:nvPr>
        </p:nvSpPr>
        <p:spPr/>
        <p:txBody>
          <a:bodyPr>
            <a:normAutofit fontScale="47500" lnSpcReduction="20000"/>
          </a:bodyPr>
          <a:lstStyle/>
          <a:p>
            <a:pPr>
              <a:lnSpc>
                <a:spcPct val="160000"/>
              </a:lnSpc>
            </a:pPr>
            <a:r>
              <a:rPr lang="nl-NL" sz="3600" b="1" dirty="0" smtClean="0"/>
              <a:t>Dominant</a:t>
            </a:r>
            <a:endParaRPr lang="en-US" sz="3600" b="1" dirty="0" smtClean="0"/>
          </a:p>
          <a:p>
            <a:pPr>
              <a:lnSpc>
                <a:spcPct val="160000"/>
              </a:lnSpc>
            </a:pPr>
            <a:r>
              <a:rPr lang="nl-NL" sz="3600" b="1" dirty="0" smtClean="0"/>
              <a:t>Independent</a:t>
            </a:r>
            <a:endParaRPr lang="en-US" sz="3600" b="1" dirty="0" smtClean="0"/>
          </a:p>
          <a:p>
            <a:pPr>
              <a:lnSpc>
                <a:spcPct val="160000"/>
              </a:lnSpc>
            </a:pPr>
            <a:r>
              <a:rPr lang="nl-NL" sz="3600" b="1" dirty="0" smtClean="0"/>
              <a:t>Rational</a:t>
            </a:r>
            <a:endParaRPr lang="en-US" sz="3600" b="1" dirty="0" smtClean="0"/>
          </a:p>
          <a:p>
            <a:pPr>
              <a:lnSpc>
                <a:spcPct val="160000"/>
              </a:lnSpc>
            </a:pPr>
            <a:r>
              <a:rPr lang="nl-NL" sz="3600" b="1" dirty="0" smtClean="0"/>
              <a:t>Assertive</a:t>
            </a:r>
            <a:endParaRPr lang="en-US" sz="3600" b="1" dirty="0" smtClean="0"/>
          </a:p>
          <a:p>
            <a:pPr>
              <a:lnSpc>
                <a:spcPct val="160000"/>
              </a:lnSpc>
            </a:pPr>
            <a:r>
              <a:rPr lang="nl-NL" sz="3600" b="1" dirty="0" smtClean="0"/>
              <a:t>Analytical</a:t>
            </a:r>
            <a:endParaRPr lang="en-US" sz="3600" b="1" dirty="0" smtClean="0"/>
          </a:p>
          <a:p>
            <a:pPr>
              <a:lnSpc>
                <a:spcPct val="160000"/>
              </a:lnSpc>
            </a:pPr>
            <a:r>
              <a:rPr lang="nl-NL" sz="3600" b="1" dirty="0" smtClean="0"/>
              <a:t>Brave</a:t>
            </a:r>
            <a:endParaRPr lang="en-US" sz="3600" b="1" dirty="0" smtClean="0"/>
          </a:p>
          <a:p>
            <a:pPr>
              <a:lnSpc>
                <a:spcPct val="160000"/>
              </a:lnSpc>
            </a:pPr>
            <a:r>
              <a:rPr lang="nl-NL" sz="3600" b="1" dirty="0" smtClean="0"/>
              <a:t>Active</a:t>
            </a:r>
            <a:endParaRPr lang="en-US" sz="3600" b="1" dirty="0" smtClean="0"/>
          </a:p>
          <a:p>
            <a:pPr>
              <a:lnSpc>
                <a:spcPct val="160000"/>
              </a:lnSpc>
            </a:pPr>
            <a:r>
              <a:rPr lang="nl-NL" sz="3600" b="1" dirty="0" smtClean="0"/>
              <a:t>Insensitive</a:t>
            </a:r>
            <a:endParaRPr lang="en-US" sz="3600" b="1" dirty="0" smtClean="0"/>
          </a:p>
          <a:p>
            <a:endParaRPr lang="en-US"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just"/>
            <a:r>
              <a:rPr lang="en-US" sz="3200" dirty="0" smtClean="0"/>
              <a:t> </a:t>
            </a:r>
            <a:r>
              <a:rPr lang="en-US" sz="3200" b="1" dirty="0" smtClean="0"/>
              <a:t>Social learning theorists argue that boys and girls are systematically rewarded and punished for different kinds of behaviors throughout their lives. </a:t>
            </a:r>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lgn="just">
              <a:buFont typeface="Wingdings" pitchFamily="2" charset="2"/>
              <a:buChar char="q"/>
            </a:pPr>
            <a:r>
              <a:rPr lang="en-US" sz="2800" b="1" dirty="0" smtClean="0"/>
              <a:t> </a:t>
            </a:r>
            <a:r>
              <a:rPr lang="en-US" sz="2800" b="1" dirty="0" smtClean="0">
                <a:solidFill>
                  <a:srgbClr val="7030A0"/>
                </a:solidFill>
              </a:rPr>
              <a:t>Modeling: </a:t>
            </a:r>
          </a:p>
          <a:p>
            <a:pPr algn="just">
              <a:buNone/>
            </a:pPr>
            <a:r>
              <a:rPr lang="en-US" sz="3200" b="1" dirty="0" smtClean="0">
                <a:solidFill>
                  <a:srgbClr val="002060"/>
                </a:solidFill>
              </a:rPr>
              <a:t>Finally, children learn to behave as boys or girls by observing &amp; imitating the behaviors of others. Children learn to be male or female by imitating same-sex parents , siblings, friends, and media figures.   </a:t>
            </a:r>
          </a:p>
          <a:p>
            <a:endParaRPr lang="en-US"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COGNITIVE THEORIES OF GENDER</a:t>
            </a:r>
            <a:endParaRPr lang="en-US" b="1" dirty="0">
              <a:solidFill>
                <a:srgbClr val="7030A0"/>
              </a:solidFill>
            </a:endParaRPr>
          </a:p>
        </p:txBody>
      </p:sp>
      <p:sp>
        <p:nvSpPr>
          <p:cNvPr id="3" name="Content Placeholder 2"/>
          <p:cNvSpPr>
            <a:spLocks noGrp="1"/>
          </p:cNvSpPr>
          <p:nvPr>
            <p:ph sz="quarter" idx="1"/>
          </p:nvPr>
        </p:nvSpPr>
        <p:spPr/>
        <p:txBody>
          <a:bodyPr>
            <a:normAutofit/>
          </a:bodyPr>
          <a:lstStyle/>
          <a:p>
            <a:pPr algn="just"/>
            <a:r>
              <a:rPr lang="en-US" sz="3200" dirty="0" smtClean="0"/>
              <a:t> </a:t>
            </a:r>
            <a:r>
              <a:rPr lang="en-US" sz="3200" b="1" dirty="0" smtClean="0"/>
              <a:t>Social learning theories portray the learning of gender as a rather passive process.  </a:t>
            </a:r>
          </a:p>
          <a:p>
            <a:pPr algn="just"/>
            <a:r>
              <a:rPr lang="en-US" sz="3200" b="1" dirty="0" smtClean="0"/>
              <a:t> Girls &amp; boys behave as conditioning, rewards and social models dictate.  </a:t>
            </a:r>
          </a:p>
          <a:p>
            <a:pPr algn="just">
              <a:buNone/>
            </a:pPr>
            <a:r>
              <a:rPr lang="en-US" sz="3200" b="1" dirty="0" smtClean="0"/>
              <a:t>  For human being, however, gender is “</a:t>
            </a:r>
            <a:r>
              <a:rPr lang="en-US" sz="3200" b="1" dirty="0" smtClean="0">
                <a:solidFill>
                  <a:srgbClr val="FF0000"/>
                </a:solidFill>
              </a:rPr>
              <a:t>In the mind</a:t>
            </a:r>
            <a:r>
              <a:rPr lang="en-US" sz="3200" b="1" dirty="0" smtClean="0"/>
              <a:t>” as well as in the environment.</a:t>
            </a:r>
            <a:endParaRPr lang="en-US" sz="3200" b="1"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301752" y="1524000"/>
            <a:ext cx="8503920" cy="4876800"/>
          </a:xfrm>
        </p:spPr>
        <p:txBody>
          <a:bodyPr>
            <a:normAutofit fontScale="92500" lnSpcReduction="10000"/>
          </a:bodyPr>
          <a:lstStyle/>
          <a:p>
            <a:pPr algn="just"/>
            <a:r>
              <a:rPr lang="en-US" sz="3200" dirty="0" smtClean="0"/>
              <a:t> </a:t>
            </a:r>
            <a:r>
              <a:rPr lang="en-US" sz="3200" b="1" dirty="0" smtClean="0"/>
              <a:t>According cognitive theory of gender, </a:t>
            </a:r>
            <a:r>
              <a:rPr lang="en-US" sz="3200" b="1" dirty="0" smtClean="0">
                <a:solidFill>
                  <a:srgbClr val="002060"/>
                </a:solidFill>
              </a:rPr>
              <a:t>becoming male or female is not just a matter of genes , hormones, and social conditioning. It also depends on how </a:t>
            </a:r>
            <a:r>
              <a:rPr lang="en-US" sz="3200" b="1" dirty="0" smtClean="0">
                <a:solidFill>
                  <a:srgbClr val="C00000"/>
                </a:solidFill>
              </a:rPr>
              <a:t>we view ourselves</a:t>
            </a:r>
            <a:r>
              <a:rPr lang="en-US" sz="3200" b="1" dirty="0" smtClean="0">
                <a:solidFill>
                  <a:srgbClr val="002060"/>
                </a:solidFill>
              </a:rPr>
              <a:t>. </a:t>
            </a:r>
          </a:p>
          <a:p>
            <a:pPr algn="just"/>
            <a:r>
              <a:rPr lang="en-US" sz="3200" b="1" dirty="0" smtClean="0">
                <a:solidFill>
                  <a:srgbClr val="002060"/>
                </a:solidFill>
              </a:rPr>
              <a:t> </a:t>
            </a:r>
            <a:r>
              <a:rPr lang="en-US" sz="3200" b="1" dirty="0" smtClean="0">
                <a:solidFill>
                  <a:srgbClr val="FF0000"/>
                </a:solidFill>
              </a:rPr>
              <a:t>For example</a:t>
            </a:r>
            <a:r>
              <a:rPr lang="en-US" sz="3200" b="1" dirty="0" smtClean="0">
                <a:solidFill>
                  <a:srgbClr val="002060"/>
                </a:solidFill>
              </a:rPr>
              <a:t>: Children identify their sex by age 2 and 3 &amp; they understand that  people come into two varieties , male and female. At the same time, children understand the difference b/n male and female.</a:t>
            </a:r>
            <a:endParaRPr lang="en-US" sz="3200" b="1"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lnSpcReduction="10000"/>
          </a:bodyPr>
          <a:lstStyle/>
          <a:p>
            <a:r>
              <a:rPr lang="en-US" sz="3200" b="1" dirty="0" smtClean="0">
                <a:solidFill>
                  <a:srgbClr val="002060"/>
                </a:solidFill>
              </a:rPr>
              <a:t>Therefore</a:t>
            </a:r>
            <a:r>
              <a:rPr lang="en-US" sz="3200" b="1" dirty="0" smtClean="0"/>
              <a:t> , they categorize themselves as male or female. </a:t>
            </a:r>
          </a:p>
          <a:p>
            <a:pPr marL="514350" indent="-514350" algn="just">
              <a:buFont typeface="Wingdings" pitchFamily="2" charset="2"/>
              <a:buChar char="Ø"/>
            </a:pPr>
            <a:r>
              <a:rPr lang="en-US" sz="3200" b="1" dirty="0" smtClean="0"/>
              <a:t> </a:t>
            </a:r>
            <a:r>
              <a:rPr lang="en-US" sz="3200" b="1" dirty="0" smtClean="0">
                <a:solidFill>
                  <a:srgbClr val="C00000"/>
                </a:solidFill>
              </a:rPr>
              <a:t>Social learning </a:t>
            </a:r>
            <a:r>
              <a:rPr lang="en-US" sz="3200" b="1" dirty="0" smtClean="0"/>
              <a:t>theory argues for a different sequence: “</a:t>
            </a:r>
            <a:r>
              <a:rPr lang="en-US" sz="3200" b="1" dirty="0" smtClean="0">
                <a:solidFill>
                  <a:srgbClr val="7030A0"/>
                </a:solidFill>
              </a:rPr>
              <a:t>I want rewards, I’m rewarded for doing boy things, therefore I want to be a boy</a:t>
            </a:r>
            <a:r>
              <a:rPr lang="en-US" sz="3200" b="1" dirty="0" smtClean="0"/>
              <a:t>” But it is not rewards that make the boy masculine, according to cognitive theory. </a:t>
            </a:r>
            <a:endParaRPr lang="en-US" sz="3200" b="1"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just"/>
            <a:r>
              <a:rPr lang="en-US" sz="3200" b="1" dirty="0" smtClean="0"/>
              <a:t>Rather it is identifying oneself as male that make masculine activities rewarding. </a:t>
            </a:r>
          </a:p>
          <a:p>
            <a:pPr algn="just"/>
            <a:r>
              <a:rPr lang="en-US" sz="3200" b="1" dirty="0" smtClean="0"/>
              <a:t> </a:t>
            </a:r>
            <a:r>
              <a:rPr lang="en-US" sz="3200" b="1" dirty="0" smtClean="0">
                <a:solidFill>
                  <a:srgbClr val="C00000"/>
                </a:solidFill>
              </a:rPr>
              <a:t>Cognitive theory </a:t>
            </a:r>
            <a:r>
              <a:rPr lang="en-US" sz="3200" b="1" dirty="0" smtClean="0"/>
              <a:t>assumes this sequence : ‘</a:t>
            </a:r>
            <a:r>
              <a:rPr lang="en-US" sz="3200" b="1" dirty="0" smtClean="0">
                <a:solidFill>
                  <a:srgbClr val="7030A0"/>
                </a:solidFill>
              </a:rPr>
              <a:t>I’m a boy, therefore I want to do boy things, therefore the opportunity to do boy things….is rewarding</a:t>
            </a:r>
            <a:r>
              <a:rPr lang="en-US" sz="3200" b="1" dirty="0" smtClean="0"/>
              <a:t>. ‘ </a:t>
            </a:r>
            <a:endParaRPr lang="en-US" sz="3200"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0"/>
            <a:ext cx="8534400" cy="1219200"/>
          </a:xfrm>
        </p:spPr>
        <p:txBody>
          <a:bodyPr>
            <a:normAutofit/>
          </a:bodyPr>
          <a:lstStyle/>
          <a:p>
            <a:r>
              <a:rPr lang="en-US" dirty="0" smtClean="0"/>
              <a:t> </a:t>
            </a:r>
            <a:r>
              <a:rPr lang="en-US" b="1" dirty="0" smtClean="0">
                <a:solidFill>
                  <a:srgbClr val="7030A0"/>
                </a:solidFill>
              </a:rPr>
              <a:t>SOCIAL PSYCHOLOGICAL THEORIES OF GENDER</a:t>
            </a:r>
            <a:endParaRPr lang="en-US" b="1" dirty="0">
              <a:solidFill>
                <a:srgbClr val="7030A0"/>
              </a:solidFill>
            </a:endParaRPr>
          </a:p>
        </p:txBody>
      </p:sp>
      <p:sp>
        <p:nvSpPr>
          <p:cNvPr id="3" name="Content Placeholder 2"/>
          <p:cNvSpPr>
            <a:spLocks noGrp="1"/>
          </p:cNvSpPr>
          <p:nvPr>
            <p:ph sz="quarter" idx="1"/>
          </p:nvPr>
        </p:nvSpPr>
        <p:spPr/>
        <p:txBody>
          <a:bodyPr>
            <a:normAutofit lnSpcReduction="10000"/>
          </a:bodyPr>
          <a:lstStyle/>
          <a:p>
            <a:pPr algn="just"/>
            <a:r>
              <a:rPr lang="en-US" sz="3200" dirty="0" smtClean="0"/>
              <a:t> </a:t>
            </a:r>
            <a:r>
              <a:rPr lang="en-US" sz="3200" b="1" dirty="0" smtClean="0"/>
              <a:t>According this theory, the current setting is a major cause of our behavior.</a:t>
            </a:r>
          </a:p>
          <a:p>
            <a:pPr algn="just"/>
            <a:r>
              <a:rPr lang="en-US" sz="3200" b="1" dirty="0" smtClean="0"/>
              <a:t> </a:t>
            </a:r>
            <a:r>
              <a:rPr lang="en-US" sz="3200" b="1" dirty="0" smtClean="0">
                <a:solidFill>
                  <a:srgbClr val="FF0000"/>
                </a:solidFill>
              </a:rPr>
              <a:t>Gender stereotypes </a:t>
            </a:r>
            <a:r>
              <a:rPr lang="en-US" sz="3200" b="1" dirty="0" smtClean="0"/>
              <a:t>&amp; </a:t>
            </a:r>
            <a:r>
              <a:rPr lang="en-US" sz="3200" b="1" dirty="0" smtClean="0">
                <a:solidFill>
                  <a:srgbClr val="FF0000"/>
                </a:solidFill>
              </a:rPr>
              <a:t>beliefs</a:t>
            </a:r>
            <a:r>
              <a:rPr lang="en-US" sz="3200" b="1" dirty="0" smtClean="0"/>
              <a:t> also have an important role in many social psychological theories of gender.</a:t>
            </a:r>
          </a:p>
          <a:p>
            <a:pPr algn="just"/>
            <a:r>
              <a:rPr lang="en-US" sz="3200" b="1" dirty="0" smtClean="0"/>
              <a:t> Stereotype is “pictures” that we carry around in our heads about social groups.</a:t>
            </a:r>
            <a:endParaRPr lang="en-US" sz="3200" b="1"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pPr algn="just"/>
            <a:r>
              <a:rPr lang="en-US" sz="3200" dirty="0" smtClean="0"/>
              <a:t> </a:t>
            </a:r>
            <a:r>
              <a:rPr lang="en-US" sz="3200" b="1" dirty="0" smtClean="0"/>
              <a:t>And it is probabilistic beliefs that w hold about groups of people.</a:t>
            </a:r>
          </a:p>
          <a:p>
            <a:pPr algn="just"/>
            <a:r>
              <a:rPr lang="en-US" sz="3200" b="1" dirty="0" smtClean="0"/>
              <a:t> It is oversimplification of reality and it may cause us to overestimate the differences between groups and to underestimate the variability within groups.</a:t>
            </a:r>
          </a:p>
          <a:p>
            <a:pPr algn="just"/>
            <a:r>
              <a:rPr lang="en-US" sz="3200" b="1" dirty="0" smtClean="0"/>
              <a:t>Stereotypes may distort our perception</a:t>
            </a:r>
            <a:r>
              <a:rPr lang="en-US" sz="3200" dirty="0" smtClean="0"/>
              <a:t>.</a:t>
            </a:r>
            <a:endParaRPr lang="en-US" sz="3200"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pPr algn="just"/>
            <a:r>
              <a:rPr lang="en-US" sz="3200" b="1" dirty="0" smtClean="0"/>
              <a:t> People hold strong stereotypes about the </a:t>
            </a:r>
            <a:r>
              <a:rPr lang="en-US" sz="3200" b="1" dirty="0" smtClean="0">
                <a:solidFill>
                  <a:srgbClr val="FF0000"/>
                </a:solidFill>
              </a:rPr>
              <a:t>personality traits </a:t>
            </a:r>
            <a:r>
              <a:rPr lang="en-US" sz="3200" b="1" dirty="0" smtClean="0">
                <a:solidFill>
                  <a:srgbClr val="002060"/>
                </a:solidFill>
                <a:effectLst>
                  <a:outerShdw blurRad="38100" dist="38100" dir="2700000" algn="tl">
                    <a:srgbClr val="000000">
                      <a:alpha val="43137"/>
                    </a:srgbClr>
                  </a:outerShdw>
                </a:effectLst>
              </a:rPr>
              <a:t>&amp;</a:t>
            </a:r>
            <a:r>
              <a:rPr lang="en-US" sz="3200" b="1" dirty="0" smtClean="0">
                <a:solidFill>
                  <a:srgbClr val="FF0000"/>
                </a:solidFill>
              </a:rPr>
              <a:t> roles </a:t>
            </a:r>
            <a:r>
              <a:rPr lang="en-US" sz="3200" b="1" dirty="0" smtClean="0"/>
              <a:t>possessed by men women.</a:t>
            </a:r>
          </a:p>
          <a:p>
            <a:pPr algn="just"/>
            <a:r>
              <a:rPr lang="en-US" sz="3200" b="1" dirty="0" smtClean="0"/>
              <a:t> In most cultures , women &amp; men occupy quite d/t roles.</a:t>
            </a:r>
          </a:p>
          <a:p>
            <a:pPr algn="just"/>
            <a:r>
              <a:rPr lang="en-US" sz="3200" b="1" dirty="0" smtClean="0"/>
              <a:t>For </a:t>
            </a:r>
            <a:r>
              <a:rPr lang="en-US" sz="3200" b="1" dirty="0" err="1" smtClean="0"/>
              <a:t>exa</a:t>
            </a:r>
            <a:r>
              <a:rPr lang="en-US" sz="3200" b="1" dirty="0" smtClean="0"/>
              <a:t>: women are more responsible for child rearing, foraging and domestic duties.</a:t>
            </a:r>
          </a:p>
          <a:p>
            <a:pPr algn="just"/>
            <a:r>
              <a:rPr lang="en-US" sz="3200" b="1" dirty="0" smtClean="0"/>
              <a:t> Men are more responsible for hunting, fishing, and in modern society , producing income.    </a:t>
            </a:r>
            <a:endParaRPr lang="en-US" sz="3200" b="1"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pPr algn="just"/>
            <a:r>
              <a:rPr lang="en-US" sz="3200" dirty="0" smtClean="0"/>
              <a:t> </a:t>
            </a:r>
            <a:r>
              <a:rPr lang="en-US" sz="3200" b="1" dirty="0" smtClean="0"/>
              <a:t>These role therefore, determine and people’s stereotypes about women and men . </a:t>
            </a:r>
          </a:p>
          <a:p>
            <a:pPr algn="just"/>
            <a:r>
              <a:rPr lang="en-US" sz="3200" b="1" dirty="0" smtClean="0"/>
              <a:t>Generally, </a:t>
            </a:r>
            <a:r>
              <a:rPr lang="en-US" sz="3200" b="1" dirty="0" smtClean="0">
                <a:solidFill>
                  <a:srgbClr val="C00000"/>
                </a:solidFill>
              </a:rPr>
              <a:t>social psychological theories of gender</a:t>
            </a:r>
            <a:r>
              <a:rPr lang="en-US" sz="3200" b="1" dirty="0" smtClean="0"/>
              <a:t> emphasize the power of the social setting to create sex differences and </a:t>
            </a:r>
            <a:r>
              <a:rPr lang="en-US" sz="3200" b="1" dirty="0" smtClean="0">
                <a:solidFill>
                  <a:srgbClr val="7030A0"/>
                </a:solidFill>
              </a:rPr>
              <a:t>focus on gender stereotypes , their cause and consequence</a:t>
            </a:r>
            <a:r>
              <a:rPr lang="en-US" sz="3200" dirty="0" smtClean="0">
                <a:solidFill>
                  <a:srgbClr val="7030A0"/>
                </a:solidFill>
              </a:rPr>
              <a:t>.  </a:t>
            </a:r>
            <a:endParaRPr lang="en-US" sz="3200" dirty="0">
              <a:solidFill>
                <a:srgbClr val="7030A0"/>
              </a:solidFill>
            </a:endParaRPr>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90600"/>
          </a:xfrm>
        </p:spPr>
        <p:txBody>
          <a:bodyPr>
            <a:normAutofit fontScale="90000"/>
          </a:bodyPr>
          <a:lstStyle/>
          <a:p>
            <a:r>
              <a:rPr lang="en-US" sz="3600" b="1" dirty="0" smtClean="0">
                <a:solidFill>
                  <a:srgbClr val="7030A0"/>
                </a:solidFill>
              </a:rPr>
              <a:t>THEORIES OF GENDER</a:t>
            </a:r>
            <a:br>
              <a:rPr lang="en-US" sz="3600" b="1" dirty="0" smtClean="0">
                <a:solidFill>
                  <a:srgbClr val="7030A0"/>
                </a:solidFill>
              </a:rPr>
            </a:br>
            <a:endParaRPr lang="en-US" b="1" dirty="0">
              <a:solidFill>
                <a:srgbClr val="7030A0"/>
              </a:solidFill>
            </a:endParaRPr>
          </a:p>
        </p:txBody>
      </p:sp>
      <p:sp>
        <p:nvSpPr>
          <p:cNvPr id="3" name="Content Placeholder 2"/>
          <p:cNvSpPr>
            <a:spLocks noGrp="1"/>
          </p:cNvSpPr>
          <p:nvPr>
            <p:ph sz="quarter" idx="1"/>
          </p:nvPr>
        </p:nvSpPr>
        <p:spPr/>
        <p:txBody>
          <a:bodyPr>
            <a:normAutofit fontScale="92500" lnSpcReduction="10000"/>
          </a:bodyPr>
          <a:lstStyle/>
          <a:p>
            <a:pPr algn="just"/>
            <a:r>
              <a:rPr lang="en-US" sz="3200" dirty="0" smtClean="0"/>
              <a:t>  </a:t>
            </a:r>
            <a:r>
              <a:rPr lang="en-US" sz="3200" b="1" dirty="0" smtClean="0"/>
              <a:t>Theories of gender focus on four different levels of explanation to show behavior of women and men.</a:t>
            </a:r>
          </a:p>
          <a:p>
            <a:pPr algn="just">
              <a:buFont typeface="Wingdings" pitchFamily="2" charset="2"/>
              <a:buChar char="q"/>
            </a:pPr>
            <a:r>
              <a:rPr lang="en-US" sz="3200" b="1" u="sng" dirty="0" smtClean="0"/>
              <a:t>  </a:t>
            </a:r>
            <a:r>
              <a:rPr lang="en-US" sz="3200" b="1" u="sng" dirty="0" smtClean="0">
                <a:solidFill>
                  <a:srgbClr val="7030A0"/>
                </a:solidFill>
              </a:rPr>
              <a:t>GROUP-LEVEL FACTORS</a:t>
            </a:r>
            <a:r>
              <a:rPr lang="en-US" sz="3200" b="1" dirty="0" smtClean="0">
                <a:solidFill>
                  <a:srgbClr val="7030A0"/>
                </a:solidFill>
              </a:rPr>
              <a:t>:</a:t>
            </a:r>
          </a:p>
          <a:p>
            <a:pPr algn="just">
              <a:buFont typeface="Courier New" pitchFamily="49" charset="0"/>
              <a:buChar char="o"/>
            </a:pPr>
            <a:r>
              <a:rPr lang="en-US" sz="3200" b="1" dirty="0" smtClean="0">
                <a:solidFill>
                  <a:srgbClr val="7030A0"/>
                </a:solidFill>
              </a:rPr>
              <a:t> </a:t>
            </a:r>
            <a:r>
              <a:rPr lang="en-US" sz="3200" b="1" dirty="0" smtClean="0">
                <a:solidFill>
                  <a:srgbClr val="002060"/>
                </a:solidFill>
              </a:rPr>
              <a:t>Group level process include biological &amp; cultural evolution.</a:t>
            </a:r>
          </a:p>
          <a:p>
            <a:pPr algn="just">
              <a:buFont typeface="Courier New" pitchFamily="49" charset="0"/>
              <a:buChar char="o"/>
            </a:pPr>
            <a:r>
              <a:rPr lang="en-US" sz="3200" b="1" dirty="0" smtClean="0">
                <a:solidFill>
                  <a:srgbClr val="002060"/>
                </a:solidFill>
              </a:rPr>
              <a:t> The level considers as we are a member of a group (either biological groups or a cultural </a:t>
            </a:r>
            <a:r>
              <a:rPr lang="en-US" sz="3200" b="1" dirty="0" smtClean="0">
                <a:solidFill>
                  <a:srgbClr val="002060"/>
                </a:solidFill>
              </a:rPr>
              <a:t>group or ethnic </a:t>
            </a:r>
            <a:r>
              <a:rPr lang="en-US" sz="3200" b="1" dirty="0" smtClean="0">
                <a:solidFill>
                  <a:srgbClr val="002060"/>
                </a:solidFill>
              </a:rPr>
              <a:t>group, religious group).</a:t>
            </a:r>
            <a:endParaRPr lang="en-US" sz="3200" b="1" dirty="0">
              <a:solidFill>
                <a:srgbClr val="002060"/>
              </a:solidFill>
            </a:endParaRPr>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a:bodyPr>
          <a:lstStyle/>
          <a:p>
            <a:pPr lvl="0"/>
            <a:r>
              <a:rPr lang="en-US" sz="3200" b="1" dirty="0" smtClean="0">
                <a:solidFill>
                  <a:srgbClr val="C00000"/>
                </a:solidFill>
              </a:rPr>
              <a:t>FUNCTIONALISM</a:t>
            </a:r>
            <a:br>
              <a:rPr lang="en-US" sz="3200" b="1" dirty="0" smtClean="0">
                <a:solidFill>
                  <a:srgbClr val="C00000"/>
                </a:solidFill>
              </a:rPr>
            </a:br>
            <a:endParaRPr lang="en-US" sz="3200" b="1" dirty="0">
              <a:solidFill>
                <a:srgbClr val="C00000"/>
              </a:solidFill>
            </a:endParaRPr>
          </a:p>
        </p:txBody>
      </p:sp>
      <p:sp>
        <p:nvSpPr>
          <p:cNvPr id="3" name="Content Placeholder 2"/>
          <p:cNvSpPr>
            <a:spLocks noGrp="1"/>
          </p:cNvSpPr>
          <p:nvPr>
            <p:ph sz="quarter" idx="1"/>
          </p:nvPr>
        </p:nvSpPr>
        <p:spPr>
          <a:xfrm>
            <a:off x="301752" y="1527048"/>
            <a:ext cx="8503920" cy="4797552"/>
          </a:xfrm>
        </p:spPr>
        <p:txBody>
          <a:bodyPr>
            <a:normAutofit fontScale="92500" lnSpcReduction="20000"/>
          </a:bodyPr>
          <a:lstStyle/>
          <a:p>
            <a:pPr algn="just"/>
            <a:r>
              <a:rPr lang="en-US" sz="3200" b="1" dirty="0" smtClean="0"/>
              <a:t>Functionalism is the view that society consist of institutions that serve vital purposes for people.</a:t>
            </a:r>
          </a:p>
          <a:p>
            <a:pPr algn="just"/>
            <a:r>
              <a:rPr lang="en-US" sz="3200" b="1" dirty="0" smtClean="0"/>
              <a:t>Functionalist perspective sees society as a complex system whose parts work together to promote solidarity &amp; stability. </a:t>
            </a:r>
          </a:p>
          <a:p>
            <a:pPr algn="just"/>
            <a:r>
              <a:rPr lang="en-US" sz="3200" b="1" dirty="0" smtClean="0"/>
              <a:t> Functionalism addresses society as a whole in terms of the function of its constituent elements namely: norm, customs, traditions, and institutions</a:t>
            </a:r>
            <a:endParaRPr lang="en-US" sz="3200" b="1"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just"/>
            <a:r>
              <a:rPr lang="en-US" sz="3200" dirty="0" smtClean="0"/>
              <a:t> </a:t>
            </a:r>
            <a:r>
              <a:rPr lang="en-US" sz="3200" b="1" dirty="0" smtClean="0"/>
              <a:t>According to Herbert Spenser, these parts of society as “organs” that work toward the proper functioning of the “body” as whole.</a:t>
            </a:r>
          </a:p>
          <a:p>
            <a:pPr algn="just"/>
            <a:r>
              <a:rPr lang="en-US" sz="3200" b="1" dirty="0" smtClean="0"/>
              <a:t> Functionalist perspective of gender inequality was articulated in the 1940s and 1950s and largely developed by </a:t>
            </a:r>
            <a:r>
              <a:rPr lang="en-US" sz="3200" b="1" dirty="0" err="1" smtClean="0"/>
              <a:t>Talcot</a:t>
            </a:r>
            <a:r>
              <a:rPr lang="en-US" sz="3200" b="1" dirty="0" smtClean="0"/>
              <a:t> Parsons. </a:t>
            </a:r>
            <a:endParaRPr lang="en-US" sz="3200" b="1"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301752" y="1527048"/>
            <a:ext cx="8613648" cy="4797552"/>
          </a:xfrm>
        </p:spPr>
        <p:txBody>
          <a:bodyPr>
            <a:normAutofit fontScale="92500" lnSpcReduction="20000"/>
          </a:bodyPr>
          <a:lstStyle/>
          <a:p>
            <a:pPr algn="just"/>
            <a:r>
              <a:rPr lang="en-US" sz="3200" dirty="0" smtClean="0"/>
              <a:t> </a:t>
            </a:r>
            <a:r>
              <a:rPr lang="en-US" sz="3200" b="1" dirty="0" smtClean="0"/>
              <a:t>This theory suggests that gender inequalities exist as an efficient way to create a division of labor. </a:t>
            </a:r>
          </a:p>
          <a:p>
            <a:pPr algn="just"/>
            <a:r>
              <a:rPr lang="en-US" sz="3200" b="1" dirty="0" smtClean="0"/>
              <a:t>The division of labor(women take care of the home while men provide family) to maximize resources and efficiency. Therefore, according structural functionalist perspective, gender like other social institutions, contributes to the maintain social order by providing &amp; ensuring the stability of society as a whole.</a:t>
            </a:r>
            <a:endParaRPr lang="en-US" sz="3200" b="1"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CONFLICT TEORY</a:t>
            </a:r>
            <a:endParaRPr lang="en-US" b="1" dirty="0">
              <a:solidFill>
                <a:srgbClr val="7030A0"/>
              </a:solidFill>
            </a:endParaRPr>
          </a:p>
        </p:txBody>
      </p:sp>
      <p:sp>
        <p:nvSpPr>
          <p:cNvPr id="3" name="Content Placeholder 2"/>
          <p:cNvSpPr>
            <a:spLocks noGrp="1"/>
          </p:cNvSpPr>
          <p:nvPr>
            <p:ph sz="quarter" idx="1"/>
          </p:nvPr>
        </p:nvSpPr>
        <p:spPr/>
        <p:txBody>
          <a:bodyPr>
            <a:normAutofit/>
          </a:bodyPr>
          <a:lstStyle/>
          <a:p>
            <a:pPr algn="just"/>
            <a:r>
              <a:rPr lang="en-US" sz="3200" dirty="0" smtClean="0"/>
              <a:t>  </a:t>
            </a:r>
            <a:r>
              <a:rPr lang="en-US" sz="3200" b="1" dirty="0" smtClean="0">
                <a:solidFill>
                  <a:srgbClr val="002060"/>
                </a:solidFill>
              </a:rPr>
              <a:t>Social conflict is the struggle between two parties for valued resource, power &amp; status.</a:t>
            </a:r>
          </a:p>
          <a:p>
            <a:pPr algn="just"/>
            <a:r>
              <a:rPr lang="en-US" sz="3200" b="1" dirty="0" smtClean="0">
                <a:solidFill>
                  <a:srgbClr val="002060"/>
                </a:solidFill>
              </a:rPr>
              <a:t> Conflict theories draw attention to power differences , such as gender, class  &amp; race conflict, and contrast historically dominant ideologies.</a:t>
            </a:r>
          </a:p>
          <a:p>
            <a:pPr algn="just"/>
            <a:r>
              <a:rPr lang="en-US" sz="3200" b="1" dirty="0" smtClean="0">
                <a:solidFill>
                  <a:srgbClr val="002060"/>
                </a:solidFill>
              </a:rPr>
              <a:t> </a:t>
            </a:r>
            <a:endParaRPr lang="en-US" sz="3200" b="1" dirty="0">
              <a:solidFill>
                <a:srgbClr val="002060"/>
              </a:solidFill>
            </a:endParaRPr>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sz="3200" b="1" dirty="0" smtClean="0">
                <a:solidFill>
                  <a:srgbClr val="002060"/>
                </a:solidFill>
              </a:rPr>
              <a:t>It is therefore, a macro level analysis of society that sees society as an arena of inequality that generates conflict and social change.</a:t>
            </a:r>
          </a:p>
          <a:p>
            <a:r>
              <a:rPr lang="en-US" sz="3200" b="1" dirty="0" smtClean="0">
                <a:solidFill>
                  <a:srgbClr val="002060"/>
                </a:solidFill>
              </a:rPr>
              <a:t> Conflict theory look at how “ social patterns” can cause some people in society to be dominant, and others to be oppressed.</a:t>
            </a:r>
            <a:endParaRPr lang="en-US" sz="3200"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a:bodyPr>
          <a:lstStyle/>
          <a:p>
            <a:pPr algn="just"/>
            <a:r>
              <a:rPr lang="en-US" sz="3200" b="1" dirty="0" smtClean="0">
                <a:solidFill>
                  <a:srgbClr val="002060"/>
                </a:solidFill>
              </a:rPr>
              <a:t>Conflict theory of gender argued that, gender is best understood as men attempting to maintain power &amp; privilege to the detriment of women. </a:t>
            </a:r>
          </a:p>
          <a:p>
            <a:pPr algn="just"/>
            <a:r>
              <a:rPr lang="en-US" sz="3200" b="1" dirty="0" smtClean="0">
                <a:solidFill>
                  <a:srgbClr val="002060"/>
                </a:solidFill>
              </a:rPr>
              <a:t> Conflict b/n the two groups caused things like the women’s suffrage </a:t>
            </a:r>
            <a:r>
              <a:rPr lang="en-US" sz="3200" b="1" dirty="0" err="1" smtClean="0">
                <a:solidFill>
                  <a:srgbClr val="002060"/>
                </a:solidFill>
              </a:rPr>
              <a:t>mov’t</a:t>
            </a:r>
            <a:r>
              <a:rPr lang="en-US" sz="3200" b="1" dirty="0" smtClean="0">
                <a:solidFill>
                  <a:srgbClr val="002060"/>
                </a:solidFill>
              </a:rPr>
              <a:t> &amp; was responsible for social change.</a:t>
            </a:r>
          </a:p>
          <a:p>
            <a:pPr algn="just"/>
            <a:r>
              <a:rPr lang="en-US" sz="3200" b="1" dirty="0" smtClean="0">
                <a:solidFill>
                  <a:srgbClr val="002060"/>
                </a:solidFill>
              </a:rPr>
              <a:t>Thus, men become dominant group and women become subordinate group.</a:t>
            </a:r>
            <a:endParaRPr lang="en-US" sz="3200" b="1" dirty="0">
              <a:solidFill>
                <a:srgbClr val="002060"/>
              </a:solidFill>
            </a:endParaRPr>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90600"/>
          </a:xfrm>
        </p:spPr>
        <p:txBody>
          <a:bodyPr>
            <a:normAutofit fontScale="90000"/>
          </a:bodyPr>
          <a:lstStyle/>
          <a:p>
            <a:pPr lvl="0"/>
            <a:r>
              <a:rPr lang="en-US" b="1" dirty="0" smtClean="0">
                <a:solidFill>
                  <a:srgbClr val="C00000"/>
                </a:solidFill>
              </a:rPr>
              <a:t>SYMBOLIC  INTERACTIONISM</a:t>
            </a:r>
            <a:br>
              <a:rPr lang="en-US" b="1" dirty="0" smtClean="0">
                <a:solidFill>
                  <a:srgbClr val="C00000"/>
                </a:solidFill>
              </a:rPr>
            </a:br>
            <a:endParaRPr lang="en-US" b="1" dirty="0">
              <a:solidFill>
                <a:srgbClr val="C00000"/>
              </a:solidFill>
            </a:endParaRPr>
          </a:p>
        </p:txBody>
      </p:sp>
      <p:sp>
        <p:nvSpPr>
          <p:cNvPr id="3" name="Content Placeholder 2"/>
          <p:cNvSpPr>
            <a:spLocks noGrp="1"/>
          </p:cNvSpPr>
          <p:nvPr>
            <p:ph sz="quarter" idx="1"/>
          </p:nvPr>
        </p:nvSpPr>
        <p:spPr/>
        <p:txBody>
          <a:bodyPr>
            <a:normAutofit fontScale="92500"/>
          </a:bodyPr>
          <a:lstStyle/>
          <a:p>
            <a:r>
              <a:rPr lang="en-US" sz="3200" dirty="0" smtClean="0"/>
              <a:t> </a:t>
            </a:r>
            <a:r>
              <a:rPr lang="en-US" sz="3200" b="1" dirty="0" smtClean="0">
                <a:solidFill>
                  <a:srgbClr val="002060"/>
                </a:solidFill>
              </a:rPr>
              <a:t>Symbolic interaction , also known as </a:t>
            </a:r>
            <a:r>
              <a:rPr lang="en-US" sz="3200" b="1" dirty="0" err="1" smtClean="0">
                <a:solidFill>
                  <a:srgbClr val="00B050"/>
                </a:solidFill>
              </a:rPr>
              <a:t>interactionism</a:t>
            </a:r>
            <a:r>
              <a:rPr lang="en-US" sz="3200" dirty="0" smtClean="0">
                <a:solidFill>
                  <a:srgbClr val="002060"/>
                </a:solidFill>
              </a:rPr>
              <a:t>.</a:t>
            </a:r>
          </a:p>
          <a:p>
            <a:pPr algn="just"/>
            <a:r>
              <a:rPr lang="en-US" sz="3200" dirty="0" smtClean="0">
                <a:solidFill>
                  <a:srgbClr val="002060"/>
                </a:solidFill>
              </a:rPr>
              <a:t>  </a:t>
            </a:r>
            <a:r>
              <a:rPr lang="en-US" sz="3200" b="1" dirty="0" smtClean="0">
                <a:solidFill>
                  <a:srgbClr val="002060"/>
                </a:solidFill>
              </a:rPr>
              <a:t>This theory emphasis on micro-scale social interaction to provide subjective meaning in human behavior, the social process and pragmatism. </a:t>
            </a:r>
          </a:p>
          <a:p>
            <a:pPr algn="just"/>
            <a:r>
              <a:rPr lang="en-US" sz="3200" b="1" dirty="0" smtClean="0">
                <a:solidFill>
                  <a:srgbClr val="002060"/>
                </a:solidFill>
              </a:rPr>
              <a:t>Theory sees society as the product of the every day intervention of individuals.</a:t>
            </a:r>
            <a:endParaRPr lang="en-US" sz="3200" b="1"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sz="3200" b="1" dirty="0" smtClean="0">
                <a:solidFill>
                  <a:srgbClr val="002060"/>
                </a:solidFill>
              </a:rPr>
              <a:t> People interact in countless settings using symbolic communications.</a:t>
            </a:r>
          </a:p>
          <a:p>
            <a:pPr algn="just"/>
            <a:r>
              <a:rPr lang="en-US" sz="3200" b="1" dirty="0" smtClean="0">
                <a:solidFill>
                  <a:srgbClr val="002060"/>
                </a:solidFill>
              </a:rPr>
              <a:t> According to gender </a:t>
            </a:r>
            <a:r>
              <a:rPr lang="en-US" sz="3200" b="1" dirty="0" err="1" smtClean="0">
                <a:solidFill>
                  <a:srgbClr val="002060"/>
                </a:solidFill>
              </a:rPr>
              <a:t>interactionists</a:t>
            </a:r>
            <a:r>
              <a:rPr lang="en-US" sz="3200" b="1" dirty="0" smtClean="0">
                <a:solidFill>
                  <a:srgbClr val="002060"/>
                </a:solidFill>
              </a:rPr>
              <a:t>, gender stratification exists because people act toward each other on the basis of the meanings they have for each other, &amp; that meanings are derived from social interaction. </a:t>
            </a:r>
            <a:endParaRPr lang="en-US" sz="3200" b="1" dirty="0">
              <a:solidFill>
                <a:srgbClr val="002060"/>
              </a:solidFill>
            </a:endParaRPr>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just"/>
            <a:r>
              <a:rPr lang="en-US" sz="3200" b="1" dirty="0" smtClean="0">
                <a:solidFill>
                  <a:srgbClr val="002060"/>
                </a:solidFill>
              </a:rPr>
              <a:t>Therefore, masculinity &amp; </a:t>
            </a:r>
            <a:r>
              <a:rPr lang="en-US" sz="3200" b="1" dirty="0" err="1" smtClean="0">
                <a:solidFill>
                  <a:srgbClr val="002060"/>
                </a:solidFill>
              </a:rPr>
              <a:t>feminity</a:t>
            </a:r>
            <a:r>
              <a:rPr lang="en-US" sz="3200" b="1" dirty="0" smtClean="0">
                <a:solidFill>
                  <a:srgbClr val="002060"/>
                </a:solidFill>
              </a:rPr>
              <a:t> characteristics &amp; practices are socially constructed, reproduced, reinforced through daily interaction. Thus, gender is the result of human interaction. </a:t>
            </a:r>
            <a:endParaRPr lang="en-US" sz="3200" dirty="0">
              <a:solidFill>
                <a:srgbClr val="002060"/>
              </a:solidFill>
            </a:endParaRPr>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66800"/>
          </a:xfrm>
        </p:spPr>
        <p:txBody>
          <a:bodyPr>
            <a:normAutofit fontScale="90000"/>
          </a:bodyPr>
          <a:lstStyle/>
          <a:p>
            <a:pPr lvl="0"/>
            <a:r>
              <a:rPr lang="en-US" sz="3600" b="1" dirty="0" smtClean="0">
                <a:solidFill>
                  <a:srgbClr val="C00000"/>
                </a:solidFill>
              </a:rPr>
              <a:t>FEMINISM AND ITS BRANCHES</a:t>
            </a:r>
            <a:r>
              <a:rPr lang="en-US" dirty="0" smtClean="0"/>
              <a:t/>
            </a:r>
            <a:br>
              <a:rPr lang="en-US" dirty="0" smtClean="0"/>
            </a:br>
            <a:endParaRPr lang="en-US" dirty="0"/>
          </a:p>
        </p:txBody>
      </p:sp>
      <p:sp>
        <p:nvSpPr>
          <p:cNvPr id="3" name="Content Placeholder 2"/>
          <p:cNvSpPr>
            <a:spLocks noGrp="1"/>
          </p:cNvSpPr>
          <p:nvPr>
            <p:ph sz="quarter" idx="1"/>
          </p:nvPr>
        </p:nvSpPr>
        <p:spPr/>
        <p:txBody>
          <a:bodyPr>
            <a:normAutofit/>
          </a:bodyPr>
          <a:lstStyle/>
          <a:p>
            <a:r>
              <a:rPr lang="en-US" sz="3200" dirty="0" smtClean="0"/>
              <a:t> </a:t>
            </a:r>
            <a:r>
              <a:rPr lang="en-US" sz="3200" b="1" dirty="0" smtClean="0">
                <a:solidFill>
                  <a:srgbClr val="C00000"/>
                </a:solidFill>
              </a:rPr>
              <a:t>FEMINISM: </a:t>
            </a:r>
          </a:p>
          <a:p>
            <a:r>
              <a:rPr lang="en-US" sz="3200" b="1" dirty="0" smtClean="0">
                <a:solidFill>
                  <a:srgbClr val="002060"/>
                </a:solidFill>
              </a:rPr>
              <a:t>Is a collection of movements aimed at defining, establishing, and defending equal political, economic, and social rights for women.</a:t>
            </a:r>
          </a:p>
          <a:p>
            <a:r>
              <a:rPr lang="en-US" sz="3200" b="1" dirty="0" smtClean="0">
                <a:solidFill>
                  <a:srgbClr val="002060"/>
                </a:solidFill>
              </a:rPr>
              <a:t> The theory focuses on how gender inequality shapes social life.</a:t>
            </a:r>
          </a:p>
          <a:p>
            <a:endParaRPr lang="en-US" sz="3200" dirty="0">
              <a:solidFill>
                <a:srgbClr val="002060"/>
              </a:solidFill>
            </a:endParaRPr>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buFont typeface="Wingdings" pitchFamily="2" charset="2"/>
              <a:buChar char="q"/>
            </a:pPr>
            <a:r>
              <a:rPr lang="en-US" sz="3200" dirty="0" smtClean="0"/>
              <a:t> </a:t>
            </a:r>
            <a:r>
              <a:rPr lang="en-US" sz="3200" b="1" u="sng" dirty="0" smtClean="0">
                <a:solidFill>
                  <a:srgbClr val="7030A0"/>
                </a:solidFill>
              </a:rPr>
              <a:t>PAST BIOLOGICAL &amp; SOCIO-ENV’TAL FACTORS: </a:t>
            </a:r>
          </a:p>
          <a:p>
            <a:r>
              <a:rPr lang="en-US" sz="3200" b="1" dirty="0" smtClean="0">
                <a:solidFill>
                  <a:srgbClr val="7030A0"/>
                </a:solidFill>
              </a:rPr>
              <a:t> </a:t>
            </a:r>
            <a:r>
              <a:rPr lang="en-US" sz="3200" b="1" dirty="0" smtClean="0">
                <a:solidFill>
                  <a:srgbClr val="002060"/>
                </a:solidFill>
              </a:rPr>
              <a:t>This level attempts to explain your gender-related behavior in terms of the past events that </a:t>
            </a:r>
            <a:r>
              <a:rPr lang="en-US" sz="3200" b="1" dirty="0" smtClean="0">
                <a:solidFill>
                  <a:srgbClr val="C00000"/>
                </a:solidFill>
              </a:rPr>
              <a:t>affect you. </a:t>
            </a:r>
          </a:p>
          <a:p>
            <a:r>
              <a:rPr lang="en-US" sz="3200" b="1" dirty="0" smtClean="0">
                <a:solidFill>
                  <a:srgbClr val="C00000"/>
                </a:solidFill>
              </a:rPr>
              <a:t> </a:t>
            </a:r>
            <a:r>
              <a:rPr lang="en-US" sz="3200" b="1" dirty="0" smtClean="0">
                <a:solidFill>
                  <a:srgbClr val="FF0000"/>
                </a:solidFill>
              </a:rPr>
              <a:t>Past influence of biological factors </a:t>
            </a:r>
            <a:r>
              <a:rPr lang="en-US" sz="3200" b="1" dirty="0" smtClean="0">
                <a:solidFill>
                  <a:srgbClr val="002060"/>
                </a:solidFill>
              </a:rPr>
              <a:t>(the genes you were born, parental hormones)  and </a:t>
            </a:r>
            <a:endParaRPr lang="en-US" sz="3200" b="1" dirty="0">
              <a:solidFill>
                <a:srgbClr val="002060"/>
              </a:solidFill>
            </a:endParaRPr>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just"/>
            <a:r>
              <a:rPr lang="en-US" sz="3200" dirty="0" smtClean="0"/>
              <a:t> </a:t>
            </a:r>
            <a:r>
              <a:rPr lang="en-US" sz="3200" b="1" dirty="0" smtClean="0">
                <a:solidFill>
                  <a:srgbClr val="002060"/>
                </a:solidFill>
              </a:rPr>
              <a:t>This approach shows how sexuality both reflects patterns of social inequality and helps to perpetuate them.</a:t>
            </a:r>
          </a:p>
          <a:p>
            <a:pPr algn="just"/>
            <a:r>
              <a:rPr lang="en-US" sz="3200" b="1" dirty="0" smtClean="0">
                <a:solidFill>
                  <a:srgbClr val="002060"/>
                </a:solidFill>
              </a:rPr>
              <a:t> </a:t>
            </a:r>
            <a:r>
              <a:rPr lang="en-US" sz="3200" b="1" dirty="0" smtClean="0">
                <a:solidFill>
                  <a:srgbClr val="0070C0"/>
                </a:solidFill>
              </a:rPr>
              <a:t>Feminism, from a social conflict perspective, focuses on gender inequality and links sexuality to the domination of women by men.</a:t>
            </a:r>
            <a:endParaRPr lang="en-US" sz="3200" dirty="0" smtClean="0">
              <a:solidFill>
                <a:srgbClr val="0070C0"/>
              </a:solidFill>
            </a:endParaRPr>
          </a:p>
          <a:p>
            <a:endParaRPr lang="en-US" sz="3200"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algn="just"/>
            <a:r>
              <a:rPr lang="en-US" dirty="0" smtClean="0"/>
              <a:t> </a:t>
            </a:r>
            <a:r>
              <a:rPr lang="en-US" sz="3200" b="1" dirty="0" smtClean="0">
                <a:solidFill>
                  <a:srgbClr val="FF0000"/>
                </a:solidFill>
              </a:rPr>
              <a:t>Past societal-environmental factors </a:t>
            </a:r>
            <a:r>
              <a:rPr lang="en-US" sz="3200" b="1" dirty="0" smtClean="0">
                <a:solidFill>
                  <a:srgbClr val="002060"/>
                </a:solidFill>
              </a:rPr>
              <a:t>(parental rearing or the way your parents treated you when you were young, peer influences, media influences etc) may influence your current behavior as a man or woman.</a:t>
            </a:r>
            <a:endParaRPr lang="en-US" b="1" dirty="0">
              <a:solidFill>
                <a:srgbClr val="002060"/>
              </a:solidFill>
            </a:endParaRPr>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pPr>
              <a:buFont typeface="Wingdings" pitchFamily="2" charset="2"/>
              <a:buChar char="q"/>
            </a:pPr>
            <a:r>
              <a:rPr lang="en-US" sz="3200" dirty="0" smtClean="0"/>
              <a:t> </a:t>
            </a:r>
            <a:r>
              <a:rPr lang="en-US" sz="3200" b="1" u="sng" dirty="0" smtClean="0">
                <a:solidFill>
                  <a:srgbClr val="7030A0"/>
                </a:solidFill>
              </a:rPr>
              <a:t>CURRENT BIOLOGICAL &amp; SOCIAL-ENVIRONMENTAL FACTORS:</a:t>
            </a:r>
          </a:p>
          <a:p>
            <a:pPr algn="just">
              <a:buFont typeface="Arial" pitchFamily="34" charset="0"/>
              <a:buChar char="•"/>
            </a:pPr>
            <a:r>
              <a:rPr lang="en-US" sz="3200" b="1" dirty="0" smtClean="0">
                <a:solidFill>
                  <a:srgbClr val="7030A0"/>
                </a:solidFill>
              </a:rPr>
              <a:t> </a:t>
            </a:r>
            <a:r>
              <a:rPr lang="en-US" sz="3200" b="1" dirty="0" smtClean="0">
                <a:solidFill>
                  <a:srgbClr val="002060"/>
                </a:solidFill>
              </a:rPr>
              <a:t>This focus on current events that influence your gender-related behavior.</a:t>
            </a:r>
          </a:p>
          <a:p>
            <a:pPr algn="just">
              <a:buFont typeface="Wingdings" pitchFamily="2" charset="2"/>
              <a:buChar char="ü"/>
            </a:pPr>
            <a:r>
              <a:rPr lang="en-US" sz="3200" b="1" dirty="0" smtClean="0">
                <a:solidFill>
                  <a:srgbClr val="002060"/>
                </a:solidFill>
              </a:rPr>
              <a:t> </a:t>
            </a:r>
            <a:r>
              <a:rPr lang="en-US" sz="3200" b="1" dirty="0" smtClean="0">
                <a:solidFill>
                  <a:srgbClr val="C00000"/>
                </a:solidFill>
              </a:rPr>
              <a:t>Current </a:t>
            </a:r>
            <a:r>
              <a:rPr lang="en-US" sz="3200" b="1" dirty="0" smtClean="0">
                <a:solidFill>
                  <a:srgbClr val="C00000"/>
                </a:solidFill>
              </a:rPr>
              <a:t>Biological </a:t>
            </a:r>
            <a:r>
              <a:rPr lang="en-US" sz="3200" b="1" dirty="0" smtClean="0">
                <a:solidFill>
                  <a:srgbClr val="C00000"/>
                </a:solidFill>
              </a:rPr>
              <a:t>factors - </a:t>
            </a:r>
            <a:r>
              <a:rPr lang="en-US" sz="3200" b="1" dirty="0" smtClean="0">
                <a:solidFill>
                  <a:srgbClr val="002060"/>
                </a:solidFill>
              </a:rPr>
              <a:t>for example, the way your brain cells are organized right now, your current level of testosterone(a male hormone)</a:t>
            </a:r>
            <a:endParaRPr lang="en-US" sz="3200" b="1" dirty="0">
              <a:solidFill>
                <a:srgbClr val="C00000"/>
              </a:solidFill>
            </a:endParaRPr>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a:bodyPr>
          <a:lstStyle/>
          <a:p>
            <a:pPr algn="just"/>
            <a:r>
              <a:rPr lang="en-US" sz="3200" b="1" dirty="0" smtClean="0">
                <a:solidFill>
                  <a:srgbClr val="002060"/>
                </a:solidFill>
              </a:rPr>
              <a:t> and </a:t>
            </a:r>
            <a:r>
              <a:rPr lang="en-US" sz="3200" b="1" dirty="0" err="1" smtClean="0">
                <a:solidFill>
                  <a:srgbClr val="002060"/>
                </a:solidFill>
              </a:rPr>
              <a:t>oestrogen</a:t>
            </a:r>
            <a:r>
              <a:rPr lang="en-US" sz="3200" b="1" dirty="0" smtClean="0">
                <a:solidFill>
                  <a:srgbClr val="002060"/>
                </a:solidFill>
              </a:rPr>
              <a:t> (a female hormone), and the setting you are now in may affect your current gender related behavior.  </a:t>
            </a:r>
          </a:p>
          <a:p>
            <a:pPr algn="just">
              <a:buNone/>
            </a:pPr>
            <a:endParaRPr lang="en-US" sz="3200" b="1" dirty="0" smtClean="0">
              <a:solidFill>
                <a:srgbClr val="002060"/>
              </a:solidFill>
            </a:endParaRPr>
          </a:p>
          <a:p>
            <a:pPr algn="just">
              <a:buFont typeface="Wingdings" pitchFamily="2" charset="2"/>
              <a:buChar char="ü"/>
            </a:pPr>
            <a:r>
              <a:rPr lang="en-US" sz="3200" b="1" dirty="0" smtClean="0">
                <a:solidFill>
                  <a:srgbClr val="002060"/>
                </a:solidFill>
              </a:rPr>
              <a:t> </a:t>
            </a:r>
            <a:r>
              <a:rPr lang="en-US" sz="3200" b="1" dirty="0" smtClean="0">
                <a:solidFill>
                  <a:srgbClr val="C00000"/>
                </a:solidFill>
              </a:rPr>
              <a:t>Current social-</a:t>
            </a:r>
            <a:r>
              <a:rPr lang="en-US" sz="3200" b="1" dirty="0" err="1" smtClean="0">
                <a:solidFill>
                  <a:srgbClr val="C00000"/>
                </a:solidFill>
              </a:rPr>
              <a:t>env’tal</a:t>
            </a:r>
            <a:r>
              <a:rPr lang="en-US" sz="3200" b="1" dirty="0" smtClean="0">
                <a:solidFill>
                  <a:srgbClr val="C00000"/>
                </a:solidFill>
              </a:rPr>
              <a:t> factors: </a:t>
            </a:r>
            <a:r>
              <a:rPr lang="en-US" sz="3200" b="1" dirty="0" smtClean="0">
                <a:solidFill>
                  <a:srgbClr val="002060"/>
                </a:solidFill>
              </a:rPr>
              <a:t>as an individual, a person you are with (girl friend or boy friend) can influence your behavior here-and-now, not in the past. </a:t>
            </a:r>
            <a:endParaRPr lang="en-US" sz="3200" b="1" dirty="0">
              <a:solidFill>
                <a:srgbClr val="C00000"/>
              </a:solidFill>
            </a:endParaRPr>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buFont typeface="Wingdings" pitchFamily="2" charset="2"/>
              <a:buChar char="q"/>
            </a:pPr>
            <a:r>
              <a:rPr lang="en-US" sz="3200" dirty="0" smtClean="0">
                <a:solidFill>
                  <a:srgbClr val="7030A0"/>
                </a:solidFill>
              </a:rPr>
              <a:t> </a:t>
            </a:r>
            <a:r>
              <a:rPr lang="en-US" sz="3200" b="1" u="sng" dirty="0" smtClean="0">
                <a:solidFill>
                  <a:srgbClr val="7030A0"/>
                </a:solidFill>
              </a:rPr>
              <a:t>TRAITS RESIDING WITHIN THE INDIVIDUAL:</a:t>
            </a:r>
          </a:p>
          <a:p>
            <a:pPr algn="just">
              <a:buFont typeface="Arial" pitchFamily="34" charset="0"/>
              <a:buChar char="•"/>
            </a:pPr>
            <a:r>
              <a:rPr lang="en-US" sz="3200" dirty="0" smtClean="0">
                <a:solidFill>
                  <a:srgbClr val="7030A0"/>
                </a:solidFill>
              </a:rPr>
              <a:t> </a:t>
            </a:r>
            <a:r>
              <a:rPr lang="en-US" sz="3200" b="1" dirty="0" smtClean="0">
                <a:solidFill>
                  <a:srgbClr val="002060"/>
                </a:solidFill>
              </a:rPr>
              <a:t>This analysis your behavior in terms of your traits, intelligence, cognitive abilities and dispositions- factors that reside within you.</a:t>
            </a:r>
            <a:endParaRPr lang="en-US" sz="3200" b="1" dirty="0">
              <a:solidFill>
                <a:srgbClr val="002060"/>
              </a:solidFill>
            </a:endParaRPr>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14400"/>
          </a:xfrm>
        </p:spPr>
        <p:txBody>
          <a:bodyPr>
            <a:normAutofit/>
          </a:bodyPr>
          <a:lstStyle/>
          <a:p>
            <a:r>
              <a:rPr lang="en-US" sz="4000" b="1" dirty="0" smtClean="0">
                <a:solidFill>
                  <a:srgbClr val="0070C0"/>
                </a:solidFill>
              </a:rPr>
              <a:t>BIOLOGICAL THEORY</a:t>
            </a:r>
            <a:endParaRPr lang="en-US" sz="4000" b="1" dirty="0">
              <a:solidFill>
                <a:srgbClr val="0070C0"/>
              </a:solidFill>
            </a:endParaRPr>
          </a:p>
        </p:txBody>
      </p:sp>
      <p:sp>
        <p:nvSpPr>
          <p:cNvPr id="3" name="Content Placeholder 2"/>
          <p:cNvSpPr>
            <a:spLocks noGrp="1"/>
          </p:cNvSpPr>
          <p:nvPr>
            <p:ph sz="quarter" idx="1"/>
          </p:nvPr>
        </p:nvSpPr>
        <p:spPr/>
        <p:txBody>
          <a:bodyPr>
            <a:normAutofit/>
          </a:bodyPr>
          <a:lstStyle/>
          <a:p>
            <a:pPr algn="just"/>
            <a:r>
              <a:rPr lang="en-US" sz="3200" b="1" dirty="0" smtClean="0"/>
              <a:t> Biological theories of gender argued that, there are some </a:t>
            </a:r>
            <a:r>
              <a:rPr lang="en-US" sz="3200" b="1" dirty="0" smtClean="0">
                <a:solidFill>
                  <a:srgbClr val="C00000"/>
                </a:solidFill>
              </a:rPr>
              <a:t>innate</a:t>
            </a:r>
            <a:r>
              <a:rPr lang="en-US" sz="3200" b="1" dirty="0" smtClean="0"/>
              <a:t> differences between male and female,  and that we may- to some extent be born masculine or feminine.</a:t>
            </a:r>
          </a:p>
          <a:p>
            <a:pPr algn="just"/>
            <a:r>
              <a:rPr lang="en-US" sz="3200" b="1" dirty="0" smtClean="0"/>
              <a:t> The biological basis of sex differences is obvious for physical traits.  </a:t>
            </a:r>
            <a:endParaRPr lang="en-US" sz="3200" b="1" dirty="0"/>
          </a:p>
        </p:txBody>
      </p:sp>
    </p:spTree>
  </p:cSld>
  <p:clrMapOvr>
    <a:masterClrMapping/>
  </p:clrMapOvr>
  <p:transition spd="slow">
    <p:wipe dir="r"/>
    <p:sndAc>
      <p:stSnd>
        <p:snd r:embed="rId2" name="push.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633</TotalTime>
  <Words>1890</Words>
  <Application>Microsoft Office PowerPoint</Application>
  <PresentationFormat>On-screen Show (4:3)</PresentationFormat>
  <Paragraphs>131</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Civic</vt:lpstr>
      <vt:lpstr>CHAPTER  TWO </vt:lpstr>
      <vt:lpstr>Traditional Gender Characteristics</vt:lpstr>
      <vt:lpstr>THEORIES OF GENDER </vt:lpstr>
      <vt:lpstr>Slide 4</vt:lpstr>
      <vt:lpstr>Slide 5</vt:lpstr>
      <vt:lpstr>Slide 6</vt:lpstr>
      <vt:lpstr>Slide 7</vt:lpstr>
      <vt:lpstr>Slide 8</vt:lpstr>
      <vt:lpstr>BIOLOGICAL THEORY</vt:lpstr>
      <vt:lpstr>Slide 10</vt:lpstr>
      <vt:lpstr>Slide 11</vt:lpstr>
      <vt:lpstr>EVOLUTIONARY THEORY</vt:lpstr>
      <vt:lpstr>Slide 13</vt:lpstr>
      <vt:lpstr>Slide 14</vt:lpstr>
      <vt:lpstr>Slide 15</vt:lpstr>
      <vt:lpstr>SOCIAL LEARNING THEORY</vt:lpstr>
      <vt:lpstr>Slide 17</vt:lpstr>
      <vt:lpstr>Slide 18</vt:lpstr>
      <vt:lpstr>Slide 19</vt:lpstr>
      <vt:lpstr>Slide 20</vt:lpstr>
      <vt:lpstr>Slide 21</vt:lpstr>
      <vt:lpstr>COGNITIVE THEORIES OF GENDER</vt:lpstr>
      <vt:lpstr>Slide 23</vt:lpstr>
      <vt:lpstr>Slide 24</vt:lpstr>
      <vt:lpstr>Slide 25</vt:lpstr>
      <vt:lpstr> SOCIAL PSYCHOLOGICAL THEORIES OF GENDER</vt:lpstr>
      <vt:lpstr>Slide 27</vt:lpstr>
      <vt:lpstr>Slide 28</vt:lpstr>
      <vt:lpstr>Slide 29</vt:lpstr>
      <vt:lpstr>FUNCTIONALISM </vt:lpstr>
      <vt:lpstr>Slide 31</vt:lpstr>
      <vt:lpstr>Slide 32</vt:lpstr>
      <vt:lpstr>CONFLICT TEORY</vt:lpstr>
      <vt:lpstr>Slide 34</vt:lpstr>
      <vt:lpstr>Slide 35</vt:lpstr>
      <vt:lpstr>SYMBOLIC  INTERACTIONISM </vt:lpstr>
      <vt:lpstr>Slide 37</vt:lpstr>
      <vt:lpstr>Slide 38</vt:lpstr>
      <vt:lpstr>FEMINISM AND ITS BRANCHES </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TWO </dc:title>
  <dc:creator>DEGIFE</dc:creator>
  <cp:lastModifiedBy>DEGIFE</cp:lastModifiedBy>
  <cp:revision>177</cp:revision>
  <dcterms:created xsi:type="dcterms:W3CDTF">2017-03-24T11:44:06Z</dcterms:created>
  <dcterms:modified xsi:type="dcterms:W3CDTF">2017-04-03T19:52:16Z</dcterms:modified>
</cp:coreProperties>
</file>