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79" r:id="rId10"/>
    <p:sldId id="264" r:id="rId11"/>
    <p:sldId id="265" r:id="rId12"/>
    <p:sldId id="266" r:id="rId13"/>
    <p:sldId id="267" r:id="rId14"/>
    <p:sldId id="268" r:id="rId15"/>
    <p:sldId id="269" r:id="rId16"/>
    <p:sldId id="270" r:id="rId17"/>
    <p:sldId id="271" r:id="rId18"/>
    <p:sldId id="272" r:id="rId19"/>
    <p:sldId id="273" r:id="rId20"/>
    <p:sldId id="274" r:id="rId21"/>
    <p:sldId id="280" r:id="rId22"/>
    <p:sldId id="281" r:id="rId23"/>
    <p:sldId id="282" r:id="rId24"/>
    <p:sldId id="283" r:id="rId25"/>
    <p:sldId id="275" r:id="rId26"/>
    <p:sldId id="276" r:id="rId27"/>
    <p:sldId id="277" r:id="rId28"/>
    <p:sldId id="27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0F88DA-FEBF-4886-AC01-4D4745317DEA}"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0F88DA-FEBF-4886-AC01-4D4745317DEA}"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0F88DA-FEBF-4886-AC01-4D4745317DEA}"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0F88DA-FEBF-4886-AC01-4D4745317DEA}"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0F88DA-FEBF-4886-AC01-4D4745317DEA}"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0F88DA-FEBF-4886-AC01-4D4745317DEA}"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0F88DA-FEBF-4886-AC01-4D4745317DEA}"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0F88DA-FEBF-4886-AC01-4D4745317DEA}"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0F88DA-FEBF-4886-AC01-4D4745317DEA}"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0F88DA-FEBF-4886-AC01-4D4745317DEA}"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0F88DA-FEBF-4886-AC01-4D4745317DEA}"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1D9CEC-6FFD-438B-8E01-71E5E7DAA33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0F88DA-FEBF-4886-AC01-4D4745317DEA}" type="datetimeFigureOut">
              <a:rPr lang="en-US" smtClean="0"/>
              <a:pPr/>
              <a:t>7/3/2019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D9CEC-6FFD-438B-8E01-71E5E7DAA3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010400" cy="1828799"/>
          </a:xfrm>
        </p:spPr>
        <p:txBody>
          <a:bodyPr>
            <a:normAutofit/>
          </a:bodyPr>
          <a:lstStyle/>
          <a:p>
            <a:r>
              <a:rPr lang="en-US" sz="2800" b="1" i="1" dirty="0" smtClean="0">
                <a:latin typeface="Times New Roman" pitchFamily="18" charset="0"/>
                <a:cs typeface="Times New Roman" pitchFamily="18" charset="0"/>
              </a:rPr>
              <a:t>INTRODUCTION </a:t>
            </a:r>
            <a:r>
              <a:rPr lang="en-US" sz="2800" b="1" i="1" dirty="0" smtClean="0">
                <a:latin typeface="Times New Roman" pitchFamily="18" charset="0"/>
                <a:cs typeface="Times New Roman" pitchFamily="18" charset="0"/>
              </a:rPr>
              <a:t>TO FINGERPRINTING </a:t>
            </a:r>
            <a:endParaRPr lang="en-US" sz="4000" b="1" i="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2743200"/>
            <a:ext cx="6400800" cy="2895600"/>
          </a:xfrm>
        </p:spPr>
        <p:txBody>
          <a:bodyPr/>
          <a:lstStyle/>
          <a:p>
            <a:r>
              <a:rPr lang="en-US" dirty="0" smtClean="0"/>
              <a:t>TWO TYPES OF FINGERPRINTS ARE KNOWN SO FAR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bwMode="auto">
          <a:xfrm>
            <a:off x="304800" y="761999"/>
            <a:ext cx="8534400" cy="55626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r>
              <a:rPr lang="en-US" sz="2400" b="1" dirty="0" smtClean="0">
                <a:latin typeface="Arial Narrow" pitchFamily="34" charset="0"/>
              </a:rPr>
              <a:t>Different sizes of fragments after restriction digestion </a:t>
            </a:r>
            <a:endParaRPr lang="en-US" sz="2400" b="1" dirty="0">
              <a:latin typeface="Arial Narrow" pitchFamily="34" charset="0"/>
            </a:endParaRPr>
          </a:p>
        </p:txBody>
      </p:sp>
      <p:pic>
        <p:nvPicPr>
          <p:cNvPr id="5123" name="Picture 3"/>
          <p:cNvPicPr>
            <a:picLocks noGrp="1" noChangeAspect="1" noChangeArrowheads="1"/>
          </p:cNvPicPr>
          <p:nvPr>
            <p:ph idx="1"/>
          </p:nvPr>
        </p:nvPicPr>
        <p:blipFill>
          <a:blip r:embed="rId2"/>
          <a:srcRect/>
          <a:stretch>
            <a:fillRect/>
          </a:stretch>
        </p:blipFill>
        <p:spPr bwMode="auto">
          <a:xfrm>
            <a:off x="990600" y="1295400"/>
            <a:ext cx="7543800" cy="48307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58000" cy="639762"/>
          </a:xfrm>
        </p:spPr>
        <p:txBody>
          <a:bodyPr>
            <a:normAutofit fontScale="90000"/>
          </a:bodyPr>
          <a:lstStyle/>
          <a:p>
            <a:r>
              <a:rPr lang="en-US" dirty="0" smtClean="0"/>
              <a:t>Continued </a:t>
            </a:r>
            <a:endParaRPr lang="en-US" dirty="0"/>
          </a:p>
        </p:txBody>
      </p:sp>
      <p:sp>
        <p:nvSpPr>
          <p:cNvPr id="3" name="Content Placeholder 2"/>
          <p:cNvSpPr>
            <a:spLocks noGrp="1"/>
          </p:cNvSpPr>
          <p:nvPr>
            <p:ph idx="1"/>
          </p:nvPr>
        </p:nvSpPr>
        <p:spPr>
          <a:xfrm>
            <a:off x="304800" y="1143000"/>
            <a:ext cx="8534400" cy="5181600"/>
          </a:xfrm>
        </p:spPr>
        <p:txBody>
          <a:bodyPr>
            <a:normAutofit/>
          </a:bodyPr>
          <a:lstStyle/>
          <a:p>
            <a:pPr algn="just">
              <a:buFont typeface="Wingdings" pitchFamily="2" charset="2"/>
              <a:buChar char="v"/>
            </a:pPr>
            <a:r>
              <a:rPr lang="en-US" sz="2400" dirty="0">
                <a:latin typeface="Times New Roman" pitchFamily="18" charset="0"/>
                <a:cs typeface="Times New Roman" pitchFamily="18" charset="0"/>
              </a:rPr>
              <a:t>We inherit a copy of chromosome, one from father and one from mother for each of the 23 </a:t>
            </a:r>
            <a:r>
              <a:rPr lang="en-US" sz="2400" dirty="0" smtClean="0">
                <a:latin typeface="Times New Roman" pitchFamily="18" charset="0"/>
                <a:cs typeface="Times New Roman" pitchFamily="18" charset="0"/>
              </a:rPr>
              <a:t>pairs of chromosomes</a:t>
            </a:r>
            <a:r>
              <a:rPr lang="en-US" sz="2400" dirty="0">
                <a:latin typeface="Times New Roman" pitchFamily="18" charset="0"/>
                <a:cs typeface="Times New Roman" pitchFamily="18" charset="0"/>
              </a:rPr>
              <a:t>, which indicate that we carry two copies of each VNTR locus, just like we </a:t>
            </a:r>
            <a:r>
              <a:rPr lang="en-US" sz="2400" dirty="0" smtClean="0">
                <a:latin typeface="Times New Roman" pitchFamily="18" charset="0"/>
                <a:cs typeface="Times New Roman" pitchFamily="18" charset="0"/>
              </a:rPr>
              <a:t>have two </a:t>
            </a:r>
            <a:r>
              <a:rPr lang="en-US" sz="2400" dirty="0">
                <a:latin typeface="Times New Roman" pitchFamily="18" charset="0"/>
                <a:cs typeface="Times New Roman" pitchFamily="18" charset="0"/>
              </a:rPr>
              <a:t>copies of genes donated by our parents. </a:t>
            </a:r>
            <a:endParaRPr lang="en-US" sz="2400" dirty="0" smtClean="0">
              <a:latin typeface="Times New Roman" pitchFamily="18" charset="0"/>
              <a:cs typeface="Times New Roman" pitchFamily="18" charset="0"/>
            </a:endParaRPr>
          </a:p>
          <a:p>
            <a:pPr algn="just">
              <a:buFont typeface="Wingdings" pitchFamily="2" charset="2"/>
              <a:buChar char="v"/>
            </a:pPr>
            <a:r>
              <a:rPr lang="en-US" sz="2400" dirty="0" smtClean="0">
                <a:latin typeface="Times New Roman" pitchFamily="18" charset="0"/>
                <a:cs typeface="Times New Roman" pitchFamily="18" charset="0"/>
              </a:rPr>
              <a:t>At </a:t>
            </a:r>
            <a:r>
              <a:rPr lang="en-US" sz="2400" dirty="0">
                <a:latin typeface="Times New Roman" pitchFamily="18" charset="0"/>
                <a:cs typeface="Times New Roman" pitchFamily="18" charset="0"/>
              </a:rPr>
              <a:t>a particular VNTR site if you have the </a:t>
            </a:r>
            <a:r>
              <a:rPr lang="en-US" sz="2400" dirty="0" smtClean="0">
                <a:latin typeface="Times New Roman" pitchFamily="18" charset="0"/>
                <a:cs typeface="Times New Roman" pitchFamily="18" charset="0"/>
              </a:rPr>
              <a:t>same number </a:t>
            </a:r>
            <a:r>
              <a:rPr lang="en-US" sz="2400" dirty="0">
                <a:latin typeface="Times New Roman" pitchFamily="18" charset="0"/>
                <a:cs typeface="Times New Roman" pitchFamily="18" charset="0"/>
              </a:rPr>
              <a:t>of sequence repeats, you are called homozygous at that site; if you have a </a:t>
            </a:r>
            <a:r>
              <a:rPr lang="en-US" sz="2400" dirty="0" smtClean="0">
                <a:latin typeface="Times New Roman" pitchFamily="18" charset="0"/>
                <a:cs typeface="Times New Roman" pitchFamily="18" charset="0"/>
              </a:rPr>
              <a:t>different number </a:t>
            </a:r>
            <a:r>
              <a:rPr lang="en-US" sz="2400" dirty="0">
                <a:latin typeface="Times New Roman" pitchFamily="18" charset="0"/>
                <a:cs typeface="Times New Roman" pitchFamily="18" charset="0"/>
              </a:rPr>
              <a:t>of repeats, you are said to be </a:t>
            </a:r>
            <a:r>
              <a:rPr lang="en-US" sz="2400" dirty="0" smtClean="0">
                <a:latin typeface="Times New Roman" pitchFamily="18" charset="0"/>
                <a:cs typeface="Times New Roman" pitchFamily="18" charset="0"/>
              </a:rPr>
              <a:t>heterozygous. </a:t>
            </a:r>
          </a:p>
          <a:p>
            <a:pPr algn="just">
              <a:buFont typeface="Wingdings" pitchFamily="2" charset="2"/>
              <a:buChar char="v"/>
            </a:pPr>
            <a:r>
              <a:rPr lang="en-US" sz="2400" dirty="0" smtClean="0">
                <a:latin typeface="Times New Roman" pitchFamily="18" charset="0"/>
                <a:cs typeface="Times New Roman" pitchFamily="18" charset="0"/>
              </a:rPr>
              <a:t>VNTR </a:t>
            </a:r>
            <a:r>
              <a:rPr lang="en-US" sz="2400" dirty="0">
                <a:latin typeface="Times New Roman" pitchFamily="18" charset="0"/>
                <a:cs typeface="Times New Roman" pitchFamily="18" charset="0"/>
              </a:rPr>
              <a:t>sequences from different loci </a:t>
            </a:r>
            <a:r>
              <a:rPr lang="en-US" sz="2400" dirty="0" smtClean="0">
                <a:latin typeface="Times New Roman" pitchFamily="18" charset="0"/>
                <a:cs typeface="Times New Roman" pitchFamily="18" charset="0"/>
              </a:rPr>
              <a:t>can be </a:t>
            </a:r>
            <a:r>
              <a:rPr lang="en-US" sz="2400" dirty="0">
                <a:latin typeface="Times New Roman" pitchFamily="18" charset="0"/>
                <a:cs typeface="Times New Roman" pitchFamily="18" charset="0"/>
              </a:rPr>
              <a:t>combined to create </a:t>
            </a:r>
            <a:r>
              <a:rPr lang="en-US" sz="2400" dirty="0" smtClean="0">
                <a:latin typeface="Times New Roman" pitchFamily="18" charset="0"/>
                <a:cs typeface="Times New Roman" pitchFamily="18" charset="0"/>
              </a:rPr>
              <a:t>DNA fingerprint. Resulting </a:t>
            </a:r>
            <a:r>
              <a:rPr lang="en-US" sz="2400" dirty="0">
                <a:latin typeface="Times New Roman" pitchFamily="18" charset="0"/>
                <a:cs typeface="Times New Roman" pitchFamily="18" charset="0"/>
              </a:rPr>
              <a:t>patter of each individual is </a:t>
            </a:r>
            <a:r>
              <a:rPr lang="en-US" sz="2400" dirty="0" smtClean="0">
                <a:latin typeface="Times New Roman" pitchFamily="18" charset="0"/>
                <a:cs typeface="Times New Roman" pitchFamily="18" charset="0"/>
              </a:rPr>
              <a:t>theoretically unique.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648200" cy="639762"/>
          </a:xfrm>
        </p:spPr>
        <p:txBody>
          <a:bodyPr>
            <a:noAutofit/>
          </a:bodyPr>
          <a:lstStyle/>
          <a:p>
            <a:r>
              <a:rPr lang="en-US" sz="3200" b="1" dirty="0" smtClean="0"/>
              <a:t>Forensic techniques  </a:t>
            </a:r>
            <a:endParaRPr lang="en-US" sz="3200" b="1" dirty="0"/>
          </a:p>
        </p:txBody>
      </p:sp>
      <p:sp>
        <p:nvSpPr>
          <p:cNvPr id="3" name="Content Placeholder 2"/>
          <p:cNvSpPr>
            <a:spLocks noGrp="1"/>
          </p:cNvSpPr>
          <p:nvPr>
            <p:ph idx="1"/>
          </p:nvPr>
        </p:nvSpPr>
        <p:spPr>
          <a:xfrm>
            <a:off x="304800" y="990600"/>
            <a:ext cx="8534400" cy="5486400"/>
          </a:xfrm>
        </p:spPr>
        <p:txBody>
          <a:bodyPr>
            <a:normAutofit fontScale="25000" lnSpcReduction="20000"/>
          </a:bodyPr>
          <a:lstStyle/>
          <a:p>
            <a:pPr algn="just">
              <a:buFont typeface="Wingdings" pitchFamily="2" charset="2"/>
              <a:buChar char="v"/>
            </a:pPr>
            <a:r>
              <a:rPr lang="en-US" sz="9600" dirty="0" smtClean="0">
                <a:latin typeface="Times New Roman" pitchFamily="18" charset="0"/>
                <a:cs typeface="Times New Roman" pitchFamily="18" charset="0"/>
              </a:rPr>
              <a:t>The diagnosis of DNA is a laboratory process which requires a number of sequential steps. There are many forensic techniques used by various laboratories in analyzing DNA. </a:t>
            </a:r>
          </a:p>
          <a:p>
            <a:pPr algn="just">
              <a:buFont typeface="Wingdings" pitchFamily="2" charset="2"/>
              <a:buChar char="v"/>
            </a:pPr>
            <a:r>
              <a:rPr lang="en-US" sz="9600" dirty="0" smtClean="0">
                <a:latin typeface="Times New Roman" pitchFamily="18" charset="0"/>
                <a:cs typeface="Times New Roman" pitchFamily="18" charset="0"/>
              </a:rPr>
              <a:t>However, the two most popular techniques used are Restriction fragment length polymorphism (RFLP), and polymerase chain reaction (PCR) using short tandem repeats (STRs).</a:t>
            </a:r>
          </a:p>
          <a:p>
            <a:pPr algn="just">
              <a:buFont typeface="Wingdings" pitchFamily="2" charset="2"/>
              <a:buChar char="v"/>
            </a:pPr>
            <a:r>
              <a:rPr lang="en-US" sz="9600" dirty="0" smtClean="0">
                <a:latin typeface="Times New Roman" pitchFamily="18" charset="0"/>
                <a:cs typeface="Times New Roman" pitchFamily="18" charset="0"/>
              </a:rPr>
              <a:t>DNA extraction and purification is the first step involved in both the techniques. </a:t>
            </a:r>
          </a:p>
          <a:p>
            <a:pPr algn="just">
              <a:buFont typeface="Wingdings" pitchFamily="2" charset="2"/>
              <a:buChar char="v"/>
            </a:pPr>
            <a:r>
              <a:rPr lang="en-US" sz="9600" dirty="0" smtClean="0">
                <a:latin typeface="Times New Roman" pitchFamily="18" charset="0"/>
                <a:cs typeface="Times New Roman" pitchFamily="18" charset="0"/>
              </a:rPr>
              <a:t>Techniques for DNA isolation depend on the type of sample used for isolation. </a:t>
            </a:r>
          </a:p>
          <a:p>
            <a:pPr algn="just">
              <a:buFont typeface="Wingdings" pitchFamily="2" charset="2"/>
              <a:buChar char="v"/>
            </a:pPr>
            <a:r>
              <a:rPr lang="en-US" sz="9600" dirty="0" smtClean="0">
                <a:latin typeface="Times New Roman" pitchFamily="18" charset="0"/>
                <a:cs typeface="Times New Roman" pitchFamily="18" charset="0"/>
              </a:rPr>
              <a:t>Generally, the sample may be treated with detergent that degrades protein and not affecting the DNA. </a:t>
            </a:r>
          </a:p>
          <a:p>
            <a:pPr algn="just">
              <a:buFont typeface="Wingdings" pitchFamily="2" charset="2"/>
              <a:buChar char="v"/>
            </a:pPr>
            <a:r>
              <a:rPr lang="en-US" sz="9600" dirty="0" smtClean="0">
                <a:latin typeface="Times New Roman" pitchFamily="18" charset="0"/>
                <a:cs typeface="Times New Roman" pitchFamily="18" charset="0"/>
              </a:rPr>
              <a:t>To break the proteins and other cellular material, enzymes can be used. DNA can be separated using organic solvents form organic and non-organic material. </a:t>
            </a:r>
          </a:p>
          <a:p>
            <a:pPr algn="just">
              <a:buFont typeface="Wingdings" pitchFamily="2" charset="2"/>
              <a:buChar char="v"/>
            </a:pPr>
            <a:r>
              <a:rPr lang="en-US" sz="9600" dirty="0" smtClean="0">
                <a:latin typeface="Times New Roman" pitchFamily="18" charset="0"/>
                <a:cs typeface="Times New Roman" pitchFamily="18" charset="0"/>
              </a:rPr>
              <a:t>By using the above methods the DNA is separated from the sample.</a:t>
            </a:r>
          </a:p>
          <a:p>
            <a:pPr algn="just">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6019800"/>
          </a:xfrm>
        </p:spPr>
        <p:txBody>
          <a:bodyPr>
            <a:noAutofit/>
          </a:bodyPr>
          <a:lstStyle/>
          <a:p>
            <a:pPr algn="just">
              <a:buNone/>
            </a:pPr>
            <a:r>
              <a:rPr lang="en-US" sz="2000" b="1" dirty="0" smtClean="0">
                <a:latin typeface="Times New Roman" pitchFamily="18" charset="0"/>
                <a:cs typeface="Times New Roman" pitchFamily="18" charset="0"/>
              </a:rPr>
              <a:t>   The two types of DNA fingerprinting tests: RFLP and PCR/STR</a:t>
            </a:r>
            <a:r>
              <a:rPr lang="en-US" sz="2000" dirty="0">
                <a:latin typeface="Times New Roman" pitchFamily="18" charset="0"/>
                <a:cs typeface="Times New Roman" pitchFamily="18" charset="0"/>
              </a:rPr>
              <a:t/>
            </a:r>
            <a:br>
              <a:rPr lang="en-US" sz="2000" dirty="0">
                <a:latin typeface="Times New Roman" pitchFamily="18" charset="0"/>
                <a:cs typeface="Times New Roman" pitchFamily="18" charset="0"/>
              </a:rPr>
            </a:br>
            <a:endParaRPr lang="en-US" sz="2000" dirty="0" smtClean="0">
              <a:latin typeface="Times New Roman" pitchFamily="18" charset="0"/>
              <a:cs typeface="Times New Roman" pitchFamily="18" charset="0"/>
            </a:endParaRPr>
          </a:p>
          <a:p>
            <a:pPr algn="just">
              <a:buFont typeface="Wingdings" pitchFamily="2" charset="2"/>
              <a:buChar char="Ø"/>
            </a:pPr>
            <a:r>
              <a:rPr lang="en-US" sz="2000" dirty="0" smtClean="0">
                <a:latin typeface="Times New Roman" pitchFamily="18" charset="0"/>
                <a:cs typeface="Times New Roman" pitchFamily="18" charset="0"/>
              </a:rPr>
              <a:t>Restriction </a:t>
            </a:r>
            <a:r>
              <a:rPr lang="en-US" sz="2000" dirty="0">
                <a:latin typeface="Times New Roman" pitchFamily="18" charset="0"/>
                <a:cs typeface="Times New Roman" pitchFamily="18" charset="0"/>
              </a:rPr>
              <a:t>fragment length polymorphism (RFLP) and polymerase chain reaction (</a:t>
            </a:r>
            <a:r>
              <a:rPr lang="en-US" sz="2000" dirty="0" smtClean="0">
                <a:latin typeface="Times New Roman" pitchFamily="18" charset="0"/>
                <a:cs typeface="Times New Roman" pitchFamily="18" charset="0"/>
              </a:rPr>
              <a:t>PCR) amplification </a:t>
            </a:r>
            <a:r>
              <a:rPr lang="en-US" sz="2000" dirty="0">
                <a:latin typeface="Times New Roman" pitchFamily="18" charset="0"/>
                <a:cs typeface="Times New Roman" pitchFamily="18" charset="0"/>
              </a:rPr>
              <a:t>of short tandem repeats (STRs) are two main DNA tests widely used for </a:t>
            </a:r>
            <a:r>
              <a:rPr lang="en-US" sz="2000" dirty="0" smtClean="0">
                <a:latin typeface="Times New Roman" pitchFamily="18" charset="0"/>
                <a:cs typeface="Times New Roman" pitchFamily="18" charset="0"/>
              </a:rPr>
              <a:t>DNA fingerprinting</a:t>
            </a:r>
            <a:r>
              <a:rPr lang="en-US" sz="2000" dirty="0">
                <a:latin typeface="Times New Roman" pitchFamily="18" charset="0"/>
                <a:cs typeface="Times New Roman" pitchFamily="18" charset="0"/>
              </a:rPr>
              <a:t>. Other diagnostic methods exist, but they lack accuracy and precision</a:t>
            </a:r>
            <a:r>
              <a:rPr lang="en-US" sz="2000" dirty="0" smtClean="0">
                <a:latin typeface="Times New Roman" pitchFamily="18" charset="0"/>
                <a:cs typeface="Times New Roman" pitchFamily="18" charset="0"/>
              </a:rPr>
              <a:t>.</a:t>
            </a:r>
          </a:p>
          <a:p>
            <a:pPr algn="just">
              <a:buNone/>
            </a:pPr>
            <a:endParaRPr lang="en-US" sz="2000" dirty="0" smtClean="0">
              <a:latin typeface="Times New Roman" pitchFamily="18" charset="0"/>
              <a:cs typeface="Times New Roman" pitchFamily="18" charset="0"/>
            </a:endParaRPr>
          </a:p>
          <a:p>
            <a:pPr algn="just">
              <a:buNone/>
            </a:pPr>
            <a:r>
              <a:rPr lang="en-US" sz="2000" b="1" i="1" dirty="0" smtClean="0">
                <a:latin typeface="Times New Roman" pitchFamily="18" charset="0"/>
                <a:cs typeface="Times New Roman" pitchFamily="18" charset="0"/>
              </a:rPr>
              <a:t>Restriction </a:t>
            </a:r>
            <a:r>
              <a:rPr lang="en-US" sz="2000" b="1" i="1" dirty="0">
                <a:latin typeface="Times New Roman" pitchFamily="18" charset="0"/>
                <a:cs typeface="Times New Roman" pitchFamily="18" charset="0"/>
              </a:rPr>
              <a:t>fragment length polymorphism (RFLP</a:t>
            </a:r>
            <a:r>
              <a:rPr lang="en-US" sz="2000" b="1" i="1" dirty="0" smtClean="0">
                <a:latin typeface="Times New Roman" pitchFamily="18" charset="0"/>
                <a:cs typeface="Times New Roman" pitchFamily="18" charset="0"/>
              </a:rPr>
              <a:t>):</a:t>
            </a:r>
            <a:endParaRPr lang="en-US" sz="2000" b="1" dirty="0" smtClean="0">
              <a:latin typeface="Times New Roman" pitchFamily="18" charset="0"/>
              <a:cs typeface="Times New Roman" pitchFamily="18" charset="0"/>
            </a:endParaRPr>
          </a:p>
          <a:p>
            <a:pPr algn="just">
              <a:buFont typeface="Wingdings" pitchFamily="2" charset="2"/>
              <a:buChar char="ü"/>
            </a:pPr>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RFLP is considered to be more accurate than the PCR, mainly because the size of the </a:t>
            </a:r>
            <a:r>
              <a:rPr lang="en-US" sz="2000" dirty="0" smtClean="0">
                <a:latin typeface="Times New Roman" pitchFamily="18" charset="0"/>
                <a:cs typeface="Times New Roman" pitchFamily="18" charset="0"/>
              </a:rPr>
              <a:t>sample used </a:t>
            </a:r>
            <a:r>
              <a:rPr lang="en-US" sz="2000" dirty="0">
                <a:latin typeface="Times New Roman" pitchFamily="18" charset="0"/>
                <a:cs typeface="Times New Roman" pitchFamily="18" charset="0"/>
              </a:rPr>
              <a:t>more, use of a fresh DNA sample, and </a:t>
            </a:r>
            <a:r>
              <a:rPr lang="en-US" sz="2000" dirty="0" smtClean="0">
                <a:latin typeface="Times New Roman" pitchFamily="18" charset="0"/>
                <a:cs typeface="Times New Roman" pitchFamily="18" charset="0"/>
              </a:rPr>
              <a:t>no amplification </a:t>
            </a:r>
            <a:r>
              <a:rPr lang="en-US" sz="2000" dirty="0">
                <a:latin typeface="Times New Roman" pitchFamily="18" charset="0"/>
                <a:cs typeface="Times New Roman" pitchFamily="18" charset="0"/>
              </a:rPr>
              <a:t>contamination. </a:t>
            </a:r>
            <a:endParaRPr lang="en-US" sz="2000" dirty="0" smtClean="0">
              <a:latin typeface="Times New Roman" pitchFamily="18" charset="0"/>
              <a:cs typeface="Times New Roman" pitchFamily="18" charset="0"/>
            </a:endParaRPr>
          </a:p>
          <a:p>
            <a:pPr algn="just">
              <a:buFont typeface="Wingdings" pitchFamily="2" charset="2"/>
              <a:buChar char="ü"/>
            </a:pPr>
            <a:r>
              <a:rPr lang="en-US" sz="2000" dirty="0" smtClean="0">
                <a:latin typeface="Times New Roman" pitchFamily="18" charset="0"/>
                <a:cs typeface="Times New Roman" pitchFamily="18" charset="0"/>
              </a:rPr>
              <a:t>The RFLP, however</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requires </a:t>
            </a:r>
            <a:r>
              <a:rPr lang="en-US" sz="2000" dirty="0">
                <a:latin typeface="Times New Roman" pitchFamily="18" charset="0"/>
                <a:cs typeface="Times New Roman" pitchFamily="18" charset="0"/>
              </a:rPr>
              <a:t>longer time period to complete the analysis and is costly. </a:t>
            </a:r>
            <a:endParaRPr lang="en-US" sz="2000" dirty="0" smtClean="0">
              <a:latin typeface="Times New Roman" pitchFamily="18" charset="0"/>
              <a:cs typeface="Times New Roman" pitchFamily="18" charset="0"/>
            </a:endParaRPr>
          </a:p>
          <a:p>
            <a:pPr algn="just">
              <a:buFont typeface="Wingdings" pitchFamily="2" charset="2"/>
              <a:buChar char="ü"/>
            </a:pPr>
            <a:r>
              <a:rPr lang="en-US" sz="2000" dirty="0" smtClean="0">
                <a:latin typeface="Times New Roman" pitchFamily="18" charset="0"/>
                <a:cs typeface="Times New Roman" pitchFamily="18" charset="0"/>
              </a:rPr>
              <a:t>The </a:t>
            </a:r>
            <a:r>
              <a:rPr lang="en-US" sz="2000" dirty="0">
                <a:latin typeface="Times New Roman" pitchFamily="18" charset="0"/>
                <a:cs typeface="Times New Roman" pitchFamily="18" charset="0"/>
              </a:rPr>
              <a:t>first step in </a:t>
            </a:r>
            <a:r>
              <a:rPr lang="en-US" sz="2000" dirty="0" smtClean="0">
                <a:latin typeface="Times New Roman" pitchFamily="18" charset="0"/>
                <a:cs typeface="Times New Roman" pitchFamily="18" charset="0"/>
              </a:rPr>
              <a:t>this process </a:t>
            </a:r>
            <a:r>
              <a:rPr lang="en-US" sz="2000" dirty="0">
                <a:latin typeface="Times New Roman" pitchFamily="18" charset="0"/>
                <a:cs typeface="Times New Roman" pitchFamily="18" charset="0"/>
              </a:rPr>
              <a:t>is to isolate the DNA from the sample material to be tested. As mentioned, the </a:t>
            </a:r>
            <a:r>
              <a:rPr lang="en-US" sz="2000" dirty="0" smtClean="0">
                <a:latin typeface="Times New Roman" pitchFamily="18" charset="0"/>
                <a:cs typeface="Times New Roman" pitchFamily="18" charset="0"/>
              </a:rPr>
              <a:t>sample size </a:t>
            </a:r>
            <a:r>
              <a:rPr lang="en-US" sz="2000" dirty="0">
                <a:latin typeface="Times New Roman" pitchFamily="18" charset="0"/>
                <a:cs typeface="Times New Roman" pitchFamily="18" charset="0"/>
              </a:rPr>
              <a:t>for RFLP test must be large enough to get the proper result.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610600" cy="6172200"/>
          </a:xfrm>
        </p:spPr>
        <p:txBody>
          <a:bodyPr>
            <a:noAutofit/>
          </a:bodyPr>
          <a:lstStyle/>
          <a:p>
            <a:pPr algn="just">
              <a:buFont typeface="Wingdings" pitchFamily="2" charset="2"/>
              <a:buChar char="ü"/>
            </a:pPr>
            <a:r>
              <a:rPr lang="en-US" sz="2200" dirty="0" smtClean="0">
                <a:latin typeface="Times New Roman" pitchFamily="18" charset="0"/>
                <a:cs typeface="Times New Roman" pitchFamily="18" charset="0"/>
              </a:rPr>
              <a:t>Once the required size of the sample is available, the DNA is isolated from the sample and is subjected to restriction digestion using restriction enzymes. </a:t>
            </a:r>
          </a:p>
          <a:p>
            <a:pPr algn="just">
              <a:buFont typeface="Wingdings" pitchFamily="2" charset="2"/>
              <a:buChar char="ü"/>
            </a:pPr>
            <a:r>
              <a:rPr lang="en-US" sz="2200" dirty="0" smtClean="0">
                <a:latin typeface="Times New Roman" pitchFamily="18" charset="0"/>
                <a:cs typeface="Times New Roman" pitchFamily="18" charset="0"/>
              </a:rPr>
              <a:t>The digested DNA sample is then separated by </a:t>
            </a:r>
            <a:r>
              <a:rPr lang="en-US" sz="2200" dirty="0" err="1" smtClean="0">
                <a:latin typeface="Times New Roman" pitchFamily="18" charset="0"/>
                <a:cs typeface="Times New Roman" pitchFamily="18" charset="0"/>
              </a:rPr>
              <a:t>agarose</a:t>
            </a:r>
            <a:r>
              <a:rPr lang="en-US" sz="2200" dirty="0" smtClean="0">
                <a:latin typeface="Times New Roman" pitchFamily="18" charset="0"/>
                <a:cs typeface="Times New Roman" pitchFamily="18" charset="0"/>
              </a:rPr>
              <a:t> gel electrophoresis, in which the DNA is separated based on the size. </a:t>
            </a:r>
          </a:p>
          <a:p>
            <a:pPr algn="just">
              <a:buFont typeface="Wingdings" pitchFamily="2" charset="2"/>
              <a:buChar char="ü"/>
            </a:pPr>
            <a:r>
              <a:rPr lang="en-US" sz="2200" dirty="0" smtClean="0">
                <a:latin typeface="Times New Roman" pitchFamily="18" charset="0"/>
                <a:cs typeface="Times New Roman" pitchFamily="18" charset="0"/>
              </a:rPr>
              <a:t>The next step is transfer of separated DNA from gel slab onto the nitrocellulose membrane to hybridize with a labeled probe that is specific for one VNTR region (radio activity labeled complimentary sequence for VNTR region nucleotide sequence). </a:t>
            </a:r>
          </a:p>
          <a:p>
            <a:pPr algn="just">
              <a:buFont typeface="Wingdings" pitchFamily="2" charset="2"/>
              <a:buChar char="ü"/>
            </a:pPr>
            <a:r>
              <a:rPr lang="en-US" sz="2200" dirty="0" smtClean="0">
                <a:latin typeface="Times New Roman" pitchFamily="18" charset="0"/>
                <a:cs typeface="Times New Roman" pitchFamily="18" charset="0"/>
              </a:rPr>
              <a:t>This technique of transferring and hybridizing DNA onto nitrocellulose membrane is known as southern blotting, a most widely used DNA detection technique by molecular biologists. </a:t>
            </a:r>
          </a:p>
          <a:p>
            <a:pPr algn="just">
              <a:buFont typeface="Wingdings" pitchFamily="2" charset="2"/>
              <a:buChar char="ü"/>
            </a:pPr>
            <a:r>
              <a:rPr lang="en-US" sz="2200" dirty="0" smtClean="0">
                <a:latin typeface="Times New Roman" pitchFamily="18" charset="0"/>
                <a:cs typeface="Times New Roman" pitchFamily="18" charset="0"/>
              </a:rPr>
              <a:t>After the hybridization with the radioactive probes, the X- ray film is developed from the southern blotting and only the areas where the radioactive probe binds will show up on the film. Now these bands when compared with the other known samples, will give the final result of the DNA fingerprinting.</a:t>
            </a:r>
            <a:endParaRPr 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lstStyle/>
          <a:p>
            <a:endParaRPr lang="en-US" dirty="0"/>
          </a:p>
        </p:txBody>
      </p:sp>
      <p:pic>
        <p:nvPicPr>
          <p:cNvPr id="6148" name="Picture 4"/>
          <p:cNvPicPr>
            <a:picLocks noChangeAspect="1" noChangeArrowheads="1"/>
          </p:cNvPicPr>
          <p:nvPr/>
        </p:nvPicPr>
        <p:blipFill>
          <a:blip r:embed="rId2"/>
          <a:srcRect/>
          <a:stretch>
            <a:fillRect/>
          </a:stretch>
        </p:blipFill>
        <p:spPr bwMode="auto">
          <a:xfrm>
            <a:off x="457200" y="304800"/>
            <a:ext cx="8305800" cy="3200400"/>
          </a:xfrm>
          <a:prstGeom prst="rect">
            <a:avLst/>
          </a:prstGeom>
          <a:noFill/>
          <a:ln w="9525">
            <a:noFill/>
            <a:miter lim="800000"/>
            <a:headEnd/>
            <a:tailEnd/>
          </a:ln>
          <a:effectLst/>
        </p:spPr>
      </p:pic>
      <p:pic>
        <p:nvPicPr>
          <p:cNvPr id="6150" name="Picture 6"/>
          <p:cNvPicPr>
            <a:picLocks noGrp="1" noChangeAspect="1" noChangeArrowheads="1"/>
          </p:cNvPicPr>
          <p:nvPr>
            <p:ph idx="1"/>
          </p:nvPr>
        </p:nvPicPr>
        <p:blipFill>
          <a:blip r:embed="rId3"/>
          <a:srcRect/>
          <a:stretch>
            <a:fillRect/>
          </a:stretch>
        </p:blipFill>
        <p:spPr bwMode="auto">
          <a:xfrm>
            <a:off x="533400" y="3429000"/>
            <a:ext cx="8229600" cy="304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b="1" dirty="0" smtClean="0"/>
              <a:t/>
            </a:r>
            <a:br>
              <a:rPr lang="en-US" sz="2700" b="1" dirty="0" smtClean="0"/>
            </a:br>
            <a:r>
              <a:rPr lang="en-US" sz="2700" b="1" dirty="0" smtClean="0"/>
              <a:t>Polymerase </a:t>
            </a:r>
            <a:r>
              <a:rPr lang="en-US" sz="2700" b="1" dirty="0"/>
              <a:t>chain reaction (PCR) amplification of short tandem repeats (STRs)</a:t>
            </a:r>
            <a:r>
              <a:rPr lang="en-US" dirty="0"/>
              <a:t/>
            </a:r>
            <a:br>
              <a:rPr lang="en-US" dirty="0"/>
            </a:br>
            <a:endParaRPr lang="en-US" dirty="0"/>
          </a:p>
        </p:txBody>
      </p:sp>
      <p:sp>
        <p:nvSpPr>
          <p:cNvPr id="3" name="Content Placeholder 2"/>
          <p:cNvSpPr>
            <a:spLocks noGrp="1"/>
          </p:cNvSpPr>
          <p:nvPr>
            <p:ph idx="1"/>
          </p:nvPr>
        </p:nvSpPr>
        <p:spPr>
          <a:xfrm>
            <a:off x="304800" y="1066800"/>
            <a:ext cx="8610600" cy="5638800"/>
          </a:xfrm>
        </p:spPr>
        <p:txBody>
          <a:bodyPr>
            <a:noAutofit/>
          </a:bodyPr>
          <a:lstStyle/>
          <a:p>
            <a:pPr algn="just">
              <a:buFont typeface="Wingdings" pitchFamily="2" charset="2"/>
              <a:buChar char="v"/>
            </a:pPr>
            <a:r>
              <a:rPr lang="en-US" sz="2000" dirty="0" err="1">
                <a:latin typeface="Times New Roman" pitchFamily="18" charset="0"/>
                <a:cs typeface="Times New Roman" pitchFamily="18" charset="0"/>
              </a:rPr>
              <a:t>Kary</a:t>
            </a: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Mullis </a:t>
            </a:r>
            <a:r>
              <a:rPr lang="en-US" sz="2000" dirty="0">
                <a:latin typeface="Times New Roman" pitchFamily="18" charset="0"/>
                <a:cs typeface="Times New Roman" pitchFamily="18" charset="0"/>
              </a:rPr>
              <a:t>in the year 1991 developed a technique to amplify a </a:t>
            </a:r>
            <a:r>
              <a:rPr lang="en-US" sz="2000" dirty="0" smtClean="0">
                <a:latin typeface="Times New Roman" pitchFamily="18" charset="0"/>
                <a:cs typeface="Times New Roman" pitchFamily="18" charset="0"/>
              </a:rPr>
              <a:t>DNA.</a:t>
            </a:r>
          </a:p>
          <a:p>
            <a:pPr algn="just">
              <a:buFont typeface="Wingdings" pitchFamily="2" charset="2"/>
              <a:buChar char="v"/>
            </a:pPr>
            <a:r>
              <a:rPr lang="en-US" sz="2000" dirty="0" smtClean="0">
                <a:latin typeface="Times New Roman" pitchFamily="18" charset="0"/>
                <a:cs typeface="Times New Roman" pitchFamily="18" charset="0"/>
              </a:rPr>
              <a:t>PCR </a:t>
            </a:r>
            <a:r>
              <a:rPr lang="en-US" sz="2000" dirty="0">
                <a:latin typeface="Times New Roman" pitchFamily="18" charset="0"/>
                <a:cs typeface="Times New Roman" pitchFamily="18" charset="0"/>
              </a:rPr>
              <a:t>generates </a:t>
            </a:r>
            <a:r>
              <a:rPr lang="en-US" sz="2000" dirty="0" smtClean="0">
                <a:latin typeface="Times New Roman" pitchFamily="18" charset="0"/>
                <a:cs typeface="Times New Roman" pitchFamily="18" charset="0"/>
              </a:rPr>
              <a:t>the repeated </a:t>
            </a:r>
            <a:r>
              <a:rPr lang="en-US" sz="2000" dirty="0">
                <a:latin typeface="Times New Roman" pitchFamily="18" charset="0"/>
                <a:cs typeface="Times New Roman" pitchFamily="18" charset="0"/>
              </a:rPr>
              <a:t>copies of a specific area of the DNA fragment. </a:t>
            </a:r>
            <a:endParaRPr lang="en-US" sz="2000" dirty="0" smtClean="0">
              <a:latin typeface="Times New Roman" pitchFamily="18" charset="0"/>
              <a:cs typeface="Times New Roman" pitchFamily="18" charset="0"/>
            </a:endParaRPr>
          </a:p>
          <a:p>
            <a:pPr algn="just">
              <a:buFont typeface="Wingdings" pitchFamily="2" charset="2"/>
              <a:buChar char="v"/>
            </a:pPr>
            <a:r>
              <a:rPr lang="en-US" sz="2000" dirty="0" smtClean="0">
                <a:latin typeface="Times New Roman" pitchFamily="18" charset="0"/>
                <a:cs typeface="Times New Roman" pitchFamily="18" charset="0"/>
              </a:rPr>
              <a:t>These </a:t>
            </a:r>
            <a:r>
              <a:rPr lang="en-US" sz="2000" dirty="0">
                <a:latin typeface="Times New Roman" pitchFamily="18" charset="0"/>
                <a:cs typeface="Times New Roman" pitchFamily="18" charset="0"/>
              </a:rPr>
              <a:t>areas are the alleles and </a:t>
            </a:r>
            <a:r>
              <a:rPr lang="en-US" sz="2000" dirty="0" smtClean="0">
                <a:latin typeface="Times New Roman" pitchFamily="18" charset="0"/>
                <a:cs typeface="Times New Roman" pitchFamily="18" charset="0"/>
              </a:rPr>
              <a:t>are specific </a:t>
            </a:r>
            <a:r>
              <a:rPr lang="en-US" sz="2000" dirty="0">
                <a:latin typeface="Times New Roman" pitchFamily="18" charset="0"/>
                <a:cs typeface="Times New Roman" pitchFamily="18" charset="0"/>
              </a:rPr>
              <a:t>sequences of base pairs. </a:t>
            </a:r>
            <a:r>
              <a:rPr lang="en-US" sz="2000" dirty="0" smtClean="0">
                <a:latin typeface="Times New Roman" pitchFamily="18" charset="0"/>
                <a:cs typeface="Times New Roman" pitchFamily="18" charset="0"/>
              </a:rPr>
              <a:t>They </a:t>
            </a:r>
            <a:r>
              <a:rPr lang="en-US" sz="2000" dirty="0">
                <a:latin typeface="Times New Roman" pitchFamily="18" charset="0"/>
                <a:cs typeface="Times New Roman" pitchFamily="18" charset="0"/>
              </a:rPr>
              <a:t>are the target regions with variable length. </a:t>
            </a:r>
            <a:endParaRPr lang="en-US" sz="2000" dirty="0" smtClean="0">
              <a:latin typeface="Times New Roman" pitchFamily="18" charset="0"/>
              <a:cs typeface="Times New Roman" pitchFamily="18" charset="0"/>
            </a:endParaRPr>
          </a:p>
          <a:p>
            <a:pPr algn="just">
              <a:buFont typeface="Wingdings" pitchFamily="2" charset="2"/>
              <a:buChar char="v"/>
            </a:pPr>
            <a:r>
              <a:rPr lang="en-US" sz="2000" dirty="0" smtClean="0">
                <a:latin typeface="Times New Roman" pitchFamily="18" charset="0"/>
                <a:cs typeface="Times New Roman" pitchFamily="18" charset="0"/>
              </a:rPr>
              <a:t>On </a:t>
            </a:r>
            <a:r>
              <a:rPr lang="en-US" sz="2000" dirty="0">
                <a:latin typeface="Times New Roman" pitchFamily="18" charset="0"/>
                <a:cs typeface="Times New Roman" pitchFamily="18" charset="0"/>
              </a:rPr>
              <a:t>either </a:t>
            </a:r>
            <a:r>
              <a:rPr lang="en-US" sz="2000" dirty="0" smtClean="0">
                <a:latin typeface="Times New Roman" pitchFamily="18" charset="0"/>
                <a:cs typeface="Times New Roman" pitchFamily="18" charset="0"/>
              </a:rPr>
              <a:t>side of </a:t>
            </a:r>
            <a:r>
              <a:rPr lang="en-US" sz="2000" dirty="0">
                <a:latin typeface="Times New Roman" pitchFamily="18" charset="0"/>
                <a:cs typeface="Times New Roman" pitchFamily="18" charset="0"/>
              </a:rPr>
              <a:t>the target regions there are ―</a:t>
            </a:r>
            <a:r>
              <a:rPr lang="en-US" sz="2000" dirty="0" smtClean="0">
                <a:latin typeface="Times New Roman" pitchFamily="18" charset="0"/>
                <a:cs typeface="Times New Roman" pitchFamily="18" charset="0"/>
              </a:rPr>
              <a:t>flanker sequences </a:t>
            </a:r>
            <a:r>
              <a:rPr lang="en-US" sz="2000" dirty="0">
                <a:latin typeface="Times New Roman" pitchFamily="18" charset="0"/>
                <a:cs typeface="Times New Roman" pitchFamily="18" charset="0"/>
              </a:rPr>
              <a:t>which are non-variable regions. </a:t>
            </a:r>
            <a:endParaRPr lang="en-US" sz="2000" dirty="0" smtClean="0">
              <a:latin typeface="Times New Roman" pitchFamily="18" charset="0"/>
              <a:cs typeface="Times New Roman" pitchFamily="18" charset="0"/>
            </a:endParaRPr>
          </a:p>
          <a:p>
            <a:pPr algn="just">
              <a:buFont typeface="Wingdings" pitchFamily="2" charset="2"/>
              <a:buChar char="v"/>
            </a:pPr>
            <a:r>
              <a:rPr lang="en-US" sz="2000" dirty="0" smtClean="0">
                <a:latin typeface="Times New Roman" pitchFamily="18" charset="0"/>
                <a:cs typeface="Times New Roman" pitchFamily="18" charset="0"/>
              </a:rPr>
              <a:t>On chromosomes </a:t>
            </a:r>
            <a:r>
              <a:rPr lang="en-US" sz="2000" dirty="0">
                <a:latin typeface="Times New Roman" pitchFamily="18" charset="0"/>
                <a:cs typeface="Times New Roman" pitchFamily="18" charset="0"/>
              </a:rPr>
              <a:t>―</a:t>
            </a:r>
            <a:r>
              <a:rPr lang="en-US" sz="2000" dirty="0" smtClean="0">
                <a:latin typeface="Times New Roman" pitchFamily="18" charset="0"/>
                <a:cs typeface="Times New Roman" pitchFamily="18" charset="0"/>
              </a:rPr>
              <a:t>flanker occurs </a:t>
            </a:r>
            <a:r>
              <a:rPr lang="en-US" sz="2000" dirty="0">
                <a:latin typeface="Times New Roman" pitchFamily="18" charset="0"/>
                <a:cs typeface="Times New Roman" pitchFamily="18" charset="0"/>
              </a:rPr>
              <a:t>at same location for all individuals. Thousands of copies of </a:t>
            </a:r>
            <a:r>
              <a:rPr lang="en-US" sz="2000" dirty="0" smtClean="0">
                <a:latin typeface="Times New Roman" pitchFamily="18" charset="0"/>
                <a:cs typeface="Times New Roman" pitchFamily="18" charset="0"/>
              </a:rPr>
              <a:t>a particular </a:t>
            </a:r>
            <a:r>
              <a:rPr lang="en-US" sz="2000" dirty="0">
                <a:latin typeface="Times New Roman" pitchFamily="18" charset="0"/>
                <a:cs typeface="Times New Roman" pitchFamily="18" charset="0"/>
              </a:rPr>
              <a:t>variable region are amplified by PCR which forms the basis of this detection. </a:t>
            </a:r>
            <a:endParaRPr lang="en-US" sz="2000" dirty="0" smtClean="0">
              <a:latin typeface="Times New Roman" pitchFamily="18" charset="0"/>
              <a:cs typeface="Times New Roman" pitchFamily="18" charset="0"/>
            </a:endParaRPr>
          </a:p>
          <a:p>
            <a:pPr algn="just">
              <a:buFont typeface="Wingdings" pitchFamily="2" charset="2"/>
              <a:buChar char="v"/>
            </a:pPr>
            <a:r>
              <a:rPr lang="en-US" sz="2000" dirty="0" smtClean="0">
                <a:latin typeface="Times New Roman" pitchFamily="18" charset="0"/>
                <a:cs typeface="Times New Roman" pitchFamily="18" charset="0"/>
              </a:rPr>
              <a:t>STR with </a:t>
            </a:r>
            <a:r>
              <a:rPr lang="en-US" sz="2000" dirty="0">
                <a:latin typeface="Times New Roman" pitchFamily="18" charset="0"/>
                <a:cs typeface="Times New Roman" pitchFamily="18" charset="0"/>
              </a:rPr>
              <a:t>a known repeat sequence is amplified and separated using gel-electrophoresis. The </a:t>
            </a:r>
            <a:r>
              <a:rPr lang="en-US" sz="2000" dirty="0" smtClean="0">
                <a:latin typeface="Times New Roman" pitchFamily="18" charset="0"/>
                <a:cs typeface="Times New Roman" pitchFamily="18" charset="0"/>
              </a:rPr>
              <a:t>distance migrated </a:t>
            </a:r>
            <a:r>
              <a:rPr lang="en-US" sz="2000" dirty="0">
                <a:latin typeface="Times New Roman" pitchFamily="18" charset="0"/>
                <a:cs typeface="Times New Roman" pitchFamily="18" charset="0"/>
              </a:rPr>
              <a:t>by the STR is examined. </a:t>
            </a:r>
            <a:endParaRPr lang="en-US" sz="2000" dirty="0" smtClean="0">
              <a:latin typeface="Times New Roman" pitchFamily="18" charset="0"/>
              <a:cs typeface="Times New Roman" pitchFamily="18" charset="0"/>
            </a:endParaRPr>
          </a:p>
          <a:p>
            <a:pPr algn="just">
              <a:buFont typeface="Wingdings" pitchFamily="2" charset="2"/>
              <a:buChar char="v"/>
            </a:pPr>
            <a:r>
              <a:rPr lang="en-US" sz="2000" dirty="0" smtClean="0">
                <a:latin typeface="Times New Roman" pitchFamily="18" charset="0"/>
                <a:cs typeface="Times New Roman" pitchFamily="18" charset="0"/>
              </a:rPr>
              <a:t>For </a:t>
            </a:r>
            <a:r>
              <a:rPr lang="en-US" sz="2000" dirty="0">
                <a:latin typeface="Times New Roman" pitchFamily="18" charset="0"/>
                <a:cs typeface="Times New Roman" pitchFamily="18" charset="0"/>
              </a:rPr>
              <a:t>the amplification of STRs using PCR, a short </a:t>
            </a:r>
            <a:r>
              <a:rPr lang="en-US" sz="2000" dirty="0" smtClean="0">
                <a:latin typeface="Times New Roman" pitchFamily="18" charset="0"/>
                <a:cs typeface="Times New Roman" pitchFamily="18" charset="0"/>
              </a:rPr>
              <a:t>synthetic DNA</a:t>
            </a:r>
            <a:r>
              <a:rPr lang="en-US" sz="2000" dirty="0">
                <a:latin typeface="Times New Roman" pitchFamily="18" charset="0"/>
                <a:cs typeface="Times New Roman" pitchFamily="18" charset="0"/>
              </a:rPr>
              <a:t>, called primers are specially designed to attach to a highly conserved common </a:t>
            </a:r>
            <a:r>
              <a:rPr lang="en-US" sz="2000" dirty="0" smtClean="0">
                <a:latin typeface="Times New Roman" pitchFamily="18" charset="0"/>
                <a:cs typeface="Times New Roman" pitchFamily="18" charset="0"/>
              </a:rPr>
              <a:t>non-variable </a:t>
            </a:r>
            <a:r>
              <a:rPr lang="en-US" sz="2000" dirty="0">
                <a:latin typeface="Times New Roman" pitchFamily="18" charset="0"/>
                <a:cs typeface="Times New Roman" pitchFamily="18" charset="0"/>
              </a:rPr>
              <a:t>region of DNA that flanks the variable region of the DNA. </a:t>
            </a:r>
            <a:endParaRPr lang="en-US" sz="2000" dirty="0" smtClean="0">
              <a:latin typeface="Times New Roman" pitchFamily="18" charset="0"/>
              <a:cs typeface="Times New Roman" pitchFamily="18" charset="0"/>
            </a:endParaRPr>
          </a:p>
          <a:p>
            <a:pPr algn="just">
              <a:buFont typeface="Wingdings" pitchFamily="2" charset="2"/>
              <a:buChar char="v"/>
            </a:pPr>
            <a:r>
              <a:rPr lang="en-US" sz="2000" dirty="0" smtClean="0">
                <a:latin typeface="Times New Roman" pitchFamily="18" charset="0"/>
                <a:cs typeface="Times New Roman" pitchFamily="18" charset="0"/>
              </a:rPr>
              <a:t>By </a:t>
            </a:r>
            <a:r>
              <a:rPr lang="en-US" sz="2000" dirty="0">
                <a:latin typeface="Times New Roman" pitchFamily="18" charset="0"/>
                <a:cs typeface="Times New Roman" pitchFamily="18" charset="0"/>
              </a:rPr>
              <a:t>comparing the </a:t>
            </a:r>
            <a:r>
              <a:rPr lang="en-US" sz="2000" dirty="0" smtClean="0">
                <a:latin typeface="Times New Roman" pitchFamily="18" charset="0"/>
                <a:cs typeface="Times New Roman" pitchFamily="18" charset="0"/>
              </a:rPr>
              <a:t>STR sequence </a:t>
            </a:r>
            <a:r>
              <a:rPr lang="en-US" sz="2000" dirty="0">
                <a:latin typeface="Times New Roman" pitchFamily="18" charset="0"/>
                <a:cs typeface="Times New Roman" pitchFamily="18" charset="0"/>
              </a:rPr>
              <a:t>size amplified by PCR with the other known samples, will give the final result of </a:t>
            </a:r>
            <a:r>
              <a:rPr lang="en-US" sz="2000" dirty="0" smtClean="0">
                <a:latin typeface="Times New Roman" pitchFamily="18" charset="0"/>
                <a:cs typeface="Times New Roman" pitchFamily="18" charset="0"/>
              </a:rPr>
              <a:t>the DNA </a:t>
            </a:r>
            <a:r>
              <a:rPr lang="en-US" sz="2000" dirty="0">
                <a:latin typeface="Times New Roman" pitchFamily="18" charset="0"/>
                <a:cs typeface="Times New Roman" pitchFamily="18" charset="0"/>
              </a:rPr>
              <a:t>fingerprinting</a:t>
            </a:r>
            <a:r>
              <a:rPr lang="en-US" sz="2000" dirty="0" smtClean="0">
                <a:latin typeface="Times New Roman" pitchFamily="18" charset="0"/>
                <a:cs typeface="Times New Roman" pitchFamily="18" charset="0"/>
              </a:rPr>
              <a:t>.</a:t>
            </a:r>
            <a:endParaRPr lang="en-US" sz="1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200" b="1" dirty="0" smtClean="0">
                <a:solidFill>
                  <a:srgbClr val="7030A0"/>
                </a:solidFill>
              </a:rPr>
              <a:t>Applications of DNA Fingerprinting</a:t>
            </a:r>
            <a:endParaRPr lang="en-US" sz="3200" dirty="0">
              <a:solidFill>
                <a:srgbClr val="7030A0"/>
              </a:solidFill>
            </a:endParaRPr>
          </a:p>
        </p:txBody>
      </p:sp>
      <p:sp>
        <p:nvSpPr>
          <p:cNvPr id="3" name="Content Placeholder 2"/>
          <p:cNvSpPr>
            <a:spLocks noGrp="1"/>
          </p:cNvSpPr>
          <p:nvPr>
            <p:ph idx="1"/>
          </p:nvPr>
        </p:nvSpPr>
        <p:spPr>
          <a:xfrm>
            <a:off x="304800" y="1219200"/>
            <a:ext cx="8534400" cy="5257800"/>
          </a:xfrm>
        </p:spPr>
        <p:txBody>
          <a:bodyPr>
            <a:normAutofit fontScale="85000" lnSpcReduction="20000"/>
          </a:bodyPr>
          <a:lstStyle/>
          <a:p>
            <a:pPr algn="just">
              <a:buNone/>
            </a:pPr>
            <a:r>
              <a:rPr lang="en-US" b="1" dirty="0" smtClean="0">
                <a:latin typeface="Times New Roman" pitchFamily="18" charset="0"/>
                <a:cs typeface="Times New Roman" pitchFamily="18" charset="0"/>
              </a:rPr>
              <a:t>  1</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In Forensics Science</a:t>
            </a:r>
            <a:r>
              <a:rPr lang="en-US" dirty="0" smtClean="0">
                <a:latin typeface="Times New Roman" pitchFamily="18" charset="0"/>
                <a:cs typeface="Times New Roman" pitchFamily="18" charset="0"/>
              </a:rPr>
              <a:t>:</a:t>
            </a:r>
          </a:p>
          <a:p>
            <a:pPr algn="just">
              <a:buFont typeface="Wingdings" pitchFamily="2" charset="2"/>
              <a:buChar char="Ø"/>
            </a:pPr>
            <a:r>
              <a:rPr lang="en-US" b="1" i="1" dirty="0" smtClean="0">
                <a:latin typeface="Times New Roman" pitchFamily="18" charset="0"/>
                <a:cs typeface="Times New Roman" pitchFamily="18" charset="0"/>
              </a:rPr>
              <a:t>DNA </a:t>
            </a:r>
            <a:r>
              <a:rPr lang="en-US" b="1" i="1" dirty="0">
                <a:latin typeface="Times New Roman" pitchFamily="18" charset="0"/>
                <a:cs typeface="Times New Roman" pitchFamily="18" charset="0"/>
              </a:rPr>
              <a:t>Fingerprinting and </a:t>
            </a:r>
            <a:r>
              <a:rPr lang="en-US" b="1" i="1" dirty="0" smtClean="0">
                <a:latin typeface="Times New Roman" pitchFamily="18" charset="0"/>
                <a:cs typeface="Times New Roman" pitchFamily="18" charset="0"/>
              </a:rPr>
              <a:t>Forensics:  </a:t>
            </a:r>
            <a:r>
              <a:rPr lang="en-US" dirty="0">
                <a:latin typeface="Times New Roman" pitchFamily="18" charset="0"/>
                <a:cs typeface="Times New Roman" pitchFamily="18" charset="0"/>
              </a:rPr>
              <a:t>Forensic science can be defined </a:t>
            </a:r>
            <a:r>
              <a:rPr lang="en-US" dirty="0" smtClean="0">
                <a:latin typeface="Times New Roman" pitchFamily="18" charset="0"/>
                <a:cs typeface="Times New Roman" pitchFamily="18" charset="0"/>
              </a:rPr>
              <a:t>as the </a:t>
            </a:r>
            <a:r>
              <a:rPr lang="en-US" dirty="0">
                <a:latin typeface="Times New Roman" pitchFamily="18" charset="0"/>
                <a:cs typeface="Times New Roman" pitchFamily="18" charset="0"/>
              </a:rPr>
              <a:t>intersection of law and science. </a:t>
            </a:r>
            <a:endParaRPr lang="en-US" dirty="0" smtClean="0">
              <a:latin typeface="Times New Roman" pitchFamily="18" charset="0"/>
              <a:cs typeface="Times New Roman" pitchFamily="18" charset="0"/>
            </a:endParaRPr>
          </a:p>
          <a:p>
            <a:pPr algn="just">
              <a:buFont typeface="Wingdings" pitchFamily="2" charset="2"/>
              <a:buChar char="Ø"/>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DNA profile of each individual is highly specific. </a:t>
            </a:r>
            <a:r>
              <a:rPr lang="en-US" dirty="0" smtClean="0">
                <a:latin typeface="Times New Roman" pitchFamily="18" charset="0"/>
                <a:cs typeface="Times New Roman" pitchFamily="18" charset="0"/>
              </a:rPr>
              <a:t>The chances </a:t>
            </a:r>
            <a:r>
              <a:rPr lang="en-US" dirty="0">
                <a:latin typeface="Times New Roman" pitchFamily="18" charset="0"/>
                <a:cs typeface="Times New Roman" pitchFamily="18" charset="0"/>
              </a:rPr>
              <a:t>of two people having the exact DNA profile are 30,000 million to 1 (except for </a:t>
            </a:r>
            <a:r>
              <a:rPr lang="en-US" dirty="0" smtClean="0">
                <a:latin typeface="Times New Roman" pitchFamily="18" charset="0"/>
                <a:cs typeface="Times New Roman" pitchFamily="18" charset="0"/>
              </a:rPr>
              <a:t>identical twins</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buFont typeface="Wingdings" pitchFamily="2" charset="2"/>
              <a:buChar char="Ø"/>
            </a:pPr>
            <a:r>
              <a:rPr lang="en-US" dirty="0" smtClean="0">
                <a:latin typeface="Times New Roman" pitchFamily="18" charset="0"/>
                <a:cs typeface="Times New Roman" pitchFamily="18" charset="0"/>
              </a:rPr>
              <a:t>Biological </a:t>
            </a:r>
            <a:r>
              <a:rPr lang="en-US" dirty="0">
                <a:latin typeface="Times New Roman" pitchFamily="18" charset="0"/>
                <a:cs typeface="Times New Roman" pitchFamily="18" charset="0"/>
              </a:rPr>
              <a:t>materials used for DNA profiling are: Blood, Hair, Saliva, Semen, Body </a:t>
            </a:r>
            <a:r>
              <a:rPr lang="en-US" dirty="0" smtClean="0">
                <a:latin typeface="Times New Roman" pitchFamily="18" charset="0"/>
                <a:cs typeface="Times New Roman" pitchFamily="18" charset="0"/>
              </a:rPr>
              <a:t>tissue cells etc. </a:t>
            </a:r>
          </a:p>
          <a:p>
            <a:pPr algn="just">
              <a:buFont typeface="Wingdings" pitchFamily="2" charset="2"/>
              <a:buChar char="Ø"/>
            </a:pPr>
            <a:r>
              <a:rPr lang="en-US" dirty="0" smtClean="0">
                <a:latin typeface="Times New Roman" pitchFamily="18" charset="0"/>
                <a:cs typeface="Times New Roman" pitchFamily="18" charset="0"/>
              </a:rPr>
              <a:t>DNA </a:t>
            </a:r>
            <a:r>
              <a:rPr lang="en-US" dirty="0">
                <a:latin typeface="Times New Roman" pitchFamily="18" charset="0"/>
                <a:cs typeface="Times New Roman" pitchFamily="18" charset="0"/>
              </a:rPr>
              <a:t>isolated from the evidence sample can be compared through VNTR (Variable number </a:t>
            </a:r>
            <a:r>
              <a:rPr lang="en-US" dirty="0" smtClean="0">
                <a:latin typeface="Times New Roman" pitchFamily="18" charset="0"/>
                <a:cs typeface="Times New Roman" pitchFamily="18" charset="0"/>
              </a:rPr>
              <a:t>of tandem </a:t>
            </a:r>
            <a:r>
              <a:rPr lang="en-US" dirty="0">
                <a:latin typeface="Times New Roman" pitchFamily="18" charset="0"/>
                <a:cs typeface="Times New Roman" pitchFamily="18" charset="0"/>
              </a:rPr>
              <a:t>repeats) prototype. It is useful in solving crimes like murder and rape. </a:t>
            </a:r>
            <a:endParaRPr lang="en-US" dirty="0" smtClean="0">
              <a:latin typeface="Times New Roman" pitchFamily="18" charset="0"/>
              <a:cs typeface="Times New Roman" pitchFamily="18" charset="0"/>
            </a:endParaRPr>
          </a:p>
          <a:p>
            <a:pPr algn="just">
              <a:buFont typeface="Wingdings" pitchFamily="2" charset="2"/>
              <a:buChar char="Ø"/>
            </a:pPr>
            <a:r>
              <a:rPr lang="en-US" dirty="0" smtClean="0">
                <a:latin typeface="Times New Roman" pitchFamily="18" charset="0"/>
                <a:cs typeface="Times New Roman" pitchFamily="18" charset="0"/>
              </a:rPr>
              <a:t>For </a:t>
            </a:r>
            <a:r>
              <a:rPr lang="en-US" dirty="0">
                <a:latin typeface="Times New Roman" pitchFamily="18" charset="0"/>
                <a:cs typeface="Times New Roman" pitchFamily="18" charset="0"/>
              </a:rPr>
              <a:t>example; </a:t>
            </a:r>
            <a:r>
              <a:rPr lang="en-US" dirty="0" smtClean="0">
                <a:latin typeface="Times New Roman" pitchFamily="18" charset="0"/>
                <a:cs typeface="Times New Roman" pitchFamily="18" charset="0"/>
              </a:rPr>
              <a:t>the sex </a:t>
            </a:r>
            <a:r>
              <a:rPr lang="en-US" dirty="0">
                <a:latin typeface="Times New Roman" pitchFamily="18" charset="0"/>
                <a:cs typeface="Times New Roman" pitchFamily="18" charset="0"/>
              </a:rPr>
              <a:t>scandal of President Clinton with Monica </a:t>
            </a:r>
            <a:r>
              <a:rPr lang="en-US" dirty="0" smtClean="0">
                <a:latin typeface="Times New Roman" pitchFamily="18" charset="0"/>
                <a:cs typeface="Times New Roman" pitchFamily="18" charset="0"/>
              </a:rPr>
              <a:t>Lewinsky.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315200" cy="715962"/>
          </a:xfrm>
        </p:spPr>
        <p:txBody>
          <a:bodyPr>
            <a:normAutofit/>
          </a:bodyPr>
          <a:lstStyle/>
          <a:p>
            <a:r>
              <a:rPr lang="en-US" sz="3200" b="1" dirty="0" smtClean="0">
                <a:solidFill>
                  <a:srgbClr val="002060"/>
                </a:solidFill>
              </a:rPr>
              <a:t>2.</a:t>
            </a:r>
            <a:r>
              <a:rPr lang="en-US" sz="3200" dirty="0" smtClean="0">
                <a:solidFill>
                  <a:srgbClr val="002060"/>
                </a:solidFill>
              </a:rPr>
              <a:t> </a:t>
            </a:r>
            <a:r>
              <a:rPr lang="en-US" sz="3200" b="1" dirty="0" smtClean="0">
                <a:solidFill>
                  <a:srgbClr val="002060"/>
                </a:solidFill>
              </a:rPr>
              <a:t>Paternity and Maternity Determination:</a:t>
            </a:r>
            <a:endParaRPr lang="en-US" sz="3200" dirty="0">
              <a:solidFill>
                <a:srgbClr val="002060"/>
              </a:solidFill>
            </a:endParaRPr>
          </a:p>
        </p:txBody>
      </p:sp>
      <p:sp>
        <p:nvSpPr>
          <p:cNvPr id="3" name="Content Placeholder 2"/>
          <p:cNvSpPr>
            <a:spLocks noGrp="1"/>
          </p:cNvSpPr>
          <p:nvPr>
            <p:ph idx="1"/>
          </p:nvPr>
        </p:nvSpPr>
        <p:spPr>
          <a:xfrm>
            <a:off x="304800" y="1066800"/>
            <a:ext cx="8610600" cy="5410200"/>
          </a:xfrm>
        </p:spPr>
        <p:txBody>
          <a:bodyPr>
            <a:normAutofit fontScale="70000" lnSpcReduction="20000"/>
          </a:bodyPr>
          <a:lstStyle/>
          <a:p>
            <a:pPr algn="just">
              <a:buFont typeface="Wingdings" pitchFamily="2" charset="2"/>
              <a:buChar char="v"/>
            </a:pPr>
            <a:r>
              <a:rPr lang="en-US" sz="3300" dirty="0" smtClean="0">
                <a:latin typeface="Times New Roman" pitchFamily="18" charset="0"/>
                <a:cs typeface="Times New Roman" pitchFamily="18" charset="0"/>
              </a:rPr>
              <a:t>A </a:t>
            </a:r>
            <a:r>
              <a:rPr lang="en-US" sz="3300" dirty="0">
                <a:latin typeface="Times New Roman" pitchFamily="18" charset="0"/>
                <a:cs typeface="Times New Roman" pitchFamily="18" charset="0"/>
              </a:rPr>
              <a:t>Person accedes to his or her VNTRs from his </a:t>
            </a:r>
            <a:r>
              <a:rPr lang="en-US" sz="3300" dirty="0" smtClean="0">
                <a:latin typeface="Times New Roman" pitchFamily="18" charset="0"/>
                <a:cs typeface="Times New Roman" pitchFamily="18" charset="0"/>
              </a:rPr>
              <a:t>or her </a:t>
            </a:r>
            <a:r>
              <a:rPr lang="en-US" sz="3300" dirty="0">
                <a:latin typeface="Times New Roman" pitchFamily="18" charset="0"/>
                <a:cs typeface="Times New Roman" pitchFamily="18" charset="0"/>
              </a:rPr>
              <a:t>parents. Parent-child VNTR prototype analysis has been used to solve disputed cases. </a:t>
            </a:r>
            <a:endParaRPr lang="en-US" sz="3300" dirty="0" smtClean="0">
              <a:latin typeface="Times New Roman" pitchFamily="18" charset="0"/>
              <a:cs typeface="Times New Roman" pitchFamily="18" charset="0"/>
            </a:endParaRPr>
          </a:p>
          <a:p>
            <a:pPr algn="just">
              <a:buFont typeface="Wingdings" pitchFamily="2" charset="2"/>
              <a:buChar char="v"/>
            </a:pPr>
            <a:r>
              <a:rPr lang="en-US" sz="3300" dirty="0" smtClean="0">
                <a:latin typeface="Times New Roman" pitchFamily="18" charset="0"/>
                <a:cs typeface="Times New Roman" pitchFamily="18" charset="0"/>
              </a:rPr>
              <a:t>This information </a:t>
            </a:r>
            <a:r>
              <a:rPr lang="en-US" sz="3300" dirty="0">
                <a:latin typeface="Times New Roman" pitchFamily="18" charset="0"/>
                <a:cs typeface="Times New Roman" pitchFamily="18" charset="0"/>
              </a:rPr>
              <a:t>can also be used in inheritance cases, immigration cases. </a:t>
            </a:r>
            <a:endParaRPr lang="en-US" sz="3300" dirty="0" smtClean="0">
              <a:latin typeface="Times New Roman" pitchFamily="18" charset="0"/>
              <a:cs typeface="Times New Roman" pitchFamily="18" charset="0"/>
            </a:endParaRPr>
          </a:p>
          <a:p>
            <a:pPr algn="just">
              <a:buFont typeface="Wingdings" pitchFamily="2" charset="2"/>
              <a:buChar char="v"/>
            </a:pPr>
            <a:r>
              <a:rPr lang="en-US" sz="3300" dirty="0" smtClean="0">
                <a:latin typeface="Times New Roman" pitchFamily="18" charset="0"/>
                <a:cs typeface="Times New Roman" pitchFamily="18" charset="0"/>
              </a:rPr>
              <a:t>For </a:t>
            </a:r>
            <a:r>
              <a:rPr lang="en-US" sz="3300" dirty="0">
                <a:latin typeface="Times New Roman" pitchFamily="18" charset="0"/>
                <a:cs typeface="Times New Roman" pitchFamily="18" charset="0"/>
              </a:rPr>
              <a:t>Example: In </a:t>
            </a:r>
            <a:r>
              <a:rPr lang="en-US" sz="3300" dirty="0" smtClean="0">
                <a:latin typeface="Times New Roman" pitchFamily="18" charset="0"/>
                <a:cs typeface="Times New Roman" pitchFamily="18" charset="0"/>
              </a:rPr>
              <a:t>2002 </a:t>
            </a:r>
            <a:r>
              <a:rPr lang="en-US" sz="3300" dirty="0">
                <a:latin typeface="Times New Roman" pitchFamily="18" charset="0"/>
                <a:cs typeface="Times New Roman" pitchFamily="18" charset="0"/>
              </a:rPr>
              <a:t>Elizabeth Hurley used DNA profiling to prove that Steve Bing was the father of her </a:t>
            </a:r>
            <a:r>
              <a:rPr lang="en-US" sz="3300" dirty="0" smtClean="0">
                <a:latin typeface="Times New Roman" pitchFamily="18" charset="0"/>
                <a:cs typeface="Times New Roman" pitchFamily="18" charset="0"/>
              </a:rPr>
              <a:t>child Damien.</a:t>
            </a:r>
          </a:p>
          <a:p>
            <a:pPr algn="just">
              <a:buNone/>
            </a:pPr>
            <a:endParaRPr lang="en-US" sz="3300" dirty="0" smtClean="0">
              <a:latin typeface="Times New Roman" pitchFamily="18" charset="0"/>
              <a:cs typeface="Times New Roman" pitchFamily="18" charset="0"/>
            </a:endParaRPr>
          </a:p>
          <a:p>
            <a:pPr algn="just">
              <a:buNone/>
            </a:pPr>
            <a:r>
              <a:rPr lang="en-US" sz="3300" b="1" dirty="0" smtClean="0">
                <a:solidFill>
                  <a:srgbClr val="7030A0"/>
                </a:solidFill>
                <a:latin typeface="Times New Roman" pitchFamily="18" charset="0"/>
                <a:cs typeface="Times New Roman" pitchFamily="18" charset="0"/>
              </a:rPr>
              <a:t>3</a:t>
            </a:r>
            <a:r>
              <a:rPr lang="en-US" sz="3300" b="1" dirty="0">
                <a:solidFill>
                  <a:srgbClr val="7030A0"/>
                </a:solidFill>
                <a:latin typeface="Times New Roman" pitchFamily="18" charset="0"/>
                <a:cs typeface="Times New Roman" pitchFamily="18" charset="0"/>
              </a:rPr>
              <a:t>. Personal Identification: </a:t>
            </a:r>
            <a:endParaRPr lang="en-US" sz="3300" b="1" dirty="0" smtClean="0">
              <a:solidFill>
                <a:srgbClr val="7030A0"/>
              </a:solidFill>
              <a:latin typeface="Times New Roman" pitchFamily="18" charset="0"/>
              <a:cs typeface="Times New Roman" pitchFamily="18" charset="0"/>
            </a:endParaRPr>
          </a:p>
          <a:p>
            <a:pPr algn="just">
              <a:buFont typeface="Wingdings" pitchFamily="2" charset="2"/>
              <a:buChar char="ü"/>
            </a:pPr>
            <a:r>
              <a:rPr lang="en-US" sz="3300" dirty="0" smtClean="0">
                <a:latin typeface="Times New Roman" pitchFamily="18" charset="0"/>
                <a:cs typeface="Times New Roman" pitchFamily="18" charset="0"/>
              </a:rPr>
              <a:t>The </a:t>
            </a:r>
            <a:r>
              <a:rPr lang="en-US" sz="3300" dirty="0">
                <a:latin typeface="Times New Roman" pitchFamily="18" charset="0"/>
                <a:cs typeface="Times New Roman" pitchFamily="18" charset="0"/>
              </a:rPr>
              <a:t>concept of using </a:t>
            </a:r>
            <a:r>
              <a:rPr lang="en-US" sz="3300" dirty="0" smtClean="0">
                <a:latin typeface="Times New Roman" pitchFamily="18" charset="0"/>
                <a:cs typeface="Times New Roman" pitchFamily="18" charset="0"/>
              </a:rPr>
              <a:t>DNA fingerprints </a:t>
            </a:r>
            <a:r>
              <a:rPr lang="en-US" sz="3300" dirty="0">
                <a:latin typeface="Times New Roman" pitchFamily="18" charset="0"/>
                <a:cs typeface="Times New Roman" pitchFamily="18" charset="0"/>
              </a:rPr>
              <a:t>as a sort of genetic bar </a:t>
            </a:r>
            <a:r>
              <a:rPr lang="en-US" sz="3300" dirty="0" smtClean="0">
                <a:latin typeface="Times New Roman" pitchFamily="18" charset="0"/>
                <a:cs typeface="Times New Roman" pitchFamily="18" charset="0"/>
              </a:rPr>
              <a:t>code to </a:t>
            </a:r>
            <a:r>
              <a:rPr lang="en-US" sz="3300" dirty="0">
                <a:latin typeface="Times New Roman" pitchFamily="18" charset="0"/>
                <a:cs typeface="Times New Roman" pitchFamily="18" charset="0"/>
              </a:rPr>
              <a:t>pinpoint individuals has already been discussed above</a:t>
            </a:r>
            <a:r>
              <a:rPr lang="en-US" sz="3300" dirty="0" smtClean="0">
                <a:latin typeface="Times New Roman" pitchFamily="18" charset="0"/>
                <a:cs typeface="Times New Roman" pitchFamily="18" charset="0"/>
              </a:rPr>
              <a:t>.</a:t>
            </a:r>
          </a:p>
          <a:p>
            <a:pPr algn="just">
              <a:buNone/>
            </a:pPr>
            <a:r>
              <a:rPr lang="en-US" sz="3100" dirty="0">
                <a:solidFill>
                  <a:srgbClr val="00B050"/>
                </a:solidFill>
                <a:latin typeface="Times New Roman" pitchFamily="18" charset="0"/>
                <a:cs typeface="Times New Roman" pitchFamily="18" charset="0"/>
              </a:rPr>
              <a:t>4. </a:t>
            </a:r>
            <a:r>
              <a:rPr lang="en-US" sz="3100" b="1" dirty="0">
                <a:solidFill>
                  <a:srgbClr val="00B050"/>
                </a:solidFill>
                <a:latin typeface="Times New Roman" pitchFamily="18" charset="0"/>
                <a:cs typeface="Times New Roman" pitchFamily="18" charset="0"/>
              </a:rPr>
              <a:t>Diagnosis of Inherited Disorders: </a:t>
            </a:r>
            <a:endParaRPr lang="en-US" sz="3100" b="1" dirty="0" smtClean="0">
              <a:solidFill>
                <a:srgbClr val="00B050"/>
              </a:solidFill>
              <a:latin typeface="Times New Roman" pitchFamily="18" charset="0"/>
              <a:cs typeface="Times New Roman" pitchFamily="18" charset="0"/>
            </a:endParaRPr>
          </a:p>
          <a:p>
            <a:pPr algn="just">
              <a:buFont typeface="Wingdings" pitchFamily="2" charset="2"/>
              <a:buChar char="Ø"/>
            </a:pPr>
            <a:r>
              <a:rPr lang="en-US" sz="3100" dirty="0" smtClean="0">
                <a:latin typeface="Times New Roman" pitchFamily="18" charset="0"/>
                <a:cs typeface="Times New Roman" pitchFamily="18" charset="0"/>
              </a:rPr>
              <a:t>It </a:t>
            </a:r>
            <a:r>
              <a:rPr lang="en-US" sz="3100" dirty="0">
                <a:latin typeface="Times New Roman" pitchFamily="18" charset="0"/>
                <a:cs typeface="Times New Roman" pitchFamily="18" charset="0"/>
              </a:rPr>
              <a:t>is also useful </a:t>
            </a:r>
            <a:r>
              <a:rPr lang="en-US" sz="3100" dirty="0" smtClean="0">
                <a:latin typeface="Times New Roman" pitchFamily="18" charset="0"/>
                <a:cs typeface="Times New Roman" pitchFamily="18" charset="0"/>
              </a:rPr>
              <a:t>in diagnosing </a:t>
            </a:r>
            <a:r>
              <a:rPr lang="en-US" sz="3100" dirty="0">
                <a:latin typeface="Times New Roman" pitchFamily="18" charset="0"/>
                <a:cs typeface="Times New Roman" pitchFamily="18" charset="0"/>
              </a:rPr>
              <a:t>inherited disorders in </a:t>
            </a:r>
            <a:r>
              <a:rPr lang="en-US" sz="3100" dirty="0" smtClean="0">
                <a:latin typeface="Times New Roman" pitchFamily="18" charset="0"/>
                <a:cs typeface="Times New Roman" pitchFamily="18" charset="0"/>
              </a:rPr>
              <a:t>both prenatal </a:t>
            </a:r>
            <a:r>
              <a:rPr lang="en-US" sz="3100" dirty="0">
                <a:latin typeface="Times New Roman" pitchFamily="18" charset="0"/>
                <a:cs typeface="Times New Roman" pitchFamily="18" charset="0"/>
              </a:rPr>
              <a:t>and newborn babies. </a:t>
            </a:r>
            <a:endParaRPr lang="en-US" sz="3100" dirty="0" smtClean="0">
              <a:latin typeface="Times New Roman" pitchFamily="18" charset="0"/>
              <a:cs typeface="Times New Roman" pitchFamily="18" charset="0"/>
            </a:endParaRPr>
          </a:p>
          <a:p>
            <a:pPr algn="just">
              <a:buFont typeface="Wingdings" pitchFamily="2" charset="2"/>
              <a:buChar char="Ø"/>
            </a:pPr>
            <a:r>
              <a:rPr lang="en-US" sz="3100" dirty="0" smtClean="0">
                <a:latin typeface="Times New Roman" pitchFamily="18" charset="0"/>
                <a:cs typeface="Times New Roman" pitchFamily="18" charset="0"/>
              </a:rPr>
              <a:t>These </a:t>
            </a:r>
            <a:r>
              <a:rPr lang="en-US" sz="3100" dirty="0">
                <a:latin typeface="Times New Roman" pitchFamily="18" charset="0"/>
                <a:cs typeface="Times New Roman" pitchFamily="18" charset="0"/>
              </a:rPr>
              <a:t>disorders may include cystic </a:t>
            </a:r>
            <a:r>
              <a:rPr lang="en-US" sz="3100" dirty="0" smtClean="0">
                <a:latin typeface="Times New Roman" pitchFamily="18" charset="0"/>
                <a:cs typeface="Times New Roman" pitchFamily="18" charset="0"/>
              </a:rPr>
              <a:t>fibrosis, hemophilia, Huntington's </a:t>
            </a:r>
            <a:r>
              <a:rPr lang="en-US" sz="3100" dirty="0">
                <a:latin typeface="Times New Roman" pitchFamily="18" charset="0"/>
                <a:cs typeface="Times New Roman" pitchFamily="18" charset="0"/>
              </a:rPr>
              <a:t>disease, familial Alzheimer's, sickle cell anemia, </a:t>
            </a:r>
            <a:r>
              <a:rPr lang="en-US" sz="3100" dirty="0" err="1">
                <a:latin typeface="Times New Roman" pitchFamily="18" charset="0"/>
                <a:cs typeface="Times New Roman" pitchFamily="18" charset="0"/>
              </a:rPr>
              <a:t>thalassemia</a:t>
            </a:r>
            <a:r>
              <a:rPr lang="en-US" sz="3100" dirty="0">
                <a:latin typeface="Times New Roman" pitchFamily="18" charset="0"/>
                <a:cs typeface="Times New Roman" pitchFamily="18" charset="0"/>
              </a:rPr>
              <a:t>, and many others</a:t>
            </a:r>
            <a:r>
              <a:rPr lang="en-US" sz="3100" dirty="0" smtClean="0">
                <a:latin typeface="Times New Roman" pitchFamily="18" charset="0"/>
                <a:cs typeface="Times New Roman" pitchFamily="18" charset="0"/>
              </a:rPr>
              <a:t>.</a:t>
            </a:r>
            <a:endParaRPr lang="en-US" sz="31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152400" y="228600"/>
            <a:ext cx="8991600" cy="6019800"/>
          </a:xfrm>
          <a:prstGeom prst="rect">
            <a:avLst/>
          </a:prstGeom>
          <a:noFill/>
          <a:ln w="9525">
            <a:noFill/>
            <a:miter lim="800000"/>
            <a:headEnd/>
            <a:tailEnd/>
          </a:ln>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6629400" cy="868362"/>
          </a:xfrm>
        </p:spPr>
        <p:txBody>
          <a:bodyPr>
            <a:noAutofit/>
          </a:bodyPr>
          <a:lstStyle/>
          <a:p>
            <a:r>
              <a:rPr lang="en-US" sz="2400" b="1" dirty="0" smtClean="0">
                <a:solidFill>
                  <a:srgbClr val="0070C0"/>
                </a:solidFill>
              </a:rPr>
              <a:t>5. Development of Cures for Inherited Disorders</a:t>
            </a:r>
            <a:endParaRPr lang="en-US" sz="2400" b="1" dirty="0">
              <a:solidFill>
                <a:srgbClr val="0070C0"/>
              </a:solidFill>
            </a:endParaRPr>
          </a:p>
        </p:txBody>
      </p:sp>
      <p:sp>
        <p:nvSpPr>
          <p:cNvPr id="3" name="Content Placeholder 2"/>
          <p:cNvSpPr>
            <a:spLocks noGrp="1"/>
          </p:cNvSpPr>
          <p:nvPr>
            <p:ph idx="1"/>
          </p:nvPr>
        </p:nvSpPr>
        <p:spPr>
          <a:xfrm>
            <a:off x="304800" y="990600"/>
            <a:ext cx="8458200" cy="5334000"/>
          </a:xfrm>
        </p:spPr>
        <p:txBody>
          <a:bodyPr>
            <a:normAutofit fontScale="70000" lnSpcReduction="20000"/>
          </a:bodyPr>
          <a:lstStyle/>
          <a:p>
            <a:pPr algn="just">
              <a:buFont typeface="Wingdings" pitchFamily="2" charset="2"/>
              <a:buChar char="q"/>
            </a:pPr>
            <a:r>
              <a:rPr lang="en-US" dirty="0" smtClean="0">
                <a:latin typeface="Times New Roman" pitchFamily="18" charset="0"/>
                <a:cs typeface="Times New Roman" pitchFamily="18" charset="0"/>
              </a:rPr>
              <a:t>By </a:t>
            </a:r>
            <a:r>
              <a:rPr lang="en-US" dirty="0">
                <a:latin typeface="Times New Roman" pitchFamily="18" charset="0"/>
                <a:cs typeface="Times New Roman" pitchFamily="18" charset="0"/>
              </a:rPr>
              <a:t>studying the DNA fingerprints </a:t>
            </a:r>
            <a:r>
              <a:rPr lang="en-US" dirty="0" smtClean="0">
                <a:latin typeface="Times New Roman" pitchFamily="18" charset="0"/>
                <a:cs typeface="Times New Roman" pitchFamily="18" charset="0"/>
              </a:rPr>
              <a:t>of relatives </a:t>
            </a:r>
            <a:r>
              <a:rPr lang="en-US" dirty="0">
                <a:latin typeface="Times New Roman" pitchFamily="18" charset="0"/>
                <a:cs typeface="Times New Roman" pitchFamily="18" charset="0"/>
              </a:rPr>
              <a:t>who have a history of some particular disorder, DNA prototypes associated with </a:t>
            </a:r>
            <a:r>
              <a:rPr lang="en-US" dirty="0" smtClean="0">
                <a:latin typeface="Times New Roman" pitchFamily="18" charset="0"/>
                <a:cs typeface="Times New Roman" pitchFamily="18" charset="0"/>
              </a:rPr>
              <a:t>the disease </a:t>
            </a:r>
            <a:r>
              <a:rPr lang="en-US" dirty="0">
                <a:latin typeface="Times New Roman" pitchFamily="18" charset="0"/>
                <a:cs typeface="Times New Roman" pitchFamily="18" charset="0"/>
              </a:rPr>
              <a:t>can be ascertained. The Hong Kong Baptist University was able to use </a:t>
            </a:r>
            <a:r>
              <a:rPr lang="en-US" dirty="0" smtClean="0">
                <a:latin typeface="Times New Roman" pitchFamily="18" charset="0"/>
                <a:cs typeface="Times New Roman" pitchFamily="18" charset="0"/>
              </a:rPr>
              <a:t>DNA fingerprinting </a:t>
            </a:r>
            <a:r>
              <a:rPr lang="en-US" dirty="0">
                <a:latin typeface="Times New Roman" pitchFamily="18" charset="0"/>
                <a:cs typeface="Times New Roman" pitchFamily="18" charset="0"/>
              </a:rPr>
              <a:t>to identify the Chinese medicine—</a:t>
            </a:r>
            <a:r>
              <a:rPr lang="en-US" dirty="0" err="1">
                <a:latin typeface="Times New Roman" pitchFamily="18" charset="0"/>
                <a:cs typeface="Times New Roman" pitchFamily="18" charset="0"/>
              </a:rPr>
              <a:t>Lingzhi</a:t>
            </a:r>
            <a:r>
              <a:rPr lang="en-US" dirty="0">
                <a:latin typeface="Times New Roman" pitchFamily="18" charset="0"/>
                <a:cs typeface="Times New Roman" pitchFamily="18" charset="0"/>
              </a:rPr>
              <a:t> in </a:t>
            </a:r>
            <a:r>
              <a:rPr lang="en-US" dirty="0" smtClean="0">
                <a:latin typeface="Times New Roman" pitchFamily="18" charset="0"/>
                <a:cs typeface="Times New Roman" pitchFamily="18" charset="0"/>
              </a:rPr>
              <a:t>2000.</a:t>
            </a:r>
          </a:p>
          <a:p>
            <a:pPr algn="just">
              <a:buNone/>
            </a:pPr>
            <a:r>
              <a:rPr lang="en-US" b="1" dirty="0" smtClean="0">
                <a:solidFill>
                  <a:srgbClr val="7030A0"/>
                </a:solidFill>
                <a:latin typeface="Times New Roman" pitchFamily="18" charset="0"/>
                <a:cs typeface="Times New Roman" pitchFamily="18" charset="0"/>
              </a:rPr>
              <a:t>6</a:t>
            </a:r>
            <a:r>
              <a:rPr lang="en-US" b="1" dirty="0">
                <a:solidFill>
                  <a:srgbClr val="7030A0"/>
                </a:solidFill>
                <a:latin typeface="Times New Roman" pitchFamily="18" charset="0"/>
                <a:cs typeface="Times New Roman" pitchFamily="18" charset="0"/>
              </a:rPr>
              <a:t>. Detection of AIDS: </a:t>
            </a:r>
            <a:r>
              <a:rPr lang="en-US" dirty="0">
                <a:latin typeface="Times New Roman" pitchFamily="18" charset="0"/>
                <a:cs typeface="Times New Roman" pitchFamily="18" charset="0"/>
              </a:rPr>
              <a:t>By comparing the band of HIV "RNA" (converted to DNA using RTPCR) with the bands form by the man’s blood, person suffering with AIDS can be </a:t>
            </a:r>
            <a:r>
              <a:rPr lang="en-US" dirty="0" smtClean="0">
                <a:latin typeface="Times New Roman" pitchFamily="18" charset="0"/>
                <a:cs typeface="Times New Roman" pitchFamily="18" charset="0"/>
              </a:rPr>
              <a:t>identified. </a:t>
            </a:r>
          </a:p>
          <a:p>
            <a:pPr algn="just">
              <a:buNone/>
            </a:pPr>
            <a:r>
              <a:rPr lang="en-US" b="1" dirty="0" smtClean="0">
                <a:solidFill>
                  <a:srgbClr val="002060"/>
                </a:solidFill>
                <a:latin typeface="Times New Roman" pitchFamily="18" charset="0"/>
                <a:cs typeface="Times New Roman" pitchFamily="18" charset="0"/>
              </a:rPr>
              <a:t>7</a:t>
            </a:r>
            <a:r>
              <a:rPr lang="en-US" b="1" dirty="0">
                <a:solidFill>
                  <a:srgbClr val="002060"/>
                </a:solidFill>
                <a:latin typeface="Times New Roman" pitchFamily="18" charset="0"/>
                <a:cs typeface="Times New Roman" pitchFamily="18" charset="0"/>
              </a:rPr>
              <a:t>. Breeding Program: </a:t>
            </a:r>
            <a:r>
              <a:rPr lang="en-US" dirty="0">
                <a:latin typeface="Times New Roman" pitchFamily="18" charset="0"/>
                <a:cs typeface="Times New Roman" pitchFamily="18" charset="0"/>
              </a:rPr>
              <a:t>Breeders conventionally use the phenotype to evaluate the genotype of </a:t>
            </a:r>
            <a:r>
              <a:rPr lang="en-US" dirty="0" smtClean="0">
                <a:latin typeface="Times New Roman" pitchFamily="18" charset="0"/>
                <a:cs typeface="Times New Roman" pitchFamily="18" charset="0"/>
              </a:rPr>
              <a:t>a plant </a:t>
            </a:r>
            <a:r>
              <a:rPr lang="en-US" dirty="0">
                <a:latin typeface="Times New Roman" pitchFamily="18" charset="0"/>
                <a:cs typeface="Times New Roman" pitchFamily="18" charset="0"/>
              </a:rPr>
              <a:t>or an animal. </a:t>
            </a:r>
            <a:r>
              <a:rPr lang="en-US" dirty="0" smtClean="0">
                <a:latin typeface="Times New Roman" pitchFamily="18" charset="0"/>
                <a:cs typeface="Times New Roman" pitchFamily="18" charset="0"/>
              </a:rPr>
              <a:t>For </a:t>
            </a:r>
            <a:r>
              <a:rPr lang="en-US" dirty="0">
                <a:latin typeface="Times New Roman" pitchFamily="18" charset="0"/>
                <a:cs typeface="Times New Roman" pitchFamily="18" charset="0"/>
              </a:rPr>
              <a:t>example, homozygous dominant genotype AABB is always desirable. As</a:t>
            </a:r>
            <a:br>
              <a:rPr lang="en-US" dirty="0">
                <a:latin typeface="Times New Roman" pitchFamily="18" charset="0"/>
                <a:cs typeface="Times New Roman" pitchFamily="18" charset="0"/>
              </a:rPr>
            </a:br>
            <a:r>
              <a:rPr lang="en-US" dirty="0">
                <a:latin typeface="Times New Roman" pitchFamily="18" charset="0"/>
                <a:cs typeface="Times New Roman" pitchFamily="18" charset="0"/>
              </a:rPr>
              <a:t>it is difficult to make out homozygous or heterozygous dominance from appearance, the </a:t>
            </a:r>
            <a:r>
              <a:rPr lang="en-US" dirty="0" smtClean="0">
                <a:latin typeface="Times New Roman" pitchFamily="18" charset="0"/>
                <a:cs typeface="Times New Roman" pitchFamily="18" charset="0"/>
              </a:rPr>
              <a:t>DNA fingerprinting </a:t>
            </a:r>
            <a:r>
              <a:rPr lang="en-US" dirty="0">
                <a:latin typeface="Times New Roman" pitchFamily="18" charset="0"/>
                <a:cs typeface="Times New Roman" pitchFamily="18" charset="0"/>
              </a:rPr>
              <a:t>allows a fastidious and precise determination of genotype. Offspring from </a:t>
            </a:r>
            <a:r>
              <a:rPr lang="en-US" dirty="0" smtClean="0">
                <a:latin typeface="Times New Roman" pitchFamily="18" charset="0"/>
                <a:cs typeface="Times New Roman" pitchFamily="18" charset="0"/>
              </a:rPr>
              <a:t>the discerning </a:t>
            </a:r>
            <a:r>
              <a:rPr lang="en-US" dirty="0">
                <a:latin typeface="Times New Roman" pitchFamily="18" charset="0"/>
                <a:cs typeface="Times New Roman" pitchFamily="18" charset="0"/>
              </a:rPr>
              <a:t>mating of superior animals are expected to inherit desirable characters like </a:t>
            </a:r>
            <a:r>
              <a:rPr lang="en-US" dirty="0" smtClean="0">
                <a:latin typeface="Times New Roman" pitchFamily="18" charset="0"/>
                <a:cs typeface="Times New Roman" pitchFamily="18" charset="0"/>
              </a:rPr>
              <a:t>strong cardiopulmonary </a:t>
            </a:r>
            <a:r>
              <a:rPr lang="en-US" dirty="0">
                <a:latin typeface="Times New Roman" pitchFamily="18" charset="0"/>
                <a:cs typeface="Times New Roman" pitchFamily="18" charset="0"/>
              </a:rPr>
              <a:t>capacity and speed. It is basically useful in breeding race horses and </a:t>
            </a:r>
            <a:r>
              <a:rPr lang="en-US" dirty="0" smtClean="0">
                <a:latin typeface="Times New Roman" pitchFamily="18" charset="0"/>
                <a:cs typeface="Times New Roman" pitchFamily="18" charset="0"/>
              </a:rPr>
              <a:t>hunting dogs.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274638"/>
            <a:ext cx="4114800" cy="563562"/>
          </a:xfrm>
        </p:spPr>
        <p:txBody>
          <a:bodyPr>
            <a:normAutofit fontScale="90000"/>
          </a:bodyPr>
          <a:lstStyle/>
          <a:p>
            <a:r>
              <a:rPr lang="en-US" dirty="0" smtClean="0">
                <a:latin typeface="Arial Narrow" pitchFamily="34" charset="0"/>
              </a:rPr>
              <a:t>Summary</a:t>
            </a:r>
            <a:r>
              <a:rPr lang="en-US" dirty="0" smtClean="0"/>
              <a:t> </a:t>
            </a:r>
            <a:endParaRPr lang="en-US" dirty="0"/>
          </a:p>
        </p:txBody>
      </p:sp>
      <p:sp>
        <p:nvSpPr>
          <p:cNvPr id="3" name="Content Placeholder 2"/>
          <p:cNvSpPr>
            <a:spLocks noGrp="1"/>
          </p:cNvSpPr>
          <p:nvPr>
            <p:ph idx="1"/>
          </p:nvPr>
        </p:nvSpPr>
        <p:spPr>
          <a:xfrm>
            <a:off x="457200" y="1219200"/>
            <a:ext cx="8382000" cy="4906963"/>
          </a:xfrm>
        </p:spPr>
        <p:txBody>
          <a:bodyPr>
            <a:normAutofit fontScale="85000" lnSpcReduction="20000"/>
          </a:bodyPr>
          <a:lstStyle/>
          <a:p>
            <a:pPr marL="273050" indent="-273050" algn="just">
              <a:buClr>
                <a:srgbClr val="0BD0D9"/>
              </a:buClr>
              <a:buSzPct val="95000"/>
              <a:buFont typeface="Wingdings" pitchFamily="2" charset="2"/>
              <a:buChar char="v"/>
              <a:defRPr/>
            </a:pPr>
            <a:r>
              <a:rPr lang="en-US" dirty="0" smtClean="0">
                <a:latin typeface="Arial Narrow" pitchFamily="34" charset="0"/>
              </a:rPr>
              <a:t>DNA fingerprinting used to characterize biological samples and analyses </a:t>
            </a:r>
            <a:r>
              <a:rPr lang="en-US" b="1" dirty="0" smtClean="0">
                <a:latin typeface="Arial Narrow" pitchFamily="34" charset="0"/>
              </a:rPr>
              <a:t>genotypic </a:t>
            </a:r>
            <a:r>
              <a:rPr lang="en-US" dirty="0" smtClean="0">
                <a:latin typeface="Arial Narrow" pitchFamily="34" charset="0"/>
              </a:rPr>
              <a:t>traits </a:t>
            </a:r>
            <a:endParaRPr lang="en-US" dirty="0" smtClean="0">
              <a:latin typeface="Arial Narrow" pitchFamily="34" charset="0"/>
              <a:ea typeface="ＭＳ Ｐゴシック" pitchFamily="8" charset="-128"/>
            </a:endParaRPr>
          </a:p>
          <a:p>
            <a:pPr marL="273050" indent="-273050" algn="just">
              <a:buClr>
                <a:srgbClr val="0BD0D9"/>
              </a:buClr>
              <a:buSzPct val="95000"/>
              <a:buFont typeface="Wingdings" pitchFamily="2" charset="2"/>
              <a:buChar char="v"/>
              <a:defRPr/>
            </a:pPr>
            <a:r>
              <a:rPr lang="en-US" dirty="0" smtClean="0">
                <a:latin typeface="Arial Narrow" pitchFamily="34" charset="0"/>
                <a:ea typeface="ＭＳ Ｐゴシック" pitchFamily="8" charset="-128"/>
              </a:rPr>
              <a:t>You're 99.9% identical.</a:t>
            </a:r>
          </a:p>
          <a:p>
            <a:pPr marL="273050" indent="-273050" algn="just">
              <a:buClr>
                <a:srgbClr val="0BD0D9"/>
              </a:buClr>
              <a:buSzPct val="95000"/>
              <a:buFont typeface="Wingdings" pitchFamily="2" charset="2"/>
              <a:buChar char="v"/>
              <a:defRPr/>
            </a:pPr>
            <a:r>
              <a:rPr lang="en-US" dirty="0" smtClean="0">
                <a:latin typeface="Arial Narrow" pitchFamily="34" charset="0"/>
                <a:ea typeface="ＭＳ Ｐゴシック" pitchFamily="8" charset="-128"/>
              </a:rPr>
              <a:t>But of course, you are unique--in a genome of three billion letters (human genome project), even a 0.1 % difference translates into three million differences.</a:t>
            </a:r>
          </a:p>
          <a:p>
            <a:pPr marL="273050" indent="-273050" algn="just">
              <a:buClr>
                <a:srgbClr val="0BD0D9"/>
              </a:buClr>
              <a:buSzPct val="95000"/>
              <a:buFont typeface="Wingdings" pitchFamily="2" charset="2"/>
              <a:buChar char="v"/>
              <a:defRPr/>
            </a:pPr>
            <a:r>
              <a:rPr lang="en-US" dirty="0" smtClean="0">
                <a:latin typeface="Arial Narrow" pitchFamily="34" charset="0"/>
                <a:ea typeface="ＭＳ Ｐゴシック" pitchFamily="8" charset="-128"/>
              </a:rPr>
              <a:t>These differences (or polymorphisms) reside in several places in the genome, often in microsatellites.</a:t>
            </a:r>
          </a:p>
          <a:p>
            <a:pPr marL="273050" indent="-273050" algn="just">
              <a:buClr>
                <a:srgbClr val="0BD0D9"/>
              </a:buClr>
              <a:buSzPct val="95000"/>
              <a:buFont typeface="Wingdings" pitchFamily="2" charset="2"/>
              <a:buChar char="Ø"/>
              <a:defRPr/>
            </a:pPr>
            <a:r>
              <a:rPr lang="en-US" b="1" dirty="0" smtClean="0">
                <a:latin typeface="Arial Narrow" pitchFamily="34" charset="0"/>
              </a:rPr>
              <a:t>Microsatellites:</a:t>
            </a:r>
            <a:r>
              <a:rPr lang="en-US" dirty="0" smtClean="0">
                <a:latin typeface="Arial Narrow" pitchFamily="34" charset="0"/>
              </a:rPr>
              <a:t> are a tract of repetitive </a:t>
            </a:r>
            <a:r>
              <a:rPr lang="en-US" b="1" dirty="0" smtClean="0">
                <a:latin typeface="Arial Narrow" pitchFamily="34" charset="0"/>
              </a:rPr>
              <a:t>DNA </a:t>
            </a:r>
            <a:r>
              <a:rPr lang="en-US" dirty="0" smtClean="0">
                <a:latin typeface="Arial Narrow" pitchFamily="34" charset="0"/>
              </a:rPr>
              <a:t>in which certain DNA motifs are repeated, typically 5-50 times.</a:t>
            </a:r>
            <a:endParaRPr lang="en-US" dirty="0" smtClean="0">
              <a:latin typeface="Arial Narrow" pitchFamily="34" charset="0"/>
              <a:ea typeface="ＭＳ Ｐゴシック" pitchFamily="8" charset="-128"/>
            </a:endParaRPr>
          </a:p>
          <a:p>
            <a:pPr marL="273050" indent="-273050" algn="just">
              <a:buClr>
                <a:srgbClr val="0BD0D9"/>
              </a:buClr>
              <a:buSzPct val="95000"/>
              <a:buFont typeface="Wingdings" pitchFamily="2" charset="2"/>
              <a:buChar char="v"/>
              <a:defRPr/>
            </a:pPr>
            <a:r>
              <a:rPr lang="en-US" dirty="0" smtClean="0">
                <a:latin typeface="Arial Narrow" pitchFamily="34" charset="0"/>
                <a:ea typeface="ＭＳ Ｐゴシック" pitchFamily="8" charset="-128"/>
              </a:rPr>
              <a:t>Examples of such polymorphisms include VNTRs, STRs, RFLPs and SNPs.</a:t>
            </a:r>
          </a:p>
          <a:p>
            <a:pPr marL="273050" indent="-273050" algn="just">
              <a:buClr>
                <a:srgbClr val="0BD0D9"/>
              </a:buClr>
              <a:buSzPct val="95000"/>
              <a:buFont typeface="Wingdings" pitchFamily="2" charset="2"/>
              <a:buChar char="v"/>
              <a:defRPr/>
            </a:pPr>
            <a:r>
              <a:rPr lang="en-US" dirty="0" smtClean="0">
                <a:latin typeface="Arial Narrow" pitchFamily="34" charset="0"/>
                <a:ea typeface="ＭＳ Ｐゴシック" pitchFamily="8" charset="-128"/>
              </a:rPr>
              <a:t>Focuses on the region of human DNA that is unique.</a:t>
            </a:r>
            <a:endParaRPr lang="en-US" dirty="0">
              <a:latin typeface="Arial Narrow"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477000" cy="1143000"/>
          </a:xfrm>
        </p:spPr>
        <p:txBody>
          <a:bodyPr>
            <a:normAutofit/>
          </a:bodyPr>
          <a:lstStyle/>
          <a:p>
            <a:r>
              <a:rPr lang="en-US" sz="2800" b="1" dirty="0" smtClean="0">
                <a:latin typeface="Comic Sans MS" pitchFamily="66" charset="0"/>
                <a:ea typeface="MS PGothic" pitchFamily="34" charset="-128"/>
              </a:rPr>
              <a:t>Uses of DNA fingerprinting</a:t>
            </a:r>
            <a:endParaRPr lang="en-US" sz="2800" dirty="0"/>
          </a:p>
        </p:txBody>
      </p:sp>
      <p:sp>
        <p:nvSpPr>
          <p:cNvPr id="3" name="Content Placeholder 2"/>
          <p:cNvSpPr>
            <a:spLocks noGrp="1"/>
          </p:cNvSpPr>
          <p:nvPr>
            <p:ph idx="1"/>
          </p:nvPr>
        </p:nvSpPr>
        <p:spPr>
          <a:xfrm>
            <a:off x="457200" y="1600200"/>
            <a:ext cx="8382000" cy="4525963"/>
          </a:xfrm>
        </p:spPr>
        <p:txBody>
          <a:bodyPr>
            <a:normAutofit fontScale="77500" lnSpcReduction="20000"/>
          </a:bodyPr>
          <a:lstStyle/>
          <a:p>
            <a:pPr marL="273050" indent="-273050" algn="just">
              <a:buClr>
                <a:srgbClr val="0BD0D9"/>
              </a:buClr>
              <a:buSzPct val="95000"/>
              <a:buFont typeface="Wingdings" pitchFamily="2" charset="2"/>
              <a:buChar char="q"/>
              <a:defRPr/>
            </a:pPr>
            <a:r>
              <a:rPr lang="en-US" dirty="0" smtClean="0">
                <a:latin typeface="Arial Narrow" pitchFamily="34" charset="0"/>
                <a:ea typeface="ＭＳ Ｐゴシック" pitchFamily="8" charset="-128"/>
              </a:rPr>
              <a:t>Paternity testing</a:t>
            </a:r>
          </a:p>
          <a:p>
            <a:pPr marL="273050" indent="-273050" algn="just">
              <a:buClr>
                <a:srgbClr val="0BD0D9"/>
              </a:buClr>
              <a:buSzPct val="95000"/>
              <a:defRPr/>
            </a:pPr>
            <a:endParaRPr lang="en-US" dirty="0" smtClean="0">
              <a:latin typeface="Arial Narrow" pitchFamily="34" charset="0"/>
              <a:ea typeface="ＭＳ Ｐゴシック" pitchFamily="8" charset="-128"/>
            </a:endParaRPr>
          </a:p>
          <a:p>
            <a:pPr marL="273050" indent="-273050" algn="just">
              <a:buClr>
                <a:srgbClr val="0BD0D9"/>
              </a:buClr>
              <a:buSzPct val="95000"/>
              <a:buFont typeface="Wingdings" pitchFamily="2" charset="2"/>
              <a:buChar char="q"/>
              <a:defRPr/>
            </a:pPr>
            <a:r>
              <a:rPr lang="en-US" dirty="0" smtClean="0">
                <a:latin typeface="Arial Narrow" pitchFamily="34" charset="0"/>
                <a:ea typeface="ＭＳ Ｐゴシック" pitchFamily="8" charset="-128"/>
              </a:rPr>
              <a:t> Identification of criminals (e.g. murderers, rapists, letter bombers)</a:t>
            </a:r>
            <a:r>
              <a:rPr lang="en-US" dirty="0" smtClean="0">
                <a:latin typeface="Arial Narrow" pitchFamily="34" charset="0"/>
              </a:rPr>
              <a:t>   In legal proceedings to identify suspects and clear others.</a:t>
            </a:r>
            <a:endParaRPr lang="en-US" dirty="0" smtClean="0">
              <a:latin typeface="Arial Narrow" pitchFamily="34" charset="0"/>
              <a:ea typeface="ＭＳ Ｐゴシック" pitchFamily="8" charset="-128"/>
            </a:endParaRPr>
          </a:p>
          <a:p>
            <a:pPr marL="273050" indent="-273050" algn="just">
              <a:buClr>
                <a:srgbClr val="0BD0D9"/>
              </a:buClr>
              <a:buSzPct val="95000"/>
              <a:defRPr/>
            </a:pPr>
            <a:endParaRPr lang="en-US" dirty="0" smtClean="0">
              <a:latin typeface="Arial Narrow" pitchFamily="34" charset="0"/>
              <a:ea typeface="ＭＳ Ｐゴシック" pitchFamily="8" charset="-128"/>
            </a:endParaRPr>
          </a:p>
          <a:p>
            <a:pPr marL="273050" indent="-273050" algn="just">
              <a:buClr>
                <a:srgbClr val="0BD0D9"/>
              </a:buClr>
              <a:buSzPct val="95000"/>
              <a:buFont typeface="Wingdings" pitchFamily="2" charset="2"/>
              <a:buChar char="q"/>
              <a:defRPr/>
            </a:pPr>
            <a:r>
              <a:rPr lang="en-US" dirty="0" smtClean="0">
                <a:latin typeface="Arial Narrow" pitchFamily="34" charset="0"/>
                <a:ea typeface="ＭＳ Ｐゴシック" pitchFamily="8" charset="-128"/>
              </a:rPr>
              <a:t> Immigration disputes (family relationships)</a:t>
            </a:r>
          </a:p>
          <a:p>
            <a:pPr marL="273050" indent="-273050" algn="just">
              <a:buClr>
                <a:srgbClr val="0BD0D9"/>
              </a:buClr>
              <a:buSzPct val="95000"/>
              <a:defRPr/>
            </a:pPr>
            <a:endParaRPr lang="en-US" dirty="0" smtClean="0">
              <a:latin typeface="Arial Narrow" pitchFamily="34" charset="0"/>
              <a:ea typeface="ＭＳ Ｐゴシック" pitchFamily="8" charset="-128"/>
            </a:endParaRPr>
          </a:p>
          <a:p>
            <a:pPr marL="273050" indent="-273050" algn="just">
              <a:buClr>
                <a:srgbClr val="0BD0D9"/>
              </a:buClr>
              <a:buSzPct val="95000"/>
              <a:buFont typeface="Wingdings" pitchFamily="2" charset="2"/>
              <a:buChar char="q"/>
              <a:defRPr/>
            </a:pPr>
            <a:r>
              <a:rPr lang="en-US" dirty="0" smtClean="0">
                <a:latin typeface="Arial Narrow" pitchFamily="34" charset="0"/>
                <a:ea typeface="ＭＳ Ｐゴシック" pitchFamily="8" charset="-128"/>
              </a:rPr>
              <a:t> Identification of deceased individuals with mutilated or decomposed bodies (e.g., the military, 9/11 victims)</a:t>
            </a:r>
          </a:p>
          <a:p>
            <a:pPr marL="273050" indent="-273050" algn="just">
              <a:buClr>
                <a:srgbClr val="0BD0D9"/>
              </a:buClr>
              <a:buSzPct val="95000"/>
              <a:defRPr/>
            </a:pPr>
            <a:endParaRPr lang="en-US" dirty="0" smtClean="0">
              <a:latin typeface="Arial Narrow" pitchFamily="34" charset="0"/>
              <a:ea typeface="ＭＳ Ｐゴシック" pitchFamily="8" charset="-128"/>
            </a:endParaRPr>
          </a:p>
          <a:p>
            <a:pPr marL="273050" indent="-273050" algn="just">
              <a:buClr>
                <a:srgbClr val="0BD0D9"/>
              </a:buClr>
              <a:buSzPct val="95000"/>
              <a:buFont typeface="Wingdings" pitchFamily="2" charset="2"/>
              <a:buChar char="q"/>
              <a:defRPr/>
            </a:pPr>
            <a:r>
              <a:rPr lang="en-US" dirty="0" smtClean="0">
                <a:latin typeface="Arial Narrow" pitchFamily="34" charset="0"/>
                <a:ea typeface="ＭＳ Ｐゴシック" pitchFamily="8" charset="-128"/>
              </a:rPr>
              <a:t> Identifying the sperm donor.</a:t>
            </a:r>
            <a:endParaRPr lang="en-US" dirty="0">
              <a:latin typeface="Arial Narrow"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ea typeface="MS PGothic" pitchFamily="34" charset="-128"/>
              </a:rPr>
              <a:t>The working principle of DNA fingerprinting </a:t>
            </a:r>
            <a:endParaRPr lang="en-US" sz="3200" dirty="0"/>
          </a:p>
        </p:txBody>
      </p:sp>
      <p:sp>
        <p:nvSpPr>
          <p:cNvPr id="3" name="Content Placeholder 2"/>
          <p:cNvSpPr>
            <a:spLocks noGrp="1"/>
          </p:cNvSpPr>
          <p:nvPr>
            <p:ph idx="1"/>
          </p:nvPr>
        </p:nvSpPr>
        <p:spPr>
          <a:xfrm>
            <a:off x="457200" y="1600200"/>
            <a:ext cx="8382000" cy="4525963"/>
          </a:xfrm>
        </p:spPr>
        <p:txBody>
          <a:bodyPr>
            <a:normAutofit fontScale="85000" lnSpcReduction="10000"/>
          </a:bodyPr>
          <a:lstStyle/>
          <a:p>
            <a:pPr marL="273050" indent="-273050" algn="just">
              <a:buClr>
                <a:srgbClr val="0BD0D9"/>
              </a:buClr>
              <a:buSzPct val="95000"/>
              <a:buFont typeface="Wingdings" pitchFamily="2" charset="2"/>
              <a:buChar char="q"/>
            </a:pPr>
            <a:r>
              <a:rPr lang="en-US" dirty="0" smtClean="0">
                <a:latin typeface="Arial Narrow" pitchFamily="34" charset="0"/>
                <a:ea typeface="MS PGothic" pitchFamily="34" charset="-128"/>
              </a:rPr>
              <a:t>DNA obtained from hair, semen, blood, sweat, saliva, bone or any other tissue (often found at a crime scene)</a:t>
            </a:r>
          </a:p>
          <a:p>
            <a:pPr marL="273050" indent="-273050" algn="just">
              <a:buClr>
                <a:srgbClr val="0BD0D9"/>
              </a:buClr>
              <a:buSzPct val="95000"/>
            </a:pPr>
            <a:endParaRPr lang="en-US" dirty="0" smtClean="0">
              <a:latin typeface="Arial Narrow" pitchFamily="34" charset="0"/>
              <a:ea typeface="MS PGothic" pitchFamily="34" charset="-128"/>
            </a:endParaRPr>
          </a:p>
          <a:p>
            <a:pPr marL="273050" indent="-273050" algn="just">
              <a:buClr>
                <a:srgbClr val="0BD0D9"/>
              </a:buClr>
              <a:buSzPct val="95000"/>
              <a:buFont typeface="Wingdings" pitchFamily="2" charset="2"/>
              <a:buChar char="q"/>
            </a:pPr>
            <a:r>
              <a:rPr lang="en-US" dirty="0" smtClean="0">
                <a:latin typeface="Arial Narrow" pitchFamily="34" charset="0"/>
                <a:ea typeface="MS PGothic" pitchFamily="34" charset="-128"/>
              </a:rPr>
              <a:t> Can be done by southern blotting with an appropriate probe or by a PCR method using appropriate primers</a:t>
            </a:r>
          </a:p>
          <a:p>
            <a:pPr marL="273050" indent="-273050" algn="just">
              <a:buClr>
                <a:srgbClr val="0BD0D9"/>
              </a:buClr>
              <a:buSzPct val="95000"/>
            </a:pPr>
            <a:endParaRPr lang="en-US" dirty="0" smtClean="0">
              <a:latin typeface="Arial Narrow" pitchFamily="34" charset="0"/>
              <a:ea typeface="MS PGothic" pitchFamily="34" charset="-128"/>
            </a:endParaRPr>
          </a:p>
          <a:p>
            <a:pPr marL="273050" indent="-273050" algn="just">
              <a:buClr>
                <a:srgbClr val="0BD0D9"/>
              </a:buClr>
              <a:buSzPct val="95000"/>
              <a:buFont typeface="Wingdings" pitchFamily="2" charset="2"/>
              <a:buChar char="q"/>
            </a:pPr>
            <a:r>
              <a:rPr lang="en-US" dirty="0" smtClean="0">
                <a:latin typeface="Arial Narrow" pitchFamily="34" charset="0"/>
                <a:ea typeface="MS PGothic" pitchFamily="34" charset="-128"/>
              </a:rPr>
              <a:t> Can use single probes/primers or multiple probes/primers</a:t>
            </a:r>
          </a:p>
          <a:p>
            <a:pPr marL="273050" indent="-273050" algn="just">
              <a:buClr>
                <a:srgbClr val="0BD0D9"/>
              </a:buClr>
              <a:buSzPct val="95000"/>
            </a:pPr>
            <a:endParaRPr lang="en-US" dirty="0" smtClean="0">
              <a:latin typeface="Arial Narrow" pitchFamily="34" charset="0"/>
              <a:ea typeface="MS PGothic" pitchFamily="34" charset="-128"/>
            </a:endParaRPr>
          </a:p>
          <a:p>
            <a:pPr marL="273050" indent="-273050" algn="just">
              <a:buClr>
                <a:srgbClr val="0BD0D9"/>
              </a:buClr>
              <a:buSzPct val="95000"/>
              <a:buFont typeface="Wingdings" pitchFamily="2" charset="2"/>
              <a:buChar char="q"/>
            </a:pPr>
            <a:r>
              <a:rPr lang="en-US" dirty="0" smtClean="0">
                <a:latin typeface="Arial Narrow" pitchFamily="34" charset="0"/>
                <a:ea typeface="MS PGothic" pitchFamily="34" charset="-128"/>
              </a:rPr>
              <a:t> DNA can be resolved on a gel or by a capillary electrophoresis system</a:t>
            </a:r>
            <a:endParaRPr lang="en-US" dirty="0">
              <a:latin typeface="Arial Narrow"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002060"/>
                </a:solidFill>
                <a:ea typeface="MS PGothic" pitchFamily="34" charset="-128"/>
              </a:rPr>
              <a:t>Sequences examined in DNA fingerprinting </a:t>
            </a:r>
            <a:endParaRPr lang="en-US" sz="3200" dirty="0"/>
          </a:p>
        </p:txBody>
      </p:sp>
      <p:sp>
        <p:nvSpPr>
          <p:cNvPr id="3" name="Content Placeholder 2"/>
          <p:cNvSpPr>
            <a:spLocks noGrp="1"/>
          </p:cNvSpPr>
          <p:nvPr>
            <p:ph idx="1"/>
          </p:nvPr>
        </p:nvSpPr>
        <p:spPr/>
        <p:txBody>
          <a:bodyPr>
            <a:normAutofit/>
          </a:bodyPr>
          <a:lstStyle/>
          <a:p>
            <a:pPr marL="273050" indent="-273050">
              <a:lnSpc>
                <a:spcPct val="90000"/>
              </a:lnSpc>
              <a:buClr>
                <a:srgbClr val="0BD0D9"/>
              </a:buClr>
              <a:buSzPct val="95000"/>
              <a:buFont typeface="Wingdings" pitchFamily="2" charset="2"/>
              <a:buChar char="v"/>
            </a:pPr>
            <a:r>
              <a:rPr lang="en-US" sz="2600" b="1" dirty="0" smtClean="0">
                <a:latin typeface="Arial Narrow" pitchFamily="34" charset="0"/>
                <a:ea typeface="MS PGothic" pitchFamily="34" charset="-128"/>
              </a:rPr>
              <a:t>VNTRs</a:t>
            </a:r>
            <a:r>
              <a:rPr lang="en-US" sz="2600" dirty="0" smtClean="0">
                <a:latin typeface="Arial Narrow" pitchFamily="34" charset="0"/>
                <a:ea typeface="MS PGothic" pitchFamily="34" charset="-128"/>
              </a:rPr>
              <a:t>-variable number tandem repeats; composed of 8-80 </a:t>
            </a:r>
            <a:r>
              <a:rPr lang="en-US" sz="2600" dirty="0" err="1" smtClean="0">
                <a:latin typeface="Arial Narrow" pitchFamily="34" charset="0"/>
                <a:ea typeface="MS PGothic" pitchFamily="34" charset="-128"/>
              </a:rPr>
              <a:t>bp</a:t>
            </a:r>
            <a:r>
              <a:rPr lang="en-US" sz="2600" dirty="0" smtClean="0">
                <a:latin typeface="Arial Narrow" pitchFamily="34" charset="0"/>
                <a:ea typeface="MS PGothic" pitchFamily="34" charset="-128"/>
              </a:rPr>
              <a:t> repeat units (e.g., [GCGCAATG]n) which are </a:t>
            </a:r>
            <a:r>
              <a:rPr lang="en-US" sz="2600" dirty="0" err="1" smtClean="0">
                <a:latin typeface="Arial Narrow" pitchFamily="34" charset="0"/>
                <a:ea typeface="MS PGothic" pitchFamily="34" charset="-128"/>
              </a:rPr>
              <a:t>tandemly</a:t>
            </a:r>
            <a:r>
              <a:rPr lang="en-US" sz="2600" dirty="0" smtClean="0">
                <a:latin typeface="Arial Narrow" pitchFamily="34" charset="0"/>
                <a:ea typeface="MS PGothic" pitchFamily="34" charset="-128"/>
              </a:rPr>
              <a:t> repeated so that the overall length is 1-30 kb.</a:t>
            </a:r>
          </a:p>
          <a:p>
            <a:pPr marL="273050" indent="-273050">
              <a:lnSpc>
                <a:spcPct val="90000"/>
              </a:lnSpc>
              <a:buClr>
                <a:srgbClr val="0BD0D9"/>
              </a:buClr>
              <a:buSzPct val="95000"/>
              <a:buFont typeface="Wingdings" pitchFamily="2" charset="2"/>
              <a:buChar char="v"/>
            </a:pPr>
            <a:r>
              <a:rPr lang="en-US" sz="2600" dirty="0" smtClean="0">
                <a:latin typeface="Arial Narrow" pitchFamily="34" charset="0"/>
                <a:ea typeface="MS PGothic" pitchFamily="34" charset="-128"/>
              </a:rPr>
              <a:t> </a:t>
            </a:r>
            <a:r>
              <a:rPr lang="en-US" sz="2600" b="1" dirty="0" smtClean="0">
                <a:latin typeface="Arial Narrow" pitchFamily="34" charset="0"/>
                <a:ea typeface="MS PGothic" pitchFamily="34" charset="-128"/>
              </a:rPr>
              <a:t>STRs</a:t>
            </a:r>
            <a:r>
              <a:rPr lang="en-US" sz="2600" dirty="0" smtClean="0">
                <a:latin typeface="Arial Narrow" pitchFamily="34" charset="0"/>
                <a:ea typeface="MS PGothic" pitchFamily="34" charset="-128"/>
              </a:rPr>
              <a:t>-short tandem repeats; composed of 2-7 </a:t>
            </a:r>
            <a:r>
              <a:rPr lang="en-US" sz="2600" dirty="0" err="1" smtClean="0">
                <a:latin typeface="Arial Narrow" pitchFamily="34" charset="0"/>
                <a:ea typeface="MS PGothic" pitchFamily="34" charset="-128"/>
              </a:rPr>
              <a:t>bp</a:t>
            </a:r>
            <a:r>
              <a:rPr lang="en-US" sz="2600" dirty="0" smtClean="0">
                <a:latin typeface="Arial Narrow" pitchFamily="34" charset="0"/>
                <a:ea typeface="MS PGothic" pitchFamily="34" charset="-128"/>
              </a:rPr>
              <a:t> repeat units (e.g., [AC]n) which are </a:t>
            </a:r>
            <a:r>
              <a:rPr lang="en-US" sz="2600" dirty="0" err="1" smtClean="0">
                <a:latin typeface="Arial Narrow" pitchFamily="34" charset="0"/>
                <a:ea typeface="MS PGothic" pitchFamily="34" charset="-128"/>
              </a:rPr>
              <a:t>tandemly</a:t>
            </a:r>
            <a:r>
              <a:rPr lang="en-US" sz="2600" dirty="0" smtClean="0">
                <a:latin typeface="Arial Narrow" pitchFamily="34" charset="0"/>
                <a:ea typeface="MS PGothic" pitchFamily="34" charset="-128"/>
              </a:rPr>
              <a:t> repeated so that the overall length is less than 1 kb</a:t>
            </a:r>
          </a:p>
          <a:p>
            <a:pPr marL="273050" indent="-273050">
              <a:lnSpc>
                <a:spcPct val="90000"/>
              </a:lnSpc>
              <a:buClr>
                <a:srgbClr val="0BD0D9"/>
              </a:buClr>
              <a:buSzPct val="95000"/>
              <a:buFont typeface="Wingdings" pitchFamily="2" charset="2"/>
              <a:buChar char="v"/>
            </a:pPr>
            <a:r>
              <a:rPr lang="en-US" sz="2600" dirty="0" smtClean="0">
                <a:latin typeface="Arial Narrow" pitchFamily="34" charset="0"/>
                <a:ea typeface="MS PGothic" pitchFamily="34" charset="-128"/>
              </a:rPr>
              <a:t> </a:t>
            </a:r>
            <a:r>
              <a:rPr lang="en-US" sz="2600" b="1" dirty="0" smtClean="0">
                <a:latin typeface="Arial Narrow" pitchFamily="34" charset="0"/>
                <a:ea typeface="MS PGothic" pitchFamily="34" charset="-128"/>
              </a:rPr>
              <a:t>RFLPs</a:t>
            </a:r>
            <a:r>
              <a:rPr lang="en-US" sz="2600" dirty="0" smtClean="0">
                <a:latin typeface="Arial Narrow" pitchFamily="34" charset="0"/>
                <a:ea typeface="MS PGothic" pitchFamily="34" charset="-128"/>
              </a:rPr>
              <a:t>-restriction fragment length polymorphisms</a:t>
            </a:r>
          </a:p>
          <a:p>
            <a:pPr marL="273050" indent="-273050">
              <a:lnSpc>
                <a:spcPct val="90000"/>
              </a:lnSpc>
              <a:buClr>
                <a:srgbClr val="0BD0D9"/>
              </a:buClr>
              <a:buSzPct val="95000"/>
              <a:buFont typeface="Wingdings" pitchFamily="2" charset="2"/>
              <a:buChar char="Ø"/>
            </a:pPr>
            <a:r>
              <a:rPr lang="en-US" sz="2600" dirty="0" smtClean="0">
                <a:latin typeface="Arial Narrow" pitchFamily="34" charset="0"/>
                <a:ea typeface="MS PGothic" pitchFamily="34" charset="-128"/>
              </a:rPr>
              <a:t>Amplify using PCR     cut PCR product with restriction enzyme R       then size fractionation using </a:t>
            </a:r>
            <a:r>
              <a:rPr lang="en-US" sz="2600" dirty="0" err="1" smtClean="0">
                <a:latin typeface="Arial Narrow" pitchFamily="34" charset="0"/>
                <a:ea typeface="MS PGothic" pitchFamily="34" charset="-128"/>
              </a:rPr>
              <a:t>Agarose</a:t>
            </a:r>
            <a:r>
              <a:rPr lang="en-US" sz="2600" dirty="0" smtClean="0">
                <a:latin typeface="Arial Narrow" pitchFamily="34" charset="0"/>
                <a:ea typeface="MS PGothic" pitchFamily="34" charset="-128"/>
              </a:rPr>
              <a:t> gel electrophoresis </a:t>
            </a:r>
          </a:p>
          <a:p>
            <a:pPr marL="273050" indent="-273050">
              <a:lnSpc>
                <a:spcPct val="90000"/>
              </a:lnSpc>
              <a:buClr>
                <a:srgbClr val="0BD0D9"/>
              </a:buClr>
              <a:buSzPct val="95000"/>
              <a:buFont typeface="Wingdings" pitchFamily="2" charset="2"/>
              <a:buChar char="v"/>
            </a:pPr>
            <a:r>
              <a:rPr lang="en-US" sz="2600" dirty="0" smtClean="0">
                <a:latin typeface="Arial Narrow" pitchFamily="34" charset="0"/>
                <a:ea typeface="MS PGothic" pitchFamily="34" charset="-128"/>
              </a:rPr>
              <a:t> </a:t>
            </a:r>
            <a:r>
              <a:rPr lang="en-US" sz="2600" b="1" dirty="0" smtClean="0">
                <a:latin typeface="Arial Narrow" pitchFamily="34" charset="0"/>
                <a:ea typeface="MS PGothic" pitchFamily="34" charset="-128"/>
              </a:rPr>
              <a:t>SNPs</a:t>
            </a:r>
            <a:r>
              <a:rPr lang="en-US" sz="2600" dirty="0" smtClean="0">
                <a:latin typeface="Arial Narrow" pitchFamily="34" charset="0"/>
                <a:ea typeface="MS PGothic" pitchFamily="34" charset="-128"/>
              </a:rPr>
              <a:t>-single nucleotide polymorphisms</a:t>
            </a:r>
          </a:p>
          <a:p>
            <a:pPr marL="273050" indent="-273050">
              <a:lnSpc>
                <a:spcPct val="90000"/>
              </a:lnSpc>
              <a:buClr>
                <a:srgbClr val="0BD0D9"/>
              </a:buClr>
              <a:buSzPct val="95000"/>
              <a:buFont typeface="Wingdings" pitchFamily="2" charset="2"/>
              <a:buChar char="v"/>
            </a:pPr>
            <a:r>
              <a:rPr lang="en-US" sz="2600" b="1" dirty="0" smtClean="0">
                <a:latin typeface="Arial Narrow" pitchFamily="34" charset="0"/>
                <a:ea typeface="MS PGothic" pitchFamily="34" charset="-128"/>
              </a:rPr>
              <a:t>Y chromosome DNA- </a:t>
            </a:r>
            <a:r>
              <a:rPr lang="en-US" sz="2600" dirty="0" smtClean="0">
                <a:latin typeface="Arial Narrow" pitchFamily="34" charset="0"/>
                <a:ea typeface="MS PGothic" pitchFamily="34" charset="-128"/>
              </a:rPr>
              <a:t>passed from father to son.</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2800" dirty="0" smtClean="0">
                <a:latin typeface="Arial Narrow" pitchFamily="34" charset="0"/>
              </a:rPr>
              <a:t>Home take assignment </a:t>
            </a:r>
            <a:endParaRPr lang="en-US" sz="2800" dirty="0">
              <a:latin typeface="Arial Narrow" pitchFamily="34" charset="0"/>
            </a:endParaRPr>
          </a:p>
        </p:txBody>
      </p:sp>
      <p:sp>
        <p:nvSpPr>
          <p:cNvPr id="3" name="Content Placeholder 2"/>
          <p:cNvSpPr>
            <a:spLocks noGrp="1"/>
          </p:cNvSpPr>
          <p:nvPr>
            <p:ph idx="1"/>
          </p:nvPr>
        </p:nvSpPr>
        <p:spPr/>
        <p:txBody>
          <a:bodyPr/>
          <a:lstStyle/>
          <a:p>
            <a:endParaRPr lang="en-US"/>
          </a:p>
        </p:txBody>
      </p:sp>
      <p:pic>
        <p:nvPicPr>
          <p:cNvPr id="7170" name="Picture 2"/>
          <p:cNvPicPr>
            <a:picLocks noChangeAspect="1" noChangeArrowheads="1"/>
          </p:cNvPicPr>
          <p:nvPr/>
        </p:nvPicPr>
        <p:blipFill>
          <a:blip r:embed="rId2"/>
          <a:srcRect/>
          <a:stretch>
            <a:fillRect/>
          </a:stretch>
        </p:blipFill>
        <p:spPr bwMode="auto">
          <a:xfrm>
            <a:off x="457199" y="914400"/>
            <a:ext cx="8458201" cy="5562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467600" cy="1143000"/>
          </a:xfrm>
        </p:spPr>
        <p:txBody>
          <a:bodyPr>
            <a:normAutofit/>
          </a:bodyPr>
          <a:lstStyle/>
          <a:p>
            <a:r>
              <a:rPr lang="en-US" sz="3100" dirty="0" smtClean="0">
                <a:latin typeface="Arial Narrow" pitchFamily="34" charset="0"/>
              </a:rPr>
              <a:t>2. Solve the following paternity dispute </a:t>
            </a:r>
            <a:r>
              <a:rPr lang="en-US" sz="2800" dirty="0" smtClean="0">
                <a:latin typeface="Arial Narrow" pitchFamily="34" charset="0"/>
              </a:rPr>
              <a:t/>
            </a:r>
            <a:br>
              <a:rPr lang="en-US" sz="2800" dirty="0" smtClean="0">
                <a:latin typeface="Arial Narrow" pitchFamily="34" charset="0"/>
              </a:rPr>
            </a:br>
            <a:r>
              <a:rPr lang="en-US" sz="2800" dirty="0" smtClean="0">
                <a:latin typeface="Arial Narrow" pitchFamily="34" charset="0"/>
              </a:rPr>
              <a:t>Is this man the father of the child?</a:t>
            </a:r>
            <a:endParaRPr lang="en-US" sz="2800" dirty="0">
              <a:latin typeface="Arial Narrow" pitchFamily="34" charset="0"/>
            </a:endParaRPr>
          </a:p>
        </p:txBody>
      </p:sp>
      <p:pic>
        <p:nvPicPr>
          <p:cNvPr id="8194" name="Picture 2"/>
          <p:cNvPicPr>
            <a:picLocks noGrp="1" noChangeAspect="1" noChangeArrowheads="1"/>
          </p:cNvPicPr>
          <p:nvPr>
            <p:ph idx="1"/>
          </p:nvPr>
        </p:nvPicPr>
        <p:blipFill>
          <a:blip r:embed="rId2"/>
          <a:srcRect/>
          <a:stretch>
            <a:fillRect/>
          </a:stretch>
        </p:blipFill>
        <p:spPr bwMode="auto">
          <a:xfrm>
            <a:off x="304800" y="1600200"/>
            <a:ext cx="8458200" cy="4876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Arial Narrow" pitchFamily="34" charset="0"/>
              </a:rPr>
              <a:t>3. Compare the profiles of three men with that of a mother and child to determine the biological father</a:t>
            </a:r>
            <a:endParaRPr lang="en-US" sz="2800" dirty="0">
              <a:latin typeface="Arial Narrow" pitchFamily="34" charset="0"/>
            </a:endParaRPr>
          </a:p>
        </p:txBody>
      </p:sp>
      <p:sp>
        <p:nvSpPr>
          <p:cNvPr id="3" name="Content Placeholder 2"/>
          <p:cNvSpPr>
            <a:spLocks noGrp="1"/>
          </p:cNvSpPr>
          <p:nvPr>
            <p:ph idx="1"/>
          </p:nvPr>
        </p:nvSpPr>
        <p:spPr/>
        <p:txBody>
          <a:bodyPr/>
          <a:lstStyle/>
          <a:p>
            <a:endParaRPr lang="en-US"/>
          </a:p>
        </p:txBody>
      </p:sp>
      <p:sp>
        <p:nvSpPr>
          <p:cNvPr id="1025" name="Rectangle 1"/>
          <p:cNvSpPr>
            <a:spLocks noChangeArrowheads="1"/>
          </p:cNvSpPr>
          <p:nvPr/>
        </p:nvSpPr>
        <p:spPr bwMode="auto">
          <a:xfrm>
            <a:off x="0" y="0"/>
            <a:ext cx="9144000" cy="0"/>
          </a:xfrm>
          <a:prstGeom prst="rect">
            <a:avLst/>
          </a:prstGeom>
          <a:solidFill>
            <a:srgbClr val="FFFFFF"/>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200" b="0" i="0" u="none" strike="noStrike" cap="none" normalizeH="0" baseline="0" smtClean="0">
                <a:ln>
                  <a:noFill/>
                </a:ln>
                <a:solidFill>
                  <a:srgbClr val="111111"/>
                </a:solidFill>
                <a:effectLst/>
                <a:latin typeface="Arial" pitchFamily="34" charset="0"/>
                <a:cs typeface="Arial" pitchFamily="34" charset="0"/>
              </a:rPr>
              <a:t>Compare the profiles of three men with that of a mother and child to determine the biological father (click picture to solve)</a:t>
            </a:r>
            <a:endParaRPr kumimoji="0" lang="en-US" sz="900" b="0" i="0" u="none" strike="noStrike" cap="none" normalizeH="0" baseline="0" smtClean="0">
              <a:ln>
                <a:noFill/>
              </a:ln>
              <a:solidFill>
                <a:srgbClr val="111111"/>
              </a:solidFill>
              <a:effectLst/>
              <a:latin typeface="Georgia"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111111"/>
                </a:solidFill>
                <a:effectLst/>
                <a:latin typeface="Arial" pitchFamily="34" charset="0"/>
                <a:cs typeface="Arial" pitchFamily="34" charset="0"/>
              </a:rPr>
              <a:t/>
            </a:r>
            <a:br>
              <a:rPr kumimoji="0" lang="en-US" sz="1200" b="0" i="0" u="none" strike="noStrike" cap="none" normalizeH="0" baseline="0" smtClean="0">
                <a:ln>
                  <a:noFill/>
                </a:ln>
                <a:solidFill>
                  <a:srgbClr val="111111"/>
                </a:solidFill>
                <a:effectLst/>
                <a:latin typeface="Arial" pitchFamily="34" charset="0"/>
                <a:cs typeface="Arial" pitchFamily="34" charset="0"/>
              </a:rPr>
            </a:b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smtClean="0">
                <a:ln>
                  <a:noFill/>
                </a:ln>
                <a:solidFill>
                  <a:srgbClr val="111111"/>
                </a:solidFill>
                <a:effectLst/>
                <a:latin typeface="Georgia" pitchFamily="18" charset="0"/>
                <a:cs typeface="Arial" pitchFamily="34" charset="0"/>
              </a:rPr>
              <a:t>  </a:t>
            </a:r>
            <a:r>
              <a:rPr kumimoji="0" lang="en-US" sz="25000" b="0" i="0" u="none" strike="noStrike" cap="none" normalizeH="0" baseline="0" smtClean="0">
                <a:ln>
                  <a:noFill/>
                </a:ln>
                <a:solidFill>
                  <a:srgbClr val="111111"/>
                </a:solidFill>
                <a:effectLst/>
                <a:latin typeface="Georgia" pitchFamily="18" charset="0"/>
                <a:cs typeface="Arial" pitchFamily="34" charset="0"/>
              </a:rPr>
              <a:t> </a:t>
            </a:r>
            <a:r>
              <a:rPr kumimoji="0" lang="en-US" sz="900" b="0" i="0" u="none" strike="noStrike" cap="none" normalizeH="0" baseline="0" smtClean="0">
                <a:ln>
                  <a:noFill/>
                </a:ln>
                <a:solidFill>
                  <a:srgbClr val="111111"/>
                </a:solidFill>
                <a:effectLst/>
                <a:latin typeface="Georgia" pitchFamily="18" charset="0"/>
                <a:cs typeface="Arial" pitchFamily="34" charset="0"/>
              </a:rPr>
              <a:t>                                                                                                                                                                                                                                  </a:t>
            </a:r>
          </a:p>
        </p:txBody>
      </p:sp>
      <p:pic>
        <p:nvPicPr>
          <p:cNvPr id="1026" name="Picture 2" descr="My Image 1"/>
          <p:cNvPicPr>
            <a:picLocks noChangeAspect="1" noChangeArrowheads="1"/>
          </p:cNvPicPr>
          <p:nvPr/>
        </p:nvPicPr>
        <p:blipFill>
          <a:blip r:embed="rId2"/>
          <a:srcRect/>
          <a:stretch>
            <a:fillRect/>
          </a:stretch>
        </p:blipFill>
        <p:spPr bwMode="auto">
          <a:xfrm>
            <a:off x="381000" y="1524000"/>
            <a:ext cx="8382000" cy="4800600"/>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458200" cy="1143000"/>
          </a:xfrm>
        </p:spPr>
        <p:txBody>
          <a:bodyPr>
            <a:noAutofit/>
          </a:bodyPr>
          <a:lstStyle/>
          <a:p>
            <a:r>
              <a:rPr lang="en-US" sz="2800" dirty="0" smtClean="0">
                <a:latin typeface="Arial Narrow" pitchFamily="34" charset="0"/>
              </a:rPr>
              <a:t>4. Compare the DNA collected from the crime scene to determine which of the three suspects was present</a:t>
            </a:r>
            <a:endParaRPr lang="en-US" sz="2800" dirty="0">
              <a:latin typeface="Arial Narrow" pitchFamily="34" charset="0"/>
            </a:endParaRPr>
          </a:p>
        </p:txBody>
      </p:sp>
      <p:sp>
        <p:nvSpPr>
          <p:cNvPr id="3" name="Content Placeholder 2"/>
          <p:cNvSpPr>
            <a:spLocks noGrp="1"/>
          </p:cNvSpPr>
          <p:nvPr>
            <p:ph idx="1"/>
          </p:nvPr>
        </p:nvSpPr>
        <p:spPr/>
        <p:txBody>
          <a:bodyPr/>
          <a:lstStyle/>
          <a:p>
            <a:endParaRPr lang="en-US"/>
          </a:p>
        </p:txBody>
      </p:sp>
      <p:pic>
        <p:nvPicPr>
          <p:cNvPr id="35842" name="Picture 2" descr="forensicbefore"/>
          <p:cNvPicPr>
            <a:picLocks noChangeAspect="1" noChangeArrowheads="1"/>
          </p:cNvPicPr>
          <p:nvPr/>
        </p:nvPicPr>
        <p:blipFill>
          <a:blip r:embed="rId2"/>
          <a:srcRect/>
          <a:stretch>
            <a:fillRect/>
          </a:stretch>
        </p:blipFill>
        <p:spPr bwMode="auto">
          <a:xfrm>
            <a:off x="381000" y="1371600"/>
            <a:ext cx="8382000" cy="50292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457200"/>
            <a:ext cx="6934200" cy="533400"/>
          </a:xfrm>
        </p:spPr>
        <p:txBody>
          <a:bodyPr>
            <a:normAutofit fontScale="90000"/>
          </a:bodyPr>
          <a:lstStyle/>
          <a:p>
            <a:r>
              <a:rPr lang="en-US" dirty="0" smtClean="0"/>
              <a:t>Continued </a:t>
            </a:r>
            <a:endParaRPr lang="en-US" dirty="0"/>
          </a:p>
        </p:txBody>
      </p:sp>
      <p:sp>
        <p:nvSpPr>
          <p:cNvPr id="5" name="Content Placeholder 4"/>
          <p:cNvSpPr>
            <a:spLocks noGrp="1"/>
          </p:cNvSpPr>
          <p:nvPr>
            <p:ph idx="1"/>
          </p:nvPr>
        </p:nvSpPr>
        <p:spPr>
          <a:xfrm>
            <a:off x="457200" y="1066800"/>
            <a:ext cx="8305800" cy="5257800"/>
          </a:xfrm>
        </p:spPr>
        <p:txBody>
          <a:bodyPr>
            <a:normAutofit lnSpcReduction="10000"/>
          </a:bodyPr>
          <a:lstStyle/>
          <a:p>
            <a:pPr algn="just">
              <a:buFont typeface="Wingdings" pitchFamily="2" charset="2"/>
              <a:buChar char="v"/>
            </a:pPr>
            <a:r>
              <a:rPr lang="en-US" sz="2800" b="1" i="1" dirty="0">
                <a:solidFill>
                  <a:srgbClr val="7030A0"/>
                </a:solidFill>
                <a:latin typeface="Times New Roman" pitchFamily="18" charset="0"/>
                <a:cs typeface="Times New Roman" pitchFamily="18" charset="0"/>
              </a:rPr>
              <a:t>Conventional fingerprint </a:t>
            </a:r>
            <a:r>
              <a:rPr lang="en-US" sz="2800" dirty="0">
                <a:latin typeface="Times New Roman" pitchFamily="18" charset="0"/>
                <a:cs typeface="Times New Roman" pitchFamily="18" charset="0"/>
              </a:rPr>
              <a:t>of an individual comes from </a:t>
            </a:r>
            <a:r>
              <a:rPr lang="en-US" sz="2800" dirty="0">
                <a:solidFill>
                  <a:srgbClr val="002060"/>
                </a:solidFill>
                <a:latin typeface="Times New Roman" pitchFamily="18" charset="0"/>
                <a:cs typeface="Times New Roman" pitchFamily="18" charset="0"/>
              </a:rPr>
              <a:t>finger tip </a:t>
            </a:r>
            <a:r>
              <a:rPr lang="en-US" sz="2800" dirty="0">
                <a:latin typeface="Times New Roman" pitchFamily="18" charset="0"/>
                <a:cs typeface="Times New Roman" pitchFamily="18" charset="0"/>
              </a:rPr>
              <a:t>and unique for an </a:t>
            </a:r>
            <a:r>
              <a:rPr lang="en-US" sz="2800" dirty="0" smtClean="0">
                <a:latin typeface="Times New Roman" pitchFamily="18" charset="0"/>
                <a:cs typeface="Times New Roman" pitchFamily="18" charset="0"/>
              </a:rPr>
              <a:t>individual.</a:t>
            </a:r>
          </a:p>
          <a:p>
            <a:pPr algn="just">
              <a:buFont typeface="Wingdings" pitchFamily="2" charset="2"/>
              <a:buChar char="v"/>
            </a:pPr>
            <a:r>
              <a:rPr lang="en-US" sz="2800" dirty="0" smtClean="0">
                <a:latin typeface="Times New Roman" pitchFamily="18" charset="0"/>
                <a:cs typeface="Times New Roman" pitchFamily="18" charset="0"/>
              </a:rPr>
              <a:t>This </a:t>
            </a:r>
            <a:r>
              <a:rPr lang="en-US" sz="2800" dirty="0">
                <a:latin typeface="Times New Roman" pitchFamily="18" charset="0"/>
                <a:cs typeface="Times New Roman" pitchFamily="18" charset="0"/>
              </a:rPr>
              <a:t>is used for identification of a person in forensic lab, police station etc.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However</a:t>
            </a:r>
            <a:r>
              <a:rPr lang="en-US" sz="2800" dirty="0">
                <a:latin typeface="Times New Roman" pitchFamily="18" charset="0"/>
                <a:cs typeface="Times New Roman" pitchFamily="18" charset="0"/>
              </a:rPr>
              <a:t>, the </a:t>
            </a:r>
            <a:r>
              <a:rPr lang="en-US" sz="2800" dirty="0" smtClean="0">
                <a:latin typeface="Times New Roman" pitchFamily="18" charset="0"/>
                <a:cs typeface="Times New Roman" pitchFamily="18" charset="0"/>
              </a:rPr>
              <a:t>major drawback </a:t>
            </a:r>
            <a:r>
              <a:rPr lang="en-US" sz="2800" dirty="0">
                <a:latin typeface="Times New Roman" pitchFamily="18" charset="0"/>
                <a:cs typeface="Times New Roman" pitchFamily="18" charset="0"/>
              </a:rPr>
              <a:t>of the conventional fingerprints is that it can be changed by surgery.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There </a:t>
            </a:r>
            <a:r>
              <a:rPr lang="en-US" sz="2800" dirty="0">
                <a:latin typeface="Times New Roman" pitchFamily="18" charset="0"/>
                <a:cs typeface="Times New Roman" pitchFamily="18" charset="0"/>
              </a:rPr>
              <a:t>is </a:t>
            </a:r>
            <a:r>
              <a:rPr lang="en-US" sz="2800" dirty="0" smtClean="0">
                <a:latin typeface="Times New Roman" pitchFamily="18" charset="0"/>
                <a:cs typeface="Times New Roman" pitchFamily="18" charset="0"/>
              </a:rPr>
              <a:t>another type </a:t>
            </a:r>
            <a:r>
              <a:rPr lang="en-US" sz="2800" dirty="0">
                <a:latin typeface="Times New Roman" pitchFamily="18" charset="0"/>
                <a:cs typeface="Times New Roman" pitchFamily="18" charset="0"/>
              </a:rPr>
              <a:t>of fingerprint unique to an individual called </a:t>
            </a:r>
            <a:r>
              <a:rPr lang="en-US" sz="2800" b="1" i="1" dirty="0">
                <a:solidFill>
                  <a:srgbClr val="002060"/>
                </a:solidFill>
                <a:latin typeface="Times New Roman" pitchFamily="18" charset="0"/>
                <a:cs typeface="Times New Roman" pitchFamily="18" charset="0"/>
              </a:rPr>
              <a:t>DNA fingerprint</a:t>
            </a:r>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This </a:t>
            </a:r>
            <a:r>
              <a:rPr lang="en-US" sz="2800" dirty="0">
                <a:latin typeface="Times New Roman" pitchFamily="18" charset="0"/>
                <a:cs typeface="Times New Roman" pitchFamily="18" charset="0"/>
              </a:rPr>
              <a:t>remains same in all </a:t>
            </a:r>
            <a:r>
              <a:rPr lang="en-US" sz="2800" dirty="0" smtClean="0">
                <a:latin typeface="Times New Roman" pitchFamily="18" charset="0"/>
                <a:cs typeface="Times New Roman" pitchFamily="18" charset="0"/>
              </a:rPr>
              <a:t>body parts</a:t>
            </a:r>
            <a:r>
              <a:rPr lang="en-US" sz="2800" dirty="0">
                <a:latin typeface="Times New Roman" pitchFamily="18" charset="0"/>
                <a:cs typeface="Times New Roman" pitchFamily="18" charset="0"/>
              </a:rPr>
              <a:t>, tissues and cells as well as cannot be altered by any known methods.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Thus</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DNA fingerprint </a:t>
            </a:r>
            <a:r>
              <a:rPr lang="en-US" sz="2800" dirty="0">
                <a:latin typeface="Times New Roman" pitchFamily="18" charset="0"/>
                <a:cs typeface="Times New Roman" pitchFamily="18" charset="0"/>
              </a:rPr>
              <a:t>method is becoming primary method for identifying an individual</a:t>
            </a:r>
            <a:r>
              <a:rPr lang="en-US" sz="2800" dirty="0" smtClean="0">
                <a:latin typeface="Times New Roman" pitchFamily="18" charset="0"/>
                <a:cs typeface="Times New Roman" pitchFamily="18" charset="0"/>
              </a:rPr>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534400" cy="5943600"/>
          </a:xfrm>
        </p:spPr>
        <p:txBody>
          <a:bodyPr>
            <a:normAutofit fontScale="25000" lnSpcReduction="20000"/>
          </a:bodyPr>
          <a:lstStyle/>
          <a:p>
            <a:pPr algn="just">
              <a:buFont typeface="Wingdings" pitchFamily="2" charset="2"/>
              <a:buChar char="v"/>
            </a:pPr>
            <a:endParaRPr lang="en-US" sz="9600" dirty="0" smtClean="0">
              <a:latin typeface="Arial Narrow" pitchFamily="34" charset="0"/>
              <a:cs typeface="Times New Roman" pitchFamily="18" charset="0"/>
            </a:endParaRPr>
          </a:p>
          <a:p>
            <a:pPr algn="just">
              <a:buFont typeface="Wingdings" pitchFamily="2" charset="2"/>
              <a:buChar char="v"/>
            </a:pPr>
            <a:r>
              <a:rPr lang="en-US" sz="9600" dirty="0" smtClean="0">
                <a:latin typeface="Times New Roman" pitchFamily="18" charset="0"/>
                <a:cs typeface="Times New Roman" pitchFamily="18" charset="0"/>
              </a:rPr>
              <a:t>We </a:t>
            </a:r>
            <a:r>
              <a:rPr lang="en-US" sz="9600" dirty="0">
                <a:latin typeface="Times New Roman" pitchFamily="18" charset="0"/>
                <a:cs typeface="Times New Roman" pitchFamily="18" charset="0"/>
              </a:rPr>
              <a:t>have already studied about DNA structure and recombinant DNA technology etc. </a:t>
            </a:r>
            <a:endParaRPr lang="en-US" sz="9600" dirty="0" smtClean="0">
              <a:latin typeface="Times New Roman" pitchFamily="18" charset="0"/>
              <a:cs typeface="Times New Roman" pitchFamily="18" charset="0"/>
            </a:endParaRPr>
          </a:p>
          <a:p>
            <a:pPr algn="just">
              <a:buFont typeface="Wingdings" pitchFamily="2" charset="2"/>
              <a:buChar char="v"/>
            </a:pPr>
            <a:r>
              <a:rPr lang="en-US" sz="9600" dirty="0" smtClean="0">
                <a:latin typeface="Times New Roman" pitchFamily="18" charset="0"/>
                <a:cs typeface="Times New Roman" pitchFamily="18" charset="0"/>
              </a:rPr>
              <a:t>The DNA of </a:t>
            </a:r>
            <a:r>
              <a:rPr lang="en-US" sz="9600" dirty="0">
                <a:latin typeface="Times New Roman" pitchFamily="18" charset="0"/>
                <a:cs typeface="Times New Roman" pitchFamily="18" charset="0"/>
              </a:rPr>
              <a:t>every human being on the planet is 99.9% </a:t>
            </a:r>
            <a:r>
              <a:rPr lang="en-US" sz="9600" dirty="0" smtClean="0">
                <a:latin typeface="Times New Roman" pitchFamily="18" charset="0"/>
                <a:cs typeface="Times New Roman" pitchFamily="18" charset="0"/>
              </a:rPr>
              <a:t>same.</a:t>
            </a:r>
          </a:p>
          <a:p>
            <a:pPr algn="just">
              <a:buFont typeface="Wingdings" pitchFamily="2" charset="2"/>
              <a:buChar char="v"/>
            </a:pPr>
            <a:r>
              <a:rPr lang="en-US" sz="9600" dirty="0" smtClean="0">
                <a:latin typeface="Times New Roman" pitchFamily="18" charset="0"/>
                <a:cs typeface="Times New Roman" pitchFamily="18" charset="0"/>
              </a:rPr>
              <a:t>However</a:t>
            </a:r>
            <a:r>
              <a:rPr lang="en-US" sz="9600" dirty="0">
                <a:latin typeface="Times New Roman" pitchFamily="18" charset="0"/>
                <a:cs typeface="Times New Roman" pitchFamily="18" charset="0"/>
              </a:rPr>
              <a:t>, 0.1% </a:t>
            </a:r>
            <a:r>
              <a:rPr lang="en-US" sz="9600" dirty="0" smtClean="0">
                <a:latin typeface="Times New Roman" pitchFamily="18" charset="0"/>
                <a:cs typeface="Times New Roman" pitchFamily="18" charset="0"/>
              </a:rPr>
              <a:t>of DNA </a:t>
            </a:r>
            <a:r>
              <a:rPr lang="en-US" sz="9600" dirty="0">
                <a:latin typeface="Times New Roman" pitchFamily="18" charset="0"/>
                <a:cs typeface="Times New Roman" pitchFamily="18" charset="0"/>
              </a:rPr>
              <a:t>is unique to </a:t>
            </a:r>
            <a:r>
              <a:rPr lang="en-US" sz="9600" dirty="0" smtClean="0">
                <a:latin typeface="Times New Roman" pitchFamily="18" charset="0"/>
                <a:cs typeface="Times New Roman" pitchFamily="18" charset="0"/>
              </a:rPr>
              <a:t>the individual </a:t>
            </a:r>
            <a:r>
              <a:rPr lang="en-US" sz="9600" dirty="0">
                <a:latin typeface="Times New Roman" pitchFamily="18" charset="0"/>
                <a:cs typeface="Times New Roman" pitchFamily="18" charset="0"/>
              </a:rPr>
              <a:t>that makes all the difference. These differences are a consequence of mutations </a:t>
            </a:r>
            <a:r>
              <a:rPr lang="en-US" sz="9600" dirty="0" smtClean="0">
                <a:latin typeface="Times New Roman" pitchFamily="18" charset="0"/>
                <a:cs typeface="Times New Roman" pitchFamily="18" charset="0"/>
              </a:rPr>
              <a:t>during evolution</a:t>
            </a:r>
            <a:r>
              <a:rPr lang="en-US" sz="9600" dirty="0">
                <a:latin typeface="Times New Roman" pitchFamily="18" charset="0"/>
                <a:cs typeface="Times New Roman" pitchFamily="18" charset="0"/>
              </a:rPr>
              <a:t>. </a:t>
            </a:r>
            <a:endParaRPr lang="en-US" sz="9600" dirty="0" smtClean="0">
              <a:latin typeface="Times New Roman" pitchFamily="18" charset="0"/>
              <a:cs typeface="Times New Roman" pitchFamily="18" charset="0"/>
            </a:endParaRPr>
          </a:p>
          <a:p>
            <a:pPr algn="just">
              <a:buFont typeface="Wingdings" pitchFamily="2" charset="2"/>
              <a:buChar char="v"/>
            </a:pPr>
            <a:r>
              <a:rPr lang="en-US" sz="9600" dirty="0" smtClean="0">
                <a:latin typeface="Times New Roman" pitchFamily="18" charset="0"/>
                <a:cs typeface="Times New Roman" pitchFamily="18" charset="0"/>
              </a:rPr>
              <a:t>As </a:t>
            </a:r>
            <a:r>
              <a:rPr lang="en-US" sz="9600" dirty="0">
                <a:latin typeface="Times New Roman" pitchFamily="18" charset="0"/>
                <a:cs typeface="Times New Roman" pitchFamily="18" charset="0"/>
              </a:rPr>
              <a:t>single change in nucleotide may make a few more cleavage site of a </a:t>
            </a:r>
            <a:r>
              <a:rPr lang="en-US" sz="9600" dirty="0" smtClean="0">
                <a:latin typeface="Times New Roman" pitchFamily="18" charset="0"/>
                <a:cs typeface="Times New Roman" pitchFamily="18" charset="0"/>
              </a:rPr>
              <a:t>given nucleotide </a:t>
            </a:r>
            <a:r>
              <a:rPr lang="en-US" sz="9600" dirty="0">
                <a:latin typeface="Times New Roman" pitchFamily="18" charset="0"/>
                <a:cs typeface="Times New Roman" pitchFamily="18" charset="0"/>
              </a:rPr>
              <a:t>or might abolish some existing cleavage site </a:t>
            </a:r>
            <a:endParaRPr lang="en-US" sz="9600" dirty="0" smtClean="0">
              <a:latin typeface="Times New Roman" pitchFamily="18" charset="0"/>
              <a:cs typeface="Times New Roman" pitchFamily="18" charset="0"/>
            </a:endParaRPr>
          </a:p>
          <a:p>
            <a:pPr algn="just">
              <a:buFont typeface="Wingdings" pitchFamily="2" charset="2"/>
              <a:buChar char="v"/>
            </a:pPr>
            <a:r>
              <a:rPr lang="en-US" sz="9600" dirty="0" smtClean="0">
                <a:latin typeface="Times New Roman" pitchFamily="18" charset="0"/>
                <a:cs typeface="Times New Roman" pitchFamily="18" charset="0"/>
              </a:rPr>
              <a:t>Thus</a:t>
            </a:r>
            <a:r>
              <a:rPr lang="en-US" sz="9600" dirty="0">
                <a:latin typeface="Times New Roman" pitchFamily="18" charset="0"/>
                <a:cs typeface="Times New Roman" pitchFamily="18" charset="0"/>
              </a:rPr>
              <a:t>, </a:t>
            </a:r>
            <a:r>
              <a:rPr lang="en-US" sz="9600" dirty="0" smtClean="0">
                <a:latin typeface="Times New Roman" pitchFamily="18" charset="0"/>
                <a:cs typeface="Times New Roman" pitchFamily="18" charset="0"/>
              </a:rPr>
              <a:t>if </a:t>
            </a:r>
            <a:r>
              <a:rPr lang="en-US" sz="9600" dirty="0">
                <a:latin typeface="Times New Roman" pitchFamily="18" charset="0"/>
                <a:cs typeface="Times New Roman" pitchFamily="18" charset="0"/>
              </a:rPr>
              <a:t>DNA of any individual is digested with a restriction enzyme, fragments pattern (sizes) will </a:t>
            </a:r>
            <a:r>
              <a:rPr lang="en-US" sz="9600" dirty="0" smtClean="0">
                <a:latin typeface="Times New Roman" pitchFamily="18" charset="0"/>
                <a:cs typeface="Times New Roman" pitchFamily="18" charset="0"/>
              </a:rPr>
              <a:t>be produced </a:t>
            </a:r>
            <a:r>
              <a:rPr lang="en-US" sz="9600" dirty="0">
                <a:latin typeface="Times New Roman" pitchFamily="18" charset="0"/>
                <a:cs typeface="Times New Roman" pitchFamily="18" charset="0"/>
              </a:rPr>
              <a:t>and will be difference in cleavage site position. </a:t>
            </a:r>
            <a:r>
              <a:rPr lang="en-US" sz="9600" dirty="0" smtClean="0">
                <a:latin typeface="Times New Roman" pitchFamily="18" charset="0"/>
                <a:cs typeface="Times New Roman" pitchFamily="18" charset="0"/>
              </a:rPr>
              <a:t>This </a:t>
            </a:r>
            <a:r>
              <a:rPr lang="en-US" sz="9600" dirty="0">
                <a:latin typeface="Times New Roman" pitchFamily="18" charset="0"/>
                <a:cs typeface="Times New Roman" pitchFamily="18" charset="0"/>
              </a:rPr>
              <a:t>is the basics of </a:t>
            </a:r>
            <a:r>
              <a:rPr lang="en-US" sz="9600" dirty="0" smtClean="0">
                <a:latin typeface="Times New Roman" pitchFamily="18" charset="0"/>
                <a:cs typeface="Times New Roman" pitchFamily="18" charset="0"/>
              </a:rPr>
              <a:t>DNA fingerprinting</a:t>
            </a:r>
            <a:r>
              <a:rPr lang="en-US" sz="9600" dirty="0">
                <a:latin typeface="Times New Roman" pitchFamily="18" charset="0"/>
                <a:cs typeface="Times New Roman" pitchFamily="18" charset="0"/>
              </a:rPr>
              <a:t>. </a:t>
            </a:r>
            <a:endParaRPr lang="en-US" sz="9600" dirty="0" smtClean="0">
              <a:latin typeface="Times New Roman" pitchFamily="18" charset="0"/>
              <a:cs typeface="Times New Roman" pitchFamily="18" charset="0"/>
            </a:endParaRPr>
          </a:p>
          <a:p>
            <a:pPr algn="just">
              <a:buFont typeface="Wingdings" pitchFamily="2" charset="2"/>
              <a:buChar char="v"/>
            </a:pPr>
            <a:r>
              <a:rPr lang="en-US" sz="9600" dirty="0" smtClean="0">
                <a:latin typeface="Times New Roman" pitchFamily="18" charset="0"/>
                <a:cs typeface="Times New Roman" pitchFamily="18" charset="0"/>
              </a:rPr>
              <a:t>DNA </a:t>
            </a:r>
            <a:r>
              <a:rPr lang="en-US" sz="9600" dirty="0">
                <a:latin typeface="Times New Roman" pitchFamily="18" charset="0"/>
                <a:cs typeface="Times New Roman" pitchFamily="18" charset="0"/>
              </a:rPr>
              <a:t>Fingerprinting is used by scientists to distinguish between individuals </a:t>
            </a:r>
            <a:r>
              <a:rPr lang="en-US" sz="9600" dirty="0" smtClean="0">
                <a:latin typeface="Times New Roman" pitchFamily="18" charset="0"/>
                <a:cs typeface="Times New Roman" pitchFamily="18" charset="0"/>
              </a:rPr>
              <a:t>of the </a:t>
            </a:r>
            <a:r>
              <a:rPr lang="en-US" sz="9600" dirty="0">
                <a:latin typeface="Times New Roman" pitchFamily="18" charset="0"/>
                <a:cs typeface="Times New Roman" pitchFamily="18" charset="0"/>
              </a:rPr>
              <a:t>same species using only samples of their DNA. </a:t>
            </a:r>
            <a:endParaRPr lang="en-US" sz="9600" dirty="0" smtClean="0">
              <a:latin typeface="Times New Roman" pitchFamily="18" charset="0"/>
              <a:cs typeface="Times New Roman" pitchFamily="18" charset="0"/>
            </a:endParaRPr>
          </a:p>
          <a:p>
            <a:pPr algn="just">
              <a:buFont typeface="Wingdings" pitchFamily="2" charset="2"/>
              <a:buChar char="v"/>
            </a:pPr>
            <a:r>
              <a:rPr lang="en-US" sz="9600" dirty="0" smtClean="0">
                <a:latin typeface="Times New Roman" pitchFamily="18" charset="0"/>
                <a:cs typeface="Times New Roman" pitchFamily="18" charset="0"/>
              </a:rPr>
              <a:t>The </a:t>
            </a:r>
            <a:r>
              <a:rPr lang="en-US" sz="9600" dirty="0">
                <a:latin typeface="Times New Roman" pitchFamily="18" charset="0"/>
                <a:cs typeface="Times New Roman" pitchFamily="18" charset="0"/>
              </a:rPr>
              <a:t>process of DNA fingerprinting </a:t>
            </a:r>
            <a:r>
              <a:rPr lang="en-US" sz="9600" dirty="0" smtClean="0">
                <a:latin typeface="Times New Roman" pitchFamily="18" charset="0"/>
                <a:cs typeface="Times New Roman" pitchFamily="18" charset="0"/>
              </a:rPr>
              <a:t>was invented </a:t>
            </a:r>
            <a:r>
              <a:rPr lang="en-US" sz="9600" dirty="0">
                <a:latin typeface="Times New Roman" pitchFamily="18" charset="0"/>
                <a:cs typeface="Times New Roman" pitchFamily="18" charset="0"/>
              </a:rPr>
              <a:t>by Sir Alec Jeffrey at the University of Leicester in 1985</a:t>
            </a:r>
            <a:r>
              <a:rPr lang="en-US" sz="96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324600" cy="868362"/>
          </a:xfrm>
        </p:spPr>
        <p:txBody>
          <a:bodyPr/>
          <a:lstStyle/>
          <a:p>
            <a:r>
              <a:rPr lang="en-US" dirty="0" smtClean="0"/>
              <a:t>Continued </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609600" y="1219200"/>
            <a:ext cx="8077200" cy="51816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5334000" cy="609600"/>
          </a:xfrm>
        </p:spPr>
        <p:txBody>
          <a:bodyPr>
            <a:noAutofit/>
          </a:bodyPr>
          <a:lstStyle/>
          <a:p>
            <a:r>
              <a:rPr lang="en-US" sz="4000" b="1" dirty="0" smtClean="0">
                <a:latin typeface="Arial Narrow" pitchFamily="34" charset="0"/>
              </a:rPr>
              <a:t>DNA profiling </a:t>
            </a:r>
            <a:endParaRPr lang="en-US" sz="4000" b="1" dirty="0">
              <a:latin typeface="Arial Narrow" pitchFamily="34" charset="0"/>
            </a:endParaRPr>
          </a:p>
        </p:txBody>
      </p:sp>
      <p:sp>
        <p:nvSpPr>
          <p:cNvPr id="3" name="Content Placeholder 2"/>
          <p:cNvSpPr>
            <a:spLocks noGrp="1"/>
          </p:cNvSpPr>
          <p:nvPr>
            <p:ph idx="1"/>
          </p:nvPr>
        </p:nvSpPr>
        <p:spPr>
          <a:xfrm>
            <a:off x="304800" y="1295400"/>
            <a:ext cx="8534400" cy="4830763"/>
          </a:xfrm>
        </p:spPr>
        <p:txBody>
          <a:bodyPr>
            <a:normAutofit/>
          </a:bodyPr>
          <a:lstStyle/>
          <a:p>
            <a:pPr>
              <a:buFont typeface="Wingdings" pitchFamily="2" charset="2"/>
              <a:buChar char="Ø"/>
            </a:pPr>
            <a:r>
              <a:rPr lang="en-US" sz="2600" dirty="0">
                <a:latin typeface="Times New Roman" pitchFamily="18" charset="0"/>
                <a:cs typeface="Times New Roman" pitchFamily="18" charset="0"/>
              </a:rPr>
              <a:t>DNA profiling is a technique by which individuals can be identified and compared via their respective DNA </a:t>
            </a:r>
            <a:r>
              <a:rPr lang="en-US" sz="2600" dirty="0" smtClean="0">
                <a:latin typeface="Times New Roman" pitchFamily="18" charset="0"/>
                <a:cs typeface="Times New Roman" pitchFamily="18" charset="0"/>
              </a:rPr>
              <a:t>profiles</a:t>
            </a:r>
          </a:p>
          <a:p>
            <a:pPr>
              <a:buNone/>
            </a:pPr>
            <a:endParaRPr lang="en-US" sz="2600" dirty="0" smtClean="0">
              <a:latin typeface="Times New Roman" pitchFamily="18" charset="0"/>
              <a:cs typeface="Times New Roman" pitchFamily="18" charset="0"/>
            </a:endParaRPr>
          </a:p>
          <a:p>
            <a:pPr>
              <a:buFont typeface="Wingdings" pitchFamily="2" charset="2"/>
              <a:buChar char="Ø"/>
            </a:pPr>
            <a:r>
              <a:rPr lang="en-US" sz="2600" dirty="0" smtClean="0">
                <a:latin typeface="Times New Roman" pitchFamily="18" charset="0"/>
                <a:cs typeface="Times New Roman" pitchFamily="18" charset="0"/>
              </a:rPr>
              <a:t>Within </a:t>
            </a:r>
            <a:r>
              <a:rPr lang="en-US" sz="2600" dirty="0">
                <a:latin typeface="Times New Roman" pitchFamily="18" charset="0"/>
                <a:cs typeface="Times New Roman" pitchFamily="18" charset="0"/>
              </a:rPr>
              <a:t>the non-coding regions of an individual’s </a:t>
            </a:r>
            <a:r>
              <a:rPr lang="en-US" sz="2600" dirty="0" smtClean="0">
                <a:latin typeface="Times New Roman" pitchFamily="18" charset="0"/>
                <a:cs typeface="Times New Roman" pitchFamily="18" charset="0"/>
              </a:rPr>
              <a:t>genome, </a:t>
            </a:r>
            <a:r>
              <a:rPr lang="en-US" sz="2600" dirty="0">
                <a:latin typeface="Times New Roman" pitchFamily="18" charset="0"/>
                <a:cs typeface="Times New Roman" pitchFamily="18" charset="0"/>
              </a:rPr>
              <a:t>there exists satellite DNA – long stretches of DNA made up of repeating elements </a:t>
            </a:r>
            <a:r>
              <a:rPr lang="en-US" sz="2600" dirty="0" smtClean="0">
                <a:latin typeface="Times New Roman" pitchFamily="18" charset="0"/>
                <a:cs typeface="Times New Roman" pitchFamily="18" charset="0"/>
              </a:rPr>
              <a:t>called </a:t>
            </a:r>
            <a:r>
              <a:rPr lang="en-US" sz="2600" i="1" dirty="0" smtClean="0">
                <a:latin typeface="Times New Roman" pitchFamily="18" charset="0"/>
                <a:cs typeface="Times New Roman" pitchFamily="18" charset="0"/>
              </a:rPr>
              <a:t>short tandem repeats</a:t>
            </a:r>
            <a:r>
              <a:rPr lang="en-US" sz="2600" dirty="0">
                <a:latin typeface="Times New Roman" pitchFamily="18" charset="0"/>
                <a:cs typeface="Times New Roman" pitchFamily="18" charset="0"/>
              </a:rPr>
              <a:t> (STRs) </a:t>
            </a:r>
            <a:endParaRPr lang="en-US" sz="2600" dirty="0" smtClean="0">
              <a:latin typeface="Times New Roman" pitchFamily="18" charset="0"/>
              <a:cs typeface="Times New Roman" pitchFamily="18" charset="0"/>
            </a:endParaRPr>
          </a:p>
          <a:p>
            <a:pPr>
              <a:buFont typeface="Wingdings" pitchFamily="2" charset="2"/>
              <a:buChar char="Ø"/>
            </a:pPr>
            <a:endParaRPr lang="en-US" sz="2600" dirty="0" smtClean="0">
              <a:latin typeface="Times New Roman" pitchFamily="18" charset="0"/>
              <a:cs typeface="Times New Roman" pitchFamily="18" charset="0"/>
            </a:endParaRPr>
          </a:p>
          <a:p>
            <a:pPr>
              <a:buFont typeface="Wingdings" pitchFamily="2" charset="2"/>
              <a:buChar char="Ø"/>
            </a:pPr>
            <a:r>
              <a:rPr lang="en-US" sz="2600" dirty="0" smtClean="0">
                <a:latin typeface="Times New Roman" pitchFamily="18" charset="0"/>
                <a:cs typeface="Times New Roman" pitchFamily="18" charset="0"/>
              </a:rPr>
              <a:t>As </a:t>
            </a:r>
            <a:r>
              <a:rPr lang="en-US" sz="2600" dirty="0">
                <a:latin typeface="Times New Roman" pitchFamily="18" charset="0"/>
                <a:cs typeface="Times New Roman" pitchFamily="18" charset="0"/>
              </a:rPr>
              <a:t>individuals will likely have different numbers of repeats at a given satellite DNA locus, they will generate unique DNA profiles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534400" cy="5791200"/>
          </a:xfrm>
        </p:spPr>
        <p:txBody>
          <a:bodyPr>
            <a:normAutofit lnSpcReduction="10000"/>
          </a:bodyPr>
          <a:lstStyle/>
          <a:p>
            <a:pPr algn="just">
              <a:buFont typeface="Wingdings" pitchFamily="2" charset="2"/>
              <a:buChar char="v"/>
            </a:pPr>
            <a:r>
              <a:rPr lang="en-US" sz="2400" dirty="0">
                <a:latin typeface="Times New Roman" pitchFamily="18" charset="0"/>
                <a:cs typeface="Times New Roman" pitchFamily="18" charset="0"/>
              </a:rPr>
              <a:t>The DNA profiling of each individual is unique because of the diverse in polymorphic </a:t>
            </a:r>
            <a:r>
              <a:rPr lang="en-US" sz="2400" dirty="0" smtClean="0">
                <a:latin typeface="Times New Roman" pitchFamily="18" charset="0"/>
                <a:cs typeface="Times New Roman" pitchFamily="18" charset="0"/>
              </a:rPr>
              <a:t>regions present </a:t>
            </a:r>
            <a:r>
              <a:rPr lang="en-US" sz="2400" dirty="0">
                <a:latin typeface="Times New Roman" pitchFamily="18" charset="0"/>
                <a:cs typeface="Times New Roman" pitchFamily="18" charset="0"/>
              </a:rPr>
              <a:t>in genome of every individual. </a:t>
            </a:r>
            <a:endParaRPr lang="en-US" sz="2400" dirty="0" smtClean="0">
              <a:latin typeface="Times New Roman" pitchFamily="18" charset="0"/>
              <a:cs typeface="Times New Roman" pitchFamily="18" charset="0"/>
            </a:endParaRPr>
          </a:p>
          <a:p>
            <a:pPr algn="just">
              <a:buFont typeface="Wingdings" pitchFamily="2" charset="2"/>
              <a:buChar char="v"/>
            </a:pPr>
            <a:r>
              <a:rPr lang="en-US" sz="2400" dirty="0" smtClean="0">
                <a:latin typeface="Times New Roman" pitchFamily="18" charset="0"/>
                <a:cs typeface="Times New Roman" pitchFamily="18" charset="0"/>
              </a:rPr>
              <a:t>These </a:t>
            </a:r>
            <a:r>
              <a:rPr lang="en-US" sz="2400" dirty="0">
                <a:latin typeface="Times New Roman" pitchFamily="18" charset="0"/>
                <a:cs typeface="Times New Roman" pitchFamily="18" charset="0"/>
              </a:rPr>
              <a:t>polymorphic regions used for identification are </a:t>
            </a:r>
            <a:r>
              <a:rPr lang="en-US" sz="2400" dirty="0" smtClean="0">
                <a:latin typeface="Times New Roman" pitchFamily="18" charset="0"/>
                <a:cs typeface="Times New Roman" pitchFamily="18" charset="0"/>
              </a:rPr>
              <a:t>the non-coding </a:t>
            </a:r>
            <a:r>
              <a:rPr lang="en-US" sz="2400" dirty="0">
                <a:latin typeface="Times New Roman" pitchFamily="18" charset="0"/>
                <a:cs typeface="Times New Roman" pitchFamily="18" charset="0"/>
              </a:rPr>
              <a:t>regions of the genome. </a:t>
            </a:r>
            <a:endParaRPr lang="en-US" sz="2400" dirty="0" smtClean="0">
              <a:latin typeface="Times New Roman" pitchFamily="18" charset="0"/>
              <a:cs typeface="Times New Roman" pitchFamily="18" charset="0"/>
            </a:endParaRPr>
          </a:p>
          <a:p>
            <a:pPr algn="just">
              <a:buFont typeface="Wingdings" pitchFamily="2" charset="2"/>
              <a:buChar char="v"/>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polymorphic regions of the DNA do not code for</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proteins and which make-up 95% of our genetic DNA. </a:t>
            </a:r>
            <a:endParaRPr lang="en-US" sz="2400" dirty="0" smtClean="0">
              <a:latin typeface="Times New Roman" pitchFamily="18" charset="0"/>
              <a:cs typeface="Times New Roman" pitchFamily="18" charset="0"/>
            </a:endParaRPr>
          </a:p>
          <a:p>
            <a:pPr algn="just">
              <a:buFont typeface="Wingdings" pitchFamily="2" charset="2"/>
              <a:buChar char="v"/>
            </a:pPr>
            <a:r>
              <a:rPr lang="en-US" sz="2400" dirty="0" smtClean="0">
                <a:latin typeface="Times New Roman" pitchFamily="18" charset="0"/>
                <a:cs typeface="Times New Roman" pitchFamily="18" charset="0"/>
              </a:rPr>
              <a:t>Hence </a:t>
            </a:r>
            <a:r>
              <a:rPr lang="en-US" sz="2400" dirty="0">
                <a:latin typeface="Times New Roman" pitchFamily="18" charset="0"/>
                <a:cs typeface="Times New Roman" pitchFamily="18" charset="0"/>
              </a:rPr>
              <a:t>these regions are therefore </a:t>
            </a:r>
            <a:r>
              <a:rPr lang="en-US" sz="2400" dirty="0" smtClean="0">
                <a:latin typeface="Times New Roman" pitchFamily="18" charset="0"/>
                <a:cs typeface="Times New Roman" pitchFamily="18" charset="0"/>
              </a:rPr>
              <a:t>called the </a:t>
            </a:r>
            <a:r>
              <a:rPr lang="en-US" sz="2400" dirty="0">
                <a:latin typeface="Times New Roman" pitchFamily="18" charset="0"/>
                <a:cs typeface="Times New Roman" pitchFamily="18" charset="0"/>
              </a:rPr>
              <a:t>―junk </a:t>
            </a:r>
            <a:r>
              <a:rPr lang="en-US" sz="2400" dirty="0" smtClean="0">
                <a:latin typeface="Times New Roman" pitchFamily="18" charset="0"/>
                <a:cs typeface="Times New Roman" pitchFamily="18" charset="0"/>
              </a:rPr>
              <a:t>DNA.</a:t>
            </a:r>
          </a:p>
          <a:p>
            <a:pPr algn="just">
              <a:buFont typeface="Wingdings" pitchFamily="2" charset="2"/>
              <a:buChar char="v"/>
            </a:pPr>
            <a:r>
              <a:rPr lang="en-US" sz="2400" dirty="0" smtClean="0">
                <a:latin typeface="Times New Roman" pitchFamily="18" charset="0"/>
                <a:cs typeface="Times New Roman" pitchFamily="18" charset="0"/>
              </a:rPr>
              <a:t>Although </a:t>
            </a:r>
            <a:r>
              <a:rPr lang="en-US" sz="2400" dirty="0">
                <a:latin typeface="Times New Roman" pitchFamily="18" charset="0"/>
                <a:cs typeface="Times New Roman" pitchFamily="18" charset="0"/>
              </a:rPr>
              <a:t>these ―junk </a:t>
            </a:r>
            <a:r>
              <a:rPr lang="en-US" sz="2400" dirty="0" smtClean="0">
                <a:latin typeface="Times New Roman" pitchFamily="18" charset="0"/>
                <a:cs typeface="Times New Roman" pitchFamily="18" charset="0"/>
              </a:rPr>
              <a:t>DNA </a:t>
            </a:r>
            <a:r>
              <a:rPr lang="en-US" sz="2400" dirty="0">
                <a:latin typeface="Times New Roman" pitchFamily="18" charset="0"/>
                <a:cs typeface="Times New Roman" pitchFamily="18" charset="0"/>
              </a:rPr>
              <a:t>regions do not code for proteins, they are </a:t>
            </a:r>
            <a:r>
              <a:rPr lang="en-US" sz="2400" dirty="0" smtClean="0">
                <a:latin typeface="Times New Roman" pitchFamily="18" charset="0"/>
                <a:cs typeface="Times New Roman" pitchFamily="18" charset="0"/>
              </a:rPr>
              <a:t>involved in </a:t>
            </a:r>
            <a:r>
              <a:rPr lang="en-US" sz="2400" dirty="0">
                <a:latin typeface="Times New Roman" pitchFamily="18" charset="0"/>
                <a:cs typeface="Times New Roman" pitchFamily="18" charset="0"/>
              </a:rPr>
              <a:t>regulating gene expression, they help in reading of other genes that code for protein and are </a:t>
            </a:r>
            <a:r>
              <a:rPr lang="en-US" sz="2400" dirty="0" smtClean="0">
                <a:latin typeface="Times New Roman" pitchFamily="18" charset="0"/>
                <a:cs typeface="Times New Roman" pitchFamily="18" charset="0"/>
              </a:rPr>
              <a:t>a large </a:t>
            </a:r>
            <a:r>
              <a:rPr lang="en-US" sz="2400" dirty="0">
                <a:latin typeface="Times New Roman" pitchFamily="18" charset="0"/>
                <a:cs typeface="Times New Roman" pitchFamily="18" charset="0"/>
              </a:rPr>
              <a:t>portion of the chromosome structure. </a:t>
            </a:r>
            <a:endParaRPr lang="en-US" sz="2400" dirty="0" smtClean="0">
              <a:latin typeface="Times New Roman" pitchFamily="18" charset="0"/>
              <a:cs typeface="Times New Roman" pitchFamily="18" charset="0"/>
            </a:endParaRPr>
          </a:p>
          <a:p>
            <a:pPr algn="just">
              <a:buFont typeface="Wingdings" pitchFamily="2" charset="2"/>
              <a:buChar char="v"/>
            </a:pPr>
            <a:r>
              <a:rPr lang="en-US" sz="2400" dirty="0">
                <a:latin typeface="Times New Roman" pitchFamily="18" charset="0"/>
                <a:cs typeface="Times New Roman" pitchFamily="18" charset="0"/>
              </a:rPr>
              <a:t>The junk DNA regions are made-up of </a:t>
            </a:r>
            <a:r>
              <a:rPr lang="en-US" sz="2400" dirty="0" smtClean="0">
                <a:latin typeface="Times New Roman" pitchFamily="18" charset="0"/>
                <a:cs typeface="Times New Roman" pitchFamily="18" charset="0"/>
              </a:rPr>
              <a:t>length polymorphisms</a:t>
            </a:r>
            <a:r>
              <a:rPr lang="en-US" sz="2400" dirty="0">
                <a:latin typeface="Times New Roman" pitchFamily="18" charset="0"/>
                <a:cs typeface="Times New Roman" pitchFamily="18" charset="0"/>
              </a:rPr>
              <a:t>, which show variations in the physical length of the DNA molecule.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58000" cy="715962"/>
          </a:xfrm>
        </p:spPr>
        <p:txBody>
          <a:bodyPr>
            <a:normAutofit/>
          </a:bodyPr>
          <a:lstStyle/>
          <a:p>
            <a:r>
              <a:rPr lang="en-US" sz="3200" dirty="0" smtClean="0"/>
              <a:t>Continued </a:t>
            </a:r>
            <a:endParaRPr lang="en-US" sz="3200" dirty="0"/>
          </a:p>
        </p:txBody>
      </p:sp>
      <p:sp>
        <p:nvSpPr>
          <p:cNvPr id="3" name="Content Placeholder 2"/>
          <p:cNvSpPr>
            <a:spLocks noGrp="1"/>
          </p:cNvSpPr>
          <p:nvPr>
            <p:ph idx="1"/>
          </p:nvPr>
        </p:nvSpPr>
        <p:spPr>
          <a:xfrm>
            <a:off x="304800" y="1143000"/>
            <a:ext cx="8534400" cy="5181600"/>
          </a:xfrm>
        </p:spPr>
        <p:txBody>
          <a:bodyPr>
            <a:normAutofit fontScale="92500" lnSpcReduction="10000"/>
          </a:bodyPr>
          <a:lstStyle/>
          <a:p>
            <a:pPr algn="just">
              <a:buFont typeface="Wingdings" pitchFamily="2" charset="2"/>
              <a:buChar char="v"/>
            </a:pPr>
            <a:r>
              <a:rPr lang="en-US" sz="2800" dirty="0">
                <a:latin typeface="Times New Roman" pitchFamily="18" charset="0"/>
                <a:cs typeface="Times New Roman" pitchFamily="18" charset="0"/>
              </a:rPr>
              <a:t>In </a:t>
            </a:r>
            <a:r>
              <a:rPr lang="en-US" sz="2800" dirty="0" smtClean="0">
                <a:latin typeface="Times New Roman" pitchFamily="18" charset="0"/>
                <a:cs typeface="Times New Roman" pitchFamily="18" charset="0"/>
              </a:rPr>
              <a:t>DNA profile, </a:t>
            </a:r>
            <a:r>
              <a:rPr lang="en-US" sz="2800" dirty="0">
                <a:latin typeface="Times New Roman" pitchFamily="18" charset="0"/>
                <a:cs typeface="Times New Roman" pitchFamily="18" charset="0"/>
              </a:rPr>
              <a:t>the length of the polymorphisms in the non-coding areas is measured as it varies </a:t>
            </a:r>
            <a:r>
              <a:rPr lang="en-US" sz="2800" dirty="0" smtClean="0">
                <a:latin typeface="Times New Roman" pitchFamily="18" charset="0"/>
                <a:cs typeface="Times New Roman" pitchFamily="18" charset="0"/>
              </a:rPr>
              <a:t>with each </a:t>
            </a:r>
            <a:r>
              <a:rPr lang="en-US" sz="2800" dirty="0">
                <a:latin typeface="Times New Roman" pitchFamily="18" charset="0"/>
                <a:cs typeface="Times New Roman" pitchFamily="18" charset="0"/>
              </a:rPr>
              <a:t>individual.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These </a:t>
            </a:r>
            <a:r>
              <a:rPr lang="en-US" sz="2800" dirty="0">
                <a:latin typeface="Times New Roman" pitchFamily="18" charset="0"/>
                <a:cs typeface="Times New Roman" pitchFamily="18" charset="0"/>
              </a:rPr>
              <a:t>polymorphisms are identical repeat sequences that are present in </a:t>
            </a:r>
            <a:r>
              <a:rPr lang="en-US" sz="2800" dirty="0" smtClean="0">
                <a:latin typeface="Times New Roman" pitchFamily="18" charset="0"/>
                <a:cs typeface="Times New Roman" pitchFamily="18" charset="0"/>
              </a:rPr>
              <a:t>non-coding </a:t>
            </a:r>
            <a:r>
              <a:rPr lang="en-US" sz="2800" dirty="0">
                <a:latin typeface="Times New Roman" pitchFamily="18" charset="0"/>
                <a:cs typeface="Times New Roman" pitchFamily="18" charset="0"/>
              </a:rPr>
              <a:t>DNA region.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At </a:t>
            </a:r>
            <a:r>
              <a:rPr lang="en-US" sz="2800" dirty="0">
                <a:latin typeface="Times New Roman" pitchFamily="18" charset="0"/>
                <a:cs typeface="Times New Roman" pitchFamily="18" charset="0"/>
              </a:rPr>
              <a:t>specific loci on the chromosome the number of tandem repeats </a:t>
            </a:r>
            <a:r>
              <a:rPr lang="en-US" sz="2800" dirty="0" smtClean="0">
                <a:latin typeface="Times New Roman" pitchFamily="18" charset="0"/>
                <a:cs typeface="Times New Roman" pitchFamily="18" charset="0"/>
              </a:rPr>
              <a:t>varies between </a:t>
            </a:r>
            <a:r>
              <a:rPr lang="en-US" sz="2800" dirty="0">
                <a:latin typeface="Times New Roman" pitchFamily="18" charset="0"/>
                <a:cs typeface="Times New Roman" pitchFamily="18" charset="0"/>
              </a:rPr>
              <a:t>individuals.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There </a:t>
            </a:r>
            <a:r>
              <a:rPr lang="en-US" sz="2800" dirty="0">
                <a:latin typeface="Times New Roman" pitchFamily="18" charset="0"/>
                <a:cs typeface="Times New Roman" pitchFamily="18" charset="0"/>
              </a:rPr>
              <a:t>will be a certain number of repeats for any specific loci on </a:t>
            </a:r>
            <a:r>
              <a:rPr lang="en-US" sz="2800" dirty="0" smtClean="0">
                <a:latin typeface="Times New Roman" pitchFamily="18" charset="0"/>
                <a:cs typeface="Times New Roman" pitchFamily="18" charset="0"/>
              </a:rPr>
              <a:t>the chromosome</a:t>
            </a:r>
            <a:r>
              <a:rPr lang="en-US" sz="2800" dirty="0">
                <a:latin typeface="Times New Roman" pitchFamily="18" charset="0"/>
                <a:cs typeface="Times New Roman" pitchFamily="18" charset="0"/>
              </a:rPr>
              <a:t>.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Depending </a:t>
            </a:r>
            <a:r>
              <a:rPr lang="en-US" sz="2800" dirty="0">
                <a:latin typeface="Times New Roman" pitchFamily="18" charset="0"/>
                <a:cs typeface="Times New Roman" pitchFamily="18" charset="0"/>
              </a:rPr>
              <a:t>on the size of the repeat, the repeat regions are classified into </a:t>
            </a:r>
            <a:r>
              <a:rPr lang="en-US" sz="2800" dirty="0" smtClean="0">
                <a:latin typeface="Times New Roman" pitchFamily="18" charset="0"/>
                <a:cs typeface="Times New Roman" pitchFamily="18" charset="0"/>
              </a:rPr>
              <a:t>two </a:t>
            </a:r>
            <a:r>
              <a:rPr lang="en-US" sz="2800" dirty="0">
                <a:latin typeface="Times New Roman" pitchFamily="18" charset="0"/>
                <a:cs typeface="Times New Roman" pitchFamily="18" charset="0"/>
              </a:rPr>
              <a:t>groups. </a:t>
            </a:r>
            <a:endParaRPr lang="en-US" sz="2800" dirty="0" smtClean="0">
              <a:latin typeface="Times New Roman" pitchFamily="18" charset="0"/>
              <a:cs typeface="Times New Roman" pitchFamily="18" charset="0"/>
            </a:endParaRPr>
          </a:p>
          <a:p>
            <a:pPr algn="just">
              <a:buFont typeface="Wingdings" pitchFamily="2" charset="2"/>
              <a:buChar char="v"/>
            </a:pPr>
            <a:r>
              <a:rPr lang="en-US" sz="2800" dirty="0" smtClean="0">
                <a:latin typeface="Times New Roman" pitchFamily="18" charset="0"/>
                <a:cs typeface="Times New Roman" pitchFamily="18" charset="0"/>
              </a:rPr>
              <a:t>Short </a:t>
            </a:r>
            <a:r>
              <a:rPr lang="en-US" sz="2800" dirty="0">
                <a:latin typeface="Times New Roman" pitchFamily="18" charset="0"/>
                <a:cs typeface="Times New Roman" pitchFamily="18" charset="0"/>
              </a:rPr>
              <a:t>tandem repeats (STRs) contain 2-5 base pair repeats and variable number </a:t>
            </a:r>
            <a:r>
              <a:rPr lang="en-US" sz="2800" dirty="0" smtClean="0">
                <a:latin typeface="Times New Roman" pitchFamily="18" charset="0"/>
                <a:cs typeface="Times New Roman" pitchFamily="18" charset="0"/>
              </a:rPr>
              <a:t>of tandem </a:t>
            </a:r>
            <a:r>
              <a:rPr lang="en-US" sz="2800" dirty="0">
                <a:latin typeface="Times New Roman" pitchFamily="18" charset="0"/>
                <a:cs typeface="Times New Roman" pitchFamily="18" charset="0"/>
              </a:rPr>
              <a:t>repeats (VNTRs) have repeats of 9-80 base pairs</a:t>
            </a:r>
            <a:r>
              <a:rPr lang="en-US" sz="2800" dirty="0" smtClean="0">
                <a:latin typeface="Times New Roman" pitchFamily="18" charset="0"/>
                <a:cs typeface="Times New Roman" pitchFamily="18" charset="0"/>
              </a:rPr>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fontAlgn="base">
              <a:spcAft>
                <a:spcPct val="0"/>
              </a:spcAft>
            </a:pPr>
            <a:r>
              <a:rPr lang="en-US" sz="3100" b="1" dirty="0" smtClean="0">
                <a:solidFill>
                  <a:srgbClr val="111111"/>
                </a:solidFill>
                <a:latin typeface="Arial" pitchFamily="34" charset="0"/>
                <a:cs typeface="Arial" pitchFamily="34" charset="0"/>
              </a:rPr>
              <a:t/>
            </a:r>
            <a:br>
              <a:rPr lang="en-US" sz="3100" b="1" dirty="0" smtClean="0">
                <a:solidFill>
                  <a:srgbClr val="111111"/>
                </a:solidFill>
                <a:latin typeface="Arial" pitchFamily="34" charset="0"/>
                <a:cs typeface="Arial" pitchFamily="34" charset="0"/>
              </a:rPr>
            </a:br>
            <a:r>
              <a:rPr lang="en-US" sz="3100" b="1" dirty="0" smtClean="0">
                <a:solidFill>
                  <a:srgbClr val="111111"/>
                </a:solidFill>
                <a:latin typeface="Arial" pitchFamily="34" charset="0"/>
                <a:cs typeface="Arial" pitchFamily="34" charset="0"/>
              </a:rPr>
              <a:t/>
            </a:r>
            <a:br>
              <a:rPr lang="en-US" sz="3100" b="1" dirty="0" smtClean="0">
                <a:solidFill>
                  <a:srgbClr val="111111"/>
                </a:solidFill>
                <a:latin typeface="Arial" pitchFamily="34" charset="0"/>
                <a:cs typeface="Arial" pitchFamily="34" charset="0"/>
              </a:rPr>
            </a:br>
            <a:r>
              <a:rPr lang="en-US" sz="3100" b="1" dirty="0" smtClean="0">
                <a:solidFill>
                  <a:srgbClr val="111111"/>
                </a:solidFill>
                <a:latin typeface="Arial" pitchFamily="34" charset="0"/>
                <a:cs typeface="Arial" pitchFamily="34" charset="0"/>
              </a:rPr>
              <a:t>Comparative STR Lengths at Two Specific Loci</a:t>
            </a:r>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400" dirty="0" smtClean="0">
                <a:solidFill>
                  <a:srgbClr val="111111"/>
                </a:solidFill>
                <a:latin typeface="Georgia" pitchFamily="18" charset="0"/>
                <a:cs typeface="Arial" pitchFamily="34" charset="0"/>
              </a:rPr>
              <a:t>  </a:t>
            </a:r>
            <a:r>
              <a:rPr lang="en-US" sz="86300" dirty="0" smtClean="0">
                <a:solidFill>
                  <a:srgbClr val="111111"/>
                </a:solidFill>
                <a:latin typeface="Georgia" pitchFamily="18" charset="0"/>
                <a:cs typeface="Arial" pitchFamily="34" charset="0"/>
              </a:rPr>
              <a:t/>
            </a:r>
            <a:br>
              <a:rPr lang="en-US" sz="86300" dirty="0" smtClean="0">
                <a:solidFill>
                  <a:srgbClr val="111111"/>
                </a:solidFill>
                <a:latin typeface="Georgia" pitchFamily="18" charset="0"/>
                <a:cs typeface="Arial" pitchFamily="34" charset="0"/>
              </a:rPr>
            </a:br>
            <a:endParaRPr lang="en-US" dirty="0"/>
          </a:p>
        </p:txBody>
      </p:sp>
      <p:sp>
        <p:nvSpPr>
          <p:cNvPr id="3" name="Content Placeholder 2"/>
          <p:cNvSpPr>
            <a:spLocks noGrp="1"/>
          </p:cNvSpPr>
          <p:nvPr>
            <p:ph idx="1"/>
          </p:nvPr>
        </p:nvSpPr>
        <p:spPr/>
        <p:txBody>
          <a:bodyPr/>
          <a:lstStyle/>
          <a:p>
            <a:endParaRPr lang="en-US"/>
          </a:p>
        </p:txBody>
      </p:sp>
      <p:sp>
        <p:nvSpPr>
          <p:cNvPr id="1025" name="Rectangle 1"/>
          <p:cNvSpPr>
            <a:spLocks noChangeArrowheads="1"/>
          </p:cNvSpPr>
          <p:nvPr/>
        </p:nvSpPr>
        <p:spPr bwMode="auto">
          <a:xfrm>
            <a:off x="0" y="0"/>
            <a:ext cx="65" cy="3924151"/>
          </a:xfrm>
          <a:prstGeom prst="rect">
            <a:avLst/>
          </a:prstGeom>
          <a:solidFill>
            <a:srgbClr val="FFFFFF"/>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5500" b="0" i="0" u="none" strike="noStrike" cap="none" normalizeH="0" baseline="0" dirty="0" smtClean="0">
              <a:ln>
                <a:noFill/>
              </a:ln>
              <a:solidFill>
                <a:srgbClr val="111111"/>
              </a:solidFill>
              <a:effectLst/>
              <a:latin typeface="Georgia" pitchFamily="18" charset="0"/>
              <a:cs typeface="Arial" pitchFamily="34" charset="0"/>
            </a:endParaRPr>
          </a:p>
        </p:txBody>
      </p:sp>
      <p:pic>
        <p:nvPicPr>
          <p:cNvPr id="1026" name="Picture 2" descr="STR"/>
          <p:cNvPicPr>
            <a:picLocks noChangeAspect="1" noChangeArrowheads="1"/>
          </p:cNvPicPr>
          <p:nvPr/>
        </p:nvPicPr>
        <p:blipFill>
          <a:blip r:embed="rId2"/>
          <a:srcRect/>
          <a:stretch>
            <a:fillRect/>
          </a:stretch>
        </p:blipFill>
        <p:spPr bwMode="auto">
          <a:xfrm>
            <a:off x="609600" y="990600"/>
            <a:ext cx="8077200" cy="525780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1876</Words>
  <Application>Microsoft Office PowerPoint</Application>
  <PresentationFormat>On-screen Show (4:3)</PresentationFormat>
  <Paragraphs>135</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INTRODUCTION TO FINGERPRINTING </vt:lpstr>
      <vt:lpstr>Slide 2</vt:lpstr>
      <vt:lpstr>Continued </vt:lpstr>
      <vt:lpstr>Slide 4</vt:lpstr>
      <vt:lpstr>Continued </vt:lpstr>
      <vt:lpstr>DNA profiling </vt:lpstr>
      <vt:lpstr>Slide 7</vt:lpstr>
      <vt:lpstr>Continued </vt:lpstr>
      <vt:lpstr>  Comparative STR Lengths at Two Specific Loci    </vt:lpstr>
      <vt:lpstr>Slide 10</vt:lpstr>
      <vt:lpstr>Different sizes of fragments after restriction digestion </vt:lpstr>
      <vt:lpstr>Continued </vt:lpstr>
      <vt:lpstr>Forensic techniques  </vt:lpstr>
      <vt:lpstr>Slide 14</vt:lpstr>
      <vt:lpstr>Slide 15</vt:lpstr>
      <vt:lpstr>Slide 16</vt:lpstr>
      <vt:lpstr> Polymerase chain reaction (PCR) amplification of short tandem repeats (STRs) </vt:lpstr>
      <vt:lpstr>Applications of DNA Fingerprinting</vt:lpstr>
      <vt:lpstr>2. Paternity and Maternity Determination:</vt:lpstr>
      <vt:lpstr>5. Development of Cures for Inherited Disorders</vt:lpstr>
      <vt:lpstr>Summary </vt:lpstr>
      <vt:lpstr>Uses of DNA fingerprinting</vt:lpstr>
      <vt:lpstr>The working principle of DNA fingerprinting </vt:lpstr>
      <vt:lpstr>Sequences examined in DNA fingerprinting </vt:lpstr>
      <vt:lpstr>Home take assignment </vt:lpstr>
      <vt:lpstr>2. Solve the following paternity dispute  Is this man the father of the child?</vt:lpstr>
      <vt:lpstr>3. Compare the profiles of three men with that of a mother and child to determine the biological father</vt:lpstr>
      <vt:lpstr>4. Compare the DNA collected from the crime scene to determine which of the three suspects was present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INTRODUCTION TO FINGERPRINTING </dc:title>
  <dc:creator>Windows User</dc:creator>
  <cp:lastModifiedBy>Windows User</cp:lastModifiedBy>
  <cp:revision>22</cp:revision>
  <dcterms:created xsi:type="dcterms:W3CDTF">2019-06-12T19:03:51Z</dcterms:created>
  <dcterms:modified xsi:type="dcterms:W3CDTF">2019-07-03T06:28:01Z</dcterms:modified>
</cp:coreProperties>
</file>